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61" r:id="rId5"/>
  </p:sldMasterIdLst>
  <p:notesMasterIdLst>
    <p:notesMasterId r:id="rId31"/>
  </p:notesMasterIdLst>
  <p:handoutMasterIdLst>
    <p:handoutMasterId r:id="rId32"/>
  </p:handoutMasterIdLst>
  <p:sldIdLst>
    <p:sldId id="974" r:id="rId6"/>
    <p:sldId id="1037" r:id="rId7"/>
    <p:sldId id="987" r:id="rId8"/>
    <p:sldId id="1076" r:id="rId9"/>
    <p:sldId id="975" r:id="rId10"/>
    <p:sldId id="991" r:id="rId11"/>
    <p:sldId id="1057" r:id="rId12"/>
    <p:sldId id="1053" r:id="rId13"/>
    <p:sldId id="1091" r:id="rId14"/>
    <p:sldId id="1055" r:id="rId15"/>
    <p:sldId id="1079" r:id="rId16"/>
    <p:sldId id="1064" r:id="rId17"/>
    <p:sldId id="1066" r:id="rId18"/>
    <p:sldId id="1098" r:id="rId19"/>
    <p:sldId id="1078" r:id="rId20"/>
    <p:sldId id="1039" r:id="rId21"/>
    <p:sldId id="1080" r:id="rId22"/>
    <p:sldId id="982" r:id="rId23"/>
    <p:sldId id="983" r:id="rId24"/>
    <p:sldId id="1090" r:id="rId25"/>
    <p:sldId id="984" r:id="rId26"/>
    <p:sldId id="1106" r:id="rId27"/>
    <p:sldId id="1108" r:id="rId28"/>
    <p:sldId id="1109" r:id="rId29"/>
    <p:sldId id="1105" r:id="rId30"/>
  </p:sldIdLst>
  <p:sldSz cx="9144000" cy="5143500" type="screen16x9"/>
  <p:notesSz cx="6805613" cy="9944100"/>
  <p:custDataLst>
    <p:tags r:id="rId33"/>
  </p:custDataLst>
  <p:defaultTex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1C51D35-1C34-43A8-A78E-59999591D15F}">
          <p14:sldIdLst>
            <p14:sldId id="974"/>
            <p14:sldId id="1037"/>
            <p14:sldId id="987"/>
          </p14:sldIdLst>
        </p14:section>
        <p14:section name="Unmet need and latest developments" id="{C66AD6A5-AB34-4139-8B0A-D0DBB376FE59}">
          <p14:sldIdLst>
            <p14:sldId id="1076"/>
            <p14:sldId id="975"/>
            <p14:sldId id="991"/>
            <p14:sldId id="1057"/>
            <p14:sldId id="1053"/>
            <p14:sldId id="1091"/>
            <p14:sldId id="1055"/>
          </p14:sldIdLst>
        </p14:section>
        <p14:section name="Differences between SCLC and NSCLC" id="{896A7738-6ABE-4D8E-866A-5C8004E6B760}">
          <p14:sldIdLst>
            <p14:sldId id="1079"/>
            <p14:sldId id="1064"/>
            <p14:sldId id="1066"/>
            <p14:sldId id="1098"/>
          </p14:sldIdLst>
        </p14:section>
        <p14:section name="Staging of SCLC" id="{A712E667-0ADC-4357-B7EE-7F76DFB5682C}">
          <p14:sldIdLst>
            <p14:sldId id="1078"/>
            <p14:sldId id="1039"/>
          </p14:sldIdLst>
        </p14:section>
        <p14:section name="Current treatment options for SCLC" id="{0F443773-9A56-4AAD-A76E-CE000A85D84A}">
          <p14:sldIdLst>
            <p14:sldId id="1080"/>
            <p14:sldId id="982"/>
            <p14:sldId id="983"/>
            <p14:sldId id="1090"/>
            <p14:sldId id="984"/>
            <p14:sldId id="1106"/>
            <p14:sldId id="1108"/>
            <p14:sldId id="1109"/>
            <p14:sldId id="1105"/>
          </p14:sldIdLst>
        </p14:section>
      </p14:sectionLst>
    </p:ext>
    <p:ext uri="{EFAFB233-063F-42B5-8137-9DF3F51BA10A}">
      <p15:sldGuideLst xmlns:p15="http://schemas.microsoft.com/office/powerpoint/2012/main">
        <p15:guide id="1" pos="1655" userDrawn="1">
          <p15:clr>
            <a:srgbClr val="A4A3A4"/>
          </p15:clr>
        </p15:guide>
        <p15:guide id="2" orient="horz" pos="1620">
          <p15:clr>
            <a:srgbClr val="A4A3A4"/>
          </p15:clr>
        </p15:guide>
        <p15:guide id="3" orient="horz" pos="622" userDrawn="1">
          <p15:clr>
            <a:srgbClr val="A4A3A4"/>
          </p15:clr>
        </p15:guide>
        <p15:guide id="4" orient="horz" pos="2709" userDrawn="1">
          <p15:clr>
            <a:srgbClr val="A4A3A4"/>
          </p15:clr>
        </p15:guide>
        <p15:guide id="5" pos="2699" userDrawn="1">
          <p15:clr>
            <a:srgbClr val="A4A3A4"/>
          </p15:clr>
        </p15:guide>
        <p15:guide id="7"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hor" initials="A" lastIdx="0" clrIdx="21"/>
  <p:cmAuthor id="28" name="Pablo Perez-Moreno" initials="PP" lastIdx="8" clrIdx="28">
    <p:extLst/>
  </p:cmAuthor>
  <p:cmAuthor id="22" name="Morris, Stefanie {MDAO~Basel}" initials="MS{" lastIdx="139" clrIdx="22">
    <p:extLst/>
  </p:cmAuthor>
  <p:cmAuthor id="23" name="Amy Horne" initials="AH" lastIdx="42" clrIdx="23">
    <p:extLst/>
  </p:cmAuthor>
  <p:cmAuthor id="24" name="Yfke Hager" initials="YH" lastIdx="10" clrIdx="24">
    <p:extLst/>
  </p:cmAuthor>
  <p:cmAuthor id="25" name="Robb, Stephen {MDAO~Basel}" initials="SDR" lastIdx="20" clrIdx="25"/>
  <p:cmAuthor id="26" name="davidssh" initials="d" lastIdx="4" clrIdx="26"/>
  <p:cmAuthor id="27" name="Neale, Edward" initials="NE" lastIdx="7"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FD3"/>
    <a:srgbClr val="006CAD"/>
    <a:srgbClr val="CAE9CA"/>
    <a:srgbClr val="00D000"/>
    <a:srgbClr val="D220C5"/>
    <a:srgbClr val="BCE6FF"/>
    <a:srgbClr val="076EAC"/>
    <a:srgbClr val="0082DA"/>
    <a:srgbClr val="0C77B8"/>
    <a:srgbClr val="005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7" autoAdjust="0"/>
    <p:restoredTop sz="95941" autoAdjust="0"/>
  </p:normalViewPr>
  <p:slideViewPr>
    <p:cSldViewPr>
      <p:cViewPr varScale="1">
        <p:scale>
          <a:sx n="147" d="100"/>
          <a:sy n="147" d="100"/>
        </p:scale>
        <p:origin x="318" y="132"/>
      </p:cViewPr>
      <p:guideLst>
        <p:guide pos="1655"/>
        <p:guide orient="horz" pos="1620"/>
        <p:guide orient="horz" pos="622"/>
        <p:guide orient="horz" pos="2709"/>
        <p:guide pos="2699"/>
        <p:guide pos="306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536"/>
    </p:cViewPr>
  </p:sorterViewPr>
  <p:notesViewPr>
    <p:cSldViewPr showGuides="1">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3934391569398"/>
          <c:y val="0.110609690424556"/>
          <c:w val="0.32825469984857703"/>
          <c:h val="0.76739400643311495"/>
        </c:manualLayout>
      </c:layout>
      <c:doughnutChart>
        <c:varyColors val="1"/>
        <c:ser>
          <c:idx val="0"/>
          <c:order val="0"/>
          <c:tx>
            <c:strRef>
              <c:f>Sheet1!$B$1</c:f>
              <c:strCache>
                <c:ptCount val="1"/>
                <c:pt idx="0">
                  <c:v>Sales</c:v>
                </c:pt>
              </c:strCache>
            </c:strRef>
          </c:tx>
          <c:dPt>
            <c:idx val="0"/>
            <c:bubble3D val="0"/>
            <c:spPr>
              <a:solidFill>
                <a:srgbClr val="C2C2C2"/>
              </a:solidFill>
            </c:spPr>
            <c:extLst>
              <c:ext xmlns:c16="http://schemas.microsoft.com/office/drawing/2014/chart" uri="{C3380CC4-5D6E-409C-BE32-E72D297353CC}">
                <c16:uniqueId val="{00000003-2EDE-45FC-96D1-EA9601CB99AC}"/>
              </c:ext>
            </c:extLst>
          </c:dPt>
          <c:dPt>
            <c:idx val="1"/>
            <c:bubble3D val="0"/>
            <c:spPr>
              <a:solidFill>
                <a:srgbClr val="E6E6E6"/>
              </a:solidFill>
            </c:spPr>
            <c:extLst>
              <c:ext xmlns:c16="http://schemas.microsoft.com/office/drawing/2014/chart" uri="{C3380CC4-5D6E-409C-BE32-E72D297353CC}">
                <c16:uniqueId val="{00000004-2EDE-45FC-96D1-EA9601CB99AC}"/>
              </c:ext>
            </c:extLst>
          </c:dPt>
          <c:dPt>
            <c:idx val="2"/>
            <c:bubble3D val="0"/>
            <c:explosion val="9"/>
            <c:spPr>
              <a:solidFill>
                <a:schemeClr val="bg2"/>
              </a:solidFill>
            </c:spPr>
            <c:extLst>
              <c:ext xmlns:c16="http://schemas.microsoft.com/office/drawing/2014/chart" uri="{C3380CC4-5D6E-409C-BE32-E72D297353CC}">
                <c16:uniqueId val="{00000000-2EDE-45FC-96D1-EA9601CB99AC}"/>
              </c:ext>
            </c:extLst>
          </c:dPt>
          <c:dPt>
            <c:idx val="3"/>
            <c:bubble3D val="0"/>
            <c:spPr>
              <a:solidFill>
                <a:srgbClr val="777777"/>
              </a:solidFill>
            </c:spPr>
            <c:extLst>
              <c:ext xmlns:c16="http://schemas.microsoft.com/office/drawing/2014/chart" uri="{C3380CC4-5D6E-409C-BE32-E72D297353CC}">
                <c16:uniqueId val="{00000001-2EDE-45FC-96D1-EA9601CB99AC}"/>
              </c:ext>
            </c:extLst>
          </c:dPt>
          <c:dPt>
            <c:idx val="4"/>
            <c:bubble3D val="0"/>
            <c:spPr>
              <a:solidFill>
                <a:srgbClr val="A1A1A1"/>
              </a:solidFill>
            </c:spPr>
            <c:extLst>
              <c:ext xmlns:c16="http://schemas.microsoft.com/office/drawing/2014/chart" uri="{C3380CC4-5D6E-409C-BE32-E72D297353CC}">
                <c16:uniqueId val="{00000002-2EDE-45FC-96D1-EA9601CB99AC}"/>
              </c:ext>
            </c:extLst>
          </c:dPt>
          <c:cat>
            <c:strRef>
              <c:f>Sheet1!$A$2:$A$6</c:f>
              <c:strCache>
                <c:ptCount val="3"/>
                <c:pt idx="0">
                  <c:v>1st Qtr</c:v>
                </c:pt>
                <c:pt idx="1">
                  <c:v>2nd Qtr</c:v>
                </c:pt>
                <c:pt idx="2">
                  <c:v>3rd Qtr</c:v>
                </c:pt>
              </c:strCache>
            </c:strRef>
          </c:cat>
          <c:val>
            <c:numRef>
              <c:f>Sheet1!$B$2:$B$6</c:f>
              <c:numCache>
                <c:formatCode>General</c:formatCode>
                <c:ptCount val="5"/>
                <c:pt idx="0">
                  <c:v>13</c:v>
                </c:pt>
                <c:pt idx="1">
                  <c:v>5</c:v>
                </c:pt>
                <c:pt idx="2">
                  <c:v>15</c:v>
                </c:pt>
                <c:pt idx="3">
                  <c:v>40</c:v>
                </c:pt>
                <c:pt idx="4">
                  <c:v>27</c:v>
                </c:pt>
              </c:numCache>
            </c:numRef>
          </c:val>
          <c:extLst>
            <c:ext xmlns:c16="http://schemas.microsoft.com/office/drawing/2014/chart" uri="{C3380CC4-5D6E-409C-BE32-E72D297353CC}">
              <c16:uniqueId val="{00000000-BC31-4132-AD21-ACF0EB55D627}"/>
            </c:ext>
          </c:extLst>
        </c:ser>
        <c:dLbls>
          <c:showLegendKey val="0"/>
          <c:showVal val="0"/>
          <c:showCatName val="0"/>
          <c:showSerName val="0"/>
          <c:showPercent val="0"/>
          <c:showBubbleSize val="0"/>
          <c:showLeaderLines val="0"/>
        </c:dLbls>
        <c:firstSliceAng val="0"/>
        <c:holeSize val="66"/>
      </c:doughnut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3934391569398"/>
          <c:y val="0.110609690424556"/>
          <c:w val="0.32825469984857703"/>
          <c:h val="0.76739400643311495"/>
        </c:manualLayout>
      </c:layout>
      <c:doughnutChart>
        <c:varyColors val="1"/>
        <c:ser>
          <c:idx val="0"/>
          <c:order val="0"/>
          <c:tx>
            <c:strRef>
              <c:f>Sheet1!$B$1</c:f>
              <c:strCache>
                <c:ptCount val="1"/>
                <c:pt idx="0">
                  <c:v>Sales</c:v>
                </c:pt>
              </c:strCache>
            </c:strRef>
          </c:tx>
          <c:spPr>
            <a:solidFill>
              <a:srgbClr val="006CAD"/>
            </a:solidFill>
          </c:spPr>
          <c:explosion val="10"/>
          <c:dPt>
            <c:idx val="0"/>
            <c:bubble3D val="0"/>
            <c:spPr>
              <a:solidFill>
                <a:schemeClr val="tx2">
                  <a:lumMod val="20000"/>
                  <a:lumOff val="80000"/>
                </a:schemeClr>
              </a:solidFill>
            </c:spPr>
            <c:extLst>
              <c:ext xmlns:c16="http://schemas.microsoft.com/office/drawing/2014/chart" uri="{C3380CC4-5D6E-409C-BE32-E72D297353CC}">
                <c16:uniqueId val="{00000001-023D-4BA9-9A2D-6E78EDCD64D2}"/>
              </c:ext>
            </c:extLst>
          </c:dPt>
          <c:dPt>
            <c:idx val="1"/>
            <c:bubble3D val="0"/>
            <c:explosion val="0"/>
            <c:spPr>
              <a:solidFill>
                <a:srgbClr val="75AFD3"/>
              </a:solidFill>
            </c:spPr>
            <c:extLst>
              <c:ext xmlns:c16="http://schemas.microsoft.com/office/drawing/2014/chart" uri="{C3380CC4-5D6E-409C-BE32-E72D297353CC}">
                <c16:uniqueId val="{00000003-023D-4BA9-9A2D-6E78EDCD64D2}"/>
              </c:ext>
            </c:extLst>
          </c:dPt>
          <c:dPt>
            <c:idx val="2"/>
            <c:bubble3D val="0"/>
            <c:extLst>
              <c:ext xmlns:c16="http://schemas.microsoft.com/office/drawing/2014/chart" uri="{C3380CC4-5D6E-409C-BE32-E72D297353CC}">
                <c16:uniqueId val="{00000005-023D-4BA9-9A2D-6E78EDCD64D2}"/>
              </c:ext>
            </c:extLst>
          </c:dPt>
          <c:dPt>
            <c:idx val="3"/>
            <c:bubble3D val="0"/>
            <c:extLst>
              <c:ext xmlns:c16="http://schemas.microsoft.com/office/drawing/2014/chart" uri="{C3380CC4-5D6E-409C-BE32-E72D297353CC}">
                <c16:uniqueId val="{00000007-023D-4BA9-9A2D-6E78EDCD64D2}"/>
              </c:ext>
            </c:extLst>
          </c:dPt>
          <c:dPt>
            <c:idx val="4"/>
            <c:bubble3D val="0"/>
            <c:extLst>
              <c:ext xmlns:c16="http://schemas.microsoft.com/office/drawing/2014/chart" uri="{C3380CC4-5D6E-409C-BE32-E72D297353CC}">
                <c16:uniqueId val="{00000009-023D-4BA9-9A2D-6E78EDCD64D2}"/>
              </c:ext>
            </c:extLst>
          </c:dPt>
          <c:cat>
            <c:strRef>
              <c:f>Sheet1!$A$2:$A$6</c:f>
              <c:strCache>
                <c:ptCount val="3"/>
                <c:pt idx="0">
                  <c:v>1st Qtr</c:v>
                </c:pt>
                <c:pt idx="1">
                  <c:v>2nd Qtr</c:v>
                </c:pt>
                <c:pt idx="2">
                  <c:v>3rd Qtr</c:v>
                </c:pt>
              </c:strCache>
            </c:strRef>
          </c:cat>
          <c:val>
            <c:numRef>
              <c:f>Sheet1!$B$2:$B$6</c:f>
              <c:numCache>
                <c:formatCode>General</c:formatCode>
                <c:ptCount val="5"/>
                <c:pt idx="0">
                  <c:v>67</c:v>
                </c:pt>
                <c:pt idx="1">
                  <c:v>33</c:v>
                </c:pt>
              </c:numCache>
            </c:numRef>
          </c:val>
          <c:extLst>
            <c:ext xmlns:c16="http://schemas.microsoft.com/office/drawing/2014/chart" uri="{C3380CC4-5D6E-409C-BE32-E72D297353CC}">
              <c16:uniqueId val="{0000000A-023D-4BA9-9A2D-6E78EDCD64D2}"/>
            </c:ext>
          </c:extLst>
        </c:ser>
        <c:dLbls>
          <c:showLegendKey val="0"/>
          <c:showVal val="0"/>
          <c:showCatName val="0"/>
          <c:showSerName val="0"/>
          <c:showPercent val="0"/>
          <c:showBubbleSize val="0"/>
          <c:showLeaderLines val="0"/>
        </c:dLbls>
        <c:firstSliceAng val="13"/>
        <c:holeSize val="70"/>
      </c:doughnutChart>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586521221425"/>
          <c:y val="0.18524230594598701"/>
          <c:w val="0.61001701451954204"/>
          <c:h val="0.625839638112904"/>
        </c:manualLayout>
      </c:layout>
      <c:barChart>
        <c:barDir val="col"/>
        <c:grouping val="clustered"/>
        <c:varyColors val="0"/>
        <c:ser>
          <c:idx val="0"/>
          <c:order val="0"/>
          <c:tx>
            <c:strRef>
              <c:f>Sheet1!$B$1</c:f>
              <c:strCache>
                <c:ptCount val="1"/>
                <c:pt idx="0">
                  <c:v>ES-SCLC</c:v>
                </c:pt>
              </c:strCache>
            </c:strRef>
          </c:tx>
          <c:spPr>
            <a:solidFill>
              <a:schemeClr val="accent5"/>
            </a:solidFill>
            <a:ln>
              <a:noFill/>
            </a:ln>
            <a:effectLst/>
            <a:scene3d>
              <a:camera prst="orthographicFront"/>
              <a:lightRig rig="threePt" dir="t"/>
            </a:scene3d>
            <a:sp3d/>
          </c:spPr>
          <c:invertIfNegative val="0"/>
          <c:dPt>
            <c:idx val="0"/>
            <c:invertIfNegative val="0"/>
            <c:bubble3D val="0"/>
            <c:spPr>
              <a:solidFill>
                <a:srgbClr val="0066CC"/>
              </a:solidFill>
              <a:ln>
                <a:noFill/>
              </a:ln>
              <a:effectLst/>
              <a:scene3d>
                <a:camera prst="orthographicFront"/>
                <a:lightRig rig="threePt" dir="t"/>
              </a:scene3d>
              <a:sp3d/>
            </c:spPr>
            <c:extLst>
              <c:ext xmlns:c16="http://schemas.microsoft.com/office/drawing/2014/chart" uri="{C3380CC4-5D6E-409C-BE32-E72D297353CC}">
                <c16:uniqueId val="{00000001-E8C4-4D10-A388-D349986BD284}"/>
              </c:ext>
            </c:extLst>
          </c:dPt>
          <c:val>
            <c:numRef>
              <c:f>Sheet1!$B$2</c:f>
              <c:numCache>
                <c:formatCode>0.00%</c:formatCode>
                <c:ptCount val="1"/>
                <c:pt idx="0">
                  <c:v>8.3000000000000004E-2</c:v>
                </c:pt>
              </c:numCache>
            </c:numRef>
          </c:val>
          <c:extLst>
            <c:ext xmlns:c15="http://schemas.microsoft.com/office/drawing/2012/chart" uri="{02D57815-91ED-43cb-92C2-25804820EDAC}">
              <c15:filteredCategoryTitle>
                <c15:cat>
                  <c:strRef>
                    <c:extLst xmlns:c16="http://schemas.microsoft.com/office/drawing/2014/chart">
                      <c:ext uri="{02D57815-91ED-43cb-92C2-25804820EDAC}">
                        <c15:formulaRef>
                          <c15:sqref>Sheet1!$A$2</c15:sqref>
                        </c15:formulaRef>
                      </c:ext>
                    </c:extLst>
                    <c:strCache>
                      <c:ptCount val="1"/>
                      <c:pt idx="0">
                        <c:v>1986-1992</c:v>
                      </c:pt>
                    </c:strCache>
                  </c:strRef>
                </c15:cat>
              </c15:filteredCategoryTitle>
            </c:ext>
            <c:ext xmlns:c16="http://schemas.microsoft.com/office/drawing/2014/chart" uri="{C3380CC4-5D6E-409C-BE32-E72D297353CC}">
              <c16:uniqueId val="{00000002-E8C4-4D10-A388-D349986BD284}"/>
            </c:ext>
          </c:extLst>
        </c:ser>
        <c:ser>
          <c:idx val="1"/>
          <c:order val="1"/>
          <c:tx>
            <c:strRef>
              <c:f>Sheet1!$C$1</c:f>
              <c:strCache>
                <c:ptCount val="1"/>
                <c:pt idx="0">
                  <c:v>2000-2208</c:v>
                </c:pt>
              </c:strCache>
            </c:strRef>
          </c:tx>
          <c:invertIfNegative val="0"/>
          <c:dPt>
            <c:idx val="0"/>
            <c:invertIfNegative val="0"/>
            <c:bubble3D val="0"/>
            <c:spPr>
              <a:solidFill>
                <a:srgbClr val="006CAD">
                  <a:lumMod val="40000"/>
                  <a:lumOff val="60000"/>
                </a:srgbClr>
              </a:solidFill>
            </c:spPr>
            <c:extLst>
              <c:ext xmlns:c16="http://schemas.microsoft.com/office/drawing/2014/chart" uri="{C3380CC4-5D6E-409C-BE32-E72D297353CC}">
                <c16:uniqueId val="{00000003-F7DC-4737-AA2F-3E74C6E61F3D}"/>
              </c:ext>
            </c:extLst>
          </c:dPt>
          <c:val>
            <c:numRef>
              <c:f>Sheet1!$C$2</c:f>
              <c:numCache>
                <c:formatCode>0%</c:formatCode>
                <c:ptCount val="1"/>
                <c:pt idx="0">
                  <c:v>0.11</c:v>
                </c:pt>
              </c:numCache>
            </c:numRef>
          </c:val>
          <c:extLst>
            <c:ext xmlns:c15="http://schemas.microsoft.com/office/drawing/2012/chart" uri="{02D57815-91ED-43cb-92C2-25804820EDAC}">
              <c15:filteredCategoryTitle>
                <c15:cat>
                  <c:strRef>
                    <c:extLst xmlns:c16="http://schemas.microsoft.com/office/drawing/2014/chart">
                      <c:ext uri="{02D57815-91ED-43cb-92C2-25804820EDAC}">
                        <c15:formulaRef>
                          <c15:sqref>Sheet1!$A$2</c15:sqref>
                        </c15:formulaRef>
                      </c:ext>
                    </c:extLst>
                    <c:strCache>
                      <c:ptCount val="1"/>
                      <c:pt idx="0">
                        <c:v>1986-1992</c:v>
                      </c:pt>
                    </c:strCache>
                  </c:strRef>
                </c15:cat>
              </c15:filteredCategoryTitle>
            </c:ext>
            <c:ext xmlns:c16="http://schemas.microsoft.com/office/drawing/2014/chart" uri="{C3380CC4-5D6E-409C-BE32-E72D297353CC}">
              <c16:uniqueId val="{00000002-F7DC-4737-AA2F-3E74C6E61F3D}"/>
            </c:ext>
          </c:extLst>
        </c:ser>
        <c:dLbls>
          <c:showLegendKey val="0"/>
          <c:showVal val="0"/>
          <c:showCatName val="0"/>
          <c:showSerName val="0"/>
          <c:showPercent val="0"/>
          <c:showBubbleSize val="0"/>
        </c:dLbls>
        <c:gapWidth val="85"/>
        <c:axId val="134484352"/>
        <c:axId val="134485888"/>
      </c:barChart>
      <c:catAx>
        <c:axId val="134484352"/>
        <c:scaling>
          <c:orientation val="minMax"/>
        </c:scaling>
        <c:delete val="0"/>
        <c:axPos val="b"/>
        <c:numFmt formatCode="General" sourceLinked="1"/>
        <c:majorTickMark val="out"/>
        <c:minorTickMark val="none"/>
        <c:tickLblPos val="nextTo"/>
        <c:spPr>
          <a:ln w="15875" cap="sq">
            <a:solidFill>
              <a:srgbClr val="000000"/>
            </a:solidFill>
            <a:miter lim="800000"/>
          </a:ln>
        </c:spPr>
        <c:crossAx val="134485888"/>
        <c:crossesAt val="0"/>
        <c:auto val="1"/>
        <c:lblAlgn val="ctr"/>
        <c:lblOffset val="100"/>
        <c:noMultiLvlLbl val="0"/>
      </c:catAx>
      <c:valAx>
        <c:axId val="134485888"/>
        <c:scaling>
          <c:orientation val="minMax"/>
          <c:max val="0.2"/>
        </c:scaling>
        <c:delete val="0"/>
        <c:axPos val="l"/>
        <c:numFmt formatCode="0%" sourceLinked="0"/>
        <c:majorTickMark val="out"/>
        <c:minorTickMark val="none"/>
        <c:tickLblPos val="nextTo"/>
        <c:spPr>
          <a:noFill/>
          <a:ln w="15875" cap="sq">
            <a:solidFill>
              <a:srgbClr val="000000"/>
            </a:solidFill>
            <a:miter lim="800000"/>
          </a:ln>
          <a:effectLst/>
        </c:spPr>
        <c:txPr>
          <a:bodyPr rot="-60000000" vert="horz"/>
          <a:lstStyle/>
          <a:p>
            <a:pPr>
              <a:defRPr sz="1400"/>
            </a:pPr>
            <a:endParaRPr lang="en-US"/>
          </a:p>
        </c:txPr>
        <c:crossAx val="134484352"/>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latin typeface="Imago" panose="02000500060000020004" pitchFamily="2"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13562543477"/>
          <c:y val="0"/>
          <c:w val="0.78116378830287003"/>
          <c:h val="1"/>
        </c:manualLayout>
      </c:layout>
      <c:doughnutChart>
        <c:varyColors val="1"/>
        <c:ser>
          <c:idx val="0"/>
          <c:order val="0"/>
          <c:tx>
            <c:strRef>
              <c:f>Sheet1!$B$1</c:f>
              <c:strCache>
                <c:ptCount val="1"/>
                <c:pt idx="0">
                  <c:v>Sales</c:v>
                </c:pt>
              </c:strCache>
            </c:strRef>
          </c:tx>
          <c:spPr>
            <a:solidFill>
              <a:srgbClr val="00A6DB"/>
            </a:solidFill>
            <a:ln>
              <a:noFill/>
            </a:ln>
          </c:spPr>
          <c:dPt>
            <c:idx val="0"/>
            <c:bubble3D val="0"/>
            <c:spPr>
              <a:solidFill>
                <a:srgbClr val="076EAC"/>
              </a:solidFill>
              <a:ln w="19050">
                <a:noFill/>
              </a:ln>
              <a:effectLst/>
            </c:spPr>
            <c:extLst>
              <c:ext xmlns:c16="http://schemas.microsoft.com/office/drawing/2014/chart" uri="{C3380CC4-5D6E-409C-BE32-E72D297353CC}">
                <c16:uniqueId val="{00000001-A182-43F4-9666-D4F8A90F1471}"/>
              </c:ext>
            </c:extLst>
          </c:dPt>
          <c:dPt>
            <c:idx val="1"/>
            <c:bubble3D val="0"/>
            <c:spPr>
              <a:solidFill>
                <a:schemeClr val="bg1"/>
              </a:solidFill>
              <a:ln w="19050">
                <a:noFill/>
              </a:ln>
              <a:effectLst/>
            </c:spPr>
            <c:extLst>
              <c:ext xmlns:c16="http://schemas.microsoft.com/office/drawing/2014/chart" uri="{C3380CC4-5D6E-409C-BE32-E72D297353CC}">
                <c16:uniqueId val="{00000003-A182-43F4-9666-D4F8A90F1471}"/>
              </c:ext>
            </c:extLst>
          </c:dPt>
          <c:cat>
            <c:strRef>
              <c:f>Sheet1!$A$2:$A$3</c:f>
              <c:strCache>
                <c:ptCount val="1"/>
                <c:pt idx="0">
                  <c:v>1st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A182-43F4-9666-D4F8A90F147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0082DA"/>
              </a:solidFill>
            </a:ln>
          </c:spPr>
          <c:dPt>
            <c:idx val="0"/>
            <c:bubble3D val="0"/>
            <c:spPr>
              <a:solidFill>
                <a:srgbClr val="076EAC"/>
              </a:solidFill>
              <a:ln w="19050">
                <a:solidFill>
                  <a:srgbClr val="0082DA"/>
                </a:solidFill>
              </a:ln>
              <a:effectLst/>
            </c:spPr>
            <c:extLst>
              <c:ext xmlns:c16="http://schemas.microsoft.com/office/drawing/2014/chart" uri="{C3380CC4-5D6E-409C-BE32-E72D297353CC}">
                <c16:uniqueId val="{00000001-6ED4-4AB7-A706-68D65CCBC622}"/>
              </c:ext>
            </c:extLst>
          </c:dPt>
          <c:dPt>
            <c:idx val="1"/>
            <c:bubble3D val="0"/>
            <c:spPr>
              <a:noFill/>
              <a:ln w="19050">
                <a:solidFill>
                  <a:srgbClr val="0082DA"/>
                </a:solidFill>
              </a:ln>
              <a:effectLst/>
            </c:spPr>
            <c:extLst>
              <c:ext xmlns:c16="http://schemas.microsoft.com/office/drawing/2014/chart" uri="{C3380CC4-5D6E-409C-BE32-E72D297353CC}">
                <c16:uniqueId val="{00000003-6ED4-4AB7-A706-68D65CCBC622}"/>
              </c:ext>
            </c:extLst>
          </c:dPt>
          <c:dPt>
            <c:idx val="2"/>
            <c:bubble3D val="0"/>
            <c:spPr>
              <a:solidFill>
                <a:schemeClr val="accent3"/>
              </a:solidFill>
              <a:ln w="19050">
                <a:solidFill>
                  <a:srgbClr val="0082DA"/>
                </a:solidFill>
              </a:ln>
              <a:effectLst/>
            </c:spPr>
            <c:extLst>
              <c:ext xmlns:c16="http://schemas.microsoft.com/office/drawing/2014/chart" uri="{C3380CC4-5D6E-409C-BE32-E72D297353CC}">
                <c16:uniqueId val="{00000005-6ED4-4AB7-A706-68D65CCBC622}"/>
              </c:ext>
            </c:extLst>
          </c:dPt>
          <c:dPt>
            <c:idx val="3"/>
            <c:bubble3D val="0"/>
            <c:spPr>
              <a:solidFill>
                <a:schemeClr val="accent4"/>
              </a:solidFill>
              <a:ln w="19050">
                <a:solidFill>
                  <a:srgbClr val="0082DA"/>
                </a:solidFill>
              </a:ln>
              <a:effectLst/>
            </c:spPr>
            <c:extLst>
              <c:ext xmlns:c16="http://schemas.microsoft.com/office/drawing/2014/chart" uri="{C3380CC4-5D6E-409C-BE32-E72D297353CC}">
                <c16:uniqueId val="{00000007-6ED4-4AB7-A706-68D65CCBC62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6ED4-4AB7-A706-68D65CCBC62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5551480674483"/>
          <c:y val="9.4440503191928898E-2"/>
          <c:w val="0.88811785589132397"/>
          <c:h val="0.76894395774197299"/>
        </c:manualLayout>
      </c:layout>
      <c:barChart>
        <c:barDir val="col"/>
        <c:grouping val="clustered"/>
        <c:varyColors val="0"/>
        <c:ser>
          <c:idx val="0"/>
          <c:order val="0"/>
          <c:tx>
            <c:strRef>
              <c:f>Sheet1!$B$1</c:f>
              <c:strCache>
                <c:ptCount val="1"/>
                <c:pt idx="0">
                  <c:v>5-year relative survival rate</c:v>
                </c:pt>
              </c:strCache>
            </c:strRef>
          </c:tx>
          <c:spPr>
            <a:solidFill>
              <a:schemeClr val="bg2"/>
            </a:solidFill>
          </c:spPr>
          <c:invertIfNegative val="0"/>
          <c:dLbls>
            <c:dLbl>
              <c:idx val="0"/>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450-4FED-911C-E7BEAFC58234}"/>
                </c:ext>
              </c:extLst>
            </c:dLbl>
            <c:dLbl>
              <c:idx val="1"/>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50-4FED-911C-E7BEAFC58234}"/>
                </c:ext>
              </c:extLst>
            </c:dLbl>
            <c:dLbl>
              <c:idx val="2"/>
              <c:layout/>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450-4FED-911C-E7BEAFC58234}"/>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50-4FED-911C-E7BEAFC5823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Lokalizované</c:v>
                </c:pt>
                <c:pt idx="1">
                  <c:v>Regionální</c:v>
                </c:pt>
                <c:pt idx="2">
                  <c:v>Vzdálené</c:v>
                </c:pt>
              </c:strCache>
            </c:strRef>
          </c:cat>
          <c:val>
            <c:numRef>
              <c:f>Sheet1!$B$2:$B$4</c:f>
              <c:numCache>
                <c:formatCode>General</c:formatCode>
                <c:ptCount val="3"/>
                <c:pt idx="0">
                  <c:v>28.9</c:v>
                </c:pt>
                <c:pt idx="1">
                  <c:v>15.3</c:v>
                </c:pt>
                <c:pt idx="2">
                  <c:v>2.9</c:v>
                </c:pt>
              </c:numCache>
            </c:numRef>
          </c:val>
          <c:extLst>
            <c:ext xmlns:c16="http://schemas.microsoft.com/office/drawing/2014/chart" uri="{C3380CC4-5D6E-409C-BE32-E72D297353CC}">
              <c16:uniqueId val="{00000004-9450-4FED-911C-E7BEAFC58234}"/>
            </c:ext>
          </c:extLst>
        </c:ser>
        <c:dLbls>
          <c:showLegendKey val="0"/>
          <c:showVal val="0"/>
          <c:showCatName val="0"/>
          <c:showSerName val="0"/>
          <c:showPercent val="0"/>
          <c:showBubbleSize val="0"/>
        </c:dLbls>
        <c:gapWidth val="150"/>
        <c:axId val="161162368"/>
        <c:axId val="161163904"/>
      </c:barChart>
      <c:catAx>
        <c:axId val="161162368"/>
        <c:scaling>
          <c:orientation val="minMax"/>
        </c:scaling>
        <c:delete val="0"/>
        <c:axPos val="b"/>
        <c:numFmt formatCode="General" sourceLinked="0"/>
        <c:majorTickMark val="out"/>
        <c:minorTickMark val="none"/>
        <c:tickLblPos val="nextTo"/>
        <c:spPr>
          <a:ln w="15875" cap="sq">
            <a:solidFill>
              <a:schemeClr val="tx1"/>
            </a:solidFill>
            <a:miter lim="800000"/>
          </a:ln>
        </c:spPr>
        <c:crossAx val="161163904"/>
        <c:crosses val="autoZero"/>
        <c:auto val="1"/>
        <c:lblAlgn val="ctr"/>
        <c:lblOffset val="100"/>
        <c:noMultiLvlLbl val="0"/>
      </c:catAx>
      <c:valAx>
        <c:axId val="161163904"/>
        <c:scaling>
          <c:orientation val="minMax"/>
          <c:max val="100"/>
          <c:min val="0"/>
        </c:scaling>
        <c:delete val="0"/>
        <c:axPos val="l"/>
        <c:numFmt formatCode="General" sourceLinked="1"/>
        <c:majorTickMark val="out"/>
        <c:minorTickMark val="none"/>
        <c:tickLblPos val="nextTo"/>
        <c:spPr>
          <a:ln w="15875" cap="sq">
            <a:solidFill>
              <a:schemeClr val="tx1"/>
            </a:solidFill>
            <a:miter lim="800000"/>
          </a:ln>
        </c:spPr>
        <c:crossAx val="161162368"/>
        <c:crosses val="autoZero"/>
        <c:crossBetween val="between"/>
        <c:majorUnit val="20"/>
      </c:valAx>
    </c:plotArea>
    <c:plotVisOnly val="1"/>
    <c:dispBlanksAs val="gap"/>
    <c:showDLblsOverMax val="0"/>
  </c:chart>
  <c:txPr>
    <a:bodyPr/>
    <a:lstStyle/>
    <a:p>
      <a:pPr>
        <a:defRPr sz="1100" b="1">
          <a:latin typeface="Imago" panose="02000500060000020004" pitchFamily="2"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150781599853299"/>
          <c:y val="5.1559388283258199E-2"/>
          <c:w val="0.87961112845596201"/>
          <c:h val="0.78227009004895198"/>
        </c:manualLayout>
      </c:layout>
      <c:barChart>
        <c:barDir val="col"/>
        <c:grouping val="clustered"/>
        <c:varyColors val="0"/>
        <c:ser>
          <c:idx val="0"/>
          <c:order val="0"/>
          <c:tx>
            <c:strRef>
              <c:f>Sheet1!$B$1</c:f>
              <c:strCache>
                <c:ptCount val="1"/>
                <c:pt idx="0">
                  <c:v>5letá relativní míra přežití</c:v>
                </c:pt>
              </c:strCache>
            </c:strRef>
          </c:tx>
          <c:spPr>
            <a:solidFill>
              <a:schemeClr val="accent3"/>
            </a:solidFill>
          </c:spPr>
          <c:invertIfNegative val="0"/>
          <c:dLbls>
            <c:dLbl>
              <c:idx val="0"/>
              <c:layout/>
              <c:tx>
                <c:rich>
                  <a:bodyPr/>
                  <a:lstStyle/>
                  <a:p>
                    <a:r>
                      <a:rPr lang="en-US" dirty="0"/>
                      <a:t>60%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D4-49E0-9E12-82B2C7DACC64}"/>
                </c:ext>
              </c:extLst>
            </c:dLbl>
            <c:dLbl>
              <c:idx val="1"/>
              <c:layout/>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5D4-49E0-9E12-82B2C7DACC64}"/>
                </c:ext>
              </c:extLst>
            </c:dLbl>
            <c:dLbl>
              <c:idx val="2"/>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5D4-49E0-9E12-82B2C7DACC64}"/>
                </c:ext>
              </c:extLst>
            </c:dLbl>
            <c:dLbl>
              <c:idx val="3"/>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D4-49E0-9E12-82B2C7DACC64}"/>
                </c:ext>
              </c:extLst>
            </c:dLbl>
            <c:dLbl>
              <c:idx val="4"/>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D4-49E0-9E12-82B2C7DACC64}"/>
                </c:ext>
              </c:extLst>
            </c:dLbl>
            <c:dLbl>
              <c:idx val="5"/>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D4-49E0-9E12-82B2C7DACC64}"/>
                </c:ext>
              </c:extLst>
            </c:dLbl>
            <c:dLbl>
              <c:idx val="6"/>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D4-49E0-9E12-82B2C7DACC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Lokalizované</c:v>
                </c:pt>
                <c:pt idx="1">
                  <c:v>Regionální</c:v>
                </c:pt>
                <c:pt idx="2">
                  <c:v>Vzdálené</c:v>
                </c:pt>
              </c:strCache>
            </c:strRef>
          </c:cat>
          <c:val>
            <c:numRef>
              <c:f>Sheet1!$B$2:$B$4</c:f>
              <c:numCache>
                <c:formatCode>General</c:formatCode>
                <c:ptCount val="3"/>
                <c:pt idx="0">
                  <c:v>59.5</c:v>
                </c:pt>
                <c:pt idx="1">
                  <c:v>32.299999999999997</c:v>
                </c:pt>
                <c:pt idx="2">
                  <c:v>5.2</c:v>
                </c:pt>
              </c:numCache>
            </c:numRef>
          </c:val>
          <c:extLst>
            <c:ext xmlns:c16="http://schemas.microsoft.com/office/drawing/2014/chart" uri="{C3380CC4-5D6E-409C-BE32-E72D297353CC}">
              <c16:uniqueId val="{00000007-75D4-49E0-9E12-82B2C7DACC64}"/>
            </c:ext>
          </c:extLst>
        </c:ser>
        <c:dLbls>
          <c:showLegendKey val="0"/>
          <c:showVal val="0"/>
          <c:showCatName val="0"/>
          <c:showSerName val="0"/>
          <c:showPercent val="0"/>
          <c:showBubbleSize val="0"/>
        </c:dLbls>
        <c:gapWidth val="150"/>
        <c:axId val="161216000"/>
        <c:axId val="161217536"/>
      </c:barChart>
      <c:catAx>
        <c:axId val="161216000"/>
        <c:scaling>
          <c:orientation val="minMax"/>
        </c:scaling>
        <c:delete val="0"/>
        <c:axPos val="b"/>
        <c:numFmt formatCode="General" sourceLinked="0"/>
        <c:majorTickMark val="out"/>
        <c:minorTickMark val="none"/>
        <c:tickLblPos val="nextTo"/>
        <c:spPr>
          <a:ln w="15875" cap="sq">
            <a:solidFill>
              <a:schemeClr val="tx1"/>
            </a:solidFill>
            <a:miter lim="800000"/>
          </a:ln>
        </c:spPr>
        <c:crossAx val="161217536"/>
        <c:crosses val="autoZero"/>
        <c:auto val="1"/>
        <c:lblAlgn val="ctr"/>
        <c:lblOffset val="100"/>
        <c:noMultiLvlLbl val="0"/>
      </c:catAx>
      <c:valAx>
        <c:axId val="161217536"/>
        <c:scaling>
          <c:orientation val="minMax"/>
          <c:max val="100"/>
          <c:min val="0"/>
        </c:scaling>
        <c:delete val="0"/>
        <c:axPos val="l"/>
        <c:numFmt formatCode="General" sourceLinked="1"/>
        <c:majorTickMark val="out"/>
        <c:minorTickMark val="none"/>
        <c:tickLblPos val="nextTo"/>
        <c:spPr>
          <a:ln w="15875" cap="sq">
            <a:solidFill>
              <a:schemeClr val="tx1"/>
            </a:solidFill>
            <a:miter lim="800000"/>
          </a:ln>
        </c:spPr>
        <c:crossAx val="161216000"/>
        <c:crosses val="autoZero"/>
        <c:crossBetween val="between"/>
        <c:majorUnit val="20"/>
      </c:valAx>
    </c:plotArea>
    <c:plotVisOnly val="1"/>
    <c:dispBlanksAs val="gap"/>
    <c:showDLblsOverMax val="0"/>
  </c:chart>
  <c:txPr>
    <a:bodyPr/>
    <a:lstStyle/>
    <a:p>
      <a:pPr>
        <a:defRPr sz="1100" b="1">
          <a:latin typeface="Imago" panose="02000500060000020004" pitchFamily="2"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8431634447701"/>
          <c:y val="4.1133395175389602E-2"/>
          <c:w val="0.86348447362878999"/>
          <c:h val="0.6948289230182640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0-3561-4EA7-8A31-D7BC5CB55844}"/>
              </c:ext>
            </c:extLst>
          </c:dPt>
          <c:dPt>
            <c:idx val="1"/>
            <c:invertIfNegative val="0"/>
            <c:bubble3D val="0"/>
            <c:spPr>
              <a:solidFill>
                <a:schemeClr val="bg2"/>
              </a:solidFill>
              <a:ln>
                <a:noFill/>
              </a:ln>
              <a:effectLst/>
            </c:spPr>
            <c:extLst>
              <c:ext xmlns:c16="http://schemas.microsoft.com/office/drawing/2014/chart" uri="{C3380CC4-5D6E-409C-BE32-E72D297353CC}">
                <c16:uniqueId val="{00000001-3561-4EA7-8A31-D7BC5CB55844}"/>
              </c:ext>
            </c:extLst>
          </c:dPt>
          <c:dPt>
            <c:idx val="2"/>
            <c:invertIfNegative val="0"/>
            <c:bubble3D val="0"/>
            <c:spPr>
              <a:solidFill>
                <a:schemeClr val="bg2"/>
              </a:solidFill>
              <a:ln>
                <a:noFill/>
              </a:ln>
              <a:effectLst/>
            </c:spPr>
            <c:extLst>
              <c:ext xmlns:c16="http://schemas.microsoft.com/office/drawing/2014/chart" uri="{C3380CC4-5D6E-409C-BE32-E72D297353CC}">
                <c16:uniqueId val="{00000002-3561-4EA7-8A31-D7BC5CB55844}"/>
              </c:ext>
            </c:extLst>
          </c:dPt>
          <c:dPt>
            <c:idx val="3"/>
            <c:invertIfNegative val="0"/>
            <c:bubble3D val="0"/>
            <c:spPr>
              <a:solidFill>
                <a:schemeClr val="bg2"/>
              </a:solidFill>
              <a:ln>
                <a:noFill/>
              </a:ln>
              <a:effectLst/>
            </c:spPr>
            <c:extLst>
              <c:ext xmlns:c16="http://schemas.microsoft.com/office/drawing/2014/chart" uri="{C3380CC4-5D6E-409C-BE32-E72D297353CC}">
                <c16:uniqueId val="{00000003-3561-4EA7-8A31-D7BC5CB55844}"/>
              </c:ext>
            </c:extLst>
          </c:dPt>
          <c:dPt>
            <c:idx val="4"/>
            <c:invertIfNegative val="0"/>
            <c:bubble3D val="0"/>
            <c:spPr>
              <a:solidFill>
                <a:schemeClr val="bg2"/>
              </a:solidFill>
              <a:ln>
                <a:noFill/>
              </a:ln>
              <a:effectLst/>
            </c:spPr>
            <c:extLst>
              <c:ext xmlns:c16="http://schemas.microsoft.com/office/drawing/2014/chart" uri="{C3380CC4-5D6E-409C-BE32-E72D297353CC}">
                <c16:uniqueId val="{00000004-3561-4EA7-8A31-D7BC5CB55844}"/>
              </c:ext>
            </c:extLst>
          </c:dPt>
          <c:dPt>
            <c:idx val="5"/>
            <c:invertIfNegative val="0"/>
            <c:bubble3D val="0"/>
            <c:spPr>
              <a:solidFill>
                <a:schemeClr val="bg2"/>
              </a:solidFill>
              <a:ln>
                <a:noFill/>
              </a:ln>
              <a:effectLst/>
            </c:spPr>
            <c:extLst>
              <c:ext xmlns:c16="http://schemas.microsoft.com/office/drawing/2014/chart" uri="{C3380CC4-5D6E-409C-BE32-E72D297353CC}">
                <c16:uniqueId val="{00000005-3561-4EA7-8A31-D7BC5CB55844}"/>
              </c:ext>
            </c:extLst>
          </c:dPt>
          <c:dPt>
            <c:idx val="6"/>
            <c:invertIfNegative val="0"/>
            <c:bubble3D val="0"/>
            <c:spPr>
              <a:solidFill>
                <a:schemeClr val="bg2"/>
              </a:solidFill>
              <a:ln>
                <a:noFill/>
              </a:ln>
              <a:effectLst/>
            </c:spPr>
            <c:extLst>
              <c:ext xmlns:c16="http://schemas.microsoft.com/office/drawing/2014/chart" uri="{C3380CC4-5D6E-409C-BE32-E72D297353CC}">
                <c16:uniqueId val="{00000006-3561-4EA7-8A31-D7BC5CB55844}"/>
              </c:ext>
            </c:extLst>
          </c:dPt>
          <c:cat>
            <c:strRef>
              <c:f>Sheet1!$A$2:$A$8</c:f>
              <c:strCache>
                <c:ptCount val="7"/>
                <c:pt idx="0">
                  <c:v>RB1</c:v>
                </c:pt>
                <c:pt idx="1">
                  <c:v>TP53</c:v>
                </c:pt>
                <c:pt idx="2">
                  <c:v>RASSF1</c:v>
                </c:pt>
                <c:pt idx="3">
                  <c:v>FHIT</c:v>
                </c:pt>
                <c:pt idx="4">
                  <c:v>MYC</c:v>
                </c:pt>
                <c:pt idx="5">
                  <c:v>FGFR1</c:v>
                </c:pt>
                <c:pt idx="6">
                  <c:v>PTEN</c:v>
                </c:pt>
              </c:strCache>
            </c:strRef>
          </c:cat>
          <c:val>
            <c:numRef>
              <c:f>Sheet1!$B$2:$B$8</c:f>
              <c:numCache>
                <c:formatCode>General</c:formatCode>
                <c:ptCount val="7"/>
                <c:pt idx="0">
                  <c:v>100</c:v>
                </c:pt>
                <c:pt idx="1">
                  <c:v>90</c:v>
                </c:pt>
                <c:pt idx="2">
                  <c:v>90</c:v>
                </c:pt>
                <c:pt idx="3">
                  <c:v>80</c:v>
                </c:pt>
                <c:pt idx="4">
                  <c:v>20</c:v>
                </c:pt>
                <c:pt idx="5">
                  <c:v>10</c:v>
                </c:pt>
                <c:pt idx="6">
                  <c:v>5</c:v>
                </c:pt>
              </c:numCache>
            </c:numRef>
          </c:val>
          <c:extLst>
            <c:ext xmlns:c16="http://schemas.microsoft.com/office/drawing/2014/chart" uri="{C3380CC4-5D6E-409C-BE32-E72D297353CC}">
              <c16:uniqueId val="{00000000-10BC-461C-AFC0-89423D4F5B8B}"/>
            </c:ext>
          </c:extLst>
        </c:ser>
        <c:dLbls>
          <c:showLegendKey val="0"/>
          <c:showVal val="0"/>
          <c:showCatName val="0"/>
          <c:showSerName val="0"/>
          <c:showPercent val="0"/>
          <c:showBubbleSize val="0"/>
        </c:dLbls>
        <c:gapWidth val="219"/>
        <c:overlap val="-27"/>
        <c:axId val="161352320"/>
        <c:axId val="161354112"/>
      </c:barChart>
      <c:catAx>
        <c:axId val="161352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00" b="1" i="1" u="none" strike="noStrike" kern="1200" baseline="0">
                <a:solidFill>
                  <a:schemeClr val="tx1"/>
                </a:solidFill>
                <a:latin typeface="+mn-lt"/>
                <a:ea typeface="+mn-ea"/>
                <a:cs typeface="+mn-cs"/>
              </a:defRPr>
            </a:pPr>
            <a:endParaRPr lang="en-US"/>
          </a:p>
        </c:txPr>
        <c:crossAx val="161354112"/>
        <c:crosses val="autoZero"/>
        <c:auto val="1"/>
        <c:lblAlgn val="ctr"/>
        <c:lblOffset val="100"/>
        <c:noMultiLvlLbl val="0"/>
      </c:catAx>
      <c:valAx>
        <c:axId val="16135411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1352320"/>
        <c:crosses val="autoZero"/>
        <c:crossBetween val="between"/>
        <c:majorUnit val="20"/>
      </c:valAx>
      <c:spPr>
        <a:noFill/>
        <a:ln>
          <a:noFill/>
        </a:ln>
        <a:effectLst/>
      </c:spPr>
    </c:plotArea>
    <c:plotVisOnly val="1"/>
    <c:dispBlanksAs val="gap"/>
    <c:showDLblsOverMax val="0"/>
  </c:chart>
  <c:spPr>
    <a:noFill/>
    <a:ln>
      <a:noFill/>
    </a:ln>
    <a:effectLst/>
  </c:spPr>
  <c:txPr>
    <a:bodyPr anchor="t" anchorCtr="0"/>
    <a:lstStyle/>
    <a:p>
      <a:pPr>
        <a:defRPr sz="11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Sheet1!$A$2:$A$8</c:f>
              <c:strCache>
                <c:ptCount val="7"/>
                <c:pt idx="0">
                  <c:v>KRAS</c:v>
                </c:pt>
                <c:pt idx="1">
                  <c:v>EGFR</c:v>
                </c:pt>
                <c:pt idx="2">
                  <c:v>ALK</c:v>
                </c:pt>
                <c:pt idx="3">
                  <c:v>BRAF</c:v>
                </c:pt>
                <c:pt idx="4">
                  <c:v>PIK3CA</c:v>
                </c:pt>
                <c:pt idx="5">
                  <c:v>ROS1</c:v>
                </c:pt>
                <c:pt idx="6">
                  <c:v>HER2</c:v>
                </c:pt>
              </c:strCache>
            </c:strRef>
          </c:cat>
          <c:val>
            <c:numRef>
              <c:f>Sheet1!$B$2:$B$8</c:f>
              <c:numCache>
                <c:formatCode>General</c:formatCode>
                <c:ptCount val="7"/>
                <c:pt idx="0">
                  <c:v>29</c:v>
                </c:pt>
                <c:pt idx="1">
                  <c:v>11</c:v>
                </c:pt>
                <c:pt idx="2">
                  <c:v>5</c:v>
                </c:pt>
                <c:pt idx="3">
                  <c:v>2</c:v>
                </c:pt>
                <c:pt idx="4">
                  <c:v>2</c:v>
                </c:pt>
                <c:pt idx="5">
                  <c:v>2</c:v>
                </c:pt>
                <c:pt idx="6">
                  <c:v>1</c:v>
                </c:pt>
              </c:numCache>
            </c:numRef>
          </c:val>
          <c:extLst>
            <c:ext xmlns:c16="http://schemas.microsoft.com/office/drawing/2014/chart" uri="{C3380CC4-5D6E-409C-BE32-E72D297353CC}">
              <c16:uniqueId val="{00000000-10BC-461C-AFC0-89423D4F5B8B}"/>
            </c:ext>
          </c:extLst>
        </c:ser>
        <c:dLbls>
          <c:showLegendKey val="0"/>
          <c:showVal val="0"/>
          <c:showCatName val="0"/>
          <c:showSerName val="0"/>
          <c:showPercent val="0"/>
          <c:showBubbleSize val="0"/>
        </c:dLbls>
        <c:gapWidth val="219"/>
        <c:overlap val="-27"/>
        <c:axId val="161292288"/>
        <c:axId val="161293824"/>
      </c:barChart>
      <c:catAx>
        <c:axId val="1612922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0"/>
          <a:lstStyle/>
          <a:p>
            <a:pPr>
              <a:defRPr sz="1100" b="1" i="1" u="none" strike="noStrike" kern="1200" baseline="0">
                <a:solidFill>
                  <a:schemeClr val="tx1"/>
                </a:solidFill>
                <a:latin typeface="+mn-lt"/>
                <a:ea typeface="+mn-ea"/>
                <a:cs typeface="+mn-cs"/>
              </a:defRPr>
            </a:pPr>
            <a:endParaRPr lang="en-US"/>
          </a:p>
        </c:txPr>
        <c:crossAx val="161293824"/>
        <c:crosses val="autoZero"/>
        <c:auto val="1"/>
        <c:lblAlgn val="ctr"/>
        <c:lblOffset val="100"/>
        <c:noMultiLvlLbl val="0"/>
      </c:catAx>
      <c:valAx>
        <c:axId val="16129382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129228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3934391569398"/>
          <c:y val="0.110609690424556"/>
          <c:w val="0.32825469984857703"/>
          <c:h val="0.76739400643311495"/>
        </c:manualLayout>
      </c:layout>
      <c:doughnutChart>
        <c:varyColors val="1"/>
        <c:ser>
          <c:idx val="0"/>
          <c:order val="0"/>
          <c:tx>
            <c:strRef>
              <c:f>Sheet1!$B$1</c:f>
              <c:strCache>
                <c:ptCount val="1"/>
                <c:pt idx="0">
                  <c:v>Sales</c:v>
                </c:pt>
              </c:strCache>
            </c:strRef>
          </c:tx>
          <c:spPr>
            <a:solidFill>
              <a:srgbClr val="006CAD"/>
            </a:solidFill>
          </c:spPr>
          <c:dPt>
            <c:idx val="0"/>
            <c:bubble3D val="0"/>
            <c:spPr>
              <a:solidFill>
                <a:schemeClr val="tx2">
                  <a:lumMod val="20000"/>
                  <a:lumOff val="80000"/>
                </a:schemeClr>
              </a:solidFill>
            </c:spPr>
            <c:extLst>
              <c:ext xmlns:c16="http://schemas.microsoft.com/office/drawing/2014/chart" uri="{C3380CC4-5D6E-409C-BE32-E72D297353CC}">
                <c16:uniqueId val="{00000001-023D-4BA9-9A2D-6E78EDCD64D2}"/>
              </c:ext>
            </c:extLst>
          </c:dPt>
          <c:dPt>
            <c:idx val="1"/>
            <c:bubble3D val="0"/>
            <c:explosion val="10"/>
            <c:spPr>
              <a:solidFill>
                <a:srgbClr val="F1BCED"/>
              </a:solidFill>
            </c:spPr>
            <c:extLst>
              <c:ext xmlns:c16="http://schemas.microsoft.com/office/drawing/2014/chart" uri="{C3380CC4-5D6E-409C-BE32-E72D297353CC}">
                <c16:uniqueId val="{00000003-023D-4BA9-9A2D-6E78EDCD64D2}"/>
              </c:ext>
            </c:extLst>
          </c:dPt>
          <c:dPt>
            <c:idx val="2"/>
            <c:bubble3D val="0"/>
            <c:explosion val="9"/>
            <c:extLst>
              <c:ext xmlns:c16="http://schemas.microsoft.com/office/drawing/2014/chart" uri="{C3380CC4-5D6E-409C-BE32-E72D297353CC}">
                <c16:uniqueId val="{00000005-023D-4BA9-9A2D-6E78EDCD64D2}"/>
              </c:ext>
            </c:extLst>
          </c:dPt>
          <c:dPt>
            <c:idx val="3"/>
            <c:bubble3D val="0"/>
            <c:extLst>
              <c:ext xmlns:c16="http://schemas.microsoft.com/office/drawing/2014/chart" uri="{C3380CC4-5D6E-409C-BE32-E72D297353CC}">
                <c16:uniqueId val="{00000007-023D-4BA9-9A2D-6E78EDCD64D2}"/>
              </c:ext>
            </c:extLst>
          </c:dPt>
          <c:dPt>
            <c:idx val="4"/>
            <c:bubble3D val="0"/>
            <c:extLst>
              <c:ext xmlns:c16="http://schemas.microsoft.com/office/drawing/2014/chart" uri="{C3380CC4-5D6E-409C-BE32-E72D297353CC}">
                <c16:uniqueId val="{00000009-023D-4BA9-9A2D-6E78EDCD64D2}"/>
              </c:ext>
            </c:extLst>
          </c:dPt>
          <c:cat>
            <c:strRef>
              <c:f>Sheet1!$A$2:$A$6</c:f>
              <c:strCache>
                <c:ptCount val="3"/>
                <c:pt idx="0">
                  <c:v>1st Qtr</c:v>
                </c:pt>
                <c:pt idx="1">
                  <c:v>2nd Qtr</c:v>
                </c:pt>
                <c:pt idx="2">
                  <c:v>3rd Qtr</c:v>
                </c:pt>
              </c:strCache>
            </c:strRef>
          </c:cat>
          <c:val>
            <c:numRef>
              <c:f>Sheet1!$B$2:$B$6</c:f>
              <c:numCache>
                <c:formatCode>General</c:formatCode>
                <c:ptCount val="5"/>
                <c:pt idx="0">
                  <c:v>33</c:v>
                </c:pt>
                <c:pt idx="1">
                  <c:v>67</c:v>
                </c:pt>
              </c:numCache>
            </c:numRef>
          </c:val>
          <c:extLst>
            <c:ext xmlns:c16="http://schemas.microsoft.com/office/drawing/2014/chart" uri="{C3380CC4-5D6E-409C-BE32-E72D297353CC}">
              <c16:uniqueId val="{0000000A-023D-4BA9-9A2D-6E78EDCD64D2}"/>
            </c:ext>
          </c:extLst>
        </c:ser>
        <c:dLbls>
          <c:showLegendKey val="0"/>
          <c:showVal val="0"/>
          <c:showCatName val="0"/>
          <c:showSerName val="0"/>
          <c:showPercent val="0"/>
          <c:showBubbleSize val="0"/>
          <c:showLeaderLines val="0"/>
        </c:dLbls>
        <c:firstSliceAng val="178"/>
        <c:holeSize val="70"/>
      </c:doughnutChart>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0.48077</cdr:x>
      <cdr:y>0.82435</cdr:y>
    </cdr:from>
    <cdr:to>
      <cdr:x>0.50962</cdr:x>
      <cdr:y>0.90206</cdr:y>
    </cdr:to>
    <cdr:sp macro="" textlink="">
      <cdr:nvSpPr>
        <cdr:cNvPr id="2" name="Rectangle 1"/>
        <cdr:cNvSpPr/>
      </cdr:nvSpPr>
      <cdr:spPr bwMode="auto">
        <a:xfrm xmlns:a="http://schemas.openxmlformats.org/drawingml/2006/main">
          <a:off x="4365647" y="3146063"/>
          <a:ext cx="261973" cy="296574"/>
        </a:xfrm>
        <a:prstGeom xmlns:a="http://schemas.openxmlformats.org/drawingml/2006/main" prst="rect">
          <a:avLst/>
        </a:prstGeom>
        <a:solidFill xmlns:a="http://schemas.openxmlformats.org/drawingml/2006/main">
          <a:schemeClr val="bg1"/>
        </a:solidFill>
        <a:ln xmlns:a="http://schemas.openxmlformats.org/drawingml/2006/main" w="12700" cap="flat" cmpd="sng" algn="ctr">
          <a:noFill/>
          <a:prstDash val="solid"/>
          <a:miter lim="800000"/>
          <a:headEnd type="triangle" w="med" len="sm"/>
          <a:tailEnd type="triangle" w="med" len="sm"/>
        </a:ln>
        <a:effectLst xmlns:a="http://schemas.openxmlformats.org/drawingml/2006/main"/>
        <a:extLst xmlns:a="http://schemas.openxmlformats.org/drawingml/2006/main"/>
      </cdr:spPr>
      <cdr:txBody>
        <a:bodyPr xmlns:a="http://schemas.openxmlformats.org/drawingml/2006/main"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42" cy="499063"/>
          </a:xfrm>
          <a:prstGeom prst="rect">
            <a:avLst/>
          </a:prstGeom>
        </p:spPr>
        <p:txBody>
          <a:bodyPr vert="horz" lIns="92819" tIns="46410" rIns="92819" bIns="46410" rtlCol="0"/>
          <a:lstStyle>
            <a:lvl1pPr algn="l">
              <a:defRPr sz="1200"/>
            </a:lvl1pPr>
          </a:lstStyle>
          <a:p>
            <a:endParaRPr lang="en-GB" dirty="0"/>
          </a:p>
        </p:txBody>
      </p:sp>
      <p:sp>
        <p:nvSpPr>
          <p:cNvPr id="3" name="Date Placeholder 2"/>
          <p:cNvSpPr>
            <a:spLocks noGrp="1"/>
          </p:cNvSpPr>
          <p:nvPr>
            <p:ph type="dt" sz="quarter" idx="1"/>
          </p:nvPr>
        </p:nvSpPr>
        <p:spPr>
          <a:xfrm>
            <a:off x="3854265" y="1"/>
            <a:ext cx="2949742" cy="499063"/>
          </a:xfrm>
          <a:prstGeom prst="rect">
            <a:avLst/>
          </a:prstGeom>
        </p:spPr>
        <p:txBody>
          <a:bodyPr vert="horz" lIns="92819" tIns="46410" rIns="92819" bIns="46410" rtlCol="0"/>
          <a:lstStyle>
            <a:lvl1pPr algn="r">
              <a:defRPr sz="1200"/>
            </a:lvl1pPr>
          </a:lstStyle>
          <a:p>
            <a:fld id="{E32003DA-80E1-4259-A28D-C7E291573EA0}" type="datetimeFigureOut">
              <a:rPr lang="en-GB" smtClean="0"/>
              <a:t>07/02/2021</a:t>
            </a:fld>
            <a:endParaRPr lang="en-GB" dirty="0"/>
          </a:p>
        </p:txBody>
      </p:sp>
      <p:sp>
        <p:nvSpPr>
          <p:cNvPr id="5" name="Slide Number Placeholder 4"/>
          <p:cNvSpPr>
            <a:spLocks noGrp="1"/>
          </p:cNvSpPr>
          <p:nvPr>
            <p:ph type="sldNum" sz="quarter" idx="3"/>
          </p:nvPr>
        </p:nvSpPr>
        <p:spPr>
          <a:xfrm>
            <a:off x="3854265" y="9445037"/>
            <a:ext cx="2949742" cy="499063"/>
          </a:xfrm>
          <a:prstGeom prst="rect">
            <a:avLst/>
          </a:prstGeom>
        </p:spPr>
        <p:txBody>
          <a:bodyPr vert="horz" lIns="92819" tIns="46410" rIns="92819" bIns="46410" rtlCol="0" anchor="b"/>
          <a:lstStyle>
            <a:lvl1pPr algn="r">
              <a:defRPr sz="1200"/>
            </a:lvl1pPr>
          </a:lstStyle>
          <a:p>
            <a:fld id="{66D9B9F0-27CD-472E-84D8-12B9D9D7B5A3}" type="slidenum">
              <a:rPr lang="en-GB" smtClean="0"/>
              <a:t>‹#›</a:t>
            </a:fld>
            <a:endParaRPr lang="en-GB" dirty="0"/>
          </a:p>
        </p:txBody>
      </p:sp>
    </p:spTree>
    <p:extLst>
      <p:ext uri="{BB962C8B-B14F-4D97-AF65-F5344CB8AC3E}">
        <p14:creationId xmlns:p14="http://schemas.microsoft.com/office/powerpoint/2010/main" val="1041413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8932"/>
          </a:xfrm>
          <a:prstGeom prst="rect">
            <a:avLst/>
          </a:prstGeom>
        </p:spPr>
        <p:txBody>
          <a:bodyPr vert="horz" lIns="92819" tIns="46410" rIns="92819" bIns="46410" rtlCol="0"/>
          <a:lstStyle>
            <a:lvl1pPr algn="l">
              <a:defRPr sz="1200"/>
            </a:lvl1pPr>
          </a:lstStyle>
          <a:p>
            <a:endParaRPr lang="en-GB" dirty="0"/>
          </a:p>
        </p:txBody>
      </p:sp>
      <p:sp>
        <p:nvSpPr>
          <p:cNvPr id="3" name="Date Placeholder 2"/>
          <p:cNvSpPr>
            <a:spLocks noGrp="1"/>
          </p:cNvSpPr>
          <p:nvPr>
            <p:ph type="dt" idx="1"/>
          </p:nvPr>
        </p:nvSpPr>
        <p:spPr>
          <a:xfrm>
            <a:off x="3854940" y="0"/>
            <a:ext cx="2949099" cy="498932"/>
          </a:xfrm>
          <a:prstGeom prst="rect">
            <a:avLst/>
          </a:prstGeom>
        </p:spPr>
        <p:txBody>
          <a:bodyPr vert="horz" lIns="92819" tIns="46410" rIns="92819" bIns="46410" rtlCol="0"/>
          <a:lstStyle>
            <a:lvl1pPr algn="r">
              <a:defRPr sz="1200"/>
            </a:lvl1pPr>
          </a:lstStyle>
          <a:p>
            <a:fld id="{3992EACE-4FDF-4340-A106-EA704DDBCD2E}" type="datetimeFigureOut">
              <a:rPr lang="en-GB" smtClean="0"/>
              <a:t>07/02/2021</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2819" tIns="46410" rIns="92819" bIns="4641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2819" tIns="46410" rIns="92819" bIns="464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169"/>
            <a:ext cx="2949099" cy="498931"/>
          </a:xfrm>
          <a:prstGeom prst="rect">
            <a:avLst/>
          </a:prstGeom>
        </p:spPr>
        <p:txBody>
          <a:bodyPr vert="horz" lIns="92819" tIns="46410" rIns="92819" bIns="46410" rtlCol="0" anchor="b"/>
          <a:lstStyle>
            <a:lvl1pPr algn="l">
              <a:defRPr sz="1200"/>
            </a:lvl1pPr>
          </a:lstStyle>
          <a:p>
            <a:r>
              <a:rPr lang="en-GB" dirty="0" smtClean="0"/>
              <a:t>M-CZ-00000326</a:t>
            </a:r>
            <a:endParaRPr lang="en-GB" dirty="0"/>
          </a:p>
        </p:txBody>
      </p:sp>
      <p:sp>
        <p:nvSpPr>
          <p:cNvPr id="7" name="Slide Number Placeholder 6"/>
          <p:cNvSpPr>
            <a:spLocks noGrp="1"/>
          </p:cNvSpPr>
          <p:nvPr>
            <p:ph type="sldNum" sz="quarter" idx="5"/>
          </p:nvPr>
        </p:nvSpPr>
        <p:spPr>
          <a:xfrm>
            <a:off x="3854940" y="9445169"/>
            <a:ext cx="2949099" cy="498931"/>
          </a:xfrm>
          <a:prstGeom prst="rect">
            <a:avLst/>
          </a:prstGeom>
        </p:spPr>
        <p:txBody>
          <a:bodyPr vert="horz" lIns="92819" tIns="46410" rIns="92819" bIns="46410" rtlCol="0" anchor="b"/>
          <a:lstStyle>
            <a:lvl1pPr algn="r">
              <a:defRPr sz="1200"/>
            </a:lvl1pPr>
          </a:lstStyle>
          <a:p>
            <a:fld id="{F4331DDC-5D44-4DAB-B756-4F377E67C210}" type="slidenum">
              <a:rPr lang="en-GB" smtClean="0"/>
              <a:t>‹#›</a:t>
            </a:fld>
            <a:endParaRPr lang="en-GB" dirty="0"/>
          </a:p>
        </p:txBody>
      </p:sp>
    </p:spTree>
    <p:extLst>
      <p:ext uri="{BB962C8B-B14F-4D97-AF65-F5344CB8AC3E}">
        <p14:creationId xmlns:p14="http://schemas.microsoft.com/office/powerpoint/2010/main" val="353026626"/>
      </p:ext>
    </p:extLst>
  </p:cSld>
  <p:clrMap bg1="lt1" tx1="dk1" bg2="lt2" tx2="dk2" accent1="accent1" accent2="accent2" accent3="accent3" accent4="accent4" accent5="accent5" accent6="accent6" hlink="hlink" folHlink="folHlink"/>
  <p:hf sldNum="0" hdr="0" dt="0"/>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noProof="0" dirty="0">
                <a:latin typeface="Arial" panose="020B0604020202020204" pitchFamily="34" charset="0"/>
                <a:cs typeface="Arial" panose="020B0604020202020204" pitchFamily="34" charset="0"/>
              </a:rPr>
              <a:t>Key messages</a:t>
            </a:r>
          </a:p>
          <a:p>
            <a:pPr marL="171450" indent="-171450">
              <a:buFont typeface="Arial" panose="020B0604020202020204" pitchFamily="34" charset="0"/>
              <a:buChar char="•"/>
            </a:pPr>
            <a:r>
              <a:rPr lang="en-GB" b="1" noProof="0" dirty="0">
                <a:latin typeface="Arial" panose="020B0604020202020204" pitchFamily="34" charset="0"/>
                <a:cs typeface="Arial" panose="020B0604020202020204" pitchFamily="34" charset="0"/>
              </a:rPr>
              <a:t>PD-L1 is an immune checkpoint protein expressed on the surface of tumour cells (TCs) and immune cells (ICs) within the tumour microenvironment in many cancer types</a:t>
            </a:r>
          </a:p>
          <a:p>
            <a:pPr marL="171450" indent="-171450">
              <a:buFont typeface="Arial" panose="020B0604020202020204" pitchFamily="34" charset="0"/>
              <a:buChar char="•"/>
            </a:pPr>
            <a:r>
              <a:rPr lang="en-GB" b="1" noProof="0" dirty="0">
                <a:latin typeface="Arial" panose="020B0604020202020204" pitchFamily="34" charset="0"/>
                <a:cs typeface="Arial" panose="020B0604020202020204" pitchFamily="34" charset="0"/>
              </a:rPr>
              <a:t>PD-L1 suppresses anti-cancer immunity by inhibiting T cell activity</a:t>
            </a:r>
          </a:p>
          <a:p>
            <a:endParaRPr lang="en-GB" noProof="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noProof="0" dirty="0">
                <a:latin typeface="Arial" panose="020B0604020202020204" pitchFamily="34" charset="0"/>
                <a:cs typeface="Arial" panose="020B0604020202020204" pitchFamily="34" charset="0"/>
              </a:rPr>
              <a:t>The cancer-immunity cycle consists of a complex network of interactions that play a critical role in protecting the body against cancer.</a:t>
            </a:r>
          </a:p>
          <a:p>
            <a:pPr marL="171450" lvl="0" indent="-171450">
              <a:buFont typeface="Arial" panose="020B0604020202020204" pitchFamily="34" charset="0"/>
              <a:buChar char="•"/>
            </a:pPr>
            <a:r>
              <a:rPr lang="en-GB" noProof="0" dirty="0">
                <a:latin typeface="Arial" panose="020B0604020202020204" pitchFamily="34" charset="0"/>
                <a:cs typeface="Arial" panose="020B0604020202020204" pitchFamily="34" charset="0"/>
              </a:rPr>
              <a:t>During this cycle, ICs detect TCs, infiltrate the tumour microenvironment then eliminate TCs.</a:t>
            </a:r>
          </a:p>
          <a:p>
            <a:pPr marL="171450" indent="-171450">
              <a:buFont typeface="Arial" panose="020B0604020202020204" pitchFamily="34" charset="0"/>
              <a:buChar char="•"/>
            </a:pPr>
            <a:r>
              <a:rPr lang="en-GB" noProof="0" dirty="0">
                <a:latin typeface="Arial" panose="020B0604020202020204" pitchFamily="34" charset="0"/>
                <a:cs typeface="Arial" panose="020B0604020202020204" pitchFamily="34" charset="0"/>
              </a:rPr>
              <a:t>However, tumours can evade the cancer-immunity cycle by exploiting the immune checkpoints, which comprise of receptors and their ligands, to evade immune-mediated destruction.</a:t>
            </a:r>
          </a:p>
          <a:p>
            <a:pPr marL="171450" indent="-171450">
              <a:buFont typeface="Arial" panose="020B0604020202020204" pitchFamily="34" charset="0"/>
              <a:buChar char="•"/>
            </a:pPr>
            <a:r>
              <a:rPr lang="en-GB" noProof="0" dirty="0">
                <a:latin typeface="Arial" panose="020B0604020202020204" pitchFamily="34" charset="0"/>
                <a:cs typeface="Arial" panose="020B0604020202020204" pitchFamily="34" charset="0"/>
              </a:rPr>
              <a:t>Tumours may induce the expression of PD-L1, an immune checkpoint molecule that can inhibit anti-cancer T cell activity in the tumour microenvironment.</a:t>
            </a:r>
          </a:p>
          <a:p>
            <a:endParaRPr lang="en-GB"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References</a:t>
            </a:r>
          </a:p>
          <a:p>
            <a:pPr marL="171450" indent="-171450">
              <a:buFont typeface="Arial" panose="020B0604020202020204" pitchFamily="34" charset="0"/>
              <a:buChar char="•"/>
            </a:pPr>
            <a:r>
              <a:rPr lang="fr-FR" noProof="0" dirty="0">
                <a:latin typeface="Arial" panose="020B0604020202020204" pitchFamily="34" charset="0"/>
                <a:cs typeface="Arial" panose="020B0604020202020204" pitchFamily="34" charset="0"/>
              </a:rPr>
              <a:t>Chen DS, et al. Clin Cancer </a:t>
            </a:r>
            <a:r>
              <a:rPr lang="fr-FR" noProof="0" dirty="0" err="1">
                <a:latin typeface="Arial" panose="020B0604020202020204" pitchFamily="34" charset="0"/>
                <a:cs typeface="Arial" panose="020B0604020202020204" pitchFamily="34" charset="0"/>
              </a:rPr>
              <a:t>Res</a:t>
            </a:r>
            <a:r>
              <a:rPr lang="fr-FR" noProof="0" dirty="0">
                <a:latin typeface="Arial" panose="020B0604020202020204" pitchFamily="34" charset="0"/>
                <a:cs typeface="Arial" panose="020B0604020202020204" pitchFamily="34" charset="0"/>
              </a:rPr>
              <a:t> 2012;18:6580–7</a:t>
            </a:r>
          </a:p>
          <a:p>
            <a:pPr marL="171450" indent="-171450">
              <a:buFont typeface="Arial" panose="020B0604020202020204" pitchFamily="34" charset="0"/>
              <a:buChar char="•"/>
            </a:pPr>
            <a:r>
              <a:rPr lang="en-GB" noProof="0" dirty="0">
                <a:latin typeface="Arial" panose="020B0604020202020204" pitchFamily="34" charset="0"/>
                <a:cs typeface="Arial" panose="020B0604020202020204" pitchFamily="34" charset="0"/>
              </a:rPr>
              <a:t>Chen DS and </a:t>
            </a:r>
            <a:r>
              <a:rPr lang="en-GB" noProof="0" dirty="0" err="1">
                <a:latin typeface="Arial" panose="020B0604020202020204" pitchFamily="34" charset="0"/>
                <a:cs typeface="Arial" panose="020B0604020202020204" pitchFamily="34" charset="0"/>
              </a:rPr>
              <a:t>Mellman</a:t>
            </a:r>
            <a:r>
              <a:rPr lang="en-GB" noProof="0" dirty="0">
                <a:latin typeface="Arial" panose="020B0604020202020204" pitchFamily="34" charset="0"/>
                <a:cs typeface="Arial" panose="020B0604020202020204" pitchFamily="34" charset="0"/>
              </a:rPr>
              <a:t> I. Immunity 2013;39:1–10</a:t>
            </a:r>
          </a:p>
        </p:txBody>
      </p:sp>
      <p:sp>
        <p:nvSpPr>
          <p:cNvPr id="7" name="Slide Image Placeholder 6"/>
          <p:cNvSpPr>
            <a:spLocks noGrp="1" noRot="1" noChangeAspect="1"/>
          </p:cNvSpPr>
          <p:nvPr>
            <p:ph type="sldImg"/>
          </p:nvPr>
        </p:nvSpPr>
        <p:spPr/>
      </p:sp>
      <p:sp>
        <p:nvSpPr>
          <p:cNvPr id="2" name="Zástupný symbol pro zápatí 1"/>
          <p:cNvSpPr>
            <a:spLocks noGrp="1"/>
          </p:cNvSpPr>
          <p:nvPr>
            <p:ph type="ftr" sz="quarter" idx="10"/>
          </p:nvPr>
        </p:nvSpPr>
        <p:spPr/>
        <p:txBody>
          <a:bodyPr/>
          <a:lstStyle/>
          <a:p>
            <a:r>
              <a:rPr lang="en-GB" smtClean="0"/>
              <a:t>M-CZ-00000326</a:t>
            </a:r>
            <a:endParaRPr lang="en-GB" dirty="0"/>
          </a:p>
        </p:txBody>
      </p:sp>
    </p:spTree>
    <p:extLst>
      <p:ext uri="{BB962C8B-B14F-4D97-AF65-F5344CB8AC3E}">
        <p14:creationId xmlns:p14="http://schemas.microsoft.com/office/powerpoint/2010/main" val="40811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121316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77815" y="1052848"/>
            <a:ext cx="8603297" cy="3633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2"/>
          </p:nvPr>
        </p:nvSpPr>
        <p:spPr/>
        <p:txBody>
          <a:bodyPr lIns="91436" tIns="45718" rIns="91436" bIns="45718"/>
          <a:lstStyle/>
          <a:p>
            <a:fld id="{B514C7F4-8266-4369-9764-FE3719C0529C}" type="slidenum">
              <a:rPr lang="en-US" smtClean="0">
                <a:solidFill>
                  <a:srgbClr val="000000"/>
                </a:solidFill>
              </a:rPr>
              <a:pPr/>
              <a:t>‹#›</a:t>
            </a:fld>
            <a:endParaRPr lang="en-US" dirty="0">
              <a:solidFill>
                <a:srgbClr val="000000"/>
              </a:solidFill>
            </a:endParaRPr>
          </a:p>
        </p:txBody>
      </p:sp>
      <p:sp>
        <p:nvSpPr>
          <p:cNvPr id="2" name="Footer Placeholder 1"/>
          <p:cNvSpPr>
            <a:spLocks noGrp="1"/>
          </p:cNvSpPr>
          <p:nvPr>
            <p:ph type="ftr" sz="quarter" idx="13"/>
          </p:nvPr>
        </p:nvSpPr>
        <p:spPr/>
        <p:txBody>
          <a:bodyPr lIns="91436" tIns="45718" rIns="91436" bIns="45718"/>
          <a:lstStyle>
            <a:lvl1pPr>
              <a:defRPr/>
            </a:lvl1pPr>
          </a:lstStyle>
          <a:p>
            <a:pPr fontAlgn="base">
              <a:spcBef>
                <a:spcPct val="0"/>
              </a:spcBef>
              <a:spcAft>
                <a:spcPct val="0"/>
              </a:spcAft>
              <a:defRPr/>
            </a:pPr>
            <a:r>
              <a:rPr lang="en-US" smtClean="0"/>
              <a:t>M-CZ-00000326</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529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endParaRPr lang="pl-PL" dirty="0"/>
          </a:p>
        </p:txBody>
      </p:sp>
      <p:sp>
        <p:nvSpPr>
          <p:cNvPr id="3" name="Content Placeholder 2"/>
          <p:cNvSpPr>
            <a:spLocks noGrp="1"/>
          </p:cNvSpPr>
          <p:nvPr>
            <p:ph idx="1"/>
          </p:nvPr>
        </p:nvSpPr>
        <p:spPr>
          <a:xfrm>
            <a:off x="395291" y="951312"/>
            <a:ext cx="8353425" cy="3508603"/>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6" name="Text Placeholder 13"/>
          <p:cNvSpPr>
            <a:spLocks noGrp="1"/>
          </p:cNvSpPr>
          <p:nvPr>
            <p:ph type="body" sz="quarter" idx="13"/>
          </p:nvPr>
        </p:nvSpPr>
        <p:spPr>
          <a:xfrm>
            <a:off x="395289" y="4733925"/>
            <a:ext cx="3022996" cy="292894"/>
          </a:xfrm>
        </p:spPr>
        <p:txBody>
          <a:bodyPr lIns="0" tIns="0" rIns="0" bIns="0" anchor="b">
            <a:noAutofit/>
          </a:bodyPr>
          <a:lstStyle>
            <a:lvl1pPr marL="0" indent="0" algn="l">
              <a:spcBef>
                <a:spcPts val="0"/>
              </a:spcBef>
              <a:spcAft>
                <a:spcPts val="0"/>
              </a:spcAft>
              <a:buNone/>
              <a:defRPr sz="800" b="0">
                <a:solidFill>
                  <a:schemeClr val="tx1"/>
                </a:solidFill>
                <a:latin typeface="Arial" panose="020B0604020202020204" pitchFamily="34" charset="0"/>
                <a:cs typeface="Arial" panose="020B0604020202020204" pitchFamily="34" charset="0"/>
              </a:defRPr>
            </a:lvl1pPr>
          </a:lstStyle>
          <a:p>
            <a:pPr lvl="0"/>
            <a:r>
              <a:rPr lang="en-US" dirty="0"/>
              <a:t>Click to edit Master</a:t>
            </a:r>
            <a:endParaRPr lang="en-GB" dirty="0"/>
          </a:p>
        </p:txBody>
      </p:sp>
      <p:sp>
        <p:nvSpPr>
          <p:cNvPr id="8" name="Text Placeholder 13"/>
          <p:cNvSpPr>
            <a:spLocks noGrp="1"/>
          </p:cNvSpPr>
          <p:nvPr>
            <p:ph type="body" sz="quarter" idx="14"/>
          </p:nvPr>
        </p:nvSpPr>
        <p:spPr>
          <a:xfrm>
            <a:off x="5718315" y="4733925"/>
            <a:ext cx="3022996" cy="292894"/>
          </a:xfrm>
        </p:spPr>
        <p:txBody>
          <a:bodyPr lIns="0" tIns="0" rIns="0" bIns="0" anchor="b">
            <a:noAutofit/>
          </a:bodyPr>
          <a:lstStyle>
            <a:lvl1pPr marL="0" indent="0" algn="r">
              <a:spcBef>
                <a:spcPts val="0"/>
              </a:spcBef>
              <a:spcAft>
                <a:spcPts val="0"/>
              </a:spcAft>
              <a:buNone/>
              <a:defRPr sz="800" b="0">
                <a:solidFill>
                  <a:schemeClr val="tx1"/>
                </a:solidFill>
                <a:latin typeface="Arial" panose="020B0604020202020204" pitchFamily="34" charset="0"/>
                <a:cs typeface="Arial" panose="020B0604020202020204" pitchFamily="34" charset="0"/>
              </a:defRPr>
            </a:lvl1pPr>
          </a:lstStyle>
          <a:p>
            <a:pPr lvl="0"/>
            <a:r>
              <a:rPr lang="en-US" dirty="0"/>
              <a:t>Click to edit Master</a:t>
            </a:r>
            <a:endParaRPr lang="en-GB" dirty="0"/>
          </a:p>
        </p:txBody>
      </p:sp>
    </p:spTree>
    <p:extLst>
      <p:ext uri="{BB962C8B-B14F-4D97-AF65-F5344CB8AC3E}">
        <p14:creationId xmlns:p14="http://schemas.microsoft.com/office/powerpoint/2010/main" val="34317953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468318"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209317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8323" y="967980"/>
            <a:ext cx="8207375" cy="3625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0"/>
          </p:nvPr>
        </p:nvSpPr>
        <p:spPr>
          <a:xfrm>
            <a:off x="468318"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31480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0"/>
          </p:nvPr>
        </p:nvSpPr>
        <p:spPr>
          <a:xfrm>
            <a:off x="468318"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388901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3"/>
          <p:cNvSpPr>
            <a:spLocks noGrp="1"/>
          </p:cNvSpPr>
          <p:nvPr>
            <p:ph type="title"/>
          </p:nvPr>
        </p:nvSpPr>
        <p:spPr>
          <a:xfrm>
            <a:off x="395289" y="123827"/>
            <a:ext cx="7864624" cy="665163"/>
          </a:xfrm>
          <a:prstGeom prst="rect">
            <a:avLst/>
          </a:prstGeom>
        </p:spPr>
        <p:txBody>
          <a:bodyPr lIns="0" tIns="0" rIns="91434" bIns="0" anchor="b"/>
          <a:lstStyle>
            <a:lvl1pPr>
              <a:lnSpc>
                <a:spcPts val="2600"/>
              </a:lnSpc>
              <a:defRPr>
                <a:solidFill>
                  <a:schemeClr val="accent1"/>
                </a:solidFill>
              </a:defRPr>
            </a:lvl1pPr>
          </a:lstStyle>
          <a:p>
            <a:r>
              <a:rPr lang="en-US" dirty="0"/>
              <a:t>Click to edit Master title style</a:t>
            </a:r>
            <a:endParaRPr lang="en-GB" dirty="0"/>
          </a:p>
        </p:txBody>
      </p:sp>
      <p:sp>
        <p:nvSpPr>
          <p:cNvPr id="7" name="Text Placeholder 5"/>
          <p:cNvSpPr>
            <a:spLocks noGrp="1"/>
          </p:cNvSpPr>
          <p:nvPr>
            <p:ph type="body" sz="quarter" idx="11"/>
          </p:nvPr>
        </p:nvSpPr>
        <p:spPr>
          <a:xfrm>
            <a:off x="388023" y="4867458"/>
            <a:ext cx="7192926" cy="227410"/>
          </a:xfrm>
          <a:prstGeom prst="rect">
            <a:avLst/>
          </a:prstGeom>
        </p:spPr>
        <p:txBody>
          <a:bodyPr lIns="0" tIns="45717" rIns="0" bIns="45717" anchor="b" anchorCtr="0"/>
          <a:lstStyle>
            <a:lvl1pPr marL="0" indent="0">
              <a:spcBef>
                <a:spcPts val="0"/>
              </a:spcBef>
              <a:spcAft>
                <a:spcPts val="0"/>
              </a:spcAft>
              <a:buNone/>
              <a:defRPr sz="800">
                <a:solidFill>
                  <a:schemeClr val="tx2">
                    <a:lumMod val="75000"/>
                  </a:schemeClr>
                </a:solidFill>
              </a:defRPr>
            </a:lvl1pPr>
            <a:lvl2pPr marL="269063" indent="0">
              <a:buNone/>
              <a:defRPr/>
            </a:lvl2pPr>
            <a:lvl3pPr marL="470261" indent="0">
              <a:buNone/>
              <a:defRPr/>
            </a:lvl3pPr>
            <a:lvl4pPr marL="672653" indent="0">
              <a:buNone/>
              <a:defRPr/>
            </a:lvl4pPr>
            <a:lvl5pPr marL="1371498" indent="0">
              <a:buNone/>
              <a:defRPr/>
            </a:lvl5pPr>
          </a:lstStyle>
          <a:p>
            <a:pPr lvl="0"/>
            <a:r>
              <a:rPr lang="en-US" dirty="0"/>
              <a:t>Edit Master text styles</a:t>
            </a:r>
            <a:endParaRPr lang="en-CA" dirty="0"/>
          </a:p>
        </p:txBody>
      </p:sp>
      <p:pic>
        <p:nvPicPr>
          <p:cNvPr id="6" name="Picture 5">
            <a:extLst>
              <a:ext uri="{FF2B5EF4-FFF2-40B4-BE49-F238E27FC236}">
                <a16:creationId xmlns:a16="http://schemas.microsoft.com/office/drawing/2014/main" id="{0F182B32-310C-4B22-BF31-FFD261E34D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915" y="255652"/>
            <a:ext cx="493608" cy="255464"/>
          </a:xfrm>
          <a:prstGeom prst="rect">
            <a:avLst/>
          </a:prstGeom>
        </p:spPr>
      </p:pic>
    </p:spTree>
    <p:extLst>
      <p:ext uri="{BB962C8B-B14F-4D97-AF65-F5344CB8AC3E}">
        <p14:creationId xmlns:p14="http://schemas.microsoft.com/office/powerpoint/2010/main" val="3026312756"/>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551226" y="2765678"/>
            <a:ext cx="7757753" cy="547812"/>
          </a:xfrm>
          <a:prstGeom prst="rect">
            <a:avLst/>
          </a:prstGeom>
        </p:spPr>
        <p:txBody>
          <a:bodyPr lIns="91436" tIns="45718" rIns="91436" bIns="45718">
            <a:noAutofit/>
          </a:bodyPr>
          <a:lstStyle>
            <a:lvl1pPr marL="0" indent="0" algn="l">
              <a:lnSpc>
                <a:spcPct val="100000"/>
              </a:lnSpc>
              <a:spcBef>
                <a:spcPts val="450"/>
              </a:spcBef>
              <a:spcAft>
                <a:spcPts val="450"/>
              </a:spcAft>
              <a:buNone/>
              <a:defRPr sz="1800" b="1" i="0">
                <a:solidFill>
                  <a:schemeClr val="tx1"/>
                </a:solidFill>
                <a:latin typeface="Imago" panose="02000500060000020004" pitchFamily="2" charset="0"/>
              </a:defRPr>
            </a:lvl1pPr>
          </a:lstStyle>
          <a:p>
            <a:pPr lvl="0"/>
            <a:r>
              <a:rPr lang="en-US" dirty="0"/>
              <a:t>Edit Master text styles</a:t>
            </a:r>
          </a:p>
        </p:txBody>
      </p:sp>
      <p:sp>
        <p:nvSpPr>
          <p:cNvPr id="10" name="Text Placeholder 7"/>
          <p:cNvSpPr>
            <a:spLocks noGrp="1"/>
          </p:cNvSpPr>
          <p:nvPr>
            <p:ph type="body" sz="quarter" idx="11"/>
          </p:nvPr>
        </p:nvSpPr>
        <p:spPr>
          <a:xfrm>
            <a:off x="551226" y="1635648"/>
            <a:ext cx="7757753" cy="1124782"/>
          </a:xfrm>
          <a:prstGeom prst="rect">
            <a:avLst/>
          </a:prstGeom>
          <a:noFill/>
        </p:spPr>
        <p:txBody>
          <a:bodyPr wrap="square" lIns="91436" tIns="45718" rIns="91436" bIns="45718" anchor="b" anchorCtr="0">
            <a:noAutofit/>
          </a:bodyPr>
          <a:lstStyle>
            <a:lvl1pPr marL="0" marR="0" indent="0" algn="l" defTabSz="685766" rtl="0" eaLnBrk="1" fontAlgn="auto" latinLnBrk="0" hangingPunct="1">
              <a:lnSpc>
                <a:spcPct val="100000"/>
              </a:lnSpc>
              <a:spcBef>
                <a:spcPts val="450"/>
              </a:spcBef>
              <a:spcAft>
                <a:spcPts val="450"/>
              </a:spcAft>
              <a:buClr>
                <a:schemeClr val="accent1"/>
              </a:buClr>
              <a:buSzTx/>
              <a:buFont typeface="Arial" panose="020B0604020202020204" pitchFamily="34" charset="0"/>
              <a:buNone/>
              <a:tabLst/>
              <a:defRPr sz="3200" b="1" i="0" baseline="0">
                <a:solidFill>
                  <a:schemeClr val="tx1"/>
                </a:solidFill>
                <a:latin typeface="Imago" panose="02000500060000020004" pitchFamily="2" charset="0"/>
              </a:defRPr>
            </a:lvl1pPr>
          </a:lstStyle>
          <a:p>
            <a:pPr lvl="0"/>
            <a:r>
              <a:rPr lang="en-GB" dirty="0"/>
              <a:t>Edit Master text styles</a:t>
            </a:r>
            <a:endParaRPr lang="en-US" dirty="0"/>
          </a:p>
        </p:txBody>
      </p:sp>
    </p:spTree>
    <p:extLst>
      <p:ext uri="{BB962C8B-B14F-4D97-AF65-F5344CB8AC3E}">
        <p14:creationId xmlns:p14="http://schemas.microsoft.com/office/powerpoint/2010/main" val="700958114"/>
      </p:ext>
    </p:extLst>
  </p:cSld>
  <p:clrMapOvr>
    <a:masterClrMapping/>
  </p:clrMapOvr>
  <p:transition>
    <p:fade/>
  </p:transition>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203326"/>
            <a:ext cx="8353425" cy="3421065"/>
          </a:xfrm>
          <a:prstGeom prst="rect">
            <a:avLst/>
          </a:prstGeom>
        </p:spPr>
        <p:txBody>
          <a:bodyPr lIns="0" tIns="45718" rIns="91436" bIns="45718"/>
          <a:lstStyle>
            <a:lvl1pPr marL="180967" indent="-180967">
              <a:spcAft>
                <a:spcPts val="600"/>
              </a:spcAft>
              <a:defRPr sz="1600">
                <a:solidFill>
                  <a:schemeClr val="tx1"/>
                </a:solidFill>
                <a:latin typeface="Imago" panose="02000500060000020004" pitchFamily="2" charset="0"/>
              </a:defRPr>
            </a:lvl1pPr>
            <a:lvl2pPr marL="360345" indent="-179380">
              <a:spcAft>
                <a:spcPts val="600"/>
              </a:spcAft>
              <a:defRPr sz="1600">
                <a:solidFill>
                  <a:schemeClr val="tx1"/>
                </a:solidFill>
                <a:latin typeface="Imago" panose="02000500060000020004" pitchFamily="2" charset="0"/>
              </a:defRPr>
            </a:lvl2pPr>
            <a:lvl3pPr marL="541312" indent="-180967">
              <a:spcAft>
                <a:spcPts val="600"/>
              </a:spcAft>
              <a:buClr>
                <a:schemeClr val="tx2">
                  <a:lumMod val="75000"/>
                </a:schemeClr>
              </a:buClr>
              <a:buFont typeface="Wingdings" panose="05000000000000000000" pitchFamily="2" charset="2"/>
              <a:buChar char="§"/>
              <a:defRPr sz="1600">
                <a:solidFill>
                  <a:schemeClr val="tx1"/>
                </a:solidFill>
                <a:latin typeface="Imago" panose="02000500060000020004" pitchFamily="2" charset="0"/>
              </a:defRPr>
            </a:lvl3pPr>
            <a:lvl4pPr marL="714339" indent="-173030">
              <a:spcAft>
                <a:spcPts val="600"/>
              </a:spcAft>
              <a:defRPr sz="1600">
                <a:solidFill>
                  <a:schemeClr val="tx1"/>
                </a:solidFill>
                <a:latin typeface="Imago" panose="02000500060000020004"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95289" y="123827"/>
            <a:ext cx="7864624" cy="665163"/>
          </a:xfrm>
          <a:prstGeom prst="rect">
            <a:avLst/>
          </a:prstGeom>
        </p:spPr>
        <p:txBody>
          <a:bodyPr lIns="0" tIns="0" rIns="91436" bIns="0" anchor="b"/>
          <a:lstStyle>
            <a:lvl1pPr>
              <a:lnSpc>
                <a:spcPts val="2600"/>
              </a:lnSpc>
              <a:defRPr>
                <a:solidFill>
                  <a:schemeClr val="tx1"/>
                </a:solidFill>
                <a:latin typeface="Imago" panose="02000500060000020004" pitchFamily="2" charset="0"/>
              </a:defRPr>
            </a:lvl1pPr>
          </a:lstStyle>
          <a:p>
            <a:r>
              <a:rPr lang="en-US" dirty="0"/>
              <a:t>Click to edit Master title</a:t>
            </a:r>
            <a:endParaRPr lang="en-GB" dirty="0"/>
          </a:p>
        </p:txBody>
      </p:sp>
      <p:sp>
        <p:nvSpPr>
          <p:cNvPr id="7" name="Text Placeholder 5"/>
          <p:cNvSpPr>
            <a:spLocks noGrp="1"/>
          </p:cNvSpPr>
          <p:nvPr>
            <p:ph type="body" sz="quarter" idx="11"/>
          </p:nvPr>
        </p:nvSpPr>
        <p:spPr>
          <a:xfrm>
            <a:off x="388023" y="4867458"/>
            <a:ext cx="7192926" cy="227410"/>
          </a:xfrm>
          <a:prstGeom prst="rect">
            <a:avLst/>
          </a:prstGeom>
        </p:spPr>
        <p:txBody>
          <a:bodyPr lIns="0" tIns="45718" rIns="0" bIns="45718" anchor="b" anchorCtr="0"/>
          <a:lstStyle>
            <a:lvl1pPr marL="0" indent="0">
              <a:spcBef>
                <a:spcPts val="0"/>
              </a:spcBef>
              <a:spcAft>
                <a:spcPts val="0"/>
              </a:spcAft>
              <a:buNone/>
              <a:defRPr sz="800">
                <a:solidFill>
                  <a:schemeClr val="tx2">
                    <a:lumMod val="75000"/>
                  </a:schemeClr>
                </a:solidFill>
                <a:latin typeface="Imago" panose="02000500060000020004" pitchFamily="2" charset="0"/>
              </a:defRPr>
            </a:lvl1pPr>
            <a:lvl2pPr marL="269069" indent="0">
              <a:buNone/>
              <a:defRPr/>
            </a:lvl2pPr>
            <a:lvl3pPr marL="470273" indent="0">
              <a:buNone/>
              <a:defRPr/>
            </a:lvl3pPr>
            <a:lvl4pPr marL="672669" indent="0">
              <a:buNone/>
              <a:defRPr/>
            </a:lvl4pPr>
            <a:lvl5pPr marL="1371532"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13043701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203326"/>
            <a:ext cx="8353425" cy="3421065"/>
          </a:xfrm>
          <a:prstGeom prst="rect">
            <a:avLst/>
          </a:prstGeom>
        </p:spPr>
        <p:txBody>
          <a:bodyPr lIns="0" tIns="45718" rIns="91436" bIns="45718"/>
          <a:lstStyle>
            <a:lvl1pPr marL="180967" indent="-180967">
              <a:spcAft>
                <a:spcPts val="600"/>
              </a:spcAft>
              <a:defRPr sz="1600">
                <a:solidFill>
                  <a:schemeClr val="tx1"/>
                </a:solidFill>
                <a:latin typeface="Imago" panose="02000500060000020004" pitchFamily="2" charset="0"/>
              </a:defRPr>
            </a:lvl1pPr>
            <a:lvl2pPr marL="360345" indent="-179380">
              <a:spcAft>
                <a:spcPts val="600"/>
              </a:spcAft>
              <a:defRPr sz="1600">
                <a:solidFill>
                  <a:schemeClr val="tx1"/>
                </a:solidFill>
                <a:latin typeface="Imago" panose="02000500060000020004" pitchFamily="2" charset="0"/>
              </a:defRPr>
            </a:lvl2pPr>
            <a:lvl3pPr marL="541312" indent="-180967">
              <a:spcAft>
                <a:spcPts val="600"/>
              </a:spcAft>
              <a:buClr>
                <a:schemeClr val="tx2">
                  <a:lumMod val="75000"/>
                </a:schemeClr>
              </a:buClr>
              <a:buFont typeface="Wingdings" panose="05000000000000000000" pitchFamily="2" charset="2"/>
              <a:buChar char="§"/>
              <a:defRPr sz="1600">
                <a:solidFill>
                  <a:schemeClr val="tx1"/>
                </a:solidFill>
                <a:latin typeface="Imago" panose="02000500060000020004" pitchFamily="2" charset="0"/>
              </a:defRPr>
            </a:lvl3pPr>
            <a:lvl4pPr marL="714339" indent="-173030">
              <a:spcAft>
                <a:spcPts val="600"/>
              </a:spcAft>
              <a:defRPr sz="1600">
                <a:solidFill>
                  <a:schemeClr val="tx1"/>
                </a:solidFill>
                <a:latin typeface="Imago" panose="02000500060000020004"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95289" y="123827"/>
            <a:ext cx="7859573" cy="665163"/>
          </a:xfrm>
          <a:prstGeom prst="rect">
            <a:avLst/>
          </a:prstGeom>
        </p:spPr>
        <p:txBody>
          <a:bodyPr lIns="0" tIns="0" rIns="91436" bIns="0" anchor="b"/>
          <a:lstStyle>
            <a:lvl1pPr>
              <a:lnSpc>
                <a:spcPts val="2600"/>
              </a:lnSpc>
              <a:defRPr>
                <a:solidFill>
                  <a:schemeClr val="tx1"/>
                </a:solidFill>
                <a:latin typeface="Imago" panose="02000500060000020004" pitchFamily="2" charset="0"/>
              </a:defRPr>
            </a:lvl1pPr>
          </a:lstStyle>
          <a:p>
            <a:r>
              <a:rPr lang="en-US" dirty="0"/>
              <a:t>Click to edit Master title style</a:t>
            </a:r>
            <a:endParaRPr lang="en-GB" dirty="0"/>
          </a:p>
        </p:txBody>
      </p:sp>
      <p:sp>
        <p:nvSpPr>
          <p:cNvPr id="7" name="Text Placeholder 5"/>
          <p:cNvSpPr>
            <a:spLocks noGrp="1"/>
          </p:cNvSpPr>
          <p:nvPr>
            <p:ph type="body" sz="quarter" idx="11"/>
          </p:nvPr>
        </p:nvSpPr>
        <p:spPr>
          <a:xfrm>
            <a:off x="388023" y="4867458"/>
            <a:ext cx="7192926" cy="227410"/>
          </a:xfrm>
          <a:prstGeom prst="rect">
            <a:avLst/>
          </a:prstGeom>
        </p:spPr>
        <p:txBody>
          <a:bodyPr lIns="0" tIns="45718" rIns="0" bIns="45718" anchor="b" anchorCtr="0"/>
          <a:lstStyle>
            <a:lvl1pPr marL="0" indent="0">
              <a:spcBef>
                <a:spcPts val="0"/>
              </a:spcBef>
              <a:spcAft>
                <a:spcPts val="0"/>
              </a:spcAft>
              <a:buNone/>
              <a:defRPr sz="800">
                <a:solidFill>
                  <a:schemeClr val="tx2">
                    <a:lumMod val="75000"/>
                  </a:schemeClr>
                </a:solidFill>
                <a:latin typeface="Imago" panose="02000500060000020004" pitchFamily="2" charset="0"/>
              </a:defRPr>
            </a:lvl1pPr>
            <a:lvl2pPr marL="269069" indent="0">
              <a:buNone/>
              <a:defRPr/>
            </a:lvl2pPr>
            <a:lvl3pPr marL="470273" indent="0">
              <a:buNone/>
              <a:defRPr/>
            </a:lvl3pPr>
            <a:lvl4pPr marL="672669" indent="0">
              <a:buNone/>
              <a:defRPr/>
            </a:lvl4pPr>
            <a:lvl5pPr marL="1371532" indent="0">
              <a:buNone/>
              <a:defRPr/>
            </a:lvl5pPr>
          </a:lstStyle>
          <a:p>
            <a:pPr lvl="0"/>
            <a:r>
              <a:rPr lang="en-US" dirty="0"/>
              <a:t>Edit Master text styles</a:t>
            </a:r>
            <a:endParaRPr lang="en-CA" dirty="0"/>
          </a:p>
        </p:txBody>
      </p:sp>
      <p:sp>
        <p:nvSpPr>
          <p:cNvPr id="8" name="Text Placeholder 7"/>
          <p:cNvSpPr>
            <a:spLocks noGrp="1"/>
          </p:cNvSpPr>
          <p:nvPr>
            <p:ph type="body" sz="quarter" idx="12"/>
          </p:nvPr>
        </p:nvSpPr>
        <p:spPr>
          <a:xfrm>
            <a:off x="387350" y="813361"/>
            <a:ext cx="7867650" cy="218514"/>
          </a:xfrm>
          <a:prstGeom prst="rect">
            <a:avLst/>
          </a:prstGeom>
        </p:spPr>
        <p:txBody>
          <a:bodyPr lIns="0" tIns="0" rIns="0" bIns="0"/>
          <a:lstStyle>
            <a:lvl1pPr marL="0" indent="0">
              <a:buFontTx/>
              <a:buNone/>
              <a:defRPr sz="1600">
                <a:solidFill>
                  <a:schemeClr val="tx1"/>
                </a:solidFill>
                <a:latin typeface="Imago" panose="02000500060000020004" pitchFamily="2"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20941512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203326"/>
            <a:ext cx="4024311" cy="3421065"/>
          </a:xfrm>
          <a:prstGeom prst="rect">
            <a:avLst/>
          </a:prstGeom>
        </p:spPr>
        <p:txBody>
          <a:bodyPr lIns="0" tIns="45718" rIns="91436" bIns="45718"/>
          <a:lstStyle>
            <a:lvl1pPr marL="180967" indent="-180967">
              <a:spcAft>
                <a:spcPts val="600"/>
              </a:spcAft>
              <a:defRPr sz="1600">
                <a:solidFill>
                  <a:schemeClr val="tx1"/>
                </a:solidFill>
                <a:latin typeface="Imago" panose="02000500060000020004" pitchFamily="2" charset="0"/>
              </a:defRPr>
            </a:lvl1pPr>
            <a:lvl2pPr marL="360345" indent="-179380">
              <a:spcAft>
                <a:spcPts val="600"/>
              </a:spcAft>
              <a:defRPr sz="1600">
                <a:solidFill>
                  <a:schemeClr val="tx1"/>
                </a:solidFill>
                <a:latin typeface="Imago" panose="02000500060000020004" pitchFamily="2" charset="0"/>
              </a:defRPr>
            </a:lvl2pPr>
            <a:lvl3pPr marL="541312" indent="-180967">
              <a:spcAft>
                <a:spcPts val="600"/>
              </a:spcAft>
              <a:buClr>
                <a:schemeClr val="tx2">
                  <a:lumMod val="75000"/>
                </a:schemeClr>
              </a:buClr>
              <a:buFont typeface="Wingdings" panose="05000000000000000000" pitchFamily="2" charset="2"/>
              <a:buChar char="§"/>
              <a:defRPr sz="1600">
                <a:solidFill>
                  <a:schemeClr val="tx1"/>
                </a:solidFill>
                <a:latin typeface="Imago" panose="02000500060000020004" pitchFamily="2" charset="0"/>
              </a:defRPr>
            </a:lvl3pPr>
            <a:lvl4pPr marL="714339" indent="-173030">
              <a:spcAft>
                <a:spcPts val="600"/>
              </a:spcAft>
              <a:defRPr sz="1600">
                <a:solidFill>
                  <a:schemeClr val="tx1"/>
                </a:solidFill>
                <a:latin typeface="Imago" panose="02000500060000020004"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95289" y="123827"/>
            <a:ext cx="7859573" cy="665163"/>
          </a:xfrm>
          <a:prstGeom prst="rect">
            <a:avLst/>
          </a:prstGeom>
        </p:spPr>
        <p:txBody>
          <a:bodyPr lIns="0" tIns="0" rIns="91436" bIns="0" anchor="b"/>
          <a:lstStyle>
            <a:lvl1pPr>
              <a:lnSpc>
                <a:spcPts val="2600"/>
              </a:lnSpc>
              <a:defRPr>
                <a:solidFill>
                  <a:schemeClr val="tx1"/>
                </a:solidFill>
                <a:latin typeface="Imago" panose="02000500060000020004" pitchFamily="2" charset="0"/>
              </a:defRPr>
            </a:lvl1pPr>
          </a:lstStyle>
          <a:p>
            <a:r>
              <a:rPr lang="en-US" dirty="0"/>
              <a:t>Click to edit Master title style</a:t>
            </a:r>
            <a:endParaRPr lang="en-GB" dirty="0"/>
          </a:p>
        </p:txBody>
      </p:sp>
      <p:sp>
        <p:nvSpPr>
          <p:cNvPr id="7" name="Text Placeholder 5"/>
          <p:cNvSpPr>
            <a:spLocks noGrp="1"/>
          </p:cNvSpPr>
          <p:nvPr>
            <p:ph type="body" sz="quarter" idx="11"/>
          </p:nvPr>
        </p:nvSpPr>
        <p:spPr>
          <a:xfrm>
            <a:off x="388023" y="4867458"/>
            <a:ext cx="7192926" cy="227410"/>
          </a:xfrm>
          <a:prstGeom prst="rect">
            <a:avLst/>
          </a:prstGeom>
        </p:spPr>
        <p:txBody>
          <a:bodyPr lIns="0" tIns="45718" rIns="0" bIns="45718" anchor="b" anchorCtr="0"/>
          <a:lstStyle>
            <a:lvl1pPr marL="0" indent="0">
              <a:spcBef>
                <a:spcPts val="0"/>
              </a:spcBef>
              <a:spcAft>
                <a:spcPts val="0"/>
              </a:spcAft>
              <a:buNone/>
              <a:defRPr sz="800">
                <a:solidFill>
                  <a:schemeClr val="tx2">
                    <a:lumMod val="75000"/>
                  </a:schemeClr>
                </a:solidFill>
                <a:latin typeface="Imago" panose="02000500060000020004" pitchFamily="2" charset="0"/>
              </a:defRPr>
            </a:lvl1pPr>
            <a:lvl2pPr marL="269069" indent="0">
              <a:buNone/>
              <a:defRPr/>
            </a:lvl2pPr>
            <a:lvl3pPr marL="470273" indent="0">
              <a:buNone/>
              <a:defRPr/>
            </a:lvl3pPr>
            <a:lvl4pPr marL="672669" indent="0">
              <a:buNone/>
              <a:defRPr/>
            </a:lvl4pPr>
            <a:lvl5pPr marL="1371532" indent="0">
              <a:buNone/>
              <a:defRPr/>
            </a:lvl5pPr>
          </a:lstStyle>
          <a:p>
            <a:pPr lvl="0"/>
            <a:r>
              <a:rPr lang="en-US" dirty="0"/>
              <a:t>Edit Master text styles</a:t>
            </a:r>
            <a:endParaRPr lang="en-CA" dirty="0"/>
          </a:p>
        </p:txBody>
      </p:sp>
      <p:sp>
        <p:nvSpPr>
          <p:cNvPr id="5" name="Content Placeholder 2"/>
          <p:cNvSpPr>
            <a:spLocks noGrp="1"/>
          </p:cNvSpPr>
          <p:nvPr>
            <p:ph idx="12"/>
          </p:nvPr>
        </p:nvSpPr>
        <p:spPr>
          <a:xfrm>
            <a:off x="4571999" y="1203326"/>
            <a:ext cx="4024311" cy="3421065"/>
          </a:xfrm>
          <a:prstGeom prst="rect">
            <a:avLst/>
          </a:prstGeom>
        </p:spPr>
        <p:txBody>
          <a:bodyPr lIns="0" tIns="45718" rIns="91436" bIns="45718"/>
          <a:lstStyle>
            <a:lvl1pPr marL="180967" indent="-180967">
              <a:spcAft>
                <a:spcPts val="600"/>
              </a:spcAft>
              <a:defRPr sz="1600">
                <a:solidFill>
                  <a:schemeClr val="tx1"/>
                </a:solidFill>
                <a:latin typeface="Imago" panose="02000500060000020004" pitchFamily="2" charset="0"/>
              </a:defRPr>
            </a:lvl1pPr>
            <a:lvl2pPr marL="360345" indent="-179380">
              <a:spcAft>
                <a:spcPts val="600"/>
              </a:spcAft>
              <a:defRPr sz="1600">
                <a:solidFill>
                  <a:schemeClr val="tx1"/>
                </a:solidFill>
                <a:latin typeface="Imago" panose="02000500060000020004" pitchFamily="2" charset="0"/>
              </a:defRPr>
            </a:lvl2pPr>
            <a:lvl3pPr marL="541312" indent="-180967">
              <a:spcAft>
                <a:spcPts val="600"/>
              </a:spcAft>
              <a:buClr>
                <a:schemeClr val="tx2">
                  <a:lumMod val="75000"/>
                </a:schemeClr>
              </a:buClr>
              <a:buFont typeface="Wingdings" panose="05000000000000000000" pitchFamily="2" charset="2"/>
              <a:buChar char="§"/>
              <a:defRPr sz="1600">
                <a:solidFill>
                  <a:schemeClr val="tx1"/>
                </a:solidFill>
                <a:latin typeface="Imago" panose="02000500060000020004" pitchFamily="2" charset="0"/>
              </a:defRPr>
            </a:lvl3pPr>
            <a:lvl4pPr marL="714339" indent="-173030">
              <a:spcAft>
                <a:spcPts val="600"/>
              </a:spcAft>
              <a:defRPr sz="1600">
                <a:solidFill>
                  <a:schemeClr val="tx1"/>
                </a:solidFill>
                <a:latin typeface="Imago" panose="02000500060000020004"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2755768"/>
      </p:ext>
    </p:extLst>
  </p:cSld>
  <p:clrMapOvr>
    <a:masterClrMapping/>
  </p:clrMapOvr>
  <p:transition>
    <p:fade/>
  </p:transition>
  <p:extLst mod="1">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8321" y="967980"/>
            <a:ext cx="8207375" cy="3625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35972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395289" y="123827"/>
            <a:ext cx="7864624" cy="665163"/>
          </a:xfrm>
          <a:prstGeom prst="rect">
            <a:avLst/>
          </a:prstGeom>
        </p:spPr>
        <p:txBody>
          <a:bodyPr lIns="0" tIns="0" rIns="91436" bIns="0" anchor="b"/>
          <a:lstStyle>
            <a:lvl1pPr>
              <a:lnSpc>
                <a:spcPts val="2600"/>
              </a:lnSpc>
              <a:defRPr>
                <a:solidFill>
                  <a:schemeClr val="tx1"/>
                </a:solidFill>
                <a:latin typeface="Imago" panose="02000500060000020004" pitchFamily="2" charset="0"/>
              </a:defRPr>
            </a:lvl1pPr>
          </a:lstStyle>
          <a:p>
            <a:r>
              <a:rPr lang="en-US" dirty="0"/>
              <a:t>Click to edit Master title style</a:t>
            </a:r>
            <a:endParaRPr lang="en-GB" dirty="0"/>
          </a:p>
        </p:txBody>
      </p:sp>
      <p:sp>
        <p:nvSpPr>
          <p:cNvPr id="7" name="Text Placeholder 5"/>
          <p:cNvSpPr>
            <a:spLocks noGrp="1"/>
          </p:cNvSpPr>
          <p:nvPr>
            <p:ph type="body" sz="quarter" idx="11"/>
          </p:nvPr>
        </p:nvSpPr>
        <p:spPr>
          <a:xfrm>
            <a:off x="388023" y="4867458"/>
            <a:ext cx="7192926" cy="227410"/>
          </a:xfrm>
          <a:prstGeom prst="rect">
            <a:avLst/>
          </a:prstGeom>
        </p:spPr>
        <p:txBody>
          <a:bodyPr lIns="0" tIns="45718" rIns="0" bIns="45718" anchor="b" anchorCtr="0"/>
          <a:lstStyle>
            <a:lvl1pPr marL="0" indent="0">
              <a:spcBef>
                <a:spcPts val="0"/>
              </a:spcBef>
              <a:spcAft>
                <a:spcPts val="0"/>
              </a:spcAft>
              <a:buNone/>
              <a:defRPr sz="800">
                <a:solidFill>
                  <a:schemeClr val="tx2">
                    <a:lumMod val="75000"/>
                  </a:schemeClr>
                </a:solidFill>
              </a:defRPr>
            </a:lvl1pPr>
            <a:lvl2pPr marL="269069" indent="0">
              <a:buNone/>
              <a:defRPr/>
            </a:lvl2pPr>
            <a:lvl3pPr marL="470273" indent="0">
              <a:buNone/>
              <a:defRPr/>
            </a:lvl3pPr>
            <a:lvl4pPr marL="672669" indent="0">
              <a:buNone/>
              <a:defRPr/>
            </a:lvl4pPr>
            <a:lvl5pPr marL="1371532"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331639902"/>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Doing now what patients need next">
    <p:spTree>
      <p:nvGrpSpPr>
        <p:cNvPr id="1" name=""/>
        <p:cNvGrpSpPr/>
        <p:nvPr/>
      </p:nvGrpSpPr>
      <p:grpSpPr>
        <a:xfrm>
          <a:off x="0" y="0"/>
          <a:ext cx="0" cy="0"/>
          <a:chOff x="0" y="0"/>
          <a:chExt cx="0" cy="0"/>
        </a:xfrm>
      </p:grpSpPr>
      <p:sp>
        <p:nvSpPr>
          <p:cNvPr id="31" name="Doing now what patients need next"/>
          <p:cNvSpPr txBox="1">
            <a:spLocks noChangeArrowheads="1"/>
          </p:cNvSpPr>
          <p:nvPr userDrawn="1"/>
        </p:nvSpPr>
        <p:spPr bwMode="auto">
          <a:xfrm>
            <a:off x="796135" y="2225507"/>
            <a:ext cx="755174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285750" indent="-285750" algn="l" rtl="0" eaLnBrk="0" fontAlgn="base" hangingPunct="0">
              <a:spcBef>
                <a:spcPct val="75000"/>
              </a:spcBef>
              <a:spcAft>
                <a:spcPct val="0"/>
              </a:spcAft>
              <a:buSzPct val="100000"/>
              <a:buFont typeface="Arial" pitchFamily="34" charset="0"/>
              <a:buChar char="•"/>
              <a:defRPr sz="2000">
                <a:solidFill>
                  <a:schemeClr val="tx1"/>
                </a:solidFill>
                <a:latin typeface="+mn-lt"/>
                <a:ea typeface="+mn-ea"/>
                <a:cs typeface="+mn-cs"/>
              </a:defRPr>
            </a:lvl1pPr>
            <a:lvl2pPr marL="763588" indent="-287338" algn="l" rtl="0" eaLnBrk="0" fontAlgn="base" hangingPunct="0">
              <a:spcBef>
                <a:spcPct val="30000"/>
              </a:spcBef>
              <a:spcAft>
                <a:spcPct val="0"/>
              </a:spcAft>
              <a:buChar char="–"/>
              <a:defRPr sz="2000">
                <a:solidFill>
                  <a:schemeClr val="tx1"/>
                </a:solidFill>
                <a:latin typeface="+mn-lt"/>
              </a:defRPr>
            </a:lvl2pPr>
            <a:lvl3pPr marL="1241425" indent="-287338" algn="l" rtl="0" eaLnBrk="0" fontAlgn="base" hangingPunct="0">
              <a:spcBef>
                <a:spcPct val="20000"/>
              </a:spcBef>
              <a:spcAft>
                <a:spcPct val="0"/>
              </a:spcAft>
              <a:buChar char="•"/>
              <a:defRPr sz="2000">
                <a:solidFill>
                  <a:schemeClr val="tx1"/>
                </a:solidFill>
                <a:latin typeface="+mn-lt"/>
              </a:defRPr>
            </a:lvl3pPr>
            <a:lvl4pPr marL="1719263" indent="-287338" algn="l" rtl="0" eaLnBrk="0" fontAlgn="base" hangingPunct="0">
              <a:spcBef>
                <a:spcPct val="20000"/>
              </a:spcBef>
              <a:spcAft>
                <a:spcPct val="0"/>
              </a:spcAft>
              <a:buChar char="–"/>
              <a:defRPr sz="2000">
                <a:solidFill>
                  <a:schemeClr val="tx1"/>
                </a:solidFill>
                <a:latin typeface="+mn-lt"/>
              </a:defRPr>
            </a:lvl4pPr>
            <a:lvl5pPr marL="2195513" indent="-285750" algn="l" rtl="0" eaLnBrk="0" fontAlgn="base" hangingPunct="0">
              <a:spcBef>
                <a:spcPct val="20000"/>
              </a:spcBef>
              <a:spcAft>
                <a:spcPct val="0"/>
              </a:spcAft>
              <a:buChar char="»"/>
              <a:defRPr sz="2000">
                <a:solidFill>
                  <a:schemeClr val="tx1"/>
                </a:solidFill>
                <a:latin typeface="+mn-lt"/>
              </a:defRPr>
            </a:lvl5pPr>
            <a:lvl6pPr marL="2652713" indent="-285750" algn="l" rtl="0" eaLnBrk="0" fontAlgn="base" hangingPunct="0">
              <a:spcBef>
                <a:spcPct val="20000"/>
              </a:spcBef>
              <a:spcAft>
                <a:spcPct val="0"/>
              </a:spcAft>
              <a:buChar char="»"/>
              <a:defRPr sz="2000">
                <a:solidFill>
                  <a:schemeClr val="tx1"/>
                </a:solidFill>
                <a:latin typeface="+mn-lt"/>
              </a:defRPr>
            </a:lvl6pPr>
            <a:lvl7pPr marL="3109913" indent="-285750" algn="l" rtl="0" eaLnBrk="0" fontAlgn="base" hangingPunct="0">
              <a:spcBef>
                <a:spcPct val="20000"/>
              </a:spcBef>
              <a:spcAft>
                <a:spcPct val="0"/>
              </a:spcAft>
              <a:buChar char="»"/>
              <a:defRPr sz="2000">
                <a:solidFill>
                  <a:schemeClr val="tx1"/>
                </a:solidFill>
                <a:latin typeface="+mn-lt"/>
              </a:defRPr>
            </a:lvl7pPr>
            <a:lvl8pPr marL="3567113" indent="-285750" algn="l" rtl="0" eaLnBrk="0" fontAlgn="base" hangingPunct="0">
              <a:spcBef>
                <a:spcPct val="20000"/>
              </a:spcBef>
              <a:spcAft>
                <a:spcPct val="0"/>
              </a:spcAft>
              <a:buChar char="»"/>
              <a:defRPr sz="2000">
                <a:solidFill>
                  <a:schemeClr val="tx1"/>
                </a:solidFill>
                <a:latin typeface="+mn-lt"/>
              </a:defRPr>
            </a:lvl8pPr>
            <a:lvl9pPr marL="4024313" indent="-285750" algn="l" rtl="0" eaLnBrk="0" fontAlgn="base" hangingPunct="0">
              <a:spcBef>
                <a:spcPct val="20000"/>
              </a:spcBef>
              <a:spcAft>
                <a:spcPct val="0"/>
              </a:spcAft>
              <a:buChar char="»"/>
              <a:defRPr sz="2000">
                <a:solidFill>
                  <a:schemeClr val="tx1"/>
                </a:solidFill>
                <a:latin typeface="+mn-lt"/>
              </a:defRPr>
            </a:lvl9pPr>
          </a:lstStyle>
          <a:p>
            <a:pPr marL="0" indent="0" algn="ctr" defTabSz="914355">
              <a:spcBef>
                <a:spcPts val="0"/>
              </a:spcBef>
              <a:buFont typeface="Arial" pitchFamily="34" charset="0"/>
              <a:buNone/>
              <a:defRPr/>
            </a:pPr>
            <a:r>
              <a:rPr lang="en-US" sz="4100" b="1" i="1" dirty="0">
                <a:solidFill>
                  <a:srgbClr val="0081CE"/>
                </a:solidFill>
                <a:latin typeface="Minion" pitchFamily="2" charset="0"/>
              </a:rPr>
              <a:t>Doing now what patients need next</a:t>
            </a:r>
          </a:p>
        </p:txBody>
      </p:sp>
      <p:pic>
        <p:nvPicPr>
          <p:cNvPr id="4" name="Picture 3">
            <a:extLst>
              <a:ext uri="{FF2B5EF4-FFF2-40B4-BE49-F238E27FC236}">
                <a16:creationId xmlns:a16="http://schemas.microsoft.com/office/drawing/2014/main" id="{2959666A-13DC-48CE-992A-80BCAA6A4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915" y="255652"/>
            <a:ext cx="493608" cy="255464"/>
          </a:xfrm>
          <a:prstGeom prst="rect">
            <a:avLst/>
          </a:prstGeom>
        </p:spPr>
      </p:pic>
      <p:sp>
        <p:nvSpPr>
          <p:cNvPr id="5" name="Obdélník 4"/>
          <p:cNvSpPr/>
          <p:nvPr userDrawn="1"/>
        </p:nvSpPr>
        <p:spPr>
          <a:xfrm>
            <a:off x="8311727" y="4971714"/>
            <a:ext cx="748915" cy="184662"/>
          </a:xfrm>
          <a:prstGeom prst="rect">
            <a:avLst/>
          </a:prstGeom>
        </p:spPr>
        <p:txBody>
          <a:bodyPr wrap="none" lIns="91436" tIns="45718" rIns="91436" bIns="45718">
            <a:spAutoFit/>
          </a:bodyPr>
          <a:lstStyle/>
          <a:p>
            <a:r>
              <a:rPr lang="en-GB" sz="600" dirty="0" smtClean="0"/>
              <a:t>M-CZ-00000326</a:t>
            </a:r>
            <a:endParaRPr lang="en-GB" sz="600" dirty="0"/>
          </a:p>
        </p:txBody>
      </p:sp>
    </p:spTree>
    <p:extLst>
      <p:ext uri="{BB962C8B-B14F-4D97-AF65-F5344CB8AC3E}">
        <p14:creationId xmlns:p14="http://schemas.microsoft.com/office/powerpoint/2010/main" val="15224690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70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54" name="Group 53"/>
          <p:cNvGrpSpPr/>
          <p:nvPr userDrawn="1"/>
        </p:nvGrpSpPr>
        <p:grpSpPr>
          <a:xfrm>
            <a:off x="6569562" y="-2507"/>
            <a:ext cx="2582380" cy="1424909"/>
            <a:chOff x="6264593" y="-2509"/>
            <a:chExt cx="2887347" cy="1593184"/>
          </a:xfrm>
        </p:grpSpPr>
        <p:sp>
          <p:nvSpPr>
            <p:cNvPr id="55" name="Isosceles Triangle 54"/>
            <p:cNvSpPr/>
            <p:nvPr userDrawn="1"/>
          </p:nvSpPr>
          <p:spPr>
            <a:xfrm rot="10800000">
              <a:off x="8863789"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userDrawn="1"/>
          </p:nvSpPr>
          <p:spPr>
            <a:xfrm>
              <a:off x="9004218" y="261586"/>
              <a:ext cx="140428" cy="250840"/>
            </a:xfrm>
            <a:custGeom>
              <a:avLst/>
              <a:gdLst>
                <a:gd name="connsiteX0" fmla="*/ 0 w 125496"/>
                <a:gd name="connsiteY0" fmla="*/ 0 h 227117"/>
                <a:gd name="connsiteX1" fmla="*/ 125496 w 125496"/>
                <a:gd name="connsiteY1" fmla="*/ 0 h 227117"/>
                <a:gd name="connsiteX2" fmla="*/ 125496 w 125496"/>
                <a:gd name="connsiteY2" fmla="*/ 227117 h 227117"/>
                <a:gd name="connsiteX3" fmla="*/ 0 w 125496"/>
                <a:gd name="connsiteY3" fmla="*/ 0 h 227117"/>
              </a:gdLst>
              <a:ahLst/>
              <a:cxnLst>
                <a:cxn ang="0">
                  <a:pos x="connsiteX0" y="connsiteY0"/>
                </a:cxn>
                <a:cxn ang="0">
                  <a:pos x="connsiteX1" y="connsiteY1"/>
                </a:cxn>
                <a:cxn ang="0">
                  <a:pos x="connsiteX2" y="connsiteY2"/>
                </a:cxn>
                <a:cxn ang="0">
                  <a:pos x="connsiteX3" y="connsiteY3"/>
                </a:cxn>
              </a:cxnLst>
              <a:rect l="l" t="t" r="r" b="b"/>
              <a:pathLst>
                <a:path w="125496" h="227117">
                  <a:moveTo>
                    <a:pt x="0" y="0"/>
                  </a:moveTo>
                  <a:lnTo>
                    <a:pt x="125496" y="0"/>
                  </a:lnTo>
                  <a:lnTo>
                    <a:pt x="125496" y="227117"/>
                  </a:lnTo>
                  <a:lnTo>
                    <a:pt x="0" y="0"/>
                  </a:lnTo>
                  <a:close/>
                </a:path>
              </a:pathLst>
            </a:cu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57" name="Freeform 56"/>
            <p:cNvSpPr/>
            <p:nvPr userDrawn="1"/>
          </p:nvSpPr>
          <p:spPr>
            <a:xfrm>
              <a:off x="9004219" y="773000"/>
              <a:ext cx="140427" cy="255571"/>
            </a:xfrm>
            <a:custGeom>
              <a:avLst/>
              <a:gdLst>
                <a:gd name="connsiteX0" fmla="*/ 0 w 124719"/>
                <a:gd name="connsiteY0" fmla="*/ 0 h 225711"/>
                <a:gd name="connsiteX1" fmla="*/ 124719 w 124719"/>
                <a:gd name="connsiteY1" fmla="*/ 0 h 225711"/>
                <a:gd name="connsiteX2" fmla="*/ 124719 w 124719"/>
                <a:gd name="connsiteY2" fmla="*/ 225711 h 225711"/>
                <a:gd name="connsiteX3" fmla="*/ 0 w 124719"/>
                <a:gd name="connsiteY3" fmla="*/ 0 h 225711"/>
              </a:gdLst>
              <a:ahLst/>
              <a:cxnLst>
                <a:cxn ang="0">
                  <a:pos x="connsiteX0" y="connsiteY0"/>
                </a:cxn>
                <a:cxn ang="0">
                  <a:pos x="connsiteX1" y="connsiteY1"/>
                </a:cxn>
                <a:cxn ang="0">
                  <a:pos x="connsiteX2" y="connsiteY2"/>
                </a:cxn>
                <a:cxn ang="0">
                  <a:pos x="connsiteX3" y="connsiteY3"/>
                </a:cxn>
              </a:cxnLst>
              <a:rect l="l" t="t" r="r" b="b"/>
              <a:pathLst>
                <a:path w="124719" h="225711">
                  <a:moveTo>
                    <a:pt x="0" y="0"/>
                  </a:moveTo>
                  <a:lnTo>
                    <a:pt x="124719" y="0"/>
                  </a:lnTo>
                  <a:lnTo>
                    <a:pt x="124719" y="225711"/>
                  </a:lnTo>
                  <a:lnTo>
                    <a:pt x="0" y="0"/>
                  </a:lnTo>
                  <a:close/>
                </a:path>
              </a:pathLst>
            </a:cu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62" name="Isosceles Triangle 61"/>
            <p:cNvSpPr/>
            <p:nvPr userDrawn="1"/>
          </p:nvSpPr>
          <p:spPr>
            <a:xfrm rot="10800000">
              <a:off x="8862431"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userDrawn="1"/>
          </p:nvSpPr>
          <p:spPr>
            <a:xfrm rot="10800000">
              <a:off x="8580834" y="1266811"/>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userDrawn="1"/>
          </p:nvSpPr>
          <p:spPr>
            <a:xfrm rot="10800000">
              <a:off x="8299235" y="1266811"/>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userDrawn="1"/>
          </p:nvSpPr>
          <p:spPr>
            <a:xfrm rot="10800000">
              <a:off x="8017638"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userDrawn="1"/>
          </p:nvSpPr>
          <p:spPr>
            <a:xfrm rot="10800000">
              <a:off x="7733694"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userDrawn="1"/>
          </p:nvSpPr>
          <p:spPr>
            <a:xfrm rot="10800000">
              <a:off x="7452097"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userDrawn="1"/>
          </p:nvSpPr>
          <p:spPr>
            <a:xfrm rot="10800000">
              <a:off x="7168152"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userDrawn="1"/>
          </p:nvSpPr>
          <p:spPr>
            <a:xfrm rot="10800000">
              <a:off x="6886556"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userDrawn="1"/>
          </p:nvSpPr>
          <p:spPr>
            <a:xfrm rot="10800000">
              <a:off x="6602613" y="126681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userDrawn="1"/>
          </p:nvSpPr>
          <p:spPr>
            <a:xfrm rot="10800000">
              <a:off x="7028341" y="773000"/>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userDrawn="1"/>
          </p:nvSpPr>
          <p:spPr>
            <a:xfrm rot="10800000">
              <a:off x="6749168" y="773000"/>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Isosceles Triangle 110"/>
            <p:cNvSpPr/>
            <p:nvPr userDrawn="1"/>
          </p:nvSpPr>
          <p:spPr>
            <a:xfrm rot="10800000">
              <a:off x="6885567"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Isosceles Triangle 111"/>
            <p:cNvSpPr/>
            <p:nvPr userDrawn="1"/>
          </p:nvSpPr>
          <p:spPr>
            <a:xfrm rot="10800000">
              <a:off x="6313337"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p:cNvSpPr/>
            <p:nvPr userDrawn="1"/>
          </p:nvSpPr>
          <p:spPr>
            <a:xfrm rot="10800000">
              <a:off x="7033104" y="261585"/>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Isosceles Triangle 113"/>
            <p:cNvSpPr/>
            <p:nvPr userDrawn="1"/>
          </p:nvSpPr>
          <p:spPr>
            <a:xfrm rot="10800000">
              <a:off x="6753924" y="26158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userDrawn="1"/>
          </p:nvSpPr>
          <p:spPr>
            <a:xfrm rot="10800000">
              <a:off x="9128938" y="1011"/>
              <a:ext cx="18427" cy="33348"/>
            </a:xfrm>
            <a:custGeom>
              <a:avLst/>
              <a:gdLst>
                <a:gd name="connsiteX0" fmla="*/ 18427 w 18427"/>
                <a:gd name="connsiteY0" fmla="*/ 33348 h 33348"/>
                <a:gd name="connsiteX1" fmla="*/ 0 w 18427"/>
                <a:gd name="connsiteY1" fmla="*/ 33348 h 33348"/>
                <a:gd name="connsiteX2" fmla="*/ 18427 w 18427"/>
                <a:gd name="connsiteY2" fmla="*/ 0 h 33348"/>
                <a:gd name="connsiteX3" fmla="*/ 18427 w 18427"/>
                <a:gd name="connsiteY3" fmla="*/ 33348 h 33348"/>
              </a:gdLst>
              <a:ahLst/>
              <a:cxnLst>
                <a:cxn ang="0">
                  <a:pos x="connsiteX0" y="connsiteY0"/>
                </a:cxn>
                <a:cxn ang="0">
                  <a:pos x="connsiteX1" y="connsiteY1"/>
                </a:cxn>
                <a:cxn ang="0">
                  <a:pos x="connsiteX2" y="connsiteY2"/>
                </a:cxn>
                <a:cxn ang="0">
                  <a:pos x="connsiteX3" y="connsiteY3"/>
                </a:cxn>
              </a:cxnLst>
              <a:rect l="l" t="t" r="r" b="b"/>
              <a:pathLst>
                <a:path w="18427" h="33348">
                  <a:moveTo>
                    <a:pt x="18427" y="33348"/>
                  </a:moveTo>
                  <a:lnTo>
                    <a:pt x="0" y="33348"/>
                  </a:lnTo>
                  <a:lnTo>
                    <a:pt x="18427" y="0"/>
                  </a:lnTo>
                  <a:lnTo>
                    <a:pt x="18427" y="33348"/>
                  </a:lnTo>
                  <a:close/>
                </a:path>
              </a:pathLst>
            </a:cu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6" name="Freeform 115"/>
            <p:cNvSpPr/>
            <p:nvPr userDrawn="1"/>
          </p:nvSpPr>
          <p:spPr>
            <a:xfrm rot="10800000">
              <a:off x="8863791" y="1011"/>
              <a:ext cx="265147" cy="256600"/>
            </a:xfrm>
            <a:custGeom>
              <a:avLst/>
              <a:gdLst>
                <a:gd name="connsiteX0" fmla="*/ 265147 w 265147"/>
                <a:gd name="connsiteY0" fmla="*/ 256600 h 256600"/>
                <a:gd name="connsiteX1" fmla="*/ 0 w 265147"/>
                <a:gd name="connsiteY1" fmla="*/ 256600 h 256600"/>
                <a:gd name="connsiteX2" fmla="*/ 0 w 265147"/>
                <a:gd name="connsiteY2" fmla="*/ 223252 h 256600"/>
                <a:gd name="connsiteX3" fmla="*/ 123360 w 265147"/>
                <a:gd name="connsiteY3" fmla="*/ 0 h 256600"/>
                <a:gd name="connsiteX4" fmla="*/ 265147 w 265147"/>
                <a:gd name="connsiteY4" fmla="*/ 256600 h 25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47" h="256600">
                  <a:moveTo>
                    <a:pt x="265147" y="256600"/>
                  </a:moveTo>
                  <a:lnTo>
                    <a:pt x="0" y="256600"/>
                  </a:lnTo>
                  <a:lnTo>
                    <a:pt x="0" y="223252"/>
                  </a:lnTo>
                  <a:lnTo>
                    <a:pt x="123360" y="0"/>
                  </a:lnTo>
                  <a:lnTo>
                    <a:pt x="265147" y="256600"/>
                  </a:lnTo>
                  <a:close/>
                </a:path>
              </a:pathLst>
            </a:cu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7" name="Isosceles Triangle 116"/>
            <p:cNvSpPr/>
            <p:nvPr userDrawn="1"/>
          </p:nvSpPr>
          <p:spPr>
            <a:xfrm rot="10800000">
              <a:off x="8582195" y="1011"/>
              <a:ext cx="283574"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Isosceles Triangle 117"/>
            <p:cNvSpPr/>
            <p:nvPr userDrawn="1"/>
          </p:nvSpPr>
          <p:spPr>
            <a:xfrm rot="10800000">
              <a:off x="8302976" y="1011"/>
              <a:ext cx="283574"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p:cNvSpPr/>
            <p:nvPr userDrawn="1"/>
          </p:nvSpPr>
          <p:spPr>
            <a:xfrm rot="10800000">
              <a:off x="8021415" y="1011"/>
              <a:ext cx="283574"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Isosceles Triangle 119"/>
            <p:cNvSpPr/>
            <p:nvPr userDrawn="1"/>
          </p:nvSpPr>
          <p:spPr>
            <a:xfrm rot="10800000">
              <a:off x="7742195" y="1011"/>
              <a:ext cx="283574"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p:cNvSpPr/>
            <p:nvPr userDrawn="1"/>
          </p:nvSpPr>
          <p:spPr>
            <a:xfrm rot="10800000">
              <a:off x="7460630" y="1011"/>
              <a:ext cx="283574"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Isosceles Triangle 121"/>
            <p:cNvSpPr/>
            <p:nvPr userDrawn="1"/>
          </p:nvSpPr>
          <p:spPr>
            <a:xfrm rot="10800000">
              <a:off x="7179042" y="1011"/>
              <a:ext cx="283574"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Isosceles Triangle 122"/>
            <p:cNvSpPr/>
            <p:nvPr userDrawn="1"/>
          </p:nvSpPr>
          <p:spPr>
            <a:xfrm rot="10800000">
              <a:off x="8722620" y="773000"/>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Isosceles Triangle 123"/>
            <p:cNvSpPr/>
            <p:nvPr userDrawn="1"/>
          </p:nvSpPr>
          <p:spPr>
            <a:xfrm rot="10800000">
              <a:off x="7309936" y="773000"/>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Isosceles Triangle 124"/>
            <p:cNvSpPr/>
            <p:nvPr userDrawn="1"/>
          </p:nvSpPr>
          <p:spPr>
            <a:xfrm rot="10800000">
              <a:off x="8582191"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Isosceles Triangle 125"/>
            <p:cNvSpPr/>
            <p:nvPr userDrawn="1"/>
          </p:nvSpPr>
          <p:spPr>
            <a:xfrm rot="10800000">
              <a:off x="7451108"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Isosceles Triangle 126"/>
            <p:cNvSpPr/>
            <p:nvPr userDrawn="1"/>
          </p:nvSpPr>
          <p:spPr>
            <a:xfrm rot="10800000">
              <a:off x="7169512" y="51715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Isosceles Triangle 127"/>
            <p:cNvSpPr/>
            <p:nvPr userDrawn="1"/>
          </p:nvSpPr>
          <p:spPr>
            <a:xfrm rot="10800000">
              <a:off x="8722621" y="26158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p:cNvSpPr/>
            <p:nvPr userDrawn="1"/>
          </p:nvSpPr>
          <p:spPr>
            <a:xfrm rot="10800000">
              <a:off x="8441022" y="26158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p:cNvSpPr/>
            <p:nvPr userDrawn="1"/>
          </p:nvSpPr>
          <p:spPr>
            <a:xfrm rot="10800000">
              <a:off x="7596264" y="26158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p:cNvSpPr/>
            <p:nvPr userDrawn="1"/>
          </p:nvSpPr>
          <p:spPr>
            <a:xfrm rot="10800000">
              <a:off x="7314701" y="261585"/>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Isosceles Triangle 131"/>
            <p:cNvSpPr/>
            <p:nvPr userDrawn="1"/>
          </p:nvSpPr>
          <p:spPr>
            <a:xfrm rot="10800000">
              <a:off x="6887621" y="1016757"/>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Isosceles Triangle 132"/>
            <p:cNvSpPr/>
            <p:nvPr userDrawn="1"/>
          </p:nvSpPr>
          <p:spPr>
            <a:xfrm rot="10800000">
              <a:off x="7168152" y="101916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p:cNvSpPr/>
            <p:nvPr userDrawn="1"/>
          </p:nvSpPr>
          <p:spPr>
            <a:xfrm rot="10800000">
              <a:off x="7444377" y="101916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p:cNvSpPr/>
            <p:nvPr userDrawn="1"/>
          </p:nvSpPr>
          <p:spPr>
            <a:xfrm rot="10800000">
              <a:off x="8587833" y="1016757"/>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Isosceles Triangle 135"/>
            <p:cNvSpPr/>
            <p:nvPr userDrawn="1"/>
          </p:nvSpPr>
          <p:spPr>
            <a:xfrm rot="10800000">
              <a:off x="8868365" y="1019161"/>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Isosceles Triangle 136"/>
            <p:cNvSpPr/>
            <p:nvPr userDrawn="1"/>
          </p:nvSpPr>
          <p:spPr>
            <a:xfrm rot="10800000">
              <a:off x="7575751" y="769028"/>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Isosceles Triangle 137"/>
            <p:cNvSpPr/>
            <p:nvPr userDrawn="1"/>
          </p:nvSpPr>
          <p:spPr>
            <a:xfrm rot="10800000">
              <a:off x="7881439" y="261585"/>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p:cNvSpPr/>
            <p:nvPr userDrawn="1"/>
          </p:nvSpPr>
          <p:spPr>
            <a:xfrm rot="10800000">
              <a:off x="7721058" y="1021520"/>
              <a:ext cx="283575" cy="256600"/>
            </a:xfrm>
            <a:prstGeom prst="triangle">
              <a:avLst/>
            </a:prstGeom>
            <a:solidFill>
              <a:schemeClr val="accent2">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p:cNvSpPr/>
            <p:nvPr userDrawn="1"/>
          </p:nvSpPr>
          <p:spPr>
            <a:xfrm rot="10800000">
              <a:off x="8160034" y="261585"/>
              <a:ext cx="283575" cy="256600"/>
            </a:xfrm>
            <a:prstGeom prst="triangle">
              <a:avLst/>
            </a:prstGeom>
            <a:solidFill>
              <a:srgbClr val="BDCD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userDrawn="1"/>
          </p:nvSpPr>
          <p:spPr>
            <a:xfrm>
              <a:off x="6264593" y="-2509"/>
              <a:ext cx="2879727" cy="1593184"/>
            </a:xfrm>
            <a:prstGeom prst="rect">
              <a:avLst/>
            </a:prstGeom>
            <a:solidFill>
              <a:srgbClr val="FFFFFF">
                <a:alpha val="8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Picture 1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3993" y="453436"/>
              <a:ext cx="768541" cy="730800"/>
            </a:xfrm>
            <a:prstGeom prst="rect">
              <a:avLst/>
            </a:prstGeom>
          </p:spPr>
        </p:pic>
      </p:grpSp>
      <p:sp>
        <p:nvSpPr>
          <p:cNvPr id="2" name="Title 1"/>
          <p:cNvSpPr>
            <a:spLocks noGrp="1"/>
          </p:cNvSpPr>
          <p:nvPr userDrawn="1">
            <p:ph type="title"/>
          </p:nvPr>
        </p:nvSpPr>
        <p:spPr/>
        <p:txBody>
          <a:bodyPr/>
          <a:lstStyle>
            <a:lvl1pPr>
              <a:defRPr sz="3600">
                <a:solidFill>
                  <a:schemeClr val="tx1"/>
                </a:solidFill>
              </a:defRPr>
            </a:lvl1pPr>
          </a:lstStyle>
          <a:p>
            <a:r>
              <a:rPr lang="en-US" dirty="0"/>
              <a:t>Click to edit Master title style</a:t>
            </a:r>
            <a:endParaRPr lang="en-GB" dirty="0"/>
          </a:p>
        </p:txBody>
      </p:sp>
      <p:sp>
        <p:nvSpPr>
          <p:cNvPr id="59" name="Content Placeholder 2"/>
          <p:cNvSpPr>
            <a:spLocks noGrp="1"/>
          </p:cNvSpPr>
          <p:nvPr>
            <p:ph idx="1"/>
          </p:nvPr>
        </p:nvSpPr>
        <p:spPr>
          <a:xfrm>
            <a:off x="522290" y="1393347"/>
            <a:ext cx="8089900" cy="2980655"/>
          </a:xfrm>
        </p:spPr>
        <p:txBody>
          <a:bodyPr/>
          <a:lstStyle>
            <a:lvl1pPr marL="208350" indent="-208350">
              <a:spcAft>
                <a:spcPts val="300"/>
              </a:spcAft>
              <a:buFontTx/>
              <a:buBlip>
                <a:blip r:embed="rId3"/>
              </a:buBlip>
              <a:defRPr sz="2000" baseline="0">
                <a:solidFill>
                  <a:schemeClr val="tx1"/>
                </a:solidFill>
              </a:defRPr>
            </a:lvl1pPr>
            <a:lvl2pPr>
              <a:spcAft>
                <a:spcPts val="300"/>
              </a:spcAft>
              <a:buClr>
                <a:schemeClr val="bg2">
                  <a:lumMod val="75000"/>
                </a:schemeClr>
              </a:buClr>
              <a:defRPr sz="1800">
                <a:solidFill>
                  <a:schemeClr val="tx1"/>
                </a:solidFill>
              </a:defRPr>
            </a:lvl2pPr>
            <a:lvl3pPr>
              <a:spcAft>
                <a:spcPts val="300"/>
              </a:spcAft>
              <a:buClr>
                <a:schemeClr val="bg2">
                  <a:lumMod val="75000"/>
                </a:schemeClr>
              </a:buClr>
              <a:defRPr sz="1800">
                <a:solidFill>
                  <a:schemeClr val="tx1"/>
                </a:solidFill>
              </a:defRPr>
            </a:lvl3pPr>
            <a:lvl4pPr>
              <a:spcAft>
                <a:spcPts val="300"/>
              </a:spcAft>
              <a:buClr>
                <a:schemeClr val="bg2">
                  <a:lumMod val="75000"/>
                </a:schemeClr>
              </a:buClr>
              <a:defRPr sz="1800">
                <a:solidFill>
                  <a:schemeClr val="tx1"/>
                </a:solidFill>
              </a:defRPr>
            </a:lvl4pPr>
            <a:lvl5pPr>
              <a:spcAft>
                <a:spcPts val="300"/>
              </a:spcAft>
              <a:buClr>
                <a:schemeClr val="bg2">
                  <a:lumMod val="75000"/>
                </a:schemeClr>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Box 59"/>
          <p:cNvSpPr txBox="1"/>
          <p:nvPr userDrawn="1"/>
        </p:nvSpPr>
        <p:spPr>
          <a:xfrm>
            <a:off x="195264" y="4695393"/>
            <a:ext cx="488950" cy="230832"/>
          </a:xfrm>
          <a:prstGeom prst="rect">
            <a:avLst/>
          </a:prstGeom>
          <a:noFill/>
        </p:spPr>
        <p:txBody>
          <a:bodyPr wrap="square" lIns="91436" tIns="45718" rIns="0" bIns="45718" rtlCol="0">
            <a:spAutoFit/>
          </a:bodyPr>
          <a:lstStyle/>
          <a:p>
            <a:pPr algn="r"/>
            <a:fld id="{BBA0AC42-D01E-4D0D-B4CE-3F7C674BCDD9}" type="slidenum">
              <a:rPr lang="en-GB" sz="900" smtClean="0"/>
              <a:pPr algn="r"/>
              <a:t>‹#›</a:t>
            </a:fld>
            <a:endParaRPr lang="en-GB" sz="900"/>
          </a:p>
        </p:txBody>
      </p:sp>
    </p:spTree>
    <p:extLst>
      <p:ext uri="{BB962C8B-B14F-4D97-AF65-F5344CB8AC3E}">
        <p14:creationId xmlns:p14="http://schemas.microsoft.com/office/powerpoint/2010/main" val="10633654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296898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lIns="91436" tIns="45718" rIns="91436" bIns="45718"/>
          <a:lstStyle/>
          <a:p>
            <a:endParaRPr lang="en-US" dirty="0"/>
          </a:p>
        </p:txBody>
      </p:sp>
    </p:spTree>
    <p:extLst>
      <p:ext uri="{BB962C8B-B14F-4D97-AF65-F5344CB8AC3E}">
        <p14:creationId xmlns:p14="http://schemas.microsoft.com/office/powerpoint/2010/main" val="367867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372162" name="shpGridNormal" hidden="1"/>
          <p:cNvGrpSpPr>
            <a:grpSpLocks/>
          </p:cNvGrpSpPr>
          <p:nvPr/>
        </p:nvGrpSpPr>
        <p:grpSpPr bwMode="auto">
          <a:xfrm>
            <a:off x="397121" y="385767"/>
            <a:ext cx="8354157" cy="4323160"/>
            <a:chOff x="271" y="324"/>
            <a:chExt cx="5701" cy="3631"/>
          </a:xfrm>
        </p:grpSpPr>
        <p:sp>
          <p:nvSpPr>
            <p:cNvPr id="137216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1800" dirty="0">
                <a:solidFill>
                  <a:srgbClr val="000000"/>
                </a:solidFill>
                <a:latin typeface="Imago" pitchFamily="2" charset="0"/>
              </a:endParaRPr>
            </a:p>
          </p:txBody>
        </p:sp>
        <p:sp>
          <p:nvSpPr>
            <p:cNvPr id="137216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1800" dirty="0">
                <a:solidFill>
                  <a:srgbClr val="000000"/>
                </a:solidFill>
                <a:latin typeface="Imago" pitchFamily="2" charset="0"/>
              </a:endParaRPr>
            </a:p>
          </p:txBody>
        </p:sp>
      </p:grpSp>
      <p:sp>
        <p:nvSpPr>
          <p:cNvPr id="1372165" name="shpPlaceholderTitle"/>
          <p:cNvSpPr>
            <a:spLocks noGrp="1" noChangeArrowheads="1"/>
          </p:cNvSpPr>
          <p:nvPr>
            <p:ph type="ctrTitle"/>
          </p:nvPr>
        </p:nvSpPr>
        <p:spPr>
          <a:xfrm>
            <a:off x="468314" y="1550698"/>
            <a:ext cx="7692414" cy="1087670"/>
          </a:xfrm>
        </p:spPr>
        <p:txBody>
          <a:bodyPr/>
          <a:lstStyle>
            <a:lvl1pPr>
              <a:defRPr sz="2300">
                <a:solidFill>
                  <a:schemeClr val="tx1"/>
                </a:solidFill>
                <a:latin typeface="Arial" pitchFamily="34" charset="0"/>
                <a:cs typeface="Arial" pitchFamily="34" charset="0"/>
              </a:defRPr>
            </a:lvl1pPr>
          </a:lstStyle>
          <a:p>
            <a:pPr lvl="0"/>
            <a:r>
              <a:rPr lang="fr-CH" noProof="0" dirty="0"/>
              <a:t>Click to </a:t>
            </a:r>
            <a:r>
              <a:rPr lang="fr-CH" noProof="0" dirty="0" err="1"/>
              <a:t>edit</a:t>
            </a:r>
            <a:r>
              <a:rPr lang="fr-CH" noProof="0" dirty="0"/>
              <a:t> Master </a:t>
            </a:r>
            <a:r>
              <a:rPr lang="fr-CH" noProof="0" dirty="0" err="1"/>
              <a:t>title</a:t>
            </a:r>
            <a:r>
              <a:rPr lang="fr-CH" noProof="0" dirty="0"/>
              <a:t> style</a:t>
            </a:r>
          </a:p>
        </p:txBody>
      </p:sp>
      <p:sp>
        <p:nvSpPr>
          <p:cNvPr id="1372166" name="shpPlaceholderMain"/>
          <p:cNvSpPr>
            <a:spLocks noGrp="1" noChangeArrowheads="1"/>
          </p:cNvSpPr>
          <p:nvPr>
            <p:ph type="subTitle" idx="1"/>
          </p:nvPr>
        </p:nvSpPr>
        <p:spPr>
          <a:xfrm>
            <a:off x="468314" y="2838511"/>
            <a:ext cx="7692414" cy="1242230"/>
          </a:xfrm>
        </p:spPr>
        <p:txBody>
          <a:bodyPr/>
          <a:lstStyle>
            <a:lvl1pPr marL="0" indent="0">
              <a:buFontTx/>
              <a:buNone/>
              <a:defRPr sz="1500" b="0" i="1">
                <a:latin typeface="Arial" pitchFamily="34" charset="0"/>
                <a:cs typeface="Arial" pitchFamily="34" charset="0"/>
              </a:defRPr>
            </a:lvl1pPr>
          </a:lstStyle>
          <a:p>
            <a:pPr lvl="0"/>
            <a:r>
              <a:rPr lang="fr-CH" noProof="0" dirty="0"/>
              <a:t>Click to </a:t>
            </a:r>
            <a:r>
              <a:rPr lang="fr-CH" noProof="0" dirty="0" err="1"/>
              <a:t>edit</a:t>
            </a:r>
            <a:r>
              <a:rPr lang="fr-CH" noProof="0" dirty="0"/>
              <a:t> Master </a:t>
            </a:r>
            <a:r>
              <a:rPr lang="fr-CH" noProof="0" dirty="0" err="1"/>
              <a:t>subtitle</a:t>
            </a:r>
            <a:r>
              <a:rPr lang="fr-CH" noProof="0" dirty="0"/>
              <a:t> style</a:t>
            </a:r>
          </a:p>
        </p:txBody>
      </p:sp>
      <p:sp>
        <p:nvSpPr>
          <p:cNvPr id="1372168" name="shpLogoBackground"/>
          <p:cNvSpPr>
            <a:spLocks noChangeArrowheads="1"/>
          </p:cNvSpPr>
          <p:nvPr userDrawn="1"/>
        </p:nvSpPr>
        <p:spPr bwMode="white">
          <a:xfrm>
            <a:off x="7766539" y="86920"/>
            <a:ext cx="1062404" cy="64889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pPr algn="ctr" eaLnBrk="0" fontAlgn="base" hangingPunct="0">
              <a:spcBef>
                <a:spcPct val="50000"/>
              </a:spcBef>
              <a:spcAft>
                <a:spcPct val="0"/>
              </a:spcAft>
            </a:pPr>
            <a:endParaRPr lang="de-CH" sz="1100">
              <a:solidFill>
                <a:srgbClr val="000000"/>
              </a:solidFill>
              <a:latin typeface="Imago" pitchFamily="2" charset="0"/>
            </a:endParaRPr>
          </a:p>
        </p:txBody>
      </p:sp>
      <p:sp>
        <p:nvSpPr>
          <p:cNvPr id="8" name="Obdélník 7"/>
          <p:cNvSpPr/>
          <p:nvPr userDrawn="1"/>
        </p:nvSpPr>
        <p:spPr>
          <a:xfrm>
            <a:off x="8395085" y="4948014"/>
            <a:ext cx="748915" cy="276995"/>
          </a:xfrm>
          <a:prstGeom prst="rect">
            <a:avLst/>
          </a:prstGeom>
        </p:spPr>
        <p:txBody>
          <a:bodyPr wrap="none" lIns="91436" tIns="45718" rIns="91436" bIns="45718">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GB" sz="600" dirty="0" smtClean="0"/>
              <a:t>M-CZ-00000326</a:t>
            </a:r>
          </a:p>
          <a:p>
            <a:pPr algn="ctr"/>
            <a:endParaRPr lang="en-US" sz="600" dirty="0">
              <a:solidFill>
                <a:schemeClr val="bg1">
                  <a:lumMod val="50000"/>
                </a:schemeClr>
              </a:solidFill>
            </a:endParaRPr>
          </a:p>
        </p:txBody>
      </p:sp>
    </p:spTree>
    <p:extLst>
      <p:ext uri="{BB962C8B-B14F-4D97-AF65-F5344CB8AC3E}">
        <p14:creationId xmlns:p14="http://schemas.microsoft.com/office/powerpoint/2010/main" val="227089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16780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8321" y="967980"/>
            <a:ext cx="8207375" cy="3625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26898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0"/>
          </p:nvPr>
        </p:nvSpPr>
        <p:spPr>
          <a:xfrm>
            <a:off x="468316" y="4646873"/>
            <a:ext cx="4103687" cy="323850"/>
          </a:xfrm>
        </p:spPr>
        <p:txBody>
          <a:bodyPr anchor="b"/>
          <a:lstStyle>
            <a:lvl1pPr marL="0" indent="0">
              <a:spcAft>
                <a:spcPts val="0"/>
              </a:spcAft>
              <a:buNone/>
              <a:defRPr sz="800"/>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4572000" y="4646873"/>
            <a:ext cx="4103688" cy="323850"/>
          </a:xfrm>
        </p:spPr>
        <p:txBody>
          <a:bodyPr anchor="b"/>
          <a:lstStyle>
            <a:lvl1pPr marL="0" indent="0" algn="r">
              <a:spcAft>
                <a:spcPts val="0"/>
              </a:spcAft>
              <a:buNone/>
              <a:defRPr sz="800"/>
            </a:lvl1pPr>
          </a:lstStyle>
          <a:p>
            <a:pPr lvl="0"/>
            <a:r>
              <a:rPr lang="en-US" dirty="0"/>
              <a:t>Click to edit Master text styles</a:t>
            </a:r>
            <a:endParaRPr lang="en-GB" dirty="0"/>
          </a:p>
        </p:txBody>
      </p:sp>
    </p:spTree>
    <p:extLst>
      <p:ext uri="{BB962C8B-B14F-4D97-AF65-F5344CB8AC3E}">
        <p14:creationId xmlns:p14="http://schemas.microsoft.com/office/powerpoint/2010/main" val="707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6.png"/><Relationship Id="rId5" Type="http://schemas.openxmlformats.org/officeDocument/2006/relationships/slideLayout" Target="../slideLayouts/slideLayout20.xml"/><Relationship Id="rId10" Type="http://schemas.openxmlformats.org/officeDocument/2006/relationships/image" Target="../media/image5.png"/><Relationship Id="rId4" Type="http://schemas.openxmlformats.org/officeDocument/2006/relationships/slideLayout" Target="../slideLayouts/slideLayout19.xml"/><Relationship Id="rId9" Type="http://schemas.openxmlformats.org/officeDocument/2006/relationships/image" Target="../media/image4.e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1140" name="shpPlaceholderTitle"/>
          <p:cNvSpPr>
            <a:spLocks noGrp="1" noChangeArrowheads="1"/>
          </p:cNvSpPr>
          <p:nvPr>
            <p:ph type="title"/>
          </p:nvPr>
        </p:nvSpPr>
        <p:spPr bwMode="auto">
          <a:xfrm>
            <a:off x="468314" y="195263"/>
            <a:ext cx="8207377" cy="6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371141" name="shpPlaceholderMain"/>
          <p:cNvSpPr>
            <a:spLocks noGrp="1" noChangeArrowheads="1"/>
          </p:cNvSpPr>
          <p:nvPr>
            <p:ph type="body" idx="1"/>
          </p:nvPr>
        </p:nvSpPr>
        <p:spPr bwMode="auto">
          <a:xfrm>
            <a:off x="468317" y="967980"/>
            <a:ext cx="8207375" cy="39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71144" name="shpGridNormal" hidden="1"/>
          <p:cNvGrpSpPr>
            <a:grpSpLocks/>
          </p:cNvGrpSpPr>
          <p:nvPr/>
        </p:nvGrpSpPr>
        <p:grpSpPr bwMode="auto">
          <a:xfrm>
            <a:off x="397121" y="385765"/>
            <a:ext cx="8354157" cy="4504135"/>
            <a:chOff x="271" y="324"/>
            <a:chExt cx="5701" cy="3783"/>
          </a:xfrm>
        </p:grpSpPr>
        <p:sp>
          <p:nvSpPr>
            <p:cNvPr id="1371145"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1800" dirty="0">
                <a:solidFill>
                  <a:srgbClr val="000000"/>
                </a:solidFill>
                <a:latin typeface="Imago" pitchFamily="2" charset="0"/>
              </a:endParaRPr>
            </a:p>
          </p:txBody>
        </p:sp>
        <p:sp>
          <p:nvSpPr>
            <p:cNvPr id="1371146"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1800" dirty="0">
                <a:solidFill>
                  <a:srgbClr val="000000"/>
                </a:solidFill>
                <a:latin typeface="Imago" pitchFamily="2" charset="0"/>
              </a:endParaRPr>
            </a:p>
          </p:txBody>
        </p:sp>
        <p:sp>
          <p:nvSpPr>
            <p:cNvPr id="1371147"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1800" dirty="0">
                <a:solidFill>
                  <a:srgbClr val="000000"/>
                </a:solidFill>
                <a:latin typeface="Imago" pitchFamily="2" charset="0"/>
              </a:endParaRPr>
            </a:p>
          </p:txBody>
        </p:sp>
      </p:grpSp>
      <p:sp>
        <p:nvSpPr>
          <p:cNvPr id="2" name="Obdélník 1"/>
          <p:cNvSpPr/>
          <p:nvPr userDrawn="1"/>
        </p:nvSpPr>
        <p:spPr>
          <a:xfrm>
            <a:off x="8311727" y="4958835"/>
            <a:ext cx="748915" cy="184662"/>
          </a:xfrm>
          <a:prstGeom prst="rect">
            <a:avLst/>
          </a:prstGeom>
        </p:spPr>
        <p:txBody>
          <a:bodyPr wrap="none" lIns="91436" tIns="45718" rIns="91436" bIns="45718">
            <a:spAutoFit/>
          </a:bodyPr>
          <a:lstStyle/>
          <a:p>
            <a:r>
              <a:rPr lang="en-GB" sz="600" dirty="0" smtClean="0"/>
              <a:t>M-CZ-00000326</a:t>
            </a:r>
            <a:endParaRPr lang="en-GB" sz="600" dirty="0"/>
          </a:p>
        </p:txBody>
      </p:sp>
      <p:pic>
        <p:nvPicPr>
          <p:cNvPr id="9" name="Picture 5">
            <a:extLst>
              <a:ext uri="{FF2B5EF4-FFF2-40B4-BE49-F238E27FC236}">
                <a16:creationId xmlns:a16="http://schemas.microsoft.com/office/drawing/2014/main" id="{0F182B32-310C-4B22-BF31-FFD261E34D1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95915" y="255652"/>
            <a:ext cx="493608" cy="255464"/>
          </a:xfrm>
          <a:prstGeom prst="rect">
            <a:avLst/>
          </a:prstGeom>
        </p:spPr>
      </p:pic>
    </p:spTree>
    <p:extLst>
      <p:ext uri="{BB962C8B-B14F-4D97-AF65-F5344CB8AC3E}">
        <p14:creationId xmlns:p14="http://schemas.microsoft.com/office/powerpoint/2010/main" val="1606884866"/>
      </p:ext>
    </p:extLst>
  </p:cSld>
  <p:clrMap bg1="lt1" tx1="dk1" bg2="lt2" tx2="dk2" accent1="accent1" accent2="accent2" accent3="accent3" accent4="accent4" accent5="accent5" accent6="accent6" hlink="hlink" folHlink="folHlink"/>
  <p:sldLayoutIdLst>
    <p:sldLayoutId id="2147483727" r:id="rId1"/>
    <p:sldLayoutId id="2147483740" r:id="rId2"/>
    <p:sldLayoutId id="2147483746" r:id="rId3"/>
    <p:sldLayoutId id="2147483747" r:id="rId4"/>
    <p:sldLayoutId id="2147483749" r:id="rId5"/>
    <p:sldLayoutId id="2147483758" r:id="rId6"/>
    <p:sldLayoutId id="2147483744" r:id="rId7"/>
    <p:sldLayoutId id="2147483745" r:id="rId8"/>
    <p:sldLayoutId id="2147483750" r:id="rId9"/>
    <p:sldLayoutId id="2147483757" r:id="rId10"/>
    <p:sldLayoutId id="2147483759" r:id="rId11"/>
    <p:sldLayoutId id="2147483753" r:id="rId12"/>
    <p:sldLayoutId id="2147483754" r:id="rId13"/>
    <p:sldLayoutId id="2147483756" r:id="rId14"/>
    <p:sldLayoutId id="214748376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0" fontAlgn="base" hangingPunct="0">
        <a:spcBef>
          <a:spcPct val="0"/>
        </a:spcBef>
        <a:spcAft>
          <a:spcPct val="0"/>
        </a:spcAft>
        <a:defRPr sz="2400" b="1">
          <a:solidFill>
            <a:schemeClr val="tx1"/>
          </a:solidFill>
          <a:latin typeface="Imago" panose="02000500060000020004" pitchFamily="2" charset="0"/>
          <a:ea typeface="+mj-ea"/>
          <a:cs typeface="Arial" pitchFamily="34" charset="0"/>
        </a:defRPr>
      </a:lvl1pPr>
      <a:lvl2pPr algn="l" rtl="0" eaLnBrk="0" fontAlgn="base" hangingPunct="0">
        <a:spcBef>
          <a:spcPct val="0"/>
        </a:spcBef>
        <a:spcAft>
          <a:spcPct val="0"/>
        </a:spcAft>
        <a:defRPr sz="2000" b="1">
          <a:solidFill>
            <a:schemeClr val="tx1"/>
          </a:solidFill>
          <a:latin typeface="Imago" pitchFamily="2" charset="0"/>
        </a:defRPr>
      </a:lvl2pPr>
      <a:lvl3pPr algn="l" rtl="0" eaLnBrk="0" fontAlgn="base" hangingPunct="0">
        <a:spcBef>
          <a:spcPct val="0"/>
        </a:spcBef>
        <a:spcAft>
          <a:spcPct val="0"/>
        </a:spcAft>
        <a:defRPr sz="2000" b="1">
          <a:solidFill>
            <a:schemeClr val="tx1"/>
          </a:solidFill>
          <a:latin typeface="Imago" pitchFamily="2" charset="0"/>
        </a:defRPr>
      </a:lvl3pPr>
      <a:lvl4pPr algn="l" rtl="0" eaLnBrk="0" fontAlgn="base" hangingPunct="0">
        <a:spcBef>
          <a:spcPct val="0"/>
        </a:spcBef>
        <a:spcAft>
          <a:spcPct val="0"/>
        </a:spcAft>
        <a:defRPr sz="2000" b="1">
          <a:solidFill>
            <a:schemeClr val="tx1"/>
          </a:solidFill>
          <a:latin typeface="Imago" pitchFamily="2" charset="0"/>
        </a:defRPr>
      </a:lvl4pPr>
      <a:lvl5pPr algn="l" rtl="0" eaLnBrk="0" fontAlgn="base" hangingPunct="0">
        <a:spcBef>
          <a:spcPct val="0"/>
        </a:spcBef>
        <a:spcAft>
          <a:spcPct val="0"/>
        </a:spcAft>
        <a:defRPr sz="2000" b="1">
          <a:solidFill>
            <a:schemeClr val="tx1"/>
          </a:solidFill>
          <a:latin typeface="Imago" pitchFamily="2" charset="0"/>
        </a:defRPr>
      </a:lvl5pPr>
      <a:lvl6pPr marL="342884" algn="l" rtl="0" eaLnBrk="0" fontAlgn="base" hangingPunct="0">
        <a:spcBef>
          <a:spcPct val="0"/>
        </a:spcBef>
        <a:spcAft>
          <a:spcPct val="0"/>
        </a:spcAft>
        <a:defRPr sz="2000" b="1">
          <a:solidFill>
            <a:schemeClr val="tx1"/>
          </a:solidFill>
          <a:latin typeface="Imago" pitchFamily="2" charset="0"/>
        </a:defRPr>
      </a:lvl6pPr>
      <a:lvl7pPr marL="685766" algn="l" rtl="0" eaLnBrk="0" fontAlgn="base" hangingPunct="0">
        <a:spcBef>
          <a:spcPct val="0"/>
        </a:spcBef>
        <a:spcAft>
          <a:spcPct val="0"/>
        </a:spcAft>
        <a:defRPr sz="2000" b="1">
          <a:solidFill>
            <a:schemeClr val="tx1"/>
          </a:solidFill>
          <a:latin typeface="Imago" pitchFamily="2" charset="0"/>
        </a:defRPr>
      </a:lvl7pPr>
      <a:lvl8pPr marL="1028649" algn="l" rtl="0" eaLnBrk="0" fontAlgn="base" hangingPunct="0">
        <a:spcBef>
          <a:spcPct val="0"/>
        </a:spcBef>
        <a:spcAft>
          <a:spcPct val="0"/>
        </a:spcAft>
        <a:defRPr sz="2000" b="1">
          <a:solidFill>
            <a:schemeClr val="tx1"/>
          </a:solidFill>
          <a:latin typeface="Imago" pitchFamily="2" charset="0"/>
        </a:defRPr>
      </a:lvl8pPr>
      <a:lvl9pPr marL="1371532" algn="l" rtl="0" eaLnBrk="0" fontAlgn="base" hangingPunct="0">
        <a:spcBef>
          <a:spcPct val="0"/>
        </a:spcBef>
        <a:spcAft>
          <a:spcPct val="0"/>
        </a:spcAft>
        <a:defRPr sz="2000" b="1">
          <a:solidFill>
            <a:schemeClr val="tx1"/>
          </a:solidFill>
          <a:latin typeface="Imago" pitchFamily="2" charset="0"/>
        </a:defRPr>
      </a:lvl9pPr>
    </p:titleStyle>
    <p:bodyStyle>
      <a:lvl1pPr marL="179776" indent="-179776" algn="l" rtl="0" eaLnBrk="0" fontAlgn="base" hangingPunct="0">
        <a:spcBef>
          <a:spcPts val="0"/>
        </a:spcBef>
        <a:spcAft>
          <a:spcPts val="300"/>
        </a:spcAft>
        <a:buSzPct val="100000"/>
        <a:buChar char="•"/>
        <a:defRPr sz="1600">
          <a:solidFill>
            <a:schemeClr val="tx1"/>
          </a:solidFill>
          <a:latin typeface="Imago" panose="02000500060000020004" pitchFamily="2" charset="0"/>
          <a:ea typeface="+mn-ea"/>
          <a:cs typeface="Arial" pitchFamily="34" charset="0"/>
        </a:defRPr>
      </a:lvl1pPr>
      <a:lvl2pPr marL="415508" indent="-223826" algn="l" rtl="0" eaLnBrk="0" fontAlgn="base" hangingPunct="0">
        <a:spcBef>
          <a:spcPts val="0"/>
        </a:spcBef>
        <a:spcAft>
          <a:spcPts val="300"/>
        </a:spcAft>
        <a:buChar char="–"/>
        <a:defRPr sz="1600">
          <a:solidFill>
            <a:schemeClr val="tx1"/>
          </a:solidFill>
          <a:latin typeface="Imago" panose="02000500060000020004" pitchFamily="2" charset="0"/>
          <a:cs typeface="Arial" pitchFamily="34" charset="0"/>
        </a:defRPr>
      </a:lvl2pPr>
      <a:lvl3pPr marL="607189" indent="-179776" algn="l" rtl="0" eaLnBrk="0" fontAlgn="base" hangingPunct="0">
        <a:spcBef>
          <a:spcPts val="0"/>
        </a:spcBef>
        <a:spcAft>
          <a:spcPts val="300"/>
        </a:spcAft>
        <a:buChar char="•"/>
        <a:defRPr sz="1600">
          <a:solidFill>
            <a:schemeClr val="tx1"/>
          </a:solidFill>
          <a:latin typeface="Imago" panose="02000500060000020004" pitchFamily="2" charset="0"/>
          <a:cs typeface="Arial" pitchFamily="34" charset="0"/>
        </a:defRPr>
      </a:lvl3pPr>
      <a:lvl4pPr marL="848874" indent="-241685" algn="l" rtl="0" eaLnBrk="0" fontAlgn="base" hangingPunct="0">
        <a:spcBef>
          <a:spcPts val="0"/>
        </a:spcBef>
        <a:spcAft>
          <a:spcPts val="300"/>
        </a:spcAft>
        <a:buChar char="–"/>
        <a:defRPr sz="1600">
          <a:solidFill>
            <a:schemeClr val="tx1"/>
          </a:solidFill>
          <a:latin typeface="Imago" panose="02000500060000020004" pitchFamily="2" charset="0"/>
          <a:cs typeface="Arial" pitchFamily="34" charset="0"/>
        </a:defRPr>
      </a:lvl4pPr>
      <a:lvl5pPr marL="1107227" indent="-241685" algn="l" rtl="0" eaLnBrk="0" fontAlgn="base" hangingPunct="0">
        <a:spcBef>
          <a:spcPts val="0"/>
        </a:spcBef>
        <a:spcAft>
          <a:spcPts val="300"/>
        </a:spcAft>
        <a:buChar char="»"/>
        <a:defRPr sz="1600">
          <a:solidFill>
            <a:schemeClr val="tx1"/>
          </a:solidFill>
          <a:latin typeface="Imago" panose="02000500060000020004" pitchFamily="2" charset="0"/>
          <a:cs typeface="Arial" pitchFamily="34" charset="0"/>
        </a:defRPr>
      </a:lvl5pPr>
      <a:lvl6pPr marL="1989435" indent="-214303" algn="l" rtl="0" eaLnBrk="0" fontAlgn="base" hangingPunct="0">
        <a:spcBef>
          <a:spcPct val="20000"/>
        </a:spcBef>
        <a:spcAft>
          <a:spcPct val="0"/>
        </a:spcAft>
        <a:buChar char="»"/>
        <a:defRPr sz="1500">
          <a:solidFill>
            <a:schemeClr val="tx1"/>
          </a:solidFill>
          <a:latin typeface="+mn-lt"/>
        </a:defRPr>
      </a:lvl6pPr>
      <a:lvl7pPr marL="2332319" indent="-214303" algn="l" rtl="0" eaLnBrk="0" fontAlgn="base" hangingPunct="0">
        <a:spcBef>
          <a:spcPct val="20000"/>
        </a:spcBef>
        <a:spcAft>
          <a:spcPct val="0"/>
        </a:spcAft>
        <a:buChar char="»"/>
        <a:defRPr sz="1500">
          <a:solidFill>
            <a:schemeClr val="tx1"/>
          </a:solidFill>
          <a:latin typeface="+mn-lt"/>
        </a:defRPr>
      </a:lvl7pPr>
      <a:lvl8pPr marL="2675201" indent="-214303" algn="l" rtl="0" eaLnBrk="0" fontAlgn="base" hangingPunct="0">
        <a:spcBef>
          <a:spcPct val="20000"/>
        </a:spcBef>
        <a:spcAft>
          <a:spcPct val="0"/>
        </a:spcAft>
        <a:buChar char="»"/>
        <a:defRPr sz="1500">
          <a:solidFill>
            <a:schemeClr val="tx1"/>
          </a:solidFill>
          <a:latin typeface="+mn-lt"/>
        </a:defRPr>
      </a:lvl8pPr>
      <a:lvl9pPr marL="3018085" indent="-21430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293">
          <p15:clr>
            <a:srgbClr val="F26B43"/>
          </p15:clr>
        </p15:guide>
        <p15:guide id="4" pos="5467">
          <p15:clr>
            <a:srgbClr val="F26B43"/>
          </p15:clr>
        </p15:guide>
        <p15:guide id="5" orient="horz" pos="3117">
          <p15:clr>
            <a:srgbClr val="F26B43"/>
          </p15:clr>
        </p15:guide>
        <p15:guide id="6" orient="horz" pos="1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Skupina 3"/>
          <p:cNvGrpSpPr/>
          <p:nvPr userDrawn="1"/>
        </p:nvGrpSpPr>
        <p:grpSpPr>
          <a:xfrm>
            <a:off x="0" y="-304800"/>
            <a:ext cx="9144000" cy="5448300"/>
            <a:chOff x="0" y="-172026"/>
            <a:chExt cx="9144000" cy="6461615"/>
          </a:xfrm>
        </p:grpSpPr>
        <p:pic>
          <p:nvPicPr>
            <p:cNvPr id="5" name="Obráze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6" name="Obrázek 5"/>
            <p:cNvPicPr>
              <a:picLocks noChangeAspect="1"/>
            </p:cNvPicPr>
            <p:nvPr/>
          </p:nvPicPr>
          <p:blipFill rotWithShape="1">
            <a:blip r:embed="rId10">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9" name="Skupina 8"/>
          <p:cNvGrpSpPr/>
          <p:nvPr userDrawn="1"/>
        </p:nvGrpSpPr>
        <p:grpSpPr>
          <a:xfrm>
            <a:off x="5906730" y="3485136"/>
            <a:ext cx="2862648" cy="1445737"/>
            <a:chOff x="226540" y="2038867"/>
            <a:chExt cx="8483313" cy="4295689"/>
          </a:xfrm>
        </p:grpSpPr>
        <p:pic>
          <p:nvPicPr>
            <p:cNvPr id="10" name="Obrázek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1" name="Obrázek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3" name="Obrázek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50078" y="59378"/>
            <a:ext cx="2032000" cy="584200"/>
          </a:xfrm>
          <a:prstGeom prst="rect">
            <a:avLst/>
          </a:prstGeom>
        </p:spPr>
      </p:pic>
      <p:pic>
        <p:nvPicPr>
          <p:cNvPr id="14" name="Picture 11">
            <a:extLst>
              <a:ext uri="{FF2B5EF4-FFF2-40B4-BE49-F238E27FC236}">
                <a16:creationId xmlns:a16="http://schemas.microsoft.com/office/drawing/2014/main" id="{BA5C5316-B925-42F0-B7F5-E4CC3BDD38E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7811" y="266701"/>
            <a:ext cx="751569" cy="388970"/>
          </a:xfrm>
          <a:prstGeom prst="rect">
            <a:avLst/>
          </a:prstGeom>
        </p:spPr>
      </p:pic>
      <p:sp>
        <p:nvSpPr>
          <p:cNvPr id="12" name="Obdélník 11"/>
          <p:cNvSpPr/>
          <p:nvPr userDrawn="1"/>
        </p:nvSpPr>
        <p:spPr>
          <a:xfrm>
            <a:off x="8311727" y="4958835"/>
            <a:ext cx="748915" cy="184662"/>
          </a:xfrm>
          <a:prstGeom prst="rect">
            <a:avLst/>
          </a:prstGeom>
        </p:spPr>
        <p:txBody>
          <a:bodyPr wrap="none" lIns="91436" tIns="45718" rIns="91436" bIns="45718">
            <a:spAutoFit/>
          </a:bodyPr>
          <a:lstStyle/>
          <a:p>
            <a:r>
              <a:rPr lang="en-GB" sz="600" dirty="0" smtClean="0"/>
              <a:t>M-CZ-00000326</a:t>
            </a:r>
            <a:endParaRPr lang="en-GB" sz="600" dirty="0"/>
          </a:p>
        </p:txBody>
      </p:sp>
    </p:spTree>
    <p:extLst>
      <p:ext uri="{BB962C8B-B14F-4D97-AF65-F5344CB8AC3E}">
        <p14:creationId xmlns:p14="http://schemas.microsoft.com/office/powerpoint/2010/main" val="3410948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transition>
    <p:fade/>
  </p:transition>
  <p:hf sldNum="0" hdr="0" dt="0"/>
  <p:txStyles>
    <p:titleStyle>
      <a:lvl1pPr algn="l" defTabSz="685766" rtl="0" eaLnBrk="1" latinLnBrk="0" hangingPunct="1">
        <a:spcBef>
          <a:spcPct val="0"/>
        </a:spcBef>
        <a:buNone/>
        <a:defRPr sz="2400" b="1" i="0" kern="1200">
          <a:solidFill>
            <a:schemeClr val="accent1"/>
          </a:solidFill>
          <a:latin typeface="+mj-lt"/>
          <a:ea typeface="+mj-ea"/>
          <a:cs typeface="+mj-cs"/>
        </a:defRPr>
      </a:lvl1pPr>
    </p:titleStyle>
    <p:bodyStyle>
      <a:lvl1pPr marL="175013" indent="-175013" algn="l" defTabSz="685766" rtl="0" eaLnBrk="1" latinLnBrk="0" hangingPunct="1">
        <a:spcBef>
          <a:spcPts val="0"/>
        </a:spcBef>
        <a:spcAft>
          <a:spcPts val="300"/>
        </a:spcAft>
        <a:buClr>
          <a:schemeClr val="accent1"/>
        </a:buClr>
        <a:buFont typeface="Arial" panose="020B0604020202020204" pitchFamily="34" charset="0"/>
        <a:buChar char="•"/>
        <a:defRPr sz="1400" b="0" i="0" kern="1200">
          <a:solidFill>
            <a:schemeClr val="tx1"/>
          </a:solidFill>
          <a:latin typeface="+mj-lt"/>
          <a:ea typeface="+mn-ea"/>
          <a:cs typeface="+mn-cs"/>
        </a:defRPr>
      </a:lvl1pPr>
      <a:lvl2pPr marL="200015" indent="-200015" algn="l" defTabSz="685766" rtl="0" eaLnBrk="1" latinLnBrk="0" hangingPunct="1">
        <a:spcBef>
          <a:spcPts val="0"/>
        </a:spcBef>
        <a:spcAft>
          <a:spcPts val="300"/>
        </a:spcAft>
        <a:buClr>
          <a:schemeClr val="bg2"/>
        </a:buClr>
        <a:buFont typeface="Arial" panose="020B0604020202020204" pitchFamily="34" charset="0"/>
        <a:buChar char="–"/>
        <a:defRPr sz="1400" b="0" i="0" kern="1200">
          <a:solidFill>
            <a:schemeClr val="tx1"/>
          </a:solidFill>
          <a:latin typeface="+mj-lt"/>
          <a:ea typeface="+mn-ea"/>
          <a:cs typeface="+mn-cs"/>
        </a:defRPr>
      </a:lvl2pPr>
      <a:lvl3pPr marL="201603" indent="-201603" algn="l" defTabSz="685766" rtl="0" eaLnBrk="1" latinLnBrk="0" hangingPunct="1">
        <a:spcBef>
          <a:spcPts val="0"/>
        </a:spcBef>
        <a:spcAft>
          <a:spcPts val="300"/>
        </a:spcAft>
        <a:buFont typeface="Arial" panose="020B0604020202020204" pitchFamily="34" charset="0"/>
        <a:buChar char="•"/>
        <a:defRPr sz="1400" b="0" i="0" kern="1200">
          <a:solidFill>
            <a:schemeClr val="tx1"/>
          </a:solidFill>
          <a:latin typeface="+mj-lt"/>
          <a:ea typeface="+mn-ea"/>
          <a:cs typeface="+mn-cs"/>
        </a:defRPr>
      </a:lvl3pPr>
      <a:lvl4pPr marL="200015" indent="-200015" algn="l" defTabSz="685766" rtl="0" eaLnBrk="1" latinLnBrk="0" hangingPunct="1">
        <a:spcBef>
          <a:spcPts val="0"/>
        </a:spcBef>
        <a:spcAft>
          <a:spcPts val="300"/>
        </a:spcAft>
        <a:buFont typeface="Arial" panose="020B0604020202020204" pitchFamily="34" charset="0"/>
        <a:buChar char="–"/>
        <a:defRPr sz="1400" b="0" i="0" kern="1200">
          <a:solidFill>
            <a:schemeClr val="tx1"/>
          </a:solidFill>
          <a:latin typeface="+mj-lt"/>
          <a:ea typeface="+mn-ea"/>
          <a:cs typeface="+mn-cs"/>
        </a:defRPr>
      </a:lvl4pPr>
      <a:lvl5pPr marL="1542974" indent="-171442" algn="l" defTabSz="68576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11" userDrawn="1">
          <p15:clr>
            <a:srgbClr val="F26B43"/>
          </p15:clr>
        </p15:guide>
        <p15:guide id="2" pos="249" userDrawn="1">
          <p15:clr>
            <a:srgbClr val="F26B43"/>
          </p15:clr>
        </p15:guide>
        <p15:guide id="3" orient="horz" pos="78" userDrawn="1">
          <p15:clr>
            <a:srgbClr val="F26B43"/>
          </p15:clr>
        </p15:guide>
        <p15:guide id="4" orient="horz" pos="497" userDrawn="1">
          <p15:clr>
            <a:srgbClr val="F26B43"/>
          </p15:clr>
        </p15:guide>
        <p15:guide id="5" orient="horz" pos="645" userDrawn="1">
          <p15:clr>
            <a:srgbClr val="F26B43"/>
          </p15:clr>
        </p15:guide>
        <p15:guide id="6" orient="horz" pos="758" userDrawn="1">
          <p15:clr>
            <a:srgbClr val="F26B43"/>
          </p15:clr>
        </p15:guide>
        <p15:guide id="7" orient="horz" pos="2913" userDrawn="1">
          <p15:clr>
            <a:srgbClr val="F26B43"/>
          </p15:clr>
        </p15:guide>
        <p15:guide id="8" orient="horz" pos="31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nature.com/articles/nature21349.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sciencedirect.com/science/article/pii/S1074761313002963/pdfft?md5=bf4afff379d23b03c855b1884027d89d&amp;pid=1-s2.0-S1074761313002963-main.pdf"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hyperlink" Target="http://ar.iiarjournals.org/content/35/5/2503.full.pdf" TargetMode="External"/><Relationship Id="rId3" Type="http://schemas.openxmlformats.org/officeDocument/2006/relationships/hyperlink" Target="https://seer.cancer.gov/csr/1975_2014/results_merged/sect_15_lung_bronchus.pdf" TargetMode="External"/><Relationship Id="rId7" Type="http://schemas.openxmlformats.org/officeDocument/2006/relationships/hyperlink" Target="https://academic.oup.com/jnci/article/109/7/djw295/2962336" TargetMode="External"/><Relationship Id="rId2" Type="http://schemas.openxmlformats.org/officeDocument/2006/relationships/hyperlink" Target="http://www.lungcancerjournal.info/article/S0169-5002(13)00378-4/pdf" TargetMode="External"/><Relationship Id="rId1" Type="http://schemas.openxmlformats.org/officeDocument/2006/relationships/slideLayout" Target="../slideLayouts/slideLayout2.xml"/><Relationship Id="rId6" Type="http://schemas.openxmlformats.org/officeDocument/2006/relationships/hyperlink" Target="https://rd.springer.com/article/10.1007/s13665-013-0071-z" TargetMode="External"/><Relationship Id="rId5" Type="http://schemas.openxmlformats.org/officeDocument/2006/relationships/hyperlink" Target="https://www.ncbi.nlm.nih.gov/pmc/articles/PMC4199745/pdf/nihms606018.pdf" TargetMode="External"/><Relationship Id="rId4" Type="http://schemas.openxmlformats.org/officeDocument/2006/relationships/hyperlink" Target="https://pubs.rsna.org/doi/pdf/10.1148/rg.346140178"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hyperlink" Target="https://seer.cancer.gov/csr/1975_2014/results_merged/sect_15_lung_bronchus.pdf" TargetMode="External"/><Relationship Id="rId4" Type="http://schemas.openxmlformats.org/officeDocument/2006/relationships/hyperlink" Target="http://www.lungcancerjournal.info/article/S0169-5002(13)00378-4/pdf"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hyperlink" Target="http://ascopubs.org/doi/pdfdirect/10.1200/JCO.2011.35.6345" TargetMode="Externa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hyperlink" Target="http://www.thelancet.com/pdfs/journals/lancet/PIIS0140-6736(16)00004-0.pdf" TargetMode="External"/><Relationship Id="rId5" Type="http://schemas.openxmlformats.org/officeDocument/2006/relationships/hyperlink" Target="https://www.sciencedirect.com/science/article/pii/S1040842815000475#bbib1135" TargetMode="External"/><Relationship Id="rId4" Type="http://schemas.openxmlformats.org/officeDocument/2006/relationships/hyperlink" Target="http://www.clinical-lung-cancer.com/article/S1525-7304(16)30130-9/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6" Type="http://schemas.openxmlformats.org/officeDocument/2006/relationships/hyperlink" Target="http://www.jto.org/article/S1556-0864(15)00030-1/pdf" TargetMode="External"/><Relationship Id="rId5" Type="http://schemas.openxmlformats.org/officeDocument/2006/relationships/hyperlink" Target="http://www.nature.com/articles/nrclinonc.2017.71"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cn.org/professionals/physician_gls/pdf/sclc.pdf" TargetMode="External"/><Relationship Id="rId2" Type="http://schemas.openxmlformats.org/officeDocument/2006/relationships/hyperlink" Target="https://www.ncbi.nlm.nih.gov/pmc/articles/PMC4758961/pdf/tlcr-05-01-026.pdf" TargetMode="External"/><Relationship Id="rId1" Type="http://schemas.openxmlformats.org/officeDocument/2006/relationships/slideLayout" Target="../slideLayouts/slideLayout2.xml"/><Relationship Id="rId4" Type="http://schemas.openxmlformats.org/officeDocument/2006/relationships/hyperlink" Target="https://academic.oup.com/annonc/article/24/suppl_6/vi99/16040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jto.org/article/S1556-0864(17)30728-1/pdf" TargetMode="External"/><Relationship Id="rId2" Type="http://schemas.openxmlformats.org/officeDocument/2006/relationships/hyperlink" Target="http://www.nejm.org/doi/pdf/10.1056/NEJMoa071780" TargetMode="External"/><Relationship Id="rId1" Type="http://schemas.openxmlformats.org/officeDocument/2006/relationships/slideLayout" Target="../slideLayouts/slideLayout2.xml"/><Relationship Id="rId5" Type="http://schemas.openxmlformats.org/officeDocument/2006/relationships/hyperlink" Target="http://www.thelancet.com/pdfs/journals/lanonc/PIIS1470-2045(17)30230-9.pdf" TargetMode="External"/><Relationship Id="rId4" Type="http://schemas.openxmlformats.org/officeDocument/2006/relationships/hyperlink" Target="http://www.redjournal.org/article/S0360-3016(13)00257-5/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4758961/pdf/tlcr-05-01-026.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cn.org/professionals/physician_gls/pdf/sclc.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4758961/pdf/tlcr-05-01-026.pdf" TargetMode="External"/><Relationship Id="rId2" Type="http://schemas.openxmlformats.org/officeDocument/2006/relationships/hyperlink" Target="https://www.ncbi.nlm.nih.gov/pmc/articles/PMC3381878/pdf/nihms35952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4758961/pdf/tlcr-05-01-026.pdf"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hyperlink" Target="http://www.nature.com/articles/nrclinonc.2017.71" TargetMode="External"/><Relationship Id="rId4" Type="http://schemas.openxmlformats.org/officeDocument/2006/relationships/hyperlink" Target="https://www.iarc.fr/en/publications/pdfs-online/pat-gen/bb10/BB10.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ncbi.nlm.nih.gov/pmc/articles/PMC5596356/pdf/main.pdf" TargetMode="External"/><Relationship Id="rId3" Type="http://schemas.openxmlformats.org/officeDocument/2006/relationships/image" Target="../media/image11.png"/><Relationship Id="rId7" Type="http://schemas.openxmlformats.org/officeDocument/2006/relationships/hyperlink" Target="http://globocan.iarc.fr/"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sciencedirect.com/science/article/pii/S0959804913000075" TargetMode="External"/><Relationship Id="rId5" Type="http://schemas.openxmlformats.org/officeDocument/2006/relationships/hyperlink" Target="https://www.ncbi.nlm.nih.gov/pmc/articles/PMC4758961/pdf/tlcr-05-01-026.pdf"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www.archivesofpathology.org/doi/pdf/10.1043/2009-0583-RAR.1?code=coap-site" TargetMode="Externa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hyperlink" Target="http://www.nature.com/articles/nrclinonc.2017.71" TargetMode="External"/><Relationship Id="rId5" Type="http://schemas.openxmlformats.org/officeDocument/2006/relationships/hyperlink" Target="http://www.croh-online.com/article/S1040-8428(16)30033-6/pdf" TargetMode="External"/><Relationship Id="rId4" Type="http://schemas.openxmlformats.org/officeDocument/2006/relationships/hyperlink" Target="https://pubs.rsna.org/doi/pdf/10.1148/rg.34614017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171454/pdf/nihms-617238.pdf"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ww.ncbi.nlm.nih.gov/pmc/articles/PMC4758961/pdf/tlcr-05-01-026.pdf" TargetMode="Externa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dirty="0"/>
          </a:p>
        </p:txBody>
      </p:sp>
      <p:sp>
        <p:nvSpPr>
          <p:cNvPr id="6" name="Zástupný symbol pro text 5"/>
          <p:cNvSpPr>
            <a:spLocks noGrp="1"/>
          </p:cNvSpPr>
          <p:nvPr>
            <p:ph type="body" sz="quarter" idx="11"/>
          </p:nvPr>
        </p:nvSpPr>
        <p:spPr/>
        <p:txBody>
          <a:bodyPr/>
          <a:lstStyle/>
          <a:p>
            <a:pPr>
              <a:spcBef>
                <a:spcPts val="0"/>
              </a:spcBef>
              <a:spcAft>
                <a:spcPts val="0"/>
              </a:spcAft>
            </a:pPr>
            <a:r>
              <a:rPr lang="cs-CZ" dirty="0"/>
              <a:t>Malobuněčný karcinom plic: </a:t>
            </a:r>
          </a:p>
          <a:p>
            <a:pPr>
              <a:spcBef>
                <a:spcPts val="0"/>
              </a:spcBef>
              <a:spcAft>
                <a:spcPts val="0"/>
              </a:spcAft>
            </a:pPr>
            <a:r>
              <a:rPr lang="cs-CZ" dirty="0" smtClean="0"/>
              <a:t>onemocnění </a:t>
            </a:r>
            <a:r>
              <a:rPr lang="cs-CZ" dirty="0"/>
              <a:t>a </a:t>
            </a:r>
            <a:r>
              <a:rPr lang="cs-CZ" dirty="0" smtClean="0"/>
              <a:t>možnosti léčby</a:t>
            </a:r>
            <a:endParaRPr lang="cs-CZ" dirty="0"/>
          </a:p>
        </p:txBody>
      </p:sp>
    </p:spTree>
    <p:extLst>
      <p:ext uri="{BB962C8B-B14F-4D97-AF65-F5344CB8AC3E}">
        <p14:creationId xmlns:p14="http://schemas.microsoft.com/office/powerpoint/2010/main" val="3841738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cs-CZ" dirty="0"/>
              <a:t>Může imunoterapie pro léčbu rakoviny v kombinaci </a:t>
            </a:r>
            <a:br>
              <a:rPr lang="cs-CZ" dirty="0"/>
            </a:br>
            <a:r>
              <a:rPr lang="cs-CZ" dirty="0"/>
              <a:t>s chemoterapií nabídnout lepší výsledky u SCLC?</a:t>
            </a:r>
          </a:p>
        </p:txBody>
      </p:sp>
      <p:grpSp>
        <p:nvGrpSpPr>
          <p:cNvPr id="125" name="Group 124"/>
          <p:cNvGrpSpPr/>
          <p:nvPr/>
        </p:nvGrpSpPr>
        <p:grpSpPr>
          <a:xfrm>
            <a:off x="2387672" y="983675"/>
            <a:ext cx="4054317" cy="3219765"/>
            <a:chOff x="803602" y="1335092"/>
            <a:chExt cx="6514773" cy="5173755"/>
          </a:xfrm>
        </p:grpSpPr>
        <p:pic>
          <p:nvPicPr>
            <p:cNvPr id="126" name="Picture 88"/>
            <p:cNvPicPr>
              <a:picLocks noChangeAspect="1"/>
            </p:cNvPicPr>
            <p:nvPr/>
          </p:nvPicPr>
          <p:blipFill>
            <a:blip r:embed="rId3">
              <a:extLst>
                <a:ext uri="{28A0092B-C50C-407E-A947-70E740481C1C}">
                  <a14:useLocalDpi xmlns:a14="http://schemas.microsoft.com/office/drawing/2010/main" val="0"/>
                </a:ext>
              </a:extLst>
            </a:blip>
            <a:srcRect l="34216" r="14899" b="60529"/>
            <a:stretch>
              <a:fillRect/>
            </a:stretch>
          </p:blipFill>
          <p:spPr bwMode="auto">
            <a:xfrm>
              <a:off x="3214688" y="1335092"/>
              <a:ext cx="386556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7" name="Group 126"/>
            <p:cNvGrpSpPr/>
            <p:nvPr/>
          </p:nvGrpSpPr>
          <p:grpSpPr>
            <a:xfrm>
              <a:off x="803602" y="1430434"/>
              <a:ext cx="6514773" cy="5078413"/>
              <a:chOff x="803602" y="1430434"/>
              <a:chExt cx="6514773" cy="5078413"/>
            </a:xfrm>
          </p:grpSpPr>
          <p:pic>
            <p:nvPicPr>
              <p:cNvPr id="128" name="Picture 68"/>
              <p:cNvPicPr>
                <a:picLocks noChangeAspect="1"/>
              </p:cNvPicPr>
              <p:nvPr/>
            </p:nvPicPr>
            <p:blipFill>
              <a:blip r:embed="rId4">
                <a:extLst>
                  <a:ext uri="{28A0092B-C50C-407E-A947-70E740481C1C}">
                    <a14:useLocalDpi xmlns:a14="http://schemas.microsoft.com/office/drawing/2010/main" val="0"/>
                  </a:ext>
                </a:extLst>
              </a:blip>
              <a:srcRect r="49683"/>
              <a:stretch>
                <a:fillRect/>
              </a:stretch>
            </p:blipFill>
            <p:spPr bwMode="auto">
              <a:xfrm>
                <a:off x="803602" y="1430434"/>
                <a:ext cx="363831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 name="Group 128"/>
              <p:cNvGrpSpPr/>
              <p:nvPr/>
            </p:nvGrpSpPr>
            <p:grpSpPr>
              <a:xfrm>
                <a:off x="2085975" y="2068519"/>
                <a:ext cx="5232400" cy="4068760"/>
                <a:chOff x="2085975" y="2068519"/>
                <a:chExt cx="5232400" cy="4068760"/>
              </a:xfrm>
            </p:grpSpPr>
            <p:sp>
              <p:nvSpPr>
                <p:cNvPr id="130" name="Shape 331"/>
                <p:cNvSpPr>
                  <a:spLocks noChangeArrowheads="1"/>
                </p:cNvSpPr>
                <p:nvPr/>
              </p:nvSpPr>
              <p:spPr bwMode="auto">
                <a:xfrm>
                  <a:off x="4757737" y="2492214"/>
                  <a:ext cx="1428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lnSpc>
                      <a:spcPct val="90000"/>
                    </a:lnSpc>
                    <a:spcBef>
                      <a:spcPct val="0"/>
                    </a:spcBef>
                    <a:spcAft>
                      <a:spcPct val="0"/>
                    </a:spcAft>
                    <a:buSzPct val="25000"/>
                    <a:buNone/>
                    <a:defRPr/>
                  </a:pPr>
                  <a:r>
                    <a:rPr lang="cs-CZ" altLang="en-US" sz="800" dirty="0">
                      <a:solidFill>
                        <a:srgbClr val="002846"/>
                      </a:solidFill>
                      <a:latin typeface="+mn-lt"/>
                      <a:sym typeface="Arial" panose="020B0604020202020204" pitchFamily="34" charset="0"/>
                    </a:rPr>
                    <a:t>Aktivovaná  </a:t>
                  </a:r>
                </a:p>
                <a:p>
                  <a:pPr eaLnBrk="0" fontAlgn="base" hangingPunct="0">
                    <a:lnSpc>
                      <a:spcPct val="90000"/>
                    </a:lnSpc>
                    <a:spcBef>
                      <a:spcPct val="0"/>
                    </a:spcBef>
                    <a:spcAft>
                      <a:spcPct val="0"/>
                    </a:spcAft>
                    <a:buSzPct val="25000"/>
                    <a:buNone/>
                    <a:defRPr/>
                  </a:pPr>
                  <a:r>
                    <a:rPr lang="cs-CZ" altLang="en-US" sz="800" dirty="0">
                      <a:solidFill>
                        <a:srgbClr val="002846"/>
                      </a:solidFill>
                      <a:latin typeface="+mn-lt"/>
                      <a:sym typeface="Arial" panose="020B0604020202020204" pitchFamily="34" charset="0"/>
                    </a:rPr>
                    <a:t>T buňka</a:t>
                  </a:r>
                </a:p>
              </p:txBody>
            </p:sp>
            <p:pic>
              <p:nvPicPr>
                <p:cNvPr id="131" name="Picture 98"/>
                <p:cNvPicPr>
                  <a:picLocks noChangeAspect="1"/>
                </p:cNvPicPr>
                <p:nvPr/>
              </p:nvPicPr>
              <p:blipFill>
                <a:blip r:embed="rId5">
                  <a:extLst>
                    <a:ext uri="{28A0092B-C50C-407E-A947-70E740481C1C}">
                      <a14:useLocalDpi xmlns:a14="http://schemas.microsoft.com/office/drawing/2010/main" val="0"/>
                    </a:ext>
                  </a:extLst>
                </a:blip>
                <a:srcRect l="18289" t="34402" r="10240" b="7713"/>
                <a:stretch>
                  <a:fillRect/>
                </a:stretch>
              </p:blipFill>
              <p:spPr bwMode="auto">
                <a:xfrm>
                  <a:off x="2087563" y="3192467"/>
                  <a:ext cx="5230812"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Box 125"/>
                <p:cNvSpPr txBox="1">
                  <a:spLocks noChangeArrowheads="1"/>
                </p:cNvSpPr>
                <p:nvPr/>
              </p:nvSpPr>
              <p:spPr bwMode="auto">
                <a:xfrm>
                  <a:off x="4427539" y="3484567"/>
                  <a:ext cx="2089149" cy="4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cs-CZ" altLang="en-US" sz="800" b="1" dirty="0">
                      <a:solidFill>
                        <a:srgbClr val="C0504D"/>
                      </a:solidFill>
                      <a:latin typeface="+mn-lt"/>
                    </a:rPr>
                    <a:t>NÁDOROVÉ MIKROPROSTŘEDÍ</a:t>
                  </a:r>
                </a:p>
              </p:txBody>
            </p:sp>
            <p:sp>
              <p:nvSpPr>
                <p:cNvPr id="133" name="TextBox 125"/>
                <p:cNvSpPr txBox="1">
                  <a:spLocks noChangeArrowheads="1"/>
                </p:cNvSpPr>
                <p:nvPr/>
              </p:nvSpPr>
              <p:spPr bwMode="auto">
                <a:xfrm rot="3514613">
                  <a:off x="3290093" y="2689623"/>
                  <a:ext cx="1446213" cy="20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cs-CZ" altLang="en-US" sz="800" b="1" dirty="0">
                      <a:solidFill>
                        <a:srgbClr val="C0504D"/>
                      </a:solidFill>
                      <a:latin typeface="+mn-lt"/>
                    </a:rPr>
                    <a:t>KREVNÍ ŘEČIŠTĚ</a:t>
                  </a:r>
                </a:p>
              </p:txBody>
            </p:sp>
            <p:sp>
              <p:nvSpPr>
                <p:cNvPr id="134" name="TextBox 74"/>
                <p:cNvSpPr txBox="1">
                  <a:spLocks noChangeArrowheads="1"/>
                </p:cNvSpPr>
                <p:nvPr/>
              </p:nvSpPr>
              <p:spPr bwMode="auto">
                <a:xfrm rot="9285690" flipV="1">
                  <a:off x="2455924" y="3644040"/>
                  <a:ext cx="1860255" cy="20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cs-CZ" altLang="en-US" sz="800" b="1" dirty="0">
                      <a:solidFill>
                        <a:srgbClr val="C0504D"/>
                      </a:solidFill>
                      <a:latin typeface="+mn-lt"/>
                    </a:rPr>
                    <a:t>LYMFATICKÁ UZLINA</a:t>
                  </a:r>
                </a:p>
              </p:txBody>
            </p:sp>
            <p:sp>
              <p:nvSpPr>
                <p:cNvPr id="135" name="Shape 331"/>
                <p:cNvSpPr>
                  <a:spLocks noChangeArrowheads="1"/>
                </p:cNvSpPr>
                <p:nvPr/>
              </p:nvSpPr>
              <p:spPr bwMode="auto">
                <a:xfrm>
                  <a:off x="3578225" y="4431693"/>
                  <a:ext cx="1880012"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SzPct val="25000"/>
                    <a:buNone/>
                    <a:defRPr/>
                  </a:pPr>
                  <a:r>
                    <a:rPr lang="cs-CZ" altLang="en-US" sz="800" dirty="0" err="1">
                      <a:solidFill>
                        <a:srgbClr val="002846"/>
                      </a:solidFill>
                      <a:latin typeface="+mn-lt"/>
                      <a:sym typeface="Arial" panose="020B0604020202020204" pitchFamily="34" charset="0"/>
                    </a:rPr>
                    <a:t>Apoptotická</a:t>
                  </a:r>
                  <a:r>
                    <a:rPr lang="cs-CZ" altLang="en-US" sz="800" dirty="0">
                      <a:solidFill>
                        <a:srgbClr val="002846"/>
                      </a:solidFill>
                      <a:latin typeface="+mn-lt"/>
                      <a:sym typeface="Arial" panose="020B0604020202020204" pitchFamily="34" charset="0"/>
                    </a:rPr>
                    <a:t> nádorová buňka </a:t>
                  </a:r>
                </a:p>
              </p:txBody>
            </p:sp>
            <p:sp>
              <p:nvSpPr>
                <p:cNvPr id="136" name="Shape 331"/>
                <p:cNvSpPr>
                  <a:spLocks noChangeArrowheads="1"/>
                </p:cNvSpPr>
                <p:nvPr/>
              </p:nvSpPr>
              <p:spPr bwMode="auto">
                <a:xfrm>
                  <a:off x="2085975" y="4340229"/>
                  <a:ext cx="11414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SzPct val="25000"/>
                    <a:buNone/>
                    <a:defRPr/>
                  </a:pPr>
                  <a:r>
                    <a:rPr lang="cs-CZ" altLang="en-US" sz="800">
                      <a:solidFill>
                        <a:srgbClr val="002846"/>
                      </a:solidFill>
                      <a:latin typeface="+mn-lt"/>
                      <a:sym typeface="Arial" panose="020B0604020202020204" pitchFamily="34" charset="0"/>
                    </a:rPr>
                    <a:t>Antigens</a:t>
                  </a:r>
                </a:p>
              </p:txBody>
            </p:sp>
          </p:grpSp>
        </p:grpSp>
      </p:grpSp>
      <p:grpSp>
        <p:nvGrpSpPr>
          <p:cNvPr id="137" name="Group 136"/>
          <p:cNvGrpSpPr/>
          <p:nvPr/>
        </p:nvGrpSpPr>
        <p:grpSpPr>
          <a:xfrm>
            <a:off x="2278679" y="1229553"/>
            <a:ext cx="1594865" cy="261610"/>
            <a:chOff x="995092" y="1804764"/>
            <a:chExt cx="2126491" cy="348812"/>
          </a:xfrm>
        </p:grpSpPr>
        <p:sp>
          <p:nvSpPr>
            <p:cNvPr id="138" name="Oval 137"/>
            <p:cNvSpPr/>
            <p:nvPr/>
          </p:nvSpPr>
          <p:spPr bwMode="auto">
            <a:xfrm>
              <a:off x="995092" y="1850736"/>
              <a:ext cx="255548" cy="256866"/>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3</a:t>
              </a:r>
            </a:p>
          </p:txBody>
        </p:sp>
        <p:sp>
          <p:nvSpPr>
            <p:cNvPr id="139" name="TextBox 52"/>
            <p:cNvSpPr txBox="1">
              <a:spLocks noChangeArrowheads="1"/>
            </p:cNvSpPr>
            <p:nvPr/>
          </p:nvSpPr>
          <p:spPr bwMode="auto">
            <a:xfrm>
              <a:off x="1227470" y="1804764"/>
              <a:ext cx="1894113" cy="34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51" indent="-271451" eaLnBrk="0" fontAlgn="base" hangingPunct="0">
                <a:spcBef>
                  <a:spcPct val="0"/>
                </a:spcBef>
                <a:spcAft>
                  <a:spcPct val="0"/>
                </a:spcAft>
                <a:buNone/>
                <a:defRPr/>
              </a:pPr>
              <a:r>
                <a:rPr lang="cs-CZ" altLang="en-US" sz="1100" b="1">
                  <a:solidFill>
                    <a:srgbClr val="000000"/>
                  </a:solidFill>
                  <a:latin typeface="+mn-lt"/>
                </a:rPr>
                <a:t>Priming a aktivace</a:t>
              </a:r>
            </a:p>
          </p:txBody>
        </p:sp>
      </p:grpSp>
      <p:grpSp>
        <p:nvGrpSpPr>
          <p:cNvPr id="140" name="Group 139"/>
          <p:cNvGrpSpPr/>
          <p:nvPr/>
        </p:nvGrpSpPr>
        <p:grpSpPr>
          <a:xfrm>
            <a:off x="694412" y="2275802"/>
            <a:ext cx="2509437" cy="430887"/>
            <a:chOff x="696540" y="4082696"/>
            <a:chExt cx="3345918" cy="574515"/>
          </a:xfrm>
        </p:grpSpPr>
        <p:sp>
          <p:nvSpPr>
            <p:cNvPr id="141" name="Oval 140"/>
            <p:cNvSpPr/>
            <p:nvPr/>
          </p:nvSpPr>
          <p:spPr bwMode="auto">
            <a:xfrm>
              <a:off x="696540" y="4205357"/>
              <a:ext cx="255548" cy="255548"/>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2</a:t>
              </a:r>
            </a:p>
          </p:txBody>
        </p:sp>
        <p:sp>
          <p:nvSpPr>
            <p:cNvPr id="142" name="TextBox 53"/>
            <p:cNvSpPr txBox="1">
              <a:spLocks noChangeArrowheads="1"/>
            </p:cNvSpPr>
            <p:nvPr/>
          </p:nvSpPr>
          <p:spPr bwMode="auto">
            <a:xfrm>
              <a:off x="1168440" y="4082696"/>
              <a:ext cx="2874018"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51" indent="-271451" eaLnBrk="0" fontAlgn="base" hangingPunct="0">
                <a:spcBef>
                  <a:spcPct val="0"/>
                </a:spcBef>
                <a:spcAft>
                  <a:spcPct val="0"/>
                </a:spcAft>
                <a:buNone/>
                <a:defRPr/>
              </a:pPr>
              <a:r>
                <a:rPr lang="cs-CZ" altLang="en-US" sz="1100" b="1" dirty="0">
                  <a:solidFill>
                    <a:srgbClr val="000000"/>
                  </a:solidFill>
                  <a:latin typeface="+mn-lt"/>
                </a:rPr>
                <a:t>Prezentace nádorového</a:t>
              </a:r>
            </a:p>
            <a:p>
              <a:pPr marL="271451" indent="-271451" eaLnBrk="0" fontAlgn="base" hangingPunct="0">
                <a:spcBef>
                  <a:spcPct val="0"/>
                </a:spcBef>
                <a:spcAft>
                  <a:spcPct val="0"/>
                </a:spcAft>
                <a:buNone/>
                <a:defRPr/>
              </a:pPr>
              <a:r>
                <a:rPr lang="cs-CZ" altLang="en-US" sz="1100" b="1" dirty="0">
                  <a:solidFill>
                    <a:srgbClr val="000000"/>
                  </a:solidFill>
                  <a:latin typeface="+mn-lt"/>
                </a:rPr>
                <a:t>antigenu</a:t>
              </a:r>
            </a:p>
          </p:txBody>
        </p:sp>
      </p:grpSp>
      <p:grpSp>
        <p:nvGrpSpPr>
          <p:cNvPr id="143" name="Group 142"/>
          <p:cNvGrpSpPr/>
          <p:nvPr/>
        </p:nvGrpSpPr>
        <p:grpSpPr>
          <a:xfrm>
            <a:off x="4455448" y="3696073"/>
            <a:ext cx="1988761" cy="430887"/>
            <a:chOff x="5884879" y="4961216"/>
            <a:chExt cx="2651684" cy="388717"/>
          </a:xfrm>
        </p:grpSpPr>
        <p:sp>
          <p:nvSpPr>
            <p:cNvPr id="144" name="Oval 143"/>
            <p:cNvSpPr/>
            <p:nvPr/>
          </p:nvSpPr>
          <p:spPr bwMode="auto">
            <a:xfrm>
              <a:off x="5884879" y="5116218"/>
              <a:ext cx="251416" cy="167789"/>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7</a:t>
              </a:r>
            </a:p>
          </p:txBody>
        </p:sp>
        <p:sp>
          <p:nvSpPr>
            <p:cNvPr id="145" name="TextBox 55"/>
            <p:cNvSpPr txBox="1">
              <a:spLocks noChangeArrowheads="1"/>
            </p:cNvSpPr>
            <p:nvPr/>
          </p:nvSpPr>
          <p:spPr bwMode="auto">
            <a:xfrm>
              <a:off x="6149142" y="4961216"/>
              <a:ext cx="2387421" cy="38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51" indent="-271451" eaLnBrk="0" fontAlgn="base" hangingPunct="0">
                <a:spcBef>
                  <a:spcPct val="0"/>
                </a:spcBef>
                <a:spcAft>
                  <a:spcPct val="0"/>
                </a:spcAft>
                <a:buNone/>
                <a:defRPr/>
              </a:pPr>
              <a:r>
                <a:rPr lang="cs-CZ" altLang="en-US" sz="1100" b="1" dirty="0">
                  <a:solidFill>
                    <a:srgbClr val="000000"/>
                  </a:solidFill>
                  <a:latin typeface="+mn-lt"/>
                </a:rPr>
                <a:t>Usmrcení nádorových buněk</a:t>
              </a:r>
            </a:p>
          </p:txBody>
        </p:sp>
      </p:grpSp>
      <p:grpSp>
        <p:nvGrpSpPr>
          <p:cNvPr id="146" name="Group 145"/>
          <p:cNvGrpSpPr/>
          <p:nvPr/>
        </p:nvGrpSpPr>
        <p:grpSpPr>
          <a:xfrm>
            <a:off x="6459635" y="2551424"/>
            <a:ext cx="2074257" cy="600164"/>
            <a:chOff x="6903436" y="3257205"/>
            <a:chExt cx="1758204" cy="800218"/>
          </a:xfrm>
        </p:grpSpPr>
        <p:sp>
          <p:nvSpPr>
            <p:cNvPr id="147" name="Oval 146"/>
            <p:cNvSpPr/>
            <p:nvPr/>
          </p:nvSpPr>
          <p:spPr bwMode="auto">
            <a:xfrm>
              <a:off x="6903436" y="3521622"/>
              <a:ext cx="251085" cy="255548"/>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6</a:t>
              </a:r>
            </a:p>
          </p:txBody>
        </p:sp>
        <p:sp>
          <p:nvSpPr>
            <p:cNvPr id="148" name="TextBox 56"/>
            <p:cNvSpPr txBox="1">
              <a:spLocks noChangeArrowheads="1"/>
            </p:cNvSpPr>
            <p:nvPr/>
          </p:nvSpPr>
          <p:spPr bwMode="auto">
            <a:xfrm>
              <a:off x="7135456" y="3257205"/>
              <a:ext cx="1526184" cy="8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0" fontAlgn="base" hangingPunct="0">
                <a:spcBef>
                  <a:spcPct val="0"/>
                </a:spcBef>
                <a:spcAft>
                  <a:spcPct val="0"/>
                </a:spcAft>
                <a:buNone/>
                <a:defRPr/>
              </a:pPr>
              <a:r>
                <a:rPr lang="cs-CZ" altLang="en-US" sz="1100" b="1" dirty="0">
                  <a:solidFill>
                    <a:srgbClr val="000000"/>
                  </a:solidFill>
                  <a:latin typeface="+mn-lt"/>
                </a:rPr>
                <a:t>Rozpoznání nádorových buněk T buňkami</a:t>
              </a:r>
            </a:p>
          </p:txBody>
        </p:sp>
      </p:grpSp>
      <p:grpSp>
        <p:nvGrpSpPr>
          <p:cNvPr id="149" name="Group 148"/>
          <p:cNvGrpSpPr/>
          <p:nvPr/>
        </p:nvGrpSpPr>
        <p:grpSpPr>
          <a:xfrm>
            <a:off x="6300194" y="1835194"/>
            <a:ext cx="2233699" cy="430887"/>
            <a:chOff x="6729307" y="2380072"/>
            <a:chExt cx="1923170" cy="574515"/>
          </a:xfrm>
        </p:grpSpPr>
        <p:sp>
          <p:nvSpPr>
            <p:cNvPr id="150" name="Oval 149"/>
            <p:cNvSpPr/>
            <p:nvPr/>
          </p:nvSpPr>
          <p:spPr bwMode="auto">
            <a:xfrm>
              <a:off x="6729307" y="2528371"/>
              <a:ext cx="255548" cy="255548"/>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5</a:t>
              </a:r>
            </a:p>
          </p:txBody>
        </p:sp>
        <p:sp>
          <p:nvSpPr>
            <p:cNvPr id="151" name="TextBox 57"/>
            <p:cNvSpPr txBox="1">
              <a:spLocks noChangeArrowheads="1"/>
            </p:cNvSpPr>
            <p:nvPr/>
          </p:nvSpPr>
          <p:spPr bwMode="auto">
            <a:xfrm>
              <a:off x="6941106" y="2380072"/>
              <a:ext cx="1711371"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0" fontAlgn="base" hangingPunct="0">
                <a:spcBef>
                  <a:spcPct val="0"/>
                </a:spcBef>
                <a:spcAft>
                  <a:spcPct val="0"/>
                </a:spcAft>
                <a:buNone/>
                <a:defRPr/>
              </a:pPr>
              <a:r>
                <a:rPr lang="cs-CZ" altLang="en-US" sz="1100" b="1" dirty="0">
                  <a:solidFill>
                    <a:srgbClr val="000000"/>
                  </a:solidFill>
                  <a:latin typeface="+mn-lt"/>
                </a:rPr>
                <a:t>Infiltrace T buněk do nádoru</a:t>
              </a:r>
            </a:p>
          </p:txBody>
        </p:sp>
      </p:grpSp>
      <p:grpSp>
        <p:nvGrpSpPr>
          <p:cNvPr id="152" name="Group 151"/>
          <p:cNvGrpSpPr/>
          <p:nvPr/>
        </p:nvGrpSpPr>
        <p:grpSpPr>
          <a:xfrm>
            <a:off x="5353335" y="1064520"/>
            <a:ext cx="3107098" cy="261610"/>
            <a:chOff x="6064343" y="1878440"/>
            <a:chExt cx="2613466" cy="348813"/>
          </a:xfrm>
        </p:grpSpPr>
        <p:sp>
          <p:nvSpPr>
            <p:cNvPr id="153" name="Oval 152"/>
            <p:cNvSpPr/>
            <p:nvPr/>
          </p:nvSpPr>
          <p:spPr bwMode="auto">
            <a:xfrm>
              <a:off x="6064343" y="1909751"/>
              <a:ext cx="255548" cy="255548"/>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dirty="0">
                  <a:solidFill>
                    <a:srgbClr val="FFFFFF"/>
                  </a:solidFill>
                </a:rPr>
                <a:t>4</a:t>
              </a:r>
            </a:p>
          </p:txBody>
        </p:sp>
        <p:sp>
          <p:nvSpPr>
            <p:cNvPr id="154" name="TextBox 58"/>
            <p:cNvSpPr txBox="1">
              <a:spLocks noChangeArrowheads="1"/>
            </p:cNvSpPr>
            <p:nvPr/>
          </p:nvSpPr>
          <p:spPr bwMode="auto">
            <a:xfrm>
              <a:off x="6358923" y="1878440"/>
              <a:ext cx="2318886"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0" fontAlgn="base" hangingPunct="0">
                <a:spcBef>
                  <a:spcPct val="0"/>
                </a:spcBef>
                <a:spcAft>
                  <a:spcPct val="0"/>
                </a:spcAft>
                <a:buNone/>
                <a:defRPr/>
              </a:pPr>
              <a:r>
                <a:rPr lang="cs-CZ" altLang="en-US" sz="1100" b="1" dirty="0">
                  <a:solidFill>
                    <a:srgbClr val="000000"/>
                  </a:solidFill>
                  <a:latin typeface="+mn-lt"/>
                </a:rPr>
                <a:t>Přeprava T buněk k nádoru</a:t>
              </a:r>
            </a:p>
          </p:txBody>
        </p:sp>
      </p:grpSp>
      <p:grpSp>
        <p:nvGrpSpPr>
          <p:cNvPr id="155" name="Group 154"/>
          <p:cNvGrpSpPr/>
          <p:nvPr/>
        </p:nvGrpSpPr>
        <p:grpSpPr>
          <a:xfrm>
            <a:off x="1965380" y="3327551"/>
            <a:ext cx="2221281" cy="430887"/>
            <a:chOff x="1239603" y="4847648"/>
            <a:chExt cx="2961708" cy="574514"/>
          </a:xfrm>
        </p:grpSpPr>
        <p:sp>
          <p:nvSpPr>
            <p:cNvPr id="156" name="Oval 155"/>
            <p:cNvSpPr/>
            <p:nvPr/>
          </p:nvSpPr>
          <p:spPr bwMode="auto">
            <a:xfrm>
              <a:off x="1239603" y="5007790"/>
              <a:ext cx="255548" cy="254231"/>
            </a:xfrm>
            <a:prstGeom prst="ellipse">
              <a:avLst/>
            </a:prstGeom>
            <a:solidFill>
              <a:srgbClr val="0066CC"/>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eaLnBrk="0" fontAlgn="base" hangingPunct="0">
                <a:spcBef>
                  <a:spcPct val="0"/>
                </a:spcBef>
                <a:spcAft>
                  <a:spcPct val="0"/>
                </a:spcAft>
                <a:defRPr/>
              </a:pPr>
              <a:r>
                <a:rPr lang="cs-CZ" sz="900" b="1">
                  <a:solidFill>
                    <a:srgbClr val="FFFFFF"/>
                  </a:solidFill>
                </a:rPr>
                <a:t>1</a:t>
              </a:r>
            </a:p>
          </p:txBody>
        </p:sp>
        <p:sp>
          <p:nvSpPr>
            <p:cNvPr id="157" name="TextBox 54"/>
            <p:cNvSpPr txBox="1">
              <a:spLocks noChangeArrowheads="1"/>
            </p:cNvSpPr>
            <p:nvPr/>
          </p:nvSpPr>
          <p:spPr bwMode="auto">
            <a:xfrm>
              <a:off x="1495151" y="4847648"/>
              <a:ext cx="2706160" cy="57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0" fontAlgn="base" hangingPunct="0">
                <a:spcBef>
                  <a:spcPct val="0"/>
                </a:spcBef>
                <a:spcAft>
                  <a:spcPct val="0"/>
                </a:spcAft>
                <a:buNone/>
                <a:defRPr/>
              </a:pPr>
              <a:r>
                <a:rPr lang="cs-CZ" altLang="en-US" sz="1100" b="1" dirty="0">
                  <a:solidFill>
                    <a:srgbClr val="000000"/>
                  </a:solidFill>
                  <a:latin typeface="+mn-lt"/>
                </a:rPr>
                <a:t>Uvolnění antigenů nádorových buněk</a:t>
              </a:r>
            </a:p>
          </p:txBody>
        </p:sp>
      </p:grpSp>
      <p:grpSp>
        <p:nvGrpSpPr>
          <p:cNvPr id="158" name="Group 157"/>
          <p:cNvGrpSpPr/>
          <p:nvPr/>
        </p:nvGrpSpPr>
        <p:grpSpPr>
          <a:xfrm>
            <a:off x="4142637" y="3203276"/>
            <a:ext cx="2151161" cy="1352661"/>
            <a:chOff x="3816907" y="4219423"/>
            <a:chExt cx="1612751" cy="1572676"/>
          </a:xfrm>
        </p:grpSpPr>
        <p:sp>
          <p:nvSpPr>
            <p:cNvPr id="159" name="Round Same Side Corner Rectangle 158"/>
            <p:cNvSpPr/>
            <p:nvPr/>
          </p:nvSpPr>
          <p:spPr>
            <a:xfrm>
              <a:off x="3816907" y="5277755"/>
              <a:ext cx="1612751" cy="494122"/>
            </a:xfrm>
            <a:prstGeom prst="round2SameRect">
              <a:avLst>
                <a:gd name="adj1" fmla="val 0"/>
                <a:gd name="adj2" fmla="val 23389"/>
              </a:avLst>
            </a:prstGeom>
            <a:solidFill>
              <a:srgbClr val="DEDEDE"/>
            </a:solidFill>
            <a:ln>
              <a:solidFill>
                <a:srgbClr val="3C4F92"/>
              </a:solidFill>
            </a:ln>
          </p:spPr>
          <p:style>
            <a:lnRef idx="2">
              <a:schemeClr val="dk1"/>
            </a:lnRef>
            <a:fillRef idx="1">
              <a:schemeClr val="lt1"/>
            </a:fillRef>
            <a:effectRef idx="0">
              <a:schemeClr val="dk1"/>
            </a:effectRef>
            <a:fontRef idx="minor">
              <a:schemeClr val="dk1"/>
            </a:fontRef>
          </p:style>
          <p:txBody>
            <a:bodyPr wrap="square" lIns="54000" rIns="54000" anchor="ctr">
              <a:noAutofit/>
            </a:bodyPr>
            <a:lstStyle/>
            <a:p>
              <a:pPr algn="ctr" eaLnBrk="0" fontAlgn="base" hangingPunct="0">
                <a:spcBef>
                  <a:spcPct val="50000"/>
                </a:spcBef>
                <a:spcAft>
                  <a:spcPct val="0"/>
                </a:spcAft>
              </a:pPr>
              <a:r>
                <a:rPr lang="cs-CZ" sz="800" dirty="0">
                  <a:solidFill>
                    <a:srgbClr val="000000"/>
                  </a:solidFill>
                </a:rPr>
                <a:t>PD-L1 exprese vede k inhibici protinádorové aktivity T – buněk v nádorovém mikroprostředí (cestou  PD-1)</a:t>
              </a:r>
            </a:p>
          </p:txBody>
        </p:sp>
        <p:sp>
          <p:nvSpPr>
            <p:cNvPr id="160" name="Rounded Rectangle 159"/>
            <p:cNvSpPr/>
            <p:nvPr/>
          </p:nvSpPr>
          <p:spPr>
            <a:xfrm>
              <a:off x="3816907" y="4219423"/>
              <a:ext cx="1612751" cy="1572676"/>
            </a:xfrm>
            <a:prstGeom prst="roundRect">
              <a:avLst>
                <a:gd name="adj" fmla="val 10696"/>
              </a:avLst>
            </a:prstGeom>
            <a:noFill/>
            <a:ln w="44450" cmpd="sng">
              <a:solidFill>
                <a:srgbClr val="3C4F9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cs-CZ">
                <a:solidFill>
                  <a:prstClr val="white"/>
                </a:solidFill>
                <a:cs typeface="Arial"/>
              </a:endParaRPr>
            </a:p>
          </p:txBody>
        </p:sp>
      </p:grpSp>
      <p:sp>
        <p:nvSpPr>
          <p:cNvPr id="161" name="Multiply 160"/>
          <p:cNvSpPr/>
          <p:nvPr/>
        </p:nvSpPr>
        <p:spPr>
          <a:xfrm>
            <a:off x="4722152" y="3244111"/>
            <a:ext cx="526229" cy="532511"/>
          </a:xfrm>
          <a:prstGeom prst="mathMultiply">
            <a:avLst/>
          </a:prstGeom>
          <a:solidFill>
            <a:srgbClr val="CC0000"/>
          </a:solidFill>
          <a:ln w="12700">
            <a:noFill/>
          </a:ln>
          <a:effectLst>
            <a:outerShdw blurRad="44450" dist="127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342884" eaLnBrk="0" fontAlgn="base" hangingPunct="0">
              <a:spcBef>
                <a:spcPct val="50000"/>
              </a:spcBef>
              <a:spcAft>
                <a:spcPct val="0"/>
              </a:spcAft>
            </a:pPr>
            <a:endParaRPr lang="cs-CZ">
              <a:solidFill>
                <a:prstClr val="white"/>
              </a:solidFill>
            </a:endParaRPr>
          </a:p>
        </p:txBody>
      </p:sp>
      <p:grpSp>
        <p:nvGrpSpPr>
          <p:cNvPr id="162" name="Group 161"/>
          <p:cNvGrpSpPr/>
          <p:nvPr/>
        </p:nvGrpSpPr>
        <p:grpSpPr>
          <a:xfrm>
            <a:off x="2495375" y="843968"/>
            <a:ext cx="2214793" cy="1352661"/>
            <a:chOff x="3741214" y="4219423"/>
            <a:chExt cx="1688444" cy="1572676"/>
          </a:xfrm>
        </p:grpSpPr>
        <p:sp>
          <p:nvSpPr>
            <p:cNvPr id="163" name="Round Same Side Corner Rectangle 162"/>
            <p:cNvSpPr/>
            <p:nvPr/>
          </p:nvSpPr>
          <p:spPr>
            <a:xfrm>
              <a:off x="3744354" y="4219423"/>
              <a:ext cx="1685304" cy="494122"/>
            </a:xfrm>
            <a:prstGeom prst="round2SameRect">
              <a:avLst>
                <a:gd name="adj1" fmla="val 31792"/>
                <a:gd name="adj2" fmla="val 0"/>
              </a:avLst>
            </a:prstGeom>
            <a:solidFill>
              <a:srgbClr val="DEDEDE"/>
            </a:solidFill>
            <a:ln>
              <a:solidFill>
                <a:srgbClr val="3C4F92"/>
              </a:solidFill>
            </a:ln>
          </p:spPr>
          <p:style>
            <a:lnRef idx="2">
              <a:schemeClr val="dk1"/>
            </a:lnRef>
            <a:fillRef idx="1">
              <a:schemeClr val="lt1"/>
            </a:fillRef>
            <a:effectRef idx="0">
              <a:schemeClr val="dk1"/>
            </a:effectRef>
            <a:fontRef idx="minor">
              <a:schemeClr val="dk1"/>
            </a:fontRef>
          </p:style>
          <p:txBody>
            <a:bodyPr wrap="square" lIns="54000" rIns="54000" anchor="ctr">
              <a:noAutofit/>
            </a:bodyPr>
            <a:lstStyle/>
            <a:p>
              <a:pPr algn="ctr" eaLnBrk="0" fontAlgn="base" hangingPunct="0">
                <a:spcBef>
                  <a:spcPct val="50000"/>
                </a:spcBef>
                <a:spcAft>
                  <a:spcPct val="0"/>
                </a:spcAft>
              </a:pPr>
              <a:r>
                <a:rPr lang="cs-CZ" sz="800" dirty="0">
                  <a:solidFill>
                    <a:srgbClr val="000000"/>
                  </a:solidFill>
                </a:rPr>
                <a:t>PD-L1 exprese zabraňuje </a:t>
              </a:r>
              <a:r>
                <a:rPr lang="cs-CZ" sz="800" dirty="0" err="1">
                  <a:solidFill>
                    <a:srgbClr val="000000"/>
                  </a:solidFill>
                </a:rPr>
                <a:t>primingu</a:t>
              </a:r>
              <a:r>
                <a:rPr lang="cs-CZ" sz="800" dirty="0">
                  <a:solidFill>
                    <a:srgbClr val="000000"/>
                  </a:solidFill>
                </a:rPr>
                <a:t> T-buněk a aktivaci v lymfatických uzlinách (cestou B7.1)</a:t>
              </a:r>
            </a:p>
          </p:txBody>
        </p:sp>
        <p:sp>
          <p:nvSpPr>
            <p:cNvPr id="164" name="Rounded Rectangle 163"/>
            <p:cNvSpPr/>
            <p:nvPr/>
          </p:nvSpPr>
          <p:spPr>
            <a:xfrm>
              <a:off x="3741214" y="4219423"/>
              <a:ext cx="1688444" cy="1572676"/>
            </a:xfrm>
            <a:prstGeom prst="roundRect">
              <a:avLst>
                <a:gd name="adj" fmla="val 10696"/>
              </a:avLst>
            </a:prstGeom>
            <a:noFill/>
            <a:ln w="44450" cmpd="sng">
              <a:solidFill>
                <a:srgbClr val="3C4F9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cs-CZ">
                <a:solidFill>
                  <a:prstClr val="white"/>
                </a:solidFill>
                <a:cs typeface="Arial"/>
              </a:endParaRPr>
            </a:p>
          </p:txBody>
        </p:sp>
      </p:grpSp>
      <p:sp>
        <p:nvSpPr>
          <p:cNvPr id="165" name="Multiply 164"/>
          <p:cNvSpPr/>
          <p:nvPr/>
        </p:nvSpPr>
        <p:spPr>
          <a:xfrm>
            <a:off x="3335228" y="1437530"/>
            <a:ext cx="526229" cy="532511"/>
          </a:xfrm>
          <a:prstGeom prst="mathMultiply">
            <a:avLst/>
          </a:prstGeom>
          <a:solidFill>
            <a:srgbClr val="CC0000"/>
          </a:solidFill>
          <a:ln w="12700">
            <a:noFill/>
          </a:ln>
          <a:effectLst>
            <a:outerShdw blurRad="44450" dist="127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342884" eaLnBrk="0" fontAlgn="base" hangingPunct="0">
              <a:spcBef>
                <a:spcPct val="50000"/>
              </a:spcBef>
              <a:spcAft>
                <a:spcPct val="0"/>
              </a:spcAft>
            </a:pPr>
            <a:endParaRPr lang="cs-CZ">
              <a:solidFill>
                <a:prstClr val="white"/>
              </a:solidFill>
            </a:endParaRPr>
          </a:p>
        </p:txBody>
      </p:sp>
      <p:grpSp>
        <p:nvGrpSpPr>
          <p:cNvPr id="46" name="Group 45"/>
          <p:cNvGrpSpPr/>
          <p:nvPr/>
        </p:nvGrpSpPr>
        <p:grpSpPr>
          <a:xfrm>
            <a:off x="1748782" y="2676766"/>
            <a:ext cx="2335583" cy="1111932"/>
            <a:chOff x="3741214" y="4238301"/>
            <a:chExt cx="1694570" cy="1572676"/>
          </a:xfrm>
        </p:grpSpPr>
        <p:sp>
          <p:nvSpPr>
            <p:cNvPr id="47" name="Round Same Side Corner Rectangle 46"/>
            <p:cNvSpPr/>
            <p:nvPr/>
          </p:nvSpPr>
          <p:spPr>
            <a:xfrm>
              <a:off x="3750480" y="4273943"/>
              <a:ext cx="1685304" cy="597037"/>
            </a:xfrm>
            <a:prstGeom prst="round2SameRect">
              <a:avLst>
                <a:gd name="adj1" fmla="val 31792"/>
                <a:gd name="adj2" fmla="val 0"/>
              </a:avLst>
            </a:prstGeom>
            <a:solidFill>
              <a:srgbClr val="DEDEDE"/>
            </a:solidFill>
            <a:ln>
              <a:solidFill>
                <a:srgbClr val="BADAFE"/>
              </a:solidFill>
            </a:ln>
          </p:spPr>
          <p:style>
            <a:lnRef idx="2">
              <a:schemeClr val="dk1"/>
            </a:lnRef>
            <a:fillRef idx="1">
              <a:schemeClr val="lt1"/>
            </a:fillRef>
            <a:effectRef idx="0">
              <a:schemeClr val="dk1"/>
            </a:effectRef>
            <a:fontRef idx="minor">
              <a:schemeClr val="dk1"/>
            </a:fontRef>
          </p:style>
          <p:txBody>
            <a:bodyPr wrap="square" lIns="54000" rIns="54000" anchor="ctr">
              <a:noAutofit/>
            </a:bodyPr>
            <a:lstStyle/>
            <a:p>
              <a:pPr algn="ctr" eaLnBrk="0" fontAlgn="base" hangingPunct="0">
                <a:spcBef>
                  <a:spcPct val="50000"/>
                </a:spcBef>
                <a:spcAft>
                  <a:spcPct val="0"/>
                </a:spcAft>
              </a:pPr>
              <a:r>
                <a:rPr lang="cs-CZ" sz="800">
                  <a:solidFill>
                    <a:srgbClr val="000000"/>
                  </a:solidFill>
                </a:rPr>
                <a:t>Imunogenní buněčná smrt vyvolaná chemoterapií může vyvolat uvolňování nádorových antigenů</a:t>
              </a:r>
            </a:p>
          </p:txBody>
        </p:sp>
        <p:sp>
          <p:nvSpPr>
            <p:cNvPr id="48" name="Rounded Rectangle 47"/>
            <p:cNvSpPr/>
            <p:nvPr/>
          </p:nvSpPr>
          <p:spPr>
            <a:xfrm>
              <a:off x="3741214" y="4238301"/>
              <a:ext cx="1688444" cy="1572676"/>
            </a:xfrm>
            <a:prstGeom prst="roundRect">
              <a:avLst>
                <a:gd name="adj" fmla="val 10696"/>
              </a:avLst>
            </a:prstGeom>
            <a:noFill/>
            <a:ln w="44450" cmpd="sng">
              <a:solidFill>
                <a:srgbClr val="BADAF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84">
                <a:defRPr/>
              </a:pPr>
              <a:endParaRPr lang="cs-CZ">
                <a:solidFill>
                  <a:prstClr val="white"/>
                </a:solidFill>
                <a:cs typeface="Arial"/>
              </a:endParaRPr>
            </a:p>
          </p:txBody>
        </p:sp>
      </p:grpSp>
      <p:grpSp>
        <p:nvGrpSpPr>
          <p:cNvPr id="6" name="Group 5"/>
          <p:cNvGrpSpPr/>
          <p:nvPr/>
        </p:nvGrpSpPr>
        <p:grpSpPr>
          <a:xfrm>
            <a:off x="549962" y="3750737"/>
            <a:ext cx="2931821" cy="1092990"/>
            <a:chOff x="348996" y="3750737"/>
            <a:chExt cx="2931821" cy="1092990"/>
          </a:xfrm>
        </p:grpSpPr>
        <p:cxnSp>
          <p:nvCxnSpPr>
            <p:cNvPr id="49" name="Straight Connector 48"/>
            <p:cNvCxnSpPr/>
            <p:nvPr/>
          </p:nvCxnSpPr>
          <p:spPr>
            <a:xfrm flipV="1">
              <a:off x="2842580" y="3750737"/>
              <a:ext cx="0" cy="221468"/>
            </a:xfrm>
            <a:prstGeom prst="line">
              <a:avLst/>
            </a:prstGeom>
            <a:ln w="22225" cap="sq">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a:spLocks/>
            </p:cNvSpPr>
            <p:nvPr/>
          </p:nvSpPr>
          <p:spPr>
            <a:xfrm>
              <a:off x="348996" y="3914655"/>
              <a:ext cx="2931821" cy="929072"/>
            </a:xfrm>
            <a:prstGeom prst="roundRect">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8" tIns="45678" rIns="45678" bIns="45678" numCol="1" spcCol="0" rtlCol="0" fromWordArt="0" anchor="ctr" anchorCtr="0" forceAA="0" compatLnSpc="1">
              <a:prstTxWarp prst="textNoShape">
                <a:avLst/>
              </a:prstTxWarp>
              <a:noAutofit/>
            </a:bodyPr>
            <a:lstStyle/>
            <a:p>
              <a:pPr algn="ctr"/>
              <a:r>
                <a:rPr lang="cs-CZ" sz="1100" b="1" dirty="0"/>
                <a:t>Stimulace specifické nádorové </a:t>
              </a:r>
            </a:p>
            <a:p>
              <a:pPr algn="ctr"/>
              <a:r>
                <a:rPr lang="cs-CZ" sz="1100" b="1" dirty="0"/>
                <a:t>T-buněčné imunity pomocí inhibice </a:t>
              </a:r>
            </a:p>
            <a:p>
              <a:pPr algn="ctr"/>
              <a:r>
                <a:rPr lang="cs-CZ" sz="1100" b="1" dirty="0"/>
                <a:t>PD-L1 může mít za následek hlubší </a:t>
              </a:r>
            </a:p>
            <a:p>
              <a:pPr algn="ctr"/>
              <a:r>
                <a:rPr lang="cs-CZ" sz="1100" b="1" dirty="0"/>
                <a:t>a trvanlivější odpovědi oproti samotné chemoterapii</a:t>
              </a:r>
            </a:p>
          </p:txBody>
        </p:sp>
      </p:grpSp>
      <p:sp>
        <p:nvSpPr>
          <p:cNvPr id="56" name="TextBox 55"/>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err="1">
                <a:solidFill>
                  <a:srgbClr val="000000"/>
                </a:solidFill>
              </a:rPr>
              <a:t>Cancer-immunity</a:t>
            </a:r>
            <a:r>
              <a:rPr lang="cs-CZ" dirty="0">
                <a:solidFill>
                  <a:srgbClr val="000000"/>
                </a:solidFill>
              </a:rPr>
              <a:t> </a:t>
            </a:r>
            <a:r>
              <a:rPr lang="cs-CZ" dirty="0" err="1">
                <a:solidFill>
                  <a:srgbClr val="000000"/>
                </a:solidFill>
              </a:rPr>
              <a:t>cycle</a:t>
            </a:r>
            <a:r>
              <a:rPr lang="cs-CZ" dirty="0">
                <a:solidFill>
                  <a:srgbClr val="000000"/>
                </a:solidFill>
              </a:rPr>
              <a:t> </a:t>
            </a:r>
            <a:r>
              <a:rPr lang="cs-CZ" dirty="0" err="1">
                <a:solidFill>
                  <a:srgbClr val="000000"/>
                </a:solidFill>
              </a:rPr>
              <a:t>adapted</a:t>
            </a:r>
            <a:r>
              <a:rPr lang="cs-CZ" dirty="0">
                <a:solidFill>
                  <a:srgbClr val="000000"/>
                </a:solidFill>
              </a:rPr>
              <a:t> </a:t>
            </a:r>
            <a:r>
              <a:rPr lang="cs-CZ" dirty="0" err="1">
                <a:solidFill>
                  <a:srgbClr val="000000"/>
                </a:solidFill>
              </a:rPr>
              <a:t>from</a:t>
            </a:r>
            <a:r>
              <a:rPr lang="cs-CZ" dirty="0">
                <a:solidFill>
                  <a:srgbClr val="000000"/>
                </a:solidFill>
              </a:rPr>
              <a:t> </a:t>
            </a:r>
            <a:r>
              <a:rPr lang="cs-CZ" dirty="0" err="1">
                <a:solidFill>
                  <a:srgbClr val="000000"/>
                </a:solidFill>
                <a:hlinkClick r:id="rId6"/>
              </a:rPr>
              <a:t>Chen</a:t>
            </a:r>
            <a:r>
              <a:rPr lang="cs-CZ" dirty="0">
                <a:solidFill>
                  <a:srgbClr val="000000"/>
                </a:solidFill>
                <a:hlinkClick r:id="rId6"/>
              </a:rPr>
              <a:t> and </a:t>
            </a:r>
            <a:r>
              <a:rPr lang="cs-CZ" dirty="0" err="1">
                <a:solidFill>
                  <a:srgbClr val="000000"/>
                </a:solidFill>
                <a:hlinkClick r:id="rId6"/>
              </a:rPr>
              <a:t>Mellman</a:t>
            </a:r>
            <a:r>
              <a:rPr lang="cs-CZ" dirty="0">
                <a:solidFill>
                  <a:srgbClr val="000000"/>
                </a:solidFill>
                <a:hlinkClick r:id="rId6"/>
              </a:rPr>
              <a:t>. </a:t>
            </a:r>
            <a:r>
              <a:rPr lang="cs-CZ" dirty="0" err="1">
                <a:solidFill>
                  <a:srgbClr val="000000"/>
                </a:solidFill>
                <a:hlinkClick r:id="rId6"/>
              </a:rPr>
              <a:t>Immunity</a:t>
            </a:r>
            <a:r>
              <a:rPr lang="cs-CZ" dirty="0">
                <a:solidFill>
                  <a:srgbClr val="000000"/>
                </a:solidFill>
                <a:hlinkClick r:id="rId6"/>
              </a:rPr>
              <a:t> </a:t>
            </a:r>
            <a:r>
              <a:rPr lang="cs-CZ" dirty="0" smtClean="0">
                <a:solidFill>
                  <a:srgbClr val="000000"/>
                </a:solidFill>
                <a:hlinkClick r:id="rId6"/>
              </a:rPr>
              <a:t>2013</a:t>
            </a:r>
            <a:r>
              <a:rPr lang="cs-CZ" dirty="0" smtClean="0">
                <a:solidFill>
                  <a:srgbClr val="000000"/>
                </a:solidFill>
              </a:rPr>
              <a:t>; </a:t>
            </a:r>
            <a:r>
              <a:rPr lang="cs-CZ" dirty="0" err="1" smtClean="0">
                <a:solidFill>
                  <a:srgbClr val="000000"/>
                </a:solidFill>
                <a:hlinkClick r:id="rId7"/>
              </a:rPr>
              <a:t>Chen</a:t>
            </a:r>
            <a:r>
              <a:rPr lang="cs-CZ" dirty="0" smtClean="0">
                <a:solidFill>
                  <a:srgbClr val="000000"/>
                </a:solidFill>
                <a:hlinkClick r:id="rId7"/>
              </a:rPr>
              <a:t> </a:t>
            </a:r>
            <a:r>
              <a:rPr lang="cs-CZ" dirty="0">
                <a:solidFill>
                  <a:srgbClr val="000000"/>
                </a:solidFill>
                <a:hlinkClick r:id="rId7"/>
              </a:rPr>
              <a:t>and </a:t>
            </a:r>
            <a:r>
              <a:rPr lang="cs-CZ" dirty="0" err="1">
                <a:solidFill>
                  <a:srgbClr val="000000"/>
                </a:solidFill>
                <a:hlinkClick r:id="rId7"/>
              </a:rPr>
              <a:t>Mellman</a:t>
            </a:r>
            <a:r>
              <a:rPr lang="cs-CZ" dirty="0">
                <a:solidFill>
                  <a:srgbClr val="000000"/>
                </a:solidFill>
                <a:hlinkClick r:id="rId7"/>
              </a:rPr>
              <a:t>. </a:t>
            </a:r>
            <a:r>
              <a:rPr lang="cs-CZ" dirty="0" err="1">
                <a:solidFill>
                  <a:srgbClr val="000000"/>
                </a:solidFill>
                <a:hlinkClick r:id="rId7"/>
              </a:rPr>
              <a:t>Nature</a:t>
            </a:r>
            <a:r>
              <a:rPr lang="cs-CZ" dirty="0">
                <a:solidFill>
                  <a:srgbClr val="000000"/>
                </a:solidFill>
                <a:hlinkClick r:id="rId7"/>
              </a:rPr>
              <a:t> 2017</a:t>
            </a:r>
            <a:endParaRPr lang="cs-CZ" dirty="0">
              <a:solidFill>
                <a:srgbClr val="000000"/>
              </a:solidFill>
            </a:endParaRPr>
          </a:p>
        </p:txBody>
      </p:sp>
    </p:spTree>
    <p:extLst>
      <p:ext uri="{BB962C8B-B14F-4D97-AF65-F5344CB8AC3E}">
        <p14:creationId xmlns:p14="http://schemas.microsoft.com/office/powerpoint/2010/main" val="23723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137"/>
                                        </p:tgtEl>
                                        <p:attrNameLst>
                                          <p:attrName>style.visibility</p:attrName>
                                        </p:attrNameLst>
                                      </p:cBhvr>
                                      <p:to>
                                        <p:strVal val="visible"/>
                                      </p:to>
                                    </p:set>
                                    <p:animEffect transition="in" filter="fade">
                                      <p:cBhvr>
                                        <p:cTn id="23" dur="500"/>
                                        <p:tgtEl>
                                          <p:spTgt spid="13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500"/>
                                        <p:tgtEl>
                                          <p:spTgt spid="165"/>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500"/>
                                        <p:tgtEl>
                                          <p:spTgt spid="162"/>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fade">
                                      <p:cBhvr>
                                        <p:cTn id="35" dur="500"/>
                                        <p:tgtEl>
                                          <p:spTgt spid="152"/>
                                        </p:tgtEl>
                                      </p:cBhvr>
                                    </p:animEffect>
                                  </p:childTnLst>
                                </p:cTn>
                              </p:par>
                            </p:childTnLst>
                          </p:cTn>
                        </p:par>
                        <p:par>
                          <p:cTn id="36" fill="hold">
                            <p:stCondLst>
                              <p:cond delay="5500"/>
                            </p:stCondLst>
                            <p:childTnLst>
                              <p:par>
                                <p:cTn id="37" presetID="10" presetClass="entr" presetSubtype="0" fill="hold" nodeType="afterEffect">
                                  <p:stCondLst>
                                    <p:cond delay="500"/>
                                  </p:stCondLst>
                                  <p:childTnLst>
                                    <p:set>
                                      <p:cBhvr>
                                        <p:cTn id="38" dur="1" fill="hold">
                                          <p:stCondLst>
                                            <p:cond delay="0"/>
                                          </p:stCondLst>
                                        </p:cTn>
                                        <p:tgtEl>
                                          <p:spTgt spid="149"/>
                                        </p:tgtEl>
                                        <p:attrNameLst>
                                          <p:attrName>style.visibility</p:attrName>
                                        </p:attrNameLst>
                                      </p:cBhvr>
                                      <p:to>
                                        <p:strVal val="visible"/>
                                      </p:to>
                                    </p:set>
                                    <p:animEffect transition="in" filter="fade">
                                      <p:cBhvr>
                                        <p:cTn id="39" dur="500"/>
                                        <p:tgtEl>
                                          <p:spTgt spid="149"/>
                                        </p:tgtEl>
                                      </p:cBhvr>
                                    </p:animEffect>
                                  </p:childTnLst>
                                </p:cTn>
                              </p:par>
                            </p:childTnLst>
                          </p:cTn>
                        </p:par>
                        <p:par>
                          <p:cTn id="40" fill="hold">
                            <p:stCondLst>
                              <p:cond delay="6500"/>
                            </p:stCondLst>
                            <p:childTnLst>
                              <p:par>
                                <p:cTn id="41" presetID="10" presetClass="entr" presetSubtype="0" fill="hold" nodeType="afterEffect">
                                  <p:stCondLst>
                                    <p:cond delay="50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500"/>
                                        <p:tgtEl>
                                          <p:spTgt spid="146"/>
                                        </p:tgtEl>
                                      </p:cBhvr>
                                    </p:animEffect>
                                  </p:childTnLst>
                                </p:cTn>
                              </p:par>
                            </p:childTnLst>
                          </p:cTn>
                        </p:par>
                        <p:par>
                          <p:cTn id="44" fill="hold">
                            <p:stCondLst>
                              <p:cond delay="7500"/>
                            </p:stCondLst>
                            <p:childTnLst>
                              <p:par>
                                <p:cTn id="45" presetID="10" presetClass="entr" presetSubtype="0" fill="hold" nodeType="afterEffect">
                                  <p:stCondLst>
                                    <p:cond delay="50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p:stCondLst>
                              <p:cond delay="8500"/>
                            </p:stCondLst>
                            <p:childTnLst>
                              <p:par>
                                <p:cTn id="49" presetID="10" presetClass="entr" presetSubtype="0" fill="hold" grpId="0" nodeType="afterEffect">
                                  <p:stCondLst>
                                    <p:cond delay="500"/>
                                  </p:stCondLst>
                                  <p:childTnLst>
                                    <p:set>
                                      <p:cBhvr>
                                        <p:cTn id="50" dur="1" fill="hold">
                                          <p:stCondLst>
                                            <p:cond delay="0"/>
                                          </p:stCondLst>
                                        </p:cTn>
                                        <p:tgtEl>
                                          <p:spTgt spid="161"/>
                                        </p:tgtEl>
                                        <p:attrNameLst>
                                          <p:attrName>style.visibility</p:attrName>
                                        </p:attrNameLst>
                                      </p:cBhvr>
                                      <p:to>
                                        <p:strVal val="visible"/>
                                      </p:to>
                                    </p:set>
                                    <p:animEffect transition="in" filter="fade">
                                      <p:cBhvr>
                                        <p:cTn id="51" dur="500"/>
                                        <p:tgtEl>
                                          <p:spTgt spid="161"/>
                                        </p:tgtEl>
                                      </p:cBhvr>
                                    </p:animEffect>
                                  </p:childTnLst>
                                </p:cTn>
                              </p:par>
                            </p:childTnLst>
                          </p:cTn>
                        </p:par>
                        <p:par>
                          <p:cTn id="52" fill="hold">
                            <p:stCondLst>
                              <p:cond delay="9500"/>
                            </p:stCondLst>
                            <p:childTnLst>
                              <p:par>
                                <p:cTn id="53" presetID="10" presetClass="entr" presetSubtype="0" fill="hold" nodeType="afterEffect">
                                  <p:stCondLst>
                                    <p:cond delay="0"/>
                                  </p:stCondLst>
                                  <p:childTnLst>
                                    <p:set>
                                      <p:cBhvr>
                                        <p:cTn id="54" dur="1" fill="hold">
                                          <p:stCondLst>
                                            <p:cond delay="0"/>
                                          </p:stCondLst>
                                        </p:cTn>
                                        <p:tgtEl>
                                          <p:spTgt spid="158"/>
                                        </p:tgtEl>
                                        <p:attrNameLst>
                                          <p:attrName>style.visibility</p:attrName>
                                        </p:attrNameLst>
                                      </p:cBhvr>
                                      <p:to>
                                        <p:strVal val="visible"/>
                                      </p:to>
                                    </p:set>
                                    <p:animEffect transition="in" filter="fade">
                                      <p:cBhvr>
                                        <p:cTn id="55"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endParaRPr lang="en-US"/>
          </a:p>
        </p:txBody>
      </p:sp>
      <p:sp>
        <p:nvSpPr>
          <p:cNvPr id="4" name="Zástupný symbol pro text 3"/>
          <p:cNvSpPr>
            <a:spLocks noGrp="1"/>
          </p:cNvSpPr>
          <p:nvPr>
            <p:ph type="body" sz="quarter" idx="11"/>
          </p:nvPr>
        </p:nvSpPr>
        <p:spPr/>
        <p:txBody>
          <a:bodyPr/>
          <a:lstStyle/>
          <a:p>
            <a:r>
              <a:rPr lang="en-US" dirty="0" err="1"/>
              <a:t>Rozdíly</a:t>
            </a:r>
            <a:r>
              <a:rPr lang="en-US" dirty="0"/>
              <a:t> </a:t>
            </a:r>
            <a:r>
              <a:rPr lang="en-US" dirty="0" err="1"/>
              <a:t>mezi</a:t>
            </a:r>
            <a:r>
              <a:rPr lang="en-US" dirty="0"/>
              <a:t> SCLC a NSCLC</a:t>
            </a:r>
          </a:p>
        </p:txBody>
      </p:sp>
    </p:spTree>
    <p:extLst>
      <p:ext uri="{BB962C8B-B14F-4D97-AF65-F5344CB8AC3E}">
        <p14:creationId xmlns:p14="http://schemas.microsoft.com/office/powerpoint/2010/main" val="34049748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Jaké jsou rozdíly mezi SCLC a NSCLC?</a:t>
            </a:r>
          </a:p>
        </p:txBody>
      </p:sp>
      <p:sp>
        <p:nvSpPr>
          <p:cNvPr id="60" name="Rounded Rectangle 42"/>
          <p:cNvSpPr/>
          <p:nvPr/>
        </p:nvSpPr>
        <p:spPr>
          <a:xfrm>
            <a:off x="4576258" y="1044156"/>
            <a:ext cx="4248000" cy="504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r" defTabSz="457178"/>
            <a:r>
              <a:rPr lang="cs-CZ" sz="1100" b="1" dirty="0">
                <a:solidFill>
                  <a:schemeClr val="bg1"/>
                </a:solidFill>
                <a:latin typeface="Imago" panose="02000500060000020004" pitchFamily="2" charset="0"/>
              </a:rPr>
              <a:t>Pomalu rostoucí nádor </a:t>
            </a:r>
            <a:r>
              <a:rPr lang="cs-CZ" sz="1100" dirty="0">
                <a:solidFill>
                  <a:schemeClr val="bg1"/>
                </a:solidFill>
                <a:latin typeface="Imago" panose="02000500060000020004" pitchFamily="2" charset="0"/>
              </a:rPr>
              <a:t>s různou počáteční ORR </a:t>
            </a:r>
          </a:p>
          <a:p>
            <a:pPr algn="r" defTabSz="457178"/>
            <a:r>
              <a:rPr lang="cs-CZ" sz="1100" dirty="0">
                <a:solidFill>
                  <a:schemeClr val="bg1"/>
                </a:solidFill>
                <a:latin typeface="Imago" panose="02000500060000020004" pitchFamily="2" charset="0"/>
              </a:rPr>
              <a:t>podle </a:t>
            </a:r>
            <a:r>
              <a:rPr lang="cs-CZ" sz="1100" dirty="0" smtClean="0">
                <a:solidFill>
                  <a:schemeClr val="bg1"/>
                </a:solidFill>
                <a:latin typeface="Imago" panose="02000500060000020004" pitchFamily="2" charset="0"/>
              </a:rPr>
              <a:t>řídící </a:t>
            </a:r>
            <a:r>
              <a:rPr lang="cs-CZ" sz="1100" dirty="0">
                <a:solidFill>
                  <a:schemeClr val="bg1"/>
                </a:solidFill>
                <a:latin typeface="Imago" panose="02000500060000020004" pitchFamily="2" charset="0"/>
              </a:rPr>
              <a:t>mutace/cílené terapie</a:t>
            </a:r>
            <a:endParaRPr lang="cs-CZ" sz="1100" b="1" dirty="0">
              <a:solidFill>
                <a:schemeClr val="bg1"/>
              </a:solidFill>
              <a:latin typeface="Imago" panose="02000500060000020004" pitchFamily="2" charset="0"/>
            </a:endParaRPr>
          </a:p>
        </p:txBody>
      </p:sp>
      <p:sp>
        <p:nvSpPr>
          <p:cNvPr id="61" name="Rounded Rectangle 42"/>
          <p:cNvSpPr/>
          <p:nvPr/>
        </p:nvSpPr>
        <p:spPr>
          <a:xfrm>
            <a:off x="353340" y="1044156"/>
            <a:ext cx="4248000" cy="504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defTabSz="457178"/>
            <a:r>
              <a:rPr lang="cs-CZ" sz="1100" b="1" dirty="0">
                <a:solidFill>
                  <a:schemeClr val="bg1"/>
                </a:solidFill>
                <a:latin typeface="Imago" panose="02000500060000020004" pitchFamily="2" charset="0"/>
              </a:rPr>
              <a:t>Rychle rostoucí nádor </a:t>
            </a:r>
            <a:r>
              <a:rPr lang="cs-CZ" sz="1100" dirty="0">
                <a:solidFill>
                  <a:schemeClr val="bg1"/>
                </a:solidFill>
                <a:latin typeface="Imago" panose="02000500060000020004" pitchFamily="2" charset="0"/>
              </a:rPr>
              <a:t>s vysokou mitotickou rychlostí, </a:t>
            </a:r>
          </a:p>
          <a:p>
            <a:pPr defTabSz="457178"/>
            <a:r>
              <a:rPr lang="cs-CZ" sz="1100" dirty="0">
                <a:solidFill>
                  <a:schemeClr val="bg1"/>
                </a:solidFill>
                <a:latin typeface="Imago" panose="02000500060000020004" pitchFamily="2" charset="0"/>
              </a:rPr>
              <a:t>b</a:t>
            </a:r>
            <a:r>
              <a:rPr lang="cs-CZ" sz="1100" dirty="0" smtClean="0">
                <a:solidFill>
                  <a:schemeClr val="bg1"/>
                </a:solidFill>
                <a:latin typeface="Imago" panose="02000500060000020004" pitchFamily="2" charset="0"/>
              </a:rPr>
              <a:t>uňky s malým množstvím cytoplazmy a </a:t>
            </a:r>
            <a:r>
              <a:rPr lang="cs-CZ" sz="1100" dirty="0">
                <a:solidFill>
                  <a:schemeClr val="bg1"/>
                </a:solidFill>
                <a:latin typeface="Imago" panose="02000500060000020004" pitchFamily="2" charset="0"/>
              </a:rPr>
              <a:t>vysokou ORR k </a:t>
            </a:r>
            <a:r>
              <a:rPr lang="cs-CZ" sz="1100" dirty="0" smtClean="0">
                <a:solidFill>
                  <a:schemeClr val="bg1"/>
                </a:solidFill>
                <a:latin typeface="Imago" panose="02000500060000020004" pitchFamily="2" charset="0"/>
              </a:rPr>
              <a:t>1L</a:t>
            </a:r>
            <a:br>
              <a:rPr lang="cs-CZ" sz="1100" dirty="0" smtClean="0">
                <a:solidFill>
                  <a:schemeClr val="bg1"/>
                </a:solidFill>
                <a:latin typeface="Imago" panose="02000500060000020004" pitchFamily="2" charset="0"/>
              </a:rPr>
            </a:br>
            <a:r>
              <a:rPr lang="cs-CZ" sz="1100" dirty="0" smtClean="0">
                <a:solidFill>
                  <a:schemeClr val="bg1"/>
                </a:solidFill>
                <a:latin typeface="Imago" panose="02000500060000020004" pitchFamily="2" charset="0"/>
              </a:rPr>
              <a:t>chemoterapii</a:t>
            </a:r>
            <a:r>
              <a:rPr lang="cs-CZ" sz="1100" dirty="0">
                <a:solidFill>
                  <a:schemeClr val="bg1"/>
                </a:solidFill>
                <a:latin typeface="Imago" panose="02000500060000020004" pitchFamily="2" charset="0"/>
              </a:rPr>
              <a:t>, </a:t>
            </a:r>
            <a:r>
              <a:rPr lang="cs-CZ" sz="1100" dirty="0" smtClean="0">
                <a:solidFill>
                  <a:schemeClr val="bg1"/>
                </a:solidFill>
                <a:latin typeface="Imago" panose="02000500060000020004" pitchFamily="2" charset="0"/>
              </a:rPr>
              <a:t>ale </a:t>
            </a:r>
            <a:r>
              <a:rPr lang="cs-CZ" sz="1100" dirty="0">
                <a:solidFill>
                  <a:schemeClr val="bg1"/>
                </a:solidFill>
                <a:latin typeface="Imago" panose="02000500060000020004" pitchFamily="2" charset="0"/>
              </a:rPr>
              <a:t>s omezenými možnostmi 2L léčby</a:t>
            </a:r>
          </a:p>
        </p:txBody>
      </p:sp>
      <p:sp>
        <p:nvSpPr>
          <p:cNvPr id="79" name="Freeform 78"/>
          <p:cNvSpPr>
            <a:spLocks/>
          </p:cNvSpPr>
          <p:nvPr/>
        </p:nvSpPr>
        <p:spPr bwMode="auto">
          <a:xfrm rot="5400000">
            <a:off x="4224539" y="930078"/>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gradFill>
              <a:gsLst>
                <a:gs pos="0">
                  <a:schemeClr val="accent3"/>
                </a:gs>
                <a:gs pos="100000">
                  <a:srgbClr val="006CAD"/>
                </a:gs>
              </a:gsLst>
              <a:lin ang="5400000" scaled="1"/>
            </a:gradFill>
            <a:prstDash val="solid"/>
            <a:round/>
            <a:headEnd/>
            <a:tailEnd/>
          </a:ln>
        </p:spPr>
        <p:txBody>
          <a:bodyPr vert="horz" wrap="square" lIns="91436" tIns="45718" rIns="91436" bIns="45718" numCol="1" anchor="t" anchorCtr="0" compatLnSpc="1">
            <a:prstTxWarp prst="textNoShape">
              <a:avLst/>
            </a:prstTxWarp>
          </a:bodyPr>
          <a:lstStyle/>
          <a:p>
            <a:pPr defTabSz="457178"/>
            <a:endParaRPr lang="cs-CZ">
              <a:solidFill>
                <a:srgbClr val="A2A2A2"/>
              </a:solidFill>
              <a:latin typeface="Imago" panose="02000500060000020004" pitchFamily="2" charset="0"/>
            </a:endParaRPr>
          </a:p>
        </p:txBody>
      </p:sp>
      <p:sp>
        <p:nvSpPr>
          <p:cNvPr id="47" name="Freeform 85"/>
          <p:cNvSpPr>
            <a:spLocks/>
          </p:cNvSpPr>
          <p:nvPr/>
        </p:nvSpPr>
        <p:spPr bwMode="auto">
          <a:xfrm>
            <a:off x="4437562" y="1022549"/>
            <a:ext cx="295822" cy="479937"/>
          </a:xfrm>
          <a:custGeom>
            <a:avLst/>
            <a:gdLst>
              <a:gd name="T0" fmla="*/ 19 w 45"/>
              <a:gd name="T1" fmla="*/ 41 h 61"/>
              <a:gd name="T2" fmla="*/ 19 w 45"/>
              <a:gd name="T3" fmla="*/ 44 h 61"/>
              <a:gd name="T4" fmla="*/ 29 w 45"/>
              <a:gd name="T5" fmla="*/ 45 h 61"/>
              <a:gd name="T6" fmla="*/ 9 w 45"/>
              <a:gd name="T7" fmla="*/ 44 h 61"/>
              <a:gd name="T8" fmla="*/ 9 w 45"/>
              <a:gd name="T9" fmla="*/ 23 h 61"/>
              <a:gd name="T10" fmla="*/ 19 w 45"/>
              <a:gd name="T11" fmla="*/ 21 h 61"/>
              <a:gd name="T12" fmla="*/ 21 w 45"/>
              <a:gd name="T13" fmla="*/ 21 h 61"/>
              <a:gd name="T14" fmla="*/ 23 w 45"/>
              <a:gd name="T15" fmla="*/ 25 h 61"/>
              <a:gd name="T16" fmla="*/ 22 w 45"/>
              <a:gd name="T17" fmla="*/ 27 h 61"/>
              <a:gd name="T18" fmla="*/ 23 w 45"/>
              <a:gd name="T19" fmla="*/ 29 h 61"/>
              <a:gd name="T20" fmla="*/ 31 w 45"/>
              <a:gd name="T21" fmla="*/ 26 h 61"/>
              <a:gd name="T22" fmla="*/ 31 w 45"/>
              <a:gd name="T23" fmla="*/ 23 h 61"/>
              <a:gd name="T24" fmla="*/ 29 w 45"/>
              <a:gd name="T25" fmla="*/ 23 h 61"/>
              <a:gd name="T26" fmla="*/ 26 w 45"/>
              <a:gd name="T27" fmla="*/ 19 h 61"/>
              <a:gd name="T28" fmla="*/ 28 w 45"/>
              <a:gd name="T29" fmla="*/ 18 h 61"/>
              <a:gd name="T30" fmla="*/ 24 w 45"/>
              <a:gd name="T31" fmla="*/ 8 h 61"/>
              <a:gd name="T32" fmla="*/ 22 w 45"/>
              <a:gd name="T33" fmla="*/ 8 h 61"/>
              <a:gd name="T34" fmla="*/ 19 w 45"/>
              <a:gd name="T35" fmla="*/ 4 h 61"/>
              <a:gd name="T36" fmla="*/ 20 w 45"/>
              <a:gd name="T37" fmla="*/ 3 h 61"/>
              <a:gd name="T38" fmla="*/ 20 w 45"/>
              <a:gd name="T39" fmla="*/ 0 h 61"/>
              <a:gd name="T40" fmla="*/ 11 w 45"/>
              <a:gd name="T41" fmla="*/ 4 h 61"/>
              <a:gd name="T42" fmla="*/ 12 w 45"/>
              <a:gd name="T43" fmla="*/ 6 h 61"/>
              <a:gd name="T44" fmla="*/ 14 w 45"/>
              <a:gd name="T45" fmla="*/ 6 h 61"/>
              <a:gd name="T46" fmla="*/ 16 w 45"/>
              <a:gd name="T47" fmla="*/ 10 h 61"/>
              <a:gd name="T48" fmla="*/ 15 w 45"/>
              <a:gd name="T49" fmla="*/ 12 h 61"/>
              <a:gd name="T50" fmla="*/ 15 w 45"/>
              <a:gd name="T51" fmla="*/ 14 h 61"/>
              <a:gd name="T52" fmla="*/ 0 w 45"/>
              <a:gd name="T53" fmla="*/ 33 h 61"/>
              <a:gd name="T54" fmla="*/ 15 w 45"/>
              <a:gd name="T55" fmla="*/ 52 h 61"/>
              <a:gd name="T56" fmla="*/ 8 w 45"/>
              <a:gd name="T57" fmla="*/ 55 h 61"/>
              <a:gd name="T58" fmla="*/ 32 w 45"/>
              <a:gd name="T59" fmla="*/ 61 h 61"/>
              <a:gd name="T60" fmla="*/ 25 w 45"/>
              <a:gd name="T61" fmla="*/ 55 h 61"/>
              <a:gd name="T62" fmla="*/ 34 w 45"/>
              <a:gd name="T63" fmla="*/ 47 h 61"/>
              <a:gd name="T64" fmla="*/ 45 w 45"/>
              <a:gd name="T65" fmla="*/ 45 h 61"/>
              <a:gd name="T66" fmla="*/ 45 w 45"/>
              <a:gd name="T67"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1">
                <a:moveTo>
                  <a:pt x="45" y="41"/>
                </a:moveTo>
                <a:cubicBezTo>
                  <a:pt x="19" y="41"/>
                  <a:pt x="19" y="41"/>
                  <a:pt x="19" y="41"/>
                </a:cubicBezTo>
                <a:cubicBezTo>
                  <a:pt x="19" y="41"/>
                  <a:pt x="19" y="41"/>
                  <a:pt x="19" y="41"/>
                </a:cubicBezTo>
                <a:cubicBezTo>
                  <a:pt x="19" y="44"/>
                  <a:pt x="19" y="44"/>
                  <a:pt x="19" y="44"/>
                </a:cubicBezTo>
                <a:cubicBezTo>
                  <a:pt x="19" y="45"/>
                  <a:pt x="19" y="45"/>
                  <a:pt x="19" y="45"/>
                </a:cubicBezTo>
                <a:cubicBezTo>
                  <a:pt x="29" y="45"/>
                  <a:pt x="29" y="45"/>
                  <a:pt x="29" y="45"/>
                </a:cubicBezTo>
                <a:cubicBezTo>
                  <a:pt x="26" y="47"/>
                  <a:pt x="23" y="48"/>
                  <a:pt x="20" y="48"/>
                </a:cubicBezTo>
                <a:cubicBezTo>
                  <a:pt x="16" y="48"/>
                  <a:pt x="12" y="47"/>
                  <a:pt x="9" y="44"/>
                </a:cubicBezTo>
                <a:cubicBezTo>
                  <a:pt x="6" y="41"/>
                  <a:pt x="5" y="37"/>
                  <a:pt x="5" y="33"/>
                </a:cubicBezTo>
                <a:cubicBezTo>
                  <a:pt x="5" y="29"/>
                  <a:pt x="6" y="25"/>
                  <a:pt x="9" y="23"/>
                </a:cubicBezTo>
                <a:cubicBezTo>
                  <a:pt x="11" y="20"/>
                  <a:pt x="14" y="19"/>
                  <a:pt x="17" y="18"/>
                </a:cubicBezTo>
                <a:cubicBezTo>
                  <a:pt x="19" y="21"/>
                  <a:pt x="19" y="21"/>
                  <a:pt x="19" y="21"/>
                </a:cubicBezTo>
                <a:cubicBezTo>
                  <a:pt x="19" y="22"/>
                  <a:pt x="19" y="22"/>
                  <a:pt x="20" y="22"/>
                </a:cubicBezTo>
                <a:cubicBezTo>
                  <a:pt x="21" y="21"/>
                  <a:pt x="21" y="21"/>
                  <a:pt x="21" y="21"/>
                </a:cubicBezTo>
                <a:cubicBezTo>
                  <a:pt x="21" y="21"/>
                  <a:pt x="21" y="21"/>
                  <a:pt x="22" y="22"/>
                </a:cubicBezTo>
                <a:cubicBezTo>
                  <a:pt x="23" y="25"/>
                  <a:pt x="23" y="25"/>
                  <a:pt x="23" y="25"/>
                </a:cubicBezTo>
                <a:cubicBezTo>
                  <a:pt x="24" y="26"/>
                  <a:pt x="23" y="26"/>
                  <a:pt x="23" y="26"/>
                </a:cubicBezTo>
                <a:cubicBezTo>
                  <a:pt x="22" y="27"/>
                  <a:pt x="22" y="27"/>
                  <a:pt x="22" y="27"/>
                </a:cubicBezTo>
                <a:cubicBezTo>
                  <a:pt x="22" y="27"/>
                  <a:pt x="22" y="27"/>
                  <a:pt x="22" y="27"/>
                </a:cubicBezTo>
                <a:cubicBezTo>
                  <a:pt x="23" y="29"/>
                  <a:pt x="23" y="29"/>
                  <a:pt x="23" y="29"/>
                </a:cubicBezTo>
                <a:cubicBezTo>
                  <a:pt x="23" y="30"/>
                  <a:pt x="23" y="30"/>
                  <a:pt x="23" y="30"/>
                </a:cubicBezTo>
                <a:cubicBezTo>
                  <a:pt x="31" y="26"/>
                  <a:pt x="31" y="26"/>
                  <a:pt x="31" y="26"/>
                </a:cubicBezTo>
                <a:cubicBezTo>
                  <a:pt x="32" y="26"/>
                  <a:pt x="32" y="25"/>
                  <a:pt x="32" y="25"/>
                </a:cubicBezTo>
                <a:cubicBezTo>
                  <a:pt x="31" y="23"/>
                  <a:pt x="31" y="23"/>
                  <a:pt x="31" y="23"/>
                </a:cubicBezTo>
                <a:cubicBezTo>
                  <a:pt x="31" y="23"/>
                  <a:pt x="30" y="23"/>
                  <a:pt x="30" y="23"/>
                </a:cubicBezTo>
                <a:cubicBezTo>
                  <a:pt x="29" y="23"/>
                  <a:pt x="29" y="23"/>
                  <a:pt x="29" y="23"/>
                </a:cubicBezTo>
                <a:cubicBezTo>
                  <a:pt x="29" y="24"/>
                  <a:pt x="28" y="23"/>
                  <a:pt x="28" y="23"/>
                </a:cubicBezTo>
                <a:cubicBezTo>
                  <a:pt x="26" y="19"/>
                  <a:pt x="26" y="19"/>
                  <a:pt x="26" y="19"/>
                </a:cubicBezTo>
                <a:cubicBezTo>
                  <a:pt x="26" y="19"/>
                  <a:pt x="26" y="19"/>
                  <a:pt x="27" y="19"/>
                </a:cubicBezTo>
                <a:cubicBezTo>
                  <a:pt x="28" y="18"/>
                  <a:pt x="28" y="18"/>
                  <a:pt x="28" y="18"/>
                </a:cubicBezTo>
                <a:cubicBezTo>
                  <a:pt x="28" y="18"/>
                  <a:pt x="28" y="18"/>
                  <a:pt x="28" y="17"/>
                </a:cubicBezTo>
                <a:cubicBezTo>
                  <a:pt x="24" y="8"/>
                  <a:pt x="24" y="8"/>
                  <a:pt x="24" y="8"/>
                </a:cubicBezTo>
                <a:cubicBezTo>
                  <a:pt x="23" y="8"/>
                  <a:pt x="23" y="8"/>
                  <a:pt x="23" y="8"/>
                </a:cubicBezTo>
                <a:cubicBezTo>
                  <a:pt x="22" y="8"/>
                  <a:pt x="22" y="8"/>
                  <a:pt x="22" y="8"/>
                </a:cubicBezTo>
                <a:cubicBezTo>
                  <a:pt x="21" y="8"/>
                  <a:pt x="21" y="8"/>
                  <a:pt x="21" y="8"/>
                </a:cubicBezTo>
                <a:cubicBezTo>
                  <a:pt x="19" y="4"/>
                  <a:pt x="19" y="4"/>
                  <a:pt x="19" y="4"/>
                </a:cubicBezTo>
                <a:cubicBezTo>
                  <a:pt x="19" y="4"/>
                  <a:pt x="19" y="4"/>
                  <a:pt x="19" y="3"/>
                </a:cubicBezTo>
                <a:cubicBezTo>
                  <a:pt x="20" y="3"/>
                  <a:pt x="20" y="3"/>
                  <a:pt x="20" y="3"/>
                </a:cubicBezTo>
                <a:cubicBezTo>
                  <a:pt x="21" y="3"/>
                  <a:pt x="21" y="2"/>
                  <a:pt x="21" y="2"/>
                </a:cubicBezTo>
                <a:cubicBezTo>
                  <a:pt x="20" y="0"/>
                  <a:pt x="20" y="0"/>
                  <a:pt x="20" y="0"/>
                </a:cubicBezTo>
                <a:cubicBezTo>
                  <a:pt x="20" y="0"/>
                  <a:pt x="19" y="0"/>
                  <a:pt x="19" y="0"/>
                </a:cubicBezTo>
                <a:cubicBezTo>
                  <a:pt x="11" y="4"/>
                  <a:pt x="11" y="4"/>
                  <a:pt x="11" y="4"/>
                </a:cubicBezTo>
                <a:cubicBezTo>
                  <a:pt x="11" y="4"/>
                  <a:pt x="11" y="4"/>
                  <a:pt x="11" y="5"/>
                </a:cubicBezTo>
                <a:cubicBezTo>
                  <a:pt x="12" y="6"/>
                  <a:pt x="12" y="6"/>
                  <a:pt x="12" y="6"/>
                </a:cubicBezTo>
                <a:cubicBezTo>
                  <a:pt x="12" y="7"/>
                  <a:pt x="12" y="7"/>
                  <a:pt x="13" y="7"/>
                </a:cubicBezTo>
                <a:cubicBezTo>
                  <a:pt x="14" y="6"/>
                  <a:pt x="14" y="6"/>
                  <a:pt x="14" y="6"/>
                </a:cubicBezTo>
                <a:cubicBezTo>
                  <a:pt x="14" y="6"/>
                  <a:pt x="14" y="6"/>
                  <a:pt x="14" y="7"/>
                </a:cubicBezTo>
                <a:cubicBezTo>
                  <a:pt x="16" y="10"/>
                  <a:pt x="16" y="10"/>
                  <a:pt x="16" y="10"/>
                </a:cubicBezTo>
                <a:cubicBezTo>
                  <a:pt x="16" y="11"/>
                  <a:pt x="16" y="11"/>
                  <a:pt x="16" y="11"/>
                </a:cubicBezTo>
                <a:cubicBezTo>
                  <a:pt x="15" y="12"/>
                  <a:pt x="15" y="12"/>
                  <a:pt x="15" y="12"/>
                </a:cubicBezTo>
                <a:cubicBezTo>
                  <a:pt x="15" y="12"/>
                  <a:pt x="14" y="12"/>
                  <a:pt x="15" y="12"/>
                </a:cubicBezTo>
                <a:cubicBezTo>
                  <a:pt x="15" y="14"/>
                  <a:pt x="15" y="14"/>
                  <a:pt x="15" y="14"/>
                </a:cubicBezTo>
                <a:cubicBezTo>
                  <a:pt x="12" y="15"/>
                  <a:pt x="9" y="17"/>
                  <a:pt x="6" y="19"/>
                </a:cubicBezTo>
                <a:cubicBezTo>
                  <a:pt x="2" y="23"/>
                  <a:pt x="0" y="28"/>
                  <a:pt x="0" y="33"/>
                </a:cubicBezTo>
                <a:cubicBezTo>
                  <a:pt x="0" y="38"/>
                  <a:pt x="2" y="43"/>
                  <a:pt x="6" y="47"/>
                </a:cubicBezTo>
                <a:cubicBezTo>
                  <a:pt x="9" y="50"/>
                  <a:pt x="12" y="51"/>
                  <a:pt x="15" y="52"/>
                </a:cubicBezTo>
                <a:cubicBezTo>
                  <a:pt x="15" y="55"/>
                  <a:pt x="15" y="55"/>
                  <a:pt x="15" y="55"/>
                </a:cubicBezTo>
                <a:cubicBezTo>
                  <a:pt x="8" y="55"/>
                  <a:pt x="8" y="55"/>
                  <a:pt x="8" y="55"/>
                </a:cubicBezTo>
                <a:cubicBezTo>
                  <a:pt x="8" y="61"/>
                  <a:pt x="8" y="61"/>
                  <a:pt x="8" y="61"/>
                </a:cubicBezTo>
                <a:cubicBezTo>
                  <a:pt x="32" y="61"/>
                  <a:pt x="32" y="61"/>
                  <a:pt x="32" y="61"/>
                </a:cubicBezTo>
                <a:cubicBezTo>
                  <a:pt x="32" y="55"/>
                  <a:pt x="32" y="55"/>
                  <a:pt x="32" y="55"/>
                </a:cubicBezTo>
                <a:cubicBezTo>
                  <a:pt x="25" y="55"/>
                  <a:pt x="25" y="55"/>
                  <a:pt x="25" y="55"/>
                </a:cubicBezTo>
                <a:cubicBezTo>
                  <a:pt x="25" y="52"/>
                  <a:pt x="25" y="52"/>
                  <a:pt x="25" y="52"/>
                </a:cubicBezTo>
                <a:cubicBezTo>
                  <a:pt x="28" y="51"/>
                  <a:pt x="31" y="50"/>
                  <a:pt x="34" y="47"/>
                </a:cubicBezTo>
                <a:cubicBezTo>
                  <a:pt x="34" y="47"/>
                  <a:pt x="34" y="46"/>
                  <a:pt x="35" y="45"/>
                </a:cubicBezTo>
                <a:cubicBezTo>
                  <a:pt x="45" y="45"/>
                  <a:pt x="45" y="45"/>
                  <a:pt x="45" y="45"/>
                </a:cubicBezTo>
                <a:cubicBezTo>
                  <a:pt x="45" y="45"/>
                  <a:pt x="45" y="45"/>
                  <a:pt x="45" y="44"/>
                </a:cubicBezTo>
                <a:cubicBezTo>
                  <a:pt x="45" y="41"/>
                  <a:pt x="45" y="41"/>
                  <a:pt x="45" y="41"/>
                </a:cubicBezTo>
                <a:cubicBezTo>
                  <a:pt x="45" y="41"/>
                  <a:pt x="45" y="41"/>
                  <a:pt x="45" y="41"/>
                </a:cubicBezTo>
                <a:close/>
              </a:path>
            </a:pathLst>
          </a:custGeom>
          <a:solidFill>
            <a:schemeClr val="accent3"/>
          </a:solidFill>
          <a:ln w="6350">
            <a:noFill/>
            <a:round/>
            <a:headEnd/>
            <a:tailEnd/>
          </a:ln>
          <a:extLst/>
        </p:spPr>
        <p:txBody>
          <a:bodyPr vert="horz" wrap="square" lIns="91436" tIns="45718" rIns="91436" bIns="45718"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43" name="Rounded Rectangle 42"/>
          <p:cNvSpPr/>
          <p:nvPr/>
        </p:nvSpPr>
        <p:spPr>
          <a:xfrm>
            <a:off x="4567955" y="2596804"/>
            <a:ext cx="4248000" cy="504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r" defTabSz="457178"/>
            <a:r>
              <a:rPr lang="cs-CZ" sz="1100">
                <a:solidFill>
                  <a:schemeClr val="bg1"/>
                </a:solidFill>
                <a:latin typeface="Imago" panose="02000500060000020004" pitchFamily="2" charset="0"/>
              </a:rPr>
              <a:t>Průměrný věk </a:t>
            </a:r>
            <a:r>
              <a:rPr lang="cs-CZ" sz="1100" b="1">
                <a:solidFill>
                  <a:schemeClr val="bg1"/>
                </a:solidFill>
                <a:latin typeface="Imago" panose="02000500060000020004" pitchFamily="2" charset="0"/>
              </a:rPr>
              <a:t>70 let</a:t>
            </a:r>
            <a:r>
              <a:rPr lang="cs-CZ" sz="1100">
                <a:solidFill>
                  <a:schemeClr val="bg1"/>
                </a:solidFill>
                <a:latin typeface="Imago" panose="02000500060000020004" pitchFamily="2" charset="0"/>
              </a:rPr>
              <a:t/>
            </a:r>
            <a:br>
              <a:rPr lang="cs-CZ" sz="1100">
                <a:solidFill>
                  <a:schemeClr val="bg1"/>
                </a:solidFill>
                <a:latin typeface="Imago" panose="02000500060000020004" pitchFamily="2" charset="0"/>
              </a:rPr>
            </a:br>
            <a:r>
              <a:rPr lang="cs-CZ" sz="1100">
                <a:solidFill>
                  <a:schemeClr val="bg1"/>
                </a:solidFill>
                <a:latin typeface="Imago" panose="02000500060000020004" pitchFamily="2" charset="0"/>
              </a:rPr>
              <a:t>a typicky přítomný kašel, bolest na hrudi a dušnost</a:t>
            </a:r>
          </a:p>
        </p:txBody>
      </p:sp>
      <p:sp>
        <p:nvSpPr>
          <p:cNvPr id="53" name="Rounded Rectangle 42"/>
          <p:cNvSpPr/>
          <p:nvPr/>
        </p:nvSpPr>
        <p:spPr>
          <a:xfrm>
            <a:off x="345039" y="2596804"/>
            <a:ext cx="4248000" cy="504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defTabSz="457178"/>
            <a:r>
              <a:rPr lang="cs-CZ" sz="1100">
                <a:solidFill>
                  <a:schemeClr val="bg1"/>
                </a:solidFill>
                <a:latin typeface="Imago" panose="02000500060000020004" pitchFamily="2" charset="0"/>
              </a:rPr>
              <a:t>Průměrný věk </a:t>
            </a:r>
            <a:r>
              <a:rPr lang="cs-CZ" sz="1100" b="1">
                <a:solidFill>
                  <a:schemeClr val="bg1"/>
                </a:solidFill>
                <a:latin typeface="Imago" panose="02000500060000020004" pitchFamily="2" charset="0"/>
              </a:rPr>
              <a:t>65 let </a:t>
            </a:r>
            <a:r>
              <a:rPr lang="cs-CZ" sz="1100">
                <a:solidFill>
                  <a:schemeClr val="bg1"/>
                </a:solidFill>
                <a:latin typeface="Imago" panose="02000500060000020004" pitchFamily="2" charset="0"/>
              </a:rPr>
              <a:t>s akutní anamnézou příznaků </a:t>
            </a:r>
          </a:p>
          <a:p>
            <a:pPr defTabSz="457178"/>
            <a:r>
              <a:rPr lang="cs-CZ" sz="1100">
                <a:solidFill>
                  <a:schemeClr val="bg1"/>
                </a:solidFill>
                <a:latin typeface="Imago" panose="02000500060000020004" pitchFamily="2" charset="0"/>
              </a:rPr>
              <a:t>souvisejících s nádorem (dysfagie, bolest na hrudi, </a:t>
            </a:r>
          </a:p>
          <a:p>
            <a:pPr defTabSz="457178"/>
            <a:r>
              <a:rPr lang="cs-CZ" sz="1100">
                <a:solidFill>
                  <a:schemeClr val="bg1"/>
                </a:solidFill>
                <a:latin typeface="Imago" panose="02000500060000020004" pitchFamily="2" charset="0"/>
              </a:rPr>
              <a:t>žloutenka, plynatost, ztráta tělesné hmotnosti)</a:t>
            </a:r>
            <a:endParaRPr lang="cs-CZ" sz="1100" b="1">
              <a:solidFill>
                <a:schemeClr val="bg1"/>
              </a:solidFill>
              <a:latin typeface="Imago" panose="02000500060000020004" pitchFamily="2" charset="0"/>
            </a:endParaRPr>
          </a:p>
        </p:txBody>
      </p:sp>
      <p:sp>
        <p:nvSpPr>
          <p:cNvPr id="92" name="Freeform 10"/>
          <p:cNvSpPr>
            <a:spLocks/>
          </p:cNvSpPr>
          <p:nvPr/>
        </p:nvSpPr>
        <p:spPr bwMode="auto">
          <a:xfrm rot="5400000">
            <a:off x="4224539" y="2471905"/>
            <a:ext cx="728523" cy="730339"/>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bg1"/>
          </a:solidFill>
          <a:ln w="19050">
            <a:gradFill>
              <a:gsLst>
                <a:gs pos="0">
                  <a:schemeClr val="accent3"/>
                </a:gs>
                <a:gs pos="100000">
                  <a:srgbClr val="006CAD"/>
                </a:gs>
              </a:gsLst>
              <a:lin ang="5400000" scaled="1"/>
            </a:gradFill>
            <a:prstDash val="solid"/>
            <a:round/>
            <a:headEnd/>
            <a:tailEnd/>
          </a:ln>
        </p:spPr>
        <p:txBody>
          <a:bodyPr vert="horz" wrap="square" lIns="91436" tIns="45718" rIns="91436" bIns="45718" numCol="1" anchor="t" anchorCtr="0" compatLnSpc="1">
            <a:prstTxWarp prst="textNoShape">
              <a:avLst/>
            </a:prstTxWarp>
          </a:bodyPr>
          <a:lstStyle/>
          <a:p>
            <a:pPr defTabSz="457178"/>
            <a:endParaRPr lang="cs-CZ">
              <a:solidFill>
                <a:srgbClr val="A2A2A2"/>
              </a:solidFill>
              <a:latin typeface="Imago" panose="02000500060000020004" pitchFamily="2" charset="0"/>
            </a:endParaRPr>
          </a:p>
        </p:txBody>
      </p:sp>
      <p:grpSp>
        <p:nvGrpSpPr>
          <p:cNvPr id="73" name="Group 4"/>
          <p:cNvGrpSpPr>
            <a:grpSpLocks noChangeAspect="1"/>
          </p:cNvGrpSpPr>
          <p:nvPr/>
        </p:nvGrpSpPr>
        <p:grpSpPr bwMode="auto">
          <a:xfrm>
            <a:off x="4342818" y="2592437"/>
            <a:ext cx="487054" cy="504056"/>
            <a:chOff x="5064" y="750"/>
            <a:chExt cx="791" cy="741"/>
          </a:xfrm>
          <a:solidFill>
            <a:schemeClr val="bg2"/>
          </a:solidFill>
        </p:grpSpPr>
        <p:sp>
          <p:nvSpPr>
            <p:cNvPr id="74" name="Freeform 5"/>
            <p:cNvSpPr>
              <a:spLocks noEditPoints="1"/>
            </p:cNvSpPr>
            <p:nvPr/>
          </p:nvSpPr>
          <p:spPr bwMode="auto">
            <a:xfrm>
              <a:off x="5064" y="750"/>
              <a:ext cx="760" cy="408"/>
            </a:xfrm>
            <a:custGeom>
              <a:avLst/>
              <a:gdLst>
                <a:gd name="T0" fmla="*/ 954 w 3712"/>
                <a:gd name="T1" fmla="*/ 0 h 1989"/>
                <a:gd name="T2" fmla="*/ 554 w 3712"/>
                <a:gd name="T3" fmla="*/ 354 h 1989"/>
                <a:gd name="T4" fmla="*/ 551 w 3712"/>
                <a:gd name="T5" fmla="*/ 542 h 1989"/>
                <a:gd name="T6" fmla="*/ 510 w 3712"/>
                <a:gd name="T7" fmla="*/ 639 h 1989"/>
                <a:gd name="T8" fmla="*/ 625 w 3712"/>
                <a:gd name="T9" fmla="*/ 893 h 1989"/>
                <a:gd name="T10" fmla="*/ 726 w 3712"/>
                <a:gd name="T11" fmla="*/ 1090 h 1989"/>
                <a:gd name="T12" fmla="*/ 721 w 3712"/>
                <a:gd name="T13" fmla="*/ 1093 h 1989"/>
                <a:gd name="T14" fmla="*/ 241 w 3712"/>
                <a:gd name="T15" fmla="*/ 1324 h 1989"/>
                <a:gd name="T16" fmla="*/ 139 w 3712"/>
                <a:gd name="T17" fmla="*/ 1416 h 1989"/>
                <a:gd name="T18" fmla="*/ 86 w 3712"/>
                <a:gd name="T19" fmla="*/ 1506 h 1989"/>
                <a:gd name="T20" fmla="*/ 84 w 3712"/>
                <a:gd name="T21" fmla="*/ 1509 h 1989"/>
                <a:gd name="T22" fmla="*/ 78 w 3712"/>
                <a:gd name="T23" fmla="*/ 1523 h 1989"/>
                <a:gd name="T24" fmla="*/ 15 w 3712"/>
                <a:gd name="T25" fmla="*/ 1727 h 1989"/>
                <a:gd name="T26" fmla="*/ 14 w 3712"/>
                <a:gd name="T27" fmla="*/ 1730 h 1989"/>
                <a:gd name="T28" fmla="*/ 13 w 3712"/>
                <a:gd name="T29" fmla="*/ 1740 h 1989"/>
                <a:gd name="T30" fmla="*/ 7 w 3712"/>
                <a:gd name="T31" fmla="*/ 1776 h 1989"/>
                <a:gd name="T32" fmla="*/ 4 w 3712"/>
                <a:gd name="T33" fmla="*/ 1817 h 1989"/>
                <a:gd name="T34" fmla="*/ 4 w 3712"/>
                <a:gd name="T35" fmla="*/ 1819 h 1989"/>
                <a:gd name="T36" fmla="*/ 119 w 3712"/>
                <a:gd name="T37" fmla="*/ 1903 h 1989"/>
                <a:gd name="T38" fmla="*/ 345 w 3712"/>
                <a:gd name="T39" fmla="*/ 1944 h 1989"/>
                <a:gd name="T40" fmla="*/ 867 w 3712"/>
                <a:gd name="T41" fmla="*/ 1988 h 1989"/>
                <a:gd name="T42" fmla="*/ 796 w 3712"/>
                <a:gd name="T43" fmla="*/ 1584 h 1989"/>
                <a:gd name="T44" fmla="*/ 1396 w 3712"/>
                <a:gd name="T45" fmla="*/ 667 h 1989"/>
                <a:gd name="T46" fmla="*/ 1398 w 3712"/>
                <a:gd name="T47" fmla="*/ 639 h 1989"/>
                <a:gd name="T48" fmla="*/ 1357 w 3712"/>
                <a:gd name="T49" fmla="*/ 542 h 1989"/>
                <a:gd name="T50" fmla="*/ 1354 w 3712"/>
                <a:gd name="T51" fmla="*/ 354 h 1989"/>
                <a:gd name="T52" fmla="*/ 954 w 3712"/>
                <a:gd name="T53" fmla="*/ 0 h 1989"/>
                <a:gd name="T54" fmla="*/ 2758 w 3712"/>
                <a:gd name="T55" fmla="*/ 0 h 1989"/>
                <a:gd name="T56" fmla="*/ 2358 w 3712"/>
                <a:gd name="T57" fmla="*/ 354 h 1989"/>
                <a:gd name="T58" fmla="*/ 2355 w 3712"/>
                <a:gd name="T59" fmla="*/ 542 h 1989"/>
                <a:gd name="T60" fmla="*/ 2314 w 3712"/>
                <a:gd name="T61" fmla="*/ 639 h 1989"/>
                <a:gd name="T62" fmla="*/ 2317 w 3712"/>
                <a:gd name="T63" fmla="*/ 675 h 1989"/>
                <a:gd name="T64" fmla="*/ 2787 w 3712"/>
                <a:gd name="T65" fmla="*/ 1146 h 1989"/>
                <a:gd name="T66" fmla="*/ 2829 w 3712"/>
                <a:gd name="T67" fmla="*/ 1989 h 1989"/>
                <a:gd name="T68" fmla="*/ 3367 w 3712"/>
                <a:gd name="T69" fmla="*/ 1944 h 1989"/>
                <a:gd name="T70" fmla="*/ 3593 w 3712"/>
                <a:gd name="T71" fmla="*/ 1903 h 1989"/>
                <a:gd name="T72" fmla="*/ 3708 w 3712"/>
                <a:gd name="T73" fmla="*/ 1819 h 1989"/>
                <a:gd name="T74" fmla="*/ 3708 w 3712"/>
                <a:gd name="T75" fmla="*/ 1817 h 1989"/>
                <a:gd name="T76" fmla="*/ 3705 w 3712"/>
                <a:gd name="T77" fmla="*/ 1776 h 1989"/>
                <a:gd name="T78" fmla="*/ 3697 w 3712"/>
                <a:gd name="T79" fmla="*/ 1725 h 1989"/>
                <a:gd name="T80" fmla="*/ 3625 w 3712"/>
                <a:gd name="T81" fmla="*/ 1503 h 1989"/>
                <a:gd name="T82" fmla="*/ 3624 w 3712"/>
                <a:gd name="T83" fmla="*/ 1500 h 1989"/>
                <a:gd name="T84" fmla="*/ 3573 w 3712"/>
                <a:gd name="T85" fmla="*/ 1416 h 1989"/>
                <a:gd name="T86" fmla="*/ 3471 w 3712"/>
                <a:gd name="T87" fmla="*/ 1324 h 1989"/>
                <a:gd name="T88" fmla="*/ 2992 w 3712"/>
                <a:gd name="T89" fmla="*/ 1093 h 1989"/>
                <a:gd name="T90" fmla="*/ 2986 w 3712"/>
                <a:gd name="T91" fmla="*/ 1090 h 1989"/>
                <a:gd name="T92" fmla="*/ 3087 w 3712"/>
                <a:gd name="T93" fmla="*/ 893 h 1989"/>
                <a:gd name="T94" fmla="*/ 3202 w 3712"/>
                <a:gd name="T95" fmla="*/ 639 h 1989"/>
                <a:gd name="T96" fmla="*/ 3160 w 3712"/>
                <a:gd name="T97" fmla="*/ 542 h 1989"/>
                <a:gd name="T98" fmla="*/ 3158 w 3712"/>
                <a:gd name="T99" fmla="*/ 354 h 1989"/>
                <a:gd name="T100" fmla="*/ 2758 w 3712"/>
                <a:gd name="T101" fmla="*/ 0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2" h="1989">
                  <a:moveTo>
                    <a:pt x="954" y="0"/>
                  </a:moveTo>
                  <a:cubicBezTo>
                    <a:pt x="549" y="0"/>
                    <a:pt x="554" y="354"/>
                    <a:pt x="554" y="354"/>
                  </a:cubicBezTo>
                  <a:cubicBezTo>
                    <a:pt x="551" y="542"/>
                    <a:pt x="551" y="542"/>
                    <a:pt x="551" y="542"/>
                  </a:cubicBezTo>
                  <a:cubicBezTo>
                    <a:pt x="518" y="541"/>
                    <a:pt x="510" y="574"/>
                    <a:pt x="510" y="639"/>
                  </a:cubicBezTo>
                  <a:cubicBezTo>
                    <a:pt x="510" y="737"/>
                    <a:pt x="570" y="840"/>
                    <a:pt x="625" y="893"/>
                  </a:cubicBezTo>
                  <a:cubicBezTo>
                    <a:pt x="643" y="970"/>
                    <a:pt x="678" y="1038"/>
                    <a:pt x="726" y="1090"/>
                  </a:cubicBezTo>
                  <a:cubicBezTo>
                    <a:pt x="724" y="1091"/>
                    <a:pt x="722" y="1092"/>
                    <a:pt x="721" y="1093"/>
                  </a:cubicBezTo>
                  <a:cubicBezTo>
                    <a:pt x="559" y="1191"/>
                    <a:pt x="367" y="1258"/>
                    <a:pt x="241" y="1324"/>
                  </a:cubicBezTo>
                  <a:cubicBezTo>
                    <a:pt x="206" y="1343"/>
                    <a:pt x="169" y="1375"/>
                    <a:pt x="139" y="1416"/>
                  </a:cubicBezTo>
                  <a:cubicBezTo>
                    <a:pt x="119" y="1444"/>
                    <a:pt x="101" y="1475"/>
                    <a:pt x="86" y="1506"/>
                  </a:cubicBezTo>
                  <a:cubicBezTo>
                    <a:pt x="85" y="1507"/>
                    <a:pt x="85" y="1508"/>
                    <a:pt x="84" y="1509"/>
                  </a:cubicBezTo>
                  <a:cubicBezTo>
                    <a:pt x="82" y="1514"/>
                    <a:pt x="80" y="1518"/>
                    <a:pt x="78" y="1523"/>
                  </a:cubicBezTo>
                  <a:cubicBezTo>
                    <a:pt x="48" y="1588"/>
                    <a:pt x="27" y="1657"/>
                    <a:pt x="15" y="1727"/>
                  </a:cubicBezTo>
                  <a:cubicBezTo>
                    <a:pt x="15" y="1728"/>
                    <a:pt x="15" y="1729"/>
                    <a:pt x="14" y="1730"/>
                  </a:cubicBezTo>
                  <a:cubicBezTo>
                    <a:pt x="14" y="1734"/>
                    <a:pt x="13" y="1737"/>
                    <a:pt x="13" y="1740"/>
                  </a:cubicBezTo>
                  <a:cubicBezTo>
                    <a:pt x="11" y="1752"/>
                    <a:pt x="8" y="1764"/>
                    <a:pt x="7" y="1776"/>
                  </a:cubicBezTo>
                  <a:cubicBezTo>
                    <a:pt x="5" y="1786"/>
                    <a:pt x="4" y="1807"/>
                    <a:pt x="4" y="1817"/>
                  </a:cubicBezTo>
                  <a:cubicBezTo>
                    <a:pt x="4" y="1817"/>
                    <a:pt x="4" y="1818"/>
                    <a:pt x="4" y="1819"/>
                  </a:cubicBezTo>
                  <a:cubicBezTo>
                    <a:pt x="0" y="1882"/>
                    <a:pt x="119" y="1903"/>
                    <a:pt x="119" y="1903"/>
                  </a:cubicBezTo>
                  <a:cubicBezTo>
                    <a:pt x="164" y="1916"/>
                    <a:pt x="246" y="1931"/>
                    <a:pt x="345" y="1944"/>
                  </a:cubicBezTo>
                  <a:cubicBezTo>
                    <a:pt x="517" y="1973"/>
                    <a:pt x="693" y="1983"/>
                    <a:pt x="867" y="1988"/>
                  </a:cubicBezTo>
                  <a:cubicBezTo>
                    <a:pt x="817" y="1860"/>
                    <a:pt x="791" y="1722"/>
                    <a:pt x="796" y="1584"/>
                  </a:cubicBezTo>
                  <a:cubicBezTo>
                    <a:pt x="798" y="1193"/>
                    <a:pt x="1052" y="836"/>
                    <a:pt x="1396" y="667"/>
                  </a:cubicBezTo>
                  <a:cubicBezTo>
                    <a:pt x="1397" y="658"/>
                    <a:pt x="1398" y="649"/>
                    <a:pt x="1398" y="639"/>
                  </a:cubicBezTo>
                  <a:cubicBezTo>
                    <a:pt x="1398" y="574"/>
                    <a:pt x="1390" y="541"/>
                    <a:pt x="1357" y="542"/>
                  </a:cubicBezTo>
                  <a:cubicBezTo>
                    <a:pt x="1354" y="354"/>
                    <a:pt x="1354" y="354"/>
                    <a:pt x="1354" y="354"/>
                  </a:cubicBezTo>
                  <a:cubicBezTo>
                    <a:pt x="1354" y="354"/>
                    <a:pt x="1359" y="0"/>
                    <a:pt x="954" y="0"/>
                  </a:cubicBezTo>
                  <a:close/>
                  <a:moveTo>
                    <a:pt x="2758" y="0"/>
                  </a:moveTo>
                  <a:cubicBezTo>
                    <a:pt x="2353" y="0"/>
                    <a:pt x="2358" y="354"/>
                    <a:pt x="2358" y="354"/>
                  </a:cubicBezTo>
                  <a:cubicBezTo>
                    <a:pt x="2355" y="542"/>
                    <a:pt x="2355" y="542"/>
                    <a:pt x="2355" y="542"/>
                  </a:cubicBezTo>
                  <a:cubicBezTo>
                    <a:pt x="2322" y="541"/>
                    <a:pt x="2314" y="574"/>
                    <a:pt x="2314" y="639"/>
                  </a:cubicBezTo>
                  <a:cubicBezTo>
                    <a:pt x="2314" y="651"/>
                    <a:pt x="2315" y="663"/>
                    <a:pt x="2317" y="675"/>
                  </a:cubicBezTo>
                  <a:cubicBezTo>
                    <a:pt x="2518" y="778"/>
                    <a:pt x="2687" y="944"/>
                    <a:pt x="2787" y="1146"/>
                  </a:cubicBezTo>
                  <a:cubicBezTo>
                    <a:pt x="2924" y="1404"/>
                    <a:pt x="2931" y="1718"/>
                    <a:pt x="2829" y="1989"/>
                  </a:cubicBezTo>
                  <a:cubicBezTo>
                    <a:pt x="3007" y="1983"/>
                    <a:pt x="3189" y="1974"/>
                    <a:pt x="3367" y="1944"/>
                  </a:cubicBezTo>
                  <a:cubicBezTo>
                    <a:pt x="3466" y="1931"/>
                    <a:pt x="3549" y="1916"/>
                    <a:pt x="3593" y="1903"/>
                  </a:cubicBezTo>
                  <a:cubicBezTo>
                    <a:pt x="3593" y="1903"/>
                    <a:pt x="3712" y="1882"/>
                    <a:pt x="3708" y="1819"/>
                  </a:cubicBezTo>
                  <a:cubicBezTo>
                    <a:pt x="3708" y="1818"/>
                    <a:pt x="3708" y="1817"/>
                    <a:pt x="3708" y="1817"/>
                  </a:cubicBezTo>
                  <a:cubicBezTo>
                    <a:pt x="3708" y="1807"/>
                    <a:pt x="3706" y="1786"/>
                    <a:pt x="3705" y="1776"/>
                  </a:cubicBezTo>
                  <a:cubicBezTo>
                    <a:pt x="3703" y="1759"/>
                    <a:pt x="3700" y="1742"/>
                    <a:pt x="3697" y="1725"/>
                  </a:cubicBezTo>
                  <a:cubicBezTo>
                    <a:pt x="3683" y="1649"/>
                    <a:pt x="3660" y="1573"/>
                    <a:pt x="3625" y="1503"/>
                  </a:cubicBezTo>
                  <a:cubicBezTo>
                    <a:pt x="3624" y="1502"/>
                    <a:pt x="3624" y="1501"/>
                    <a:pt x="3624" y="1500"/>
                  </a:cubicBezTo>
                  <a:cubicBezTo>
                    <a:pt x="3609" y="1471"/>
                    <a:pt x="3592" y="1443"/>
                    <a:pt x="3573" y="1416"/>
                  </a:cubicBezTo>
                  <a:cubicBezTo>
                    <a:pt x="3543" y="1375"/>
                    <a:pt x="3506" y="1343"/>
                    <a:pt x="3471" y="1324"/>
                  </a:cubicBezTo>
                  <a:cubicBezTo>
                    <a:pt x="3345" y="1258"/>
                    <a:pt x="3153" y="1191"/>
                    <a:pt x="2992" y="1093"/>
                  </a:cubicBezTo>
                  <a:cubicBezTo>
                    <a:pt x="2990" y="1091"/>
                    <a:pt x="2988" y="1091"/>
                    <a:pt x="2986" y="1090"/>
                  </a:cubicBezTo>
                  <a:cubicBezTo>
                    <a:pt x="3034" y="1038"/>
                    <a:pt x="3069" y="970"/>
                    <a:pt x="3087" y="893"/>
                  </a:cubicBezTo>
                  <a:cubicBezTo>
                    <a:pt x="3142" y="840"/>
                    <a:pt x="3202" y="737"/>
                    <a:pt x="3202" y="639"/>
                  </a:cubicBezTo>
                  <a:cubicBezTo>
                    <a:pt x="3202" y="574"/>
                    <a:pt x="3193" y="541"/>
                    <a:pt x="3160" y="542"/>
                  </a:cubicBezTo>
                  <a:cubicBezTo>
                    <a:pt x="3158" y="354"/>
                    <a:pt x="3158" y="354"/>
                    <a:pt x="3158" y="354"/>
                  </a:cubicBezTo>
                  <a:cubicBezTo>
                    <a:pt x="3158" y="354"/>
                    <a:pt x="3163" y="0"/>
                    <a:pt x="2758" y="0"/>
                  </a:cubicBezTo>
                  <a:close/>
                </a:path>
              </a:pathLst>
            </a:custGeom>
            <a:solidFill>
              <a:srgbClr val="006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cs-CZ">
                <a:solidFill>
                  <a:srgbClr val="FFFFFF"/>
                </a:solidFill>
                <a:latin typeface="Imago" panose="02000500060000020004" pitchFamily="2" charset="0"/>
                <a:cs typeface="Arial"/>
              </a:endParaRPr>
            </a:p>
          </p:txBody>
        </p:sp>
        <p:sp>
          <p:nvSpPr>
            <p:cNvPr id="75" name="Freeform 6"/>
            <p:cNvSpPr>
              <a:spLocks noEditPoints="1"/>
            </p:cNvSpPr>
            <p:nvPr/>
          </p:nvSpPr>
          <p:spPr bwMode="auto">
            <a:xfrm>
              <a:off x="5224" y="949"/>
              <a:ext cx="425" cy="458"/>
            </a:xfrm>
            <a:custGeom>
              <a:avLst/>
              <a:gdLst>
                <a:gd name="T0" fmla="*/ 1086 w 2073"/>
                <a:gd name="T1" fmla="*/ 1 h 2230"/>
                <a:gd name="T2" fmla="*/ 855 w 2073"/>
                <a:gd name="T3" fmla="*/ 43 h 2230"/>
                <a:gd name="T4" fmla="*/ 775 w 2073"/>
                <a:gd name="T5" fmla="*/ 79 h 2230"/>
                <a:gd name="T6" fmla="*/ 623 w 2073"/>
                <a:gd name="T7" fmla="*/ 390 h 2230"/>
                <a:gd name="T8" fmla="*/ 620 w 2073"/>
                <a:gd name="T9" fmla="*/ 602 h 2230"/>
                <a:gd name="T10" fmla="*/ 574 w 2073"/>
                <a:gd name="T11" fmla="*/ 712 h 2230"/>
                <a:gd name="T12" fmla="*/ 703 w 2073"/>
                <a:gd name="T13" fmla="*/ 997 h 2230"/>
                <a:gd name="T14" fmla="*/ 773 w 2073"/>
                <a:gd name="T15" fmla="*/ 1162 h 2230"/>
                <a:gd name="T16" fmla="*/ 1024 w 2073"/>
                <a:gd name="T17" fmla="*/ 1240 h 2230"/>
                <a:gd name="T18" fmla="*/ 1370 w 2073"/>
                <a:gd name="T19" fmla="*/ 1167 h 2230"/>
                <a:gd name="T20" fmla="*/ 1443 w 2073"/>
                <a:gd name="T21" fmla="*/ 997 h 2230"/>
                <a:gd name="T22" fmla="*/ 1572 w 2073"/>
                <a:gd name="T23" fmla="*/ 712 h 2230"/>
                <a:gd name="T24" fmla="*/ 1526 w 2073"/>
                <a:gd name="T25" fmla="*/ 602 h 2230"/>
                <a:gd name="T26" fmla="*/ 1523 w 2073"/>
                <a:gd name="T27" fmla="*/ 390 h 2230"/>
                <a:gd name="T28" fmla="*/ 1369 w 2073"/>
                <a:gd name="T29" fmla="*/ 77 h 2230"/>
                <a:gd name="T30" fmla="*/ 1086 w 2073"/>
                <a:gd name="T31" fmla="*/ 1 h 2230"/>
                <a:gd name="T32" fmla="*/ 371 w 2073"/>
                <a:gd name="T33" fmla="*/ 1433 h 2230"/>
                <a:gd name="T34" fmla="*/ 271 w 2073"/>
                <a:gd name="T35" fmla="*/ 1482 h 2230"/>
                <a:gd name="T36" fmla="*/ 157 w 2073"/>
                <a:gd name="T37" fmla="*/ 1585 h 2230"/>
                <a:gd name="T38" fmla="*/ 97 w 2073"/>
                <a:gd name="T39" fmla="*/ 1686 h 2230"/>
                <a:gd name="T40" fmla="*/ 95 w 2073"/>
                <a:gd name="T41" fmla="*/ 1689 h 2230"/>
                <a:gd name="T42" fmla="*/ 88 w 2073"/>
                <a:gd name="T43" fmla="*/ 1704 h 2230"/>
                <a:gd name="T44" fmla="*/ 17 w 2073"/>
                <a:gd name="T45" fmla="*/ 1934 h 2230"/>
                <a:gd name="T46" fmla="*/ 17 w 2073"/>
                <a:gd name="T47" fmla="*/ 1938 h 2230"/>
                <a:gd name="T48" fmla="*/ 15 w 2073"/>
                <a:gd name="T49" fmla="*/ 1949 h 2230"/>
                <a:gd name="T50" fmla="*/ 8 w 2073"/>
                <a:gd name="T51" fmla="*/ 1989 h 2230"/>
                <a:gd name="T52" fmla="*/ 5 w 2073"/>
                <a:gd name="T53" fmla="*/ 2035 h 2230"/>
                <a:gd name="T54" fmla="*/ 5 w 2073"/>
                <a:gd name="T55" fmla="*/ 2037 h 2230"/>
                <a:gd name="T56" fmla="*/ 134 w 2073"/>
                <a:gd name="T57" fmla="*/ 2132 h 2230"/>
                <a:gd name="T58" fmla="*/ 388 w 2073"/>
                <a:gd name="T59" fmla="*/ 2178 h 2230"/>
                <a:gd name="T60" fmla="*/ 994 w 2073"/>
                <a:gd name="T61" fmla="*/ 2229 h 2230"/>
                <a:gd name="T62" fmla="*/ 1055 w 2073"/>
                <a:gd name="T63" fmla="*/ 2230 h 2230"/>
                <a:gd name="T64" fmla="*/ 1059 w 2073"/>
                <a:gd name="T65" fmla="*/ 2230 h 2230"/>
                <a:gd name="T66" fmla="*/ 1091 w 2073"/>
                <a:gd name="T67" fmla="*/ 2230 h 2230"/>
                <a:gd name="T68" fmla="*/ 1152 w 2073"/>
                <a:gd name="T69" fmla="*/ 2229 h 2230"/>
                <a:gd name="T70" fmla="*/ 1757 w 2073"/>
                <a:gd name="T71" fmla="*/ 2178 h 2230"/>
                <a:gd name="T72" fmla="*/ 2012 w 2073"/>
                <a:gd name="T73" fmla="*/ 2132 h 2230"/>
                <a:gd name="T74" fmla="*/ 2073 w 2073"/>
                <a:gd name="T75" fmla="*/ 2114 h 2230"/>
                <a:gd name="T76" fmla="*/ 1542 w 2073"/>
                <a:gd name="T77" fmla="*/ 1580 h 2230"/>
                <a:gd name="T78" fmla="*/ 798 w 2073"/>
                <a:gd name="T79" fmla="*/ 1660 h 2230"/>
                <a:gd name="T80" fmla="*/ 371 w 2073"/>
                <a:gd name="T81" fmla="*/ 1433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3" h="2230">
                  <a:moveTo>
                    <a:pt x="1086" y="1"/>
                  </a:moveTo>
                  <a:cubicBezTo>
                    <a:pt x="1007" y="2"/>
                    <a:pt x="929" y="15"/>
                    <a:pt x="855" y="43"/>
                  </a:cubicBezTo>
                  <a:cubicBezTo>
                    <a:pt x="827" y="53"/>
                    <a:pt x="801" y="65"/>
                    <a:pt x="775" y="79"/>
                  </a:cubicBezTo>
                  <a:cubicBezTo>
                    <a:pt x="621" y="196"/>
                    <a:pt x="623" y="390"/>
                    <a:pt x="623" y="390"/>
                  </a:cubicBezTo>
                  <a:cubicBezTo>
                    <a:pt x="620" y="602"/>
                    <a:pt x="620" y="602"/>
                    <a:pt x="620" y="602"/>
                  </a:cubicBezTo>
                  <a:cubicBezTo>
                    <a:pt x="583" y="601"/>
                    <a:pt x="574" y="638"/>
                    <a:pt x="574" y="712"/>
                  </a:cubicBezTo>
                  <a:cubicBezTo>
                    <a:pt x="574" y="822"/>
                    <a:pt x="642" y="937"/>
                    <a:pt x="703" y="997"/>
                  </a:cubicBezTo>
                  <a:cubicBezTo>
                    <a:pt x="717" y="1058"/>
                    <a:pt x="741" y="1114"/>
                    <a:pt x="773" y="1162"/>
                  </a:cubicBezTo>
                  <a:cubicBezTo>
                    <a:pt x="850" y="1206"/>
                    <a:pt x="936" y="1233"/>
                    <a:pt x="1024" y="1240"/>
                  </a:cubicBezTo>
                  <a:cubicBezTo>
                    <a:pt x="1146" y="1254"/>
                    <a:pt x="1266" y="1226"/>
                    <a:pt x="1370" y="1167"/>
                  </a:cubicBezTo>
                  <a:cubicBezTo>
                    <a:pt x="1403" y="1118"/>
                    <a:pt x="1428" y="1060"/>
                    <a:pt x="1443" y="997"/>
                  </a:cubicBezTo>
                  <a:cubicBezTo>
                    <a:pt x="1504" y="937"/>
                    <a:pt x="1572" y="822"/>
                    <a:pt x="1572" y="712"/>
                  </a:cubicBezTo>
                  <a:cubicBezTo>
                    <a:pt x="1572" y="638"/>
                    <a:pt x="1563" y="601"/>
                    <a:pt x="1526" y="602"/>
                  </a:cubicBezTo>
                  <a:cubicBezTo>
                    <a:pt x="1523" y="390"/>
                    <a:pt x="1523" y="390"/>
                    <a:pt x="1523" y="390"/>
                  </a:cubicBezTo>
                  <a:cubicBezTo>
                    <a:pt x="1523" y="390"/>
                    <a:pt x="1526" y="194"/>
                    <a:pt x="1369" y="77"/>
                  </a:cubicBezTo>
                  <a:cubicBezTo>
                    <a:pt x="1283" y="29"/>
                    <a:pt x="1187" y="0"/>
                    <a:pt x="1086" y="1"/>
                  </a:cubicBezTo>
                  <a:close/>
                  <a:moveTo>
                    <a:pt x="371" y="1433"/>
                  </a:moveTo>
                  <a:cubicBezTo>
                    <a:pt x="335" y="1450"/>
                    <a:pt x="301" y="1466"/>
                    <a:pt x="271" y="1482"/>
                  </a:cubicBezTo>
                  <a:cubicBezTo>
                    <a:pt x="232" y="1502"/>
                    <a:pt x="190" y="1538"/>
                    <a:pt x="157" y="1585"/>
                  </a:cubicBezTo>
                  <a:cubicBezTo>
                    <a:pt x="134" y="1616"/>
                    <a:pt x="114" y="1650"/>
                    <a:pt x="97" y="1686"/>
                  </a:cubicBezTo>
                  <a:cubicBezTo>
                    <a:pt x="96" y="1687"/>
                    <a:pt x="96" y="1688"/>
                    <a:pt x="95" y="1689"/>
                  </a:cubicBezTo>
                  <a:cubicBezTo>
                    <a:pt x="93" y="1694"/>
                    <a:pt x="90" y="1699"/>
                    <a:pt x="88" y="1704"/>
                  </a:cubicBezTo>
                  <a:cubicBezTo>
                    <a:pt x="54" y="1777"/>
                    <a:pt x="31" y="1855"/>
                    <a:pt x="17" y="1934"/>
                  </a:cubicBezTo>
                  <a:cubicBezTo>
                    <a:pt x="17" y="1935"/>
                    <a:pt x="17" y="1936"/>
                    <a:pt x="17" y="1938"/>
                  </a:cubicBezTo>
                  <a:cubicBezTo>
                    <a:pt x="16" y="1942"/>
                    <a:pt x="15" y="1945"/>
                    <a:pt x="15" y="1949"/>
                  </a:cubicBezTo>
                  <a:cubicBezTo>
                    <a:pt x="12" y="1963"/>
                    <a:pt x="10" y="1976"/>
                    <a:pt x="8" y="1989"/>
                  </a:cubicBezTo>
                  <a:cubicBezTo>
                    <a:pt x="6" y="2000"/>
                    <a:pt x="4" y="2024"/>
                    <a:pt x="5" y="2035"/>
                  </a:cubicBezTo>
                  <a:cubicBezTo>
                    <a:pt x="5" y="2036"/>
                    <a:pt x="5" y="2036"/>
                    <a:pt x="5" y="2037"/>
                  </a:cubicBezTo>
                  <a:cubicBezTo>
                    <a:pt x="0" y="2109"/>
                    <a:pt x="134" y="2132"/>
                    <a:pt x="134" y="2132"/>
                  </a:cubicBezTo>
                  <a:cubicBezTo>
                    <a:pt x="184" y="2147"/>
                    <a:pt x="277" y="2163"/>
                    <a:pt x="388" y="2178"/>
                  </a:cubicBezTo>
                  <a:cubicBezTo>
                    <a:pt x="588" y="2211"/>
                    <a:pt x="793" y="2222"/>
                    <a:pt x="994" y="2229"/>
                  </a:cubicBezTo>
                  <a:cubicBezTo>
                    <a:pt x="1013" y="2229"/>
                    <a:pt x="1034" y="2230"/>
                    <a:pt x="1055" y="2230"/>
                  </a:cubicBezTo>
                  <a:cubicBezTo>
                    <a:pt x="1059" y="2230"/>
                    <a:pt x="1059" y="2230"/>
                    <a:pt x="1059" y="2230"/>
                  </a:cubicBezTo>
                  <a:cubicBezTo>
                    <a:pt x="1091" y="2230"/>
                    <a:pt x="1091" y="2230"/>
                    <a:pt x="1091" y="2230"/>
                  </a:cubicBezTo>
                  <a:cubicBezTo>
                    <a:pt x="1112" y="2230"/>
                    <a:pt x="1133" y="2229"/>
                    <a:pt x="1152" y="2229"/>
                  </a:cubicBezTo>
                  <a:cubicBezTo>
                    <a:pt x="1353" y="2222"/>
                    <a:pt x="1558" y="2211"/>
                    <a:pt x="1757" y="2178"/>
                  </a:cubicBezTo>
                  <a:cubicBezTo>
                    <a:pt x="1869" y="2163"/>
                    <a:pt x="1962" y="2147"/>
                    <a:pt x="2012" y="2132"/>
                  </a:cubicBezTo>
                  <a:cubicBezTo>
                    <a:pt x="2012" y="2132"/>
                    <a:pt x="2042" y="2127"/>
                    <a:pt x="2073" y="2114"/>
                  </a:cubicBezTo>
                  <a:cubicBezTo>
                    <a:pt x="1896" y="1935"/>
                    <a:pt x="1721" y="1756"/>
                    <a:pt x="1542" y="1580"/>
                  </a:cubicBezTo>
                  <a:cubicBezTo>
                    <a:pt x="1314" y="1694"/>
                    <a:pt x="1045" y="1726"/>
                    <a:pt x="798" y="1660"/>
                  </a:cubicBezTo>
                  <a:cubicBezTo>
                    <a:pt x="637" y="1622"/>
                    <a:pt x="492" y="1542"/>
                    <a:pt x="371" y="1433"/>
                  </a:cubicBezTo>
                  <a:close/>
                </a:path>
              </a:pathLst>
            </a:custGeom>
            <a:solidFill>
              <a:srgbClr val="006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cs-CZ">
                <a:solidFill>
                  <a:srgbClr val="FFFFFF"/>
                </a:solidFill>
                <a:latin typeface="Imago" panose="02000500060000020004" pitchFamily="2" charset="0"/>
                <a:cs typeface="Arial"/>
              </a:endParaRPr>
            </a:p>
          </p:txBody>
        </p:sp>
        <p:sp>
          <p:nvSpPr>
            <p:cNvPr id="76" name="Freeform 7"/>
            <p:cNvSpPr>
              <a:spLocks/>
            </p:cNvSpPr>
            <p:nvPr/>
          </p:nvSpPr>
          <p:spPr bwMode="auto">
            <a:xfrm>
              <a:off x="5527" y="1163"/>
              <a:ext cx="328" cy="328"/>
            </a:xfrm>
            <a:custGeom>
              <a:avLst/>
              <a:gdLst>
                <a:gd name="T0" fmla="*/ 1516 w 1602"/>
                <a:gd name="T1" fmla="*/ 1205 h 1601"/>
                <a:gd name="T2" fmla="*/ 1555 w 1602"/>
                <a:gd name="T3" fmla="*/ 1414 h 1601"/>
                <a:gd name="T4" fmla="*/ 1414 w 1602"/>
                <a:gd name="T5" fmla="*/ 1555 h 1601"/>
                <a:gd name="T6" fmla="*/ 1205 w 1602"/>
                <a:gd name="T7" fmla="*/ 1515 h 1601"/>
                <a:gd name="T8" fmla="*/ 87 w 1602"/>
                <a:gd name="T9" fmla="*/ 396 h 1601"/>
                <a:gd name="T10" fmla="*/ 47 w 1602"/>
                <a:gd name="T11" fmla="*/ 187 h 1601"/>
                <a:gd name="T12" fmla="*/ 188 w 1602"/>
                <a:gd name="T13" fmla="*/ 47 h 1601"/>
                <a:gd name="T14" fmla="*/ 396 w 1602"/>
                <a:gd name="T15" fmla="*/ 86 h 1601"/>
                <a:gd name="T16" fmla="*/ 1516 w 1602"/>
                <a:gd name="T17" fmla="*/ 120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2" h="1601">
                  <a:moveTo>
                    <a:pt x="1516" y="1205"/>
                  </a:moveTo>
                  <a:cubicBezTo>
                    <a:pt x="1584" y="1273"/>
                    <a:pt x="1602" y="1367"/>
                    <a:pt x="1555" y="1414"/>
                  </a:cubicBezTo>
                  <a:cubicBezTo>
                    <a:pt x="1414" y="1555"/>
                    <a:pt x="1414" y="1555"/>
                    <a:pt x="1414" y="1555"/>
                  </a:cubicBezTo>
                  <a:cubicBezTo>
                    <a:pt x="1368" y="1601"/>
                    <a:pt x="1274" y="1584"/>
                    <a:pt x="1205" y="1515"/>
                  </a:cubicBezTo>
                  <a:cubicBezTo>
                    <a:pt x="87" y="396"/>
                    <a:pt x="87" y="396"/>
                    <a:pt x="87" y="396"/>
                  </a:cubicBezTo>
                  <a:cubicBezTo>
                    <a:pt x="18" y="328"/>
                    <a:pt x="0" y="234"/>
                    <a:pt x="47" y="187"/>
                  </a:cubicBezTo>
                  <a:cubicBezTo>
                    <a:pt x="188" y="47"/>
                    <a:pt x="188" y="47"/>
                    <a:pt x="188" y="47"/>
                  </a:cubicBezTo>
                  <a:cubicBezTo>
                    <a:pt x="235" y="0"/>
                    <a:pt x="328" y="18"/>
                    <a:pt x="396" y="86"/>
                  </a:cubicBezTo>
                  <a:lnTo>
                    <a:pt x="1516" y="1205"/>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cs-CZ">
                <a:solidFill>
                  <a:srgbClr val="FFFFFF"/>
                </a:solidFill>
                <a:latin typeface="Imago" panose="02000500060000020004" pitchFamily="2" charset="0"/>
                <a:cs typeface="Arial"/>
              </a:endParaRPr>
            </a:p>
          </p:txBody>
        </p:sp>
        <p:sp>
          <p:nvSpPr>
            <p:cNvPr id="77" name="Freeform 8"/>
            <p:cNvSpPr>
              <a:spLocks noEditPoints="1"/>
            </p:cNvSpPr>
            <p:nvPr/>
          </p:nvSpPr>
          <p:spPr bwMode="auto">
            <a:xfrm>
              <a:off x="5251" y="891"/>
              <a:ext cx="382" cy="381"/>
            </a:xfrm>
            <a:custGeom>
              <a:avLst/>
              <a:gdLst>
                <a:gd name="T0" fmla="*/ 932 w 1863"/>
                <a:gd name="T1" fmla="*/ 0 h 1862"/>
                <a:gd name="T2" fmla="*/ 0 w 1863"/>
                <a:gd name="T3" fmla="*/ 931 h 1862"/>
                <a:gd name="T4" fmla="*/ 932 w 1863"/>
                <a:gd name="T5" fmla="*/ 1862 h 1862"/>
                <a:gd name="T6" fmla="*/ 1590 w 1863"/>
                <a:gd name="T7" fmla="*/ 1589 h 1862"/>
                <a:gd name="T8" fmla="*/ 1863 w 1863"/>
                <a:gd name="T9" fmla="*/ 931 h 1862"/>
                <a:gd name="T10" fmla="*/ 932 w 1863"/>
                <a:gd name="T11" fmla="*/ 0 h 1862"/>
                <a:gd name="T12" fmla="*/ 942 w 1863"/>
                <a:gd name="T13" fmla="*/ 1647 h 1862"/>
                <a:gd name="T14" fmla="*/ 204 w 1863"/>
                <a:gd name="T15" fmla="*/ 909 h 1862"/>
                <a:gd name="T16" fmla="*/ 942 w 1863"/>
                <a:gd name="T17" fmla="*/ 171 h 1862"/>
                <a:gd name="T18" fmla="*/ 1680 w 1863"/>
                <a:gd name="T19" fmla="*/ 909 h 1862"/>
                <a:gd name="T20" fmla="*/ 942 w 1863"/>
                <a:gd name="T21" fmla="*/ 1647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3" h="1862">
                  <a:moveTo>
                    <a:pt x="932" y="0"/>
                  </a:moveTo>
                  <a:cubicBezTo>
                    <a:pt x="418" y="0"/>
                    <a:pt x="0" y="417"/>
                    <a:pt x="0" y="931"/>
                  </a:cubicBezTo>
                  <a:cubicBezTo>
                    <a:pt x="0" y="1444"/>
                    <a:pt x="418" y="1862"/>
                    <a:pt x="932" y="1862"/>
                  </a:cubicBezTo>
                  <a:cubicBezTo>
                    <a:pt x="1180" y="1862"/>
                    <a:pt x="1414" y="1765"/>
                    <a:pt x="1590" y="1589"/>
                  </a:cubicBezTo>
                  <a:cubicBezTo>
                    <a:pt x="1766" y="1413"/>
                    <a:pt x="1863" y="1180"/>
                    <a:pt x="1863" y="931"/>
                  </a:cubicBezTo>
                  <a:cubicBezTo>
                    <a:pt x="1863" y="417"/>
                    <a:pt x="1445" y="0"/>
                    <a:pt x="932" y="0"/>
                  </a:cubicBezTo>
                  <a:close/>
                  <a:moveTo>
                    <a:pt x="942" y="1647"/>
                  </a:moveTo>
                  <a:cubicBezTo>
                    <a:pt x="535" y="1647"/>
                    <a:pt x="204" y="1316"/>
                    <a:pt x="204" y="909"/>
                  </a:cubicBezTo>
                  <a:cubicBezTo>
                    <a:pt x="204" y="502"/>
                    <a:pt x="535" y="171"/>
                    <a:pt x="942" y="171"/>
                  </a:cubicBezTo>
                  <a:cubicBezTo>
                    <a:pt x="1349" y="171"/>
                    <a:pt x="1680" y="502"/>
                    <a:pt x="1680" y="909"/>
                  </a:cubicBezTo>
                  <a:cubicBezTo>
                    <a:pt x="1680" y="1316"/>
                    <a:pt x="1349" y="1647"/>
                    <a:pt x="942" y="1647"/>
                  </a:cubicBez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cs-CZ">
                <a:solidFill>
                  <a:srgbClr val="FFFFFF"/>
                </a:solidFill>
                <a:latin typeface="Imago" panose="02000500060000020004" pitchFamily="2" charset="0"/>
                <a:cs typeface="Arial"/>
              </a:endParaRPr>
            </a:p>
          </p:txBody>
        </p:sp>
      </p:grpSp>
      <p:sp>
        <p:nvSpPr>
          <p:cNvPr id="56" name="Rounded Rectangle 42"/>
          <p:cNvSpPr/>
          <p:nvPr/>
        </p:nvSpPr>
        <p:spPr>
          <a:xfrm>
            <a:off x="4576258" y="4103190"/>
            <a:ext cx="4248000" cy="504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r" defTabSz="457178"/>
            <a:r>
              <a:rPr lang="cs-CZ" sz="1100" b="1" dirty="0">
                <a:solidFill>
                  <a:schemeClr val="bg1"/>
                </a:solidFill>
                <a:latin typeface="Imago" panose="02000500060000020004" pitchFamily="2" charset="0"/>
              </a:rPr>
              <a:t>Cílené terapie zlepšily míru přežití </a:t>
            </a:r>
          </a:p>
          <a:p>
            <a:pPr algn="r" defTabSz="457178"/>
            <a:r>
              <a:rPr lang="cs-CZ" sz="1100" dirty="0">
                <a:solidFill>
                  <a:schemeClr val="bg1"/>
                </a:solidFill>
                <a:latin typeface="Imago" panose="02000500060000020004" pitchFamily="2" charset="0"/>
              </a:rPr>
              <a:t>u pacientů s NSCLC s </a:t>
            </a:r>
            <a:r>
              <a:rPr lang="cs-CZ" sz="1100" dirty="0" smtClean="0">
                <a:solidFill>
                  <a:schemeClr val="bg1"/>
                </a:solidFill>
                <a:latin typeface="Imago" panose="02000500060000020004" pitchFamily="2" charset="0"/>
              </a:rPr>
              <a:t>řídícími </a:t>
            </a:r>
            <a:r>
              <a:rPr lang="cs-CZ" sz="1100" dirty="0">
                <a:solidFill>
                  <a:schemeClr val="bg1"/>
                </a:solidFill>
                <a:latin typeface="Imago" panose="02000500060000020004" pitchFamily="2" charset="0"/>
              </a:rPr>
              <a:t>mutacemi</a:t>
            </a:r>
          </a:p>
        </p:txBody>
      </p:sp>
      <p:sp>
        <p:nvSpPr>
          <p:cNvPr id="57" name="Rounded Rectangle 42"/>
          <p:cNvSpPr/>
          <p:nvPr/>
        </p:nvSpPr>
        <p:spPr>
          <a:xfrm>
            <a:off x="403145" y="4103190"/>
            <a:ext cx="4248000" cy="504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defTabSz="457178"/>
            <a:r>
              <a:rPr lang="cs-CZ" sz="1100" b="1" dirty="0">
                <a:solidFill>
                  <a:schemeClr val="bg1"/>
                </a:solidFill>
                <a:latin typeface="Imago" panose="02000500060000020004" pitchFamily="2" charset="0"/>
              </a:rPr>
              <a:t>Žádné </a:t>
            </a:r>
            <a:r>
              <a:rPr lang="cs-CZ" sz="1100" b="1" dirty="0" smtClean="0">
                <a:solidFill>
                  <a:schemeClr val="bg1"/>
                </a:solidFill>
                <a:latin typeface="Imago" panose="02000500060000020004" pitchFamily="2" charset="0"/>
              </a:rPr>
              <a:t>hodnocení </a:t>
            </a:r>
            <a:r>
              <a:rPr lang="cs-CZ" sz="1100" b="1" dirty="0">
                <a:solidFill>
                  <a:schemeClr val="bg1"/>
                </a:solidFill>
                <a:latin typeface="Imago" panose="02000500060000020004" pitchFamily="2" charset="0"/>
              </a:rPr>
              <a:t>cílené terapie neukázalo </a:t>
            </a:r>
          </a:p>
          <a:p>
            <a:pPr defTabSz="457178"/>
            <a:r>
              <a:rPr lang="cs-CZ" sz="1100" b="1" dirty="0">
                <a:solidFill>
                  <a:schemeClr val="bg1"/>
                </a:solidFill>
                <a:latin typeface="Imago" panose="02000500060000020004" pitchFamily="2" charset="0"/>
              </a:rPr>
              <a:t>podstatnou klinickou aktivitu </a:t>
            </a:r>
            <a:r>
              <a:rPr lang="cs-CZ" sz="1100" dirty="0">
                <a:solidFill>
                  <a:schemeClr val="bg1"/>
                </a:solidFill>
                <a:latin typeface="Imago" panose="02000500060000020004" pitchFamily="2" charset="0"/>
              </a:rPr>
              <a:t>u SCLC</a:t>
            </a:r>
            <a:endParaRPr lang="cs-CZ" sz="1100" b="1" dirty="0">
              <a:solidFill>
                <a:schemeClr val="bg1"/>
              </a:solidFill>
              <a:latin typeface="Imago" panose="02000500060000020004" pitchFamily="2" charset="0"/>
            </a:endParaRPr>
          </a:p>
        </p:txBody>
      </p:sp>
      <p:sp>
        <p:nvSpPr>
          <p:cNvPr id="103" name="Freeform 15"/>
          <p:cNvSpPr>
            <a:spLocks/>
          </p:cNvSpPr>
          <p:nvPr/>
        </p:nvSpPr>
        <p:spPr bwMode="auto">
          <a:xfrm rot="5400000">
            <a:off x="4202027" y="4011004"/>
            <a:ext cx="728523" cy="730339"/>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bg1"/>
          </a:solidFill>
          <a:ln w="19050">
            <a:gradFill>
              <a:gsLst>
                <a:gs pos="0">
                  <a:schemeClr val="accent3"/>
                </a:gs>
                <a:gs pos="100000">
                  <a:srgbClr val="006CAD"/>
                </a:gs>
              </a:gsLst>
              <a:lin ang="5400000" scaled="1"/>
            </a:gradFill>
            <a:prstDash val="solid"/>
            <a:round/>
            <a:headEnd/>
            <a:tailEnd/>
          </a:ln>
        </p:spPr>
        <p:txBody>
          <a:bodyPr vert="horz" wrap="square" lIns="91436" tIns="45718" rIns="91436" bIns="45718" numCol="1" anchor="t" anchorCtr="0" compatLnSpc="1">
            <a:prstTxWarp prst="textNoShape">
              <a:avLst/>
            </a:prstTxWarp>
          </a:bodyPr>
          <a:lstStyle/>
          <a:p>
            <a:pPr defTabSz="457178"/>
            <a:endParaRPr lang="cs-CZ">
              <a:solidFill>
                <a:srgbClr val="A2A2A2"/>
              </a:solidFill>
              <a:latin typeface="Imago" panose="02000500060000020004" pitchFamily="2" charset="0"/>
            </a:endParaRPr>
          </a:p>
        </p:txBody>
      </p:sp>
      <p:grpSp>
        <p:nvGrpSpPr>
          <p:cNvPr id="6" name="Group 5"/>
          <p:cNvGrpSpPr/>
          <p:nvPr/>
        </p:nvGrpSpPr>
        <p:grpSpPr>
          <a:xfrm>
            <a:off x="4312923" y="4122895"/>
            <a:ext cx="506848" cy="521388"/>
            <a:chOff x="4268072" y="3170325"/>
            <a:chExt cx="570039" cy="586392"/>
          </a:xfrm>
          <a:solidFill>
            <a:srgbClr val="006CAD"/>
          </a:solidFill>
        </p:grpSpPr>
        <p:grpSp>
          <p:nvGrpSpPr>
            <p:cNvPr id="113" name="Group 112"/>
            <p:cNvGrpSpPr/>
            <p:nvPr/>
          </p:nvGrpSpPr>
          <p:grpSpPr>
            <a:xfrm>
              <a:off x="4467315" y="3330187"/>
              <a:ext cx="370796" cy="426530"/>
              <a:chOff x="2781302" y="3327401"/>
              <a:chExt cx="468313" cy="465138"/>
            </a:xfrm>
            <a:grpFill/>
          </p:grpSpPr>
          <p:sp>
            <p:nvSpPr>
              <p:cNvPr id="114" name="Freeform 72"/>
              <p:cNvSpPr>
                <a:spLocks/>
              </p:cNvSpPr>
              <p:nvPr/>
            </p:nvSpPr>
            <p:spPr bwMode="auto">
              <a:xfrm>
                <a:off x="2781302" y="3424238"/>
                <a:ext cx="468313" cy="315913"/>
              </a:xfrm>
              <a:custGeom>
                <a:avLst/>
                <a:gdLst>
                  <a:gd name="T0" fmla="*/ 20 w 235"/>
                  <a:gd name="T1" fmla="*/ 92 h 158"/>
                  <a:gd name="T2" fmla="*/ 26 w 235"/>
                  <a:gd name="T3" fmla="*/ 97 h 158"/>
                  <a:gd name="T4" fmla="*/ 77 w 235"/>
                  <a:gd name="T5" fmla="*/ 149 h 158"/>
                  <a:gd name="T6" fmla="*/ 77 w 235"/>
                  <a:gd name="T7" fmla="*/ 157 h 158"/>
                  <a:gd name="T8" fmla="*/ 70 w 235"/>
                  <a:gd name="T9" fmla="*/ 156 h 158"/>
                  <a:gd name="T10" fmla="*/ 47 w 235"/>
                  <a:gd name="T11" fmla="*/ 132 h 158"/>
                  <a:gd name="T12" fmla="*/ 14 w 235"/>
                  <a:gd name="T13" fmla="*/ 100 h 158"/>
                  <a:gd name="T14" fmla="*/ 12 w 235"/>
                  <a:gd name="T15" fmla="*/ 98 h 158"/>
                  <a:gd name="T16" fmla="*/ 9 w 235"/>
                  <a:gd name="T17" fmla="*/ 101 h 158"/>
                  <a:gd name="T18" fmla="*/ 2 w 235"/>
                  <a:gd name="T19" fmla="*/ 101 h 158"/>
                  <a:gd name="T20" fmla="*/ 3 w 235"/>
                  <a:gd name="T21" fmla="*/ 94 h 158"/>
                  <a:gd name="T22" fmla="*/ 25 w 235"/>
                  <a:gd name="T23" fmla="*/ 79 h 158"/>
                  <a:gd name="T24" fmla="*/ 75 w 235"/>
                  <a:gd name="T25" fmla="*/ 64 h 158"/>
                  <a:gd name="T26" fmla="*/ 152 w 235"/>
                  <a:gd name="T27" fmla="*/ 52 h 158"/>
                  <a:gd name="T28" fmla="*/ 155 w 235"/>
                  <a:gd name="T29" fmla="*/ 52 h 158"/>
                  <a:gd name="T30" fmla="*/ 153 w 235"/>
                  <a:gd name="T31" fmla="*/ 50 h 158"/>
                  <a:gd name="T32" fmla="*/ 153 w 235"/>
                  <a:gd name="T33" fmla="*/ 44 h 158"/>
                  <a:gd name="T34" fmla="*/ 160 w 235"/>
                  <a:gd name="T35" fmla="*/ 43 h 158"/>
                  <a:gd name="T36" fmla="*/ 166 w 235"/>
                  <a:gd name="T37" fmla="*/ 49 h 158"/>
                  <a:gd name="T38" fmla="*/ 169 w 235"/>
                  <a:gd name="T39" fmla="*/ 50 h 158"/>
                  <a:gd name="T40" fmla="*/ 196 w 235"/>
                  <a:gd name="T41" fmla="*/ 46 h 158"/>
                  <a:gd name="T42" fmla="*/ 194 w 235"/>
                  <a:gd name="T43" fmla="*/ 44 h 158"/>
                  <a:gd name="T44" fmla="*/ 161 w 235"/>
                  <a:gd name="T45" fmla="*/ 11 h 158"/>
                  <a:gd name="T46" fmla="*/ 159 w 235"/>
                  <a:gd name="T47" fmla="*/ 2 h 158"/>
                  <a:gd name="T48" fmla="*/ 168 w 235"/>
                  <a:gd name="T49" fmla="*/ 4 h 158"/>
                  <a:gd name="T50" fmla="*/ 205 w 235"/>
                  <a:gd name="T51" fmla="*/ 42 h 158"/>
                  <a:gd name="T52" fmla="*/ 210 w 235"/>
                  <a:gd name="T53" fmla="*/ 43 h 158"/>
                  <a:gd name="T54" fmla="*/ 227 w 235"/>
                  <a:gd name="T55" fmla="*/ 35 h 158"/>
                  <a:gd name="T56" fmla="*/ 234 w 235"/>
                  <a:gd name="T57" fmla="*/ 35 h 158"/>
                  <a:gd name="T58" fmla="*/ 233 w 235"/>
                  <a:gd name="T59" fmla="*/ 42 h 158"/>
                  <a:gd name="T60" fmla="*/ 223 w 235"/>
                  <a:gd name="T61" fmla="*/ 49 h 158"/>
                  <a:gd name="T62" fmla="*/ 194 w 235"/>
                  <a:gd name="T63" fmla="*/ 56 h 158"/>
                  <a:gd name="T64" fmla="*/ 119 w 235"/>
                  <a:gd name="T65" fmla="*/ 67 h 158"/>
                  <a:gd name="T66" fmla="*/ 57 w 235"/>
                  <a:gd name="T67" fmla="*/ 78 h 158"/>
                  <a:gd name="T68" fmla="*/ 55 w 235"/>
                  <a:gd name="T69" fmla="*/ 79 h 158"/>
                  <a:gd name="T70" fmla="*/ 57 w 235"/>
                  <a:gd name="T71" fmla="*/ 81 h 158"/>
                  <a:gd name="T72" fmla="*/ 89 w 235"/>
                  <a:gd name="T73" fmla="*/ 113 h 158"/>
                  <a:gd name="T74" fmla="*/ 91 w 235"/>
                  <a:gd name="T75" fmla="*/ 117 h 158"/>
                  <a:gd name="T76" fmla="*/ 88 w 235"/>
                  <a:gd name="T77" fmla="*/ 122 h 158"/>
                  <a:gd name="T78" fmla="*/ 82 w 235"/>
                  <a:gd name="T79" fmla="*/ 121 h 158"/>
                  <a:gd name="T80" fmla="*/ 66 w 235"/>
                  <a:gd name="T81" fmla="*/ 104 h 158"/>
                  <a:gd name="T82" fmla="*/ 45 w 235"/>
                  <a:gd name="T83" fmla="*/ 84 h 158"/>
                  <a:gd name="T84" fmla="*/ 42 w 235"/>
                  <a:gd name="T85" fmla="*/ 83 h 158"/>
                  <a:gd name="T86" fmla="*/ 20 w 235"/>
                  <a:gd name="T87" fmla="*/ 9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158">
                    <a:moveTo>
                      <a:pt x="20" y="92"/>
                    </a:moveTo>
                    <a:cubicBezTo>
                      <a:pt x="23" y="94"/>
                      <a:pt x="24" y="96"/>
                      <a:pt x="26" y="97"/>
                    </a:cubicBezTo>
                    <a:cubicBezTo>
                      <a:pt x="43" y="114"/>
                      <a:pt x="60" y="131"/>
                      <a:pt x="77" y="149"/>
                    </a:cubicBezTo>
                    <a:cubicBezTo>
                      <a:pt x="80" y="151"/>
                      <a:pt x="80" y="154"/>
                      <a:pt x="77" y="157"/>
                    </a:cubicBezTo>
                    <a:cubicBezTo>
                      <a:pt x="75" y="158"/>
                      <a:pt x="72" y="158"/>
                      <a:pt x="70" y="156"/>
                    </a:cubicBezTo>
                    <a:cubicBezTo>
                      <a:pt x="62" y="148"/>
                      <a:pt x="54" y="140"/>
                      <a:pt x="47" y="132"/>
                    </a:cubicBezTo>
                    <a:cubicBezTo>
                      <a:pt x="36" y="121"/>
                      <a:pt x="25" y="111"/>
                      <a:pt x="14" y="100"/>
                    </a:cubicBezTo>
                    <a:cubicBezTo>
                      <a:pt x="14" y="99"/>
                      <a:pt x="13" y="99"/>
                      <a:pt x="12" y="98"/>
                    </a:cubicBezTo>
                    <a:cubicBezTo>
                      <a:pt x="11" y="99"/>
                      <a:pt x="10" y="100"/>
                      <a:pt x="9" y="101"/>
                    </a:cubicBezTo>
                    <a:cubicBezTo>
                      <a:pt x="7" y="103"/>
                      <a:pt x="4" y="103"/>
                      <a:pt x="2" y="101"/>
                    </a:cubicBezTo>
                    <a:cubicBezTo>
                      <a:pt x="0" y="99"/>
                      <a:pt x="0" y="96"/>
                      <a:pt x="3" y="94"/>
                    </a:cubicBezTo>
                    <a:cubicBezTo>
                      <a:pt x="9" y="88"/>
                      <a:pt x="17" y="83"/>
                      <a:pt x="25" y="79"/>
                    </a:cubicBezTo>
                    <a:cubicBezTo>
                      <a:pt x="41" y="72"/>
                      <a:pt x="58" y="68"/>
                      <a:pt x="75" y="64"/>
                    </a:cubicBezTo>
                    <a:cubicBezTo>
                      <a:pt x="100" y="59"/>
                      <a:pt x="126" y="56"/>
                      <a:pt x="152" y="52"/>
                    </a:cubicBezTo>
                    <a:cubicBezTo>
                      <a:pt x="153" y="52"/>
                      <a:pt x="154" y="52"/>
                      <a:pt x="155" y="52"/>
                    </a:cubicBezTo>
                    <a:cubicBezTo>
                      <a:pt x="154" y="51"/>
                      <a:pt x="153" y="51"/>
                      <a:pt x="153" y="50"/>
                    </a:cubicBezTo>
                    <a:cubicBezTo>
                      <a:pt x="151" y="48"/>
                      <a:pt x="151" y="45"/>
                      <a:pt x="153" y="44"/>
                    </a:cubicBezTo>
                    <a:cubicBezTo>
                      <a:pt x="155" y="42"/>
                      <a:pt x="158" y="41"/>
                      <a:pt x="160" y="43"/>
                    </a:cubicBezTo>
                    <a:cubicBezTo>
                      <a:pt x="162" y="45"/>
                      <a:pt x="164" y="47"/>
                      <a:pt x="166" y="49"/>
                    </a:cubicBezTo>
                    <a:cubicBezTo>
                      <a:pt x="167" y="50"/>
                      <a:pt x="168" y="50"/>
                      <a:pt x="169" y="50"/>
                    </a:cubicBezTo>
                    <a:cubicBezTo>
                      <a:pt x="177" y="49"/>
                      <a:pt x="186" y="47"/>
                      <a:pt x="196" y="46"/>
                    </a:cubicBezTo>
                    <a:cubicBezTo>
                      <a:pt x="195" y="45"/>
                      <a:pt x="195" y="45"/>
                      <a:pt x="194" y="44"/>
                    </a:cubicBezTo>
                    <a:cubicBezTo>
                      <a:pt x="183" y="33"/>
                      <a:pt x="172" y="22"/>
                      <a:pt x="161" y="11"/>
                    </a:cubicBezTo>
                    <a:cubicBezTo>
                      <a:pt x="157" y="8"/>
                      <a:pt x="157" y="5"/>
                      <a:pt x="159" y="2"/>
                    </a:cubicBezTo>
                    <a:cubicBezTo>
                      <a:pt x="161" y="0"/>
                      <a:pt x="164" y="1"/>
                      <a:pt x="168" y="4"/>
                    </a:cubicBezTo>
                    <a:cubicBezTo>
                      <a:pt x="180" y="16"/>
                      <a:pt x="193" y="29"/>
                      <a:pt x="205" y="42"/>
                    </a:cubicBezTo>
                    <a:cubicBezTo>
                      <a:pt x="207" y="43"/>
                      <a:pt x="208" y="43"/>
                      <a:pt x="210" y="43"/>
                    </a:cubicBezTo>
                    <a:cubicBezTo>
                      <a:pt x="216" y="41"/>
                      <a:pt x="222" y="39"/>
                      <a:pt x="227" y="35"/>
                    </a:cubicBezTo>
                    <a:cubicBezTo>
                      <a:pt x="229" y="33"/>
                      <a:pt x="232" y="33"/>
                      <a:pt x="234" y="35"/>
                    </a:cubicBezTo>
                    <a:cubicBezTo>
                      <a:pt x="235" y="37"/>
                      <a:pt x="235" y="40"/>
                      <a:pt x="233" y="42"/>
                    </a:cubicBezTo>
                    <a:cubicBezTo>
                      <a:pt x="230" y="45"/>
                      <a:pt x="226" y="47"/>
                      <a:pt x="223" y="49"/>
                    </a:cubicBezTo>
                    <a:cubicBezTo>
                      <a:pt x="213" y="53"/>
                      <a:pt x="204" y="55"/>
                      <a:pt x="194" y="56"/>
                    </a:cubicBezTo>
                    <a:cubicBezTo>
                      <a:pt x="169" y="60"/>
                      <a:pt x="144" y="63"/>
                      <a:pt x="119" y="67"/>
                    </a:cubicBezTo>
                    <a:cubicBezTo>
                      <a:pt x="98" y="70"/>
                      <a:pt x="77" y="73"/>
                      <a:pt x="57" y="78"/>
                    </a:cubicBezTo>
                    <a:cubicBezTo>
                      <a:pt x="56" y="78"/>
                      <a:pt x="56" y="79"/>
                      <a:pt x="55" y="79"/>
                    </a:cubicBezTo>
                    <a:cubicBezTo>
                      <a:pt x="55" y="80"/>
                      <a:pt x="56" y="81"/>
                      <a:pt x="57" y="81"/>
                    </a:cubicBezTo>
                    <a:cubicBezTo>
                      <a:pt x="67" y="92"/>
                      <a:pt x="78" y="102"/>
                      <a:pt x="89" y="113"/>
                    </a:cubicBezTo>
                    <a:cubicBezTo>
                      <a:pt x="89" y="114"/>
                      <a:pt x="90" y="115"/>
                      <a:pt x="91" y="117"/>
                    </a:cubicBezTo>
                    <a:cubicBezTo>
                      <a:pt x="91" y="119"/>
                      <a:pt x="90" y="121"/>
                      <a:pt x="88" y="122"/>
                    </a:cubicBezTo>
                    <a:cubicBezTo>
                      <a:pt x="86" y="123"/>
                      <a:pt x="84" y="122"/>
                      <a:pt x="82" y="121"/>
                    </a:cubicBezTo>
                    <a:cubicBezTo>
                      <a:pt x="77" y="115"/>
                      <a:pt x="71" y="110"/>
                      <a:pt x="66" y="104"/>
                    </a:cubicBezTo>
                    <a:cubicBezTo>
                      <a:pt x="59" y="97"/>
                      <a:pt x="52" y="91"/>
                      <a:pt x="45" y="84"/>
                    </a:cubicBezTo>
                    <a:cubicBezTo>
                      <a:pt x="44" y="83"/>
                      <a:pt x="43" y="82"/>
                      <a:pt x="42" y="83"/>
                    </a:cubicBezTo>
                    <a:cubicBezTo>
                      <a:pt x="35" y="86"/>
                      <a:pt x="28" y="89"/>
                      <a:pt x="20" y="92"/>
                    </a:cubicBezTo>
                    <a:close/>
                  </a:path>
                </a:pathLst>
              </a:custGeom>
              <a:solidFill>
                <a:schemeClr val="accent3"/>
              </a:solidFill>
              <a:ln w="3175">
                <a:solidFill>
                  <a:schemeClr val="accent3"/>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115" name="Freeform 73"/>
              <p:cNvSpPr>
                <a:spLocks/>
              </p:cNvSpPr>
              <p:nvPr/>
            </p:nvSpPr>
            <p:spPr bwMode="auto">
              <a:xfrm>
                <a:off x="3024187" y="3327401"/>
                <a:ext cx="173038" cy="203200"/>
              </a:xfrm>
              <a:custGeom>
                <a:avLst/>
                <a:gdLst>
                  <a:gd name="T0" fmla="*/ 15 w 87"/>
                  <a:gd name="T1" fmla="*/ 60 h 102"/>
                  <a:gd name="T2" fmla="*/ 11 w 87"/>
                  <a:gd name="T3" fmla="*/ 88 h 102"/>
                  <a:gd name="T4" fmla="*/ 10 w 87"/>
                  <a:gd name="T5" fmla="*/ 97 h 102"/>
                  <a:gd name="T6" fmla="*/ 4 w 87"/>
                  <a:gd name="T7" fmla="*/ 102 h 102"/>
                  <a:gd name="T8" fmla="*/ 0 w 87"/>
                  <a:gd name="T9" fmla="*/ 96 h 102"/>
                  <a:gd name="T10" fmla="*/ 12 w 87"/>
                  <a:gd name="T11" fmla="*/ 24 h 102"/>
                  <a:gd name="T12" fmla="*/ 17 w 87"/>
                  <a:gd name="T13" fmla="*/ 9 h 102"/>
                  <a:gd name="T14" fmla="*/ 22 w 87"/>
                  <a:gd name="T15" fmla="*/ 2 h 102"/>
                  <a:gd name="T16" fmla="*/ 29 w 87"/>
                  <a:gd name="T17" fmla="*/ 2 h 102"/>
                  <a:gd name="T18" fmla="*/ 29 w 87"/>
                  <a:gd name="T19" fmla="*/ 8 h 102"/>
                  <a:gd name="T20" fmla="*/ 27 w 87"/>
                  <a:gd name="T21" fmla="*/ 11 h 102"/>
                  <a:gd name="T22" fmla="*/ 29 w 87"/>
                  <a:gd name="T23" fmla="*/ 13 h 102"/>
                  <a:gd name="T24" fmla="*/ 84 w 87"/>
                  <a:gd name="T25" fmla="*/ 68 h 102"/>
                  <a:gd name="T26" fmla="*/ 87 w 87"/>
                  <a:gd name="T27" fmla="*/ 71 h 102"/>
                  <a:gd name="T28" fmla="*/ 84 w 87"/>
                  <a:gd name="T29" fmla="*/ 77 h 102"/>
                  <a:gd name="T30" fmla="*/ 78 w 87"/>
                  <a:gd name="T31" fmla="*/ 76 h 102"/>
                  <a:gd name="T32" fmla="*/ 64 w 87"/>
                  <a:gd name="T33" fmla="*/ 61 h 102"/>
                  <a:gd name="T34" fmla="*/ 25 w 87"/>
                  <a:gd name="T35" fmla="*/ 23 h 102"/>
                  <a:gd name="T36" fmla="*/ 23 w 87"/>
                  <a:gd name="T37" fmla="*/ 20 h 102"/>
                  <a:gd name="T38" fmla="*/ 18 w 87"/>
                  <a:gd name="T39" fmla="*/ 39 h 102"/>
                  <a:gd name="T40" fmla="*/ 22 w 87"/>
                  <a:gd name="T41" fmla="*/ 53 h 102"/>
                  <a:gd name="T42" fmla="*/ 49 w 87"/>
                  <a:gd name="T43" fmla="*/ 80 h 102"/>
                  <a:gd name="T44" fmla="*/ 50 w 87"/>
                  <a:gd name="T45" fmla="*/ 81 h 102"/>
                  <a:gd name="T46" fmla="*/ 50 w 87"/>
                  <a:gd name="T47" fmla="*/ 88 h 102"/>
                  <a:gd name="T48" fmla="*/ 43 w 87"/>
                  <a:gd name="T49" fmla="*/ 88 h 102"/>
                  <a:gd name="T50" fmla="*/ 35 w 87"/>
                  <a:gd name="T51" fmla="*/ 80 h 102"/>
                  <a:gd name="T52" fmla="*/ 16 w 87"/>
                  <a:gd name="T53" fmla="*/ 60 h 102"/>
                  <a:gd name="T54" fmla="*/ 15 w 87"/>
                  <a:gd name="T55"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2">
                    <a:moveTo>
                      <a:pt x="15" y="60"/>
                    </a:moveTo>
                    <a:cubicBezTo>
                      <a:pt x="13" y="69"/>
                      <a:pt x="12" y="79"/>
                      <a:pt x="11" y="88"/>
                    </a:cubicBezTo>
                    <a:cubicBezTo>
                      <a:pt x="11" y="91"/>
                      <a:pt x="10" y="94"/>
                      <a:pt x="10" y="97"/>
                    </a:cubicBezTo>
                    <a:cubicBezTo>
                      <a:pt x="9" y="100"/>
                      <a:pt x="7" y="102"/>
                      <a:pt x="4" y="102"/>
                    </a:cubicBezTo>
                    <a:cubicBezTo>
                      <a:pt x="1" y="102"/>
                      <a:pt x="0" y="99"/>
                      <a:pt x="0" y="96"/>
                    </a:cubicBezTo>
                    <a:cubicBezTo>
                      <a:pt x="3" y="72"/>
                      <a:pt x="5" y="48"/>
                      <a:pt x="12" y="24"/>
                    </a:cubicBezTo>
                    <a:cubicBezTo>
                      <a:pt x="13" y="19"/>
                      <a:pt x="15" y="14"/>
                      <a:pt x="17" y="9"/>
                    </a:cubicBezTo>
                    <a:cubicBezTo>
                      <a:pt x="18" y="6"/>
                      <a:pt x="20" y="4"/>
                      <a:pt x="22" y="2"/>
                    </a:cubicBezTo>
                    <a:cubicBezTo>
                      <a:pt x="24" y="0"/>
                      <a:pt x="27" y="0"/>
                      <a:pt x="29" y="2"/>
                    </a:cubicBezTo>
                    <a:cubicBezTo>
                      <a:pt x="31" y="3"/>
                      <a:pt x="31" y="6"/>
                      <a:pt x="29" y="8"/>
                    </a:cubicBezTo>
                    <a:cubicBezTo>
                      <a:pt x="29" y="9"/>
                      <a:pt x="28" y="10"/>
                      <a:pt x="27" y="11"/>
                    </a:cubicBezTo>
                    <a:cubicBezTo>
                      <a:pt x="28" y="11"/>
                      <a:pt x="28" y="12"/>
                      <a:pt x="29" y="13"/>
                    </a:cubicBezTo>
                    <a:cubicBezTo>
                      <a:pt x="47" y="31"/>
                      <a:pt x="66" y="50"/>
                      <a:pt x="84" y="68"/>
                    </a:cubicBezTo>
                    <a:cubicBezTo>
                      <a:pt x="85" y="69"/>
                      <a:pt x="86" y="70"/>
                      <a:pt x="87" y="71"/>
                    </a:cubicBezTo>
                    <a:cubicBezTo>
                      <a:pt x="87" y="74"/>
                      <a:pt x="86" y="76"/>
                      <a:pt x="84" y="77"/>
                    </a:cubicBezTo>
                    <a:cubicBezTo>
                      <a:pt x="82" y="78"/>
                      <a:pt x="80" y="77"/>
                      <a:pt x="78" y="76"/>
                    </a:cubicBezTo>
                    <a:cubicBezTo>
                      <a:pt x="73" y="71"/>
                      <a:pt x="69" y="66"/>
                      <a:pt x="64" y="61"/>
                    </a:cubicBezTo>
                    <a:cubicBezTo>
                      <a:pt x="51" y="48"/>
                      <a:pt x="38" y="35"/>
                      <a:pt x="25" y="23"/>
                    </a:cubicBezTo>
                    <a:cubicBezTo>
                      <a:pt x="24" y="22"/>
                      <a:pt x="24" y="21"/>
                      <a:pt x="23" y="20"/>
                    </a:cubicBezTo>
                    <a:cubicBezTo>
                      <a:pt x="21" y="27"/>
                      <a:pt x="20" y="33"/>
                      <a:pt x="18" y="39"/>
                    </a:cubicBezTo>
                    <a:cubicBezTo>
                      <a:pt x="16" y="45"/>
                      <a:pt x="18" y="49"/>
                      <a:pt x="22" y="53"/>
                    </a:cubicBezTo>
                    <a:cubicBezTo>
                      <a:pt x="32" y="62"/>
                      <a:pt x="40" y="71"/>
                      <a:pt x="49" y="80"/>
                    </a:cubicBezTo>
                    <a:cubicBezTo>
                      <a:pt x="49" y="80"/>
                      <a:pt x="50" y="80"/>
                      <a:pt x="50" y="81"/>
                    </a:cubicBezTo>
                    <a:cubicBezTo>
                      <a:pt x="52" y="83"/>
                      <a:pt x="52" y="86"/>
                      <a:pt x="50" y="88"/>
                    </a:cubicBezTo>
                    <a:cubicBezTo>
                      <a:pt x="48" y="89"/>
                      <a:pt x="45" y="90"/>
                      <a:pt x="43" y="88"/>
                    </a:cubicBezTo>
                    <a:cubicBezTo>
                      <a:pt x="40" y="85"/>
                      <a:pt x="38" y="83"/>
                      <a:pt x="35" y="80"/>
                    </a:cubicBezTo>
                    <a:cubicBezTo>
                      <a:pt x="29" y="73"/>
                      <a:pt x="22" y="66"/>
                      <a:pt x="16" y="60"/>
                    </a:cubicBezTo>
                    <a:cubicBezTo>
                      <a:pt x="15" y="60"/>
                      <a:pt x="15" y="60"/>
                      <a:pt x="15" y="60"/>
                    </a:cubicBezTo>
                    <a:close/>
                  </a:path>
                </a:pathLst>
              </a:custGeom>
              <a:grpFill/>
              <a:ln w="3175">
                <a:solidFill>
                  <a:srgbClr val="006CAD"/>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116" name="Freeform 74"/>
              <p:cNvSpPr>
                <a:spLocks/>
              </p:cNvSpPr>
              <p:nvPr/>
            </p:nvSpPr>
            <p:spPr bwMode="auto">
              <a:xfrm>
                <a:off x="2882900" y="3571876"/>
                <a:ext cx="152400" cy="220663"/>
              </a:xfrm>
              <a:custGeom>
                <a:avLst/>
                <a:gdLst>
                  <a:gd name="T0" fmla="*/ 50 w 77"/>
                  <a:gd name="T1" fmla="*/ 75 h 111"/>
                  <a:gd name="T2" fmla="*/ 58 w 77"/>
                  <a:gd name="T3" fmla="*/ 51 h 111"/>
                  <a:gd name="T4" fmla="*/ 57 w 77"/>
                  <a:gd name="T5" fmla="*/ 48 h 111"/>
                  <a:gd name="T6" fmla="*/ 38 w 77"/>
                  <a:gd name="T7" fmla="*/ 30 h 111"/>
                  <a:gd name="T8" fmla="*/ 36 w 77"/>
                  <a:gd name="T9" fmla="*/ 25 h 111"/>
                  <a:gd name="T10" fmla="*/ 39 w 77"/>
                  <a:gd name="T11" fmla="*/ 21 h 111"/>
                  <a:gd name="T12" fmla="*/ 45 w 77"/>
                  <a:gd name="T13" fmla="*/ 23 h 111"/>
                  <a:gd name="T14" fmla="*/ 58 w 77"/>
                  <a:gd name="T15" fmla="*/ 36 h 111"/>
                  <a:gd name="T16" fmla="*/ 60 w 77"/>
                  <a:gd name="T17" fmla="*/ 39 h 111"/>
                  <a:gd name="T18" fmla="*/ 61 w 77"/>
                  <a:gd name="T19" fmla="*/ 38 h 111"/>
                  <a:gd name="T20" fmla="*/ 65 w 77"/>
                  <a:gd name="T21" fmla="*/ 18 h 111"/>
                  <a:gd name="T22" fmla="*/ 67 w 77"/>
                  <a:gd name="T23" fmla="*/ 5 h 111"/>
                  <a:gd name="T24" fmla="*/ 72 w 77"/>
                  <a:gd name="T25" fmla="*/ 0 h 111"/>
                  <a:gd name="T26" fmla="*/ 76 w 77"/>
                  <a:gd name="T27" fmla="*/ 6 h 111"/>
                  <a:gd name="T28" fmla="*/ 57 w 77"/>
                  <a:gd name="T29" fmla="*/ 83 h 111"/>
                  <a:gd name="T30" fmla="*/ 41 w 77"/>
                  <a:gd name="T31" fmla="*/ 109 h 111"/>
                  <a:gd name="T32" fmla="*/ 38 w 77"/>
                  <a:gd name="T33" fmla="*/ 111 h 111"/>
                  <a:gd name="T34" fmla="*/ 33 w 77"/>
                  <a:gd name="T35" fmla="*/ 109 h 111"/>
                  <a:gd name="T36" fmla="*/ 34 w 77"/>
                  <a:gd name="T37" fmla="*/ 102 h 111"/>
                  <a:gd name="T38" fmla="*/ 43 w 77"/>
                  <a:gd name="T39" fmla="*/ 91 h 111"/>
                  <a:gd name="T40" fmla="*/ 41 w 77"/>
                  <a:gd name="T41" fmla="*/ 80 h 111"/>
                  <a:gd name="T42" fmla="*/ 3 w 77"/>
                  <a:gd name="T43" fmla="*/ 42 h 111"/>
                  <a:gd name="T44" fmla="*/ 2 w 77"/>
                  <a:gd name="T45" fmla="*/ 41 h 111"/>
                  <a:gd name="T46" fmla="*/ 2 w 77"/>
                  <a:gd name="T47" fmla="*/ 34 h 111"/>
                  <a:gd name="T48" fmla="*/ 9 w 77"/>
                  <a:gd name="T49" fmla="*/ 34 h 111"/>
                  <a:gd name="T50" fmla="*/ 22 w 77"/>
                  <a:gd name="T51" fmla="*/ 47 h 111"/>
                  <a:gd name="T52" fmla="*/ 48 w 77"/>
                  <a:gd name="T53" fmla="*/ 73 h 111"/>
                  <a:gd name="T54" fmla="*/ 50 w 77"/>
                  <a:gd name="T55"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111">
                    <a:moveTo>
                      <a:pt x="50" y="75"/>
                    </a:moveTo>
                    <a:cubicBezTo>
                      <a:pt x="53" y="67"/>
                      <a:pt x="55" y="59"/>
                      <a:pt x="58" y="51"/>
                    </a:cubicBezTo>
                    <a:cubicBezTo>
                      <a:pt x="58" y="50"/>
                      <a:pt x="57" y="49"/>
                      <a:pt x="57" y="48"/>
                    </a:cubicBezTo>
                    <a:cubicBezTo>
                      <a:pt x="50" y="42"/>
                      <a:pt x="44" y="36"/>
                      <a:pt x="38" y="30"/>
                    </a:cubicBezTo>
                    <a:cubicBezTo>
                      <a:pt x="37" y="29"/>
                      <a:pt x="36" y="27"/>
                      <a:pt x="36" y="25"/>
                    </a:cubicBezTo>
                    <a:cubicBezTo>
                      <a:pt x="36" y="24"/>
                      <a:pt x="38" y="22"/>
                      <a:pt x="39" y="21"/>
                    </a:cubicBezTo>
                    <a:cubicBezTo>
                      <a:pt x="41" y="20"/>
                      <a:pt x="43" y="21"/>
                      <a:pt x="45" y="23"/>
                    </a:cubicBezTo>
                    <a:cubicBezTo>
                      <a:pt x="49" y="27"/>
                      <a:pt x="53" y="31"/>
                      <a:pt x="58" y="36"/>
                    </a:cubicBezTo>
                    <a:cubicBezTo>
                      <a:pt x="59" y="37"/>
                      <a:pt x="59" y="38"/>
                      <a:pt x="60" y="39"/>
                    </a:cubicBezTo>
                    <a:cubicBezTo>
                      <a:pt x="60" y="38"/>
                      <a:pt x="61" y="38"/>
                      <a:pt x="61" y="38"/>
                    </a:cubicBezTo>
                    <a:cubicBezTo>
                      <a:pt x="62" y="31"/>
                      <a:pt x="63" y="25"/>
                      <a:pt x="65" y="18"/>
                    </a:cubicBezTo>
                    <a:cubicBezTo>
                      <a:pt x="65" y="13"/>
                      <a:pt x="66" y="9"/>
                      <a:pt x="67" y="5"/>
                    </a:cubicBezTo>
                    <a:cubicBezTo>
                      <a:pt x="67" y="1"/>
                      <a:pt x="69" y="0"/>
                      <a:pt x="72" y="0"/>
                    </a:cubicBezTo>
                    <a:cubicBezTo>
                      <a:pt x="75" y="1"/>
                      <a:pt x="77" y="3"/>
                      <a:pt x="76" y="6"/>
                    </a:cubicBezTo>
                    <a:cubicBezTo>
                      <a:pt x="72" y="32"/>
                      <a:pt x="68" y="59"/>
                      <a:pt x="57" y="83"/>
                    </a:cubicBezTo>
                    <a:cubicBezTo>
                      <a:pt x="53" y="93"/>
                      <a:pt x="49" y="101"/>
                      <a:pt x="41" y="109"/>
                    </a:cubicBezTo>
                    <a:cubicBezTo>
                      <a:pt x="41" y="110"/>
                      <a:pt x="39" y="110"/>
                      <a:pt x="38" y="111"/>
                    </a:cubicBezTo>
                    <a:cubicBezTo>
                      <a:pt x="36" y="111"/>
                      <a:pt x="34" y="111"/>
                      <a:pt x="33" y="109"/>
                    </a:cubicBezTo>
                    <a:cubicBezTo>
                      <a:pt x="32" y="106"/>
                      <a:pt x="32" y="104"/>
                      <a:pt x="34" y="102"/>
                    </a:cubicBezTo>
                    <a:cubicBezTo>
                      <a:pt x="37" y="99"/>
                      <a:pt x="40" y="95"/>
                      <a:pt x="43" y="91"/>
                    </a:cubicBezTo>
                    <a:cubicBezTo>
                      <a:pt x="46" y="85"/>
                      <a:pt x="46" y="85"/>
                      <a:pt x="41" y="80"/>
                    </a:cubicBezTo>
                    <a:cubicBezTo>
                      <a:pt x="29" y="68"/>
                      <a:pt x="16" y="55"/>
                      <a:pt x="3" y="42"/>
                    </a:cubicBezTo>
                    <a:cubicBezTo>
                      <a:pt x="3" y="42"/>
                      <a:pt x="3" y="42"/>
                      <a:pt x="2" y="41"/>
                    </a:cubicBezTo>
                    <a:cubicBezTo>
                      <a:pt x="0" y="39"/>
                      <a:pt x="0" y="36"/>
                      <a:pt x="2" y="34"/>
                    </a:cubicBezTo>
                    <a:cubicBezTo>
                      <a:pt x="4" y="32"/>
                      <a:pt x="7" y="32"/>
                      <a:pt x="9" y="34"/>
                    </a:cubicBezTo>
                    <a:cubicBezTo>
                      <a:pt x="14" y="39"/>
                      <a:pt x="18" y="43"/>
                      <a:pt x="22" y="47"/>
                    </a:cubicBezTo>
                    <a:cubicBezTo>
                      <a:pt x="31" y="56"/>
                      <a:pt x="40" y="65"/>
                      <a:pt x="48" y="73"/>
                    </a:cubicBezTo>
                    <a:cubicBezTo>
                      <a:pt x="49" y="74"/>
                      <a:pt x="49" y="74"/>
                      <a:pt x="50" y="75"/>
                    </a:cubicBezTo>
                    <a:close/>
                  </a:path>
                </a:pathLst>
              </a:custGeom>
              <a:grpFill/>
              <a:ln w="3175">
                <a:solidFill>
                  <a:srgbClr val="006CAD"/>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117" name="Freeform 75"/>
              <p:cNvSpPr>
                <a:spLocks/>
              </p:cNvSpPr>
              <p:nvPr/>
            </p:nvSpPr>
            <p:spPr bwMode="auto">
              <a:xfrm>
                <a:off x="2952750" y="3565526"/>
                <a:ext cx="46038" cy="46038"/>
              </a:xfrm>
              <a:custGeom>
                <a:avLst/>
                <a:gdLst>
                  <a:gd name="T0" fmla="*/ 23 w 23"/>
                  <a:gd name="T1" fmla="*/ 18 h 23"/>
                  <a:gd name="T2" fmla="*/ 20 w 23"/>
                  <a:gd name="T3" fmla="*/ 21 h 23"/>
                  <a:gd name="T4" fmla="*/ 15 w 23"/>
                  <a:gd name="T5" fmla="*/ 21 h 23"/>
                  <a:gd name="T6" fmla="*/ 2 w 23"/>
                  <a:gd name="T7" fmla="*/ 8 h 23"/>
                  <a:gd name="T8" fmla="*/ 2 w 23"/>
                  <a:gd name="T9" fmla="*/ 2 h 23"/>
                  <a:gd name="T10" fmla="*/ 9 w 23"/>
                  <a:gd name="T11" fmla="*/ 2 h 23"/>
                  <a:gd name="T12" fmla="*/ 21 w 23"/>
                  <a:gd name="T13" fmla="*/ 14 h 23"/>
                  <a:gd name="T14" fmla="*/ 23 w 23"/>
                  <a:gd name="T15" fmla="*/ 1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18"/>
                    </a:moveTo>
                    <a:cubicBezTo>
                      <a:pt x="22" y="19"/>
                      <a:pt x="21" y="20"/>
                      <a:pt x="20" y="21"/>
                    </a:cubicBezTo>
                    <a:cubicBezTo>
                      <a:pt x="18" y="23"/>
                      <a:pt x="16" y="22"/>
                      <a:pt x="15" y="21"/>
                    </a:cubicBezTo>
                    <a:cubicBezTo>
                      <a:pt x="10" y="17"/>
                      <a:pt x="6" y="13"/>
                      <a:pt x="2" y="8"/>
                    </a:cubicBezTo>
                    <a:cubicBezTo>
                      <a:pt x="0" y="6"/>
                      <a:pt x="1" y="4"/>
                      <a:pt x="2" y="2"/>
                    </a:cubicBezTo>
                    <a:cubicBezTo>
                      <a:pt x="4" y="0"/>
                      <a:pt x="7" y="0"/>
                      <a:pt x="9" y="2"/>
                    </a:cubicBezTo>
                    <a:cubicBezTo>
                      <a:pt x="13" y="6"/>
                      <a:pt x="17" y="10"/>
                      <a:pt x="21" y="14"/>
                    </a:cubicBezTo>
                    <a:cubicBezTo>
                      <a:pt x="22" y="15"/>
                      <a:pt x="22" y="16"/>
                      <a:pt x="23" y="18"/>
                    </a:cubicBezTo>
                    <a:close/>
                  </a:path>
                </a:pathLst>
              </a:custGeom>
              <a:solidFill>
                <a:schemeClr val="accent3"/>
              </a:solidFill>
              <a:ln w="9525">
                <a:solidFill>
                  <a:schemeClr val="accent3"/>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grpSp>
        <p:sp>
          <p:nvSpPr>
            <p:cNvPr id="118" name="Freeform 114"/>
            <p:cNvSpPr>
              <a:spLocks noEditPoints="1"/>
            </p:cNvSpPr>
            <p:nvPr/>
          </p:nvSpPr>
          <p:spPr bwMode="auto">
            <a:xfrm>
              <a:off x="4268072" y="3170325"/>
              <a:ext cx="345537" cy="339505"/>
            </a:xfrm>
            <a:custGeom>
              <a:avLst/>
              <a:gdLst>
                <a:gd name="T0" fmla="*/ 85 w 320"/>
                <a:gd name="T1" fmla="*/ 221 h 314"/>
                <a:gd name="T2" fmla="*/ 110 w 320"/>
                <a:gd name="T3" fmla="*/ 194 h 314"/>
                <a:gd name="T4" fmla="*/ 142 w 320"/>
                <a:gd name="T5" fmla="*/ 143 h 314"/>
                <a:gd name="T6" fmla="*/ 157 w 320"/>
                <a:gd name="T7" fmla="*/ 64 h 314"/>
                <a:gd name="T8" fmla="*/ 157 w 320"/>
                <a:gd name="T9" fmla="*/ 7 h 314"/>
                <a:gd name="T10" fmla="*/ 207 w 320"/>
                <a:gd name="T11" fmla="*/ 38 h 314"/>
                <a:gd name="T12" fmla="*/ 259 w 320"/>
                <a:gd name="T13" fmla="*/ 41 h 314"/>
                <a:gd name="T14" fmla="*/ 318 w 320"/>
                <a:gd name="T15" fmla="*/ 64 h 314"/>
                <a:gd name="T16" fmla="*/ 286 w 320"/>
                <a:gd name="T17" fmla="*/ 99 h 314"/>
                <a:gd name="T18" fmla="*/ 271 w 320"/>
                <a:gd name="T19" fmla="*/ 179 h 314"/>
                <a:gd name="T20" fmla="*/ 248 w 320"/>
                <a:gd name="T21" fmla="*/ 239 h 314"/>
                <a:gd name="T22" fmla="*/ 214 w 320"/>
                <a:gd name="T23" fmla="*/ 204 h 314"/>
                <a:gd name="T24" fmla="*/ 120 w 320"/>
                <a:gd name="T25" fmla="*/ 207 h 314"/>
                <a:gd name="T26" fmla="*/ 68 w 320"/>
                <a:gd name="T27" fmla="*/ 289 h 314"/>
                <a:gd name="T28" fmla="*/ 11 w 320"/>
                <a:gd name="T29" fmla="*/ 299 h 314"/>
                <a:gd name="T30" fmla="*/ 54 w 320"/>
                <a:gd name="T31" fmla="*/ 249 h 314"/>
                <a:gd name="T32" fmla="*/ 257 w 320"/>
                <a:gd name="T33" fmla="*/ 169 h 314"/>
                <a:gd name="T34" fmla="*/ 271 w 320"/>
                <a:gd name="T35" fmla="*/ 91 h 314"/>
                <a:gd name="T36" fmla="*/ 249 w 320"/>
                <a:gd name="T37" fmla="*/ 61 h 314"/>
                <a:gd name="T38" fmla="*/ 201 w 320"/>
                <a:gd name="T39" fmla="*/ 53 h 314"/>
                <a:gd name="T40" fmla="*/ 172 w 320"/>
                <a:gd name="T41" fmla="*/ 72 h 314"/>
                <a:gd name="T42" fmla="*/ 157 w 320"/>
                <a:gd name="T43" fmla="*/ 152 h 314"/>
                <a:gd name="T44" fmla="*/ 176 w 320"/>
                <a:gd name="T45" fmla="*/ 182 h 314"/>
                <a:gd name="T46" fmla="*/ 222 w 320"/>
                <a:gd name="T47" fmla="*/ 192 h 314"/>
                <a:gd name="T48" fmla="*/ 272 w 320"/>
                <a:gd name="T49" fmla="*/ 205 h 314"/>
                <a:gd name="T50" fmla="*/ 232 w 320"/>
                <a:gd name="T51" fmla="*/ 207 h 314"/>
                <a:gd name="T52" fmla="*/ 272 w 320"/>
                <a:gd name="T53" fmla="*/ 205 h 314"/>
                <a:gd name="T54" fmla="*/ 153 w 320"/>
                <a:gd name="T55" fmla="*/ 36 h 314"/>
                <a:gd name="T56" fmla="*/ 194 w 320"/>
                <a:gd name="T57" fmla="*/ 36 h 314"/>
                <a:gd name="T58" fmla="*/ 285 w 320"/>
                <a:gd name="T59" fmla="*/ 81 h 314"/>
                <a:gd name="T60" fmla="*/ 287 w 320"/>
                <a:gd name="T61" fmla="*/ 41 h 314"/>
                <a:gd name="T62" fmla="*/ 285 w 320"/>
                <a:gd name="T63" fmla="*/ 81 h 314"/>
                <a:gd name="T64" fmla="*/ 139 w 320"/>
                <a:gd name="T65" fmla="*/ 160 h 314"/>
                <a:gd name="T66" fmla="*/ 141 w 320"/>
                <a:gd name="T67" fmla="*/ 201 h 314"/>
                <a:gd name="T68" fmla="*/ 37 w 320"/>
                <a:gd name="T69" fmla="*/ 298 h 314"/>
                <a:gd name="T70" fmla="*/ 36 w 320"/>
                <a:gd name="T71" fmla="*/ 257 h 314"/>
                <a:gd name="T72" fmla="*/ 37 w 320"/>
                <a:gd name="T73" fmla="*/ 29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0" h="314">
                  <a:moveTo>
                    <a:pt x="54" y="249"/>
                  </a:moveTo>
                  <a:cubicBezTo>
                    <a:pt x="65" y="240"/>
                    <a:pt x="75" y="230"/>
                    <a:pt x="85" y="221"/>
                  </a:cubicBezTo>
                  <a:cubicBezTo>
                    <a:pt x="93" y="214"/>
                    <a:pt x="101" y="206"/>
                    <a:pt x="109" y="199"/>
                  </a:cubicBezTo>
                  <a:cubicBezTo>
                    <a:pt x="111" y="198"/>
                    <a:pt x="111" y="197"/>
                    <a:pt x="110" y="194"/>
                  </a:cubicBezTo>
                  <a:cubicBezTo>
                    <a:pt x="99" y="170"/>
                    <a:pt x="118" y="150"/>
                    <a:pt x="137" y="148"/>
                  </a:cubicBezTo>
                  <a:cubicBezTo>
                    <a:pt x="141" y="147"/>
                    <a:pt x="142" y="146"/>
                    <a:pt x="142" y="143"/>
                  </a:cubicBezTo>
                  <a:cubicBezTo>
                    <a:pt x="148" y="119"/>
                    <a:pt x="153" y="94"/>
                    <a:pt x="159" y="69"/>
                  </a:cubicBezTo>
                  <a:cubicBezTo>
                    <a:pt x="160" y="67"/>
                    <a:pt x="159" y="66"/>
                    <a:pt x="157" y="64"/>
                  </a:cubicBezTo>
                  <a:cubicBezTo>
                    <a:pt x="148" y="59"/>
                    <a:pt x="142" y="51"/>
                    <a:pt x="140" y="40"/>
                  </a:cubicBezTo>
                  <a:cubicBezTo>
                    <a:pt x="139" y="27"/>
                    <a:pt x="145" y="14"/>
                    <a:pt x="157" y="7"/>
                  </a:cubicBezTo>
                  <a:cubicBezTo>
                    <a:pt x="169" y="0"/>
                    <a:pt x="182" y="1"/>
                    <a:pt x="193" y="9"/>
                  </a:cubicBezTo>
                  <a:cubicBezTo>
                    <a:pt x="202" y="16"/>
                    <a:pt x="207" y="26"/>
                    <a:pt x="207" y="38"/>
                  </a:cubicBezTo>
                  <a:cubicBezTo>
                    <a:pt x="223" y="42"/>
                    <a:pt x="238" y="45"/>
                    <a:pt x="254" y="49"/>
                  </a:cubicBezTo>
                  <a:cubicBezTo>
                    <a:pt x="256" y="46"/>
                    <a:pt x="257" y="43"/>
                    <a:pt x="259" y="41"/>
                  </a:cubicBezTo>
                  <a:cubicBezTo>
                    <a:pt x="269" y="29"/>
                    <a:pt x="284" y="25"/>
                    <a:pt x="297" y="30"/>
                  </a:cubicBezTo>
                  <a:cubicBezTo>
                    <a:pt x="310" y="36"/>
                    <a:pt x="320" y="50"/>
                    <a:pt x="318" y="64"/>
                  </a:cubicBezTo>
                  <a:cubicBezTo>
                    <a:pt x="317" y="78"/>
                    <a:pt x="306" y="91"/>
                    <a:pt x="291" y="94"/>
                  </a:cubicBezTo>
                  <a:cubicBezTo>
                    <a:pt x="288" y="94"/>
                    <a:pt x="287" y="95"/>
                    <a:pt x="286" y="99"/>
                  </a:cubicBezTo>
                  <a:cubicBezTo>
                    <a:pt x="281" y="123"/>
                    <a:pt x="275" y="148"/>
                    <a:pt x="269" y="173"/>
                  </a:cubicBezTo>
                  <a:cubicBezTo>
                    <a:pt x="269" y="176"/>
                    <a:pt x="269" y="177"/>
                    <a:pt x="271" y="179"/>
                  </a:cubicBezTo>
                  <a:cubicBezTo>
                    <a:pt x="284" y="188"/>
                    <a:pt x="289" y="204"/>
                    <a:pt x="283" y="217"/>
                  </a:cubicBezTo>
                  <a:cubicBezTo>
                    <a:pt x="278" y="231"/>
                    <a:pt x="263" y="240"/>
                    <a:pt x="248" y="239"/>
                  </a:cubicBezTo>
                  <a:cubicBezTo>
                    <a:pt x="234" y="238"/>
                    <a:pt x="221" y="225"/>
                    <a:pt x="219" y="210"/>
                  </a:cubicBezTo>
                  <a:cubicBezTo>
                    <a:pt x="219" y="206"/>
                    <a:pt x="218" y="205"/>
                    <a:pt x="214" y="204"/>
                  </a:cubicBezTo>
                  <a:cubicBezTo>
                    <a:pt x="200" y="201"/>
                    <a:pt x="185" y="198"/>
                    <a:pt x="171" y="194"/>
                  </a:cubicBezTo>
                  <a:cubicBezTo>
                    <a:pt x="155" y="215"/>
                    <a:pt x="141" y="219"/>
                    <a:pt x="120" y="207"/>
                  </a:cubicBezTo>
                  <a:cubicBezTo>
                    <a:pt x="101" y="224"/>
                    <a:pt x="82" y="241"/>
                    <a:pt x="63" y="259"/>
                  </a:cubicBezTo>
                  <a:cubicBezTo>
                    <a:pt x="69" y="268"/>
                    <a:pt x="71" y="278"/>
                    <a:pt x="68" y="289"/>
                  </a:cubicBezTo>
                  <a:cubicBezTo>
                    <a:pt x="65" y="296"/>
                    <a:pt x="60" y="302"/>
                    <a:pt x="53" y="306"/>
                  </a:cubicBezTo>
                  <a:cubicBezTo>
                    <a:pt x="39" y="314"/>
                    <a:pt x="22" y="311"/>
                    <a:pt x="11" y="299"/>
                  </a:cubicBezTo>
                  <a:cubicBezTo>
                    <a:pt x="1" y="287"/>
                    <a:pt x="0" y="270"/>
                    <a:pt x="10" y="258"/>
                  </a:cubicBezTo>
                  <a:cubicBezTo>
                    <a:pt x="21" y="244"/>
                    <a:pt x="37" y="241"/>
                    <a:pt x="54" y="249"/>
                  </a:cubicBezTo>
                  <a:close/>
                  <a:moveTo>
                    <a:pt x="256" y="172"/>
                  </a:moveTo>
                  <a:cubicBezTo>
                    <a:pt x="256" y="171"/>
                    <a:pt x="257" y="170"/>
                    <a:pt x="257" y="169"/>
                  </a:cubicBezTo>
                  <a:cubicBezTo>
                    <a:pt x="262" y="145"/>
                    <a:pt x="268" y="121"/>
                    <a:pt x="273" y="97"/>
                  </a:cubicBezTo>
                  <a:cubicBezTo>
                    <a:pt x="274" y="94"/>
                    <a:pt x="274" y="92"/>
                    <a:pt x="271" y="91"/>
                  </a:cubicBezTo>
                  <a:cubicBezTo>
                    <a:pt x="260" y="85"/>
                    <a:pt x="253" y="76"/>
                    <a:pt x="252" y="64"/>
                  </a:cubicBezTo>
                  <a:cubicBezTo>
                    <a:pt x="252" y="62"/>
                    <a:pt x="251" y="62"/>
                    <a:pt x="249" y="61"/>
                  </a:cubicBezTo>
                  <a:cubicBezTo>
                    <a:pt x="235" y="58"/>
                    <a:pt x="220" y="55"/>
                    <a:pt x="206" y="51"/>
                  </a:cubicBezTo>
                  <a:cubicBezTo>
                    <a:pt x="204" y="51"/>
                    <a:pt x="202" y="51"/>
                    <a:pt x="201" y="53"/>
                  </a:cubicBezTo>
                  <a:cubicBezTo>
                    <a:pt x="195" y="63"/>
                    <a:pt x="186" y="68"/>
                    <a:pt x="175" y="69"/>
                  </a:cubicBezTo>
                  <a:cubicBezTo>
                    <a:pt x="173" y="69"/>
                    <a:pt x="172" y="70"/>
                    <a:pt x="172" y="72"/>
                  </a:cubicBezTo>
                  <a:cubicBezTo>
                    <a:pt x="166" y="97"/>
                    <a:pt x="160" y="122"/>
                    <a:pt x="155" y="147"/>
                  </a:cubicBezTo>
                  <a:cubicBezTo>
                    <a:pt x="154" y="150"/>
                    <a:pt x="155" y="151"/>
                    <a:pt x="157" y="152"/>
                  </a:cubicBezTo>
                  <a:cubicBezTo>
                    <a:pt x="167" y="158"/>
                    <a:pt x="172" y="167"/>
                    <a:pt x="173" y="179"/>
                  </a:cubicBezTo>
                  <a:cubicBezTo>
                    <a:pt x="174" y="181"/>
                    <a:pt x="174" y="182"/>
                    <a:pt x="176" y="182"/>
                  </a:cubicBezTo>
                  <a:cubicBezTo>
                    <a:pt x="182" y="183"/>
                    <a:pt x="188" y="185"/>
                    <a:pt x="193" y="186"/>
                  </a:cubicBezTo>
                  <a:cubicBezTo>
                    <a:pt x="203" y="188"/>
                    <a:pt x="212" y="190"/>
                    <a:pt x="222" y="192"/>
                  </a:cubicBezTo>
                  <a:cubicBezTo>
                    <a:pt x="231" y="178"/>
                    <a:pt x="236" y="175"/>
                    <a:pt x="256" y="172"/>
                  </a:cubicBezTo>
                  <a:close/>
                  <a:moveTo>
                    <a:pt x="272" y="205"/>
                  </a:moveTo>
                  <a:cubicBezTo>
                    <a:pt x="272" y="193"/>
                    <a:pt x="263" y="186"/>
                    <a:pt x="251" y="186"/>
                  </a:cubicBezTo>
                  <a:cubicBezTo>
                    <a:pt x="239" y="186"/>
                    <a:pt x="232" y="194"/>
                    <a:pt x="232" y="207"/>
                  </a:cubicBezTo>
                  <a:cubicBezTo>
                    <a:pt x="232" y="218"/>
                    <a:pt x="241" y="226"/>
                    <a:pt x="253" y="226"/>
                  </a:cubicBezTo>
                  <a:cubicBezTo>
                    <a:pt x="264" y="226"/>
                    <a:pt x="273" y="217"/>
                    <a:pt x="272" y="205"/>
                  </a:cubicBezTo>
                  <a:close/>
                  <a:moveTo>
                    <a:pt x="173" y="16"/>
                  </a:moveTo>
                  <a:cubicBezTo>
                    <a:pt x="161" y="16"/>
                    <a:pt x="153" y="24"/>
                    <a:pt x="153" y="36"/>
                  </a:cubicBezTo>
                  <a:cubicBezTo>
                    <a:pt x="153" y="48"/>
                    <a:pt x="162" y="56"/>
                    <a:pt x="174" y="56"/>
                  </a:cubicBezTo>
                  <a:cubicBezTo>
                    <a:pt x="186" y="56"/>
                    <a:pt x="194" y="47"/>
                    <a:pt x="194" y="36"/>
                  </a:cubicBezTo>
                  <a:cubicBezTo>
                    <a:pt x="193" y="23"/>
                    <a:pt x="185" y="15"/>
                    <a:pt x="173" y="16"/>
                  </a:cubicBezTo>
                  <a:close/>
                  <a:moveTo>
                    <a:pt x="285" y="81"/>
                  </a:moveTo>
                  <a:cubicBezTo>
                    <a:pt x="296" y="82"/>
                    <a:pt x="305" y="74"/>
                    <a:pt x="305" y="62"/>
                  </a:cubicBezTo>
                  <a:cubicBezTo>
                    <a:pt x="306" y="51"/>
                    <a:pt x="298" y="42"/>
                    <a:pt x="287" y="41"/>
                  </a:cubicBezTo>
                  <a:cubicBezTo>
                    <a:pt x="275" y="40"/>
                    <a:pt x="266" y="48"/>
                    <a:pt x="265" y="59"/>
                  </a:cubicBezTo>
                  <a:cubicBezTo>
                    <a:pt x="264" y="72"/>
                    <a:pt x="272" y="80"/>
                    <a:pt x="285" y="81"/>
                  </a:cubicBezTo>
                  <a:close/>
                  <a:moveTo>
                    <a:pt x="161" y="180"/>
                  </a:moveTo>
                  <a:cubicBezTo>
                    <a:pt x="161" y="168"/>
                    <a:pt x="151" y="160"/>
                    <a:pt x="139" y="160"/>
                  </a:cubicBezTo>
                  <a:cubicBezTo>
                    <a:pt x="128" y="160"/>
                    <a:pt x="120" y="169"/>
                    <a:pt x="120" y="181"/>
                  </a:cubicBezTo>
                  <a:cubicBezTo>
                    <a:pt x="120" y="192"/>
                    <a:pt x="130" y="201"/>
                    <a:pt x="141" y="201"/>
                  </a:cubicBezTo>
                  <a:cubicBezTo>
                    <a:pt x="152" y="201"/>
                    <a:pt x="161" y="192"/>
                    <a:pt x="161" y="180"/>
                  </a:cubicBezTo>
                  <a:close/>
                  <a:moveTo>
                    <a:pt x="37" y="298"/>
                  </a:moveTo>
                  <a:cubicBezTo>
                    <a:pt x="48" y="298"/>
                    <a:pt x="56" y="289"/>
                    <a:pt x="57" y="277"/>
                  </a:cubicBezTo>
                  <a:cubicBezTo>
                    <a:pt x="57" y="266"/>
                    <a:pt x="48" y="257"/>
                    <a:pt x="36" y="257"/>
                  </a:cubicBezTo>
                  <a:cubicBezTo>
                    <a:pt x="25" y="257"/>
                    <a:pt x="16" y="266"/>
                    <a:pt x="16" y="278"/>
                  </a:cubicBezTo>
                  <a:cubicBezTo>
                    <a:pt x="16" y="289"/>
                    <a:pt x="25" y="298"/>
                    <a:pt x="37" y="298"/>
                  </a:cubicBezTo>
                  <a:close/>
                </a:path>
              </a:pathLst>
            </a:custGeom>
            <a:solidFill>
              <a:schemeClr val="accent3"/>
            </a:solidFill>
            <a:ln w="3175">
              <a:solidFill>
                <a:srgbClr val="006CAD"/>
              </a:solidFill>
            </a:ln>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grpSp>
      <p:sp>
        <p:nvSpPr>
          <p:cNvPr id="39" name="TextBox 38"/>
          <p:cNvSpPr txBox="1"/>
          <p:nvPr/>
        </p:nvSpPr>
        <p:spPr>
          <a:xfrm>
            <a:off x="755578" y="745660"/>
            <a:ext cx="3645425" cy="369332"/>
          </a:xfrm>
          <a:prstGeom prst="rect">
            <a:avLst/>
          </a:prstGeom>
          <a:noFill/>
        </p:spPr>
        <p:txBody>
          <a:bodyPr wrap="square" lIns="91436" tIns="45718" rIns="91436" bIns="45718" rtlCol="0">
            <a:spAutoFit/>
          </a:bodyPr>
          <a:lstStyle/>
          <a:p>
            <a:pPr algn="ctr">
              <a:defRPr/>
            </a:pPr>
            <a:r>
              <a:rPr lang="cs-CZ" sz="1800" b="1">
                <a:solidFill>
                  <a:srgbClr val="006CAD"/>
                </a:solidFill>
                <a:latin typeface="Imago" panose="02000500060000020004" pitchFamily="2" charset="0"/>
                <a:cs typeface="Arial"/>
              </a:rPr>
              <a:t>SCLC</a:t>
            </a:r>
          </a:p>
        </p:txBody>
      </p:sp>
      <p:sp>
        <p:nvSpPr>
          <p:cNvPr id="40" name="TextBox 39"/>
          <p:cNvSpPr txBox="1"/>
          <p:nvPr/>
        </p:nvSpPr>
        <p:spPr>
          <a:xfrm>
            <a:off x="4977065" y="745660"/>
            <a:ext cx="3357393" cy="369332"/>
          </a:xfrm>
          <a:prstGeom prst="rect">
            <a:avLst/>
          </a:prstGeom>
          <a:noFill/>
        </p:spPr>
        <p:txBody>
          <a:bodyPr wrap="square" lIns="91436" tIns="45718" rIns="91436" bIns="45718" rtlCol="0">
            <a:spAutoFit/>
          </a:bodyPr>
          <a:lstStyle/>
          <a:p>
            <a:pPr algn="ctr">
              <a:defRPr/>
            </a:pPr>
            <a:r>
              <a:rPr lang="cs-CZ" sz="1800" b="1">
                <a:solidFill>
                  <a:srgbClr val="009900"/>
                </a:solidFill>
                <a:latin typeface="Imago" panose="02000500060000020004" pitchFamily="2" charset="0"/>
                <a:cs typeface="Arial"/>
              </a:rPr>
              <a:t>NSCLC</a:t>
            </a:r>
          </a:p>
        </p:txBody>
      </p:sp>
      <p:sp>
        <p:nvSpPr>
          <p:cNvPr id="68" name="Rounded Rectangle 42"/>
          <p:cNvSpPr/>
          <p:nvPr/>
        </p:nvSpPr>
        <p:spPr>
          <a:xfrm>
            <a:off x="4576258" y="1792737"/>
            <a:ext cx="4248000" cy="55272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r" defTabSz="457178"/>
            <a:r>
              <a:rPr lang="cs-CZ" sz="1100" b="1" dirty="0">
                <a:solidFill>
                  <a:schemeClr val="bg1"/>
                </a:solidFill>
                <a:latin typeface="Imago" panose="02000500060000020004" pitchFamily="2" charset="0"/>
              </a:rPr>
              <a:t>Metastázy se objevují v pozdější fázi onemocnění</a:t>
            </a:r>
            <a:r>
              <a:rPr lang="cs-CZ" sz="1100" dirty="0">
                <a:solidFill>
                  <a:schemeClr val="bg1"/>
                </a:solidFill>
                <a:latin typeface="Imago" panose="02000500060000020004" pitchFamily="2" charset="0"/>
              </a:rPr>
              <a:t>: </a:t>
            </a:r>
            <a:br>
              <a:rPr lang="cs-CZ" sz="1100" dirty="0">
                <a:solidFill>
                  <a:schemeClr val="bg1"/>
                </a:solidFill>
                <a:latin typeface="Imago" panose="02000500060000020004" pitchFamily="2" charset="0"/>
              </a:rPr>
            </a:br>
            <a:r>
              <a:rPr lang="cs-CZ" sz="1100" b="1" dirty="0">
                <a:solidFill>
                  <a:schemeClr val="bg1"/>
                </a:solidFill>
                <a:latin typeface="Imago" panose="02000500060000020004" pitchFamily="2" charset="0"/>
              </a:rPr>
              <a:t>55 % </a:t>
            </a:r>
            <a:r>
              <a:rPr lang="cs-CZ" sz="1100" dirty="0">
                <a:solidFill>
                  <a:schemeClr val="bg1"/>
                </a:solidFill>
                <a:latin typeface="Imago" panose="02000500060000020004" pitchFamily="2" charset="0"/>
              </a:rPr>
              <a:t>pacientů má </a:t>
            </a:r>
            <a:r>
              <a:rPr lang="cs-CZ" sz="1100" b="1" dirty="0">
                <a:solidFill>
                  <a:schemeClr val="bg1"/>
                </a:solidFill>
                <a:latin typeface="Imago" panose="02000500060000020004" pitchFamily="2" charset="0"/>
              </a:rPr>
              <a:t>vzdálené </a:t>
            </a:r>
            <a:r>
              <a:rPr lang="cs-CZ" sz="1100" b="1" dirty="0" smtClean="0">
                <a:solidFill>
                  <a:schemeClr val="bg1"/>
                </a:solidFill>
                <a:latin typeface="Imago" panose="02000500060000020004" pitchFamily="2" charset="0"/>
              </a:rPr>
              <a:t>metastázy </a:t>
            </a:r>
            <a:r>
              <a:rPr lang="cs-CZ" sz="1100" dirty="0">
                <a:solidFill>
                  <a:schemeClr val="bg1"/>
                </a:solidFill>
                <a:latin typeface="Imago" panose="02000500060000020004" pitchFamily="2" charset="0"/>
              </a:rPr>
              <a:t>v době diagnózy</a:t>
            </a:r>
          </a:p>
        </p:txBody>
      </p:sp>
      <p:sp>
        <p:nvSpPr>
          <p:cNvPr id="69" name="Rounded Rectangle 42"/>
          <p:cNvSpPr/>
          <p:nvPr/>
        </p:nvSpPr>
        <p:spPr>
          <a:xfrm>
            <a:off x="353340" y="1792737"/>
            <a:ext cx="4248000" cy="55272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defTabSz="457178"/>
            <a:r>
              <a:rPr lang="cs-CZ" sz="1100" b="1" dirty="0">
                <a:solidFill>
                  <a:schemeClr val="bg1"/>
                </a:solidFill>
                <a:latin typeface="Imago" panose="02000500060000020004" pitchFamily="2" charset="0"/>
              </a:rPr>
              <a:t>Časné metastázy: </a:t>
            </a:r>
            <a:br>
              <a:rPr lang="cs-CZ" sz="1100" b="1" dirty="0">
                <a:solidFill>
                  <a:schemeClr val="bg1"/>
                </a:solidFill>
                <a:latin typeface="Imago" panose="02000500060000020004" pitchFamily="2" charset="0"/>
              </a:rPr>
            </a:br>
            <a:r>
              <a:rPr lang="cs-CZ" sz="1100" b="1" dirty="0">
                <a:solidFill>
                  <a:schemeClr val="bg1"/>
                </a:solidFill>
                <a:latin typeface="Imago" panose="02000500060000020004" pitchFamily="2" charset="0"/>
              </a:rPr>
              <a:t>72 % </a:t>
            </a:r>
            <a:r>
              <a:rPr lang="cs-CZ" sz="1100" dirty="0">
                <a:solidFill>
                  <a:schemeClr val="bg1"/>
                </a:solidFill>
                <a:latin typeface="Imago" panose="02000500060000020004" pitchFamily="2" charset="0"/>
              </a:rPr>
              <a:t>pacientů má </a:t>
            </a:r>
            <a:r>
              <a:rPr lang="cs-CZ" sz="1100" b="1" dirty="0">
                <a:solidFill>
                  <a:schemeClr val="bg1"/>
                </a:solidFill>
                <a:latin typeface="Imago" panose="02000500060000020004" pitchFamily="2" charset="0"/>
              </a:rPr>
              <a:t>vzdálené </a:t>
            </a:r>
            <a:r>
              <a:rPr lang="cs-CZ" sz="1100" b="1" dirty="0" smtClean="0">
                <a:solidFill>
                  <a:schemeClr val="bg1"/>
                </a:solidFill>
                <a:latin typeface="Imago" panose="02000500060000020004" pitchFamily="2" charset="0"/>
              </a:rPr>
              <a:t>metastázy </a:t>
            </a:r>
            <a:r>
              <a:rPr lang="cs-CZ" sz="1100" dirty="0">
                <a:solidFill>
                  <a:schemeClr val="bg1"/>
                </a:solidFill>
                <a:latin typeface="Imago" panose="02000500060000020004" pitchFamily="2" charset="0"/>
              </a:rPr>
              <a:t>v době diagnózy</a:t>
            </a:r>
          </a:p>
        </p:txBody>
      </p:sp>
      <p:sp>
        <p:nvSpPr>
          <p:cNvPr id="72" name="Freeform 20"/>
          <p:cNvSpPr>
            <a:spLocks/>
          </p:cNvSpPr>
          <p:nvPr/>
        </p:nvSpPr>
        <p:spPr bwMode="auto">
          <a:xfrm rot="5400000">
            <a:off x="4224535" y="1700536"/>
            <a:ext cx="730340" cy="732156"/>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bg1"/>
          </a:solidFill>
          <a:ln w="19050">
            <a:gradFill>
              <a:gsLst>
                <a:gs pos="0">
                  <a:schemeClr val="accent3"/>
                </a:gs>
                <a:gs pos="100000">
                  <a:srgbClr val="006CAD"/>
                </a:gs>
              </a:gsLst>
              <a:lin ang="5400000" scaled="1"/>
            </a:gradFill>
            <a:prstDash val="solid"/>
            <a:round/>
            <a:headEnd/>
            <a:tailEnd/>
          </a:ln>
        </p:spPr>
        <p:txBody>
          <a:bodyPr vert="horz" wrap="square" lIns="91436" tIns="45718" rIns="91436" bIns="45718" numCol="1" anchor="t" anchorCtr="0" compatLnSpc="1">
            <a:prstTxWarp prst="textNoShape">
              <a:avLst/>
            </a:prstTxWarp>
          </a:bodyPr>
          <a:lstStyle/>
          <a:p>
            <a:pPr defTabSz="457178"/>
            <a:endParaRPr lang="cs-CZ">
              <a:solidFill>
                <a:srgbClr val="A2A2A2"/>
              </a:solidFill>
              <a:latin typeface="Imago" panose="02000500060000020004" pitchFamily="2" charset="0"/>
            </a:endParaRPr>
          </a:p>
        </p:txBody>
      </p:sp>
      <p:grpSp>
        <p:nvGrpSpPr>
          <p:cNvPr id="10" name="Group 9"/>
          <p:cNvGrpSpPr/>
          <p:nvPr/>
        </p:nvGrpSpPr>
        <p:grpSpPr>
          <a:xfrm>
            <a:off x="4378571" y="1867920"/>
            <a:ext cx="417479" cy="442046"/>
            <a:chOff x="4442553" y="4153588"/>
            <a:chExt cx="339993" cy="360000"/>
          </a:xfrm>
        </p:grpSpPr>
        <p:sp>
          <p:nvSpPr>
            <p:cNvPr id="83" name="Freeform 92"/>
            <p:cNvSpPr>
              <a:spLocks/>
            </p:cNvSpPr>
            <p:nvPr/>
          </p:nvSpPr>
          <p:spPr bwMode="auto">
            <a:xfrm>
              <a:off x="4581383" y="4226750"/>
              <a:ext cx="83109" cy="102194"/>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cubicBezTo>
                    <a:pt x="54" y="0"/>
                    <a:pt x="70" y="15"/>
                    <a:pt x="70" y="35"/>
                  </a:cubicBezTo>
                  <a:cubicBezTo>
                    <a:pt x="70" y="54"/>
                    <a:pt x="54" y="70"/>
                    <a:pt x="35" y="70"/>
                  </a:cubicBezTo>
                  <a:cubicBezTo>
                    <a:pt x="16" y="70"/>
                    <a:pt x="0" y="54"/>
                    <a:pt x="0" y="35"/>
                  </a:cubicBezTo>
                  <a:cubicBezTo>
                    <a:pt x="0" y="16"/>
                    <a:pt x="15" y="0"/>
                    <a:pt x="35" y="0"/>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84" name="Freeform 93"/>
            <p:cNvSpPr>
              <a:spLocks/>
            </p:cNvSpPr>
            <p:nvPr/>
          </p:nvSpPr>
          <p:spPr bwMode="auto">
            <a:xfrm>
              <a:off x="4531329" y="4334749"/>
              <a:ext cx="77443" cy="178839"/>
            </a:xfrm>
            <a:custGeom>
              <a:avLst/>
              <a:gdLst>
                <a:gd name="T0" fmla="*/ 0 w 65"/>
                <a:gd name="T1" fmla="*/ 98 h 123"/>
                <a:gd name="T2" fmla="*/ 24 w 65"/>
                <a:gd name="T3" fmla="*/ 75 h 123"/>
                <a:gd name="T4" fmla="*/ 28 w 65"/>
                <a:gd name="T5" fmla="*/ 73 h 123"/>
                <a:gd name="T6" fmla="*/ 55 w 65"/>
                <a:gd name="T7" fmla="*/ 3 h 123"/>
                <a:gd name="T8" fmla="*/ 59 w 65"/>
                <a:gd name="T9" fmla="*/ 1 h 123"/>
                <a:gd name="T10" fmla="*/ 63 w 65"/>
                <a:gd name="T11" fmla="*/ 10 h 123"/>
                <a:gd name="T12" fmla="*/ 38 w 65"/>
                <a:gd name="T13" fmla="*/ 75 h 123"/>
                <a:gd name="T14" fmla="*/ 39 w 65"/>
                <a:gd name="T15" fmla="*/ 82 h 123"/>
                <a:gd name="T16" fmla="*/ 45 w 65"/>
                <a:gd name="T17" fmla="*/ 106 h 123"/>
                <a:gd name="T18" fmla="*/ 26 w 65"/>
                <a:gd name="T19" fmla="*/ 121 h 123"/>
                <a:gd name="T20" fmla="*/ 0 w 65"/>
                <a:gd name="T21" fmla="*/ 9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3">
                  <a:moveTo>
                    <a:pt x="0" y="98"/>
                  </a:moveTo>
                  <a:cubicBezTo>
                    <a:pt x="0" y="85"/>
                    <a:pt x="11" y="75"/>
                    <a:pt x="24" y="75"/>
                  </a:cubicBezTo>
                  <a:cubicBezTo>
                    <a:pt x="26" y="76"/>
                    <a:pt x="28" y="75"/>
                    <a:pt x="28" y="73"/>
                  </a:cubicBezTo>
                  <a:cubicBezTo>
                    <a:pt x="37" y="49"/>
                    <a:pt x="46" y="26"/>
                    <a:pt x="55" y="3"/>
                  </a:cubicBezTo>
                  <a:cubicBezTo>
                    <a:pt x="56" y="0"/>
                    <a:pt x="57" y="0"/>
                    <a:pt x="59" y="1"/>
                  </a:cubicBezTo>
                  <a:cubicBezTo>
                    <a:pt x="65" y="4"/>
                    <a:pt x="65" y="4"/>
                    <a:pt x="63" y="10"/>
                  </a:cubicBezTo>
                  <a:cubicBezTo>
                    <a:pt x="54" y="31"/>
                    <a:pt x="46" y="53"/>
                    <a:pt x="38" y="75"/>
                  </a:cubicBezTo>
                  <a:cubicBezTo>
                    <a:pt x="36" y="78"/>
                    <a:pt x="36" y="79"/>
                    <a:pt x="39" y="82"/>
                  </a:cubicBezTo>
                  <a:cubicBezTo>
                    <a:pt x="46" y="88"/>
                    <a:pt x="48" y="97"/>
                    <a:pt x="45" y="106"/>
                  </a:cubicBezTo>
                  <a:cubicBezTo>
                    <a:pt x="42" y="115"/>
                    <a:pt x="36" y="120"/>
                    <a:pt x="26" y="121"/>
                  </a:cubicBezTo>
                  <a:cubicBezTo>
                    <a:pt x="12" y="123"/>
                    <a:pt x="0" y="113"/>
                    <a:pt x="0" y="98"/>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85" name="Freeform 94"/>
            <p:cNvSpPr>
              <a:spLocks/>
            </p:cNvSpPr>
            <p:nvPr/>
          </p:nvSpPr>
          <p:spPr bwMode="auto">
            <a:xfrm>
              <a:off x="4663548" y="4306878"/>
              <a:ext cx="118998" cy="109161"/>
            </a:xfrm>
            <a:custGeom>
              <a:avLst/>
              <a:gdLst>
                <a:gd name="T0" fmla="*/ 77 w 101"/>
                <a:gd name="T1" fmla="*/ 74 h 75"/>
                <a:gd name="T2" fmla="*/ 54 w 101"/>
                <a:gd name="T3" fmla="*/ 46 h 75"/>
                <a:gd name="T4" fmla="*/ 52 w 101"/>
                <a:gd name="T5" fmla="*/ 41 h 75"/>
                <a:gd name="T6" fmla="*/ 3 w 101"/>
                <a:gd name="T7" fmla="*/ 9 h 75"/>
                <a:gd name="T8" fmla="*/ 2 w 101"/>
                <a:gd name="T9" fmla="*/ 5 h 75"/>
                <a:gd name="T10" fmla="*/ 6 w 101"/>
                <a:gd name="T11" fmla="*/ 0 h 75"/>
                <a:gd name="T12" fmla="*/ 11 w 101"/>
                <a:gd name="T13" fmla="*/ 3 h 75"/>
                <a:gd name="T14" fmla="*/ 57 w 101"/>
                <a:gd name="T15" fmla="*/ 33 h 75"/>
                <a:gd name="T16" fmla="*/ 62 w 101"/>
                <a:gd name="T17" fmla="*/ 33 h 75"/>
                <a:gd name="T18" fmla="*/ 88 w 101"/>
                <a:gd name="T19" fmla="*/ 31 h 75"/>
                <a:gd name="T20" fmla="*/ 99 w 101"/>
                <a:gd name="T21" fmla="*/ 55 h 75"/>
                <a:gd name="T22" fmla="*/ 81 w 101"/>
                <a:gd name="T23" fmla="*/ 74 h 75"/>
                <a:gd name="T24" fmla="*/ 77 w 101"/>
                <a:gd name="T2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5">
                  <a:moveTo>
                    <a:pt x="77" y="74"/>
                  </a:moveTo>
                  <a:cubicBezTo>
                    <a:pt x="61" y="75"/>
                    <a:pt x="50" y="60"/>
                    <a:pt x="54" y="46"/>
                  </a:cubicBezTo>
                  <a:cubicBezTo>
                    <a:pt x="54" y="43"/>
                    <a:pt x="54" y="42"/>
                    <a:pt x="52" y="41"/>
                  </a:cubicBezTo>
                  <a:cubicBezTo>
                    <a:pt x="35" y="30"/>
                    <a:pt x="19" y="20"/>
                    <a:pt x="3" y="9"/>
                  </a:cubicBezTo>
                  <a:cubicBezTo>
                    <a:pt x="1" y="8"/>
                    <a:pt x="0" y="7"/>
                    <a:pt x="2" y="5"/>
                  </a:cubicBezTo>
                  <a:cubicBezTo>
                    <a:pt x="4" y="3"/>
                    <a:pt x="4" y="0"/>
                    <a:pt x="6" y="0"/>
                  </a:cubicBezTo>
                  <a:cubicBezTo>
                    <a:pt x="7" y="0"/>
                    <a:pt x="9" y="2"/>
                    <a:pt x="11" y="3"/>
                  </a:cubicBezTo>
                  <a:cubicBezTo>
                    <a:pt x="26" y="13"/>
                    <a:pt x="42" y="23"/>
                    <a:pt x="57" y="33"/>
                  </a:cubicBezTo>
                  <a:cubicBezTo>
                    <a:pt x="59" y="34"/>
                    <a:pt x="60" y="35"/>
                    <a:pt x="62" y="33"/>
                  </a:cubicBezTo>
                  <a:cubicBezTo>
                    <a:pt x="68" y="27"/>
                    <a:pt x="82" y="27"/>
                    <a:pt x="88" y="31"/>
                  </a:cubicBezTo>
                  <a:cubicBezTo>
                    <a:pt x="96" y="37"/>
                    <a:pt x="101" y="46"/>
                    <a:pt x="99" y="55"/>
                  </a:cubicBezTo>
                  <a:cubicBezTo>
                    <a:pt x="98" y="64"/>
                    <a:pt x="91" y="72"/>
                    <a:pt x="81" y="74"/>
                  </a:cubicBezTo>
                  <a:cubicBezTo>
                    <a:pt x="80" y="74"/>
                    <a:pt x="78" y="74"/>
                    <a:pt x="77" y="74"/>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86" name="Freeform 95"/>
            <p:cNvSpPr>
              <a:spLocks/>
            </p:cNvSpPr>
            <p:nvPr/>
          </p:nvSpPr>
          <p:spPr bwMode="auto">
            <a:xfrm>
              <a:off x="4442553" y="4284814"/>
              <a:ext cx="130331" cy="72000"/>
            </a:xfrm>
            <a:custGeom>
              <a:avLst/>
              <a:gdLst>
                <a:gd name="T0" fmla="*/ 31 w 110"/>
                <a:gd name="T1" fmla="*/ 2 h 49"/>
                <a:gd name="T2" fmla="*/ 47 w 110"/>
                <a:gd name="T3" fmla="*/ 13 h 49"/>
                <a:gd name="T4" fmla="*/ 51 w 110"/>
                <a:gd name="T5" fmla="*/ 14 h 49"/>
                <a:gd name="T6" fmla="*/ 105 w 110"/>
                <a:gd name="T7" fmla="*/ 1 h 49"/>
                <a:gd name="T8" fmla="*/ 108 w 110"/>
                <a:gd name="T9" fmla="*/ 3 h 49"/>
                <a:gd name="T10" fmla="*/ 110 w 110"/>
                <a:gd name="T11" fmla="*/ 9 h 49"/>
                <a:gd name="T12" fmla="*/ 103 w 110"/>
                <a:gd name="T13" fmla="*/ 11 h 49"/>
                <a:gd name="T14" fmla="*/ 54 w 110"/>
                <a:gd name="T15" fmla="*/ 23 h 49"/>
                <a:gd name="T16" fmla="*/ 50 w 110"/>
                <a:gd name="T17" fmla="*/ 27 h 49"/>
                <a:gd name="T18" fmla="*/ 30 w 110"/>
                <a:gd name="T19" fmla="*/ 48 h 49"/>
                <a:gd name="T20" fmla="*/ 5 w 110"/>
                <a:gd name="T21" fmla="*/ 33 h 49"/>
                <a:gd name="T22" fmla="*/ 31 w 110"/>
                <a:gd name="T23"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49">
                  <a:moveTo>
                    <a:pt x="31" y="2"/>
                  </a:moveTo>
                  <a:cubicBezTo>
                    <a:pt x="36" y="2"/>
                    <a:pt x="43" y="6"/>
                    <a:pt x="47" y="13"/>
                  </a:cubicBezTo>
                  <a:cubicBezTo>
                    <a:pt x="48" y="15"/>
                    <a:pt x="49" y="15"/>
                    <a:pt x="51" y="14"/>
                  </a:cubicBezTo>
                  <a:cubicBezTo>
                    <a:pt x="69" y="10"/>
                    <a:pt x="87" y="6"/>
                    <a:pt x="105" y="1"/>
                  </a:cubicBezTo>
                  <a:cubicBezTo>
                    <a:pt x="108" y="0"/>
                    <a:pt x="108" y="1"/>
                    <a:pt x="108" y="3"/>
                  </a:cubicBezTo>
                  <a:cubicBezTo>
                    <a:pt x="109" y="5"/>
                    <a:pt x="110" y="8"/>
                    <a:pt x="110" y="9"/>
                  </a:cubicBezTo>
                  <a:cubicBezTo>
                    <a:pt x="108" y="11"/>
                    <a:pt x="105" y="11"/>
                    <a:pt x="103" y="11"/>
                  </a:cubicBezTo>
                  <a:cubicBezTo>
                    <a:pt x="87" y="15"/>
                    <a:pt x="70" y="19"/>
                    <a:pt x="54" y="23"/>
                  </a:cubicBezTo>
                  <a:cubicBezTo>
                    <a:pt x="51" y="24"/>
                    <a:pt x="51" y="25"/>
                    <a:pt x="50" y="27"/>
                  </a:cubicBezTo>
                  <a:cubicBezTo>
                    <a:pt x="49" y="39"/>
                    <a:pt x="41" y="47"/>
                    <a:pt x="30" y="48"/>
                  </a:cubicBezTo>
                  <a:cubicBezTo>
                    <a:pt x="19" y="49"/>
                    <a:pt x="9" y="43"/>
                    <a:pt x="5" y="33"/>
                  </a:cubicBezTo>
                  <a:cubicBezTo>
                    <a:pt x="0" y="18"/>
                    <a:pt x="11" y="2"/>
                    <a:pt x="31" y="2"/>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87" name="Freeform 96"/>
            <p:cNvSpPr>
              <a:spLocks/>
            </p:cNvSpPr>
            <p:nvPr/>
          </p:nvSpPr>
          <p:spPr bwMode="auto">
            <a:xfrm>
              <a:off x="4496385" y="4153588"/>
              <a:ext cx="88776" cy="90581"/>
            </a:xfrm>
            <a:custGeom>
              <a:avLst/>
              <a:gdLst>
                <a:gd name="T0" fmla="*/ 48 w 75"/>
                <a:gd name="T1" fmla="*/ 24 h 62"/>
                <a:gd name="T2" fmla="*/ 47 w 75"/>
                <a:gd name="T3" fmla="*/ 31 h 62"/>
                <a:gd name="T4" fmla="*/ 48 w 75"/>
                <a:gd name="T5" fmla="*/ 35 h 62"/>
                <a:gd name="T6" fmla="*/ 73 w 75"/>
                <a:gd name="T7" fmla="*/ 53 h 62"/>
                <a:gd name="T8" fmla="*/ 73 w 75"/>
                <a:gd name="T9" fmla="*/ 57 h 62"/>
                <a:gd name="T10" fmla="*/ 72 w 75"/>
                <a:gd name="T11" fmla="*/ 59 h 62"/>
                <a:gd name="T12" fmla="*/ 65 w 75"/>
                <a:gd name="T13" fmla="*/ 60 h 62"/>
                <a:gd name="T14" fmla="*/ 42 w 75"/>
                <a:gd name="T15" fmla="*/ 42 h 62"/>
                <a:gd name="T16" fmla="*/ 38 w 75"/>
                <a:gd name="T17" fmla="*/ 42 h 62"/>
                <a:gd name="T18" fmla="*/ 11 w 75"/>
                <a:gd name="T19" fmla="*/ 42 h 62"/>
                <a:gd name="T20" fmla="*/ 3 w 75"/>
                <a:gd name="T21" fmla="*/ 17 h 62"/>
                <a:gd name="T22" fmla="*/ 24 w 75"/>
                <a:gd name="T23" fmla="*/ 0 h 62"/>
                <a:gd name="T24" fmla="*/ 48 w 75"/>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62">
                  <a:moveTo>
                    <a:pt x="48" y="24"/>
                  </a:moveTo>
                  <a:cubicBezTo>
                    <a:pt x="48" y="26"/>
                    <a:pt x="48" y="29"/>
                    <a:pt x="47" y="31"/>
                  </a:cubicBezTo>
                  <a:cubicBezTo>
                    <a:pt x="46" y="33"/>
                    <a:pt x="47" y="34"/>
                    <a:pt x="48" y="35"/>
                  </a:cubicBezTo>
                  <a:cubicBezTo>
                    <a:pt x="56" y="41"/>
                    <a:pt x="64" y="47"/>
                    <a:pt x="73" y="53"/>
                  </a:cubicBezTo>
                  <a:cubicBezTo>
                    <a:pt x="74" y="54"/>
                    <a:pt x="75" y="55"/>
                    <a:pt x="73" y="57"/>
                  </a:cubicBezTo>
                  <a:cubicBezTo>
                    <a:pt x="73" y="57"/>
                    <a:pt x="72" y="58"/>
                    <a:pt x="72" y="59"/>
                  </a:cubicBezTo>
                  <a:cubicBezTo>
                    <a:pt x="69" y="62"/>
                    <a:pt x="69" y="62"/>
                    <a:pt x="65" y="60"/>
                  </a:cubicBezTo>
                  <a:cubicBezTo>
                    <a:pt x="58" y="54"/>
                    <a:pt x="50" y="48"/>
                    <a:pt x="42" y="42"/>
                  </a:cubicBezTo>
                  <a:cubicBezTo>
                    <a:pt x="41" y="41"/>
                    <a:pt x="40" y="41"/>
                    <a:pt x="38" y="42"/>
                  </a:cubicBezTo>
                  <a:cubicBezTo>
                    <a:pt x="30" y="48"/>
                    <a:pt x="19" y="48"/>
                    <a:pt x="11" y="42"/>
                  </a:cubicBezTo>
                  <a:cubicBezTo>
                    <a:pt x="3" y="37"/>
                    <a:pt x="0" y="27"/>
                    <a:pt x="3" y="17"/>
                  </a:cubicBezTo>
                  <a:cubicBezTo>
                    <a:pt x="5" y="7"/>
                    <a:pt x="14" y="1"/>
                    <a:pt x="24" y="0"/>
                  </a:cubicBezTo>
                  <a:cubicBezTo>
                    <a:pt x="37" y="0"/>
                    <a:pt x="48" y="11"/>
                    <a:pt x="48" y="24"/>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88" name="Freeform 97"/>
            <p:cNvSpPr>
              <a:spLocks/>
            </p:cNvSpPr>
            <p:nvPr/>
          </p:nvSpPr>
          <p:spPr bwMode="auto">
            <a:xfrm>
              <a:off x="4664493" y="4165201"/>
              <a:ext cx="87832" cy="84775"/>
            </a:xfrm>
            <a:custGeom>
              <a:avLst/>
              <a:gdLst>
                <a:gd name="T0" fmla="*/ 74 w 74"/>
                <a:gd name="T1" fmla="*/ 27 h 58"/>
                <a:gd name="T2" fmla="*/ 61 w 74"/>
                <a:gd name="T3" fmla="*/ 46 h 58"/>
                <a:gd name="T4" fmla="*/ 36 w 74"/>
                <a:gd name="T5" fmla="*/ 42 h 58"/>
                <a:gd name="T6" fmla="*/ 31 w 74"/>
                <a:gd name="T7" fmla="*/ 42 h 58"/>
                <a:gd name="T8" fmla="*/ 6 w 74"/>
                <a:gd name="T9" fmla="*/ 57 h 58"/>
                <a:gd name="T10" fmla="*/ 3 w 74"/>
                <a:gd name="T11" fmla="*/ 56 h 58"/>
                <a:gd name="T12" fmla="*/ 0 w 74"/>
                <a:gd name="T13" fmla="*/ 50 h 58"/>
                <a:gd name="T14" fmla="*/ 6 w 74"/>
                <a:gd name="T15" fmla="*/ 46 h 58"/>
                <a:gd name="T16" fmla="*/ 27 w 74"/>
                <a:gd name="T17" fmla="*/ 34 h 58"/>
                <a:gd name="T18" fmla="*/ 29 w 74"/>
                <a:gd name="T19" fmla="*/ 30 h 58"/>
                <a:gd name="T20" fmla="*/ 47 w 74"/>
                <a:gd name="T21" fmla="*/ 2 h 58"/>
                <a:gd name="T22" fmla="*/ 74 w 74"/>
                <a:gd name="T23"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58">
                  <a:moveTo>
                    <a:pt x="74" y="27"/>
                  </a:moveTo>
                  <a:cubicBezTo>
                    <a:pt x="74" y="35"/>
                    <a:pt x="70" y="42"/>
                    <a:pt x="61" y="46"/>
                  </a:cubicBezTo>
                  <a:cubicBezTo>
                    <a:pt x="52" y="50"/>
                    <a:pt x="43" y="49"/>
                    <a:pt x="36" y="42"/>
                  </a:cubicBezTo>
                  <a:cubicBezTo>
                    <a:pt x="34" y="41"/>
                    <a:pt x="33" y="41"/>
                    <a:pt x="31" y="42"/>
                  </a:cubicBezTo>
                  <a:cubicBezTo>
                    <a:pt x="23" y="47"/>
                    <a:pt x="15" y="52"/>
                    <a:pt x="6" y="57"/>
                  </a:cubicBezTo>
                  <a:cubicBezTo>
                    <a:pt x="5" y="58"/>
                    <a:pt x="4" y="58"/>
                    <a:pt x="3" y="56"/>
                  </a:cubicBezTo>
                  <a:cubicBezTo>
                    <a:pt x="2" y="54"/>
                    <a:pt x="0" y="51"/>
                    <a:pt x="0" y="50"/>
                  </a:cubicBezTo>
                  <a:cubicBezTo>
                    <a:pt x="1" y="48"/>
                    <a:pt x="4" y="47"/>
                    <a:pt x="6" y="46"/>
                  </a:cubicBezTo>
                  <a:cubicBezTo>
                    <a:pt x="13" y="42"/>
                    <a:pt x="20" y="38"/>
                    <a:pt x="27" y="34"/>
                  </a:cubicBezTo>
                  <a:cubicBezTo>
                    <a:pt x="28" y="33"/>
                    <a:pt x="29" y="32"/>
                    <a:pt x="29" y="30"/>
                  </a:cubicBezTo>
                  <a:cubicBezTo>
                    <a:pt x="26" y="17"/>
                    <a:pt x="34" y="4"/>
                    <a:pt x="47" y="2"/>
                  </a:cubicBezTo>
                  <a:cubicBezTo>
                    <a:pt x="63" y="0"/>
                    <a:pt x="74" y="11"/>
                    <a:pt x="74" y="27"/>
                  </a:cubicBezTo>
                  <a:close/>
                </a:path>
              </a:pathLst>
            </a:custGeom>
            <a:solidFill>
              <a:srgbClr val="006CAD"/>
            </a:solidFill>
            <a:ln w="3175">
              <a:no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grpSp>
      <p:sp>
        <p:nvSpPr>
          <p:cNvPr id="38" name="Rounded Rectangle 42"/>
          <p:cNvSpPr/>
          <p:nvPr/>
        </p:nvSpPr>
        <p:spPr>
          <a:xfrm>
            <a:off x="4553748" y="3408967"/>
            <a:ext cx="4248000" cy="39746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r" defTabSz="457178"/>
            <a:r>
              <a:rPr lang="cs-CZ" sz="1100" b="1">
                <a:solidFill>
                  <a:schemeClr val="bg1"/>
                </a:solidFill>
                <a:latin typeface="Imago" panose="02000500060000020004" pitchFamily="2" charset="0"/>
              </a:rPr>
              <a:t>~15 % </a:t>
            </a:r>
            <a:r>
              <a:rPr lang="cs-CZ" sz="1100">
                <a:solidFill>
                  <a:schemeClr val="bg1"/>
                </a:solidFill>
                <a:latin typeface="Imago" panose="02000500060000020004" pitchFamily="2" charset="0"/>
              </a:rPr>
              <a:t>pacientů s NSCLC nikdy nekouřilo</a:t>
            </a:r>
          </a:p>
        </p:txBody>
      </p:sp>
      <p:sp>
        <p:nvSpPr>
          <p:cNvPr id="41" name="Rounded Rectangle 42"/>
          <p:cNvSpPr/>
          <p:nvPr/>
        </p:nvSpPr>
        <p:spPr>
          <a:xfrm>
            <a:off x="380635" y="3408967"/>
            <a:ext cx="4248000" cy="39746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defTabSz="457178"/>
            <a:r>
              <a:rPr lang="cs-CZ" sz="1100" dirty="0">
                <a:solidFill>
                  <a:schemeClr val="bg1"/>
                </a:solidFill>
                <a:latin typeface="Imago" panose="02000500060000020004" pitchFamily="2" charset="0"/>
              </a:rPr>
              <a:t>Jen ~</a:t>
            </a:r>
            <a:r>
              <a:rPr lang="cs-CZ" sz="1100" b="1" dirty="0">
                <a:solidFill>
                  <a:schemeClr val="bg1"/>
                </a:solidFill>
                <a:latin typeface="Imago" panose="02000500060000020004" pitchFamily="2" charset="0"/>
              </a:rPr>
              <a:t>2 % </a:t>
            </a:r>
            <a:r>
              <a:rPr lang="cs-CZ" sz="1100" dirty="0">
                <a:solidFill>
                  <a:schemeClr val="bg1"/>
                </a:solidFill>
                <a:latin typeface="Imago" panose="02000500060000020004" pitchFamily="2" charset="0"/>
              </a:rPr>
              <a:t>pacientů </a:t>
            </a:r>
            <a:r>
              <a:rPr lang="cs-CZ" sz="1100" dirty="0" smtClean="0">
                <a:solidFill>
                  <a:schemeClr val="bg1"/>
                </a:solidFill>
                <a:latin typeface="Imago" panose="02000500060000020004" pitchFamily="2" charset="0"/>
              </a:rPr>
              <a:t>se </a:t>
            </a:r>
            <a:r>
              <a:rPr lang="cs-CZ" sz="1100" dirty="0">
                <a:solidFill>
                  <a:schemeClr val="bg1"/>
                </a:solidFill>
                <a:latin typeface="Imago" panose="02000500060000020004" pitchFamily="2" charset="0"/>
              </a:rPr>
              <a:t>SCLC nikdy nekouřilo</a:t>
            </a:r>
          </a:p>
        </p:txBody>
      </p:sp>
      <p:sp>
        <p:nvSpPr>
          <p:cNvPr id="42" name="Freeform 15"/>
          <p:cNvSpPr>
            <a:spLocks/>
          </p:cNvSpPr>
          <p:nvPr/>
        </p:nvSpPr>
        <p:spPr bwMode="auto">
          <a:xfrm rot="5400000">
            <a:off x="4202027" y="3241455"/>
            <a:ext cx="728523" cy="730339"/>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bg1"/>
          </a:solidFill>
          <a:ln w="19050">
            <a:gradFill>
              <a:gsLst>
                <a:gs pos="0">
                  <a:schemeClr val="accent3"/>
                </a:gs>
                <a:gs pos="100000">
                  <a:srgbClr val="006CAD"/>
                </a:gs>
              </a:gsLst>
              <a:lin ang="5400000" scaled="1"/>
            </a:gradFill>
            <a:prstDash val="solid"/>
            <a:round/>
            <a:headEnd/>
            <a:tailEnd/>
          </a:ln>
        </p:spPr>
        <p:txBody>
          <a:bodyPr vert="horz" wrap="square" lIns="91436" tIns="45718" rIns="91436" bIns="45718" numCol="1" anchor="t" anchorCtr="0" compatLnSpc="1">
            <a:prstTxWarp prst="textNoShape">
              <a:avLst/>
            </a:prstTxWarp>
          </a:bodyPr>
          <a:lstStyle/>
          <a:p>
            <a:pPr defTabSz="457178"/>
            <a:endParaRPr lang="cs-CZ">
              <a:solidFill>
                <a:srgbClr val="A2A2A2"/>
              </a:solidFill>
              <a:latin typeface="Imago" panose="02000500060000020004" pitchFamily="2" charset="0"/>
            </a:endParaRPr>
          </a:p>
        </p:txBody>
      </p:sp>
      <p:grpSp>
        <p:nvGrpSpPr>
          <p:cNvPr id="54" name="Group 53"/>
          <p:cNvGrpSpPr/>
          <p:nvPr/>
        </p:nvGrpSpPr>
        <p:grpSpPr>
          <a:xfrm>
            <a:off x="4349745" y="3370426"/>
            <a:ext cx="463560" cy="328280"/>
            <a:chOff x="6590583" y="1830387"/>
            <a:chExt cx="407988" cy="288926"/>
          </a:xfrm>
          <a:solidFill>
            <a:schemeClr val="bg2"/>
          </a:solidFill>
        </p:grpSpPr>
        <p:sp>
          <p:nvSpPr>
            <p:cNvPr id="55" name="Freeform 5"/>
            <p:cNvSpPr>
              <a:spLocks/>
            </p:cNvSpPr>
            <p:nvPr/>
          </p:nvSpPr>
          <p:spPr bwMode="auto">
            <a:xfrm>
              <a:off x="6590583" y="2065338"/>
              <a:ext cx="347663" cy="53975"/>
            </a:xfrm>
            <a:custGeom>
              <a:avLst/>
              <a:gdLst>
                <a:gd name="T0" fmla="*/ 830 w 830"/>
                <a:gd name="T1" fmla="*/ 0 h 130"/>
                <a:gd name="T2" fmla="*/ 830 w 830"/>
                <a:gd name="T3" fmla="*/ 130 h 130"/>
                <a:gd name="T4" fmla="*/ 0 w 830"/>
                <a:gd name="T5" fmla="*/ 130 h 130"/>
                <a:gd name="T6" fmla="*/ 0 w 830"/>
                <a:gd name="T7" fmla="*/ 0 h 130"/>
                <a:gd name="T8" fmla="*/ 830 w 830"/>
                <a:gd name="T9" fmla="*/ 0 h 130"/>
              </a:gdLst>
              <a:ahLst/>
              <a:cxnLst>
                <a:cxn ang="0">
                  <a:pos x="T0" y="T1"/>
                </a:cxn>
                <a:cxn ang="0">
                  <a:pos x="T2" y="T3"/>
                </a:cxn>
                <a:cxn ang="0">
                  <a:pos x="T4" y="T5"/>
                </a:cxn>
                <a:cxn ang="0">
                  <a:pos x="T6" y="T7"/>
                </a:cxn>
                <a:cxn ang="0">
                  <a:pos x="T8" y="T9"/>
                </a:cxn>
              </a:cxnLst>
              <a:rect l="0" t="0" r="r" b="b"/>
              <a:pathLst>
                <a:path w="830" h="130">
                  <a:moveTo>
                    <a:pt x="830" y="0"/>
                  </a:moveTo>
                  <a:cubicBezTo>
                    <a:pt x="830" y="44"/>
                    <a:pt x="830" y="87"/>
                    <a:pt x="830" y="130"/>
                  </a:cubicBezTo>
                  <a:cubicBezTo>
                    <a:pt x="553" y="130"/>
                    <a:pt x="277" y="130"/>
                    <a:pt x="0" y="130"/>
                  </a:cubicBezTo>
                  <a:cubicBezTo>
                    <a:pt x="0" y="87"/>
                    <a:pt x="0" y="44"/>
                    <a:pt x="0" y="0"/>
                  </a:cubicBezTo>
                  <a:cubicBezTo>
                    <a:pt x="276" y="0"/>
                    <a:pt x="552" y="0"/>
                    <a:pt x="8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58" name="Freeform 6"/>
            <p:cNvSpPr>
              <a:spLocks/>
            </p:cNvSpPr>
            <p:nvPr/>
          </p:nvSpPr>
          <p:spPr bwMode="auto">
            <a:xfrm>
              <a:off x="6769971" y="1830387"/>
              <a:ext cx="198438" cy="223838"/>
            </a:xfrm>
            <a:custGeom>
              <a:avLst/>
              <a:gdLst>
                <a:gd name="T0" fmla="*/ 132 w 475"/>
                <a:gd name="T1" fmla="*/ 273 h 531"/>
                <a:gd name="T2" fmla="*/ 13 w 475"/>
                <a:gd name="T3" fmla="*/ 110 h 531"/>
                <a:gd name="T4" fmla="*/ 139 w 475"/>
                <a:gd name="T5" fmla="*/ 6 h 531"/>
                <a:gd name="T6" fmla="*/ 139 w 475"/>
                <a:gd name="T7" fmla="*/ 47 h 531"/>
                <a:gd name="T8" fmla="*/ 129 w 475"/>
                <a:gd name="T9" fmla="*/ 50 h 531"/>
                <a:gd name="T10" fmla="*/ 56 w 475"/>
                <a:gd name="T11" fmla="*/ 145 h 531"/>
                <a:gd name="T12" fmla="*/ 142 w 475"/>
                <a:gd name="T13" fmla="*/ 227 h 531"/>
                <a:gd name="T14" fmla="*/ 180 w 475"/>
                <a:gd name="T15" fmla="*/ 280 h 531"/>
                <a:gd name="T16" fmla="*/ 243 w 475"/>
                <a:gd name="T17" fmla="*/ 363 h 531"/>
                <a:gd name="T18" fmla="*/ 360 w 475"/>
                <a:gd name="T19" fmla="*/ 363 h 531"/>
                <a:gd name="T20" fmla="*/ 472 w 475"/>
                <a:gd name="T21" fmla="*/ 448 h 531"/>
                <a:gd name="T22" fmla="*/ 472 w 475"/>
                <a:gd name="T23" fmla="*/ 531 h 531"/>
                <a:gd name="T24" fmla="*/ 429 w 475"/>
                <a:gd name="T25" fmla="*/ 531 h 531"/>
                <a:gd name="T26" fmla="*/ 429 w 475"/>
                <a:gd name="T27" fmla="*/ 479 h 531"/>
                <a:gd name="T28" fmla="*/ 359 w 475"/>
                <a:gd name="T29" fmla="*/ 408 h 531"/>
                <a:gd name="T30" fmla="*/ 249 w 475"/>
                <a:gd name="T31" fmla="*/ 409 h 531"/>
                <a:gd name="T32" fmla="*/ 132 w 475"/>
                <a:gd name="T33" fmla="*/ 289 h 531"/>
                <a:gd name="T34" fmla="*/ 132 w 475"/>
                <a:gd name="T35" fmla="*/ 27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5" h="531">
                  <a:moveTo>
                    <a:pt x="132" y="273"/>
                  </a:moveTo>
                  <a:cubicBezTo>
                    <a:pt x="34" y="254"/>
                    <a:pt x="0" y="178"/>
                    <a:pt x="13" y="110"/>
                  </a:cubicBezTo>
                  <a:cubicBezTo>
                    <a:pt x="26" y="46"/>
                    <a:pt x="81" y="0"/>
                    <a:pt x="139" y="6"/>
                  </a:cubicBezTo>
                  <a:cubicBezTo>
                    <a:pt x="139" y="19"/>
                    <a:pt x="139" y="33"/>
                    <a:pt x="139" y="47"/>
                  </a:cubicBezTo>
                  <a:cubicBezTo>
                    <a:pt x="136" y="48"/>
                    <a:pt x="132" y="49"/>
                    <a:pt x="129" y="50"/>
                  </a:cubicBezTo>
                  <a:cubicBezTo>
                    <a:pt x="81" y="61"/>
                    <a:pt x="53" y="96"/>
                    <a:pt x="56" y="145"/>
                  </a:cubicBezTo>
                  <a:cubicBezTo>
                    <a:pt x="59" y="188"/>
                    <a:pt x="95" y="223"/>
                    <a:pt x="142" y="227"/>
                  </a:cubicBezTo>
                  <a:cubicBezTo>
                    <a:pt x="192" y="232"/>
                    <a:pt x="192" y="232"/>
                    <a:pt x="180" y="280"/>
                  </a:cubicBezTo>
                  <a:cubicBezTo>
                    <a:pt x="168" y="326"/>
                    <a:pt x="196" y="362"/>
                    <a:pt x="243" y="363"/>
                  </a:cubicBezTo>
                  <a:cubicBezTo>
                    <a:pt x="282" y="363"/>
                    <a:pt x="321" y="362"/>
                    <a:pt x="360" y="363"/>
                  </a:cubicBezTo>
                  <a:cubicBezTo>
                    <a:pt x="422" y="364"/>
                    <a:pt x="465" y="396"/>
                    <a:pt x="472" y="448"/>
                  </a:cubicBezTo>
                  <a:cubicBezTo>
                    <a:pt x="475" y="475"/>
                    <a:pt x="472" y="503"/>
                    <a:pt x="472" y="531"/>
                  </a:cubicBezTo>
                  <a:cubicBezTo>
                    <a:pt x="459" y="531"/>
                    <a:pt x="445" y="531"/>
                    <a:pt x="429" y="531"/>
                  </a:cubicBezTo>
                  <a:cubicBezTo>
                    <a:pt x="429" y="514"/>
                    <a:pt x="429" y="496"/>
                    <a:pt x="429" y="479"/>
                  </a:cubicBezTo>
                  <a:cubicBezTo>
                    <a:pt x="429" y="432"/>
                    <a:pt x="406" y="409"/>
                    <a:pt x="359" y="408"/>
                  </a:cubicBezTo>
                  <a:cubicBezTo>
                    <a:pt x="322" y="408"/>
                    <a:pt x="286" y="407"/>
                    <a:pt x="249" y="409"/>
                  </a:cubicBezTo>
                  <a:cubicBezTo>
                    <a:pt x="164" y="413"/>
                    <a:pt x="128" y="347"/>
                    <a:pt x="132" y="289"/>
                  </a:cubicBezTo>
                  <a:cubicBezTo>
                    <a:pt x="133" y="284"/>
                    <a:pt x="132" y="279"/>
                    <a:pt x="132" y="273"/>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59" name="Freeform 7"/>
            <p:cNvSpPr>
              <a:spLocks/>
            </p:cNvSpPr>
            <p:nvPr/>
          </p:nvSpPr>
          <p:spPr bwMode="auto">
            <a:xfrm>
              <a:off x="6847758" y="1849438"/>
              <a:ext cx="150813" cy="204788"/>
            </a:xfrm>
            <a:custGeom>
              <a:avLst/>
              <a:gdLst>
                <a:gd name="T0" fmla="*/ 0 w 358"/>
                <a:gd name="T1" fmla="*/ 44 h 485"/>
                <a:gd name="T2" fmla="*/ 0 w 358"/>
                <a:gd name="T3" fmla="*/ 0 h 485"/>
                <a:gd name="T4" fmla="*/ 127 w 358"/>
                <a:gd name="T5" fmla="*/ 65 h 485"/>
                <a:gd name="T6" fmla="*/ 139 w 358"/>
                <a:gd name="T7" fmla="*/ 211 h 485"/>
                <a:gd name="T8" fmla="*/ 192 w 358"/>
                <a:gd name="T9" fmla="*/ 211 h 485"/>
                <a:gd name="T10" fmla="*/ 353 w 358"/>
                <a:gd name="T11" fmla="*/ 370 h 485"/>
                <a:gd name="T12" fmla="*/ 354 w 358"/>
                <a:gd name="T13" fmla="*/ 485 h 485"/>
                <a:gd name="T14" fmla="*/ 311 w 358"/>
                <a:gd name="T15" fmla="*/ 485 h 485"/>
                <a:gd name="T16" fmla="*/ 310 w 358"/>
                <a:gd name="T17" fmla="*/ 408 h 485"/>
                <a:gd name="T18" fmla="*/ 292 w 358"/>
                <a:gd name="T19" fmla="*/ 329 h 485"/>
                <a:gd name="T20" fmla="*/ 173 w 358"/>
                <a:gd name="T21" fmla="*/ 256 h 485"/>
                <a:gd name="T22" fmla="*/ 105 w 358"/>
                <a:gd name="T23" fmla="*/ 255 h 485"/>
                <a:gd name="T24" fmla="*/ 83 w 358"/>
                <a:gd name="T25" fmla="*/ 215 h 485"/>
                <a:gd name="T26" fmla="*/ 105 w 358"/>
                <a:gd name="T27" fmla="*/ 156 h 485"/>
                <a:gd name="T28" fmla="*/ 29 w 358"/>
                <a:gd name="T29" fmla="*/ 49 h 485"/>
                <a:gd name="T30" fmla="*/ 0 w 358"/>
                <a:gd name="T31" fmla="*/ 4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85">
                  <a:moveTo>
                    <a:pt x="0" y="44"/>
                  </a:moveTo>
                  <a:cubicBezTo>
                    <a:pt x="0" y="30"/>
                    <a:pt x="0" y="16"/>
                    <a:pt x="0" y="0"/>
                  </a:cubicBezTo>
                  <a:cubicBezTo>
                    <a:pt x="54" y="2"/>
                    <a:pt x="97" y="21"/>
                    <a:pt x="127" y="65"/>
                  </a:cubicBezTo>
                  <a:cubicBezTo>
                    <a:pt x="157" y="109"/>
                    <a:pt x="157" y="157"/>
                    <a:pt x="139" y="211"/>
                  </a:cubicBezTo>
                  <a:cubicBezTo>
                    <a:pt x="158" y="211"/>
                    <a:pt x="176" y="209"/>
                    <a:pt x="192" y="211"/>
                  </a:cubicBezTo>
                  <a:cubicBezTo>
                    <a:pt x="277" y="221"/>
                    <a:pt x="343" y="285"/>
                    <a:pt x="353" y="370"/>
                  </a:cubicBezTo>
                  <a:cubicBezTo>
                    <a:pt x="358" y="407"/>
                    <a:pt x="354" y="445"/>
                    <a:pt x="354" y="485"/>
                  </a:cubicBezTo>
                  <a:cubicBezTo>
                    <a:pt x="342" y="485"/>
                    <a:pt x="328" y="485"/>
                    <a:pt x="311" y="485"/>
                  </a:cubicBezTo>
                  <a:cubicBezTo>
                    <a:pt x="311" y="459"/>
                    <a:pt x="313" y="433"/>
                    <a:pt x="310" y="408"/>
                  </a:cubicBezTo>
                  <a:cubicBezTo>
                    <a:pt x="307" y="381"/>
                    <a:pt x="303" y="353"/>
                    <a:pt x="292" y="329"/>
                  </a:cubicBezTo>
                  <a:cubicBezTo>
                    <a:pt x="269" y="281"/>
                    <a:pt x="227" y="256"/>
                    <a:pt x="173" y="256"/>
                  </a:cubicBezTo>
                  <a:cubicBezTo>
                    <a:pt x="150" y="255"/>
                    <a:pt x="127" y="256"/>
                    <a:pt x="105" y="255"/>
                  </a:cubicBezTo>
                  <a:cubicBezTo>
                    <a:pt x="79" y="255"/>
                    <a:pt x="71" y="238"/>
                    <a:pt x="83" y="215"/>
                  </a:cubicBezTo>
                  <a:cubicBezTo>
                    <a:pt x="92" y="196"/>
                    <a:pt x="102" y="176"/>
                    <a:pt x="105" y="156"/>
                  </a:cubicBezTo>
                  <a:cubicBezTo>
                    <a:pt x="113" y="107"/>
                    <a:pt x="78" y="61"/>
                    <a:pt x="29" y="49"/>
                  </a:cubicBezTo>
                  <a:cubicBezTo>
                    <a:pt x="20" y="47"/>
                    <a:pt x="10" y="46"/>
                    <a:pt x="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2" name="Freeform 8"/>
            <p:cNvSpPr>
              <a:spLocks/>
            </p:cNvSpPr>
            <p:nvPr/>
          </p:nvSpPr>
          <p:spPr bwMode="auto">
            <a:xfrm>
              <a:off x="6977933" y="2063750"/>
              <a:ext cx="19050" cy="55563"/>
            </a:xfrm>
            <a:custGeom>
              <a:avLst/>
              <a:gdLst>
                <a:gd name="T0" fmla="*/ 45 w 45"/>
                <a:gd name="T1" fmla="*/ 0 h 133"/>
                <a:gd name="T2" fmla="*/ 45 w 45"/>
                <a:gd name="T3" fmla="*/ 133 h 133"/>
                <a:gd name="T4" fmla="*/ 0 w 45"/>
                <a:gd name="T5" fmla="*/ 133 h 133"/>
                <a:gd name="T6" fmla="*/ 0 w 45"/>
                <a:gd name="T7" fmla="*/ 0 h 133"/>
                <a:gd name="T8" fmla="*/ 45 w 45"/>
                <a:gd name="T9" fmla="*/ 0 h 133"/>
              </a:gdLst>
              <a:ahLst/>
              <a:cxnLst>
                <a:cxn ang="0">
                  <a:pos x="T0" y="T1"/>
                </a:cxn>
                <a:cxn ang="0">
                  <a:pos x="T2" y="T3"/>
                </a:cxn>
                <a:cxn ang="0">
                  <a:pos x="T4" y="T5"/>
                </a:cxn>
                <a:cxn ang="0">
                  <a:pos x="T6" y="T7"/>
                </a:cxn>
                <a:cxn ang="0">
                  <a:pos x="T8" y="T9"/>
                </a:cxn>
              </a:cxnLst>
              <a:rect l="0" t="0" r="r" b="b"/>
              <a:pathLst>
                <a:path w="45" h="133">
                  <a:moveTo>
                    <a:pt x="45" y="0"/>
                  </a:moveTo>
                  <a:cubicBezTo>
                    <a:pt x="45" y="45"/>
                    <a:pt x="45" y="88"/>
                    <a:pt x="45" y="133"/>
                  </a:cubicBezTo>
                  <a:cubicBezTo>
                    <a:pt x="30" y="133"/>
                    <a:pt x="16" y="133"/>
                    <a:pt x="0" y="133"/>
                  </a:cubicBezTo>
                  <a:cubicBezTo>
                    <a:pt x="0" y="89"/>
                    <a:pt x="0" y="46"/>
                    <a:pt x="0" y="0"/>
                  </a:cubicBezTo>
                  <a:cubicBezTo>
                    <a:pt x="14" y="0"/>
                    <a:pt x="29" y="0"/>
                    <a:pt x="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3" name="Freeform 9"/>
            <p:cNvSpPr>
              <a:spLocks/>
            </p:cNvSpPr>
            <p:nvPr/>
          </p:nvSpPr>
          <p:spPr bwMode="auto">
            <a:xfrm>
              <a:off x="6949358" y="2063750"/>
              <a:ext cx="19050" cy="55563"/>
            </a:xfrm>
            <a:custGeom>
              <a:avLst/>
              <a:gdLst>
                <a:gd name="T0" fmla="*/ 43 w 43"/>
                <a:gd name="T1" fmla="*/ 133 h 133"/>
                <a:gd name="T2" fmla="*/ 0 w 43"/>
                <a:gd name="T3" fmla="*/ 133 h 133"/>
                <a:gd name="T4" fmla="*/ 0 w 43"/>
                <a:gd name="T5" fmla="*/ 0 h 133"/>
                <a:gd name="T6" fmla="*/ 43 w 43"/>
                <a:gd name="T7" fmla="*/ 0 h 133"/>
                <a:gd name="T8" fmla="*/ 43 w 43"/>
                <a:gd name="T9" fmla="*/ 133 h 133"/>
              </a:gdLst>
              <a:ahLst/>
              <a:cxnLst>
                <a:cxn ang="0">
                  <a:pos x="T0" y="T1"/>
                </a:cxn>
                <a:cxn ang="0">
                  <a:pos x="T2" y="T3"/>
                </a:cxn>
                <a:cxn ang="0">
                  <a:pos x="T4" y="T5"/>
                </a:cxn>
                <a:cxn ang="0">
                  <a:pos x="T6" y="T7"/>
                </a:cxn>
                <a:cxn ang="0">
                  <a:pos x="T8" y="T9"/>
                </a:cxn>
              </a:cxnLst>
              <a:rect l="0" t="0" r="r" b="b"/>
              <a:pathLst>
                <a:path w="43" h="133">
                  <a:moveTo>
                    <a:pt x="43" y="133"/>
                  </a:moveTo>
                  <a:cubicBezTo>
                    <a:pt x="28" y="133"/>
                    <a:pt x="15" y="133"/>
                    <a:pt x="0" y="133"/>
                  </a:cubicBezTo>
                  <a:cubicBezTo>
                    <a:pt x="0" y="89"/>
                    <a:pt x="0" y="46"/>
                    <a:pt x="0" y="0"/>
                  </a:cubicBezTo>
                  <a:cubicBezTo>
                    <a:pt x="14" y="0"/>
                    <a:pt x="28" y="0"/>
                    <a:pt x="43" y="0"/>
                  </a:cubicBezTo>
                  <a:cubicBezTo>
                    <a:pt x="43" y="45"/>
                    <a:pt x="43" y="89"/>
                    <a:pt x="43"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grpSp>
      <p:sp>
        <p:nvSpPr>
          <p:cNvPr id="70" name="TextBox 69"/>
          <p:cNvSpPr txBox="1"/>
          <p:nvPr/>
        </p:nvSpPr>
        <p:spPr>
          <a:xfrm>
            <a:off x="1259633" y="4754287"/>
            <a:ext cx="7419231"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err="1">
                <a:latin typeface="Imago" panose="02000500060000020004" pitchFamily="2" charset="0"/>
                <a:hlinkClick r:id="rId2"/>
              </a:rPr>
              <a:t>Pikor</a:t>
            </a:r>
            <a:r>
              <a:rPr lang="cs-CZ" dirty="0">
                <a:latin typeface="Imago" panose="02000500060000020004" pitchFamily="2" charset="0"/>
                <a:hlinkClick r:id="rId2"/>
              </a:rPr>
              <a:t>, et al. </a:t>
            </a:r>
            <a:r>
              <a:rPr lang="cs-CZ" dirty="0" err="1">
                <a:latin typeface="Imago" panose="02000500060000020004" pitchFamily="2" charset="0"/>
                <a:hlinkClick r:id="rId2"/>
              </a:rPr>
              <a:t>Lung</a:t>
            </a:r>
            <a:r>
              <a:rPr lang="cs-CZ" dirty="0">
                <a:latin typeface="Imago" panose="02000500060000020004" pitchFamily="2" charset="0"/>
                <a:hlinkClick r:id="rId2"/>
              </a:rPr>
              <a:t> </a:t>
            </a:r>
            <a:r>
              <a:rPr lang="cs-CZ" dirty="0" err="1">
                <a:latin typeface="Imago" panose="02000500060000020004" pitchFamily="2" charset="0"/>
                <a:hlinkClick r:id="rId2"/>
              </a:rPr>
              <a:t>Cancer</a:t>
            </a:r>
            <a:r>
              <a:rPr lang="cs-CZ" dirty="0">
                <a:latin typeface="Imago" panose="02000500060000020004" pitchFamily="2" charset="0"/>
                <a:hlinkClick r:id="rId2"/>
              </a:rPr>
              <a:t> 2013</a:t>
            </a:r>
            <a:r>
              <a:rPr lang="cs-CZ" dirty="0">
                <a:latin typeface="Imago" panose="02000500060000020004" pitchFamily="2" charset="0"/>
              </a:rPr>
              <a:t>; </a:t>
            </a:r>
            <a:r>
              <a:rPr lang="cs-CZ" dirty="0" err="1">
                <a:latin typeface="Imago" panose="02000500060000020004" pitchFamily="2" charset="0"/>
                <a:hlinkClick r:id="rId3"/>
              </a:rPr>
              <a:t>Howlader</a:t>
            </a:r>
            <a:r>
              <a:rPr lang="cs-CZ" dirty="0">
                <a:latin typeface="Imago" panose="02000500060000020004" pitchFamily="2" charset="0"/>
                <a:hlinkClick r:id="rId3"/>
              </a:rPr>
              <a:t>, et al. SEER </a:t>
            </a:r>
            <a:r>
              <a:rPr lang="cs-CZ" dirty="0" err="1">
                <a:latin typeface="Imago" panose="02000500060000020004" pitchFamily="2" charset="0"/>
                <a:hlinkClick r:id="rId3"/>
              </a:rPr>
              <a:t>Cancer</a:t>
            </a:r>
            <a:r>
              <a:rPr lang="cs-CZ" dirty="0">
                <a:latin typeface="Imago" panose="02000500060000020004" pitchFamily="2" charset="0"/>
                <a:hlinkClick r:id="rId3"/>
              </a:rPr>
              <a:t> </a:t>
            </a:r>
            <a:r>
              <a:rPr lang="cs-CZ" dirty="0" err="1">
                <a:latin typeface="Imago" panose="02000500060000020004" pitchFamily="2" charset="0"/>
                <a:hlinkClick r:id="rId3"/>
              </a:rPr>
              <a:t>Statistics</a:t>
            </a:r>
            <a:r>
              <a:rPr lang="cs-CZ" dirty="0">
                <a:latin typeface="Imago" panose="02000500060000020004" pitchFamily="2" charset="0"/>
                <a:hlinkClick r:id="rId3"/>
              </a:rPr>
              <a:t> </a:t>
            </a:r>
            <a:r>
              <a:rPr lang="cs-CZ" dirty="0" err="1">
                <a:latin typeface="Imago" panose="02000500060000020004" pitchFamily="2" charset="0"/>
                <a:hlinkClick r:id="rId3"/>
              </a:rPr>
              <a:t>Review</a:t>
            </a:r>
            <a:r>
              <a:rPr lang="cs-CZ" dirty="0">
                <a:latin typeface="Imago" panose="02000500060000020004" pitchFamily="2" charset="0"/>
                <a:hlinkClick r:id="rId3"/>
              </a:rPr>
              <a:t> 2016</a:t>
            </a:r>
            <a:r>
              <a:rPr lang="cs-CZ" dirty="0">
                <a:latin typeface="Imago" panose="02000500060000020004" pitchFamily="2" charset="0"/>
              </a:rPr>
              <a:t>; </a:t>
            </a:r>
            <a:r>
              <a:rPr lang="cs-CZ" dirty="0" err="1">
                <a:latin typeface="Imago" panose="02000500060000020004" pitchFamily="2" charset="0"/>
                <a:hlinkClick r:id="rId4"/>
              </a:rPr>
              <a:t>Carter</a:t>
            </a:r>
            <a:r>
              <a:rPr lang="cs-CZ" dirty="0">
                <a:latin typeface="Imago" panose="02000500060000020004" pitchFamily="2" charset="0"/>
                <a:hlinkClick r:id="rId4"/>
              </a:rPr>
              <a:t>, et al. </a:t>
            </a:r>
            <a:r>
              <a:rPr lang="cs-CZ" dirty="0" err="1">
                <a:latin typeface="Imago" panose="02000500060000020004" pitchFamily="2" charset="0"/>
                <a:hlinkClick r:id="rId4"/>
              </a:rPr>
              <a:t>RadioGraphics</a:t>
            </a:r>
            <a:r>
              <a:rPr lang="cs-CZ" dirty="0">
                <a:latin typeface="Imago" panose="02000500060000020004" pitchFamily="2" charset="0"/>
                <a:hlinkClick r:id="rId4"/>
              </a:rPr>
              <a:t> 2014</a:t>
            </a:r>
            <a:r>
              <a:rPr lang="cs-CZ" dirty="0">
                <a:latin typeface="Imago" panose="02000500060000020004" pitchFamily="2" charset="0"/>
              </a:rPr>
              <a:t>; </a:t>
            </a:r>
            <a:br>
              <a:rPr lang="cs-CZ" dirty="0">
                <a:latin typeface="Imago" panose="02000500060000020004" pitchFamily="2" charset="0"/>
              </a:rPr>
            </a:br>
            <a:r>
              <a:rPr lang="cs-CZ" dirty="0" err="1">
                <a:latin typeface="Imago" panose="02000500060000020004" pitchFamily="2" charset="0"/>
                <a:hlinkClick r:id="rId5"/>
              </a:rPr>
              <a:t>Varghese</a:t>
            </a:r>
            <a:r>
              <a:rPr lang="cs-CZ" dirty="0">
                <a:latin typeface="Imago" panose="02000500060000020004" pitchFamily="2" charset="0"/>
                <a:hlinkClick r:id="rId5"/>
              </a:rPr>
              <a:t>, et al. J </a:t>
            </a:r>
            <a:r>
              <a:rPr lang="cs-CZ" dirty="0" err="1">
                <a:latin typeface="Imago" panose="02000500060000020004" pitchFamily="2" charset="0"/>
                <a:hlinkClick r:id="rId5"/>
              </a:rPr>
              <a:t>Thorac</a:t>
            </a:r>
            <a:r>
              <a:rPr lang="cs-CZ" dirty="0">
                <a:latin typeface="Imago" panose="02000500060000020004" pitchFamily="2" charset="0"/>
                <a:hlinkClick r:id="rId5"/>
              </a:rPr>
              <a:t> </a:t>
            </a:r>
            <a:r>
              <a:rPr lang="cs-CZ" dirty="0" err="1">
                <a:latin typeface="Imago" panose="02000500060000020004" pitchFamily="2" charset="0"/>
                <a:hlinkClick r:id="rId5"/>
              </a:rPr>
              <a:t>Oncol</a:t>
            </a:r>
            <a:r>
              <a:rPr lang="cs-CZ" dirty="0">
                <a:latin typeface="Imago" panose="02000500060000020004" pitchFamily="2" charset="0"/>
                <a:hlinkClick r:id="rId5"/>
              </a:rPr>
              <a:t> 2014</a:t>
            </a:r>
            <a:r>
              <a:rPr lang="cs-CZ" dirty="0">
                <a:latin typeface="Imago" panose="02000500060000020004" pitchFamily="2" charset="0"/>
              </a:rPr>
              <a:t>; </a:t>
            </a:r>
            <a:r>
              <a:rPr lang="cs-CZ" dirty="0" err="1">
                <a:latin typeface="Imago" panose="02000500060000020004" pitchFamily="2" charset="0"/>
                <a:hlinkClick r:id="rId6"/>
              </a:rPr>
              <a:t>Vavala</a:t>
            </a:r>
            <a:r>
              <a:rPr lang="cs-CZ" dirty="0">
                <a:latin typeface="Imago" panose="02000500060000020004" pitchFamily="2" charset="0"/>
                <a:hlinkClick r:id="rId6"/>
              </a:rPr>
              <a:t>, et al. </a:t>
            </a:r>
            <a:r>
              <a:rPr lang="cs-CZ" dirty="0" err="1">
                <a:latin typeface="Imago" panose="02000500060000020004" pitchFamily="2" charset="0"/>
                <a:hlinkClick r:id="rId6"/>
              </a:rPr>
              <a:t>Curr</a:t>
            </a:r>
            <a:r>
              <a:rPr lang="cs-CZ" dirty="0">
                <a:latin typeface="Imago" panose="02000500060000020004" pitchFamily="2" charset="0"/>
                <a:hlinkClick r:id="rId6"/>
              </a:rPr>
              <a:t> Respir Care </a:t>
            </a:r>
            <a:r>
              <a:rPr lang="cs-CZ" dirty="0" err="1">
                <a:latin typeface="Imago" panose="02000500060000020004" pitchFamily="2" charset="0"/>
                <a:hlinkClick r:id="rId6"/>
              </a:rPr>
              <a:t>Rep</a:t>
            </a:r>
            <a:r>
              <a:rPr lang="cs-CZ" dirty="0">
                <a:latin typeface="Imago" panose="02000500060000020004" pitchFamily="2" charset="0"/>
                <a:hlinkClick r:id="rId6"/>
              </a:rPr>
              <a:t> 2014</a:t>
            </a:r>
            <a:r>
              <a:rPr lang="cs-CZ" dirty="0">
                <a:latin typeface="Imago" panose="02000500060000020004" pitchFamily="2" charset="0"/>
              </a:rPr>
              <a:t>; </a:t>
            </a:r>
            <a:r>
              <a:rPr lang="cs-CZ" dirty="0" err="1">
                <a:latin typeface="Imago" panose="02000500060000020004" pitchFamily="2" charset="0"/>
                <a:hlinkClick r:id="rId7"/>
              </a:rPr>
              <a:t>Pelosof</a:t>
            </a:r>
            <a:r>
              <a:rPr lang="cs-CZ" dirty="0">
                <a:latin typeface="Imago" panose="02000500060000020004" pitchFamily="2" charset="0"/>
                <a:hlinkClick r:id="rId7"/>
              </a:rPr>
              <a:t>, et al. JNCI 2017</a:t>
            </a:r>
            <a:r>
              <a:rPr lang="cs-CZ" dirty="0">
                <a:latin typeface="Imago" panose="02000500060000020004" pitchFamily="2" charset="0"/>
              </a:rPr>
              <a:t>; </a:t>
            </a:r>
            <a:r>
              <a:rPr lang="cs-CZ" dirty="0" err="1">
                <a:latin typeface="Imago" panose="02000500060000020004" pitchFamily="2" charset="0"/>
                <a:hlinkClick r:id="rId8"/>
              </a:rPr>
              <a:t>Dempke</a:t>
            </a:r>
            <a:r>
              <a:rPr lang="cs-CZ" dirty="0">
                <a:latin typeface="Imago" panose="02000500060000020004" pitchFamily="2" charset="0"/>
                <a:hlinkClick r:id="rId8"/>
              </a:rPr>
              <a:t>. </a:t>
            </a:r>
            <a:r>
              <a:rPr lang="cs-CZ" dirty="0" err="1">
                <a:latin typeface="Imago" panose="02000500060000020004" pitchFamily="2" charset="0"/>
                <a:hlinkClick r:id="rId8"/>
              </a:rPr>
              <a:t>Anticancer</a:t>
            </a:r>
            <a:r>
              <a:rPr lang="cs-CZ" dirty="0">
                <a:latin typeface="Imago" panose="02000500060000020004" pitchFamily="2" charset="0"/>
                <a:hlinkClick r:id="rId8"/>
              </a:rPr>
              <a:t> </a:t>
            </a:r>
            <a:r>
              <a:rPr lang="cs-CZ" dirty="0" err="1">
                <a:latin typeface="Imago" panose="02000500060000020004" pitchFamily="2" charset="0"/>
                <a:hlinkClick r:id="rId8"/>
              </a:rPr>
              <a:t>Research</a:t>
            </a:r>
            <a:r>
              <a:rPr lang="cs-CZ" dirty="0">
                <a:latin typeface="Imago" panose="02000500060000020004" pitchFamily="2" charset="0"/>
                <a:hlinkClick r:id="rId8"/>
              </a:rPr>
              <a:t> 2015</a:t>
            </a:r>
            <a:endParaRPr lang="cs-CZ" dirty="0">
              <a:latin typeface="Imago" panose="02000500060000020004" pitchFamily="2" charset="0"/>
            </a:endParaRPr>
          </a:p>
        </p:txBody>
      </p:sp>
    </p:spTree>
    <p:extLst>
      <p:ext uri="{BB962C8B-B14F-4D97-AF65-F5344CB8AC3E}">
        <p14:creationId xmlns:p14="http://schemas.microsoft.com/office/powerpoint/2010/main" val="387662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Jak se liší míry přežití mezi SCLC a NSCLC?</a:t>
            </a:r>
          </a:p>
        </p:txBody>
      </p:sp>
      <p:graphicFrame>
        <p:nvGraphicFramePr>
          <p:cNvPr id="22" name="Chart 21"/>
          <p:cNvGraphicFramePr>
            <a:graphicFrameLocks/>
          </p:cNvGraphicFramePr>
          <p:nvPr>
            <p:extLst>
              <p:ext uri="{D42A27DB-BD31-4B8C-83A1-F6EECF244321}">
                <p14:modId xmlns:p14="http://schemas.microsoft.com/office/powerpoint/2010/main" val="908464345"/>
              </p:ext>
            </p:extLst>
          </p:nvPr>
        </p:nvGraphicFramePr>
        <p:xfrm>
          <a:off x="433746" y="1707656"/>
          <a:ext cx="4012222" cy="27461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2310122084"/>
              </p:ext>
            </p:extLst>
          </p:nvPr>
        </p:nvGraphicFramePr>
        <p:xfrm>
          <a:off x="4572000" y="1836635"/>
          <a:ext cx="4035780" cy="269272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429654" y="987574"/>
            <a:ext cx="8213725" cy="369332"/>
          </a:xfrm>
          <a:prstGeom prst="rect">
            <a:avLst/>
          </a:prstGeom>
          <a:noFill/>
        </p:spPr>
        <p:txBody>
          <a:bodyPr wrap="square" lIns="91436" tIns="45718" rIns="91436" bIns="45718" rtlCol="0">
            <a:spAutoFit/>
          </a:bodyPr>
          <a:lstStyle/>
          <a:p>
            <a:pPr algn="ctr">
              <a:defRPr/>
            </a:pPr>
            <a:r>
              <a:rPr lang="cs-CZ" sz="1800" b="1">
                <a:solidFill>
                  <a:srgbClr val="000000"/>
                </a:solidFill>
                <a:latin typeface="Imago" panose="02000500060000020004" pitchFamily="2" charset="0"/>
                <a:cs typeface="Arial"/>
              </a:rPr>
              <a:t>5 leté přežití podle stadia onemocnění</a:t>
            </a:r>
          </a:p>
        </p:txBody>
      </p:sp>
      <p:sp>
        <p:nvSpPr>
          <p:cNvPr id="11" name="TextBox 10"/>
          <p:cNvSpPr txBox="1"/>
          <p:nvPr/>
        </p:nvSpPr>
        <p:spPr>
          <a:xfrm>
            <a:off x="782561" y="1563640"/>
            <a:ext cx="3645425" cy="369332"/>
          </a:xfrm>
          <a:prstGeom prst="rect">
            <a:avLst/>
          </a:prstGeom>
          <a:noFill/>
        </p:spPr>
        <p:txBody>
          <a:bodyPr wrap="square" lIns="91436" tIns="45718" rIns="91436" bIns="45718" rtlCol="0">
            <a:spAutoFit/>
          </a:bodyPr>
          <a:lstStyle/>
          <a:p>
            <a:pPr algn="ctr">
              <a:defRPr/>
            </a:pPr>
            <a:r>
              <a:rPr lang="cs-CZ" sz="1800" b="1">
                <a:solidFill>
                  <a:srgbClr val="006CAD"/>
                </a:solidFill>
                <a:latin typeface="Imago" panose="02000500060000020004" pitchFamily="2" charset="0"/>
                <a:cs typeface="Arial"/>
              </a:rPr>
              <a:t>SCLC</a:t>
            </a:r>
          </a:p>
        </p:txBody>
      </p:sp>
      <p:sp>
        <p:nvSpPr>
          <p:cNvPr id="12" name="TextBox 11"/>
          <p:cNvSpPr txBox="1"/>
          <p:nvPr/>
        </p:nvSpPr>
        <p:spPr>
          <a:xfrm>
            <a:off x="5175047" y="1563640"/>
            <a:ext cx="3357393" cy="369332"/>
          </a:xfrm>
          <a:prstGeom prst="rect">
            <a:avLst/>
          </a:prstGeom>
          <a:noFill/>
        </p:spPr>
        <p:txBody>
          <a:bodyPr wrap="square" lIns="91436" tIns="45718" rIns="91436" bIns="45718" rtlCol="0">
            <a:spAutoFit/>
          </a:bodyPr>
          <a:lstStyle/>
          <a:p>
            <a:pPr algn="ctr">
              <a:defRPr/>
            </a:pPr>
            <a:r>
              <a:rPr lang="cs-CZ" sz="1800" b="1">
                <a:solidFill>
                  <a:srgbClr val="009900"/>
                </a:solidFill>
                <a:latin typeface="Imago" panose="02000500060000020004" pitchFamily="2" charset="0"/>
                <a:cs typeface="Arial"/>
              </a:rPr>
              <a:t>NSCLC</a:t>
            </a:r>
          </a:p>
        </p:txBody>
      </p:sp>
      <p:sp>
        <p:nvSpPr>
          <p:cNvPr id="18" name="TextBox 17"/>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a:latin typeface="Imago" panose="02000500060000020004" pitchFamily="2" charset="0"/>
                <a:hlinkClick r:id="rId4"/>
              </a:rPr>
              <a:t>Pikor, et al. Lung Cancer 2013</a:t>
            </a:r>
            <a:r>
              <a:rPr lang="cs-CZ">
                <a:latin typeface="Imago" panose="02000500060000020004" pitchFamily="2" charset="0"/>
              </a:rPr>
              <a:t>;</a:t>
            </a:r>
            <a:br>
              <a:rPr lang="cs-CZ">
                <a:latin typeface="Imago" panose="02000500060000020004" pitchFamily="2" charset="0"/>
              </a:rPr>
            </a:br>
            <a:r>
              <a:rPr lang="cs-CZ">
                <a:latin typeface="Imago" panose="02000500060000020004" pitchFamily="2" charset="0"/>
                <a:hlinkClick r:id="rId5"/>
              </a:rPr>
              <a:t>Howlader, et al. SEER Cancer Statistics Review 2016 </a:t>
            </a:r>
            <a:endParaRPr lang="cs-CZ">
              <a:latin typeface="Imago" panose="02000500060000020004" pitchFamily="2" charset="0"/>
            </a:endParaRPr>
          </a:p>
        </p:txBody>
      </p:sp>
    </p:spTree>
    <p:extLst>
      <p:ext uri="{BB962C8B-B14F-4D97-AF65-F5344CB8AC3E}">
        <p14:creationId xmlns:p14="http://schemas.microsoft.com/office/powerpoint/2010/main" val="37527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Genetické změny u SCLC versus NSCLC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2914690"/>
              </p:ext>
            </p:extLst>
          </p:nvPr>
        </p:nvGraphicFramePr>
        <p:xfrm>
          <a:off x="338317" y="1987651"/>
          <a:ext cx="4216568" cy="25741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462535" y="2853538"/>
            <a:ext cx="1584176" cy="265454"/>
          </a:xfrm>
          <a:prstGeom prst="rect">
            <a:avLst/>
          </a:prstGeom>
          <a:noFill/>
        </p:spPr>
        <p:txBody>
          <a:bodyPr wrap="square" lIns="91436" tIns="45718" rIns="91436" bIns="45718" rtlCol="0" anchor="ctr">
            <a:spAutoFit/>
          </a:bodyPr>
          <a:lstStyle/>
          <a:p>
            <a:pPr algn="ctr"/>
            <a:r>
              <a:rPr lang="cs-CZ" sz="1100" b="1">
                <a:latin typeface="Imago" panose="02000500060000020004" pitchFamily="2" charset="0"/>
              </a:rPr>
              <a:t>Frekvence (%)</a:t>
            </a:r>
          </a:p>
        </p:txBody>
      </p:sp>
      <p:sp>
        <p:nvSpPr>
          <p:cNvPr id="11" name="TextBox 10"/>
          <p:cNvSpPr txBox="1"/>
          <p:nvPr/>
        </p:nvSpPr>
        <p:spPr>
          <a:xfrm rot="16200000">
            <a:off x="3838711" y="2853538"/>
            <a:ext cx="1584176" cy="265454"/>
          </a:xfrm>
          <a:prstGeom prst="rect">
            <a:avLst/>
          </a:prstGeom>
          <a:noFill/>
        </p:spPr>
        <p:txBody>
          <a:bodyPr wrap="square" lIns="91436" tIns="45718" rIns="91436" bIns="45718" rtlCol="0" anchor="ctr">
            <a:spAutoFit/>
          </a:bodyPr>
          <a:lstStyle/>
          <a:p>
            <a:pPr algn="ctr"/>
            <a:r>
              <a:rPr lang="cs-CZ" sz="1100" b="1">
                <a:latin typeface="Imago" panose="02000500060000020004" pitchFamily="2" charset="0"/>
              </a:rPr>
              <a:t>Frekvence (%)</a:t>
            </a:r>
          </a:p>
        </p:txBody>
      </p:sp>
      <p:graphicFrame>
        <p:nvGraphicFramePr>
          <p:cNvPr id="12" name="Content Placeholder 7"/>
          <p:cNvGraphicFramePr>
            <a:graphicFrameLocks/>
          </p:cNvGraphicFramePr>
          <p:nvPr>
            <p:extLst>
              <p:ext uri="{D42A27DB-BD31-4B8C-83A1-F6EECF244321}">
                <p14:modId xmlns:p14="http://schemas.microsoft.com/office/powerpoint/2010/main" val="240952223"/>
              </p:ext>
            </p:extLst>
          </p:nvPr>
        </p:nvGraphicFramePr>
        <p:xfrm>
          <a:off x="4665133" y="1938380"/>
          <a:ext cx="4236422" cy="273464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26592" y="1827579"/>
            <a:ext cx="792088" cy="261606"/>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Až do100</a:t>
            </a:r>
          </a:p>
        </p:txBody>
      </p:sp>
      <p:sp>
        <p:nvSpPr>
          <p:cNvPr id="16" name="TextBox 15"/>
          <p:cNvSpPr txBox="1"/>
          <p:nvPr/>
        </p:nvSpPr>
        <p:spPr>
          <a:xfrm>
            <a:off x="1155762" y="2031723"/>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75–90</a:t>
            </a:r>
          </a:p>
        </p:txBody>
      </p:sp>
      <p:sp>
        <p:nvSpPr>
          <p:cNvPr id="17" name="TextBox 16"/>
          <p:cNvSpPr txBox="1"/>
          <p:nvPr/>
        </p:nvSpPr>
        <p:spPr>
          <a:xfrm>
            <a:off x="1684935" y="2031723"/>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90</a:t>
            </a:r>
          </a:p>
        </p:txBody>
      </p:sp>
      <p:sp>
        <p:nvSpPr>
          <p:cNvPr id="18" name="TextBox 17"/>
          <p:cNvSpPr txBox="1"/>
          <p:nvPr/>
        </p:nvSpPr>
        <p:spPr>
          <a:xfrm>
            <a:off x="2200239" y="2207727"/>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80</a:t>
            </a:r>
          </a:p>
        </p:txBody>
      </p:sp>
      <p:sp>
        <p:nvSpPr>
          <p:cNvPr id="19" name="TextBox 18"/>
          <p:cNvSpPr txBox="1"/>
          <p:nvPr/>
        </p:nvSpPr>
        <p:spPr>
          <a:xfrm>
            <a:off x="2727681" y="3239220"/>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20</a:t>
            </a:r>
          </a:p>
        </p:txBody>
      </p:sp>
      <p:sp>
        <p:nvSpPr>
          <p:cNvPr id="20" name="TextBox 19"/>
          <p:cNvSpPr txBox="1"/>
          <p:nvPr/>
        </p:nvSpPr>
        <p:spPr>
          <a:xfrm>
            <a:off x="3222648" y="3431508"/>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&lt;10</a:t>
            </a:r>
          </a:p>
        </p:txBody>
      </p:sp>
      <p:sp>
        <p:nvSpPr>
          <p:cNvPr id="21" name="TextBox 20"/>
          <p:cNvSpPr txBox="1"/>
          <p:nvPr/>
        </p:nvSpPr>
        <p:spPr>
          <a:xfrm>
            <a:off x="3765261" y="3443472"/>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5</a:t>
            </a:r>
          </a:p>
        </p:txBody>
      </p:sp>
      <p:sp>
        <p:nvSpPr>
          <p:cNvPr id="23" name="TextBox 22"/>
          <p:cNvSpPr txBox="1"/>
          <p:nvPr/>
        </p:nvSpPr>
        <p:spPr>
          <a:xfrm>
            <a:off x="5489160" y="3522597"/>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11</a:t>
            </a:r>
          </a:p>
        </p:txBody>
      </p:sp>
      <p:sp>
        <p:nvSpPr>
          <p:cNvPr id="24" name="TextBox 23"/>
          <p:cNvSpPr txBox="1"/>
          <p:nvPr/>
        </p:nvSpPr>
        <p:spPr>
          <a:xfrm>
            <a:off x="6202120" y="3636894"/>
            <a:ext cx="396044"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5</a:t>
            </a:r>
          </a:p>
        </p:txBody>
      </p:sp>
      <p:sp>
        <p:nvSpPr>
          <p:cNvPr id="25" name="TextBox 24"/>
          <p:cNvSpPr txBox="1"/>
          <p:nvPr/>
        </p:nvSpPr>
        <p:spPr>
          <a:xfrm>
            <a:off x="8340352" y="3740004"/>
            <a:ext cx="312653"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1</a:t>
            </a:r>
          </a:p>
        </p:txBody>
      </p:sp>
      <p:sp>
        <p:nvSpPr>
          <p:cNvPr id="26" name="TextBox 25"/>
          <p:cNvSpPr txBox="1"/>
          <p:nvPr/>
        </p:nvSpPr>
        <p:spPr>
          <a:xfrm>
            <a:off x="5110871" y="3179799"/>
            <a:ext cx="472854"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29</a:t>
            </a:r>
          </a:p>
        </p:txBody>
      </p:sp>
      <p:sp>
        <p:nvSpPr>
          <p:cNvPr id="27" name="TextBox 26"/>
          <p:cNvSpPr txBox="1"/>
          <p:nvPr/>
        </p:nvSpPr>
        <p:spPr>
          <a:xfrm>
            <a:off x="6540063" y="3694836"/>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2</a:t>
            </a:r>
          </a:p>
        </p:txBody>
      </p:sp>
      <p:sp>
        <p:nvSpPr>
          <p:cNvPr id="28" name="TextBox 27"/>
          <p:cNvSpPr txBox="1"/>
          <p:nvPr/>
        </p:nvSpPr>
        <p:spPr>
          <a:xfrm>
            <a:off x="7066125" y="3694836"/>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2</a:t>
            </a:r>
          </a:p>
        </p:txBody>
      </p:sp>
      <p:sp>
        <p:nvSpPr>
          <p:cNvPr id="29" name="TextBox 28"/>
          <p:cNvSpPr txBox="1"/>
          <p:nvPr/>
        </p:nvSpPr>
        <p:spPr>
          <a:xfrm>
            <a:off x="7569915" y="3694836"/>
            <a:ext cx="792088" cy="265453"/>
          </a:xfrm>
          <a:prstGeom prst="rect">
            <a:avLst/>
          </a:prstGeom>
          <a:noFill/>
        </p:spPr>
        <p:txBody>
          <a:bodyPr wrap="square" lIns="91436" tIns="45718" rIns="91436" bIns="45718" rtlCol="0">
            <a:spAutoFit/>
          </a:bodyPr>
          <a:lstStyle/>
          <a:p>
            <a:pPr algn="ctr"/>
            <a:r>
              <a:rPr lang="cs-CZ" sz="1100" b="1">
                <a:latin typeface="Imago" panose="02000500060000020004" pitchFamily="2" charset="0"/>
              </a:rPr>
              <a:t>~2</a:t>
            </a:r>
          </a:p>
        </p:txBody>
      </p:sp>
      <p:sp>
        <p:nvSpPr>
          <p:cNvPr id="30" name="TextBox 29"/>
          <p:cNvSpPr txBox="1"/>
          <p:nvPr/>
        </p:nvSpPr>
        <p:spPr>
          <a:xfrm>
            <a:off x="3994579" y="4429090"/>
            <a:ext cx="1584176" cy="265454"/>
          </a:xfrm>
          <a:prstGeom prst="rect">
            <a:avLst/>
          </a:prstGeom>
          <a:noFill/>
        </p:spPr>
        <p:txBody>
          <a:bodyPr wrap="square" lIns="91436" tIns="45718" rIns="91436" bIns="45718" rtlCol="0" anchor="ctr">
            <a:spAutoFit/>
          </a:bodyPr>
          <a:lstStyle/>
          <a:p>
            <a:pPr algn="ctr"/>
            <a:r>
              <a:rPr lang="cs-CZ" sz="1100" b="1">
                <a:latin typeface="Imago" panose="02000500060000020004" pitchFamily="2" charset="0"/>
              </a:rPr>
              <a:t>Geny</a:t>
            </a:r>
          </a:p>
        </p:txBody>
      </p:sp>
      <p:sp>
        <p:nvSpPr>
          <p:cNvPr id="36" name="TextBox 35"/>
          <p:cNvSpPr txBox="1"/>
          <p:nvPr/>
        </p:nvSpPr>
        <p:spPr>
          <a:xfrm>
            <a:off x="683570" y="1563640"/>
            <a:ext cx="3645425" cy="369332"/>
          </a:xfrm>
          <a:prstGeom prst="rect">
            <a:avLst/>
          </a:prstGeom>
          <a:noFill/>
        </p:spPr>
        <p:txBody>
          <a:bodyPr wrap="square" lIns="91436" tIns="45718" rIns="91436" bIns="45718" rtlCol="0">
            <a:spAutoFit/>
          </a:bodyPr>
          <a:lstStyle/>
          <a:p>
            <a:pPr algn="ctr">
              <a:defRPr/>
            </a:pPr>
            <a:r>
              <a:rPr lang="cs-CZ" sz="1800" b="1">
                <a:solidFill>
                  <a:srgbClr val="006CAD"/>
                </a:solidFill>
                <a:latin typeface="Imago" panose="02000500060000020004" pitchFamily="2" charset="0"/>
                <a:cs typeface="Arial"/>
              </a:rPr>
              <a:t>SCLC</a:t>
            </a:r>
          </a:p>
        </p:txBody>
      </p:sp>
      <p:sp>
        <p:nvSpPr>
          <p:cNvPr id="38" name="TextBox 37"/>
          <p:cNvSpPr txBox="1"/>
          <p:nvPr/>
        </p:nvSpPr>
        <p:spPr>
          <a:xfrm>
            <a:off x="5175047" y="1635646"/>
            <a:ext cx="3357393" cy="369332"/>
          </a:xfrm>
          <a:prstGeom prst="rect">
            <a:avLst/>
          </a:prstGeom>
          <a:noFill/>
        </p:spPr>
        <p:txBody>
          <a:bodyPr wrap="square" lIns="91436" tIns="45718" rIns="91436" bIns="45718" rtlCol="0">
            <a:spAutoFit/>
          </a:bodyPr>
          <a:lstStyle/>
          <a:p>
            <a:pPr algn="ctr">
              <a:defRPr/>
            </a:pPr>
            <a:r>
              <a:rPr lang="cs-CZ" sz="1800" b="1">
                <a:solidFill>
                  <a:srgbClr val="009900"/>
                </a:solidFill>
                <a:latin typeface="Imago" panose="02000500060000020004" pitchFamily="2" charset="0"/>
                <a:cs typeface="Arial"/>
              </a:rPr>
              <a:t>NSCLC</a:t>
            </a:r>
          </a:p>
        </p:txBody>
      </p:sp>
      <p:sp>
        <p:nvSpPr>
          <p:cNvPr id="3" name="TextBox 2"/>
          <p:cNvSpPr txBox="1"/>
          <p:nvPr/>
        </p:nvSpPr>
        <p:spPr>
          <a:xfrm>
            <a:off x="1033823" y="4594974"/>
            <a:ext cx="3033597" cy="438578"/>
          </a:xfrm>
          <a:prstGeom prst="rect">
            <a:avLst/>
          </a:prstGeom>
          <a:noFill/>
        </p:spPr>
        <p:txBody>
          <a:bodyPr wrap="square" lIns="91436" tIns="45718" rIns="91436" bIns="45718" rtlCol="0">
            <a:spAutoFit/>
          </a:bodyPr>
          <a:lstStyle/>
          <a:p>
            <a:pPr algn="ctr"/>
            <a:r>
              <a:rPr lang="cs-CZ" sz="1100" i="1">
                <a:solidFill>
                  <a:schemeClr val="bg2"/>
                </a:solidFill>
                <a:latin typeface="Imago" panose="02000500060000020004" pitchFamily="2" charset="0"/>
              </a:rPr>
              <a:t>Exprese genetických mutací se mohou překrývat, protože se vzájemně nevylučují</a:t>
            </a:r>
          </a:p>
        </p:txBody>
      </p:sp>
      <p:sp>
        <p:nvSpPr>
          <p:cNvPr id="39" name="TextBox 38"/>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err="1">
                <a:latin typeface="Imago" panose="02000500060000020004" pitchFamily="2" charset="0"/>
                <a:hlinkClick r:id="rId4"/>
              </a:rPr>
              <a:t>Kahnert</a:t>
            </a:r>
            <a:r>
              <a:rPr lang="cs-CZ" dirty="0">
                <a:latin typeface="Imago" panose="02000500060000020004" pitchFamily="2" charset="0"/>
                <a:hlinkClick r:id="rId4"/>
              </a:rPr>
              <a:t>, et al. </a:t>
            </a:r>
            <a:r>
              <a:rPr lang="cs-CZ" dirty="0" err="1">
                <a:latin typeface="Imago" panose="02000500060000020004" pitchFamily="2" charset="0"/>
                <a:hlinkClick r:id="rId4"/>
              </a:rPr>
              <a:t>Clin</a:t>
            </a:r>
            <a:r>
              <a:rPr lang="cs-CZ" dirty="0">
                <a:latin typeface="Imago" panose="02000500060000020004" pitchFamily="2" charset="0"/>
                <a:hlinkClick r:id="rId4"/>
              </a:rPr>
              <a:t> </a:t>
            </a:r>
            <a:r>
              <a:rPr lang="cs-CZ" dirty="0" err="1">
                <a:latin typeface="Imago" panose="02000500060000020004" pitchFamily="2" charset="0"/>
                <a:hlinkClick r:id="rId4"/>
              </a:rPr>
              <a:t>Lung</a:t>
            </a:r>
            <a:r>
              <a:rPr lang="cs-CZ" dirty="0">
                <a:latin typeface="Imago" panose="02000500060000020004" pitchFamily="2" charset="0"/>
                <a:hlinkClick r:id="rId4"/>
              </a:rPr>
              <a:t> </a:t>
            </a:r>
            <a:r>
              <a:rPr lang="cs-CZ" dirty="0" err="1">
                <a:latin typeface="Imago" panose="02000500060000020004" pitchFamily="2" charset="0"/>
                <a:hlinkClick r:id="rId4"/>
              </a:rPr>
              <a:t>Cancer</a:t>
            </a:r>
            <a:r>
              <a:rPr lang="cs-CZ" dirty="0">
                <a:latin typeface="Imago" panose="02000500060000020004" pitchFamily="2" charset="0"/>
                <a:hlinkClick r:id="rId4"/>
              </a:rPr>
              <a:t> 2016</a:t>
            </a:r>
            <a:r>
              <a:rPr lang="cs-CZ" dirty="0">
                <a:latin typeface="Imago" panose="02000500060000020004" pitchFamily="2" charset="0"/>
              </a:rPr>
              <a:t>; </a:t>
            </a:r>
            <a:r>
              <a:rPr lang="cs-CZ" dirty="0" err="1">
                <a:latin typeface="Imago" panose="02000500060000020004" pitchFamily="2" charset="0"/>
                <a:hlinkClick r:id="rId5"/>
              </a:rPr>
              <a:t>Arcaro</a:t>
            </a:r>
            <a:r>
              <a:rPr lang="cs-CZ" dirty="0">
                <a:latin typeface="Imago" panose="02000500060000020004" pitchFamily="2" charset="0"/>
                <a:hlinkClick r:id="rId5"/>
              </a:rPr>
              <a:t>. </a:t>
            </a:r>
            <a:r>
              <a:rPr lang="cs-CZ" dirty="0" err="1">
                <a:latin typeface="Imago" panose="02000500060000020004" pitchFamily="2" charset="0"/>
                <a:hlinkClick r:id="rId5"/>
              </a:rPr>
              <a:t>Crit</a:t>
            </a:r>
            <a:r>
              <a:rPr lang="cs-CZ" dirty="0">
                <a:latin typeface="Imago" panose="02000500060000020004" pitchFamily="2" charset="0"/>
                <a:hlinkClick r:id="rId5"/>
              </a:rPr>
              <a:t> </a:t>
            </a:r>
            <a:r>
              <a:rPr lang="cs-CZ" dirty="0" err="1">
                <a:latin typeface="Imago" panose="02000500060000020004" pitchFamily="2" charset="0"/>
                <a:hlinkClick r:id="rId5"/>
              </a:rPr>
              <a:t>Rev</a:t>
            </a:r>
            <a:r>
              <a:rPr lang="cs-CZ" dirty="0">
                <a:latin typeface="Imago" panose="02000500060000020004" pitchFamily="2" charset="0"/>
                <a:hlinkClick r:id="rId5"/>
              </a:rPr>
              <a:t> </a:t>
            </a:r>
            <a:r>
              <a:rPr lang="cs-CZ" dirty="0" err="1">
                <a:latin typeface="Imago" panose="02000500060000020004" pitchFamily="2" charset="0"/>
                <a:hlinkClick r:id="rId5"/>
              </a:rPr>
              <a:t>Onc</a:t>
            </a:r>
            <a:r>
              <a:rPr lang="cs-CZ" dirty="0">
                <a:latin typeface="Imago" panose="02000500060000020004" pitchFamily="2" charset="0"/>
                <a:hlinkClick r:id="rId5"/>
              </a:rPr>
              <a:t> </a:t>
            </a:r>
            <a:r>
              <a:rPr lang="cs-CZ" dirty="0" err="1">
                <a:latin typeface="Imago" panose="02000500060000020004" pitchFamily="2" charset="0"/>
                <a:hlinkClick r:id="rId5"/>
              </a:rPr>
              <a:t>Hematol</a:t>
            </a:r>
            <a:r>
              <a:rPr lang="cs-CZ" dirty="0">
                <a:latin typeface="Imago" panose="02000500060000020004" pitchFamily="2" charset="0"/>
                <a:hlinkClick r:id="rId5"/>
              </a:rPr>
              <a:t> 2015</a:t>
            </a:r>
            <a:r>
              <a:rPr lang="cs-CZ" dirty="0">
                <a:latin typeface="Imago" panose="02000500060000020004" pitchFamily="2" charset="0"/>
              </a:rPr>
              <a:t>;</a:t>
            </a:r>
          </a:p>
          <a:p>
            <a:r>
              <a:rPr lang="cs-CZ" dirty="0" err="1">
                <a:latin typeface="Imago" panose="02000500060000020004" pitchFamily="2" charset="0"/>
                <a:hlinkClick r:id="rId6"/>
              </a:rPr>
              <a:t>Barlesi</a:t>
            </a:r>
            <a:r>
              <a:rPr lang="cs-CZ" dirty="0">
                <a:latin typeface="Imago" panose="02000500060000020004" pitchFamily="2" charset="0"/>
                <a:hlinkClick r:id="rId6"/>
              </a:rPr>
              <a:t>, et al. Lancet 2016</a:t>
            </a:r>
            <a:r>
              <a:rPr lang="cs-CZ" dirty="0">
                <a:latin typeface="Imago" panose="02000500060000020004" pitchFamily="2" charset="0"/>
              </a:rPr>
              <a:t>; </a:t>
            </a:r>
            <a:r>
              <a:rPr lang="cs-CZ" dirty="0" err="1">
                <a:latin typeface="Imago" panose="02000500060000020004" pitchFamily="2" charset="0"/>
                <a:hlinkClick r:id="rId7"/>
              </a:rPr>
              <a:t>Bergethon</a:t>
            </a:r>
            <a:r>
              <a:rPr lang="cs-CZ" dirty="0">
                <a:latin typeface="Imago" panose="02000500060000020004" pitchFamily="2" charset="0"/>
                <a:hlinkClick r:id="rId7"/>
              </a:rPr>
              <a:t>, et al. J </a:t>
            </a:r>
            <a:r>
              <a:rPr lang="cs-CZ" dirty="0" err="1">
                <a:latin typeface="Imago" panose="02000500060000020004" pitchFamily="2" charset="0"/>
                <a:hlinkClick r:id="rId7"/>
              </a:rPr>
              <a:t>Clin</a:t>
            </a:r>
            <a:r>
              <a:rPr lang="cs-CZ" dirty="0">
                <a:latin typeface="Imago" panose="02000500060000020004" pitchFamily="2" charset="0"/>
                <a:hlinkClick r:id="rId7"/>
              </a:rPr>
              <a:t> </a:t>
            </a:r>
            <a:r>
              <a:rPr lang="cs-CZ" dirty="0" err="1">
                <a:latin typeface="Imago" panose="02000500060000020004" pitchFamily="2" charset="0"/>
                <a:hlinkClick r:id="rId7"/>
              </a:rPr>
              <a:t>Oncol</a:t>
            </a:r>
            <a:r>
              <a:rPr lang="cs-CZ" dirty="0">
                <a:latin typeface="Imago" panose="02000500060000020004" pitchFamily="2" charset="0"/>
                <a:hlinkClick r:id="rId7"/>
              </a:rPr>
              <a:t> 2012 </a:t>
            </a:r>
            <a:endParaRPr lang="cs-CZ" dirty="0">
              <a:latin typeface="Imago" panose="02000500060000020004" pitchFamily="2" charset="0"/>
            </a:endParaRPr>
          </a:p>
        </p:txBody>
      </p:sp>
      <p:sp>
        <p:nvSpPr>
          <p:cNvPr id="31" name="Rounded Rectangle 30"/>
          <p:cNvSpPr/>
          <p:nvPr/>
        </p:nvSpPr>
        <p:spPr bwMode="auto">
          <a:xfrm>
            <a:off x="179514" y="907943"/>
            <a:ext cx="2086277" cy="641701"/>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r>
              <a:rPr lang="cs-CZ" sz="1200" b="1">
                <a:solidFill>
                  <a:srgbClr val="FFFFFF"/>
                </a:solidFill>
                <a:latin typeface="Imago" panose="02000500060000020004" pitchFamily="2" charset="0"/>
              </a:rPr>
              <a:t> SCLC je charakterizován mnohačetnými genetickými změnami </a:t>
            </a:r>
            <a:endParaRPr lang="cs-CZ" sz="1200" b="1">
              <a:solidFill>
                <a:srgbClr val="FFFFFF"/>
              </a:solidFill>
              <a:latin typeface="Imago" panose="02000500060000020004" pitchFamily="2" charset="0"/>
              <a:cs typeface="Arial"/>
            </a:endParaRPr>
          </a:p>
        </p:txBody>
      </p:sp>
      <p:sp>
        <p:nvSpPr>
          <p:cNvPr id="32" name="Rounded Rectangle 31"/>
          <p:cNvSpPr/>
          <p:nvPr/>
        </p:nvSpPr>
        <p:spPr bwMode="auto">
          <a:xfrm>
            <a:off x="2339119" y="910143"/>
            <a:ext cx="4680520" cy="637296"/>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r>
              <a:rPr lang="cs-CZ" sz="1200" b="1" dirty="0">
                <a:solidFill>
                  <a:srgbClr val="FFFFFF"/>
                </a:solidFill>
                <a:latin typeface="Imago" panose="02000500060000020004" pitchFamily="2" charset="0"/>
              </a:rPr>
              <a:t> Na rozdíl od NSCLC, kde byly identifikovány </a:t>
            </a:r>
            <a:r>
              <a:rPr lang="cs-CZ" sz="1200" b="1" dirty="0" smtClean="0">
                <a:solidFill>
                  <a:srgbClr val="FFFFFF"/>
                </a:solidFill>
                <a:latin typeface="Imago" panose="02000500060000020004" pitchFamily="2" charset="0"/>
              </a:rPr>
              <a:t>řídící </a:t>
            </a:r>
            <a:r>
              <a:rPr lang="cs-CZ" sz="1200" b="1" dirty="0">
                <a:solidFill>
                  <a:srgbClr val="FFFFFF"/>
                </a:solidFill>
                <a:latin typeface="Imago" panose="02000500060000020004" pitchFamily="2" charset="0"/>
              </a:rPr>
              <a:t>mutace a úspěšně léčeny cílenou terapií, není schválena žádná cílená terapie </a:t>
            </a:r>
            <a:r>
              <a:rPr lang="cs-CZ" sz="1200" b="1" dirty="0" smtClean="0">
                <a:solidFill>
                  <a:srgbClr val="FFFFFF"/>
                </a:solidFill>
                <a:latin typeface="Imago" panose="02000500060000020004" pitchFamily="2" charset="0"/>
              </a:rPr>
              <a:t>na základě genetických </a:t>
            </a:r>
            <a:r>
              <a:rPr lang="cs-CZ" sz="1200" b="1" dirty="0">
                <a:solidFill>
                  <a:srgbClr val="FFFFFF"/>
                </a:solidFill>
                <a:latin typeface="Imago" panose="02000500060000020004" pitchFamily="2" charset="0"/>
              </a:rPr>
              <a:t>změn u SCLC</a:t>
            </a:r>
            <a:endParaRPr lang="cs-CZ" sz="1200" b="1" dirty="0">
              <a:solidFill>
                <a:srgbClr val="FFFFFF"/>
              </a:solidFill>
              <a:latin typeface="Imago" panose="02000500060000020004" pitchFamily="2" charset="0"/>
              <a:cs typeface="Arial"/>
            </a:endParaRPr>
          </a:p>
        </p:txBody>
      </p:sp>
      <p:sp>
        <p:nvSpPr>
          <p:cNvPr id="33" name="Rounded Rectangle 32"/>
          <p:cNvSpPr/>
          <p:nvPr/>
        </p:nvSpPr>
        <p:spPr bwMode="auto">
          <a:xfrm>
            <a:off x="7065034" y="902834"/>
            <a:ext cx="1928501" cy="651915"/>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r>
              <a:rPr lang="cs-CZ" sz="1200" b="1" dirty="0">
                <a:solidFill>
                  <a:srgbClr val="FFFFFF"/>
                </a:solidFill>
                <a:latin typeface="Imago" panose="02000500060000020004" pitchFamily="2" charset="0"/>
              </a:rPr>
              <a:t>Mutace u SCLC jsou často špatnými terapeutickými cíli</a:t>
            </a:r>
          </a:p>
        </p:txBody>
      </p:sp>
    </p:spTree>
    <p:extLst>
      <p:ext uri="{BB962C8B-B14F-4D97-AF65-F5344CB8AC3E}">
        <p14:creationId xmlns:p14="http://schemas.microsoft.com/office/powerpoint/2010/main" val="286818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endParaRPr lang="en-US"/>
          </a:p>
        </p:txBody>
      </p:sp>
      <p:sp>
        <p:nvSpPr>
          <p:cNvPr id="4" name="Zástupný symbol pro text 3"/>
          <p:cNvSpPr>
            <a:spLocks noGrp="1"/>
          </p:cNvSpPr>
          <p:nvPr>
            <p:ph type="body" sz="quarter" idx="11"/>
          </p:nvPr>
        </p:nvSpPr>
        <p:spPr/>
        <p:txBody>
          <a:bodyPr/>
          <a:lstStyle/>
          <a:p>
            <a:r>
              <a:rPr lang="en-GB" dirty="0"/>
              <a:t>Staging SCLC</a:t>
            </a:r>
            <a:endParaRPr lang="en-US" dirty="0"/>
          </a:p>
        </p:txBody>
      </p:sp>
    </p:spTree>
    <p:extLst>
      <p:ext uri="{BB962C8B-B14F-4D97-AF65-F5344CB8AC3E}">
        <p14:creationId xmlns:p14="http://schemas.microsoft.com/office/powerpoint/2010/main" val="42345260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Většina </a:t>
            </a:r>
            <a:r>
              <a:rPr lang="cs-CZ" dirty="0" smtClean="0"/>
              <a:t>pacientů se SLCC je diagnostikována</a:t>
            </a:r>
            <a:br>
              <a:rPr lang="cs-CZ" dirty="0" smtClean="0"/>
            </a:br>
            <a:r>
              <a:rPr lang="cs-CZ" dirty="0" smtClean="0"/>
              <a:t>s </a:t>
            </a:r>
            <a:r>
              <a:rPr lang="cs-CZ" dirty="0"/>
              <a:t>pokročilým stadiem </a:t>
            </a:r>
            <a:r>
              <a:rPr lang="cs-CZ" dirty="0" smtClean="0"/>
              <a:t>onemocnění (ED-SCLC</a:t>
            </a:r>
            <a:r>
              <a:rPr lang="cs-CZ" dirty="0"/>
              <a:t>)</a:t>
            </a:r>
          </a:p>
        </p:txBody>
      </p:sp>
      <p:sp>
        <p:nvSpPr>
          <p:cNvPr id="13" name="Text Placeholder 3"/>
          <p:cNvSpPr>
            <a:spLocks noGrp="1"/>
          </p:cNvSpPr>
          <p:nvPr>
            <p:ph type="body" sz="quarter" idx="4294967295"/>
          </p:nvPr>
        </p:nvSpPr>
        <p:spPr>
          <a:xfrm>
            <a:off x="467544" y="4646613"/>
            <a:ext cx="5436369" cy="323850"/>
          </a:xfrm>
        </p:spPr>
        <p:txBody>
          <a:bodyPr/>
          <a:lstStyle/>
          <a:p>
            <a:pPr marL="0" indent="0">
              <a:buNone/>
            </a:pPr>
            <a:r>
              <a:rPr lang="cs-CZ" sz="1200" dirty="0" smtClean="0"/>
              <a:t>Limitované stádium (LS)/limitované onemocnění </a:t>
            </a:r>
            <a:r>
              <a:rPr lang="cs-CZ" sz="1200" dirty="0"/>
              <a:t>(LD) a </a:t>
            </a:r>
            <a:r>
              <a:rPr lang="cs-CZ" sz="1200" dirty="0" smtClean="0"/>
              <a:t>extenzivní stádium (ES)/</a:t>
            </a:r>
            <a:br>
              <a:rPr lang="cs-CZ" sz="1200" dirty="0" smtClean="0"/>
            </a:br>
            <a:r>
              <a:rPr lang="cs-CZ" sz="1200" dirty="0" smtClean="0"/>
              <a:t>extenzivní onemocnění </a:t>
            </a:r>
            <a:r>
              <a:rPr lang="cs-CZ" sz="1200" dirty="0"/>
              <a:t>(ED) jsou používané zaměnitelně</a:t>
            </a:r>
          </a:p>
        </p:txBody>
      </p:sp>
      <p:grpSp>
        <p:nvGrpSpPr>
          <p:cNvPr id="7" name="Group 6"/>
          <p:cNvGrpSpPr>
            <a:grpSpLocks noChangeAspect="1"/>
          </p:cNvGrpSpPr>
          <p:nvPr/>
        </p:nvGrpSpPr>
        <p:grpSpPr>
          <a:xfrm>
            <a:off x="-1476670" y="1813484"/>
            <a:ext cx="8147255" cy="2700735"/>
            <a:chOff x="-1476672" y="1813482"/>
            <a:chExt cx="7882653" cy="2613022"/>
          </a:xfrm>
        </p:grpSpPr>
        <p:graphicFrame>
          <p:nvGraphicFramePr>
            <p:cNvPr id="10" name="Content Placeholder 16"/>
            <p:cNvGraphicFramePr>
              <a:graphicFrameLocks noChangeAspect="1"/>
            </p:cNvGraphicFramePr>
            <p:nvPr>
              <p:extLst>
                <p:ext uri="{D42A27DB-BD31-4B8C-83A1-F6EECF244321}">
                  <p14:modId xmlns:p14="http://schemas.microsoft.com/office/powerpoint/2010/main" val="2930843100"/>
                </p:ext>
              </p:extLst>
            </p:nvPr>
          </p:nvGraphicFramePr>
          <p:xfrm>
            <a:off x="1545990" y="1813482"/>
            <a:ext cx="4859991" cy="1763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16"/>
            <p:cNvGraphicFramePr>
              <a:graphicFrameLocks noChangeAspect="1"/>
            </p:cNvGraphicFramePr>
            <p:nvPr>
              <p:extLst>
                <p:ext uri="{D42A27DB-BD31-4B8C-83A1-F6EECF244321}">
                  <p14:modId xmlns:p14="http://schemas.microsoft.com/office/powerpoint/2010/main" val="3605840867"/>
                </p:ext>
              </p:extLst>
            </p:nvPr>
          </p:nvGraphicFramePr>
          <p:xfrm>
            <a:off x="-1476672" y="1813482"/>
            <a:ext cx="5001058" cy="181489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961755" y="2471103"/>
              <a:ext cx="3014231" cy="1955401"/>
              <a:chOff x="1928632" y="843558"/>
              <a:chExt cx="4775982" cy="3373485"/>
            </a:xfrm>
          </p:grpSpPr>
          <p:grpSp>
            <p:nvGrpSpPr>
              <p:cNvPr id="3" name="Group 2"/>
              <p:cNvGrpSpPr/>
              <p:nvPr/>
            </p:nvGrpSpPr>
            <p:grpSpPr>
              <a:xfrm>
                <a:off x="1928632" y="843558"/>
                <a:ext cx="4775982" cy="3373485"/>
                <a:chOff x="1928632" y="843558"/>
                <a:chExt cx="4775982" cy="3373485"/>
              </a:xfrm>
            </p:grpSpPr>
            <p:sp>
              <p:nvSpPr>
                <p:cNvPr id="24" name="Rounded Rectangle 42"/>
                <p:cNvSpPr/>
                <p:nvPr/>
              </p:nvSpPr>
              <p:spPr>
                <a:xfrm>
                  <a:off x="3425724" y="843558"/>
                  <a:ext cx="1800000" cy="1800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algn="ctr" defTabSz="457178"/>
                  <a:r>
                    <a:rPr lang="cs-CZ" sz="2800" b="1">
                      <a:solidFill>
                        <a:schemeClr val="bg1"/>
                      </a:solidFill>
                    </a:rPr>
                    <a:t>SCLC</a:t>
                  </a:r>
                </a:p>
              </p:txBody>
            </p:sp>
            <p:sp>
              <p:nvSpPr>
                <p:cNvPr id="25" name="Rounded Rectangle 42"/>
                <p:cNvSpPr/>
                <p:nvPr/>
              </p:nvSpPr>
              <p:spPr>
                <a:xfrm>
                  <a:off x="1928632" y="2417044"/>
                  <a:ext cx="1799999" cy="1799999"/>
                </a:xfrm>
                <a:prstGeom prst="roundRect">
                  <a:avLst>
                    <a:gd name="adj" fmla="val 50000"/>
                  </a:avLst>
                </a:prstGeom>
                <a:solidFill>
                  <a:srgbClr val="75AF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algn="ctr" defTabSz="457178"/>
                  <a:r>
                    <a:rPr lang="cs-CZ" sz="1600" b="1" dirty="0" smtClean="0">
                      <a:solidFill>
                        <a:schemeClr val="bg1"/>
                      </a:solidFill>
                    </a:rPr>
                    <a:t>Limitované</a:t>
                  </a:r>
                  <a:endParaRPr lang="cs-CZ" sz="1600" b="1" dirty="0">
                    <a:solidFill>
                      <a:schemeClr val="bg1"/>
                    </a:solidFill>
                  </a:endParaRPr>
                </a:p>
                <a:p>
                  <a:pPr algn="ctr" defTabSz="457178"/>
                  <a:r>
                    <a:rPr lang="cs-CZ" sz="1600" b="1" dirty="0" smtClean="0">
                      <a:solidFill>
                        <a:schemeClr val="bg1"/>
                      </a:solidFill>
                    </a:rPr>
                    <a:t>stádium</a:t>
                  </a:r>
                  <a:endParaRPr lang="cs-CZ" sz="1600" b="1" dirty="0">
                    <a:solidFill>
                      <a:schemeClr val="bg1"/>
                    </a:solidFill>
                  </a:endParaRPr>
                </a:p>
              </p:txBody>
            </p:sp>
            <p:sp>
              <p:nvSpPr>
                <p:cNvPr id="26" name="Rounded Rectangle 42"/>
                <p:cNvSpPr/>
                <p:nvPr/>
              </p:nvSpPr>
              <p:spPr>
                <a:xfrm>
                  <a:off x="4904614" y="2355726"/>
                  <a:ext cx="1800000" cy="1800000"/>
                </a:xfrm>
                <a:prstGeom prst="roundRect">
                  <a:avLst>
                    <a:gd name="adj" fmla="val 50000"/>
                  </a:avLst>
                </a:prstGeom>
                <a:solidFill>
                  <a:srgbClr val="F1BCE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algn="ctr" defTabSz="457178"/>
                  <a:r>
                    <a:rPr lang="cs-CZ" sz="1600" b="1" dirty="0" smtClean="0">
                      <a:solidFill>
                        <a:schemeClr val="bg1"/>
                      </a:solidFill>
                    </a:rPr>
                    <a:t>Extenzivní</a:t>
                  </a:r>
                  <a:endParaRPr lang="cs-CZ" sz="1600" b="1" dirty="0">
                    <a:solidFill>
                      <a:schemeClr val="bg1"/>
                    </a:solidFill>
                  </a:endParaRPr>
                </a:p>
                <a:p>
                  <a:pPr algn="ctr" defTabSz="457178"/>
                  <a:r>
                    <a:rPr lang="cs-CZ" sz="1600" b="1" dirty="0">
                      <a:solidFill>
                        <a:schemeClr val="bg1"/>
                      </a:solidFill>
                    </a:rPr>
                    <a:t> </a:t>
                  </a:r>
                  <a:r>
                    <a:rPr lang="cs-CZ" sz="1600" b="1" dirty="0" smtClean="0">
                      <a:solidFill>
                        <a:schemeClr val="bg1"/>
                      </a:solidFill>
                    </a:rPr>
                    <a:t>stádium</a:t>
                  </a:r>
                  <a:endParaRPr lang="cs-CZ" sz="1600" b="1" dirty="0">
                    <a:solidFill>
                      <a:schemeClr val="bg1"/>
                    </a:solidFill>
                  </a:endParaRPr>
                </a:p>
              </p:txBody>
            </p:sp>
          </p:grpSp>
          <p:cxnSp>
            <p:nvCxnSpPr>
              <p:cNvPr id="28" name="Straight Connector 27"/>
              <p:cNvCxnSpPr/>
              <p:nvPr/>
            </p:nvCxnSpPr>
            <p:spPr bwMode="auto">
              <a:xfrm flipH="1">
                <a:off x="3432448" y="2349002"/>
                <a:ext cx="210172" cy="216024"/>
              </a:xfrm>
              <a:prstGeom prst="line">
                <a:avLst/>
              </a:prstGeom>
              <a:noFill/>
              <a:ln w="25400" cap="flat" cmpd="sng" algn="ctr">
                <a:solidFill>
                  <a:schemeClr val="bg1">
                    <a:lumMod val="50000"/>
                  </a:schemeClr>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rot="5400000" flipH="1">
                <a:off x="5006974" y="2346076"/>
                <a:ext cx="210172" cy="216024"/>
              </a:xfrm>
              <a:prstGeom prst="line">
                <a:avLst/>
              </a:prstGeom>
              <a:noFill/>
              <a:ln w="25400" cap="flat" cmpd="sng" algn="ctr">
                <a:solidFill>
                  <a:schemeClr val="bg1">
                    <a:lumMod val="50000"/>
                  </a:schemeClr>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TextBox 32"/>
            <p:cNvSpPr txBox="1"/>
            <p:nvPr/>
          </p:nvSpPr>
          <p:spPr>
            <a:xfrm>
              <a:off x="679893" y="2319320"/>
              <a:ext cx="657910" cy="774230"/>
            </a:xfrm>
            <a:prstGeom prst="rect">
              <a:avLst/>
            </a:prstGeom>
            <a:noFill/>
          </p:spPr>
          <p:txBody>
            <a:bodyPr wrap="none" rtlCol="0">
              <a:spAutoFit/>
            </a:bodyPr>
            <a:lstStyle/>
            <a:p>
              <a:pPr algn="ctr"/>
              <a:r>
                <a:rPr lang="cs-CZ" sz="2400" b="1">
                  <a:solidFill>
                    <a:srgbClr val="75AFD3"/>
                  </a:solidFill>
                  <a:latin typeface="+mj-lt"/>
                </a:rPr>
                <a:t>1/3</a:t>
              </a:r>
              <a:r>
                <a:rPr lang="cs-CZ" sz="1100">
                  <a:solidFill>
                    <a:srgbClr val="75AFD3"/>
                  </a:solidFill>
                  <a:latin typeface="+mj-lt"/>
                </a:rPr>
                <a:t/>
              </a:r>
              <a:br>
                <a:rPr lang="cs-CZ" sz="1100">
                  <a:solidFill>
                    <a:srgbClr val="75AFD3"/>
                  </a:solidFill>
                  <a:latin typeface="+mj-lt"/>
                </a:rPr>
              </a:br>
              <a:r>
                <a:rPr lang="cs-CZ" sz="1100">
                  <a:latin typeface="+mj-lt"/>
                </a:rPr>
                <a:t>SCLC</a:t>
              </a:r>
            </a:p>
            <a:p>
              <a:pPr algn="ctr"/>
              <a:r>
                <a:rPr lang="cs-CZ" sz="1100">
                  <a:latin typeface="+mj-lt"/>
                </a:rPr>
                <a:t>diagnóz</a:t>
              </a:r>
            </a:p>
          </p:txBody>
        </p:sp>
        <p:sp>
          <p:nvSpPr>
            <p:cNvPr id="34" name="TextBox 33"/>
            <p:cNvSpPr txBox="1"/>
            <p:nvPr/>
          </p:nvSpPr>
          <p:spPr>
            <a:xfrm>
              <a:off x="3706208" y="2249440"/>
              <a:ext cx="657910" cy="774230"/>
            </a:xfrm>
            <a:prstGeom prst="rect">
              <a:avLst/>
            </a:prstGeom>
            <a:noFill/>
          </p:spPr>
          <p:txBody>
            <a:bodyPr wrap="none" rtlCol="0">
              <a:spAutoFit/>
            </a:bodyPr>
            <a:lstStyle/>
            <a:p>
              <a:pPr algn="ctr"/>
              <a:r>
                <a:rPr lang="cs-CZ" sz="2400" b="1">
                  <a:solidFill>
                    <a:srgbClr val="F1BCED"/>
                  </a:solidFill>
                  <a:latin typeface="+mj-lt"/>
                </a:rPr>
                <a:t>2/3</a:t>
              </a:r>
              <a:r>
                <a:rPr lang="cs-CZ" sz="1100">
                  <a:solidFill>
                    <a:srgbClr val="F1BCED"/>
                  </a:solidFill>
                  <a:latin typeface="+mj-lt"/>
                </a:rPr>
                <a:t/>
              </a:r>
              <a:br>
                <a:rPr lang="cs-CZ" sz="1100">
                  <a:solidFill>
                    <a:srgbClr val="F1BCED"/>
                  </a:solidFill>
                  <a:latin typeface="+mj-lt"/>
                </a:rPr>
              </a:br>
              <a:r>
                <a:rPr lang="cs-CZ" sz="1100">
                  <a:latin typeface="+mj-lt"/>
                </a:rPr>
                <a:t> SCLC</a:t>
              </a:r>
            </a:p>
            <a:p>
              <a:pPr algn="ctr"/>
              <a:r>
                <a:rPr lang="cs-CZ" sz="1100">
                  <a:latin typeface="+mj-lt"/>
                </a:rPr>
                <a:t>diagnóz</a:t>
              </a:r>
            </a:p>
          </p:txBody>
        </p:sp>
      </p:grpSp>
      <p:sp>
        <p:nvSpPr>
          <p:cNvPr id="29" name="Rounded Rectangle 28"/>
          <p:cNvSpPr/>
          <p:nvPr/>
        </p:nvSpPr>
        <p:spPr bwMode="auto">
          <a:xfrm>
            <a:off x="544955" y="1052281"/>
            <a:ext cx="4104000" cy="723366"/>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r>
              <a:rPr lang="cs-CZ" b="1" dirty="0">
                <a:solidFill>
                  <a:srgbClr val="FFFFFF"/>
                </a:solidFill>
              </a:rPr>
              <a:t>Dvoufázové klasifikační schéma vytvořené </a:t>
            </a:r>
            <a:r>
              <a:rPr lang="cs-CZ" b="1" dirty="0" err="1">
                <a:solidFill>
                  <a:srgbClr val="FFFFFF"/>
                </a:solidFill>
              </a:rPr>
              <a:t>Veterans</a:t>
            </a:r>
            <a:r>
              <a:rPr lang="cs-CZ" b="1" dirty="0">
                <a:solidFill>
                  <a:srgbClr val="FFFFFF"/>
                </a:solidFill>
              </a:rPr>
              <a:t> </a:t>
            </a:r>
            <a:r>
              <a:rPr lang="cs-CZ" b="1" dirty="0" err="1">
                <a:solidFill>
                  <a:srgbClr val="FFFFFF"/>
                </a:solidFill>
              </a:rPr>
              <a:t>Administration</a:t>
            </a:r>
            <a:r>
              <a:rPr lang="cs-CZ" b="1" dirty="0">
                <a:solidFill>
                  <a:srgbClr val="FFFFFF"/>
                </a:solidFill>
              </a:rPr>
              <a:t> </a:t>
            </a:r>
            <a:r>
              <a:rPr lang="cs-CZ" b="1" dirty="0" err="1">
                <a:solidFill>
                  <a:srgbClr val="FFFFFF"/>
                </a:solidFill>
              </a:rPr>
              <a:t>Lung</a:t>
            </a:r>
            <a:r>
              <a:rPr lang="cs-CZ" b="1" dirty="0">
                <a:solidFill>
                  <a:srgbClr val="FFFFFF"/>
                </a:solidFill>
              </a:rPr>
              <a:t> Study Group (VALG) se používá od 1950</a:t>
            </a:r>
            <a:endParaRPr lang="cs-CZ" b="1" dirty="0">
              <a:solidFill>
                <a:srgbClr val="FFFFFF"/>
              </a:solidFill>
              <a:latin typeface="Arial"/>
              <a:cs typeface="Arial"/>
            </a:endParaRPr>
          </a:p>
        </p:txBody>
      </p:sp>
      <p:grpSp>
        <p:nvGrpSpPr>
          <p:cNvPr id="8" name="Group 7"/>
          <p:cNvGrpSpPr/>
          <p:nvPr/>
        </p:nvGrpSpPr>
        <p:grpSpPr>
          <a:xfrm>
            <a:off x="4788480" y="1052283"/>
            <a:ext cx="4104000" cy="3463685"/>
            <a:chOff x="4788480" y="1052281"/>
            <a:chExt cx="4104000" cy="3463685"/>
          </a:xfrm>
        </p:grpSpPr>
        <p:pic>
          <p:nvPicPr>
            <p:cNvPr id="5" name="Picture 4"/>
            <p:cNvPicPr>
              <a:picLocks noChangeAspect="1"/>
            </p:cNvPicPr>
            <p:nvPr/>
          </p:nvPicPr>
          <p:blipFill>
            <a:blip r:embed="rId4"/>
            <a:stretch>
              <a:fillRect/>
            </a:stretch>
          </p:blipFill>
          <p:spPr>
            <a:xfrm>
              <a:off x="5841986" y="1963859"/>
              <a:ext cx="1996988" cy="2552107"/>
            </a:xfrm>
            <a:prstGeom prst="rect">
              <a:avLst/>
            </a:prstGeom>
            <a:effectLst>
              <a:outerShdw blurRad="50800" dist="38100" dir="2700000" algn="tl" rotWithShape="0">
                <a:prstClr val="black">
                  <a:alpha val="40000"/>
                </a:prstClr>
              </a:outerShdw>
            </a:effectLst>
          </p:spPr>
        </p:pic>
        <p:sp>
          <p:nvSpPr>
            <p:cNvPr id="30" name="Rounded Rectangle 29"/>
            <p:cNvSpPr/>
            <p:nvPr/>
          </p:nvSpPr>
          <p:spPr bwMode="auto">
            <a:xfrm>
              <a:off x="4788480" y="1052281"/>
              <a:ext cx="4104000" cy="723366"/>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8" tIns="45678" rIns="45678" bIns="45678" numCol="1" spcCol="0" rtlCol="0" fromWordArt="0" anchor="ctr" anchorCtr="0" forceAA="0" compatLnSpc="1">
              <a:prstTxWarp prst="textNoShape">
                <a:avLst/>
              </a:prstTxWarp>
              <a:noAutofit/>
            </a:bodyPr>
            <a:lstStyle/>
            <a:p>
              <a:pPr algn="ctr"/>
              <a:r>
                <a:rPr lang="cs-CZ" b="1" dirty="0">
                  <a:solidFill>
                    <a:srgbClr val="FFFFFF"/>
                  </a:solidFill>
                </a:rPr>
                <a:t>IASLC </a:t>
              </a:r>
              <a:r>
                <a:rPr lang="cs-CZ" b="1" dirty="0" err="1">
                  <a:solidFill>
                    <a:srgbClr val="FFFFFF"/>
                  </a:solidFill>
                </a:rPr>
                <a:t>guidelines</a:t>
              </a:r>
              <a:r>
                <a:rPr lang="cs-CZ" b="1" dirty="0">
                  <a:solidFill>
                    <a:srgbClr val="FFFFFF"/>
                  </a:solidFill>
                </a:rPr>
                <a:t> nyní doporučují používání TNM </a:t>
              </a:r>
              <a:r>
                <a:rPr lang="cs-CZ" b="1" dirty="0" smtClean="0">
                  <a:solidFill>
                    <a:srgbClr val="FFFFFF"/>
                  </a:solidFill>
                </a:rPr>
                <a:t>klasifikace, </a:t>
              </a:r>
              <a:r>
                <a:rPr lang="cs-CZ" b="1" dirty="0">
                  <a:solidFill>
                    <a:srgbClr val="FFFFFF"/>
                  </a:solidFill>
                </a:rPr>
                <a:t>ale VALG klasifikace je stále velmi používaná kliniky a v literatuře</a:t>
              </a:r>
            </a:p>
          </p:txBody>
        </p:sp>
      </p:grpSp>
      <p:sp>
        <p:nvSpPr>
          <p:cNvPr id="27" name="TextBox 26"/>
          <p:cNvSpPr txBox="1"/>
          <p:nvPr/>
        </p:nvSpPr>
        <p:spPr>
          <a:xfrm>
            <a:off x="3563890" y="4731991"/>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err="1">
                <a:hlinkClick r:id="rId5"/>
              </a:rPr>
              <a:t>Sabari</a:t>
            </a:r>
            <a:r>
              <a:rPr lang="cs-CZ" dirty="0">
                <a:hlinkClick r:id="rId5"/>
              </a:rPr>
              <a:t>, et al. </a:t>
            </a:r>
            <a:r>
              <a:rPr lang="cs-CZ" dirty="0" err="1">
                <a:hlinkClick r:id="rId5"/>
              </a:rPr>
              <a:t>Nat</a:t>
            </a:r>
            <a:r>
              <a:rPr lang="cs-CZ" dirty="0">
                <a:hlinkClick r:id="rId5"/>
              </a:rPr>
              <a:t> </a:t>
            </a:r>
            <a:r>
              <a:rPr lang="cs-CZ" dirty="0" err="1">
                <a:hlinkClick r:id="rId5"/>
              </a:rPr>
              <a:t>Rev</a:t>
            </a:r>
            <a:r>
              <a:rPr lang="cs-CZ" dirty="0">
                <a:hlinkClick r:id="rId5"/>
              </a:rPr>
              <a:t> </a:t>
            </a:r>
            <a:r>
              <a:rPr lang="cs-CZ" dirty="0" err="1">
                <a:hlinkClick r:id="rId5"/>
              </a:rPr>
              <a:t>Clin</a:t>
            </a:r>
            <a:r>
              <a:rPr lang="cs-CZ" dirty="0">
                <a:hlinkClick r:id="rId5"/>
              </a:rPr>
              <a:t> </a:t>
            </a:r>
            <a:r>
              <a:rPr lang="cs-CZ" dirty="0" err="1">
                <a:hlinkClick r:id="rId5"/>
              </a:rPr>
              <a:t>Oncol</a:t>
            </a:r>
            <a:r>
              <a:rPr lang="cs-CZ" dirty="0">
                <a:hlinkClick r:id="rId5"/>
              </a:rPr>
              <a:t> 2017</a:t>
            </a:r>
            <a:r>
              <a:rPr lang="cs-CZ" dirty="0"/>
              <a:t/>
            </a:r>
            <a:br>
              <a:rPr lang="cs-CZ" dirty="0"/>
            </a:br>
            <a:r>
              <a:rPr lang="cs-CZ" dirty="0">
                <a:hlinkClick r:id="rId6"/>
              </a:rPr>
              <a:t>Nicholson, et al. J </a:t>
            </a:r>
            <a:r>
              <a:rPr lang="cs-CZ" dirty="0" err="1">
                <a:hlinkClick r:id="rId6"/>
              </a:rPr>
              <a:t>Thorac</a:t>
            </a:r>
            <a:r>
              <a:rPr lang="cs-CZ" dirty="0">
                <a:hlinkClick r:id="rId6"/>
              </a:rPr>
              <a:t> </a:t>
            </a:r>
            <a:r>
              <a:rPr lang="cs-CZ" dirty="0" err="1">
                <a:hlinkClick r:id="rId6"/>
              </a:rPr>
              <a:t>Oncol</a:t>
            </a:r>
            <a:r>
              <a:rPr lang="cs-CZ" dirty="0">
                <a:hlinkClick r:id="rId6"/>
              </a:rPr>
              <a:t> 2016</a:t>
            </a:r>
            <a:endParaRPr lang="cs-CZ" dirty="0"/>
          </a:p>
        </p:txBody>
      </p:sp>
      <p:sp>
        <p:nvSpPr>
          <p:cNvPr id="6" name="Zástupný symbol pro zápatí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414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endParaRPr lang="en-US"/>
          </a:p>
        </p:txBody>
      </p:sp>
      <p:sp>
        <p:nvSpPr>
          <p:cNvPr id="4" name="Zástupný symbol pro text 3"/>
          <p:cNvSpPr>
            <a:spLocks noGrp="1"/>
          </p:cNvSpPr>
          <p:nvPr>
            <p:ph type="body" sz="quarter" idx="11"/>
          </p:nvPr>
        </p:nvSpPr>
        <p:spPr/>
        <p:txBody>
          <a:bodyPr/>
          <a:lstStyle/>
          <a:p>
            <a:r>
              <a:rPr lang="en-US" dirty="0" err="1"/>
              <a:t>Současné</a:t>
            </a:r>
            <a:r>
              <a:rPr lang="en-US" dirty="0"/>
              <a:t> </a:t>
            </a:r>
            <a:r>
              <a:rPr lang="en-US" dirty="0" err="1"/>
              <a:t>léčebné</a:t>
            </a:r>
            <a:r>
              <a:rPr lang="en-US" dirty="0"/>
              <a:t> </a:t>
            </a:r>
            <a:r>
              <a:rPr lang="en-US" dirty="0" err="1"/>
              <a:t>možnosti</a:t>
            </a:r>
            <a:r>
              <a:rPr lang="en-US" dirty="0"/>
              <a:t> SCLC</a:t>
            </a:r>
          </a:p>
        </p:txBody>
      </p:sp>
    </p:spTree>
    <p:extLst>
      <p:ext uri="{BB962C8B-B14F-4D97-AF65-F5344CB8AC3E}">
        <p14:creationId xmlns:p14="http://schemas.microsoft.com/office/powerpoint/2010/main" val="108048096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1463554" y="3029778"/>
            <a:ext cx="5184841" cy="1168307"/>
            <a:chOff x="1463554" y="3159493"/>
            <a:chExt cx="5184841" cy="1168307"/>
          </a:xfrm>
          <a:effectLst/>
        </p:grpSpPr>
        <p:sp>
          <p:nvSpPr>
            <p:cNvPr id="65" name="Rounded Rectangle 64"/>
            <p:cNvSpPr/>
            <p:nvPr/>
          </p:nvSpPr>
          <p:spPr>
            <a:xfrm>
              <a:off x="3994733" y="3817022"/>
              <a:ext cx="1154535" cy="510778"/>
            </a:xfrm>
            <a:prstGeom prst="roundRect">
              <a:avLst/>
            </a:prstGeom>
            <a:solidFill>
              <a:schemeClr val="accent5">
                <a:lumMod val="40000"/>
                <a:lumOff val="60000"/>
              </a:schemeClr>
            </a:solidFill>
            <a:ln w="22225" cap="sq">
              <a:solidFill>
                <a:schemeClr val="accent5"/>
              </a:solidFill>
              <a:miter lim="800000"/>
            </a:ln>
            <a:effectLst>
              <a:outerShdw blurRad="44450" dist="27940" dir="5400000" algn="ctr">
                <a:srgbClr val="000000">
                  <a:alpha val="32000"/>
                </a:srgbClr>
              </a:outerShdw>
            </a:effectLst>
          </p:spPr>
          <p:txBody>
            <a:bodyPr wrap="square" anchor="ctr">
              <a:noAutofit/>
            </a:bodyPr>
            <a:lstStyle/>
            <a:p>
              <a:pPr algn="ctr">
                <a:defRPr/>
              </a:pPr>
              <a:r>
                <a:rPr lang="cs-CZ" sz="1200" b="1">
                  <a:solidFill>
                    <a:srgbClr val="000000"/>
                  </a:solidFill>
                  <a:latin typeface="Imago" panose="02000500060000020004" pitchFamily="2" charset="0"/>
                  <a:cs typeface="Arial" panose="020B0604020202020204" pitchFamily="34" charset="0"/>
                </a:rPr>
                <a:t>PCI</a:t>
              </a:r>
              <a:endParaRPr lang="cs-CZ" sz="600" dirty="0">
                <a:solidFill>
                  <a:srgbClr val="000000"/>
                </a:solidFill>
                <a:latin typeface="Imago" panose="02000500060000020004" pitchFamily="2" charset="0"/>
                <a:cs typeface="Arial" panose="020B0604020202020204" pitchFamily="34" charset="0"/>
              </a:endParaRPr>
            </a:p>
          </p:txBody>
        </p:sp>
        <p:cxnSp>
          <p:nvCxnSpPr>
            <p:cNvPr id="79" name="Elbow Connector 78"/>
            <p:cNvCxnSpPr>
              <a:stCxn id="13" idx="2"/>
              <a:endCxn id="65" idx="3"/>
            </p:cNvCxnSpPr>
            <p:nvPr/>
          </p:nvCxnSpPr>
          <p:spPr bwMode="auto">
            <a:xfrm rot="5400000">
              <a:off x="5444511" y="2868527"/>
              <a:ext cx="908641" cy="1499126"/>
            </a:xfrm>
            <a:prstGeom prst="bentConnector2">
              <a:avLst/>
            </a:prstGeom>
            <a:noFill/>
            <a:ln w="22225" cap="sq" cmpd="sng" algn="ctr">
              <a:solidFill>
                <a:schemeClr val="tx2"/>
              </a:solidFill>
              <a:prstDash val="sysDot"/>
              <a:miter lim="800000"/>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Elbow Connector 80"/>
            <p:cNvCxnSpPr>
              <a:stCxn id="10" idx="2"/>
              <a:endCxn id="65" idx="1"/>
            </p:cNvCxnSpPr>
            <p:nvPr/>
          </p:nvCxnSpPr>
          <p:spPr bwMode="auto">
            <a:xfrm rot="16200000" flipH="1">
              <a:off x="3289473" y="3367151"/>
              <a:ext cx="908638" cy="501882"/>
            </a:xfrm>
            <a:prstGeom prst="bentConnector2">
              <a:avLst/>
            </a:prstGeom>
            <a:noFill/>
            <a:ln w="22225" cap="sq" cmpd="sng" algn="ctr">
              <a:solidFill>
                <a:schemeClr val="tx2"/>
              </a:solidFill>
              <a:prstDash val="sysDot"/>
              <a:miter lim="800000"/>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Elbow Connector 82"/>
            <p:cNvCxnSpPr>
              <a:stCxn id="9" idx="2"/>
              <a:endCxn id="65" idx="1"/>
            </p:cNvCxnSpPr>
            <p:nvPr/>
          </p:nvCxnSpPr>
          <p:spPr bwMode="auto">
            <a:xfrm rot="16200000" flipH="1">
              <a:off x="2272685" y="2350362"/>
              <a:ext cx="912917" cy="2531180"/>
            </a:xfrm>
            <a:prstGeom prst="bentConnector2">
              <a:avLst/>
            </a:prstGeom>
            <a:noFill/>
            <a:ln w="22225" cap="sq" cmpd="sng" algn="ctr">
              <a:solidFill>
                <a:schemeClr val="tx2"/>
              </a:solidFill>
              <a:prstDash val="sysDot"/>
              <a:miter lim="800000"/>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p:cNvSpPr>
            <a:spLocks noGrp="1"/>
          </p:cNvSpPr>
          <p:nvPr>
            <p:ph type="title"/>
          </p:nvPr>
        </p:nvSpPr>
        <p:spPr>
          <a:xfrm>
            <a:off x="468312" y="195263"/>
            <a:ext cx="8424168" cy="621582"/>
          </a:xfrm>
        </p:spPr>
        <p:txBody>
          <a:bodyPr/>
          <a:lstStyle/>
          <a:p>
            <a:r>
              <a:rPr lang="cs-CZ" dirty="0"/>
              <a:t>Léčba je určena </a:t>
            </a:r>
            <a:r>
              <a:rPr lang="cs-CZ" dirty="0" smtClean="0"/>
              <a:t>zařazením onemocnění</a:t>
            </a:r>
            <a:endParaRPr lang="cs-CZ" dirty="0"/>
          </a:p>
        </p:txBody>
      </p:sp>
      <p:sp>
        <p:nvSpPr>
          <p:cNvPr id="4" name="Text Placeholder 3"/>
          <p:cNvSpPr>
            <a:spLocks noGrp="1"/>
          </p:cNvSpPr>
          <p:nvPr>
            <p:ph type="body" sz="quarter" idx="10"/>
          </p:nvPr>
        </p:nvSpPr>
        <p:spPr/>
        <p:txBody>
          <a:bodyPr/>
          <a:lstStyle/>
          <a:p>
            <a:r>
              <a:rPr lang="cs-CZ"/>
              <a:t>PCI, prophylactic cranial irradiation</a:t>
            </a:r>
            <a:endParaRPr lang="cs-CZ" dirty="0"/>
          </a:p>
        </p:txBody>
      </p:sp>
      <p:grpSp>
        <p:nvGrpSpPr>
          <p:cNvPr id="42" name="Group 41"/>
          <p:cNvGrpSpPr/>
          <p:nvPr/>
        </p:nvGrpSpPr>
        <p:grpSpPr>
          <a:xfrm>
            <a:off x="482745" y="1491631"/>
            <a:ext cx="8113900" cy="306468"/>
            <a:chOff x="482744" y="1659147"/>
            <a:chExt cx="8113900" cy="306468"/>
          </a:xfrm>
          <a:solidFill>
            <a:srgbClr val="75AFD3"/>
          </a:solidFill>
          <a:effectLst/>
        </p:grpSpPr>
        <p:sp>
          <p:nvSpPr>
            <p:cNvPr id="7" name="Rounded Rectangle 6"/>
            <p:cNvSpPr/>
            <p:nvPr/>
          </p:nvSpPr>
          <p:spPr>
            <a:xfrm>
              <a:off x="482744" y="1659148"/>
              <a:ext cx="3945240" cy="306467"/>
            </a:xfrm>
            <a:prstGeom prst="roundRect">
              <a:avLst/>
            </a:prstGeom>
            <a:grpFill/>
            <a:ln w="19050">
              <a:solidFill>
                <a:schemeClr val="bg2"/>
              </a:solidFill>
            </a:ln>
            <a:effectLst/>
          </p:spPr>
          <p:txBody>
            <a:bodyPr wrap="square" anchor="ctr">
              <a:spAutoFit/>
            </a:bodyPr>
            <a:lstStyle/>
            <a:p>
              <a:pPr algn="ctr">
                <a:defRPr/>
              </a:pPr>
              <a:r>
                <a:rPr lang="cs-CZ" sz="1200" b="1" dirty="0" smtClean="0">
                  <a:solidFill>
                    <a:srgbClr val="000000"/>
                  </a:solidFill>
                  <a:latin typeface="Imago" panose="02000500060000020004" pitchFamily="2" charset="0"/>
                  <a:cs typeface="Arial" panose="020B0604020202020204" pitchFamily="34" charset="0"/>
                </a:rPr>
                <a:t>Limitované stádium, LD-SCLC</a:t>
              </a:r>
              <a:endParaRPr lang="cs-CZ" sz="1100" b="1" dirty="0">
                <a:solidFill>
                  <a:srgbClr val="000000"/>
                </a:solidFill>
                <a:latin typeface="Imago" panose="02000500060000020004" pitchFamily="2" charset="0"/>
                <a:cs typeface="Arial" panose="020B0604020202020204" pitchFamily="34" charset="0"/>
              </a:endParaRPr>
            </a:p>
          </p:txBody>
        </p:sp>
        <p:sp>
          <p:nvSpPr>
            <p:cNvPr id="8" name="Rounded Rectangle 7"/>
            <p:cNvSpPr/>
            <p:nvPr/>
          </p:nvSpPr>
          <p:spPr>
            <a:xfrm>
              <a:off x="4651044" y="1659147"/>
              <a:ext cx="3945600" cy="306467"/>
            </a:xfrm>
            <a:prstGeom prst="roundRect">
              <a:avLst/>
            </a:prstGeom>
            <a:solidFill>
              <a:srgbClr val="F1A2EB"/>
            </a:solidFill>
            <a:ln w="19050">
              <a:solidFill>
                <a:schemeClr val="accent2"/>
              </a:solidFill>
            </a:ln>
            <a:effectLst/>
          </p:spPr>
          <p:txBody>
            <a:bodyPr wrap="square" anchor="ctr">
              <a:spAutoFit/>
            </a:bodyPr>
            <a:lstStyle/>
            <a:p>
              <a:pPr algn="ctr">
                <a:defRPr/>
              </a:pPr>
              <a:r>
                <a:rPr lang="cs-CZ" sz="1200" b="1" dirty="0" smtClean="0">
                  <a:solidFill>
                    <a:srgbClr val="000000"/>
                  </a:solidFill>
                  <a:latin typeface="Imago" panose="02000500060000020004" pitchFamily="2" charset="0"/>
                  <a:cs typeface="Arial" panose="020B0604020202020204" pitchFamily="34" charset="0"/>
                </a:rPr>
                <a:t>Extenzivní stádium, ED-SCLC</a:t>
              </a:r>
              <a:endParaRPr lang="cs-CZ" sz="1100" b="1" dirty="0">
                <a:solidFill>
                  <a:srgbClr val="000000"/>
                </a:solidFill>
                <a:latin typeface="Imago" panose="02000500060000020004" pitchFamily="2" charset="0"/>
                <a:cs typeface="Arial" panose="020B0604020202020204" pitchFamily="34" charset="0"/>
              </a:endParaRPr>
            </a:p>
          </p:txBody>
        </p:sp>
      </p:grpSp>
      <p:grpSp>
        <p:nvGrpSpPr>
          <p:cNvPr id="86" name="Group 85"/>
          <p:cNvGrpSpPr/>
          <p:nvPr/>
        </p:nvGrpSpPr>
        <p:grpSpPr>
          <a:xfrm>
            <a:off x="5628444" y="1798098"/>
            <a:ext cx="2039900" cy="1235957"/>
            <a:chOff x="5628444" y="1965613"/>
            <a:chExt cx="2039900" cy="1235957"/>
          </a:xfrm>
          <a:effectLst/>
        </p:grpSpPr>
        <p:sp>
          <p:nvSpPr>
            <p:cNvPr id="13" name="Rounded Rectangle 12"/>
            <p:cNvSpPr/>
            <p:nvPr/>
          </p:nvSpPr>
          <p:spPr>
            <a:xfrm>
              <a:off x="5628444" y="2690792"/>
              <a:ext cx="2039900" cy="510778"/>
            </a:xfrm>
            <a:prstGeom prst="roundRect">
              <a:avLst/>
            </a:prstGeom>
            <a:solidFill>
              <a:srgbClr val="F1A2EB"/>
            </a:solidFill>
            <a:ln w="22225" cap="sq">
              <a:solidFill>
                <a:schemeClr val="accent2"/>
              </a:solidFill>
              <a:miter lim="800000"/>
            </a:ln>
            <a:effectLst/>
          </p:spPr>
          <p:txBody>
            <a:bodyPr wrap="square" anchor="ctr">
              <a:noAutofit/>
            </a:bodyPr>
            <a:lstStyle/>
            <a:p>
              <a:pPr algn="ctr">
                <a:defRPr/>
              </a:pPr>
              <a:r>
                <a:rPr lang="cs-CZ" sz="1200" b="1" dirty="0">
                  <a:solidFill>
                    <a:srgbClr val="000000"/>
                  </a:solidFill>
                  <a:latin typeface="Imago" panose="02000500060000020004" pitchFamily="2" charset="0"/>
                  <a:cs typeface="Arial" panose="020B0604020202020204" pitchFamily="34" charset="0"/>
                </a:rPr>
                <a:t>Chemoterapie na základě platiny </a:t>
              </a:r>
              <a:r>
                <a:rPr lang="cs-CZ" sz="1200" b="1" dirty="0" smtClean="0">
                  <a:solidFill>
                    <a:srgbClr val="000000"/>
                  </a:solidFill>
                  <a:latin typeface="Imago" panose="02000500060000020004" pitchFamily="2" charset="0"/>
                </a:rPr>
                <a:t>± imunoterapie</a:t>
              </a:r>
              <a:r>
                <a:rPr lang="cs-CZ" sz="1200" b="1" dirty="0">
                  <a:solidFill>
                    <a:srgbClr val="000000"/>
                  </a:solidFill>
                  <a:latin typeface="Imago" panose="02000500060000020004" pitchFamily="2" charset="0"/>
                  <a:cs typeface="Arial" panose="020B0604020202020204" pitchFamily="34" charset="0"/>
                </a:rPr>
                <a:t/>
              </a:r>
              <a:br>
                <a:rPr lang="cs-CZ" sz="1200" b="1" dirty="0">
                  <a:solidFill>
                    <a:srgbClr val="000000"/>
                  </a:solidFill>
                  <a:latin typeface="Imago" panose="02000500060000020004" pitchFamily="2" charset="0"/>
                  <a:cs typeface="Arial" panose="020B0604020202020204" pitchFamily="34" charset="0"/>
                </a:rPr>
              </a:br>
              <a:r>
                <a:rPr lang="cs-CZ" sz="800" dirty="0">
                  <a:solidFill>
                    <a:srgbClr val="000000"/>
                  </a:solidFill>
                  <a:latin typeface="Imago" panose="02000500060000020004" pitchFamily="2" charset="0"/>
                  <a:cs typeface="Arial" panose="020B0604020202020204" pitchFamily="34" charset="0"/>
                </a:rPr>
                <a:t>(4–6 maximum cyklů)</a:t>
              </a:r>
              <a:endParaRPr lang="cs-CZ" sz="1100" dirty="0">
                <a:solidFill>
                  <a:srgbClr val="000000"/>
                </a:solidFill>
                <a:latin typeface="Imago" panose="02000500060000020004" pitchFamily="2" charset="0"/>
                <a:cs typeface="Arial" panose="020B0604020202020204" pitchFamily="34" charset="0"/>
              </a:endParaRPr>
            </a:p>
          </p:txBody>
        </p:sp>
        <p:cxnSp>
          <p:nvCxnSpPr>
            <p:cNvPr id="60" name="Straight Arrow Connector 59"/>
            <p:cNvCxnSpPr>
              <a:stCxn id="8" idx="2"/>
              <a:endCxn id="13" idx="0"/>
            </p:cNvCxnSpPr>
            <p:nvPr/>
          </p:nvCxnSpPr>
          <p:spPr bwMode="auto">
            <a:xfrm>
              <a:off x="6623845" y="1965613"/>
              <a:ext cx="24549" cy="725179"/>
            </a:xfrm>
            <a:prstGeom prst="straightConnector1">
              <a:avLst/>
            </a:prstGeom>
            <a:noFill/>
            <a:ln w="22225" cap="sq" cmpd="sng" algn="ctr">
              <a:solidFill>
                <a:schemeClr val="accent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2455365" y="1798099"/>
            <a:ext cx="1972619" cy="1235959"/>
            <a:chOff x="2455365" y="1965612"/>
            <a:chExt cx="1972619" cy="1235958"/>
          </a:xfrm>
          <a:solidFill>
            <a:srgbClr val="75AFD3"/>
          </a:solidFill>
          <a:effectLst/>
        </p:grpSpPr>
        <p:sp>
          <p:nvSpPr>
            <p:cNvPr id="10" name="Rounded Rectangle 9"/>
            <p:cNvSpPr/>
            <p:nvPr/>
          </p:nvSpPr>
          <p:spPr>
            <a:xfrm>
              <a:off x="2557717" y="2690792"/>
              <a:ext cx="1870267" cy="510778"/>
            </a:xfrm>
            <a:prstGeom prst="roundRect">
              <a:avLst/>
            </a:prstGeom>
            <a:grpFill/>
            <a:ln w="19050">
              <a:solidFill>
                <a:schemeClr val="bg2"/>
              </a:solidFill>
            </a:ln>
            <a:effectLst/>
          </p:spPr>
          <p:txBody>
            <a:bodyPr wrap="square" anchor="ctr">
              <a:spAutoFit/>
            </a:bodyPr>
            <a:lstStyle/>
            <a:p>
              <a:pPr algn="ctr">
                <a:defRPr/>
              </a:pPr>
              <a:r>
                <a:rPr lang="cs-CZ" sz="1200" b="1" dirty="0">
                  <a:solidFill>
                    <a:srgbClr val="000000"/>
                  </a:solidFill>
                  <a:latin typeface="Imago" panose="02000500060000020004" pitchFamily="2" charset="0"/>
                  <a:cs typeface="Arial" panose="020B0604020202020204" pitchFamily="34" charset="0"/>
                </a:rPr>
                <a:t>Chemoterapie </a:t>
              </a:r>
            </a:p>
            <a:p>
              <a:pPr algn="ctr">
                <a:defRPr/>
              </a:pPr>
              <a:r>
                <a:rPr lang="cs-CZ" sz="1200" b="1" dirty="0">
                  <a:solidFill>
                    <a:srgbClr val="000000"/>
                  </a:solidFill>
                  <a:latin typeface="Imago" panose="02000500060000020004" pitchFamily="2" charset="0"/>
                  <a:cs typeface="Arial" panose="020B0604020202020204" pitchFamily="34" charset="0"/>
                </a:rPr>
                <a:t>+ ozařování hrudníku</a:t>
              </a:r>
              <a:endParaRPr lang="cs-CZ" sz="1100" b="1" dirty="0">
                <a:solidFill>
                  <a:srgbClr val="000000"/>
                </a:solidFill>
                <a:latin typeface="Imago" panose="02000500060000020004" pitchFamily="2" charset="0"/>
                <a:cs typeface="Arial" panose="020B0604020202020204" pitchFamily="34" charset="0"/>
              </a:endParaRPr>
            </a:p>
          </p:txBody>
        </p:sp>
        <p:cxnSp>
          <p:nvCxnSpPr>
            <p:cNvPr id="63" name="Elbow Connector 62"/>
            <p:cNvCxnSpPr>
              <a:stCxn id="7" idx="2"/>
              <a:endCxn id="10" idx="0"/>
            </p:cNvCxnSpPr>
            <p:nvPr/>
          </p:nvCxnSpPr>
          <p:spPr bwMode="auto">
            <a:xfrm rot="16200000" flipH="1">
              <a:off x="2611518" y="1809459"/>
              <a:ext cx="725180" cy="1037486"/>
            </a:xfrm>
            <a:prstGeom prst="bentConnector3">
              <a:avLst>
                <a:gd name="adj1" fmla="val 50000"/>
              </a:avLst>
            </a:prstGeom>
            <a:grpFill/>
            <a:ln w="222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84"/>
          <p:cNvGrpSpPr/>
          <p:nvPr/>
        </p:nvGrpSpPr>
        <p:grpSpPr>
          <a:xfrm>
            <a:off x="482564" y="1798098"/>
            <a:ext cx="1972802" cy="1231680"/>
            <a:chOff x="482564" y="1965614"/>
            <a:chExt cx="1972802" cy="1231680"/>
          </a:xfrm>
          <a:solidFill>
            <a:srgbClr val="75AFD3"/>
          </a:solidFill>
          <a:effectLst/>
        </p:grpSpPr>
        <p:sp>
          <p:nvSpPr>
            <p:cNvPr id="9" name="Rounded Rectangle 8"/>
            <p:cNvSpPr/>
            <p:nvPr/>
          </p:nvSpPr>
          <p:spPr>
            <a:xfrm>
              <a:off x="482564" y="2686516"/>
              <a:ext cx="1961977" cy="510778"/>
            </a:xfrm>
            <a:prstGeom prst="roundRect">
              <a:avLst/>
            </a:prstGeom>
            <a:grpFill/>
            <a:ln w="22225" cap="sq">
              <a:solidFill>
                <a:schemeClr val="bg2"/>
              </a:solidFill>
              <a:miter lim="800000"/>
            </a:ln>
            <a:effectLst/>
          </p:spPr>
          <p:txBody>
            <a:bodyPr wrap="square" anchor="ctr">
              <a:noAutofit/>
            </a:bodyPr>
            <a:lstStyle/>
            <a:p>
              <a:pPr algn="ctr">
                <a:defRPr/>
              </a:pPr>
              <a:r>
                <a:rPr lang="cs-CZ" sz="1200" b="1">
                  <a:solidFill>
                    <a:srgbClr val="000000"/>
                  </a:solidFill>
                  <a:latin typeface="Imago" panose="02000500060000020004" pitchFamily="2" charset="0"/>
                  <a:cs typeface="Arial" panose="020B0604020202020204" pitchFamily="34" charset="0"/>
                </a:rPr>
                <a:t>Chirurgie</a:t>
              </a:r>
              <a:br>
                <a:rPr lang="cs-CZ" sz="1200" b="1">
                  <a:solidFill>
                    <a:srgbClr val="000000"/>
                  </a:solidFill>
                  <a:latin typeface="Imago" panose="02000500060000020004" pitchFamily="2" charset="0"/>
                  <a:cs typeface="Arial" panose="020B0604020202020204" pitchFamily="34" charset="0"/>
                </a:rPr>
              </a:br>
              <a:r>
                <a:rPr lang="cs-CZ" sz="800">
                  <a:solidFill>
                    <a:srgbClr val="000000"/>
                  </a:solidFill>
                  <a:latin typeface="Imago" panose="02000500060000020004" pitchFamily="2" charset="0"/>
                  <a:cs typeface="Arial" panose="020B0604020202020204" pitchFamily="34" charset="0"/>
                </a:rPr>
                <a:t>(s výjimkou pacientů s</a:t>
              </a:r>
              <a:br>
                <a:rPr lang="cs-CZ" sz="800">
                  <a:solidFill>
                    <a:srgbClr val="000000"/>
                  </a:solidFill>
                  <a:latin typeface="Imago" panose="02000500060000020004" pitchFamily="2" charset="0"/>
                  <a:cs typeface="Arial" panose="020B0604020202020204" pitchFamily="34" charset="0"/>
                </a:rPr>
              </a:br>
              <a:r>
                <a:rPr lang="cs-CZ" sz="800">
                  <a:solidFill>
                    <a:srgbClr val="000000"/>
                  </a:solidFill>
                  <a:latin typeface="Imago" panose="02000500060000020004" pitchFamily="2" charset="0"/>
                  <a:cs typeface="Arial" panose="020B0604020202020204" pitchFamily="34" charset="0"/>
                </a:rPr>
                <a:t>N1–3 onemocněním)</a:t>
              </a:r>
              <a:endParaRPr lang="cs-CZ" sz="600" dirty="0">
                <a:solidFill>
                  <a:srgbClr val="000000"/>
                </a:solidFill>
                <a:latin typeface="Imago" panose="02000500060000020004" pitchFamily="2" charset="0"/>
                <a:cs typeface="Arial" panose="020B0604020202020204" pitchFamily="34" charset="0"/>
              </a:endParaRPr>
            </a:p>
          </p:txBody>
        </p:sp>
        <p:cxnSp>
          <p:nvCxnSpPr>
            <p:cNvPr id="70" name="Elbow Connector 69"/>
            <p:cNvCxnSpPr>
              <a:stCxn id="7" idx="2"/>
              <a:endCxn id="9" idx="0"/>
            </p:cNvCxnSpPr>
            <p:nvPr/>
          </p:nvCxnSpPr>
          <p:spPr bwMode="auto">
            <a:xfrm rot="5400000">
              <a:off x="1599009" y="1830159"/>
              <a:ext cx="720901" cy="991812"/>
            </a:xfrm>
            <a:prstGeom prst="bentConnector3">
              <a:avLst/>
            </a:prstGeom>
            <a:grpFill/>
            <a:ln w="22225" cap="sq" cmpd="sng" algn="ctr">
              <a:solidFill>
                <a:schemeClr val="bg2"/>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ounded Rectangle 29"/>
          <p:cNvSpPr/>
          <p:nvPr/>
        </p:nvSpPr>
        <p:spPr>
          <a:xfrm>
            <a:off x="482566" y="3308133"/>
            <a:ext cx="1961977" cy="510778"/>
          </a:xfrm>
          <a:prstGeom prst="roundRect">
            <a:avLst/>
          </a:prstGeom>
          <a:solidFill>
            <a:srgbClr val="75AFD3"/>
          </a:solidFill>
          <a:ln w="19050">
            <a:solidFill>
              <a:schemeClr val="bg2"/>
            </a:solidFill>
          </a:ln>
          <a:effectLst/>
        </p:spPr>
        <p:txBody>
          <a:bodyPr wrap="square" lIns="91436" tIns="45718" rIns="91436" bIns="45718" anchor="ctr">
            <a:spAutoFit/>
          </a:bodyPr>
          <a:lstStyle/>
          <a:p>
            <a:pPr algn="ctr">
              <a:defRPr/>
            </a:pPr>
            <a:r>
              <a:rPr lang="cs-CZ" sz="1200" b="1" dirty="0">
                <a:solidFill>
                  <a:srgbClr val="000000"/>
                </a:solidFill>
                <a:latin typeface="Imago" panose="02000500060000020004" pitchFamily="2" charset="0"/>
                <a:cs typeface="Arial" panose="020B0604020202020204" pitchFamily="34" charset="0"/>
              </a:rPr>
              <a:t>Chemoterapie </a:t>
            </a:r>
          </a:p>
          <a:p>
            <a:pPr algn="ctr">
              <a:defRPr/>
            </a:pPr>
            <a:r>
              <a:rPr lang="cs-CZ" sz="1200" b="1" dirty="0">
                <a:solidFill>
                  <a:srgbClr val="000000"/>
                </a:solidFill>
                <a:latin typeface="Imago" panose="02000500060000020004" pitchFamily="2" charset="0"/>
                <a:cs typeface="Arial" panose="020B0604020202020204" pitchFamily="34" charset="0"/>
              </a:rPr>
              <a:t>+ ozařování hrudníku</a:t>
            </a:r>
            <a:endParaRPr lang="cs-CZ" sz="1100" b="1" dirty="0">
              <a:solidFill>
                <a:srgbClr val="000000"/>
              </a:solidFill>
              <a:latin typeface="Imago" panose="02000500060000020004" pitchFamily="2" charset="0"/>
              <a:cs typeface="Arial" panose="020B0604020202020204" pitchFamily="34" charset="0"/>
            </a:endParaRPr>
          </a:p>
        </p:txBody>
      </p:sp>
      <p:sp>
        <p:nvSpPr>
          <p:cNvPr id="31" name="TextBox 30"/>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err="1">
                <a:latin typeface="Imago" panose="02000500060000020004" pitchFamily="2" charset="0"/>
                <a:hlinkClick r:id="rId2"/>
              </a:rPr>
              <a:t>Alvarado</a:t>
            </a:r>
            <a:r>
              <a:rPr lang="cs-CZ" dirty="0">
                <a:latin typeface="Imago" panose="02000500060000020004" pitchFamily="2" charset="0"/>
                <a:hlinkClick r:id="rId2"/>
              </a:rPr>
              <a:t>-Luna and </a:t>
            </a:r>
            <a:r>
              <a:rPr lang="cs-CZ" dirty="0" err="1">
                <a:latin typeface="Imago" panose="02000500060000020004" pitchFamily="2" charset="0"/>
                <a:hlinkClick r:id="rId2"/>
              </a:rPr>
              <a:t>Morales-Espinosa</a:t>
            </a:r>
            <a:r>
              <a:rPr lang="cs-CZ" dirty="0">
                <a:latin typeface="Imago" panose="02000500060000020004" pitchFamily="2" charset="0"/>
                <a:hlinkClick r:id="rId2"/>
              </a:rPr>
              <a:t>. </a:t>
            </a:r>
            <a:r>
              <a:rPr lang="cs-CZ" dirty="0" err="1">
                <a:latin typeface="Imago" panose="02000500060000020004" pitchFamily="2" charset="0"/>
                <a:hlinkClick r:id="rId2"/>
              </a:rPr>
              <a:t>Transl</a:t>
            </a:r>
            <a:r>
              <a:rPr lang="cs-CZ" dirty="0">
                <a:latin typeface="Imago" panose="02000500060000020004" pitchFamily="2" charset="0"/>
                <a:hlinkClick r:id="rId2"/>
              </a:rPr>
              <a:t> </a:t>
            </a:r>
            <a:r>
              <a:rPr lang="cs-CZ" dirty="0" err="1">
                <a:latin typeface="Imago" panose="02000500060000020004" pitchFamily="2" charset="0"/>
                <a:hlinkClick r:id="rId2"/>
              </a:rPr>
              <a:t>Lung</a:t>
            </a:r>
            <a:r>
              <a:rPr lang="cs-CZ" dirty="0">
                <a:latin typeface="Imago" panose="02000500060000020004" pitchFamily="2" charset="0"/>
                <a:hlinkClick r:id="rId2"/>
              </a:rPr>
              <a:t> </a:t>
            </a:r>
            <a:r>
              <a:rPr lang="cs-CZ" dirty="0" err="1">
                <a:latin typeface="Imago" panose="02000500060000020004" pitchFamily="2" charset="0"/>
                <a:hlinkClick r:id="rId2"/>
              </a:rPr>
              <a:t>Cancer</a:t>
            </a:r>
            <a:r>
              <a:rPr lang="cs-CZ" dirty="0">
                <a:latin typeface="Imago" panose="02000500060000020004" pitchFamily="2" charset="0"/>
                <a:hlinkClick r:id="rId2"/>
              </a:rPr>
              <a:t> Res 2016</a:t>
            </a:r>
            <a:r>
              <a:rPr lang="cs-CZ" dirty="0">
                <a:latin typeface="Imago" panose="02000500060000020004" pitchFamily="2" charset="0"/>
              </a:rPr>
              <a:t/>
            </a:r>
            <a:br>
              <a:rPr lang="cs-CZ" dirty="0">
                <a:latin typeface="Imago" panose="02000500060000020004" pitchFamily="2" charset="0"/>
              </a:rPr>
            </a:br>
            <a:r>
              <a:rPr lang="cs-CZ" dirty="0">
                <a:solidFill>
                  <a:srgbClr val="000000"/>
                </a:solidFill>
                <a:latin typeface="Imago" panose="02000500060000020004" pitchFamily="2" charset="0"/>
                <a:hlinkClick r:id="rId3"/>
              </a:rPr>
              <a:t>NCCN </a:t>
            </a:r>
            <a:r>
              <a:rPr lang="cs-CZ" dirty="0" err="1">
                <a:solidFill>
                  <a:srgbClr val="000000"/>
                </a:solidFill>
                <a:latin typeface="Imago" panose="02000500060000020004" pitchFamily="2" charset="0"/>
                <a:hlinkClick r:id="rId3"/>
              </a:rPr>
              <a:t>Clinical</a:t>
            </a:r>
            <a:r>
              <a:rPr lang="cs-CZ" dirty="0">
                <a:solidFill>
                  <a:srgbClr val="000000"/>
                </a:solidFill>
                <a:latin typeface="Imago" panose="02000500060000020004" pitchFamily="2" charset="0"/>
                <a:hlinkClick r:id="rId3"/>
              </a:rPr>
              <a:t> </a:t>
            </a:r>
            <a:r>
              <a:rPr lang="cs-CZ" dirty="0" err="1">
                <a:solidFill>
                  <a:srgbClr val="000000"/>
                </a:solidFill>
                <a:latin typeface="Imago" panose="02000500060000020004" pitchFamily="2" charset="0"/>
                <a:hlinkClick r:id="rId3"/>
              </a:rPr>
              <a:t>Practice</a:t>
            </a:r>
            <a:r>
              <a:rPr lang="cs-CZ" dirty="0">
                <a:solidFill>
                  <a:srgbClr val="000000"/>
                </a:solidFill>
                <a:latin typeface="Imago" panose="02000500060000020004" pitchFamily="2" charset="0"/>
                <a:hlinkClick r:id="rId3"/>
              </a:rPr>
              <a:t> </a:t>
            </a:r>
            <a:r>
              <a:rPr lang="cs-CZ" dirty="0" err="1">
                <a:solidFill>
                  <a:srgbClr val="000000"/>
                </a:solidFill>
                <a:latin typeface="Imago" panose="02000500060000020004" pitchFamily="2" charset="0"/>
                <a:hlinkClick r:id="rId3"/>
              </a:rPr>
              <a:t>Guidelines</a:t>
            </a:r>
            <a:r>
              <a:rPr lang="cs-CZ" dirty="0">
                <a:solidFill>
                  <a:srgbClr val="000000"/>
                </a:solidFill>
                <a:latin typeface="Imago" panose="02000500060000020004" pitchFamily="2" charset="0"/>
                <a:hlinkClick r:id="rId3"/>
              </a:rPr>
              <a:t> in </a:t>
            </a:r>
            <a:r>
              <a:rPr lang="cs-CZ" dirty="0" err="1">
                <a:solidFill>
                  <a:srgbClr val="000000"/>
                </a:solidFill>
                <a:latin typeface="Imago" panose="02000500060000020004" pitchFamily="2" charset="0"/>
                <a:hlinkClick r:id="rId3"/>
              </a:rPr>
              <a:t>Oncology</a:t>
            </a:r>
            <a:r>
              <a:rPr lang="cs-CZ" dirty="0">
                <a:solidFill>
                  <a:srgbClr val="000000"/>
                </a:solidFill>
                <a:latin typeface="Imago" panose="02000500060000020004" pitchFamily="2" charset="0"/>
                <a:hlinkClick r:id="rId3"/>
              </a:rPr>
              <a:t>: SCLC </a:t>
            </a:r>
            <a:r>
              <a:rPr lang="cs-CZ" dirty="0" smtClean="0">
                <a:solidFill>
                  <a:srgbClr val="000000"/>
                </a:solidFill>
                <a:latin typeface="Imago" panose="02000500060000020004" pitchFamily="2" charset="0"/>
                <a:hlinkClick r:id="rId3"/>
              </a:rPr>
              <a:t>v3.2020</a:t>
            </a:r>
            <a:r>
              <a:rPr lang="cs-CZ" dirty="0">
                <a:solidFill>
                  <a:srgbClr val="000000"/>
                </a:solidFill>
                <a:latin typeface="Imago" panose="02000500060000020004" pitchFamily="2" charset="0"/>
                <a:hlinkClick r:id="rId3"/>
              </a:rPr>
              <a:t/>
            </a:r>
            <a:br>
              <a:rPr lang="cs-CZ" dirty="0">
                <a:solidFill>
                  <a:srgbClr val="000000"/>
                </a:solidFill>
                <a:latin typeface="Imago" panose="02000500060000020004" pitchFamily="2" charset="0"/>
                <a:hlinkClick r:id="rId3"/>
              </a:rPr>
            </a:br>
            <a:r>
              <a:rPr lang="cs-CZ" dirty="0" err="1">
                <a:solidFill>
                  <a:srgbClr val="000000"/>
                </a:solidFill>
                <a:latin typeface="Imago" panose="02000500060000020004" pitchFamily="2" charset="0"/>
                <a:hlinkClick r:id="rId4"/>
              </a:rPr>
              <a:t>Früh</a:t>
            </a:r>
            <a:r>
              <a:rPr lang="cs-CZ" dirty="0">
                <a:solidFill>
                  <a:srgbClr val="000000"/>
                </a:solidFill>
                <a:latin typeface="Imago" panose="02000500060000020004" pitchFamily="2" charset="0"/>
                <a:hlinkClick r:id="rId4"/>
              </a:rPr>
              <a:t>, et al. Ann </a:t>
            </a:r>
            <a:r>
              <a:rPr lang="cs-CZ" dirty="0" err="1">
                <a:solidFill>
                  <a:srgbClr val="000000"/>
                </a:solidFill>
                <a:latin typeface="Imago" panose="02000500060000020004" pitchFamily="2" charset="0"/>
                <a:hlinkClick r:id="rId4"/>
              </a:rPr>
              <a:t>Oncol</a:t>
            </a:r>
            <a:r>
              <a:rPr lang="cs-CZ" dirty="0">
                <a:solidFill>
                  <a:srgbClr val="000000"/>
                </a:solidFill>
                <a:latin typeface="Imago" panose="02000500060000020004" pitchFamily="2" charset="0"/>
                <a:hlinkClick r:id="rId4"/>
              </a:rPr>
              <a:t> 2013</a:t>
            </a:r>
            <a:endParaRPr lang="cs-CZ" dirty="0">
              <a:solidFill>
                <a:srgbClr val="000000"/>
              </a:solidFill>
              <a:latin typeface="Imago" panose="02000500060000020004" pitchFamily="2" charset="0"/>
            </a:endParaRPr>
          </a:p>
        </p:txBody>
      </p:sp>
    </p:spTree>
    <p:extLst>
      <p:ext uri="{BB962C8B-B14F-4D97-AF65-F5344CB8AC3E}">
        <p14:creationId xmlns:p14="http://schemas.microsoft.com/office/powerpoint/2010/main" val="20363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Profylaktické ozařování </a:t>
            </a:r>
            <a:r>
              <a:rPr lang="cs-CZ" dirty="0" err="1" smtClean="0"/>
              <a:t>krania</a:t>
            </a:r>
            <a:r>
              <a:rPr lang="cs-CZ" dirty="0" smtClean="0"/>
              <a:t> </a:t>
            </a:r>
            <a:r>
              <a:rPr lang="cs-CZ" dirty="0"/>
              <a:t>(PCI) u SCLC</a:t>
            </a:r>
          </a:p>
        </p:txBody>
      </p:sp>
      <p:sp>
        <p:nvSpPr>
          <p:cNvPr id="38" name="Rounded Rectangle 37"/>
          <p:cNvSpPr/>
          <p:nvPr/>
        </p:nvSpPr>
        <p:spPr bwMode="auto">
          <a:xfrm>
            <a:off x="395992" y="915568"/>
            <a:ext cx="4104000" cy="412568"/>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r>
              <a:rPr lang="cs-CZ" b="1">
                <a:solidFill>
                  <a:srgbClr val="FFFFFF"/>
                </a:solidFill>
                <a:latin typeface="Imago" panose="02000500060000020004" pitchFamily="2" charset="0"/>
              </a:rPr>
              <a:t>PCI může snížit riziko mortality a</a:t>
            </a:r>
            <a:br>
              <a:rPr lang="cs-CZ" b="1">
                <a:solidFill>
                  <a:srgbClr val="FFFFFF"/>
                </a:solidFill>
                <a:latin typeface="Imago" panose="02000500060000020004" pitchFamily="2" charset="0"/>
              </a:rPr>
            </a:br>
            <a:r>
              <a:rPr lang="cs-CZ" b="1">
                <a:solidFill>
                  <a:srgbClr val="FFFFFF"/>
                </a:solidFill>
                <a:latin typeface="Imago" panose="02000500060000020004" pitchFamily="2" charset="0"/>
              </a:rPr>
              <a:t>incidenci CNS metastáz</a:t>
            </a:r>
            <a:r>
              <a:rPr lang="cs-CZ" b="1" baseline="30000">
                <a:solidFill>
                  <a:srgbClr val="FFFFFF"/>
                </a:solidFill>
                <a:latin typeface="Imago" panose="02000500060000020004" pitchFamily="2" charset="0"/>
              </a:rPr>
              <a:t>1</a:t>
            </a:r>
            <a:r>
              <a:rPr lang="cs-CZ" b="1">
                <a:solidFill>
                  <a:srgbClr val="FFFFFF"/>
                </a:solidFill>
                <a:latin typeface="Imago" panose="02000500060000020004" pitchFamily="2" charset="0"/>
              </a:rPr>
              <a:t>…</a:t>
            </a:r>
            <a:endParaRPr lang="cs-CZ" b="1" dirty="0">
              <a:solidFill>
                <a:srgbClr val="FFFFFF"/>
              </a:solidFill>
              <a:latin typeface="Imago" panose="02000500060000020004" pitchFamily="2" charset="0"/>
            </a:endParaRPr>
          </a:p>
        </p:txBody>
      </p:sp>
      <p:grpSp>
        <p:nvGrpSpPr>
          <p:cNvPr id="3" name="Group 2"/>
          <p:cNvGrpSpPr/>
          <p:nvPr/>
        </p:nvGrpSpPr>
        <p:grpSpPr>
          <a:xfrm>
            <a:off x="4843500" y="915568"/>
            <a:ext cx="4104001" cy="3615902"/>
            <a:chOff x="4843498" y="915566"/>
            <a:chExt cx="4104001" cy="3615902"/>
          </a:xfrm>
        </p:grpSpPr>
        <p:sp>
          <p:nvSpPr>
            <p:cNvPr id="39" name="Rounded Rectangle 38"/>
            <p:cNvSpPr/>
            <p:nvPr/>
          </p:nvSpPr>
          <p:spPr bwMode="auto">
            <a:xfrm>
              <a:off x="4843499" y="915566"/>
              <a:ext cx="4104000" cy="412568"/>
            </a:xfrm>
            <a:prstGeom prst="roundRect">
              <a:avLst/>
            </a:pr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8" tIns="45678" rIns="45678" bIns="45678" numCol="1" spcCol="0" rtlCol="0" fromWordArt="0" anchor="ctr" anchorCtr="0" forceAA="0" compatLnSpc="1">
              <a:prstTxWarp prst="textNoShape">
                <a:avLst/>
              </a:prstTxWarp>
              <a:noAutofit/>
            </a:bodyPr>
            <a:lstStyle/>
            <a:p>
              <a:pPr algn="ctr"/>
              <a:r>
                <a:rPr lang="cs-CZ" b="1">
                  <a:latin typeface="Imago" panose="02000500060000020004" pitchFamily="2" charset="0"/>
                </a:rPr>
                <a:t>…ale je spojováno s poklesem</a:t>
              </a:r>
              <a:br>
                <a:rPr lang="cs-CZ" b="1">
                  <a:latin typeface="Imago" panose="02000500060000020004" pitchFamily="2" charset="0"/>
                </a:rPr>
              </a:br>
              <a:r>
                <a:rPr lang="cs-CZ" b="1">
                  <a:latin typeface="Imago" panose="02000500060000020004" pitchFamily="2" charset="0"/>
                </a:rPr>
                <a:t>kognitivních funkcí a QoL</a:t>
              </a:r>
              <a:r>
                <a:rPr lang="cs-CZ" b="1" baseline="30000">
                  <a:latin typeface="Imago" panose="02000500060000020004" pitchFamily="2" charset="0"/>
                </a:rPr>
                <a:t>2–4</a:t>
              </a:r>
              <a:endParaRPr lang="cs-CZ" b="1" baseline="30000" dirty="0">
                <a:latin typeface="Imago" panose="02000500060000020004" pitchFamily="2" charset="0"/>
              </a:endParaRPr>
            </a:p>
          </p:txBody>
        </p:sp>
        <p:sp>
          <p:nvSpPr>
            <p:cNvPr id="50" name="Rounded Rectangle 49"/>
            <p:cNvSpPr/>
            <p:nvPr/>
          </p:nvSpPr>
          <p:spPr bwMode="auto">
            <a:xfrm>
              <a:off x="4843499" y="1387662"/>
              <a:ext cx="4104000" cy="547585"/>
            </a:xfrm>
            <a:prstGeom prst="roundRect">
              <a:avLst/>
            </a:prstGeom>
            <a:solidFill>
              <a:schemeClr val="bg2">
                <a:lumMod val="20000"/>
                <a:lumOff val="80000"/>
              </a:schemeClr>
            </a:solidFill>
            <a:ln w="12700" cap="flat" cmpd="sng" algn="ctr">
              <a:solidFill>
                <a:schemeClr val="bg2">
                  <a:lumMod val="75000"/>
                </a:schemeClr>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pPr>
              <a:endParaRPr lang="cs-CZ" sz="1100" dirty="0" err="1">
                <a:latin typeface="Imago" panose="02000500060000020004" pitchFamily="2" charset="0"/>
              </a:endParaRPr>
            </a:p>
          </p:txBody>
        </p:sp>
        <p:sp>
          <p:nvSpPr>
            <p:cNvPr id="51" name="TextBox 50"/>
            <p:cNvSpPr txBox="1"/>
            <p:nvPr/>
          </p:nvSpPr>
          <p:spPr>
            <a:xfrm>
              <a:off x="5745736" y="1353678"/>
              <a:ext cx="3146744" cy="615553"/>
            </a:xfrm>
            <a:prstGeom prst="rect">
              <a:avLst/>
            </a:prstGeom>
            <a:noFill/>
            <a:ln>
              <a:noFill/>
            </a:ln>
          </p:spPr>
          <p:txBody>
            <a:bodyPr wrap="square" rtlCol="0">
              <a:spAutoFit/>
            </a:bodyPr>
            <a:lstStyle/>
            <a:p>
              <a:pPr lvl="0" algn="ctr">
                <a:defRPr/>
              </a:pPr>
              <a:r>
                <a:rPr lang="cs-CZ" sz="2000" b="1" dirty="0">
                  <a:solidFill>
                    <a:srgbClr val="006CAD"/>
                  </a:solidFill>
                  <a:latin typeface="Imago" panose="02000500060000020004" pitchFamily="2" charset="0"/>
                  <a:cs typeface="Arial" pitchFamily="34" charset="0"/>
                </a:rPr>
                <a:t>~40 %</a:t>
              </a:r>
              <a:r>
                <a:rPr lang="cs-CZ" sz="2000" dirty="0">
                  <a:solidFill>
                    <a:srgbClr val="006CAD"/>
                  </a:solidFill>
                  <a:latin typeface="Imago" panose="02000500060000020004" pitchFamily="2" charset="0"/>
                  <a:cs typeface="Arial" pitchFamily="34" charset="0"/>
                </a:rPr>
                <a:t> </a:t>
              </a:r>
              <a:r>
                <a:rPr lang="cs-CZ" dirty="0">
                  <a:solidFill>
                    <a:srgbClr val="000000"/>
                  </a:solidFill>
                  <a:latin typeface="Imago" panose="02000500060000020004" pitchFamily="2" charset="0"/>
                  <a:cs typeface="Arial" pitchFamily="34" charset="0"/>
                </a:rPr>
                <a:t>LS-SCLC pacientů </a:t>
              </a:r>
              <a:r>
                <a:rPr lang="cs-CZ" dirty="0" smtClean="0">
                  <a:solidFill>
                    <a:srgbClr val="000000"/>
                  </a:solidFill>
                  <a:latin typeface="Imago" panose="02000500060000020004" pitchFamily="2" charset="0"/>
                  <a:cs typeface="Arial" pitchFamily="34" charset="0"/>
                </a:rPr>
                <a:t>nepodstoupilo </a:t>
              </a:r>
              <a:r>
                <a:rPr lang="cs-CZ" dirty="0">
                  <a:solidFill>
                    <a:srgbClr val="000000"/>
                  </a:solidFill>
                  <a:latin typeface="Imago" panose="02000500060000020004" pitchFamily="2" charset="0"/>
                  <a:cs typeface="Arial" pitchFamily="34" charset="0"/>
                </a:rPr>
                <a:t>PCI kvůli toxicitě</a:t>
              </a:r>
              <a:r>
                <a:rPr lang="cs-CZ" baseline="30000" dirty="0">
                  <a:solidFill>
                    <a:srgbClr val="000000"/>
                  </a:solidFill>
                  <a:latin typeface="Imago" panose="02000500060000020004" pitchFamily="2" charset="0"/>
                  <a:cs typeface="Arial" pitchFamily="34" charset="0"/>
                </a:rPr>
                <a:t>2</a:t>
              </a:r>
            </a:p>
          </p:txBody>
        </p:sp>
        <p:sp>
          <p:nvSpPr>
            <p:cNvPr id="58" name="Oval 57"/>
            <p:cNvSpPr/>
            <p:nvPr/>
          </p:nvSpPr>
          <p:spPr>
            <a:xfrm>
              <a:off x="4937272" y="2246699"/>
              <a:ext cx="1260000" cy="1260000"/>
            </a:xfrm>
            <a:prstGeom prst="ellipse">
              <a:avLst/>
            </a:prstGeom>
            <a:solidFill>
              <a:srgbClr val="006C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r>
                <a:rPr lang="cs-CZ" sz="4800" b="1">
                  <a:latin typeface="Imago" panose="02000500060000020004" pitchFamily="2" charset="0"/>
                </a:rPr>
                <a:t>3X</a:t>
              </a:r>
              <a:endParaRPr lang="cs-CZ" sz="4800" b="1" dirty="0">
                <a:latin typeface="Imago" panose="02000500060000020004" pitchFamily="2" charset="0"/>
              </a:endParaRPr>
            </a:p>
          </p:txBody>
        </p:sp>
        <p:sp>
          <p:nvSpPr>
            <p:cNvPr id="59" name="TextBox 58"/>
            <p:cNvSpPr txBox="1"/>
            <p:nvPr/>
          </p:nvSpPr>
          <p:spPr>
            <a:xfrm>
              <a:off x="6197272" y="2426154"/>
              <a:ext cx="2531803" cy="830997"/>
            </a:xfrm>
            <a:prstGeom prst="rect">
              <a:avLst/>
            </a:prstGeom>
            <a:noFill/>
            <a:ln>
              <a:noFill/>
            </a:ln>
          </p:spPr>
          <p:txBody>
            <a:bodyPr wrap="square" rtlCol="0">
              <a:spAutoFit/>
            </a:bodyPr>
            <a:lstStyle/>
            <a:p>
              <a:pPr lvl="0" algn="ctr">
                <a:defRPr/>
              </a:pPr>
              <a:r>
                <a:rPr lang="cs-CZ" sz="1600" b="1" dirty="0">
                  <a:solidFill>
                    <a:srgbClr val="006CAD"/>
                  </a:solidFill>
                  <a:latin typeface="Imago" panose="02000500060000020004" pitchFamily="2" charset="0"/>
                  <a:cs typeface="Arial" pitchFamily="34" charset="0"/>
                </a:rPr>
                <a:t>nárůst pacienty hlášených kognitivních poruch u PCI</a:t>
              </a:r>
              <a:r>
                <a:rPr lang="cs-CZ" sz="1600" b="1" baseline="30000" dirty="0">
                  <a:solidFill>
                    <a:srgbClr val="006CAD"/>
                  </a:solidFill>
                  <a:latin typeface="Imago" panose="02000500060000020004" pitchFamily="2" charset="0"/>
                  <a:cs typeface="Arial" pitchFamily="34" charset="0"/>
                </a:rPr>
                <a:t>3</a:t>
              </a:r>
              <a:endParaRPr lang="cs-CZ" sz="1100" baseline="30000" dirty="0">
                <a:solidFill>
                  <a:srgbClr val="006CAD"/>
                </a:solidFill>
                <a:latin typeface="Imago" panose="02000500060000020004" pitchFamily="2" charset="0"/>
                <a:cs typeface="Arial" pitchFamily="34" charset="0"/>
              </a:endParaRPr>
            </a:p>
          </p:txBody>
        </p:sp>
        <p:sp>
          <p:nvSpPr>
            <p:cNvPr id="60" name="Rounded Rectangle 59"/>
            <p:cNvSpPr/>
            <p:nvPr/>
          </p:nvSpPr>
          <p:spPr bwMode="auto">
            <a:xfrm>
              <a:off x="4843498" y="3780622"/>
              <a:ext cx="4104000" cy="750846"/>
            </a:xfrm>
            <a:prstGeom prst="roundRect">
              <a:avLst/>
            </a:prstGeom>
            <a:solidFill>
              <a:schemeClr val="bg2">
                <a:lumMod val="20000"/>
                <a:lumOff val="80000"/>
              </a:schemeClr>
            </a:solidFill>
            <a:ln w="12700" cap="flat" cmpd="sng" algn="ctr">
              <a:solidFill>
                <a:schemeClr val="bg2">
                  <a:lumMod val="75000"/>
                </a:schemeClr>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pPr>
              <a:endParaRPr lang="cs-CZ" sz="1100" dirty="0" err="1">
                <a:latin typeface="Imago" panose="02000500060000020004" pitchFamily="2" charset="0"/>
              </a:endParaRPr>
            </a:p>
          </p:txBody>
        </p:sp>
        <p:sp>
          <p:nvSpPr>
            <p:cNvPr id="61" name="TextBox 60"/>
            <p:cNvSpPr txBox="1"/>
            <p:nvPr/>
          </p:nvSpPr>
          <p:spPr>
            <a:xfrm>
              <a:off x="5441817" y="3786713"/>
              <a:ext cx="3355574" cy="738664"/>
            </a:xfrm>
            <a:prstGeom prst="rect">
              <a:avLst/>
            </a:prstGeom>
            <a:noFill/>
            <a:ln>
              <a:noFill/>
            </a:ln>
          </p:spPr>
          <p:txBody>
            <a:bodyPr wrap="square" rtlCol="0">
              <a:spAutoFit/>
            </a:bodyPr>
            <a:lstStyle/>
            <a:p>
              <a:pPr lvl="0" algn="ctr">
                <a:defRPr/>
              </a:pPr>
              <a:r>
                <a:rPr lang="cs-CZ" dirty="0">
                  <a:solidFill>
                    <a:srgbClr val="000000"/>
                  </a:solidFill>
                  <a:latin typeface="Imago" panose="02000500060000020004" pitchFamily="2" charset="0"/>
                  <a:cs typeface="Arial" pitchFamily="34" charset="0"/>
                </a:rPr>
                <a:t>Aktivní sledování </a:t>
              </a:r>
              <a:r>
                <a:rPr lang="cs-CZ" dirty="0" smtClean="0">
                  <a:solidFill>
                    <a:srgbClr val="000000"/>
                  </a:solidFill>
                  <a:latin typeface="Imago" panose="02000500060000020004" pitchFamily="2" charset="0"/>
                  <a:cs typeface="Arial" pitchFamily="34" charset="0"/>
                </a:rPr>
                <a:t>pomocí MRI </a:t>
              </a:r>
              <a:r>
                <a:rPr lang="cs-CZ" dirty="0">
                  <a:solidFill>
                    <a:srgbClr val="000000"/>
                  </a:solidFill>
                  <a:latin typeface="Imago" panose="02000500060000020004" pitchFamily="2" charset="0"/>
                  <a:cs typeface="Arial" pitchFamily="34" charset="0"/>
                </a:rPr>
                <a:t>hraje důležitou roli v současné léčbě </a:t>
              </a:r>
              <a:br>
                <a:rPr lang="cs-CZ" dirty="0">
                  <a:solidFill>
                    <a:srgbClr val="000000"/>
                  </a:solidFill>
                  <a:latin typeface="Imago" panose="02000500060000020004" pitchFamily="2" charset="0"/>
                  <a:cs typeface="Arial" pitchFamily="34" charset="0"/>
                </a:rPr>
              </a:br>
              <a:r>
                <a:rPr lang="cs-CZ" dirty="0">
                  <a:solidFill>
                    <a:srgbClr val="000000"/>
                  </a:solidFill>
                  <a:latin typeface="Imago" panose="02000500060000020004" pitchFamily="2" charset="0"/>
                  <a:cs typeface="Arial" pitchFamily="34" charset="0"/>
                </a:rPr>
                <a:t>SCLC</a:t>
              </a:r>
              <a:r>
                <a:rPr lang="cs-CZ" baseline="30000" dirty="0">
                  <a:solidFill>
                    <a:srgbClr val="000000"/>
                  </a:solidFill>
                  <a:latin typeface="Imago" panose="02000500060000020004" pitchFamily="2" charset="0"/>
                  <a:cs typeface="Arial" pitchFamily="34" charset="0"/>
                </a:rPr>
                <a:t>4</a:t>
              </a:r>
            </a:p>
          </p:txBody>
        </p:sp>
        <p:sp>
          <p:nvSpPr>
            <p:cNvPr id="68" name="Freeform 62"/>
            <p:cNvSpPr>
              <a:spLocks noChangeAspect="1"/>
            </p:cNvSpPr>
            <p:nvPr/>
          </p:nvSpPr>
          <p:spPr bwMode="auto">
            <a:xfrm>
              <a:off x="5016310" y="3850045"/>
              <a:ext cx="516782" cy="612000"/>
            </a:xfrm>
            <a:custGeom>
              <a:avLst/>
              <a:gdLst>
                <a:gd name="T0" fmla="*/ 784 w 1409"/>
                <a:gd name="T1" fmla="*/ 0 h 1666"/>
                <a:gd name="T2" fmla="*/ 233 w 1409"/>
                <a:gd name="T3" fmla="*/ 327 h 1666"/>
                <a:gd name="T4" fmla="*/ 233 w 1409"/>
                <a:gd name="T5" fmla="*/ 327 h 1666"/>
                <a:gd name="T6" fmla="*/ 26 w 1409"/>
                <a:gd name="T7" fmla="*/ 919 h 1666"/>
                <a:gd name="T8" fmla="*/ 221 w 1409"/>
                <a:gd name="T9" fmla="*/ 919 h 1666"/>
                <a:gd name="T10" fmla="*/ 223 w 1409"/>
                <a:gd name="T11" fmla="*/ 1290 h 1666"/>
                <a:gd name="T12" fmla="*/ 551 w 1409"/>
                <a:gd name="T13" fmla="*/ 1290 h 1666"/>
                <a:gd name="T14" fmla="*/ 551 w 1409"/>
                <a:gd name="T15" fmla="*/ 1624 h 1666"/>
                <a:gd name="T16" fmla="*/ 899 w 1409"/>
                <a:gd name="T17" fmla="*/ 1591 h 1666"/>
                <a:gd name="T18" fmla="*/ 899 w 1409"/>
                <a:gd name="T19" fmla="*/ 668 h 1666"/>
                <a:gd name="T20" fmla="*/ 802 w 1409"/>
                <a:gd name="T21" fmla="*/ 668 h 1666"/>
                <a:gd name="T22" fmla="*/ 432 w 1409"/>
                <a:gd name="T23" fmla="*/ 668 h 1666"/>
                <a:gd name="T24" fmla="*/ 431 w 1409"/>
                <a:gd name="T25" fmla="*/ 668 h 1666"/>
                <a:gd name="T26" fmla="*/ 431 w 1409"/>
                <a:gd name="T27" fmla="*/ 668 h 1666"/>
                <a:gd name="T28" fmla="*/ 430 w 1409"/>
                <a:gd name="T29" fmla="*/ 668 h 1666"/>
                <a:gd name="T30" fmla="*/ 430 w 1409"/>
                <a:gd name="T31" fmla="*/ 668 h 1666"/>
                <a:gd name="T32" fmla="*/ 323 w 1409"/>
                <a:gd name="T33" fmla="*/ 560 h 1666"/>
                <a:gd name="T34" fmla="*/ 348 w 1409"/>
                <a:gd name="T35" fmla="*/ 491 h 1666"/>
                <a:gd name="T36" fmla="*/ 328 w 1409"/>
                <a:gd name="T37" fmla="*/ 429 h 1666"/>
                <a:gd name="T38" fmla="*/ 415 w 1409"/>
                <a:gd name="T39" fmla="*/ 323 h 1666"/>
                <a:gd name="T40" fmla="*/ 415 w 1409"/>
                <a:gd name="T41" fmla="*/ 311 h 1666"/>
                <a:gd name="T42" fmla="*/ 523 w 1409"/>
                <a:gd name="T43" fmla="*/ 203 h 1666"/>
                <a:gd name="T44" fmla="*/ 575 w 1409"/>
                <a:gd name="T45" fmla="*/ 216 h 1666"/>
                <a:gd name="T46" fmla="*/ 682 w 1409"/>
                <a:gd name="T47" fmla="*/ 126 h 1666"/>
                <a:gd name="T48" fmla="*/ 756 w 1409"/>
                <a:gd name="T49" fmla="*/ 155 h 1666"/>
                <a:gd name="T50" fmla="*/ 848 w 1409"/>
                <a:gd name="T51" fmla="*/ 104 h 1666"/>
                <a:gd name="T52" fmla="*/ 952 w 1409"/>
                <a:gd name="T53" fmla="*/ 184 h 1666"/>
                <a:gd name="T54" fmla="*/ 992 w 1409"/>
                <a:gd name="T55" fmla="*/ 176 h 1666"/>
                <a:gd name="T56" fmla="*/ 1100 w 1409"/>
                <a:gd name="T57" fmla="*/ 273 h 1666"/>
                <a:gd name="T58" fmla="*/ 1202 w 1409"/>
                <a:gd name="T59" fmla="*/ 381 h 1666"/>
                <a:gd name="T60" fmla="*/ 1178 w 1409"/>
                <a:gd name="T61" fmla="*/ 449 h 1666"/>
                <a:gd name="T62" fmla="*/ 1231 w 1409"/>
                <a:gd name="T63" fmla="*/ 542 h 1666"/>
                <a:gd name="T64" fmla="*/ 1130 w 1409"/>
                <a:gd name="T65" fmla="*/ 650 h 1666"/>
                <a:gd name="T66" fmla="*/ 1132 w 1409"/>
                <a:gd name="T67" fmla="*/ 670 h 1666"/>
                <a:gd name="T68" fmla="*/ 1025 w 1409"/>
                <a:gd name="T69" fmla="*/ 778 h 1666"/>
                <a:gd name="T70" fmla="*/ 987 w 1409"/>
                <a:gd name="T71" fmla="*/ 771 h 1666"/>
                <a:gd name="T72" fmla="*/ 987 w 1409"/>
                <a:gd name="T73" fmla="*/ 1562 h 1666"/>
                <a:gd name="T74" fmla="*/ 1127 w 1409"/>
                <a:gd name="T75" fmla="*/ 1472 h 1666"/>
                <a:gd name="T76" fmla="*/ 1127 w 1409"/>
                <a:gd name="T77" fmla="*/ 1211 h 1666"/>
                <a:gd name="T78" fmla="*/ 1409 w 1409"/>
                <a:gd name="T79" fmla="*/ 628 h 1666"/>
                <a:gd name="T80" fmla="*/ 784 w 1409"/>
                <a:gd name="T81" fmla="*/ 0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9" h="1666">
                  <a:moveTo>
                    <a:pt x="784" y="0"/>
                  </a:moveTo>
                  <a:cubicBezTo>
                    <a:pt x="546" y="0"/>
                    <a:pt x="339" y="132"/>
                    <a:pt x="233" y="327"/>
                  </a:cubicBezTo>
                  <a:cubicBezTo>
                    <a:pt x="233" y="327"/>
                    <a:pt x="233" y="327"/>
                    <a:pt x="233" y="327"/>
                  </a:cubicBezTo>
                  <a:cubicBezTo>
                    <a:pt x="193" y="359"/>
                    <a:pt x="0" y="893"/>
                    <a:pt x="26" y="919"/>
                  </a:cubicBezTo>
                  <a:cubicBezTo>
                    <a:pt x="52" y="944"/>
                    <a:pt x="221" y="919"/>
                    <a:pt x="221" y="919"/>
                  </a:cubicBezTo>
                  <a:cubicBezTo>
                    <a:pt x="221" y="919"/>
                    <a:pt x="191" y="1259"/>
                    <a:pt x="223" y="1290"/>
                  </a:cubicBezTo>
                  <a:cubicBezTo>
                    <a:pt x="254" y="1322"/>
                    <a:pt x="551" y="1290"/>
                    <a:pt x="551" y="1290"/>
                  </a:cubicBezTo>
                  <a:cubicBezTo>
                    <a:pt x="551" y="1290"/>
                    <a:pt x="551" y="1548"/>
                    <a:pt x="551" y="1624"/>
                  </a:cubicBezTo>
                  <a:cubicBezTo>
                    <a:pt x="551" y="1666"/>
                    <a:pt x="735" y="1638"/>
                    <a:pt x="899" y="1591"/>
                  </a:cubicBezTo>
                  <a:cubicBezTo>
                    <a:pt x="899" y="668"/>
                    <a:pt x="899" y="668"/>
                    <a:pt x="899" y="668"/>
                  </a:cubicBezTo>
                  <a:cubicBezTo>
                    <a:pt x="867" y="669"/>
                    <a:pt x="835" y="668"/>
                    <a:pt x="802" y="668"/>
                  </a:cubicBezTo>
                  <a:cubicBezTo>
                    <a:pt x="627" y="668"/>
                    <a:pt x="449" y="668"/>
                    <a:pt x="432" y="668"/>
                  </a:cubicBezTo>
                  <a:cubicBezTo>
                    <a:pt x="432" y="668"/>
                    <a:pt x="431" y="668"/>
                    <a:pt x="431" y="668"/>
                  </a:cubicBezTo>
                  <a:cubicBezTo>
                    <a:pt x="431" y="668"/>
                    <a:pt x="431" y="668"/>
                    <a:pt x="431" y="668"/>
                  </a:cubicBezTo>
                  <a:cubicBezTo>
                    <a:pt x="431" y="668"/>
                    <a:pt x="430" y="668"/>
                    <a:pt x="430" y="668"/>
                  </a:cubicBezTo>
                  <a:cubicBezTo>
                    <a:pt x="430" y="668"/>
                    <a:pt x="430" y="668"/>
                    <a:pt x="430" y="668"/>
                  </a:cubicBezTo>
                  <a:cubicBezTo>
                    <a:pt x="371" y="668"/>
                    <a:pt x="323" y="620"/>
                    <a:pt x="323" y="560"/>
                  </a:cubicBezTo>
                  <a:cubicBezTo>
                    <a:pt x="323" y="534"/>
                    <a:pt x="332" y="510"/>
                    <a:pt x="348" y="491"/>
                  </a:cubicBezTo>
                  <a:cubicBezTo>
                    <a:pt x="335" y="474"/>
                    <a:pt x="328" y="452"/>
                    <a:pt x="328" y="429"/>
                  </a:cubicBezTo>
                  <a:cubicBezTo>
                    <a:pt x="328" y="376"/>
                    <a:pt x="366" y="332"/>
                    <a:pt x="415" y="323"/>
                  </a:cubicBezTo>
                  <a:cubicBezTo>
                    <a:pt x="415" y="319"/>
                    <a:pt x="415" y="315"/>
                    <a:pt x="415" y="311"/>
                  </a:cubicBezTo>
                  <a:cubicBezTo>
                    <a:pt x="415" y="251"/>
                    <a:pt x="463" y="203"/>
                    <a:pt x="523" y="203"/>
                  </a:cubicBezTo>
                  <a:cubicBezTo>
                    <a:pt x="542" y="203"/>
                    <a:pt x="560" y="208"/>
                    <a:pt x="575" y="216"/>
                  </a:cubicBezTo>
                  <a:cubicBezTo>
                    <a:pt x="584" y="165"/>
                    <a:pt x="628" y="126"/>
                    <a:pt x="682" y="126"/>
                  </a:cubicBezTo>
                  <a:cubicBezTo>
                    <a:pt x="711" y="126"/>
                    <a:pt x="737" y="137"/>
                    <a:pt x="756" y="155"/>
                  </a:cubicBezTo>
                  <a:cubicBezTo>
                    <a:pt x="775" y="124"/>
                    <a:pt x="809" y="104"/>
                    <a:pt x="848" y="104"/>
                  </a:cubicBezTo>
                  <a:cubicBezTo>
                    <a:pt x="898" y="104"/>
                    <a:pt x="940" y="138"/>
                    <a:pt x="952" y="184"/>
                  </a:cubicBezTo>
                  <a:cubicBezTo>
                    <a:pt x="965" y="179"/>
                    <a:pt x="978" y="176"/>
                    <a:pt x="992" y="176"/>
                  </a:cubicBezTo>
                  <a:cubicBezTo>
                    <a:pt x="1048" y="176"/>
                    <a:pt x="1094" y="218"/>
                    <a:pt x="1100" y="273"/>
                  </a:cubicBezTo>
                  <a:cubicBezTo>
                    <a:pt x="1157" y="276"/>
                    <a:pt x="1202" y="323"/>
                    <a:pt x="1202" y="381"/>
                  </a:cubicBezTo>
                  <a:cubicBezTo>
                    <a:pt x="1202" y="407"/>
                    <a:pt x="1193" y="430"/>
                    <a:pt x="1178" y="449"/>
                  </a:cubicBezTo>
                  <a:cubicBezTo>
                    <a:pt x="1209" y="468"/>
                    <a:pt x="1231" y="502"/>
                    <a:pt x="1231" y="542"/>
                  </a:cubicBezTo>
                  <a:cubicBezTo>
                    <a:pt x="1231" y="599"/>
                    <a:pt x="1186" y="646"/>
                    <a:pt x="1130" y="650"/>
                  </a:cubicBezTo>
                  <a:cubicBezTo>
                    <a:pt x="1131" y="656"/>
                    <a:pt x="1132" y="663"/>
                    <a:pt x="1132" y="670"/>
                  </a:cubicBezTo>
                  <a:cubicBezTo>
                    <a:pt x="1132" y="730"/>
                    <a:pt x="1085" y="778"/>
                    <a:pt x="1025" y="778"/>
                  </a:cubicBezTo>
                  <a:cubicBezTo>
                    <a:pt x="1011" y="778"/>
                    <a:pt x="999" y="775"/>
                    <a:pt x="987" y="771"/>
                  </a:cubicBezTo>
                  <a:cubicBezTo>
                    <a:pt x="987" y="1562"/>
                    <a:pt x="987" y="1562"/>
                    <a:pt x="987" y="1562"/>
                  </a:cubicBezTo>
                  <a:cubicBezTo>
                    <a:pt x="1067" y="1531"/>
                    <a:pt x="1127" y="1498"/>
                    <a:pt x="1127" y="1472"/>
                  </a:cubicBezTo>
                  <a:cubicBezTo>
                    <a:pt x="1127" y="1389"/>
                    <a:pt x="1127" y="1211"/>
                    <a:pt x="1127" y="1211"/>
                  </a:cubicBezTo>
                  <a:cubicBezTo>
                    <a:pt x="1347" y="962"/>
                    <a:pt x="1409" y="855"/>
                    <a:pt x="1409" y="628"/>
                  </a:cubicBezTo>
                  <a:cubicBezTo>
                    <a:pt x="1409" y="281"/>
                    <a:pt x="1131" y="0"/>
                    <a:pt x="784" y="0"/>
                  </a:cubicBezTo>
                  <a:close/>
                </a:path>
              </a:pathLst>
            </a:custGeom>
            <a:solidFill>
              <a:srgbClr val="006CAD"/>
            </a:solid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grpSp>
          <p:nvGrpSpPr>
            <p:cNvPr id="62" name="Group 61"/>
            <p:cNvGrpSpPr>
              <a:grpSpLocks noChangeAspect="1"/>
            </p:cNvGrpSpPr>
            <p:nvPr/>
          </p:nvGrpSpPr>
          <p:grpSpPr>
            <a:xfrm>
              <a:off x="4986265" y="1427454"/>
              <a:ext cx="469459" cy="468000"/>
              <a:chOff x="4527550" y="3133726"/>
              <a:chExt cx="511175" cy="509588"/>
            </a:xfrm>
            <a:solidFill>
              <a:srgbClr val="006CAD"/>
            </a:solidFill>
          </p:grpSpPr>
          <p:sp>
            <p:nvSpPr>
              <p:cNvPr id="63" name="Freeform 67"/>
              <p:cNvSpPr>
                <a:spLocks noEditPoints="1"/>
              </p:cNvSpPr>
              <p:nvPr/>
            </p:nvSpPr>
            <p:spPr bwMode="auto">
              <a:xfrm>
                <a:off x="4527550" y="3133726"/>
                <a:ext cx="511175" cy="509588"/>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11 h 256"/>
                  <a:gd name="T12" fmla="*/ 11 w 256"/>
                  <a:gd name="T13" fmla="*/ 127 h 256"/>
                  <a:gd name="T14" fmla="*/ 128 w 256"/>
                  <a:gd name="T15" fmla="*/ 245 h 256"/>
                  <a:gd name="T16" fmla="*/ 245 w 256"/>
                  <a:gd name="T17" fmla="*/ 129 h 256"/>
                  <a:gd name="T18" fmla="*/ 128 w 256"/>
                  <a:gd name="T19" fmla="*/ 1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256"/>
                    </a:moveTo>
                    <a:cubicBezTo>
                      <a:pt x="57" y="256"/>
                      <a:pt x="0" y="199"/>
                      <a:pt x="0" y="128"/>
                    </a:cubicBezTo>
                    <a:cubicBezTo>
                      <a:pt x="0" y="57"/>
                      <a:pt x="57" y="0"/>
                      <a:pt x="128" y="0"/>
                    </a:cubicBezTo>
                    <a:cubicBezTo>
                      <a:pt x="199" y="0"/>
                      <a:pt x="256" y="58"/>
                      <a:pt x="256" y="128"/>
                    </a:cubicBezTo>
                    <a:cubicBezTo>
                      <a:pt x="256" y="199"/>
                      <a:pt x="199" y="256"/>
                      <a:pt x="128" y="256"/>
                    </a:cubicBezTo>
                    <a:close/>
                    <a:moveTo>
                      <a:pt x="128" y="11"/>
                    </a:moveTo>
                    <a:cubicBezTo>
                      <a:pt x="64" y="11"/>
                      <a:pt x="12" y="63"/>
                      <a:pt x="11" y="127"/>
                    </a:cubicBezTo>
                    <a:cubicBezTo>
                      <a:pt x="11" y="192"/>
                      <a:pt x="62" y="244"/>
                      <a:pt x="128" y="245"/>
                    </a:cubicBezTo>
                    <a:cubicBezTo>
                      <a:pt x="192" y="245"/>
                      <a:pt x="244" y="193"/>
                      <a:pt x="245" y="129"/>
                    </a:cubicBezTo>
                    <a:cubicBezTo>
                      <a:pt x="245" y="64"/>
                      <a:pt x="193" y="12"/>
                      <a:pt x="12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4" name="Freeform 68"/>
              <p:cNvSpPr>
                <a:spLocks/>
              </p:cNvSpPr>
              <p:nvPr/>
            </p:nvSpPr>
            <p:spPr bwMode="auto">
              <a:xfrm>
                <a:off x="4678362" y="3167063"/>
                <a:ext cx="211138" cy="153988"/>
              </a:xfrm>
              <a:custGeom>
                <a:avLst/>
                <a:gdLst>
                  <a:gd name="T0" fmla="*/ 0 w 106"/>
                  <a:gd name="T1" fmla="*/ 20 h 77"/>
                  <a:gd name="T2" fmla="*/ 106 w 106"/>
                  <a:gd name="T3" fmla="*/ 20 h 77"/>
                  <a:gd name="T4" fmla="*/ 72 w 106"/>
                  <a:gd name="T5" fmla="*/ 77 h 77"/>
                  <a:gd name="T6" fmla="*/ 33 w 106"/>
                  <a:gd name="T7" fmla="*/ 77 h 77"/>
                  <a:gd name="T8" fmla="*/ 0 w 106"/>
                  <a:gd name="T9" fmla="*/ 20 h 77"/>
                </a:gdLst>
                <a:ahLst/>
                <a:cxnLst>
                  <a:cxn ang="0">
                    <a:pos x="T0" y="T1"/>
                  </a:cxn>
                  <a:cxn ang="0">
                    <a:pos x="T2" y="T3"/>
                  </a:cxn>
                  <a:cxn ang="0">
                    <a:pos x="T4" y="T5"/>
                  </a:cxn>
                  <a:cxn ang="0">
                    <a:pos x="T6" y="T7"/>
                  </a:cxn>
                  <a:cxn ang="0">
                    <a:pos x="T8" y="T9"/>
                  </a:cxn>
                </a:cxnLst>
                <a:rect l="0" t="0" r="r" b="b"/>
                <a:pathLst>
                  <a:path w="106" h="77">
                    <a:moveTo>
                      <a:pt x="0" y="20"/>
                    </a:moveTo>
                    <a:cubicBezTo>
                      <a:pt x="32" y="0"/>
                      <a:pt x="76" y="1"/>
                      <a:pt x="106" y="20"/>
                    </a:cubicBezTo>
                    <a:cubicBezTo>
                      <a:pt x="95" y="39"/>
                      <a:pt x="84" y="58"/>
                      <a:pt x="72" y="77"/>
                    </a:cubicBezTo>
                    <a:cubicBezTo>
                      <a:pt x="59" y="71"/>
                      <a:pt x="47" y="70"/>
                      <a:pt x="33" y="77"/>
                    </a:cubicBezTo>
                    <a:cubicBezTo>
                      <a:pt x="22" y="58"/>
                      <a:pt x="11" y="39"/>
                      <a:pt x="0"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5" name="Freeform 69"/>
              <p:cNvSpPr>
                <a:spLocks/>
              </p:cNvSpPr>
              <p:nvPr/>
            </p:nvSpPr>
            <p:spPr bwMode="auto">
              <a:xfrm>
                <a:off x="4821237" y="3389313"/>
                <a:ext cx="174625" cy="180975"/>
              </a:xfrm>
              <a:custGeom>
                <a:avLst/>
                <a:gdLst>
                  <a:gd name="T0" fmla="*/ 34 w 88"/>
                  <a:gd name="T1" fmla="*/ 91 h 91"/>
                  <a:gd name="T2" fmla="*/ 0 w 88"/>
                  <a:gd name="T3" fmla="*/ 34 h 91"/>
                  <a:gd name="T4" fmla="*/ 20 w 88"/>
                  <a:gd name="T5" fmla="*/ 0 h 91"/>
                  <a:gd name="T6" fmla="*/ 86 w 88"/>
                  <a:gd name="T7" fmla="*/ 0 h 91"/>
                  <a:gd name="T8" fmla="*/ 34 w 88"/>
                  <a:gd name="T9" fmla="*/ 91 h 91"/>
                </a:gdLst>
                <a:ahLst/>
                <a:cxnLst>
                  <a:cxn ang="0">
                    <a:pos x="T0" y="T1"/>
                  </a:cxn>
                  <a:cxn ang="0">
                    <a:pos x="T2" y="T3"/>
                  </a:cxn>
                  <a:cxn ang="0">
                    <a:pos x="T4" y="T5"/>
                  </a:cxn>
                  <a:cxn ang="0">
                    <a:pos x="T6" y="T7"/>
                  </a:cxn>
                  <a:cxn ang="0">
                    <a:pos x="T8" y="T9"/>
                  </a:cxn>
                </a:cxnLst>
                <a:rect l="0" t="0" r="r" b="b"/>
                <a:pathLst>
                  <a:path w="88" h="91">
                    <a:moveTo>
                      <a:pt x="34" y="91"/>
                    </a:moveTo>
                    <a:cubicBezTo>
                      <a:pt x="22" y="72"/>
                      <a:pt x="11" y="53"/>
                      <a:pt x="0" y="34"/>
                    </a:cubicBezTo>
                    <a:cubicBezTo>
                      <a:pt x="13" y="26"/>
                      <a:pt x="19" y="15"/>
                      <a:pt x="20" y="0"/>
                    </a:cubicBezTo>
                    <a:cubicBezTo>
                      <a:pt x="42" y="0"/>
                      <a:pt x="64" y="0"/>
                      <a:pt x="86" y="0"/>
                    </a:cubicBezTo>
                    <a:cubicBezTo>
                      <a:pt x="88" y="32"/>
                      <a:pt x="69" y="72"/>
                      <a:pt x="34" y="91"/>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6" name="Freeform 70"/>
              <p:cNvSpPr>
                <a:spLocks/>
              </p:cNvSpPr>
              <p:nvPr/>
            </p:nvSpPr>
            <p:spPr bwMode="auto">
              <a:xfrm>
                <a:off x="4572000" y="3389313"/>
                <a:ext cx="171450" cy="180975"/>
              </a:xfrm>
              <a:custGeom>
                <a:avLst/>
                <a:gdLst>
                  <a:gd name="T0" fmla="*/ 53 w 86"/>
                  <a:gd name="T1" fmla="*/ 91 h 91"/>
                  <a:gd name="T2" fmla="*/ 0 w 86"/>
                  <a:gd name="T3" fmla="*/ 0 h 91"/>
                  <a:gd name="T4" fmla="*/ 67 w 86"/>
                  <a:gd name="T5" fmla="*/ 0 h 91"/>
                  <a:gd name="T6" fmla="*/ 86 w 86"/>
                  <a:gd name="T7" fmla="*/ 34 h 91"/>
                  <a:gd name="T8" fmla="*/ 53 w 86"/>
                  <a:gd name="T9" fmla="*/ 91 h 91"/>
                </a:gdLst>
                <a:ahLst/>
                <a:cxnLst>
                  <a:cxn ang="0">
                    <a:pos x="T0" y="T1"/>
                  </a:cxn>
                  <a:cxn ang="0">
                    <a:pos x="T2" y="T3"/>
                  </a:cxn>
                  <a:cxn ang="0">
                    <a:pos x="T4" y="T5"/>
                  </a:cxn>
                  <a:cxn ang="0">
                    <a:pos x="T6" y="T7"/>
                  </a:cxn>
                  <a:cxn ang="0">
                    <a:pos x="T8" y="T9"/>
                  </a:cxn>
                </a:cxnLst>
                <a:rect l="0" t="0" r="r" b="b"/>
                <a:pathLst>
                  <a:path w="86" h="91">
                    <a:moveTo>
                      <a:pt x="53" y="91"/>
                    </a:moveTo>
                    <a:cubicBezTo>
                      <a:pt x="21" y="74"/>
                      <a:pt x="0" y="37"/>
                      <a:pt x="0" y="0"/>
                    </a:cubicBezTo>
                    <a:cubicBezTo>
                      <a:pt x="22" y="0"/>
                      <a:pt x="45" y="0"/>
                      <a:pt x="67" y="0"/>
                    </a:cubicBezTo>
                    <a:cubicBezTo>
                      <a:pt x="68" y="15"/>
                      <a:pt x="74" y="26"/>
                      <a:pt x="86" y="34"/>
                    </a:cubicBezTo>
                    <a:cubicBezTo>
                      <a:pt x="75" y="53"/>
                      <a:pt x="64" y="72"/>
                      <a:pt x="53" y="91"/>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67" name="Freeform 71"/>
              <p:cNvSpPr>
                <a:spLocks/>
              </p:cNvSpPr>
              <p:nvPr/>
            </p:nvSpPr>
            <p:spPr bwMode="auto">
              <a:xfrm>
                <a:off x="4737100" y="3344863"/>
                <a:ext cx="90488" cy="87313"/>
              </a:xfrm>
              <a:custGeom>
                <a:avLst/>
                <a:gdLst>
                  <a:gd name="T0" fmla="*/ 23 w 45"/>
                  <a:gd name="T1" fmla="*/ 0 h 44"/>
                  <a:gd name="T2" fmla="*/ 45 w 45"/>
                  <a:gd name="T3" fmla="*/ 22 h 44"/>
                  <a:gd name="T4" fmla="*/ 23 w 45"/>
                  <a:gd name="T5" fmla="*/ 44 h 44"/>
                  <a:gd name="T6" fmla="*/ 1 w 45"/>
                  <a:gd name="T7" fmla="*/ 22 h 44"/>
                  <a:gd name="T8" fmla="*/ 23 w 45"/>
                  <a:gd name="T9" fmla="*/ 0 h 44"/>
                </a:gdLst>
                <a:ahLst/>
                <a:cxnLst>
                  <a:cxn ang="0">
                    <a:pos x="T0" y="T1"/>
                  </a:cxn>
                  <a:cxn ang="0">
                    <a:pos x="T2" y="T3"/>
                  </a:cxn>
                  <a:cxn ang="0">
                    <a:pos x="T4" y="T5"/>
                  </a:cxn>
                  <a:cxn ang="0">
                    <a:pos x="T6" y="T7"/>
                  </a:cxn>
                  <a:cxn ang="0">
                    <a:pos x="T8" y="T9"/>
                  </a:cxn>
                </a:cxnLst>
                <a:rect l="0" t="0" r="r" b="b"/>
                <a:pathLst>
                  <a:path w="45" h="44">
                    <a:moveTo>
                      <a:pt x="23" y="0"/>
                    </a:moveTo>
                    <a:cubicBezTo>
                      <a:pt x="35" y="0"/>
                      <a:pt x="45" y="9"/>
                      <a:pt x="45" y="22"/>
                    </a:cubicBezTo>
                    <a:cubicBezTo>
                      <a:pt x="45" y="34"/>
                      <a:pt x="35" y="44"/>
                      <a:pt x="23" y="44"/>
                    </a:cubicBezTo>
                    <a:cubicBezTo>
                      <a:pt x="11" y="44"/>
                      <a:pt x="1" y="35"/>
                      <a:pt x="1" y="22"/>
                    </a:cubicBezTo>
                    <a:cubicBezTo>
                      <a:pt x="0" y="10"/>
                      <a:pt x="10"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grpSp>
      </p:grpSp>
      <p:sp>
        <p:nvSpPr>
          <p:cNvPr id="31" name="Rounded Rectangle 30"/>
          <p:cNvSpPr/>
          <p:nvPr/>
        </p:nvSpPr>
        <p:spPr bwMode="auto">
          <a:xfrm>
            <a:off x="395992" y="1375146"/>
            <a:ext cx="4104000" cy="3253930"/>
          </a:xfrm>
          <a:prstGeom prst="roundRect">
            <a:avLst/>
          </a:prstGeom>
          <a:solidFill>
            <a:schemeClr val="bg2">
              <a:lumMod val="20000"/>
              <a:lumOff val="80000"/>
            </a:schemeClr>
          </a:solidFill>
          <a:ln w="12700">
            <a:solidFill>
              <a:schemeClr val="bg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rmAutofit/>
          </a:bodyPr>
          <a:lstStyle/>
          <a:p>
            <a:pPr algn="ctr"/>
            <a:endParaRPr lang="cs-CZ" dirty="0" err="1">
              <a:solidFill>
                <a:srgbClr val="FFFFFF"/>
              </a:solidFill>
              <a:latin typeface="Imago" panose="02000500060000020004" pitchFamily="2" charset="0"/>
            </a:endParaRPr>
          </a:p>
        </p:txBody>
      </p:sp>
      <p:sp>
        <p:nvSpPr>
          <p:cNvPr id="32" name="TextBox 31"/>
          <p:cNvSpPr txBox="1"/>
          <p:nvPr/>
        </p:nvSpPr>
        <p:spPr>
          <a:xfrm>
            <a:off x="395992" y="1369197"/>
            <a:ext cx="4104000" cy="969494"/>
          </a:xfrm>
          <a:prstGeom prst="rect">
            <a:avLst/>
          </a:prstGeom>
          <a:noFill/>
          <a:ln>
            <a:noFill/>
          </a:ln>
        </p:spPr>
        <p:txBody>
          <a:bodyPr wrap="square" lIns="91436" tIns="45718" rIns="91436" bIns="45718" rtlCol="0">
            <a:spAutoFit/>
          </a:bodyPr>
          <a:lstStyle/>
          <a:p>
            <a:pPr lvl="0" algn="ctr">
              <a:defRPr/>
            </a:pPr>
            <a:r>
              <a:rPr lang="cs-CZ" dirty="0">
                <a:solidFill>
                  <a:srgbClr val="000000"/>
                </a:solidFill>
                <a:latin typeface="Imago" panose="02000500060000020004" pitchFamily="2" charset="0"/>
                <a:cs typeface="Arial" pitchFamily="34" charset="0"/>
              </a:rPr>
              <a:t>Zvýšení OS a snížení rizika CNS</a:t>
            </a:r>
            <a:br>
              <a:rPr lang="cs-CZ" dirty="0">
                <a:solidFill>
                  <a:srgbClr val="000000"/>
                </a:solidFill>
                <a:latin typeface="Imago" panose="02000500060000020004" pitchFamily="2" charset="0"/>
                <a:cs typeface="Arial" pitchFamily="34" charset="0"/>
              </a:rPr>
            </a:br>
            <a:r>
              <a:rPr lang="cs-CZ" dirty="0">
                <a:solidFill>
                  <a:srgbClr val="000000"/>
                </a:solidFill>
                <a:latin typeface="Imago" panose="02000500060000020004" pitchFamily="2" charset="0"/>
                <a:cs typeface="Arial" pitchFamily="34" charset="0"/>
              </a:rPr>
              <a:t>metastáz s PCI vs. kontrolní skupina </a:t>
            </a:r>
          </a:p>
          <a:p>
            <a:pPr lvl="0" algn="ctr">
              <a:defRPr/>
            </a:pPr>
            <a:r>
              <a:rPr lang="cs-CZ" dirty="0">
                <a:solidFill>
                  <a:srgbClr val="000000"/>
                </a:solidFill>
                <a:latin typeface="Imago" panose="02000500060000020004" pitchFamily="2" charset="0"/>
                <a:cs typeface="Arial" pitchFamily="34" charset="0"/>
              </a:rPr>
              <a:t>ve studii fáze III</a:t>
            </a:r>
            <a:br>
              <a:rPr lang="cs-CZ" dirty="0">
                <a:solidFill>
                  <a:srgbClr val="000000"/>
                </a:solidFill>
                <a:latin typeface="Imago" panose="02000500060000020004" pitchFamily="2" charset="0"/>
                <a:cs typeface="Arial" pitchFamily="34" charset="0"/>
              </a:rPr>
            </a:br>
            <a:r>
              <a:rPr lang="cs-CZ" dirty="0">
                <a:solidFill>
                  <a:srgbClr val="000000"/>
                </a:solidFill>
                <a:latin typeface="Imago" panose="02000500060000020004" pitchFamily="2" charset="0"/>
                <a:cs typeface="Arial" pitchFamily="34" charset="0"/>
              </a:rPr>
              <a:t>u ES-SCLC</a:t>
            </a:r>
            <a:r>
              <a:rPr lang="cs-CZ" baseline="30000" dirty="0">
                <a:solidFill>
                  <a:srgbClr val="000000"/>
                </a:solidFill>
                <a:latin typeface="Imago" panose="02000500060000020004" pitchFamily="2" charset="0"/>
                <a:cs typeface="Arial" pitchFamily="34" charset="0"/>
              </a:rPr>
              <a:t>1</a:t>
            </a:r>
          </a:p>
        </p:txBody>
      </p:sp>
      <p:sp>
        <p:nvSpPr>
          <p:cNvPr id="42" name="Down Arrow 41"/>
          <p:cNvSpPr/>
          <p:nvPr/>
        </p:nvSpPr>
        <p:spPr bwMode="auto">
          <a:xfrm>
            <a:off x="2768254" y="2089777"/>
            <a:ext cx="1332000" cy="1071996"/>
          </a:xfrm>
          <a:prstGeom prst="downArrow">
            <a:avLst>
              <a:gd name="adj1" fmla="val 57552"/>
              <a:gd name="adj2" fmla="val 50000"/>
            </a:avLst>
          </a:prstGeom>
          <a:solidFill>
            <a:srgbClr val="006CAD"/>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43" name="TextBox 42"/>
          <p:cNvSpPr txBox="1"/>
          <p:nvPr/>
        </p:nvSpPr>
        <p:spPr>
          <a:xfrm>
            <a:off x="3059832" y="2067695"/>
            <a:ext cx="792088" cy="1006425"/>
          </a:xfrm>
          <a:prstGeom prst="rect">
            <a:avLst/>
          </a:prstGeom>
          <a:noFill/>
        </p:spPr>
        <p:txBody>
          <a:bodyPr wrap="square" lIns="91436" tIns="45718" rIns="91436" bIns="45718" rtlCol="0">
            <a:spAutoFit/>
          </a:bodyPr>
          <a:lstStyle/>
          <a:p>
            <a:pPr algn="ctr">
              <a:lnSpc>
                <a:spcPct val="90000"/>
              </a:lnSpc>
            </a:pPr>
            <a:r>
              <a:rPr lang="cs-CZ" sz="1100" b="1" dirty="0">
                <a:solidFill>
                  <a:schemeClr val="bg1"/>
                </a:solidFill>
                <a:latin typeface="Imago" panose="02000500060000020004" pitchFamily="2" charset="0"/>
              </a:rPr>
              <a:t>Snížení rizika CNS meta</a:t>
            </a:r>
            <a:br>
              <a:rPr lang="cs-CZ" sz="1100" b="1" dirty="0">
                <a:solidFill>
                  <a:schemeClr val="bg1"/>
                </a:solidFill>
                <a:latin typeface="Imago" panose="02000500060000020004" pitchFamily="2" charset="0"/>
              </a:rPr>
            </a:br>
            <a:r>
              <a:rPr lang="cs-CZ" sz="1100" b="1" dirty="0">
                <a:solidFill>
                  <a:schemeClr val="bg1"/>
                </a:solidFill>
                <a:latin typeface="Imago" panose="02000500060000020004" pitchFamily="2" charset="0"/>
              </a:rPr>
              <a:t>ve 12 měsících</a:t>
            </a:r>
            <a:endParaRPr lang="cs-CZ" sz="1100" b="1" baseline="30000" dirty="0">
              <a:solidFill>
                <a:schemeClr val="bg1"/>
              </a:solidFill>
              <a:latin typeface="Imago" panose="02000500060000020004" pitchFamily="2" charset="0"/>
            </a:endParaRPr>
          </a:p>
        </p:txBody>
      </p:sp>
      <p:sp>
        <p:nvSpPr>
          <p:cNvPr id="44" name="Down Arrow 43"/>
          <p:cNvSpPr/>
          <p:nvPr/>
        </p:nvSpPr>
        <p:spPr bwMode="auto">
          <a:xfrm flipV="1">
            <a:off x="792342" y="2091286"/>
            <a:ext cx="1332000" cy="1071996"/>
          </a:xfrm>
          <a:prstGeom prst="downArrow">
            <a:avLst>
              <a:gd name="adj1" fmla="val 57552"/>
              <a:gd name="adj2" fmla="val 50000"/>
            </a:avLst>
          </a:prstGeom>
          <a:solidFill>
            <a:srgbClr val="006CAD"/>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45" name="TextBox 44"/>
          <p:cNvSpPr txBox="1"/>
          <p:nvPr/>
        </p:nvSpPr>
        <p:spPr>
          <a:xfrm>
            <a:off x="971601" y="2427736"/>
            <a:ext cx="1002844" cy="715576"/>
          </a:xfrm>
          <a:prstGeom prst="rect">
            <a:avLst/>
          </a:prstGeom>
          <a:noFill/>
        </p:spPr>
        <p:txBody>
          <a:bodyPr wrap="square" lIns="91436" tIns="45718" rIns="91436" bIns="45718" rtlCol="0">
            <a:spAutoFit/>
          </a:bodyPr>
          <a:lstStyle/>
          <a:p>
            <a:pPr algn="ctr">
              <a:lnSpc>
                <a:spcPct val="90000"/>
              </a:lnSpc>
            </a:pPr>
            <a:r>
              <a:rPr lang="cs-CZ" sz="1100" b="1" dirty="0">
                <a:solidFill>
                  <a:schemeClr val="bg1"/>
                </a:solidFill>
                <a:latin typeface="Imago" panose="02000500060000020004" pitchFamily="2" charset="0"/>
              </a:rPr>
              <a:t>Zvýšený medián přežití </a:t>
            </a:r>
            <a:br>
              <a:rPr lang="cs-CZ" sz="1100" b="1" dirty="0">
                <a:solidFill>
                  <a:schemeClr val="bg1"/>
                </a:solidFill>
                <a:latin typeface="Imago" panose="02000500060000020004" pitchFamily="2" charset="0"/>
              </a:rPr>
            </a:br>
            <a:r>
              <a:rPr lang="cs-CZ" sz="1100" b="1" dirty="0">
                <a:solidFill>
                  <a:schemeClr val="bg1"/>
                </a:solidFill>
                <a:latin typeface="Imago" panose="02000500060000020004" pitchFamily="2" charset="0"/>
              </a:rPr>
              <a:t>(HR 0,68)</a:t>
            </a:r>
            <a:endParaRPr lang="cs-CZ" sz="1100" b="1" baseline="30000" dirty="0">
              <a:solidFill>
                <a:schemeClr val="bg1"/>
              </a:solidFill>
              <a:latin typeface="Imago" panose="02000500060000020004" pitchFamily="2" charset="0"/>
            </a:endParaRPr>
          </a:p>
        </p:txBody>
      </p:sp>
      <p:sp>
        <p:nvSpPr>
          <p:cNvPr id="46" name="TextBox 45"/>
          <p:cNvSpPr txBox="1"/>
          <p:nvPr/>
        </p:nvSpPr>
        <p:spPr>
          <a:xfrm>
            <a:off x="1125829" y="4013566"/>
            <a:ext cx="648072" cy="276999"/>
          </a:xfrm>
          <a:prstGeom prst="rect">
            <a:avLst/>
          </a:prstGeom>
          <a:noFill/>
        </p:spPr>
        <p:txBody>
          <a:bodyPr wrap="square" lIns="91436" tIns="45718" rIns="91436" bIns="45718" rtlCol="0">
            <a:spAutoFit/>
          </a:bodyPr>
          <a:lstStyle/>
          <a:p>
            <a:pPr algn="ctr"/>
            <a:r>
              <a:rPr lang="cs-CZ" sz="1200">
                <a:solidFill>
                  <a:srgbClr val="000000"/>
                </a:solidFill>
                <a:latin typeface="Imago" panose="02000500060000020004" pitchFamily="2" charset="0"/>
              </a:rPr>
              <a:t>vs</a:t>
            </a:r>
            <a:endParaRPr lang="cs-CZ" sz="1200" dirty="0">
              <a:solidFill>
                <a:srgbClr val="000000"/>
              </a:solidFill>
              <a:latin typeface="Imago" panose="02000500060000020004" pitchFamily="2" charset="0"/>
            </a:endParaRPr>
          </a:p>
        </p:txBody>
      </p:sp>
      <p:grpSp>
        <p:nvGrpSpPr>
          <p:cNvPr id="47" name="Group 46"/>
          <p:cNvGrpSpPr>
            <a:grpSpLocks noChangeAspect="1"/>
          </p:cNvGrpSpPr>
          <p:nvPr/>
        </p:nvGrpSpPr>
        <p:grpSpPr>
          <a:xfrm>
            <a:off x="1059310" y="3256051"/>
            <a:ext cx="798063" cy="756000"/>
            <a:chOff x="778454" y="3305138"/>
            <a:chExt cx="953671" cy="903406"/>
          </a:xfrm>
          <a:solidFill>
            <a:srgbClr val="006CAD"/>
          </a:solidFill>
        </p:grpSpPr>
        <p:sp>
          <p:nvSpPr>
            <p:cNvPr id="53" name="Freeform 91"/>
            <p:cNvSpPr>
              <a:spLocks/>
            </p:cNvSpPr>
            <p:nvPr/>
          </p:nvSpPr>
          <p:spPr bwMode="auto">
            <a:xfrm>
              <a:off x="1480730" y="3305138"/>
              <a:ext cx="44037" cy="194403"/>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54" name="Freeform 92"/>
            <p:cNvSpPr>
              <a:spLocks/>
            </p:cNvSpPr>
            <p:nvPr/>
          </p:nvSpPr>
          <p:spPr bwMode="auto">
            <a:xfrm>
              <a:off x="992197" y="3305138"/>
              <a:ext cx="44037" cy="194403"/>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55" name="Rectangle 93"/>
            <p:cNvSpPr>
              <a:spLocks noChangeArrowheads="1"/>
            </p:cNvSpPr>
            <p:nvPr/>
          </p:nvSpPr>
          <p:spPr bwMode="auto">
            <a:xfrm>
              <a:off x="922644" y="3662675"/>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56" name="Rectangle 94"/>
            <p:cNvSpPr>
              <a:spLocks noChangeArrowheads="1"/>
            </p:cNvSpPr>
            <p:nvPr/>
          </p:nvSpPr>
          <p:spPr bwMode="auto">
            <a:xfrm>
              <a:off x="1112819" y="3662675"/>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57" name="Rectangle 95"/>
            <p:cNvSpPr>
              <a:spLocks noChangeArrowheads="1"/>
            </p:cNvSpPr>
            <p:nvPr/>
          </p:nvSpPr>
          <p:spPr bwMode="auto">
            <a:xfrm>
              <a:off x="1302995" y="3662675"/>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69" name="Rectangle 96"/>
            <p:cNvSpPr>
              <a:spLocks noChangeArrowheads="1"/>
            </p:cNvSpPr>
            <p:nvPr/>
          </p:nvSpPr>
          <p:spPr bwMode="auto">
            <a:xfrm>
              <a:off x="1493171" y="3662675"/>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0" name="Freeform 109"/>
            <p:cNvSpPr>
              <a:spLocks noEditPoints="1"/>
            </p:cNvSpPr>
            <p:nvPr/>
          </p:nvSpPr>
          <p:spPr bwMode="auto">
            <a:xfrm>
              <a:off x="778454" y="3385591"/>
              <a:ext cx="953671" cy="822953"/>
            </a:xfrm>
            <a:custGeom>
              <a:avLst/>
              <a:gdLst>
                <a:gd name="T0" fmla="*/ 478 w 585"/>
                <a:gd name="T1" fmla="*/ 0 h 613"/>
                <a:gd name="T2" fmla="*/ 477 w 585"/>
                <a:gd name="T3" fmla="*/ 0 h 613"/>
                <a:gd name="T4" fmla="*/ 477 w 585"/>
                <a:gd name="T5" fmla="*/ 1 h 613"/>
                <a:gd name="T6" fmla="*/ 477 w 585"/>
                <a:gd name="T7" fmla="*/ 51 h 613"/>
                <a:gd name="T8" fmla="*/ 489 w 585"/>
                <a:gd name="T9" fmla="*/ 81 h 613"/>
                <a:gd name="T10" fmla="*/ 443 w 585"/>
                <a:gd name="T11" fmla="*/ 127 h 613"/>
                <a:gd name="T12" fmla="*/ 397 w 585"/>
                <a:gd name="T13" fmla="*/ 81 h 613"/>
                <a:gd name="T14" fmla="*/ 409 w 585"/>
                <a:gd name="T15" fmla="*/ 51 h 613"/>
                <a:gd name="T16" fmla="*/ 409 w 585"/>
                <a:gd name="T17" fmla="*/ 0 h 613"/>
                <a:gd name="T18" fmla="*/ 405 w 585"/>
                <a:gd name="T19" fmla="*/ 0 h 613"/>
                <a:gd name="T20" fmla="*/ 179 w 585"/>
                <a:gd name="T21" fmla="*/ 0 h 613"/>
                <a:gd name="T22" fmla="*/ 177 w 585"/>
                <a:gd name="T23" fmla="*/ 0 h 613"/>
                <a:gd name="T24" fmla="*/ 177 w 585"/>
                <a:gd name="T25" fmla="*/ 3 h 613"/>
                <a:gd name="T26" fmla="*/ 177 w 585"/>
                <a:gd name="T27" fmla="*/ 30 h 613"/>
                <a:gd name="T28" fmla="*/ 177 w 585"/>
                <a:gd name="T29" fmla="*/ 43 h 613"/>
                <a:gd name="T30" fmla="*/ 177 w 585"/>
                <a:gd name="T31" fmla="*/ 51 h 613"/>
                <a:gd name="T32" fmla="*/ 189 w 585"/>
                <a:gd name="T33" fmla="*/ 81 h 613"/>
                <a:gd name="T34" fmla="*/ 143 w 585"/>
                <a:gd name="T35" fmla="*/ 127 h 613"/>
                <a:gd name="T36" fmla="*/ 97 w 585"/>
                <a:gd name="T37" fmla="*/ 81 h 613"/>
                <a:gd name="T38" fmla="*/ 109 w 585"/>
                <a:gd name="T39" fmla="*/ 51 h 613"/>
                <a:gd name="T40" fmla="*/ 108 w 585"/>
                <a:gd name="T41" fmla="*/ 24 h 613"/>
                <a:gd name="T42" fmla="*/ 109 w 585"/>
                <a:gd name="T43" fmla="*/ 0 h 613"/>
                <a:gd name="T44" fmla="*/ 106 w 585"/>
                <a:gd name="T45" fmla="*/ 0 h 613"/>
                <a:gd name="T46" fmla="*/ 0 w 585"/>
                <a:gd name="T47" fmla="*/ 0 h 613"/>
                <a:gd name="T48" fmla="*/ 0 w 585"/>
                <a:gd name="T49" fmla="*/ 613 h 613"/>
                <a:gd name="T50" fmla="*/ 585 w 585"/>
                <a:gd name="T51" fmla="*/ 613 h 613"/>
                <a:gd name="T52" fmla="*/ 585 w 585"/>
                <a:gd name="T53" fmla="*/ 0 h 613"/>
                <a:gd name="T54" fmla="*/ 478 w 585"/>
                <a:gd name="T55" fmla="*/ 0 h 613"/>
                <a:gd name="T56" fmla="*/ 538 w 585"/>
                <a:gd name="T57" fmla="*/ 564 h 613"/>
                <a:gd name="T58" fmla="*/ 47 w 585"/>
                <a:gd name="T59" fmla="*/ 564 h 613"/>
                <a:gd name="T60" fmla="*/ 47 w 585"/>
                <a:gd name="T61" fmla="*/ 151 h 613"/>
                <a:gd name="T62" fmla="*/ 538 w 585"/>
                <a:gd name="T63" fmla="*/ 151 h 613"/>
                <a:gd name="T64" fmla="*/ 538 w 585"/>
                <a:gd name="T65" fmla="*/ 56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5" h="613">
                  <a:moveTo>
                    <a:pt x="478" y="0"/>
                  </a:moveTo>
                  <a:cubicBezTo>
                    <a:pt x="477" y="0"/>
                    <a:pt x="477" y="0"/>
                    <a:pt x="477" y="0"/>
                  </a:cubicBezTo>
                  <a:cubicBezTo>
                    <a:pt x="477" y="1"/>
                    <a:pt x="477" y="1"/>
                    <a:pt x="477" y="1"/>
                  </a:cubicBezTo>
                  <a:cubicBezTo>
                    <a:pt x="477" y="1"/>
                    <a:pt x="477" y="29"/>
                    <a:pt x="477" y="51"/>
                  </a:cubicBezTo>
                  <a:cubicBezTo>
                    <a:pt x="484" y="59"/>
                    <a:pt x="489" y="69"/>
                    <a:pt x="489" y="81"/>
                  </a:cubicBezTo>
                  <a:cubicBezTo>
                    <a:pt x="489" y="106"/>
                    <a:pt x="468" y="127"/>
                    <a:pt x="443" y="127"/>
                  </a:cubicBezTo>
                  <a:cubicBezTo>
                    <a:pt x="417" y="127"/>
                    <a:pt x="397" y="106"/>
                    <a:pt x="397" y="81"/>
                  </a:cubicBezTo>
                  <a:cubicBezTo>
                    <a:pt x="397" y="69"/>
                    <a:pt x="402" y="59"/>
                    <a:pt x="409" y="51"/>
                  </a:cubicBezTo>
                  <a:cubicBezTo>
                    <a:pt x="409" y="34"/>
                    <a:pt x="409" y="17"/>
                    <a:pt x="409" y="0"/>
                  </a:cubicBezTo>
                  <a:cubicBezTo>
                    <a:pt x="405" y="0"/>
                    <a:pt x="405" y="0"/>
                    <a:pt x="405" y="0"/>
                  </a:cubicBezTo>
                  <a:cubicBezTo>
                    <a:pt x="179" y="0"/>
                    <a:pt x="179" y="0"/>
                    <a:pt x="179" y="0"/>
                  </a:cubicBezTo>
                  <a:cubicBezTo>
                    <a:pt x="177" y="0"/>
                    <a:pt x="177" y="0"/>
                    <a:pt x="177" y="0"/>
                  </a:cubicBezTo>
                  <a:cubicBezTo>
                    <a:pt x="177" y="1"/>
                    <a:pt x="177" y="2"/>
                    <a:pt x="177" y="3"/>
                  </a:cubicBezTo>
                  <a:cubicBezTo>
                    <a:pt x="177" y="30"/>
                    <a:pt x="177" y="30"/>
                    <a:pt x="177" y="30"/>
                  </a:cubicBezTo>
                  <a:cubicBezTo>
                    <a:pt x="177" y="43"/>
                    <a:pt x="177" y="43"/>
                    <a:pt x="177" y="43"/>
                  </a:cubicBezTo>
                  <a:cubicBezTo>
                    <a:pt x="177" y="45"/>
                    <a:pt x="177" y="48"/>
                    <a:pt x="177" y="51"/>
                  </a:cubicBezTo>
                  <a:cubicBezTo>
                    <a:pt x="184" y="59"/>
                    <a:pt x="189" y="70"/>
                    <a:pt x="189" y="81"/>
                  </a:cubicBezTo>
                  <a:cubicBezTo>
                    <a:pt x="189" y="106"/>
                    <a:pt x="168" y="127"/>
                    <a:pt x="143" y="127"/>
                  </a:cubicBezTo>
                  <a:cubicBezTo>
                    <a:pt x="118" y="127"/>
                    <a:pt x="97" y="106"/>
                    <a:pt x="97" y="81"/>
                  </a:cubicBezTo>
                  <a:cubicBezTo>
                    <a:pt x="97" y="70"/>
                    <a:pt x="101" y="59"/>
                    <a:pt x="109" y="51"/>
                  </a:cubicBezTo>
                  <a:cubicBezTo>
                    <a:pt x="109" y="42"/>
                    <a:pt x="108" y="33"/>
                    <a:pt x="108" y="24"/>
                  </a:cubicBezTo>
                  <a:cubicBezTo>
                    <a:pt x="109" y="0"/>
                    <a:pt x="109" y="0"/>
                    <a:pt x="109" y="0"/>
                  </a:cubicBezTo>
                  <a:cubicBezTo>
                    <a:pt x="106" y="0"/>
                    <a:pt x="106" y="0"/>
                    <a:pt x="106" y="0"/>
                  </a:cubicBezTo>
                  <a:cubicBezTo>
                    <a:pt x="106" y="0"/>
                    <a:pt x="35" y="0"/>
                    <a:pt x="0" y="0"/>
                  </a:cubicBezTo>
                  <a:cubicBezTo>
                    <a:pt x="0" y="205"/>
                    <a:pt x="0" y="409"/>
                    <a:pt x="0" y="613"/>
                  </a:cubicBezTo>
                  <a:cubicBezTo>
                    <a:pt x="195" y="613"/>
                    <a:pt x="390" y="613"/>
                    <a:pt x="585" y="613"/>
                  </a:cubicBezTo>
                  <a:cubicBezTo>
                    <a:pt x="585" y="409"/>
                    <a:pt x="585" y="204"/>
                    <a:pt x="585" y="0"/>
                  </a:cubicBezTo>
                  <a:cubicBezTo>
                    <a:pt x="549" y="0"/>
                    <a:pt x="478" y="0"/>
                    <a:pt x="478" y="0"/>
                  </a:cubicBezTo>
                  <a:close/>
                  <a:moveTo>
                    <a:pt x="538" y="564"/>
                  </a:moveTo>
                  <a:cubicBezTo>
                    <a:pt x="374" y="564"/>
                    <a:pt x="211" y="564"/>
                    <a:pt x="47" y="564"/>
                  </a:cubicBezTo>
                  <a:cubicBezTo>
                    <a:pt x="47" y="426"/>
                    <a:pt x="47" y="289"/>
                    <a:pt x="47" y="151"/>
                  </a:cubicBezTo>
                  <a:cubicBezTo>
                    <a:pt x="210" y="151"/>
                    <a:pt x="374" y="151"/>
                    <a:pt x="538" y="151"/>
                  </a:cubicBezTo>
                  <a:cubicBezTo>
                    <a:pt x="538" y="288"/>
                    <a:pt x="538" y="426"/>
                    <a:pt x="538" y="564"/>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1" name="Rectangle 93"/>
            <p:cNvSpPr>
              <a:spLocks noChangeArrowheads="1"/>
            </p:cNvSpPr>
            <p:nvPr/>
          </p:nvSpPr>
          <p:spPr bwMode="auto">
            <a:xfrm>
              <a:off x="922644" y="3782122"/>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2" name="Rectangle 93"/>
            <p:cNvSpPr>
              <a:spLocks noChangeArrowheads="1"/>
            </p:cNvSpPr>
            <p:nvPr/>
          </p:nvSpPr>
          <p:spPr bwMode="auto">
            <a:xfrm>
              <a:off x="922644" y="390156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3" name="Rectangle 94"/>
            <p:cNvSpPr>
              <a:spLocks noChangeArrowheads="1"/>
            </p:cNvSpPr>
            <p:nvPr/>
          </p:nvSpPr>
          <p:spPr bwMode="auto">
            <a:xfrm>
              <a:off x="1112819" y="390156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4" name="Rectangle 95"/>
            <p:cNvSpPr>
              <a:spLocks noChangeArrowheads="1"/>
            </p:cNvSpPr>
            <p:nvPr/>
          </p:nvSpPr>
          <p:spPr bwMode="auto">
            <a:xfrm>
              <a:off x="1302995" y="390156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5" name="Rectangle 96"/>
            <p:cNvSpPr>
              <a:spLocks noChangeArrowheads="1"/>
            </p:cNvSpPr>
            <p:nvPr/>
          </p:nvSpPr>
          <p:spPr bwMode="auto">
            <a:xfrm>
              <a:off x="1493171" y="390156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6" name="Rectangle 94"/>
            <p:cNvSpPr>
              <a:spLocks noChangeArrowheads="1"/>
            </p:cNvSpPr>
            <p:nvPr/>
          </p:nvSpPr>
          <p:spPr bwMode="auto">
            <a:xfrm>
              <a:off x="1112819" y="3782122"/>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7" name="Rectangle 94"/>
            <p:cNvSpPr>
              <a:spLocks noChangeArrowheads="1"/>
            </p:cNvSpPr>
            <p:nvPr/>
          </p:nvSpPr>
          <p:spPr bwMode="auto">
            <a:xfrm>
              <a:off x="1302995" y="3782122"/>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8" name="Rectangle 96"/>
            <p:cNvSpPr>
              <a:spLocks noChangeArrowheads="1"/>
            </p:cNvSpPr>
            <p:nvPr/>
          </p:nvSpPr>
          <p:spPr bwMode="auto">
            <a:xfrm>
              <a:off x="1490791" y="3782122"/>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79" name="Rectangle 94"/>
            <p:cNvSpPr>
              <a:spLocks noChangeArrowheads="1"/>
            </p:cNvSpPr>
            <p:nvPr/>
          </p:nvSpPr>
          <p:spPr bwMode="auto">
            <a:xfrm>
              <a:off x="1300615" y="3662675"/>
              <a:ext cx="101147" cy="84449"/>
            </a:xfrm>
            <a:prstGeom prst="rect">
              <a:avLst/>
            </a:prstGeom>
            <a:grp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80" name="Rectangle 93"/>
            <p:cNvSpPr>
              <a:spLocks noChangeArrowheads="1"/>
            </p:cNvSpPr>
            <p:nvPr/>
          </p:nvSpPr>
          <p:spPr bwMode="auto">
            <a:xfrm>
              <a:off x="922644" y="401974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81" name="Rectangle 94"/>
            <p:cNvSpPr>
              <a:spLocks noChangeArrowheads="1"/>
            </p:cNvSpPr>
            <p:nvPr/>
          </p:nvSpPr>
          <p:spPr bwMode="auto">
            <a:xfrm>
              <a:off x="1112819" y="401974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82" name="Rectangle 95"/>
            <p:cNvSpPr>
              <a:spLocks noChangeArrowheads="1"/>
            </p:cNvSpPr>
            <p:nvPr/>
          </p:nvSpPr>
          <p:spPr bwMode="auto">
            <a:xfrm>
              <a:off x="1302995" y="401974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sp>
          <p:nvSpPr>
            <p:cNvPr id="83" name="Rectangle 96"/>
            <p:cNvSpPr>
              <a:spLocks noChangeArrowheads="1"/>
            </p:cNvSpPr>
            <p:nvPr/>
          </p:nvSpPr>
          <p:spPr bwMode="auto">
            <a:xfrm>
              <a:off x="1493171" y="4019749"/>
              <a:ext cx="101147" cy="84449"/>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4355" eaLnBrk="0" fontAlgn="base" hangingPunct="0">
                <a:spcBef>
                  <a:spcPct val="50000"/>
                </a:spcBef>
                <a:spcAft>
                  <a:spcPct val="0"/>
                </a:spcAft>
                <a:defRPr/>
              </a:pPr>
              <a:endParaRPr lang="cs-CZ" sz="1800" dirty="0">
                <a:solidFill>
                  <a:srgbClr val="000000"/>
                </a:solidFill>
                <a:latin typeface="Imago" panose="02000500060000020004" pitchFamily="2" charset="0"/>
                <a:cs typeface="Arial"/>
              </a:endParaRPr>
            </a:p>
          </p:txBody>
        </p:sp>
      </p:grpSp>
      <p:sp>
        <p:nvSpPr>
          <p:cNvPr id="84" name="TextBox 83"/>
          <p:cNvSpPr txBox="1"/>
          <p:nvPr/>
        </p:nvSpPr>
        <p:spPr>
          <a:xfrm>
            <a:off x="538176" y="4013567"/>
            <a:ext cx="868048" cy="594009"/>
          </a:xfrm>
          <a:prstGeom prst="rect">
            <a:avLst/>
          </a:prstGeom>
          <a:noFill/>
        </p:spPr>
        <p:txBody>
          <a:bodyPr wrap="square" lIns="91436" tIns="45718" rIns="91436" bIns="45718" rtlCol="0">
            <a:spAutoFit/>
          </a:bodyPr>
          <a:lstStyle/>
          <a:p>
            <a:pPr algn="ctr">
              <a:lnSpc>
                <a:spcPct val="90000"/>
              </a:lnSpc>
            </a:pPr>
            <a:r>
              <a:rPr lang="cs-CZ" sz="1200" b="1">
                <a:solidFill>
                  <a:srgbClr val="006CAD"/>
                </a:solidFill>
                <a:latin typeface="Imago" panose="02000500060000020004" pitchFamily="2" charset="0"/>
              </a:rPr>
              <a:t>6,7 měsíce</a:t>
            </a:r>
            <a:br>
              <a:rPr lang="cs-CZ" sz="1200" b="1">
                <a:solidFill>
                  <a:srgbClr val="006CAD"/>
                </a:solidFill>
                <a:latin typeface="Imago" panose="02000500060000020004" pitchFamily="2" charset="0"/>
              </a:rPr>
            </a:br>
            <a:r>
              <a:rPr lang="cs-CZ" sz="1200" b="1">
                <a:solidFill>
                  <a:srgbClr val="006CAD"/>
                </a:solidFill>
                <a:latin typeface="Imago" panose="02000500060000020004" pitchFamily="2" charset="0"/>
              </a:rPr>
              <a:t>(PCI)</a:t>
            </a:r>
            <a:endParaRPr lang="cs-CZ" sz="1200" b="1" dirty="0">
              <a:solidFill>
                <a:srgbClr val="006CAD"/>
              </a:solidFill>
              <a:latin typeface="Imago" panose="02000500060000020004" pitchFamily="2" charset="0"/>
            </a:endParaRPr>
          </a:p>
        </p:txBody>
      </p:sp>
      <p:sp>
        <p:nvSpPr>
          <p:cNvPr id="85" name="TextBox 84"/>
          <p:cNvSpPr txBox="1"/>
          <p:nvPr/>
        </p:nvSpPr>
        <p:spPr>
          <a:xfrm>
            <a:off x="1517978" y="4013567"/>
            <a:ext cx="930014" cy="590927"/>
          </a:xfrm>
          <a:prstGeom prst="rect">
            <a:avLst/>
          </a:prstGeom>
          <a:noFill/>
        </p:spPr>
        <p:txBody>
          <a:bodyPr wrap="square" lIns="91436" tIns="45718" rIns="91436" bIns="45718" rtlCol="0">
            <a:spAutoFit/>
          </a:bodyPr>
          <a:lstStyle/>
          <a:p>
            <a:pPr algn="ctr">
              <a:lnSpc>
                <a:spcPct val="90000"/>
              </a:lnSpc>
            </a:pPr>
            <a:r>
              <a:rPr lang="cs-CZ" sz="1200" b="1" dirty="0">
                <a:solidFill>
                  <a:schemeClr val="tx2">
                    <a:lumMod val="50000"/>
                  </a:schemeClr>
                </a:solidFill>
                <a:latin typeface="Imago" panose="02000500060000020004" pitchFamily="2" charset="0"/>
              </a:rPr>
              <a:t>5,4 měsíce</a:t>
            </a:r>
            <a:br>
              <a:rPr lang="cs-CZ" sz="1200" b="1" dirty="0">
                <a:solidFill>
                  <a:schemeClr val="tx2">
                    <a:lumMod val="50000"/>
                  </a:schemeClr>
                </a:solidFill>
                <a:latin typeface="Imago" panose="02000500060000020004" pitchFamily="2" charset="0"/>
              </a:rPr>
            </a:br>
            <a:r>
              <a:rPr lang="cs-CZ" sz="1200" b="1" dirty="0">
                <a:solidFill>
                  <a:schemeClr val="tx2">
                    <a:lumMod val="50000"/>
                  </a:schemeClr>
                </a:solidFill>
                <a:latin typeface="Imago" panose="02000500060000020004" pitchFamily="2" charset="0"/>
              </a:rPr>
              <a:t>(</a:t>
            </a:r>
            <a:r>
              <a:rPr lang="cs-CZ" sz="1200" b="1" dirty="0" smtClean="0">
                <a:solidFill>
                  <a:schemeClr val="tx2">
                    <a:lumMod val="50000"/>
                  </a:schemeClr>
                </a:solidFill>
                <a:latin typeface="Imago" panose="02000500060000020004" pitchFamily="2" charset="0"/>
              </a:rPr>
              <a:t>kontrola)</a:t>
            </a:r>
            <a:endParaRPr lang="cs-CZ" sz="1200" b="1" dirty="0">
              <a:solidFill>
                <a:schemeClr val="tx2">
                  <a:lumMod val="50000"/>
                </a:schemeClr>
              </a:solidFill>
              <a:latin typeface="Imago" panose="02000500060000020004" pitchFamily="2" charset="0"/>
            </a:endParaRPr>
          </a:p>
        </p:txBody>
      </p:sp>
      <p:grpSp>
        <p:nvGrpSpPr>
          <p:cNvPr id="86" name="Group 85"/>
          <p:cNvGrpSpPr/>
          <p:nvPr/>
        </p:nvGrpSpPr>
        <p:grpSpPr>
          <a:xfrm>
            <a:off x="2984389" y="3261451"/>
            <a:ext cx="900944" cy="684000"/>
            <a:chOff x="2719031" y="3313207"/>
            <a:chExt cx="900944" cy="684000"/>
          </a:xfrm>
          <a:solidFill>
            <a:srgbClr val="006CAD"/>
          </a:solidFill>
        </p:grpSpPr>
        <p:sp>
          <p:nvSpPr>
            <p:cNvPr id="87" name="Freeform 70"/>
            <p:cNvSpPr>
              <a:spLocks noChangeAspect="1" noEditPoints="1"/>
            </p:cNvSpPr>
            <p:nvPr/>
          </p:nvSpPr>
          <p:spPr bwMode="auto">
            <a:xfrm>
              <a:off x="2719031" y="3313207"/>
              <a:ext cx="900944" cy="684000"/>
            </a:xfrm>
            <a:custGeom>
              <a:avLst/>
              <a:gdLst>
                <a:gd name="T0" fmla="*/ 216 w 283"/>
                <a:gd name="T1" fmla="*/ 30 h 215"/>
                <a:gd name="T2" fmla="*/ 271 w 283"/>
                <a:gd name="T3" fmla="*/ 94 h 215"/>
                <a:gd name="T4" fmla="*/ 275 w 283"/>
                <a:gd name="T5" fmla="*/ 140 h 215"/>
                <a:gd name="T6" fmla="*/ 246 w 283"/>
                <a:gd name="T7" fmla="*/ 181 h 215"/>
                <a:gd name="T8" fmla="*/ 189 w 283"/>
                <a:gd name="T9" fmla="*/ 190 h 215"/>
                <a:gd name="T10" fmla="*/ 90 w 283"/>
                <a:gd name="T11" fmla="*/ 190 h 215"/>
                <a:gd name="T12" fmla="*/ 35 w 283"/>
                <a:gd name="T13" fmla="*/ 181 h 215"/>
                <a:gd name="T14" fmla="*/ 6 w 283"/>
                <a:gd name="T15" fmla="*/ 135 h 215"/>
                <a:gd name="T16" fmla="*/ 34 w 283"/>
                <a:gd name="T17" fmla="*/ 54 h 215"/>
                <a:gd name="T18" fmla="*/ 142 w 283"/>
                <a:gd name="T19" fmla="*/ 14 h 215"/>
                <a:gd name="T20" fmla="*/ 170 w 283"/>
                <a:gd name="T21" fmla="*/ 155 h 215"/>
                <a:gd name="T22" fmla="*/ 150 w 283"/>
                <a:gd name="T23" fmla="*/ 164 h 215"/>
                <a:gd name="T24" fmla="*/ 247 w 283"/>
                <a:gd name="T25" fmla="*/ 173 h 215"/>
                <a:gd name="T26" fmla="*/ 265 w 283"/>
                <a:gd name="T27" fmla="*/ 149 h 215"/>
                <a:gd name="T28" fmla="*/ 237 w 283"/>
                <a:gd name="T29" fmla="*/ 158 h 215"/>
                <a:gd name="T30" fmla="*/ 271 w 283"/>
                <a:gd name="T31" fmla="*/ 126 h 215"/>
                <a:gd name="T32" fmla="*/ 246 w 283"/>
                <a:gd name="T33" fmla="*/ 102 h 215"/>
                <a:gd name="T34" fmla="*/ 256 w 283"/>
                <a:gd name="T35" fmla="*/ 125 h 215"/>
                <a:gd name="T36" fmla="*/ 228 w 283"/>
                <a:gd name="T37" fmla="*/ 106 h 215"/>
                <a:gd name="T38" fmla="*/ 242 w 283"/>
                <a:gd name="T39" fmla="*/ 57 h 215"/>
                <a:gd name="T40" fmla="*/ 185 w 283"/>
                <a:gd name="T41" fmla="*/ 95 h 215"/>
                <a:gd name="T42" fmla="*/ 190 w 283"/>
                <a:gd name="T43" fmla="*/ 73 h 215"/>
                <a:gd name="T44" fmla="*/ 161 w 283"/>
                <a:gd name="T45" fmla="*/ 37 h 215"/>
                <a:gd name="T46" fmla="*/ 211 w 283"/>
                <a:gd name="T47" fmla="*/ 36 h 215"/>
                <a:gd name="T48" fmla="*/ 148 w 283"/>
                <a:gd name="T49" fmla="*/ 40 h 215"/>
                <a:gd name="T50" fmla="*/ 183 w 283"/>
                <a:gd name="T51" fmla="*/ 57 h 215"/>
                <a:gd name="T52" fmla="*/ 153 w 283"/>
                <a:gd name="T53" fmla="*/ 77 h 215"/>
                <a:gd name="T54" fmla="*/ 180 w 283"/>
                <a:gd name="T55" fmla="*/ 165 h 215"/>
                <a:gd name="T56" fmla="*/ 28 w 283"/>
                <a:gd name="T57" fmla="*/ 125 h 215"/>
                <a:gd name="T58" fmla="*/ 37 w 283"/>
                <a:gd name="T59" fmla="*/ 102 h 215"/>
                <a:gd name="T60" fmla="*/ 12 w 283"/>
                <a:gd name="T61" fmla="*/ 123 h 215"/>
                <a:gd name="T62" fmla="*/ 46 w 283"/>
                <a:gd name="T63" fmla="*/ 158 h 215"/>
                <a:gd name="T64" fmla="*/ 17 w 283"/>
                <a:gd name="T65" fmla="*/ 151 h 215"/>
                <a:gd name="T66" fmla="*/ 35 w 283"/>
                <a:gd name="T67" fmla="*/ 173 h 215"/>
                <a:gd name="T68" fmla="*/ 134 w 283"/>
                <a:gd name="T69" fmla="*/ 164 h 215"/>
                <a:gd name="T70" fmla="*/ 115 w 283"/>
                <a:gd name="T71" fmla="*/ 155 h 215"/>
                <a:gd name="T72" fmla="*/ 134 w 283"/>
                <a:gd name="T73" fmla="*/ 143 h 215"/>
                <a:gd name="T74" fmla="*/ 109 w 283"/>
                <a:gd name="T75" fmla="*/ 61 h 215"/>
                <a:gd name="T76" fmla="*/ 102 w 283"/>
                <a:gd name="T77" fmla="*/ 52 h 215"/>
                <a:gd name="T78" fmla="*/ 135 w 283"/>
                <a:gd name="T79" fmla="*/ 26 h 215"/>
                <a:gd name="T80" fmla="*/ 73 w 283"/>
                <a:gd name="T81" fmla="*/ 36 h 215"/>
                <a:gd name="T82" fmla="*/ 121 w 283"/>
                <a:gd name="T83" fmla="*/ 38 h 215"/>
                <a:gd name="T84" fmla="*/ 94 w 283"/>
                <a:gd name="T85" fmla="*/ 75 h 215"/>
                <a:gd name="T86" fmla="*/ 98 w 283"/>
                <a:gd name="T87" fmla="*/ 95 h 215"/>
                <a:gd name="T88" fmla="*/ 40 w 283"/>
                <a:gd name="T89" fmla="*/ 58 h 215"/>
                <a:gd name="T90" fmla="*/ 56 w 283"/>
                <a:gd name="T91" fmla="*/ 106 h 215"/>
                <a:gd name="T92" fmla="*/ 31 w 283"/>
                <a:gd name="T93" fmla="*/ 129 h 215"/>
                <a:gd name="T94" fmla="*/ 148 w 283"/>
                <a:gd name="T95" fmla="*/ 208 h 215"/>
                <a:gd name="T96" fmla="*/ 141 w 283"/>
                <a:gd name="T97"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15">
                  <a:moveTo>
                    <a:pt x="142" y="14"/>
                  </a:moveTo>
                  <a:cubicBezTo>
                    <a:pt x="164" y="0"/>
                    <a:pt x="200" y="7"/>
                    <a:pt x="216" y="30"/>
                  </a:cubicBezTo>
                  <a:cubicBezTo>
                    <a:pt x="223" y="39"/>
                    <a:pt x="229" y="45"/>
                    <a:pt x="240" y="48"/>
                  </a:cubicBezTo>
                  <a:cubicBezTo>
                    <a:pt x="257" y="53"/>
                    <a:pt x="275" y="74"/>
                    <a:pt x="271" y="94"/>
                  </a:cubicBezTo>
                  <a:cubicBezTo>
                    <a:pt x="270" y="97"/>
                    <a:pt x="271" y="101"/>
                    <a:pt x="273" y="104"/>
                  </a:cubicBezTo>
                  <a:cubicBezTo>
                    <a:pt x="280" y="116"/>
                    <a:pt x="283" y="128"/>
                    <a:pt x="275" y="140"/>
                  </a:cubicBezTo>
                  <a:cubicBezTo>
                    <a:pt x="274" y="143"/>
                    <a:pt x="275" y="147"/>
                    <a:pt x="275" y="150"/>
                  </a:cubicBezTo>
                  <a:cubicBezTo>
                    <a:pt x="276" y="171"/>
                    <a:pt x="267" y="181"/>
                    <a:pt x="246" y="181"/>
                  </a:cubicBezTo>
                  <a:cubicBezTo>
                    <a:pt x="232" y="181"/>
                    <a:pt x="218" y="181"/>
                    <a:pt x="204" y="181"/>
                  </a:cubicBezTo>
                  <a:cubicBezTo>
                    <a:pt x="197" y="181"/>
                    <a:pt x="193" y="183"/>
                    <a:pt x="189" y="190"/>
                  </a:cubicBezTo>
                  <a:cubicBezTo>
                    <a:pt x="179" y="211"/>
                    <a:pt x="160" y="215"/>
                    <a:pt x="139" y="215"/>
                  </a:cubicBezTo>
                  <a:cubicBezTo>
                    <a:pt x="119" y="215"/>
                    <a:pt x="101" y="209"/>
                    <a:pt x="90" y="190"/>
                  </a:cubicBezTo>
                  <a:cubicBezTo>
                    <a:pt x="88" y="186"/>
                    <a:pt x="81" y="182"/>
                    <a:pt x="77" y="182"/>
                  </a:cubicBezTo>
                  <a:cubicBezTo>
                    <a:pt x="63" y="180"/>
                    <a:pt x="49" y="182"/>
                    <a:pt x="35" y="181"/>
                  </a:cubicBezTo>
                  <a:cubicBezTo>
                    <a:pt x="17" y="180"/>
                    <a:pt x="8" y="170"/>
                    <a:pt x="9" y="152"/>
                  </a:cubicBezTo>
                  <a:cubicBezTo>
                    <a:pt x="9" y="146"/>
                    <a:pt x="7" y="141"/>
                    <a:pt x="6" y="135"/>
                  </a:cubicBezTo>
                  <a:cubicBezTo>
                    <a:pt x="6" y="134"/>
                    <a:pt x="6" y="134"/>
                    <a:pt x="5" y="133"/>
                  </a:cubicBezTo>
                  <a:cubicBezTo>
                    <a:pt x="0" y="114"/>
                    <a:pt x="17" y="62"/>
                    <a:pt x="34" y="54"/>
                  </a:cubicBezTo>
                  <a:cubicBezTo>
                    <a:pt x="50" y="46"/>
                    <a:pt x="62" y="36"/>
                    <a:pt x="75" y="23"/>
                  </a:cubicBezTo>
                  <a:cubicBezTo>
                    <a:pt x="93" y="4"/>
                    <a:pt x="122" y="2"/>
                    <a:pt x="142" y="14"/>
                  </a:cubicBezTo>
                  <a:close/>
                  <a:moveTo>
                    <a:pt x="180" y="165"/>
                  </a:moveTo>
                  <a:cubicBezTo>
                    <a:pt x="175" y="161"/>
                    <a:pt x="173" y="157"/>
                    <a:pt x="170" y="155"/>
                  </a:cubicBezTo>
                  <a:cubicBezTo>
                    <a:pt x="164" y="154"/>
                    <a:pt x="158" y="153"/>
                    <a:pt x="152" y="154"/>
                  </a:cubicBezTo>
                  <a:cubicBezTo>
                    <a:pt x="151" y="154"/>
                    <a:pt x="148" y="162"/>
                    <a:pt x="150" y="164"/>
                  </a:cubicBezTo>
                  <a:cubicBezTo>
                    <a:pt x="152" y="168"/>
                    <a:pt x="158" y="173"/>
                    <a:pt x="162" y="173"/>
                  </a:cubicBezTo>
                  <a:cubicBezTo>
                    <a:pt x="191" y="174"/>
                    <a:pt x="219" y="174"/>
                    <a:pt x="247" y="173"/>
                  </a:cubicBezTo>
                  <a:cubicBezTo>
                    <a:pt x="254" y="173"/>
                    <a:pt x="261" y="166"/>
                    <a:pt x="266" y="161"/>
                  </a:cubicBezTo>
                  <a:cubicBezTo>
                    <a:pt x="268" y="159"/>
                    <a:pt x="267" y="152"/>
                    <a:pt x="265" y="149"/>
                  </a:cubicBezTo>
                  <a:cubicBezTo>
                    <a:pt x="263" y="147"/>
                    <a:pt x="257" y="148"/>
                    <a:pt x="254" y="149"/>
                  </a:cubicBezTo>
                  <a:cubicBezTo>
                    <a:pt x="249" y="151"/>
                    <a:pt x="244" y="154"/>
                    <a:pt x="237" y="158"/>
                  </a:cubicBezTo>
                  <a:cubicBezTo>
                    <a:pt x="239" y="144"/>
                    <a:pt x="248" y="141"/>
                    <a:pt x="257" y="140"/>
                  </a:cubicBezTo>
                  <a:cubicBezTo>
                    <a:pt x="265" y="138"/>
                    <a:pt x="273" y="135"/>
                    <a:pt x="271" y="126"/>
                  </a:cubicBezTo>
                  <a:cubicBezTo>
                    <a:pt x="269" y="117"/>
                    <a:pt x="263" y="109"/>
                    <a:pt x="258" y="102"/>
                  </a:cubicBezTo>
                  <a:cubicBezTo>
                    <a:pt x="256" y="100"/>
                    <a:pt x="250" y="102"/>
                    <a:pt x="246" y="102"/>
                  </a:cubicBezTo>
                  <a:cubicBezTo>
                    <a:pt x="246" y="106"/>
                    <a:pt x="246" y="111"/>
                    <a:pt x="248" y="114"/>
                  </a:cubicBezTo>
                  <a:cubicBezTo>
                    <a:pt x="250" y="118"/>
                    <a:pt x="253" y="122"/>
                    <a:pt x="256" y="125"/>
                  </a:cubicBezTo>
                  <a:cubicBezTo>
                    <a:pt x="255" y="127"/>
                    <a:pt x="254" y="128"/>
                    <a:pt x="252" y="129"/>
                  </a:cubicBezTo>
                  <a:cubicBezTo>
                    <a:pt x="244" y="121"/>
                    <a:pt x="236" y="114"/>
                    <a:pt x="228" y="106"/>
                  </a:cubicBezTo>
                  <a:cubicBezTo>
                    <a:pt x="234" y="91"/>
                    <a:pt x="247" y="92"/>
                    <a:pt x="261" y="92"/>
                  </a:cubicBezTo>
                  <a:cubicBezTo>
                    <a:pt x="263" y="77"/>
                    <a:pt x="257" y="65"/>
                    <a:pt x="242" y="57"/>
                  </a:cubicBezTo>
                  <a:cubicBezTo>
                    <a:pt x="229" y="51"/>
                    <a:pt x="218" y="51"/>
                    <a:pt x="209" y="63"/>
                  </a:cubicBezTo>
                  <a:cubicBezTo>
                    <a:pt x="201" y="74"/>
                    <a:pt x="193" y="85"/>
                    <a:pt x="185" y="95"/>
                  </a:cubicBezTo>
                  <a:cubicBezTo>
                    <a:pt x="184" y="95"/>
                    <a:pt x="183" y="94"/>
                    <a:pt x="181" y="93"/>
                  </a:cubicBezTo>
                  <a:cubicBezTo>
                    <a:pt x="184" y="87"/>
                    <a:pt x="187" y="79"/>
                    <a:pt x="190" y="73"/>
                  </a:cubicBezTo>
                  <a:cubicBezTo>
                    <a:pt x="202" y="55"/>
                    <a:pt x="195" y="41"/>
                    <a:pt x="173" y="39"/>
                  </a:cubicBezTo>
                  <a:cubicBezTo>
                    <a:pt x="170" y="39"/>
                    <a:pt x="166" y="38"/>
                    <a:pt x="161" y="37"/>
                  </a:cubicBezTo>
                  <a:cubicBezTo>
                    <a:pt x="178" y="27"/>
                    <a:pt x="187" y="30"/>
                    <a:pt x="207" y="52"/>
                  </a:cubicBezTo>
                  <a:cubicBezTo>
                    <a:pt x="217" y="49"/>
                    <a:pt x="218" y="41"/>
                    <a:pt x="211" y="36"/>
                  </a:cubicBezTo>
                  <a:cubicBezTo>
                    <a:pt x="200" y="28"/>
                    <a:pt x="188" y="19"/>
                    <a:pt x="175" y="16"/>
                  </a:cubicBezTo>
                  <a:cubicBezTo>
                    <a:pt x="152" y="11"/>
                    <a:pt x="149" y="16"/>
                    <a:pt x="148" y="40"/>
                  </a:cubicBezTo>
                  <a:cubicBezTo>
                    <a:pt x="148" y="47"/>
                    <a:pt x="148" y="54"/>
                    <a:pt x="148" y="63"/>
                  </a:cubicBezTo>
                  <a:cubicBezTo>
                    <a:pt x="161" y="56"/>
                    <a:pt x="171" y="49"/>
                    <a:pt x="183" y="57"/>
                  </a:cubicBezTo>
                  <a:cubicBezTo>
                    <a:pt x="179" y="60"/>
                    <a:pt x="174" y="60"/>
                    <a:pt x="170" y="62"/>
                  </a:cubicBezTo>
                  <a:cubicBezTo>
                    <a:pt x="164" y="66"/>
                    <a:pt x="154" y="71"/>
                    <a:pt x="153" y="77"/>
                  </a:cubicBezTo>
                  <a:cubicBezTo>
                    <a:pt x="149" y="99"/>
                    <a:pt x="149" y="121"/>
                    <a:pt x="147" y="143"/>
                  </a:cubicBezTo>
                  <a:cubicBezTo>
                    <a:pt x="173" y="144"/>
                    <a:pt x="179" y="147"/>
                    <a:pt x="180" y="165"/>
                  </a:cubicBezTo>
                  <a:close/>
                  <a:moveTo>
                    <a:pt x="31" y="129"/>
                  </a:moveTo>
                  <a:cubicBezTo>
                    <a:pt x="30" y="128"/>
                    <a:pt x="29" y="126"/>
                    <a:pt x="28" y="125"/>
                  </a:cubicBezTo>
                  <a:cubicBezTo>
                    <a:pt x="31" y="121"/>
                    <a:pt x="35" y="116"/>
                    <a:pt x="38" y="111"/>
                  </a:cubicBezTo>
                  <a:cubicBezTo>
                    <a:pt x="39" y="109"/>
                    <a:pt x="39" y="104"/>
                    <a:pt x="37" y="102"/>
                  </a:cubicBezTo>
                  <a:cubicBezTo>
                    <a:pt x="37" y="101"/>
                    <a:pt x="32" y="100"/>
                    <a:pt x="30" y="101"/>
                  </a:cubicBezTo>
                  <a:cubicBezTo>
                    <a:pt x="18" y="103"/>
                    <a:pt x="13" y="112"/>
                    <a:pt x="12" y="123"/>
                  </a:cubicBezTo>
                  <a:cubicBezTo>
                    <a:pt x="11" y="135"/>
                    <a:pt x="18" y="138"/>
                    <a:pt x="29" y="140"/>
                  </a:cubicBezTo>
                  <a:cubicBezTo>
                    <a:pt x="37" y="141"/>
                    <a:pt x="46" y="145"/>
                    <a:pt x="46" y="158"/>
                  </a:cubicBezTo>
                  <a:cubicBezTo>
                    <a:pt x="42" y="155"/>
                    <a:pt x="39" y="152"/>
                    <a:pt x="36" y="152"/>
                  </a:cubicBezTo>
                  <a:cubicBezTo>
                    <a:pt x="30" y="151"/>
                    <a:pt x="24" y="151"/>
                    <a:pt x="17" y="151"/>
                  </a:cubicBezTo>
                  <a:cubicBezTo>
                    <a:pt x="21" y="158"/>
                    <a:pt x="23" y="165"/>
                    <a:pt x="27" y="171"/>
                  </a:cubicBezTo>
                  <a:cubicBezTo>
                    <a:pt x="28" y="173"/>
                    <a:pt x="32" y="173"/>
                    <a:pt x="35" y="173"/>
                  </a:cubicBezTo>
                  <a:cubicBezTo>
                    <a:pt x="64" y="174"/>
                    <a:pt x="93" y="174"/>
                    <a:pt x="122" y="173"/>
                  </a:cubicBezTo>
                  <a:cubicBezTo>
                    <a:pt x="126" y="173"/>
                    <a:pt x="131" y="168"/>
                    <a:pt x="134" y="164"/>
                  </a:cubicBezTo>
                  <a:cubicBezTo>
                    <a:pt x="135" y="162"/>
                    <a:pt x="133" y="154"/>
                    <a:pt x="131" y="154"/>
                  </a:cubicBezTo>
                  <a:cubicBezTo>
                    <a:pt x="126" y="153"/>
                    <a:pt x="120" y="153"/>
                    <a:pt x="115" y="155"/>
                  </a:cubicBezTo>
                  <a:cubicBezTo>
                    <a:pt x="111" y="156"/>
                    <a:pt x="108" y="160"/>
                    <a:pt x="105" y="163"/>
                  </a:cubicBezTo>
                  <a:cubicBezTo>
                    <a:pt x="106" y="142"/>
                    <a:pt x="121" y="144"/>
                    <a:pt x="134" y="143"/>
                  </a:cubicBezTo>
                  <a:cubicBezTo>
                    <a:pt x="134" y="123"/>
                    <a:pt x="135" y="104"/>
                    <a:pt x="134" y="86"/>
                  </a:cubicBezTo>
                  <a:cubicBezTo>
                    <a:pt x="133" y="71"/>
                    <a:pt x="125" y="62"/>
                    <a:pt x="109" y="61"/>
                  </a:cubicBezTo>
                  <a:cubicBezTo>
                    <a:pt x="106" y="61"/>
                    <a:pt x="103" y="59"/>
                    <a:pt x="100" y="57"/>
                  </a:cubicBezTo>
                  <a:cubicBezTo>
                    <a:pt x="101" y="55"/>
                    <a:pt x="101" y="54"/>
                    <a:pt x="102" y="52"/>
                  </a:cubicBezTo>
                  <a:cubicBezTo>
                    <a:pt x="113" y="54"/>
                    <a:pt x="124" y="57"/>
                    <a:pt x="135" y="60"/>
                  </a:cubicBezTo>
                  <a:cubicBezTo>
                    <a:pt x="135" y="49"/>
                    <a:pt x="136" y="38"/>
                    <a:pt x="135" y="26"/>
                  </a:cubicBezTo>
                  <a:cubicBezTo>
                    <a:pt x="134" y="22"/>
                    <a:pt x="129" y="17"/>
                    <a:pt x="125" y="16"/>
                  </a:cubicBezTo>
                  <a:cubicBezTo>
                    <a:pt x="109" y="11"/>
                    <a:pt x="83" y="22"/>
                    <a:pt x="73" y="36"/>
                  </a:cubicBezTo>
                  <a:cubicBezTo>
                    <a:pt x="67" y="43"/>
                    <a:pt x="67" y="49"/>
                    <a:pt x="77" y="52"/>
                  </a:cubicBezTo>
                  <a:cubicBezTo>
                    <a:pt x="96" y="30"/>
                    <a:pt x="110" y="25"/>
                    <a:pt x="121" y="38"/>
                  </a:cubicBezTo>
                  <a:cubicBezTo>
                    <a:pt x="118" y="38"/>
                    <a:pt x="116" y="39"/>
                    <a:pt x="113" y="39"/>
                  </a:cubicBezTo>
                  <a:cubicBezTo>
                    <a:pt x="88" y="41"/>
                    <a:pt x="81" y="53"/>
                    <a:pt x="94" y="75"/>
                  </a:cubicBezTo>
                  <a:cubicBezTo>
                    <a:pt x="98" y="80"/>
                    <a:pt x="100" y="87"/>
                    <a:pt x="102" y="93"/>
                  </a:cubicBezTo>
                  <a:cubicBezTo>
                    <a:pt x="101" y="94"/>
                    <a:pt x="100" y="94"/>
                    <a:pt x="98" y="95"/>
                  </a:cubicBezTo>
                  <a:cubicBezTo>
                    <a:pt x="90" y="83"/>
                    <a:pt x="82" y="72"/>
                    <a:pt x="73" y="61"/>
                  </a:cubicBezTo>
                  <a:cubicBezTo>
                    <a:pt x="63" y="49"/>
                    <a:pt x="52" y="52"/>
                    <a:pt x="40" y="58"/>
                  </a:cubicBezTo>
                  <a:cubicBezTo>
                    <a:pt x="25" y="67"/>
                    <a:pt x="20" y="78"/>
                    <a:pt x="24" y="92"/>
                  </a:cubicBezTo>
                  <a:cubicBezTo>
                    <a:pt x="37" y="93"/>
                    <a:pt x="51" y="91"/>
                    <a:pt x="56" y="106"/>
                  </a:cubicBezTo>
                  <a:cubicBezTo>
                    <a:pt x="51" y="111"/>
                    <a:pt x="47" y="114"/>
                    <a:pt x="44" y="117"/>
                  </a:cubicBezTo>
                  <a:cubicBezTo>
                    <a:pt x="40" y="121"/>
                    <a:pt x="35" y="125"/>
                    <a:pt x="31" y="129"/>
                  </a:cubicBezTo>
                  <a:close/>
                  <a:moveTo>
                    <a:pt x="97" y="184"/>
                  </a:moveTo>
                  <a:cubicBezTo>
                    <a:pt x="105" y="203"/>
                    <a:pt x="123" y="211"/>
                    <a:pt x="148" y="208"/>
                  </a:cubicBezTo>
                  <a:cubicBezTo>
                    <a:pt x="168" y="206"/>
                    <a:pt x="180" y="197"/>
                    <a:pt x="183" y="183"/>
                  </a:cubicBezTo>
                  <a:cubicBezTo>
                    <a:pt x="169" y="181"/>
                    <a:pt x="155" y="179"/>
                    <a:pt x="141" y="177"/>
                  </a:cubicBezTo>
                  <a:cubicBezTo>
                    <a:pt x="127" y="179"/>
                    <a:pt x="112" y="182"/>
                    <a:pt x="97" y="184"/>
                  </a:cubicBezTo>
                  <a:close/>
                </a:path>
              </a:pathLst>
            </a:custGeom>
            <a:grpFill/>
            <a:ln w="9525">
              <a:solidFill>
                <a:srgbClr val="006CAD"/>
              </a:solidFill>
              <a:round/>
              <a:headEnd/>
              <a:tailEnd/>
            </a:ln>
          </p:spPr>
          <p:txBody>
            <a:bodyPr vert="horz" wrap="square" lIns="91440" tIns="45720" rIns="91440" bIns="45720" numCol="1" anchor="t" anchorCtr="0" compatLnSpc="1">
              <a:prstTxWarp prst="textNoShape">
                <a:avLst/>
              </a:prstTxWarp>
            </a:bodyPr>
            <a:lstStyle/>
            <a:p>
              <a:endParaRPr lang="cs-CZ">
                <a:latin typeface="Imago" panose="02000500060000020004" pitchFamily="2" charset="0"/>
              </a:endParaRPr>
            </a:p>
          </p:txBody>
        </p:sp>
        <p:sp>
          <p:nvSpPr>
            <p:cNvPr id="88" name="Oval 87"/>
            <p:cNvSpPr>
              <a:spLocks noChangeAspect="1"/>
            </p:cNvSpPr>
            <p:nvPr/>
          </p:nvSpPr>
          <p:spPr bwMode="auto">
            <a:xfrm>
              <a:off x="3357383" y="3633608"/>
              <a:ext cx="65310" cy="72000"/>
            </a:xfrm>
            <a:prstGeom prst="ellipse">
              <a:avLst/>
            </a:prstGeom>
            <a:grpFill/>
            <a:ln w="12700" cap="flat" cmpd="sng" algn="ctr">
              <a:solidFill>
                <a:srgbClr val="006CAD"/>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89" name="Oval 88"/>
            <p:cNvSpPr>
              <a:spLocks noChangeAspect="1"/>
            </p:cNvSpPr>
            <p:nvPr/>
          </p:nvSpPr>
          <p:spPr bwMode="auto">
            <a:xfrm>
              <a:off x="3429391" y="3705608"/>
              <a:ext cx="65310" cy="72000"/>
            </a:xfrm>
            <a:prstGeom prst="ellipse">
              <a:avLst/>
            </a:prstGeom>
            <a:grpFill/>
            <a:ln w="12700" cap="flat" cmpd="sng" algn="ctr">
              <a:solidFill>
                <a:srgbClr val="006CAD"/>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90" name="Oval 89"/>
            <p:cNvSpPr>
              <a:spLocks noChangeAspect="1"/>
            </p:cNvSpPr>
            <p:nvPr/>
          </p:nvSpPr>
          <p:spPr bwMode="auto">
            <a:xfrm>
              <a:off x="2889453" y="3522680"/>
              <a:ext cx="65310" cy="72000"/>
            </a:xfrm>
            <a:prstGeom prst="ellipse">
              <a:avLst/>
            </a:prstGeom>
            <a:grpFill/>
            <a:ln w="12700" cap="flat" cmpd="sng" algn="ctr">
              <a:solidFill>
                <a:srgbClr val="006CAD"/>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91" name="Oval 90"/>
            <p:cNvSpPr>
              <a:spLocks noChangeAspect="1"/>
            </p:cNvSpPr>
            <p:nvPr/>
          </p:nvSpPr>
          <p:spPr bwMode="auto">
            <a:xfrm>
              <a:off x="2944574" y="3723720"/>
              <a:ext cx="65310" cy="72000"/>
            </a:xfrm>
            <a:prstGeom prst="ellipse">
              <a:avLst/>
            </a:prstGeom>
            <a:grpFill/>
            <a:ln w="12700" cap="flat" cmpd="sng" algn="ctr">
              <a:solidFill>
                <a:srgbClr val="006CAD"/>
              </a:solid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grpSp>
      <p:sp>
        <p:nvSpPr>
          <p:cNvPr id="92" name="TextBox 91"/>
          <p:cNvSpPr txBox="1"/>
          <p:nvPr/>
        </p:nvSpPr>
        <p:spPr>
          <a:xfrm>
            <a:off x="3117920" y="4013566"/>
            <a:ext cx="648072" cy="276999"/>
          </a:xfrm>
          <a:prstGeom prst="rect">
            <a:avLst/>
          </a:prstGeom>
          <a:noFill/>
        </p:spPr>
        <p:txBody>
          <a:bodyPr wrap="square" lIns="91436" tIns="45718" rIns="91436" bIns="45718" rtlCol="0">
            <a:spAutoFit/>
          </a:bodyPr>
          <a:lstStyle/>
          <a:p>
            <a:pPr algn="ctr"/>
            <a:r>
              <a:rPr lang="cs-CZ" sz="1200">
                <a:solidFill>
                  <a:srgbClr val="000000"/>
                </a:solidFill>
                <a:latin typeface="Imago" panose="02000500060000020004" pitchFamily="2" charset="0"/>
              </a:rPr>
              <a:t>vs</a:t>
            </a:r>
            <a:endParaRPr lang="cs-CZ" sz="1200" dirty="0">
              <a:solidFill>
                <a:srgbClr val="000000"/>
              </a:solidFill>
              <a:latin typeface="Imago" panose="02000500060000020004" pitchFamily="2" charset="0"/>
            </a:endParaRPr>
          </a:p>
        </p:txBody>
      </p:sp>
      <p:sp>
        <p:nvSpPr>
          <p:cNvPr id="93" name="TextBox 92"/>
          <p:cNvSpPr txBox="1"/>
          <p:nvPr/>
        </p:nvSpPr>
        <p:spPr>
          <a:xfrm>
            <a:off x="2530269" y="4013565"/>
            <a:ext cx="868048" cy="424732"/>
          </a:xfrm>
          <a:prstGeom prst="rect">
            <a:avLst/>
          </a:prstGeom>
          <a:noFill/>
        </p:spPr>
        <p:txBody>
          <a:bodyPr wrap="square" lIns="91436" tIns="45718" rIns="91436" bIns="45718" rtlCol="0">
            <a:spAutoFit/>
          </a:bodyPr>
          <a:lstStyle/>
          <a:p>
            <a:pPr algn="ctr">
              <a:lnSpc>
                <a:spcPct val="90000"/>
              </a:lnSpc>
            </a:pPr>
            <a:r>
              <a:rPr lang="cs-CZ" sz="1200" b="1">
                <a:solidFill>
                  <a:srgbClr val="006CAD"/>
                </a:solidFill>
                <a:latin typeface="Imago" panose="02000500060000020004" pitchFamily="2" charset="0"/>
              </a:rPr>
              <a:t>14,6%</a:t>
            </a:r>
            <a:br>
              <a:rPr lang="cs-CZ" sz="1200" b="1">
                <a:solidFill>
                  <a:srgbClr val="006CAD"/>
                </a:solidFill>
                <a:latin typeface="Imago" panose="02000500060000020004" pitchFamily="2" charset="0"/>
              </a:rPr>
            </a:br>
            <a:r>
              <a:rPr lang="cs-CZ" sz="1200" b="1">
                <a:solidFill>
                  <a:srgbClr val="006CAD"/>
                </a:solidFill>
                <a:latin typeface="Imago" panose="02000500060000020004" pitchFamily="2" charset="0"/>
              </a:rPr>
              <a:t>(PCI)</a:t>
            </a:r>
            <a:endParaRPr lang="cs-CZ" sz="1200" b="1" dirty="0">
              <a:solidFill>
                <a:srgbClr val="006CAD"/>
              </a:solidFill>
              <a:latin typeface="Imago" panose="02000500060000020004" pitchFamily="2" charset="0"/>
            </a:endParaRPr>
          </a:p>
        </p:txBody>
      </p:sp>
      <p:sp>
        <p:nvSpPr>
          <p:cNvPr id="94" name="TextBox 93"/>
          <p:cNvSpPr txBox="1"/>
          <p:nvPr/>
        </p:nvSpPr>
        <p:spPr>
          <a:xfrm>
            <a:off x="3491880" y="4013567"/>
            <a:ext cx="1008112" cy="427809"/>
          </a:xfrm>
          <a:prstGeom prst="rect">
            <a:avLst/>
          </a:prstGeom>
          <a:noFill/>
        </p:spPr>
        <p:txBody>
          <a:bodyPr wrap="square" lIns="91436" tIns="45718" rIns="91436" bIns="45718" rtlCol="0">
            <a:spAutoFit/>
          </a:bodyPr>
          <a:lstStyle/>
          <a:p>
            <a:pPr algn="ctr">
              <a:lnSpc>
                <a:spcPct val="90000"/>
              </a:lnSpc>
            </a:pPr>
            <a:r>
              <a:rPr lang="cs-CZ" sz="1200" b="1">
                <a:solidFill>
                  <a:schemeClr val="tx2">
                    <a:lumMod val="50000"/>
                  </a:schemeClr>
                </a:solidFill>
                <a:latin typeface="Imago" panose="02000500060000020004" pitchFamily="2" charset="0"/>
              </a:rPr>
              <a:t>40,4%</a:t>
            </a:r>
          </a:p>
          <a:p>
            <a:pPr algn="ctr">
              <a:lnSpc>
                <a:spcPct val="90000"/>
              </a:lnSpc>
            </a:pPr>
            <a:r>
              <a:rPr lang="cs-CZ" sz="1200" b="1">
                <a:solidFill>
                  <a:schemeClr val="tx2">
                    <a:lumMod val="50000"/>
                  </a:schemeClr>
                </a:solidFill>
                <a:latin typeface="Imago" panose="02000500060000020004" pitchFamily="2" charset="0"/>
              </a:rPr>
              <a:t>(kontrola)</a:t>
            </a:r>
            <a:endParaRPr lang="cs-CZ" sz="1200" b="1" dirty="0">
              <a:solidFill>
                <a:schemeClr val="tx2">
                  <a:lumMod val="50000"/>
                </a:schemeClr>
              </a:solidFill>
              <a:latin typeface="Imago" panose="02000500060000020004" pitchFamily="2" charset="0"/>
            </a:endParaRPr>
          </a:p>
        </p:txBody>
      </p:sp>
      <p:cxnSp>
        <p:nvCxnSpPr>
          <p:cNvPr id="95" name="Straight Connector 94"/>
          <p:cNvCxnSpPr/>
          <p:nvPr/>
        </p:nvCxnSpPr>
        <p:spPr>
          <a:xfrm>
            <a:off x="4644008" y="943580"/>
            <a:ext cx="0" cy="3860418"/>
          </a:xfrm>
          <a:prstGeom prst="line">
            <a:avLst/>
          </a:prstGeom>
          <a:ln w="38100" cap="rnd">
            <a:solidFill>
              <a:srgbClr val="006CAD"/>
            </a:solidFill>
            <a:prstDash val="sysDot"/>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a:solidFill>
                  <a:srgbClr val="000000"/>
                </a:solidFill>
                <a:latin typeface="Imago" panose="02000500060000020004" pitchFamily="2" charset="0"/>
              </a:rPr>
              <a:t>1. </a:t>
            </a:r>
            <a:r>
              <a:rPr lang="cs-CZ" dirty="0" err="1">
                <a:solidFill>
                  <a:srgbClr val="000000"/>
                </a:solidFill>
                <a:latin typeface="Imago" panose="02000500060000020004" pitchFamily="2" charset="0"/>
                <a:hlinkClick r:id="rId2"/>
              </a:rPr>
              <a:t>Slotman</a:t>
            </a:r>
            <a:r>
              <a:rPr lang="cs-CZ" dirty="0">
                <a:solidFill>
                  <a:srgbClr val="000000"/>
                </a:solidFill>
                <a:latin typeface="Imago" panose="02000500060000020004" pitchFamily="2" charset="0"/>
                <a:hlinkClick r:id="rId2"/>
              </a:rPr>
              <a:t>, et al. N </a:t>
            </a:r>
            <a:r>
              <a:rPr lang="cs-CZ" dirty="0" err="1">
                <a:solidFill>
                  <a:srgbClr val="000000"/>
                </a:solidFill>
                <a:latin typeface="Imago" panose="02000500060000020004" pitchFamily="2" charset="0"/>
                <a:hlinkClick r:id="rId2"/>
              </a:rPr>
              <a:t>Engl</a:t>
            </a:r>
            <a:r>
              <a:rPr lang="cs-CZ" dirty="0">
                <a:solidFill>
                  <a:srgbClr val="000000"/>
                </a:solidFill>
                <a:latin typeface="Imago" panose="02000500060000020004" pitchFamily="2" charset="0"/>
                <a:hlinkClick r:id="rId2"/>
              </a:rPr>
              <a:t> J Med 2007</a:t>
            </a:r>
            <a:r>
              <a:rPr lang="cs-CZ" dirty="0">
                <a:solidFill>
                  <a:srgbClr val="000000"/>
                </a:solidFill>
                <a:latin typeface="Imago" panose="02000500060000020004" pitchFamily="2" charset="0"/>
              </a:rPr>
              <a:t>; 2. </a:t>
            </a:r>
            <a:r>
              <a:rPr lang="cs-CZ" dirty="0" err="1">
                <a:solidFill>
                  <a:srgbClr val="000000"/>
                </a:solidFill>
                <a:latin typeface="Imago" panose="02000500060000020004" pitchFamily="2" charset="0"/>
                <a:hlinkClick r:id="rId3"/>
              </a:rPr>
              <a:t>Rusthoven</a:t>
            </a:r>
            <a:r>
              <a:rPr lang="cs-CZ" dirty="0">
                <a:solidFill>
                  <a:srgbClr val="000000"/>
                </a:solidFill>
                <a:latin typeface="Imago" panose="02000500060000020004" pitchFamily="2" charset="0"/>
                <a:hlinkClick r:id="rId3"/>
              </a:rPr>
              <a:t> and </a:t>
            </a:r>
            <a:r>
              <a:rPr lang="cs-CZ" dirty="0" err="1">
                <a:solidFill>
                  <a:srgbClr val="000000"/>
                </a:solidFill>
                <a:latin typeface="Imago" panose="02000500060000020004" pitchFamily="2" charset="0"/>
                <a:hlinkClick r:id="rId3"/>
              </a:rPr>
              <a:t>Kavanagh</a:t>
            </a:r>
            <a:r>
              <a:rPr lang="cs-CZ" dirty="0">
                <a:solidFill>
                  <a:srgbClr val="000000"/>
                </a:solidFill>
                <a:latin typeface="Imago" panose="02000500060000020004" pitchFamily="2" charset="0"/>
                <a:hlinkClick r:id="rId3"/>
              </a:rPr>
              <a:t>. J </a:t>
            </a:r>
            <a:r>
              <a:rPr lang="cs-CZ" dirty="0" err="1">
                <a:solidFill>
                  <a:srgbClr val="000000"/>
                </a:solidFill>
                <a:latin typeface="Imago" panose="02000500060000020004" pitchFamily="2" charset="0"/>
                <a:hlinkClick r:id="rId3"/>
              </a:rPr>
              <a:t>Thorac</a:t>
            </a:r>
            <a:r>
              <a:rPr lang="cs-CZ" dirty="0">
                <a:solidFill>
                  <a:srgbClr val="000000"/>
                </a:solidFill>
                <a:latin typeface="Imago" panose="02000500060000020004" pitchFamily="2" charset="0"/>
                <a:hlinkClick r:id="rId3"/>
              </a:rPr>
              <a:t> </a:t>
            </a:r>
            <a:r>
              <a:rPr lang="cs-CZ" dirty="0" err="1">
                <a:solidFill>
                  <a:srgbClr val="000000"/>
                </a:solidFill>
                <a:latin typeface="Imago" panose="02000500060000020004" pitchFamily="2" charset="0"/>
                <a:hlinkClick r:id="rId3"/>
              </a:rPr>
              <a:t>Oncol</a:t>
            </a:r>
            <a:r>
              <a:rPr lang="cs-CZ" dirty="0">
                <a:solidFill>
                  <a:srgbClr val="000000"/>
                </a:solidFill>
                <a:latin typeface="Imago" panose="02000500060000020004" pitchFamily="2" charset="0"/>
                <a:hlinkClick r:id="rId3"/>
              </a:rPr>
              <a:t> 2017</a:t>
            </a:r>
            <a:r>
              <a:rPr lang="cs-CZ" dirty="0">
                <a:solidFill>
                  <a:srgbClr val="000000"/>
                </a:solidFill>
                <a:latin typeface="Imago" panose="02000500060000020004" pitchFamily="2" charset="0"/>
              </a:rPr>
              <a:t>;</a:t>
            </a:r>
            <a:br>
              <a:rPr lang="cs-CZ" dirty="0">
                <a:solidFill>
                  <a:srgbClr val="000000"/>
                </a:solidFill>
                <a:latin typeface="Imago" panose="02000500060000020004" pitchFamily="2" charset="0"/>
              </a:rPr>
            </a:br>
            <a:r>
              <a:rPr lang="cs-CZ" dirty="0">
                <a:solidFill>
                  <a:srgbClr val="000000"/>
                </a:solidFill>
                <a:latin typeface="Imago" panose="02000500060000020004" pitchFamily="2" charset="0"/>
              </a:rPr>
              <a:t>3. </a:t>
            </a:r>
            <a:r>
              <a:rPr lang="cs-CZ" dirty="0" err="1">
                <a:solidFill>
                  <a:srgbClr val="000000"/>
                </a:solidFill>
                <a:latin typeface="Imago" panose="02000500060000020004" pitchFamily="2" charset="0"/>
                <a:hlinkClick r:id="rId4"/>
              </a:rPr>
              <a:t>Gondi</a:t>
            </a:r>
            <a:r>
              <a:rPr lang="cs-CZ" dirty="0">
                <a:solidFill>
                  <a:srgbClr val="000000"/>
                </a:solidFill>
                <a:latin typeface="Imago" panose="02000500060000020004" pitchFamily="2" charset="0"/>
                <a:hlinkClick r:id="rId4"/>
              </a:rPr>
              <a:t>, et al. </a:t>
            </a:r>
            <a:r>
              <a:rPr lang="cs-CZ" dirty="0" err="1">
                <a:solidFill>
                  <a:srgbClr val="000000"/>
                </a:solidFill>
                <a:latin typeface="Imago" panose="02000500060000020004" pitchFamily="2" charset="0"/>
                <a:hlinkClick r:id="rId4"/>
              </a:rPr>
              <a:t>Int</a:t>
            </a:r>
            <a:r>
              <a:rPr lang="cs-CZ" dirty="0">
                <a:solidFill>
                  <a:srgbClr val="000000"/>
                </a:solidFill>
                <a:latin typeface="Imago" panose="02000500060000020004" pitchFamily="2" charset="0"/>
                <a:hlinkClick r:id="rId4"/>
              </a:rPr>
              <a:t> J </a:t>
            </a:r>
            <a:r>
              <a:rPr lang="cs-CZ" dirty="0" err="1">
                <a:solidFill>
                  <a:srgbClr val="000000"/>
                </a:solidFill>
                <a:latin typeface="Imago" panose="02000500060000020004" pitchFamily="2" charset="0"/>
                <a:hlinkClick r:id="rId4"/>
              </a:rPr>
              <a:t>Radiat</a:t>
            </a:r>
            <a:r>
              <a:rPr lang="cs-CZ" dirty="0">
                <a:solidFill>
                  <a:srgbClr val="000000"/>
                </a:solidFill>
                <a:latin typeface="Imago" panose="02000500060000020004" pitchFamily="2" charset="0"/>
                <a:hlinkClick r:id="rId4"/>
              </a:rPr>
              <a:t> </a:t>
            </a:r>
            <a:r>
              <a:rPr lang="cs-CZ" dirty="0" err="1">
                <a:solidFill>
                  <a:srgbClr val="000000"/>
                </a:solidFill>
                <a:latin typeface="Imago" panose="02000500060000020004" pitchFamily="2" charset="0"/>
                <a:hlinkClick r:id="rId4"/>
              </a:rPr>
              <a:t>Oncol</a:t>
            </a:r>
            <a:r>
              <a:rPr lang="cs-CZ" dirty="0">
                <a:solidFill>
                  <a:srgbClr val="000000"/>
                </a:solidFill>
                <a:latin typeface="Imago" panose="02000500060000020004" pitchFamily="2" charset="0"/>
                <a:hlinkClick r:id="rId4"/>
              </a:rPr>
              <a:t> </a:t>
            </a:r>
            <a:r>
              <a:rPr lang="cs-CZ" dirty="0" err="1">
                <a:solidFill>
                  <a:srgbClr val="000000"/>
                </a:solidFill>
                <a:latin typeface="Imago" panose="02000500060000020004" pitchFamily="2" charset="0"/>
                <a:hlinkClick r:id="rId4"/>
              </a:rPr>
              <a:t>Biol</a:t>
            </a:r>
            <a:r>
              <a:rPr lang="cs-CZ" dirty="0">
                <a:solidFill>
                  <a:srgbClr val="000000"/>
                </a:solidFill>
                <a:latin typeface="Imago" panose="02000500060000020004" pitchFamily="2" charset="0"/>
                <a:hlinkClick r:id="rId4"/>
              </a:rPr>
              <a:t> </a:t>
            </a:r>
            <a:r>
              <a:rPr lang="cs-CZ" dirty="0" err="1">
                <a:solidFill>
                  <a:srgbClr val="000000"/>
                </a:solidFill>
                <a:latin typeface="Imago" panose="02000500060000020004" pitchFamily="2" charset="0"/>
                <a:hlinkClick r:id="rId4"/>
              </a:rPr>
              <a:t>Phys</a:t>
            </a:r>
            <a:r>
              <a:rPr lang="cs-CZ" dirty="0">
                <a:solidFill>
                  <a:srgbClr val="000000"/>
                </a:solidFill>
                <a:latin typeface="Imago" panose="02000500060000020004" pitchFamily="2" charset="0"/>
                <a:hlinkClick r:id="rId4"/>
              </a:rPr>
              <a:t> 2013</a:t>
            </a:r>
            <a:r>
              <a:rPr lang="cs-CZ" dirty="0">
                <a:solidFill>
                  <a:srgbClr val="000000"/>
                </a:solidFill>
                <a:latin typeface="Imago" panose="02000500060000020004" pitchFamily="2" charset="0"/>
              </a:rPr>
              <a:t>; 4. </a:t>
            </a:r>
            <a:r>
              <a:rPr lang="cs-CZ" dirty="0" err="1">
                <a:solidFill>
                  <a:srgbClr val="000000"/>
                </a:solidFill>
                <a:latin typeface="Imago" panose="02000500060000020004" pitchFamily="2" charset="0"/>
                <a:hlinkClick r:id="rId5"/>
              </a:rPr>
              <a:t>Takahashi</a:t>
            </a:r>
            <a:r>
              <a:rPr lang="cs-CZ" dirty="0">
                <a:solidFill>
                  <a:srgbClr val="000000"/>
                </a:solidFill>
                <a:latin typeface="Imago" panose="02000500060000020004" pitchFamily="2" charset="0"/>
                <a:hlinkClick r:id="rId5"/>
              </a:rPr>
              <a:t>, et al. Lancet </a:t>
            </a:r>
            <a:r>
              <a:rPr lang="cs-CZ" dirty="0" err="1">
                <a:solidFill>
                  <a:srgbClr val="000000"/>
                </a:solidFill>
                <a:latin typeface="Imago" panose="02000500060000020004" pitchFamily="2" charset="0"/>
                <a:hlinkClick r:id="rId5"/>
              </a:rPr>
              <a:t>Oncol</a:t>
            </a:r>
            <a:r>
              <a:rPr lang="cs-CZ" dirty="0">
                <a:solidFill>
                  <a:srgbClr val="000000"/>
                </a:solidFill>
                <a:latin typeface="Imago" panose="02000500060000020004" pitchFamily="2" charset="0"/>
                <a:hlinkClick r:id="rId5"/>
              </a:rPr>
              <a:t> 2017</a:t>
            </a:r>
            <a:endParaRPr lang="cs-CZ" dirty="0">
              <a:solidFill>
                <a:srgbClr val="000000"/>
              </a:solidFill>
              <a:latin typeface="Imago" panose="02000500060000020004" pitchFamily="2" charset="0"/>
            </a:endParaRPr>
          </a:p>
        </p:txBody>
      </p:sp>
    </p:spTree>
    <p:extLst>
      <p:ext uri="{BB962C8B-B14F-4D97-AF65-F5344CB8AC3E}">
        <p14:creationId xmlns:p14="http://schemas.microsoft.com/office/powerpoint/2010/main" val="21043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SCLC ve zkratce</a:t>
            </a:r>
            <a:endParaRPr lang="cs-CZ" dirty="0"/>
          </a:p>
        </p:txBody>
      </p:sp>
      <p:cxnSp>
        <p:nvCxnSpPr>
          <p:cNvPr id="86" name="Straight Connector 85"/>
          <p:cNvCxnSpPr/>
          <p:nvPr/>
        </p:nvCxnSpPr>
        <p:spPr>
          <a:xfrm flipH="1">
            <a:off x="3" y="2887050"/>
            <a:ext cx="9059125" cy="1"/>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1975336" y="2372131"/>
            <a:ext cx="1" cy="413059"/>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3" name="Group 102"/>
          <p:cNvGrpSpPr>
            <a:grpSpLocks noChangeAspect="1"/>
          </p:cNvGrpSpPr>
          <p:nvPr/>
        </p:nvGrpSpPr>
        <p:grpSpPr>
          <a:xfrm>
            <a:off x="1692734" y="1825168"/>
            <a:ext cx="565200" cy="562394"/>
            <a:chOff x="3848739" y="1348621"/>
            <a:chExt cx="732156" cy="728523"/>
          </a:xfrm>
        </p:grpSpPr>
        <p:sp>
          <p:nvSpPr>
            <p:cNvPr id="126" name="Freeform 125"/>
            <p:cNvSpPr>
              <a:spLocks/>
            </p:cNvSpPr>
            <p:nvPr/>
          </p:nvSpPr>
          <p:spPr bwMode="auto">
            <a:xfrm rot="5400000">
              <a:off x="3850555" y="1346805"/>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sz="1100" dirty="0">
                <a:solidFill>
                  <a:srgbClr val="A2A2A2"/>
                </a:solidFill>
                <a:latin typeface="Imago" panose="02000500060000020004" pitchFamily="2" charset="0"/>
                <a:cs typeface="Arial"/>
              </a:endParaRPr>
            </a:p>
          </p:txBody>
        </p:sp>
        <p:sp>
          <p:nvSpPr>
            <p:cNvPr id="127" name="Freeform 126"/>
            <p:cNvSpPr>
              <a:spLocks noEditPoints="1"/>
            </p:cNvSpPr>
            <p:nvPr/>
          </p:nvSpPr>
          <p:spPr bwMode="auto">
            <a:xfrm>
              <a:off x="3945145" y="1515218"/>
              <a:ext cx="539342" cy="395330"/>
            </a:xfrm>
            <a:custGeom>
              <a:avLst/>
              <a:gdLst>
                <a:gd name="T0" fmla="*/ 1424 w 1998"/>
                <a:gd name="T1" fmla="*/ 89 h 1464"/>
                <a:gd name="T2" fmla="*/ 1088 w 1998"/>
                <a:gd name="T3" fmla="*/ 348 h 1464"/>
                <a:gd name="T4" fmla="*/ 1072 w 1998"/>
                <a:gd name="T5" fmla="*/ 65 h 1464"/>
                <a:gd name="T6" fmla="*/ 926 w 1998"/>
                <a:gd name="T7" fmla="*/ 102 h 1464"/>
                <a:gd name="T8" fmla="*/ 829 w 1998"/>
                <a:gd name="T9" fmla="*/ 465 h 1464"/>
                <a:gd name="T10" fmla="*/ 89 w 1998"/>
                <a:gd name="T11" fmla="*/ 1163 h 1464"/>
                <a:gd name="T12" fmla="*/ 855 w 1998"/>
                <a:gd name="T13" fmla="*/ 626 h 1464"/>
                <a:gd name="T14" fmla="*/ 1009 w 1998"/>
                <a:gd name="T15" fmla="*/ 501 h 1464"/>
                <a:gd name="T16" fmla="*/ 1143 w 1998"/>
                <a:gd name="T17" fmla="*/ 626 h 1464"/>
                <a:gd name="T18" fmla="*/ 1909 w 1998"/>
                <a:gd name="T19" fmla="*/ 1163 h 1464"/>
                <a:gd name="T20" fmla="*/ 637 w 1998"/>
                <a:gd name="T21" fmla="*/ 427 h 1464"/>
                <a:gd name="T22" fmla="*/ 561 w 1998"/>
                <a:gd name="T23" fmla="*/ 427 h 1464"/>
                <a:gd name="T24" fmla="*/ 315 w 1998"/>
                <a:gd name="T25" fmla="*/ 945 h 1464"/>
                <a:gd name="T26" fmla="*/ 315 w 1998"/>
                <a:gd name="T27" fmla="*/ 869 h 1464"/>
                <a:gd name="T28" fmla="*/ 315 w 1998"/>
                <a:gd name="T29" fmla="*/ 945 h 1464"/>
                <a:gd name="T30" fmla="*/ 403 w 1998"/>
                <a:gd name="T31" fmla="*/ 509 h 1464"/>
                <a:gd name="T32" fmla="*/ 403 w 1998"/>
                <a:gd name="T33" fmla="*/ 585 h 1464"/>
                <a:gd name="T34" fmla="*/ 443 w 1998"/>
                <a:gd name="T35" fmla="*/ 1165 h 1464"/>
                <a:gd name="T36" fmla="*/ 443 w 1998"/>
                <a:gd name="T37" fmla="*/ 1089 h 1464"/>
                <a:gd name="T38" fmla="*/ 443 w 1998"/>
                <a:gd name="T39" fmla="*/ 1165 h 1464"/>
                <a:gd name="T40" fmla="*/ 521 w 1998"/>
                <a:gd name="T41" fmla="*/ 1175 h 1464"/>
                <a:gd name="T42" fmla="*/ 597 w 1998"/>
                <a:gd name="T43" fmla="*/ 1175 h 1464"/>
                <a:gd name="T44" fmla="*/ 573 w 1998"/>
                <a:gd name="T45" fmla="*/ 771 h 1464"/>
                <a:gd name="T46" fmla="*/ 649 w 1998"/>
                <a:gd name="T47" fmla="*/ 771 h 1464"/>
                <a:gd name="T48" fmla="*/ 573 w 1998"/>
                <a:gd name="T49" fmla="*/ 771 h 1464"/>
                <a:gd name="T50" fmla="*/ 625 w 1998"/>
                <a:gd name="T51" fmla="*/ 907 h 1464"/>
                <a:gd name="T52" fmla="*/ 701 w 1998"/>
                <a:gd name="T53" fmla="*/ 907 h 1464"/>
                <a:gd name="T54" fmla="*/ 1235 w 1998"/>
                <a:gd name="T55" fmla="*/ 1029 h 1464"/>
                <a:gd name="T56" fmla="*/ 1235 w 1998"/>
                <a:gd name="T57" fmla="*/ 953 h 1464"/>
                <a:gd name="T58" fmla="*/ 1235 w 1998"/>
                <a:gd name="T59" fmla="*/ 1029 h 1464"/>
                <a:gd name="T60" fmla="*/ 1253 w 1998"/>
                <a:gd name="T61" fmla="*/ 795 h 1464"/>
                <a:gd name="T62" fmla="*/ 1329 w 1998"/>
                <a:gd name="T63" fmla="*/ 795 h 1464"/>
                <a:gd name="T64" fmla="*/ 1371 w 1998"/>
                <a:gd name="T65" fmla="*/ 1173 h 1464"/>
                <a:gd name="T66" fmla="*/ 1371 w 1998"/>
                <a:gd name="T67" fmla="*/ 1097 h 1464"/>
                <a:gd name="T68" fmla="*/ 1371 w 1998"/>
                <a:gd name="T69" fmla="*/ 1173 h 1464"/>
                <a:gd name="T70" fmla="*/ 1543 w 1998"/>
                <a:gd name="T71" fmla="*/ 469 h 1464"/>
                <a:gd name="T72" fmla="*/ 1543 w 1998"/>
                <a:gd name="T73" fmla="*/ 545 h 1464"/>
                <a:gd name="T74" fmla="*/ 1569 w 1998"/>
                <a:gd name="T75" fmla="*/ 1123 h 1464"/>
                <a:gd name="T76" fmla="*/ 1645 w 1998"/>
                <a:gd name="T77" fmla="*/ 1123 h 1464"/>
                <a:gd name="T78" fmla="*/ 1569 w 1998"/>
                <a:gd name="T79" fmla="*/ 1123 h 1464"/>
                <a:gd name="T80" fmla="*/ 1613 w 1998"/>
                <a:gd name="T81" fmla="*/ 1227 h 1464"/>
                <a:gd name="T82" fmla="*/ 1689 w 1998"/>
                <a:gd name="T83" fmla="*/ 1227 h 1464"/>
                <a:gd name="T84" fmla="*/ 1691 w 1998"/>
                <a:gd name="T85" fmla="*/ 905 h 1464"/>
                <a:gd name="T86" fmla="*/ 1691 w 1998"/>
                <a:gd name="T87" fmla="*/ 829 h 1464"/>
                <a:gd name="T88" fmla="*/ 1691 w 1998"/>
                <a:gd name="T89" fmla="*/ 905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8" h="1464">
                  <a:moveTo>
                    <a:pt x="1909" y="1163"/>
                  </a:moveTo>
                  <a:cubicBezTo>
                    <a:pt x="1909" y="1163"/>
                    <a:pt x="1595" y="137"/>
                    <a:pt x="1424" y="89"/>
                  </a:cubicBezTo>
                  <a:cubicBezTo>
                    <a:pt x="1286" y="51"/>
                    <a:pt x="1220" y="207"/>
                    <a:pt x="1174" y="441"/>
                  </a:cubicBezTo>
                  <a:cubicBezTo>
                    <a:pt x="1130" y="413"/>
                    <a:pt x="1094" y="379"/>
                    <a:pt x="1088" y="348"/>
                  </a:cubicBezTo>
                  <a:cubicBezTo>
                    <a:pt x="1086" y="341"/>
                    <a:pt x="1084" y="334"/>
                    <a:pt x="1080" y="327"/>
                  </a:cubicBezTo>
                  <a:cubicBezTo>
                    <a:pt x="1104" y="195"/>
                    <a:pt x="1074" y="72"/>
                    <a:pt x="1072" y="65"/>
                  </a:cubicBezTo>
                  <a:cubicBezTo>
                    <a:pt x="1062" y="24"/>
                    <a:pt x="1021" y="0"/>
                    <a:pt x="980" y="10"/>
                  </a:cubicBezTo>
                  <a:cubicBezTo>
                    <a:pt x="940" y="20"/>
                    <a:pt x="915" y="62"/>
                    <a:pt x="926" y="102"/>
                  </a:cubicBezTo>
                  <a:cubicBezTo>
                    <a:pt x="926" y="104"/>
                    <a:pt x="969" y="286"/>
                    <a:pt x="893" y="402"/>
                  </a:cubicBezTo>
                  <a:cubicBezTo>
                    <a:pt x="877" y="428"/>
                    <a:pt x="855" y="448"/>
                    <a:pt x="829" y="465"/>
                  </a:cubicBezTo>
                  <a:cubicBezTo>
                    <a:pt x="783" y="217"/>
                    <a:pt x="716" y="50"/>
                    <a:pt x="574" y="89"/>
                  </a:cubicBezTo>
                  <a:cubicBezTo>
                    <a:pt x="403" y="137"/>
                    <a:pt x="89" y="1163"/>
                    <a:pt x="89" y="1163"/>
                  </a:cubicBezTo>
                  <a:cubicBezTo>
                    <a:pt x="0" y="1434"/>
                    <a:pt x="328" y="1464"/>
                    <a:pt x="650" y="1348"/>
                  </a:cubicBezTo>
                  <a:cubicBezTo>
                    <a:pt x="971" y="1231"/>
                    <a:pt x="903" y="958"/>
                    <a:pt x="855" y="626"/>
                  </a:cubicBezTo>
                  <a:cubicBezTo>
                    <a:pt x="855" y="624"/>
                    <a:pt x="854" y="623"/>
                    <a:pt x="854" y="621"/>
                  </a:cubicBezTo>
                  <a:cubicBezTo>
                    <a:pt x="918" y="594"/>
                    <a:pt x="970" y="554"/>
                    <a:pt x="1009" y="501"/>
                  </a:cubicBezTo>
                  <a:cubicBezTo>
                    <a:pt x="1050" y="543"/>
                    <a:pt x="1102" y="577"/>
                    <a:pt x="1147" y="601"/>
                  </a:cubicBezTo>
                  <a:cubicBezTo>
                    <a:pt x="1146" y="609"/>
                    <a:pt x="1145" y="618"/>
                    <a:pt x="1143" y="626"/>
                  </a:cubicBezTo>
                  <a:cubicBezTo>
                    <a:pt x="1096" y="958"/>
                    <a:pt x="1027" y="1231"/>
                    <a:pt x="1349" y="1348"/>
                  </a:cubicBezTo>
                  <a:cubicBezTo>
                    <a:pt x="1670" y="1464"/>
                    <a:pt x="1998" y="1434"/>
                    <a:pt x="1909" y="1163"/>
                  </a:cubicBezTo>
                  <a:close/>
                  <a:moveTo>
                    <a:pt x="599" y="389"/>
                  </a:moveTo>
                  <a:cubicBezTo>
                    <a:pt x="620" y="389"/>
                    <a:pt x="637" y="406"/>
                    <a:pt x="637" y="427"/>
                  </a:cubicBezTo>
                  <a:cubicBezTo>
                    <a:pt x="637" y="448"/>
                    <a:pt x="620" y="465"/>
                    <a:pt x="599" y="465"/>
                  </a:cubicBezTo>
                  <a:cubicBezTo>
                    <a:pt x="578" y="465"/>
                    <a:pt x="561" y="448"/>
                    <a:pt x="561" y="427"/>
                  </a:cubicBezTo>
                  <a:cubicBezTo>
                    <a:pt x="561" y="406"/>
                    <a:pt x="578" y="389"/>
                    <a:pt x="599" y="389"/>
                  </a:cubicBezTo>
                  <a:close/>
                  <a:moveTo>
                    <a:pt x="315" y="945"/>
                  </a:moveTo>
                  <a:cubicBezTo>
                    <a:pt x="294" y="945"/>
                    <a:pt x="277" y="928"/>
                    <a:pt x="277" y="907"/>
                  </a:cubicBezTo>
                  <a:cubicBezTo>
                    <a:pt x="277" y="886"/>
                    <a:pt x="294" y="869"/>
                    <a:pt x="315" y="869"/>
                  </a:cubicBezTo>
                  <a:cubicBezTo>
                    <a:pt x="336" y="869"/>
                    <a:pt x="353" y="886"/>
                    <a:pt x="353" y="907"/>
                  </a:cubicBezTo>
                  <a:cubicBezTo>
                    <a:pt x="353" y="928"/>
                    <a:pt x="336" y="945"/>
                    <a:pt x="315" y="945"/>
                  </a:cubicBezTo>
                  <a:close/>
                  <a:moveTo>
                    <a:pt x="365" y="547"/>
                  </a:moveTo>
                  <a:cubicBezTo>
                    <a:pt x="365" y="526"/>
                    <a:pt x="382" y="509"/>
                    <a:pt x="403" y="509"/>
                  </a:cubicBezTo>
                  <a:cubicBezTo>
                    <a:pt x="424" y="509"/>
                    <a:pt x="441" y="526"/>
                    <a:pt x="441" y="547"/>
                  </a:cubicBezTo>
                  <a:cubicBezTo>
                    <a:pt x="441" y="568"/>
                    <a:pt x="424" y="585"/>
                    <a:pt x="403" y="585"/>
                  </a:cubicBezTo>
                  <a:cubicBezTo>
                    <a:pt x="382" y="585"/>
                    <a:pt x="365" y="568"/>
                    <a:pt x="365" y="547"/>
                  </a:cubicBezTo>
                  <a:close/>
                  <a:moveTo>
                    <a:pt x="443" y="1165"/>
                  </a:moveTo>
                  <a:cubicBezTo>
                    <a:pt x="422" y="1165"/>
                    <a:pt x="405" y="1148"/>
                    <a:pt x="405" y="1127"/>
                  </a:cubicBezTo>
                  <a:cubicBezTo>
                    <a:pt x="405" y="1106"/>
                    <a:pt x="422" y="1089"/>
                    <a:pt x="443" y="1089"/>
                  </a:cubicBezTo>
                  <a:cubicBezTo>
                    <a:pt x="464" y="1089"/>
                    <a:pt x="481" y="1106"/>
                    <a:pt x="481" y="1127"/>
                  </a:cubicBezTo>
                  <a:cubicBezTo>
                    <a:pt x="481" y="1148"/>
                    <a:pt x="464" y="1165"/>
                    <a:pt x="443" y="1165"/>
                  </a:cubicBezTo>
                  <a:close/>
                  <a:moveTo>
                    <a:pt x="559" y="1213"/>
                  </a:moveTo>
                  <a:cubicBezTo>
                    <a:pt x="538" y="1213"/>
                    <a:pt x="521" y="1196"/>
                    <a:pt x="521" y="1175"/>
                  </a:cubicBezTo>
                  <a:cubicBezTo>
                    <a:pt x="521" y="1154"/>
                    <a:pt x="538" y="1137"/>
                    <a:pt x="559" y="1137"/>
                  </a:cubicBezTo>
                  <a:cubicBezTo>
                    <a:pt x="580" y="1137"/>
                    <a:pt x="597" y="1154"/>
                    <a:pt x="597" y="1175"/>
                  </a:cubicBezTo>
                  <a:cubicBezTo>
                    <a:pt x="597" y="1196"/>
                    <a:pt x="580" y="1213"/>
                    <a:pt x="559" y="1213"/>
                  </a:cubicBezTo>
                  <a:close/>
                  <a:moveTo>
                    <a:pt x="573" y="771"/>
                  </a:moveTo>
                  <a:cubicBezTo>
                    <a:pt x="573" y="750"/>
                    <a:pt x="590" y="733"/>
                    <a:pt x="611" y="733"/>
                  </a:cubicBezTo>
                  <a:cubicBezTo>
                    <a:pt x="632" y="733"/>
                    <a:pt x="649" y="750"/>
                    <a:pt x="649" y="771"/>
                  </a:cubicBezTo>
                  <a:cubicBezTo>
                    <a:pt x="649" y="792"/>
                    <a:pt x="632" y="809"/>
                    <a:pt x="611" y="809"/>
                  </a:cubicBezTo>
                  <a:cubicBezTo>
                    <a:pt x="590" y="809"/>
                    <a:pt x="573" y="792"/>
                    <a:pt x="573" y="771"/>
                  </a:cubicBezTo>
                  <a:close/>
                  <a:moveTo>
                    <a:pt x="663" y="945"/>
                  </a:moveTo>
                  <a:cubicBezTo>
                    <a:pt x="642" y="945"/>
                    <a:pt x="625" y="928"/>
                    <a:pt x="625" y="907"/>
                  </a:cubicBezTo>
                  <a:cubicBezTo>
                    <a:pt x="625" y="886"/>
                    <a:pt x="642" y="869"/>
                    <a:pt x="663" y="869"/>
                  </a:cubicBezTo>
                  <a:cubicBezTo>
                    <a:pt x="684" y="869"/>
                    <a:pt x="701" y="886"/>
                    <a:pt x="701" y="907"/>
                  </a:cubicBezTo>
                  <a:cubicBezTo>
                    <a:pt x="701" y="928"/>
                    <a:pt x="684" y="945"/>
                    <a:pt x="663" y="945"/>
                  </a:cubicBezTo>
                  <a:close/>
                  <a:moveTo>
                    <a:pt x="1235" y="1029"/>
                  </a:moveTo>
                  <a:cubicBezTo>
                    <a:pt x="1214" y="1029"/>
                    <a:pt x="1197" y="1012"/>
                    <a:pt x="1197" y="991"/>
                  </a:cubicBezTo>
                  <a:cubicBezTo>
                    <a:pt x="1197" y="970"/>
                    <a:pt x="1214" y="953"/>
                    <a:pt x="1235" y="953"/>
                  </a:cubicBezTo>
                  <a:cubicBezTo>
                    <a:pt x="1256" y="953"/>
                    <a:pt x="1273" y="970"/>
                    <a:pt x="1273" y="991"/>
                  </a:cubicBezTo>
                  <a:cubicBezTo>
                    <a:pt x="1273" y="1012"/>
                    <a:pt x="1256" y="1029"/>
                    <a:pt x="1235" y="1029"/>
                  </a:cubicBezTo>
                  <a:close/>
                  <a:moveTo>
                    <a:pt x="1291" y="833"/>
                  </a:moveTo>
                  <a:cubicBezTo>
                    <a:pt x="1270" y="833"/>
                    <a:pt x="1253" y="816"/>
                    <a:pt x="1253" y="795"/>
                  </a:cubicBezTo>
                  <a:cubicBezTo>
                    <a:pt x="1253" y="774"/>
                    <a:pt x="1270" y="757"/>
                    <a:pt x="1291" y="757"/>
                  </a:cubicBezTo>
                  <a:cubicBezTo>
                    <a:pt x="1312" y="757"/>
                    <a:pt x="1329" y="774"/>
                    <a:pt x="1329" y="795"/>
                  </a:cubicBezTo>
                  <a:cubicBezTo>
                    <a:pt x="1329" y="816"/>
                    <a:pt x="1312" y="833"/>
                    <a:pt x="1291" y="833"/>
                  </a:cubicBezTo>
                  <a:close/>
                  <a:moveTo>
                    <a:pt x="1371" y="1173"/>
                  </a:moveTo>
                  <a:cubicBezTo>
                    <a:pt x="1350" y="1173"/>
                    <a:pt x="1333" y="1156"/>
                    <a:pt x="1333" y="1135"/>
                  </a:cubicBezTo>
                  <a:cubicBezTo>
                    <a:pt x="1333" y="1114"/>
                    <a:pt x="1350" y="1097"/>
                    <a:pt x="1371" y="1097"/>
                  </a:cubicBezTo>
                  <a:cubicBezTo>
                    <a:pt x="1392" y="1097"/>
                    <a:pt x="1409" y="1114"/>
                    <a:pt x="1409" y="1135"/>
                  </a:cubicBezTo>
                  <a:cubicBezTo>
                    <a:pt x="1409" y="1156"/>
                    <a:pt x="1392" y="1173"/>
                    <a:pt x="1371" y="1173"/>
                  </a:cubicBezTo>
                  <a:close/>
                  <a:moveTo>
                    <a:pt x="1505" y="507"/>
                  </a:moveTo>
                  <a:cubicBezTo>
                    <a:pt x="1505" y="486"/>
                    <a:pt x="1522" y="469"/>
                    <a:pt x="1543" y="469"/>
                  </a:cubicBezTo>
                  <a:cubicBezTo>
                    <a:pt x="1564" y="469"/>
                    <a:pt x="1581" y="486"/>
                    <a:pt x="1581" y="507"/>
                  </a:cubicBezTo>
                  <a:cubicBezTo>
                    <a:pt x="1581" y="528"/>
                    <a:pt x="1564" y="545"/>
                    <a:pt x="1543" y="545"/>
                  </a:cubicBezTo>
                  <a:cubicBezTo>
                    <a:pt x="1522" y="545"/>
                    <a:pt x="1505" y="528"/>
                    <a:pt x="1505" y="507"/>
                  </a:cubicBezTo>
                  <a:close/>
                  <a:moveTo>
                    <a:pt x="1569" y="1123"/>
                  </a:moveTo>
                  <a:cubicBezTo>
                    <a:pt x="1569" y="1102"/>
                    <a:pt x="1586" y="1085"/>
                    <a:pt x="1607" y="1085"/>
                  </a:cubicBezTo>
                  <a:cubicBezTo>
                    <a:pt x="1628" y="1085"/>
                    <a:pt x="1645" y="1102"/>
                    <a:pt x="1645" y="1123"/>
                  </a:cubicBezTo>
                  <a:cubicBezTo>
                    <a:pt x="1645" y="1144"/>
                    <a:pt x="1628" y="1161"/>
                    <a:pt x="1607" y="1161"/>
                  </a:cubicBezTo>
                  <a:cubicBezTo>
                    <a:pt x="1586" y="1161"/>
                    <a:pt x="1569" y="1144"/>
                    <a:pt x="1569" y="1123"/>
                  </a:cubicBezTo>
                  <a:close/>
                  <a:moveTo>
                    <a:pt x="1651" y="1265"/>
                  </a:moveTo>
                  <a:cubicBezTo>
                    <a:pt x="1630" y="1265"/>
                    <a:pt x="1613" y="1248"/>
                    <a:pt x="1613" y="1227"/>
                  </a:cubicBezTo>
                  <a:cubicBezTo>
                    <a:pt x="1613" y="1206"/>
                    <a:pt x="1630" y="1189"/>
                    <a:pt x="1651" y="1189"/>
                  </a:cubicBezTo>
                  <a:cubicBezTo>
                    <a:pt x="1672" y="1189"/>
                    <a:pt x="1689" y="1206"/>
                    <a:pt x="1689" y="1227"/>
                  </a:cubicBezTo>
                  <a:cubicBezTo>
                    <a:pt x="1689" y="1248"/>
                    <a:pt x="1672" y="1265"/>
                    <a:pt x="1651" y="1265"/>
                  </a:cubicBezTo>
                  <a:close/>
                  <a:moveTo>
                    <a:pt x="1691" y="905"/>
                  </a:moveTo>
                  <a:cubicBezTo>
                    <a:pt x="1670" y="905"/>
                    <a:pt x="1653" y="888"/>
                    <a:pt x="1653" y="867"/>
                  </a:cubicBezTo>
                  <a:cubicBezTo>
                    <a:pt x="1653" y="846"/>
                    <a:pt x="1670" y="829"/>
                    <a:pt x="1691" y="829"/>
                  </a:cubicBezTo>
                  <a:cubicBezTo>
                    <a:pt x="1712" y="829"/>
                    <a:pt x="1729" y="846"/>
                    <a:pt x="1729" y="867"/>
                  </a:cubicBezTo>
                  <a:cubicBezTo>
                    <a:pt x="1729" y="888"/>
                    <a:pt x="1712" y="905"/>
                    <a:pt x="1691" y="905"/>
                  </a:cubicBez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grpSp>
      <p:grpSp>
        <p:nvGrpSpPr>
          <p:cNvPr id="3" name="Group 2"/>
          <p:cNvGrpSpPr/>
          <p:nvPr/>
        </p:nvGrpSpPr>
        <p:grpSpPr>
          <a:xfrm>
            <a:off x="2505267" y="3402716"/>
            <a:ext cx="565200" cy="565200"/>
            <a:chOff x="1973129" y="3402716"/>
            <a:chExt cx="565200" cy="565200"/>
          </a:xfrm>
        </p:grpSpPr>
        <p:sp>
          <p:nvSpPr>
            <p:cNvPr id="129" name="Freeform 128"/>
            <p:cNvSpPr>
              <a:spLocks/>
            </p:cNvSpPr>
            <p:nvPr/>
          </p:nvSpPr>
          <p:spPr bwMode="auto">
            <a:xfrm rot="5400000">
              <a:off x="1973129" y="3402716"/>
              <a:ext cx="565200" cy="565200"/>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sz="1100" dirty="0">
                <a:solidFill>
                  <a:srgbClr val="A2A2A2"/>
                </a:solidFill>
                <a:latin typeface="Imago" panose="02000500060000020004" pitchFamily="2" charset="0"/>
                <a:cs typeface="Arial"/>
              </a:endParaRPr>
            </a:p>
          </p:txBody>
        </p:sp>
        <p:grpSp>
          <p:nvGrpSpPr>
            <p:cNvPr id="130" name="Group 129"/>
            <p:cNvGrpSpPr/>
            <p:nvPr/>
          </p:nvGrpSpPr>
          <p:grpSpPr>
            <a:xfrm>
              <a:off x="2158796" y="3520796"/>
              <a:ext cx="193867" cy="360575"/>
              <a:chOff x="7051675" y="2062163"/>
              <a:chExt cx="254000" cy="517525"/>
            </a:xfrm>
            <a:solidFill>
              <a:srgbClr val="006CAD"/>
            </a:solidFill>
          </p:grpSpPr>
          <p:sp>
            <p:nvSpPr>
              <p:cNvPr id="131" name="Freeform 22"/>
              <p:cNvSpPr>
                <a:spLocks/>
              </p:cNvSpPr>
              <p:nvPr/>
            </p:nvSpPr>
            <p:spPr bwMode="auto">
              <a:xfrm>
                <a:off x="7051675" y="2062163"/>
                <a:ext cx="254000" cy="517525"/>
              </a:xfrm>
              <a:custGeom>
                <a:avLst/>
                <a:gdLst>
                  <a:gd name="T0" fmla="*/ 115 w 127"/>
                  <a:gd name="T1" fmla="*/ 0 h 260"/>
                  <a:gd name="T2" fmla="*/ 12 w 127"/>
                  <a:gd name="T3" fmla="*/ 0 h 260"/>
                  <a:gd name="T4" fmla="*/ 0 w 127"/>
                  <a:gd name="T5" fmla="*/ 12 h 260"/>
                  <a:gd name="T6" fmla="*/ 0 w 127"/>
                  <a:gd name="T7" fmla="*/ 136 h 260"/>
                  <a:gd name="T8" fmla="*/ 45 w 127"/>
                  <a:gd name="T9" fmla="*/ 186 h 260"/>
                  <a:gd name="T10" fmla="*/ 55 w 127"/>
                  <a:gd name="T11" fmla="*/ 192 h 260"/>
                  <a:gd name="T12" fmla="*/ 58 w 127"/>
                  <a:gd name="T13" fmla="*/ 192 h 260"/>
                  <a:gd name="T14" fmla="*/ 58 w 127"/>
                  <a:gd name="T15" fmla="*/ 204 h 260"/>
                  <a:gd name="T16" fmla="*/ 54 w 127"/>
                  <a:gd name="T17" fmla="*/ 209 h 260"/>
                  <a:gd name="T18" fmla="*/ 54 w 127"/>
                  <a:gd name="T19" fmla="*/ 226 h 260"/>
                  <a:gd name="T20" fmla="*/ 58 w 127"/>
                  <a:gd name="T21" fmla="*/ 231 h 260"/>
                  <a:gd name="T22" fmla="*/ 58 w 127"/>
                  <a:gd name="T23" fmla="*/ 253 h 260"/>
                  <a:gd name="T24" fmla="*/ 63 w 127"/>
                  <a:gd name="T25" fmla="*/ 258 h 260"/>
                  <a:gd name="T26" fmla="*/ 68 w 127"/>
                  <a:gd name="T27" fmla="*/ 258 h 260"/>
                  <a:gd name="T28" fmla="*/ 68 w 127"/>
                  <a:gd name="T29" fmla="*/ 231 h 260"/>
                  <a:gd name="T30" fmla="*/ 73 w 127"/>
                  <a:gd name="T31" fmla="*/ 226 h 260"/>
                  <a:gd name="T32" fmla="*/ 73 w 127"/>
                  <a:gd name="T33" fmla="*/ 209 h 260"/>
                  <a:gd name="T34" fmla="*/ 68 w 127"/>
                  <a:gd name="T35" fmla="*/ 204 h 260"/>
                  <a:gd name="T36" fmla="*/ 68 w 127"/>
                  <a:gd name="T37" fmla="*/ 192 h 260"/>
                  <a:gd name="T38" fmla="*/ 72 w 127"/>
                  <a:gd name="T39" fmla="*/ 192 h 260"/>
                  <a:gd name="T40" fmla="*/ 81 w 127"/>
                  <a:gd name="T41" fmla="*/ 186 h 260"/>
                  <a:gd name="T42" fmla="*/ 81 w 127"/>
                  <a:gd name="T43" fmla="*/ 186 h 260"/>
                  <a:gd name="T44" fmla="*/ 127 w 127"/>
                  <a:gd name="T45" fmla="*/ 141 h 260"/>
                  <a:gd name="T46" fmla="*/ 127 w 127"/>
                  <a:gd name="T47" fmla="*/ 12 h 260"/>
                  <a:gd name="T48" fmla="*/ 115 w 127"/>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260">
                    <a:moveTo>
                      <a:pt x="115" y="0"/>
                    </a:moveTo>
                    <a:cubicBezTo>
                      <a:pt x="12" y="0"/>
                      <a:pt x="12" y="0"/>
                      <a:pt x="12" y="0"/>
                    </a:cubicBezTo>
                    <a:cubicBezTo>
                      <a:pt x="5" y="0"/>
                      <a:pt x="0" y="5"/>
                      <a:pt x="0" y="12"/>
                    </a:cubicBezTo>
                    <a:cubicBezTo>
                      <a:pt x="0" y="136"/>
                      <a:pt x="0" y="136"/>
                      <a:pt x="0" y="136"/>
                    </a:cubicBezTo>
                    <a:cubicBezTo>
                      <a:pt x="0" y="162"/>
                      <a:pt x="20" y="183"/>
                      <a:pt x="45" y="186"/>
                    </a:cubicBezTo>
                    <a:cubicBezTo>
                      <a:pt x="47" y="190"/>
                      <a:pt x="51" y="192"/>
                      <a:pt x="55" y="192"/>
                    </a:cubicBezTo>
                    <a:cubicBezTo>
                      <a:pt x="58" y="192"/>
                      <a:pt x="58" y="192"/>
                      <a:pt x="58" y="192"/>
                    </a:cubicBezTo>
                    <a:cubicBezTo>
                      <a:pt x="58" y="204"/>
                      <a:pt x="58" y="204"/>
                      <a:pt x="58" y="204"/>
                    </a:cubicBezTo>
                    <a:cubicBezTo>
                      <a:pt x="56" y="204"/>
                      <a:pt x="54" y="206"/>
                      <a:pt x="54" y="209"/>
                    </a:cubicBezTo>
                    <a:cubicBezTo>
                      <a:pt x="54" y="226"/>
                      <a:pt x="54" y="226"/>
                      <a:pt x="54" y="226"/>
                    </a:cubicBezTo>
                    <a:cubicBezTo>
                      <a:pt x="54" y="229"/>
                      <a:pt x="56" y="231"/>
                      <a:pt x="58" y="231"/>
                    </a:cubicBezTo>
                    <a:cubicBezTo>
                      <a:pt x="58" y="253"/>
                      <a:pt x="58" y="253"/>
                      <a:pt x="58" y="253"/>
                    </a:cubicBezTo>
                    <a:cubicBezTo>
                      <a:pt x="58" y="255"/>
                      <a:pt x="60" y="256"/>
                      <a:pt x="63" y="258"/>
                    </a:cubicBezTo>
                    <a:cubicBezTo>
                      <a:pt x="66" y="259"/>
                      <a:pt x="68" y="260"/>
                      <a:pt x="68" y="258"/>
                    </a:cubicBezTo>
                    <a:cubicBezTo>
                      <a:pt x="68" y="231"/>
                      <a:pt x="68" y="231"/>
                      <a:pt x="68" y="231"/>
                    </a:cubicBezTo>
                    <a:cubicBezTo>
                      <a:pt x="71" y="231"/>
                      <a:pt x="73" y="229"/>
                      <a:pt x="73" y="226"/>
                    </a:cubicBezTo>
                    <a:cubicBezTo>
                      <a:pt x="73" y="209"/>
                      <a:pt x="73" y="209"/>
                      <a:pt x="73" y="209"/>
                    </a:cubicBezTo>
                    <a:cubicBezTo>
                      <a:pt x="73" y="206"/>
                      <a:pt x="71" y="204"/>
                      <a:pt x="68" y="204"/>
                    </a:cubicBezTo>
                    <a:cubicBezTo>
                      <a:pt x="68" y="192"/>
                      <a:pt x="68" y="192"/>
                      <a:pt x="68" y="192"/>
                    </a:cubicBezTo>
                    <a:cubicBezTo>
                      <a:pt x="72" y="192"/>
                      <a:pt x="72" y="192"/>
                      <a:pt x="72" y="192"/>
                    </a:cubicBezTo>
                    <a:cubicBezTo>
                      <a:pt x="76" y="192"/>
                      <a:pt x="79" y="190"/>
                      <a:pt x="81" y="186"/>
                    </a:cubicBezTo>
                    <a:cubicBezTo>
                      <a:pt x="81" y="186"/>
                      <a:pt x="81" y="186"/>
                      <a:pt x="81" y="186"/>
                    </a:cubicBezTo>
                    <a:cubicBezTo>
                      <a:pt x="106" y="186"/>
                      <a:pt x="127" y="166"/>
                      <a:pt x="127" y="141"/>
                    </a:cubicBezTo>
                    <a:cubicBezTo>
                      <a:pt x="127" y="12"/>
                      <a:pt x="127" y="12"/>
                      <a:pt x="127" y="12"/>
                    </a:cubicBezTo>
                    <a:cubicBezTo>
                      <a:pt x="127" y="5"/>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2" name="Freeform 23"/>
              <p:cNvSpPr>
                <a:spLocks/>
              </p:cNvSpPr>
              <p:nvPr/>
            </p:nvSpPr>
            <p:spPr bwMode="auto">
              <a:xfrm>
                <a:off x="7073895" y="2093913"/>
                <a:ext cx="209550" cy="306388"/>
              </a:xfrm>
              <a:custGeom>
                <a:avLst/>
                <a:gdLst>
                  <a:gd name="T0" fmla="*/ 79 w 105"/>
                  <a:gd name="T1" fmla="*/ 154 h 154"/>
                  <a:gd name="T2" fmla="*/ 32 w 105"/>
                  <a:gd name="T3" fmla="*/ 154 h 154"/>
                  <a:gd name="T4" fmla="*/ 0 w 105"/>
                  <a:gd name="T5" fmla="*/ 121 h 154"/>
                  <a:gd name="T6" fmla="*/ 0 w 105"/>
                  <a:gd name="T7" fmla="*/ 5 h 154"/>
                  <a:gd name="T8" fmla="*/ 4 w 105"/>
                  <a:gd name="T9" fmla="*/ 0 h 154"/>
                  <a:gd name="T10" fmla="*/ 99 w 105"/>
                  <a:gd name="T11" fmla="*/ 0 h 154"/>
                  <a:gd name="T12" fmla="*/ 105 w 105"/>
                  <a:gd name="T13" fmla="*/ 6 h 154"/>
                  <a:gd name="T14" fmla="*/ 105 w 105"/>
                  <a:gd name="T15" fmla="*/ 127 h 154"/>
                  <a:gd name="T16" fmla="*/ 79 w 105"/>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54">
                    <a:moveTo>
                      <a:pt x="79" y="154"/>
                    </a:moveTo>
                    <a:cubicBezTo>
                      <a:pt x="32" y="154"/>
                      <a:pt x="32" y="154"/>
                      <a:pt x="32" y="154"/>
                    </a:cubicBezTo>
                    <a:cubicBezTo>
                      <a:pt x="14" y="154"/>
                      <a:pt x="0" y="139"/>
                      <a:pt x="0" y="121"/>
                    </a:cubicBezTo>
                    <a:cubicBezTo>
                      <a:pt x="0" y="5"/>
                      <a:pt x="0" y="5"/>
                      <a:pt x="0" y="5"/>
                    </a:cubicBezTo>
                    <a:cubicBezTo>
                      <a:pt x="0" y="2"/>
                      <a:pt x="2" y="0"/>
                      <a:pt x="4" y="0"/>
                    </a:cubicBezTo>
                    <a:cubicBezTo>
                      <a:pt x="99" y="0"/>
                      <a:pt x="99" y="0"/>
                      <a:pt x="99" y="0"/>
                    </a:cubicBezTo>
                    <a:cubicBezTo>
                      <a:pt x="103" y="0"/>
                      <a:pt x="105" y="3"/>
                      <a:pt x="105" y="6"/>
                    </a:cubicBezTo>
                    <a:cubicBezTo>
                      <a:pt x="105" y="127"/>
                      <a:pt x="105" y="127"/>
                      <a:pt x="105" y="127"/>
                    </a:cubicBezTo>
                    <a:cubicBezTo>
                      <a:pt x="105" y="142"/>
                      <a:pt x="93" y="154"/>
                      <a:pt x="79"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3" name="Freeform 24"/>
              <p:cNvSpPr>
                <a:spLocks/>
              </p:cNvSpPr>
              <p:nvPr/>
            </p:nvSpPr>
            <p:spPr bwMode="auto">
              <a:xfrm>
                <a:off x="7086609" y="2211388"/>
                <a:ext cx="184151" cy="176213"/>
              </a:xfrm>
              <a:custGeom>
                <a:avLst/>
                <a:gdLst>
                  <a:gd name="T0" fmla="*/ 63 w 93"/>
                  <a:gd name="T1" fmla="*/ 89 h 89"/>
                  <a:gd name="T2" fmla="*/ 32 w 93"/>
                  <a:gd name="T3" fmla="*/ 89 h 89"/>
                  <a:gd name="T4" fmla="*/ 0 w 93"/>
                  <a:gd name="T5" fmla="*/ 56 h 89"/>
                  <a:gd name="T6" fmla="*/ 0 w 93"/>
                  <a:gd name="T7" fmla="*/ 5 h 89"/>
                  <a:gd name="T8" fmla="*/ 4 w 93"/>
                  <a:gd name="T9" fmla="*/ 0 h 89"/>
                  <a:gd name="T10" fmla="*/ 87 w 93"/>
                  <a:gd name="T11" fmla="*/ 0 h 89"/>
                  <a:gd name="T12" fmla="*/ 93 w 93"/>
                  <a:gd name="T13" fmla="*/ 6 h 89"/>
                  <a:gd name="T14" fmla="*/ 93 w 93"/>
                  <a:gd name="T15" fmla="*/ 59 h 89"/>
                  <a:gd name="T16" fmla="*/ 63 w 93"/>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9">
                    <a:moveTo>
                      <a:pt x="63" y="89"/>
                    </a:moveTo>
                    <a:cubicBezTo>
                      <a:pt x="32" y="89"/>
                      <a:pt x="32" y="89"/>
                      <a:pt x="32" y="89"/>
                    </a:cubicBezTo>
                    <a:cubicBezTo>
                      <a:pt x="14" y="89"/>
                      <a:pt x="0" y="74"/>
                      <a:pt x="0" y="56"/>
                    </a:cubicBezTo>
                    <a:cubicBezTo>
                      <a:pt x="0" y="5"/>
                      <a:pt x="0" y="5"/>
                      <a:pt x="0" y="5"/>
                    </a:cubicBezTo>
                    <a:cubicBezTo>
                      <a:pt x="0" y="2"/>
                      <a:pt x="2" y="0"/>
                      <a:pt x="4" y="0"/>
                    </a:cubicBezTo>
                    <a:cubicBezTo>
                      <a:pt x="87" y="0"/>
                      <a:pt x="87" y="0"/>
                      <a:pt x="87" y="0"/>
                    </a:cubicBezTo>
                    <a:cubicBezTo>
                      <a:pt x="91" y="0"/>
                      <a:pt x="93" y="3"/>
                      <a:pt x="93" y="6"/>
                    </a:cubicBezTo>
                    <a:cubicBezTo>
                      <a:pt x="93" y="59"/>
                      <a:pt x="93" y="59"/>
                      <a:pt x="93" y="59"/>
                    </a:cubicBezTo>
                    <a:cubicBezTo>
                      <a:pt x="93" y="75"/>
                      <a:pt x="80" y="89"/>
                      <a:pt x="63"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4" name="Freeform 25"/>
              <p:cNvSpPr>
                <a:spLocks/>
              </p:cNvSpPr>
              <p:nvPr/>
            </p:nvSpPr>
            <p:spPr bwMode="auto">
              <a:xfrm>
                <a:off x="7105650" y="2228851"/>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7"/>
                      <a:pt x="0" y="5"/>
                    </a:cubicBezTo>
                    <a:cubicBezTo>
                      <a:pt x="0" y="3"/>
                      <a:pt x="0" y="3"/>
                      <a:pt x="0" y="3"/>
                    </a:cubicBezTo>
                    <a:cubicBezTo>
                      <a:pt x="0" y="2"/>
                      <a:pt x="1" y="0"/>
                      <a:pt x="3" y="0"/>
                    </a:cubicBezTo>
                    <a:cubicBezTo>
                      <a:pt x="31" y="0"/>
                      <a:pt x="31" y="0"/>
                      <a:pt x="31" y="0"/>
                    </a:cubicBezTo>
                    <a:cubicBezTo>
                      <a:pt x="32" y="0"/>
                      <a:pt x="34" y="2"/>
                      <a:pt x="34" y="3"/>
                    </a:cubicBezTo>
                    <a:cubicBezTo>
                      <a:pt x="34" y="5"/>
                      <a:pt x="34" y="5"/>
                      <a:pt x="34" y="5"/>
                    </a:cubicBezTo>
                    <a:cubicBezTo>
                      <a:pt x="34" y="7"/>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5" name="Freeform 26"/>
              <p:cNvSpPr>
                <a:spLocks/>
              </p:cNvSpPr>
              <p:nvPr/>
            </p:nvSpPr>
            <p:spPr bwMode="auto">
              <a:xfrm>
                <a:off x="7105650" y="2181226"/>
                <a:ext cx="68263" cy="17463"/>
              </a:xfrm>
              <a:custGeom>
                <a:avLst/>
                <a:gdLst>
                  <a:gd name="T0" fmla="*/ 31 w 34"/>
                  <a:gd name="T1" fmla="*/ 9 h 9"/>
                  <a:gd name="T2" fmla="*/ 3 w 34"/>
                  <a:gd name="T3" fmla="*/ 9 h 9"/>
                  <a:gd name="T4" fmla="*/ 0 w 34"/>
                  <a:gd name="T5" fmla="*/ 5 h 9"/>
                  <a:gd name="T6" fmla="*/ 0 w 34"/>
                  <a:gd name="T7" fmla="*/ 4 h 9"/>
                  <a:gd name="T8" fmla="*/ 3 w 34"/>
                  <a:gd name="T9" fmla="*/ 0 h 9"/>
                  <a:gd name="T10" fmla="*/ 31 w 34"/>
                  <a:gd name="T11" fmla="*/ 0 h 9"/>
                  <a:gd name="T12" fmla="*/ 34 w 34"/>
                  <a:gd name="T13" fmla="*/ 4 h 9"/>
                  <a:gd name="T14" fmla="*/ 34 w 34"/>
                  <a:gd name="T15" fmla="*/ 5 h 9"/>
                  <a:gd name="T16" fmla="*/ 31 w 3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
                    <a:moveTo>
                      <a:pt x="31" y="9"/>
                    </a:moveTo>
                    <a:cubicBezTo>
                      <a:pt x="3" y="9"/>
                      <a:pt x="3" y="9"/>
                      <a:pt x="3" y="9"/>
                    </a:cubicBezTo>
                    <a:cubicBezTo>
                      <a:pt x="1" y="9"/>
                      <a:pt x="0" y="7"/>
                      <a:pt x="0" y="5"/>
                    </a:cubicBezTo>
                    <a:cubicBezTo>
                      <a:pt x="0" y="4"/>
                      <a:pt x="0" y="4"/>
                      <a:pt x="0" y="4"/>
                    </a:cubicBezTo>
                    <a:cubicBezTo>
                      <a:pt x="0" y="2"/>
                      <a:pt x="1" y="0"/>
                      <a:pt x="3" y="0"/>
                    </a:cubicBezTo>
                    <a:cubicBezTo>
                      <a:pt x="31" y="0"/>
                      <a:pt x="31" y="0"/>
                      <a:pt x="31" y="0"/>
                    </a:cubicBezTo>
                    <a:cubicBezTo>
                      <a:pt x="32" y="0"/>
                      <a:pt x="34" y="2"/>
                      <a:pt x="34" y="4"/>
                    </a:cubicBezTo>
                    <a:cubicBezTo>
                      <a:pt x="34" y="5"/>
                      <a:pt x="34" y="5"/>
                      <a:pt x="34" y="5"/>
                    </a:cubicBezTo>
                    <a:cubicBezTo>
                      <a:pt x="34" y="7"/>
                      <a:pt x="32" y="9"/>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6" name="Freeform 27"/>
              <p:cNvSpPr>
                <a:spLocks/>
              </p:cNvSpPr>
              <p:nvPr/>
            </p:nvSpPr>
            <p:spPr bwMode="auto">
              <a:xfrm>
                <a:off x="7105650" y="2135188"/>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6"/>
                      <a:pt x="0" y="5"/>
                    </a:cubicBezTo>
                    <a:cubicBezTo>
                      <a:pt x="0" y="3"/>
                      <a:pt x="0" y="3"/>
                      <a:pt x="0" y="3"/>
                    </a:cubicBezTo>
                    <a:cubicBezTo>
                      <a:pt x="0" y="1"/>
                      <a:pt x="1" y="0"/>
                      <a:pt x="3" y="0"/>
                    </a:cubicBezTo>
                    <a:cubicBezTo>
                      <a:pt x="31" y="0"/>
                      <a:pt x="31" y="0"/>
                      <a:pt x="31" y="0"/>
                    </a:cubicBezTo>
                    <a:cubicBezTo>
                      <a:pt x="32" y="0"/>
                      <a:pt x="34" y="1"/>
                      <a:pt x="34" y="3"/>
                    </a:cubicBezTo>
                    <a:cubicBezTo>
                      <a:pt x="34" y="5"/>
                      <a:pt x="34" y="5"/>
                      <a:pt x="34" y="5"/>
                    </a:cubicBezTo>
                    <a:cubicBezTo>
                      <a:pt x="34" y="6"/>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7" name="Freeform 28"/>
              <p:cNvSpPr>
                <a:spLocks/>
              </p:cNvSpPr>
              <p:nvPr/>
            </p:nvSpPr>
            <p:spPr bwMode="auto">
              <a:xfrm>
                <a:off x="7105650" y="2276476"/>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7"/>
                      <a:pt x="0" y="5"/>
                    </a:cubicBezTo>
                    <a:cubicBezTo>
                      <a:pt x="0" y="3"/>
                      <a:pt x="0" y="3"/>
                      <a:pt x="0" y="3"/>
                    </a:cubicBezTo>
                    <a:cubicBezTo>
                      <a:pt x="0" y="1"/>
                      <a:pt x="1" y="0"/>
                      <a:pt x="3" y="0"/>
                    </a:cubicBezTo>
                    <a:cubicBezTo>
                      <a:pt x="31" y="0"/>
                      <a:pt x="31" y="0"/>
                      <a:pt x="31" y="0"/>
                    </a:cubicBezTo>
                    <a:cubicBezTo>
                      <a:pt x="32" y="0"/>
                      <a:pt x="34" y="1"/>
                      <a:pt x="34" y="3"/>
                    </a:cubicBezTo>
                    <a:cubicBezTo>
                      <a:pt x="34" y="5"/>
                      <a:pt x="34" y="5"/>
                      <a:pt x="34" y="5"/>
                    </a:cubicBezTo>
                    <a:cubicBezTo>
                      <a:pt x="34" y="7"/>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8" name="Freeform 29"/>
              <p:cNvSpPr>
                <a:spLocks/>
              </p:cNvSpPr>
              <p:nvPr/>
            </p:nvSpPr>
            <p:spPr bwMode="auto">
              <a:xfrm>
                <a:off x="7105650" y="2324101"/>
                <a:ext cx="68263" cy="15875"/>
              </a:xfrm>
              <a:custGeom>
                <a:avLst/>
                <a:gdLst>
                  <a:gd name="T0" fmla="*/ 31 w 34"/>
                  <a:gd name="T1" fmla="*/ 8 h 8"/>
                  <a:gd name="T2" fmla="*/ 3 w 34"/>
                  <a:gd name="T3" fmla="*/ 8 h 8"/>
                  <a:gd name="T4" fmla="*/ 0 w 34"/>
                  <a:gd name="T5" fmla="*/ 4 h 8"/>
                  <a:gd name="T6" fmla="*/ 0 w 34"/>
                  <a:gd name="T7" fmla="*/ 3 h 8"/>
                  <a:gd name="T8" fmla="*/ 3 w 34"/>
                  <a:gd name="T9" fmla="*/ 0 h 8"/>
                  <a:gd name="T10" fmla="*/ 31 w 34"/>
                  <a:gd name="T11" fmla="*/ 0 h 8"/>
                  <a:gd name="T12" fmla="*/ 34 w 34"/>
                  <a:gd name="T13" fmla="*/ 3 h 8"/>
                  <a:gd name="T14" fmla="*/ 34 w 34"/>
                  <a:gd name="T15" fmla="*/ 4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6"/>
                      <a:pt x="0" y="4"/>
                    </a:cubicBezTo>
                    <a:cubicBezTo>
                      <a:pt x="0" y="3"/>
                      <a:pt x="0" y="3"/>
                      <a:pt x="0" y="3"/>
                    </a:cubicBezTo>
                    <a:cubicBezTo>
                      <a:pt x="0" y="1"/>
                      <a:pt x="1" y="0"/>
                      <a:pt x="3" y="0"/>
                    </a:cubicBezTo>
                    <a:cubicBezTo>
                      <a:pt x="31" y="0"/>
                      <a:pt x="31" y="0"/>
                      <a:pt x="31" y="0"/>
                    </a:cubicBezTo>
                    <a:cubicBezTo>
                      <a:pt x="32" y="0"/>
                      <a:pt x="34" y="1"/>
                      <a:pt x="34" y="3"/>
                    </a:cubicBezTo>
                    <a:cubicBezTo>
                      <a:pt x="34" y="4"/>
                      <a:pt x="34" y="4"/>
                      <a:pt x="34" y="4"/>
                    </a:cubicBezTo>
                    <a:cubicBezTo>
                      <a:pt x="34" y="6"/>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grpSp>
      <p:grpSp>
        <p:nvGrpSpPr>
          <p:cNvPr id="139" name="Group 138"/>
          <p:cNvGrpSpPr>
            <a:grpSpLocks noChangeAspect="1"/>
          </p:cNvGrpSpPr>
          <p:nvPr/>
        </p:nvGrpSpPr>
        <p:grpSpPr>
          <a:xfrm>
            <a:off x="4488662" y="1825166"/>
            <a:ext cx="565200" cy="562395"/>
            <a:chOff x="4644206" y="1886185"/>
            <a:chExt cx="732156" cy="728523"/>
          </a:xfrm>
        </p:grpSpPr>
        <p:sp>
          <p:nvSpPr>
            <p:cNvPr id="140" name="Freeform 139"/>
            <p:cNvSpPr>
              <a:spLocks/>
            </p:cNvSpPr>
            <p:nvPr/>
          </p:nvSpPr>
          <p:spPr bwMode="auto">
            <a:xfrm rot="5400000">
              <a:off x="4646022" y="1884369"/>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sz="1100" dirty="0">
                <a:solidFill>
                  <a:srgbClr val="A2A2A2"/>
                </a:solidFill>
                <a:latin typeface="Imago" panose="02000500060000020004" pitchFamily="2" charset="0"/>
                <a:cs typeface="Arial"/>
              </a:endParaRPr>
            </a:p>
          </p:txBody>
        </p:sp>
        <p:grpSp>
          <p:nvGrpSpPr>
            <p:cNvPr id="141" name="Group 140"/>
            <p:cNvGrpSpPr/>
            <p:nvPr/>
          </p:nvGrpSpPr>
          <p:grpSpPr>
            <a:xfrm>
              <a:off x="4758255" y="1998018"/>
              <a:ext cx="504056" cy="504858"/>
              <a:chOff x="6443663" y="627063"/>
              <a:chExt cx="996950" cy="998537"/>
            </a:xfrm>
          </p:grpSpPr>
          <p:sp>
            <p:nvSpPr>
              <p:cNvPr id="170" name="AutoShape 3"/>
              <p:cNvSpPr>
                <a:spLocks noChangeAspect="1" noChangeArrowheads="1" noTextEdit="1"/>
              </p:cNvSpPr>
              <p:nvPr/>
            </p:nvSpPr>
            <p:spPr bwMode="auto">
              <a:xfrm>
                <a:off x="6443663" y="627063"/>
                <a:ext cx="9969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77" name="Oval 5"/>
              <p:cNvSpPr>
                <a:spLocks noChangeArrowheads="1"/>
              </p:cNvSpPr>
              <p:nvPr/>
            </p:nvSpPr>
            <p:spPr bwMode="auto">
              <a:xfrm>
                <a:off x="6443663" y="627063"/>
                <a:ext cx="996950" cy="998537"/>
              </a:xfrm>
              <a:prstGeom prst="ellipse">
                <a:avLst/>
              </a:prstGeom>
              <a:solidFill>
                <a:srgbClr val="006CAD"/>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78" name="Oval 6"/>
              <p:cNvSpPr>
                <a:spLocks noChangeArrowheads="1"/>
              </p:cNvSpPr>
              <p:nvPr/>
            </p:nvSpPr>
            <p:spPr bwMode="auto">
              <a:xfrm>
                <a:off x="6483351" y="665163"/>
                <a:ext cx="919163" cy="922337"/>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79" name="Oval 7"/>
              <p:cNvSpPr>
                <a:spLocks noChangeArrowheads="1"/>
              </p:cNvSpPr>
              <p:nvPr/>
            </p:nvSpPr>
            <p:spPr bwMode="auto">
              <a:xfrm>
                <a:off x="6557963" y="742950"/>
                <a:ext cx="768350" cy="768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0" name="Oval 8"/>
              <p:cNvSpPr>
                <a:spLocks noChangeArrowheads="1"/>
              </p:cNvSpPr>
              <p:nvPr/>
            </p:nvSpPr>
            <p:spPr bwMode="auto">
              <a:xfrm>
                <a:off x="6634163" y="819150"/>
                <a:ext cx="615950" cy="6143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1" name="Oval 9"/>
              <p:cNvSpPr>
                <a:spLocks noChangeArrowheads="1"/>
              </p:cNvSpPr>
              <p:nvPr/>
            </p:nvSpPr>
            <p:spPr bwMode="auto">
              <a:xfrm>
                <a:off x="6711951" y="895350"/>
                <a:ext cx="460375" cy="461962"/>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2" name="Oval 10"/>
              <p:cNvSpPr>
                <a:spLocks noChangeArrowheads="1"/>
              </p:cNvSpPr>
              <p:nvPr/>
            </p:nvSpPr>
            <p:spPr bwMode="auto">
              <a:xfrm>
                <a:off x="6788151" y="973138"/>
                <a:ext cx="307975" cy="306387"/>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3" name="Oval 11"/>
              <p:cNvSpPr>
                <a:spLocks noChangeArrowheads="1"/>
              </p:cNvSpPr>
              <p:nvPr/>
            </p:nvSpPr>
            <p:spPr bwMode="auto">
              <a:xfrm>
                <a:off x="6865938" y="1049338"/>
                <a:ext cx="152400" cy="15398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4" name="Line 12"/>
              <p:cNvSpPr>
                <a:spLocks noChangeShapeType="1"/>
              </p:cNvSpPr>
              <p:nvPr/>
            </p:nvSpPr>
            <p:spPr bwMode="auto">
              <a:xfrm>
                <a:off x="6942138" y="1127125"/>
                <a:ext cx="354013" cy="352425"/>
              </a:xfrm>
              <a:prstGeom prst="line">
                <a:avLst/>
              </a:prstGeom>
              <a:noFill/>
              <a:ln w="15875"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5" name="Line 13"/>
              <p:cNvSpPr>
                <a:spLocks noChangeShapeType="1"/>
              </p:cNvSpPr>
              <p:nvPr/>
            </p:nvSpPr>
            <p:spPr bwMode="auto">
              <a:xfrm flipV="1">
                <a:off x="6942138" y="896938"/>
                <a:ext cx="228600" cy="230187"/>
              </a:xfrm>
              <a:prstGeom prst="line">
                <a:avLst/>
              </a:prstGeom>
              <a:noFill/>
              <a:ln w="15875"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sp>
            <p:nvSpPr>
              <p:cNvPr id="186" name="Freeform 14"/>
              <p:cNvSpPr>
                <a:spLocks/>
              </p:cNvSpPr>
              <p:nvPr/>
            </p:nvSpPr>
            <p:spPr bwMode="auto">
              <a:xfrm>
                <a:off x="7154863" y="692150"/>
                <a:ext cx="220663" cy="222250"/>
              </a:xfrm>
              <a:custGeom>
                <a:avLst/>
                <a:gdLst>
                  <a:gd name="T0" fmla="*/ 0 w 139"/>
                  <a:gd name="T1" fmla="*/ 133 h 140"/>
                  <a:gd name="T2" fmla="*/ 18 w 139"/>
                  <a:gd name="T3" fmla="*/ 58 h 140"/>
                  <a:gd name="T4" fmla="*/ 75 w 139"/>
                  <a:gd name="T5" fmla="*/ 0 h 140"/>
                  <a:gd name="T6" fmla="*/ 75 w 139"/>
                  <a:gd name="T7" fmla="*/ 64 h 140"/>
                  <a:gd name="T8" fmla="*/ 139 w 139"/>
                  <a:gd name="T9" fmla="*/ 64 h 140"/>
                  <a:gd name="T10" fmla="*/ 82 w 139"/>
                  <a:gd name="T11" fmla="*/ 122 h 140"/>
                  <a:gd name="T12" fmla="*/ 7 w 139"/>
                  <a:gd name="T13" fmla="*/ 140 h 140"/>
                  <a:gd name="T14" fmla="*/ 0 w 139"/>
                  <a:gd name="T15" fmla="*/ 133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0">
                    <a:moveTo>
                      <a:pt x="0" y="133"/>
                    </a:moveTo>
                    <a:lnTo>
                      <a:pt x="18" y="58"/>
                    </a:lnTo>
                    <a:lnTo>
                      <a:pt x="75" y="0"/>
                    </a:lnTo>
                    <a:lnTo>
                      <a:pt x="75" y="64"/>
                    </a:lnTo>
                    <a:lnTo>
                      <a:pt x="139" y="64"/>
                    </a:lnTo>
                    <a:lnTo>
                      <a:pt x="82" y="122"/>
                    </a:lnTo>
                    <a:lnTo>
                      <a:pt x="7" y="140"/>
                    </a:lnTo>
                    <a:lnTo>
                      <a:pt x="0" y="1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Imago" panose="02000500060000020004" pitchFamily="2" charset="0"/>
                  <a:cs typeface="Arial"/>
                </a:endParaRPr>
              </a:p>
            </p:txBody>
          </p:sp>
        </p:grpSp>
      </p:grpSp>
      <p:sp>
        <p:nvSpPr>
          <p:cNvPr id="188" name="Freeform 187"/>
          <p:cNvSpPr>
            <a:spLocks/>
          </p:cNvSpPr>
          <p:nvPr/>
        </p:nvSpPr>
        <p:spPr bwMode="auto">
          <a:xfrm rot="5400000">
            <a:off x="5820258" y="3402714"/>
            <a:ext cx="565200" cy="565200"/>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36" tIns="45718" rIns="91436" bIns="45718" numCol="1" anchor="t" anchorCtr="0" compatLnSpc="1">
            <a:prstTxWarp prst="textNoShape">
              <a:avLst/>
            </a:prstTxWarp>
          </a:bodyPr>
          <a:lstStyle/>
          <a:p>
            <a:pPr defTabSz="457178">
              <a:defRPr/>
            </a:pPr>
            <a:endParaRPr lang="en-US" sz="1100" dirty="0">
              <a:solidFill>
                <a:srgbClr val="A2A2A2"/>
              </a:solidFill>
              <a:latin typeface="Imago" panose="02000500060000020004" pitchFamily="2" charset="0"/>
              <a:cs typeface="Arial"/>
            </a:endParaRPr>
          </a:p>
        </p:txBody>
      </p:sp>
      <p:grpSp>
        <p:nvGrpSpPr>
          <p:cNvPr id="201" name="Group 200"/>
          <p:cNvGrpSpPr>
            <a:grpSpLocks noChangeAspect="1"/>
          </p:cNvGrpSpPr>
          <p:nvPr/>
        </p:nvGrpSpPr>
        <p:grpSpPr>
          <a:xfrm>
            <a:off x="7183761" y="1825171"/>
            <a:ext cx="565200" cy="595976"/>
            <a:chOff x="4644206" y="2952862"/>
            <a:chExt cx="732156" cy="728523"/>
          </a:xfrm>
        </p:grpSpPr>
        <p:sp>
          <p:nvSpPr>
            <p:cNvPr id="202" name="Freeform 201"/>
            <p:cNvSpPr>
              <a:spLocks/>
            </p:cNvSpPr>
            <p:nvPr/>
          </p:nvSpPr>
          <p:spPr bwMode="auto">
            <a:xfrm rot="5400000">
              <a:off x="4646022" y="2951046"/>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sz="1100" dirty="0">
                <a:solidFill>
                  <a:srgbClr val="A2A2A2"/>
                </a:solidFill>
                <a:latin typeface="Imago" panose="02000500060000020004" pitchFamily="2" charset="0"/>
                <a:cs typeface="Arial"/>
              </a:endParaRPr>
            </a:p>
          </p:txBody>
        </p:sp>
        <p:grpSp>
          <p:nvGrpSpPr>
            <p:cNvPr id="203" name="Group 202"/>
            <p:cNvGrpSpPr/>
            <p:nvPr/>
          </p:nvGrpSpPr>
          <p:grpSpPr>
            <a:xfrm>
              <a:off x="4770559" y="3091684"/>
              <a:ext cx="479289" cy="470370"/>
              <a:chOff x="4770559" y="3091684"/>
              <a:chExt cx="479289" cy="470370"/>
            </a:xfrm>
          </p:grpSpPr>
          <p:sp>
            <p:nvSpPr>
              <p:cNvPr id="204" name="Freeform 203"/>
              <p:cNvSpPr>
                <a:spLocks/>
              </p:cNvSpPr>
              <p:nvPr/>
            </p:nvSpPr>
            <p:spPr bwMode="auto">
              <a:xfrm>
                <a:off x="4995337" y="3186828"/>
                <a:ext cx="254511" cy="375226"/>
              </a:xfrm>
              <a:custGeom>
                <a:avLst/>
                <a:gdLst>
                  <a:gd name="T0" fmla="*/ 103 w 259"/>
                  <a:gd name="T1" fmla="*/ 79 h 382"/>
                  <a:gd name="T2" fmla="*/ 28 w 259"/>
                  <a:gd name="T3" fmla="*/ 111 h 382"/>
                  <a:gd name="T4" fmla="*/ 4 w 259"/>
                  <a:gd name="T5" fmla="*/ 88 h 382"/>
                  <a:gd name="T6" fmla="*/ 21 w 259"/>
                  <a:gd name="T7" fmla="*/ 74 h 382"/>
                  <a:gd name="T8" fmla="*/ 99 w 259"/>
                  <a:gd name="T9" fmla="*/ 28 h 382"/>
                  <a:gd name="T10" fmla="*/ 109 w 259"/>
                  <a:gd name="T11" fmla="*/ 16 h 382"/>
                  <a:gd name="T12" fmla="*/ 154 w 259"/>
                  <a:gd name="T13" fmla="*/ 1 h 382"/>
                  <a:gd name="T14" fmla="*/ 249 w 259"/>
                  <a:gd name="T15" fmla="*/ 76 h 382"/>
                  <a:gd name="T16" fmla="*/ 223 w 259"/>
                  <a:gd name="T17" fmla="*/ 176 h 382"/>
                  <a:gd name="T18" fmla="*/ 198 w 259"/>
                  <a:gd name="T19" fmla="*/ 178 h 382"/>
                  <a:gd name="T20" fmla="*/ 195 w 259"/>
                  <a:gd name="T21" fmla="*/ 152 h 382"/>
                  <a:gd name="T22" fmla="*/ 215 w 259"/>
                  <a:gd name="T23" fmla="*/ 103 h 382"/>
                  <a:gd name="T24" fmla="*/ 205 w 259"/>
                  <a:gd name="T25" fmla="*/ 66 h 382"/>
                  <a:gd name="T26" fmla="*/ 205 w 259"/>
                  <a:gd name="T27" fmla="*/ 75 h 382"/>
                  <a:gd name="T28" fmla="*/ 205 w 259"/>
                  <a:gd name="T29" fmla="*/ 117 h 382"/>
                  <a:gd name="T30" fmla="*/ 194 w 259"/>
                  <a:gd name="T31" fmla="*/ 147 h 382"/>
                  <a:gd name="T32" fmla="*/ 201 w 259"/>
                  <a:gd name="T33" fmla="*/ 186 h 382"/>
                  <a:gd name="T34" fmla="*/ 205 w 259"/>
                  <a:gd name="T35" fmla="*/ 191 h 382"/>
                  <a:gd name="T36" fmla="*/ 204 w 259"/>
                  <a:gd name="T37" fmla="*/ 355 h 382"/>
                  <a:gd name="T38" fmla="*/ 188 w 259"/>
                  <a:gd name="T39" fmla="*/ 379 h 382"/>
                  <a:gd name="T40" fmla="*/ 163 w 259"/>
                  <a:gd name="T41" fmla="*/ 363 h 382"/>
                  <a:gd name="T42" fmla="*/ 162 w 259"/>
                  <a:gd name="T43" fmla="*/ 349 h 382"/>
                  <a:gd name="T44" fmla="*/ 162 w 259"/>
                  <a:gd name="T45" fmla="*/ 205 h 382"/>
                  <a:gd name="T46" fmla="*/ 162 w 259"/>
                  <a:gd name="T47" fmla="*/ 194 h 382"/>
                  <a:gd name="T48" fmla="*/ 146 w 259"/>
                  <a:gd name="T49" fmla="*/ 194 h 382"/>
                  <a:gd name="T50" fmla="*/ 146 w 259"/>
                  <a:gd name="T51" fmla="*/ 203 h 382"/>
                  <a:gd name="T52" fmla="*/ 146 w 259"/>
                  <a:gd name="T53" fmla="*/ 352 h 382"/>
                  <a:gd name="T54" fmla="*/ 144 w 259"/>
                  <a:gd name="T55" fmla="*/ 365 h 382"/>
                  <a:gd name="T56" fmla="*/ 123 w 259"/>
                  <a:gd name="T57" fmla="*/ 380 h 382"/>
                  <a:gd name="T58" fmla="*/ 104 w 259"/>
                  <a:gd name="T59" fmla="*/ 362 h 382"/>
                  <a:gd name="T60" fmla="*/ 103 w 259"/>
                  <a:gd name="T61" fmla="*/ 311 h 382"/>
                  <a:gd name="T62" fmla="*/ 103 w 259"/>
                  <a:gd name="T63" fmla="*/ 91 h 382"/>
                  <a:gd name="T64" fmla="*/ 103 w 259"/>
                  <a:gd name="T65" fmla="*/ 7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382">
                    <a:moveTo>
                      <a:pt x="103" y="79"/>
                    </a:moveTo>
                    <a:cubicBezTo>
                      <a:pt x="80" y="98"/>
                      <a:pt x="55" y="107"/>
                      <a:pt x="28" y="111"/>
                    </a:cubicBezTo>
                    <a:cubicBezTo>
                      <a:pt x="12" y="113"/>
                      <a:pt x="0" y="103"/>
                      <a:pt x="4" y="88"/>
                    </a:cubicBezTo>
                    <a:cubicBezTo>
                      <a:pt x="6" y="80"/>
                      <a:pt x="12" y="75"/>
                      <a:pt x="21" y="74"/>
                    </a:cubicBezTo>
                    <a:cubicBezTo>
                      <a:pt x="54" y="71"/>
                      <a:pt x="79" y="55"/>
                      <a:pt x="99" y="28"/>
                    </a:cubicBezTo>
                    <a:cubicBezTo>
                      <a:pt x="102" y="24"/>
                      <a:pt x="105" y="20"/>
                      <a:pt x="109" y="16"/>
                    </a:cubicBezTo>
                    <a:cubicBezTo>
                      <a:pt x="121" y="4"/>
                      <a:pt x="136" y="0"/>
                      <a:pt x="154" y="1"/>
                    </a:cubicBezTo>
                    <a:cubicBezTo>
                      <a:pt x="200" y="1"/>
                      <a:pt x="238" y="30"/>
                      <a:pt x="249" y="76"/>
                    </a:cubicBezTo>
                    <a:cubicBezTo>
                      <a:pt x="259" y="114"/>
                      <a:pt x="248" y="147"/>
                      <a:pt x="223" y="176"/>
                    </a:cubicBezTo>
                    <a:cubicBezTo>
                      <a:pt x="217" y="184"/>
                      <a:pt x="205" y="185"/>
                      <a:pt x="198" y="178"/>
                    </a:cubicBezTo>
                    <a:cubicBezTo>
                      <a:pt x="190" y="172"/>
                      <a:pt x="188" y="161"/>
                      <a:pt x="195" y="152"/>
                    </a:cubicBezTo>
                    <a:cubicBezTo>
                      <a:pt x="206" y="138"/>
                      <a:pt x="214" y="122"/>
                      <a:pt x="215" y="103"/>
                    </a:cubicBezTo>
                    <a:cubicBezTo>
                      <a:pt x="216" y="91"/>
                      <a:pt x="213" y="79"/>
                      <a:pt x="205" y="66"/>
                    </a:cubicBezTo>
                    <a:cubicBezTo>
                      <a:pt x="205" y="70"/>
                      <a:pt x="205" y="72"/>
                      <a:pt x="205" y="75"/>
                    </a:cubicBezTo>
                    <a:cubicBezTo>
                      <a:pt x="205" y="89"/>
                      <a:pt x="204" y="103"/>
                      <a:pt x="205" y="117"/>
                    </a:cubicBezTo>
                    <a:cubicBezTo>
                      <a:pt x="206" y="129"/>
                      <a:pt x="201" y="138"/>
                      <a:pt x="194" y="147"/>
                    </a:cubicBezTo>
                    <a:cubicBezTo>
                      <a:pt x="182" y="162"/>
                      <a:pt x="185" y="176"/>
                      <a:pt x="201" y="186"/>
                    </a:cubicBezTo>
                    <a:cubicBezTo>
                      <a:pt x="203" y="187"/>
                      <a:pt x="205" y="189"/>
                      <a:pt x="205" y="191"/>
                    </a:cubicBezTo>
                    <a:cubicBezTo>
                      <a:pt x="205" y="246"/>
                      <a:pt x="205" y="300"/>
                      <a:pt x="204" y="355"/>
                    </a:cubicBezTo>
                    <a:cubicBezTo>
                      <a:pt x="204" y="368"/>
                      <a:pt x="198" y="377"/>
                      <a:pt x="188" y="379"/>
                    </a:cubicBezTo>
                    <a:cubicBezTo>
                      <a:pt x="176" y="382"/>
                      <a:pt x="165" y="375"/>
                      <a:pt x="163" y="363"/>
                    </a:cubicBezTo>
                    <a:cubicBezTo>
                      <a:pt x="162" y="358"/>
                      <a:pt x="162" y="354"/>
                      <a:pt x="162" y="349"/>
                    </a:cubicBezTo>
                    <a:cubicBezTo>
                      <a:pt x="162" y="301"/>
                      <a:pt x="162" y="253"/>
                      <a:pt x="162" y="205"/>
                    </a:cubicBezTo>
                    <a:cubicBezTo>
                      <a:pt x="162" y="202"/>
                      <a:pt x="162" y="198"/>
                      <a:pt x="162" y="194"/>
                    </a:cubicBezTo>
                    <a:cubicBezTo>
                      <a:pt x="156" y="194"/>
                      <a:pt x="152" y="194"/>
                      <a:pt x="146" y="194"/>
                    </a:cubicBezTo>
                    <a:cubicBezTo>
                      <a:pt x="146" y="197"/>
                      <a:pt x="146" y="200"/>
                      <a:pt x="146" y="203"/>
                    </a:cubicBezTo>
                    <a:cubicBezTo>
                      <a:pt x="146" y="253"/>
                      <a:pt x="146" y="303"/>
                      <a:pt x="146" y="352"/>
                    </a:cubicBezTo>
                    <a:cubicBezTo>
                      <a:pt x="146" y="356"/>
                      <a:pt x="145" y="361"/>
                      <a:pt x="144" y="365"/>
                    </a:cubicBezTo>
                    <a:cubicBezTo>
                      <a:pt x="141" y="375"/>
                      <a:pt x="133" y="380"/>
                      <a:pt x="123" y="380"/>
                    </a:cubicBezTo>
                    <a:cubicBezTo>
                      <a:pt x="113" y="379"/>
                      <a:pt x="105" y="372"/>
                      <a:pt x="104" y="362"/>
                    </a:cubicBezTo>
                    <a:cubicBezTo>
                      <a:pt x="103" y="345"/>
                      <a:pt x="103" y="328"/>
                      <a:pt x="103" y="311"/>
                    </a:cubicBezTo>
                    <a:cubicBezTo>
                      <a:pt x="103" y="238"/>
                      <a:pt x="103" y="164"/>
                      <a:pt x="103" y="91"/>
                    </a:cubicBezTo>
                    <a:cubicBezTo>
                      <a:pt x="103" y="88"/>
                      <a:pt x="103" y="85"/>
                      <a:pt x="103" y="7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sp>
            <p:nvSpPr>
              <p:cNvPr id="205" name="Freeform 204"/>
              <p:cNvSpPr>
                <a:spLocks/>
              </p:cNvSpPr>
              <p:nvPr/>
            </p:nvSpPr>
            <p:spPr bwMode="auto">
              <a:xfrm>
                <a:off x="4833592" y="3091684"/>
                <a:ext cx="85035" cy="86225"/>
              </a:xfrm>
              <a:custGeom>
                <a:avLst/>
                <a:gdLst>
                  <a:gd name="T0" fmla="*/ 0 w 87"/>
                  <a:gd name="T1" fmla="*/ 44 h 88"/>
                  <a:gd name="T2" fmla="*/ 43 w 87"/>
                  <a:gd name="T3" fmla="*/ 1 h 88"/>
                  <a:gd name="T4" fmla="*/ 87 w 87"/>
                  <a:gd name="T5" fmla="*/ 44 h 88"/>
                  <a:gd name="T6" fmla="*/ 43 w 87"/>
                  <a:gd name="T7" fmla="*/ 88 h 88"/>
                  <a:gd name="T8" fmla="*/ 0 w 87"/>
                  <a:gd name="T9" fmla="*/ 44 h 88"/>
                </a:gdLst>
                <a:ahLst/>
                <a:cxnLst>
                  <a:cxn ang="0">
                    <a:pos x="T0" y="T1"/>
                  </a:cxn>
                  <a:cxn ang="0">
                    <a:pos x="T2" y="T3"/>
                  </a:cxn>
                  <a:cxn ang="0">
                    <a:pos x="T4" y="T5"/>
                  </a:cxn>
                  <a:cxn ang="0">
                    <a:pos x="T6" y="T7"/>
                  </a:cxn>
                  <a:cxn ang="0">
                    <a:pos x="T8" y="T9"/>
                  </a:cxn>
                </a:cxnLst>
                <a:rect l="0" t="0" r="r" b="b"/>
                <a:pathLst>
                  <a:path w="87" h="88">
                    <a:moveTo>
                      <a:pt x="0" y="44"/>
                    </a:moveTo>
                    <a:cubicBezTo>
                      <a:pt x="0" y="20"/>
                      <a:pt x="19" y="1"/>
                      <a:pt x="43" y="1"/>
                    </a:cubicBezTo>
                    <a:cubicBezTo>
                      <a:pt x="67" y="0"/>
                      <a:pt x="86" y="20"/>
                      <a:pt x="87" y="44"/>
                    </a:cubicBezTo>
                    <a:cubicBezTo>
                      <a:pt x="87" y="68"/>
                      <a:pt x="67" y="88"/>
                      <a:pt x="43" y="88"/>
                    </a:cubicBezTo>
                    <a:cubicBezTo>
                      <a:pt x="19" y="87"/>
                      <a:pt x="0" y="68"/>
                      <a:pt x="0" y="44"/>
                    </a:cubicBezTo>
                    <a:close/>
                  </a:path>
                </a:pathLst>
              </a:custGeom>
              <a:solidFill>
                <a:srgbClr val="006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sp>
            <p:nvSpPr>
              <p:cNvPr id="206" name="Freeform 205"/>
              <p:cNvSpPr>
                <a:spLocks/>
              </p:cNvSpPr>
              <p:nvPr/>
            </p:nvSpPr>
            <p:spPr bwMode="auto">
              <a:xfrm>
                <a:off x="5104158" y="3091684"/>
                <a:ext cx="84440" cy="86225"/>
              </a:xfrm>
              <a:custGeom>
                <a:avLst/>
                <a:gdLst>
                  <a:gd name="T0" fmla="*/ 0 w 86"/>
                  <a:gd name="T1" fmla="*/ 44 h 88"/>
                  <a:gd name="T2" fmla="*/ 42 w 86"/>
                  <a:gd name="T3" fmla="*/ 1 h 88"/>
                  <a:gd name="T4" fmla="*/ 86 w 86"/>
                  <a:gd name="T5" fmla="*/ 44 h 88"/>
                  <a:gd name="T6" fmla="*/ 43 w 86"/>
                  <a:gd name="T7" fmla="*/ 88 h 88"/>
                  <a:gd name="T8" fmla="*/ 0 w 86"/>
                  <a:gd name="T9" fmla="*/ 44 h 88"/>
                </a:gdLst>
                <a:ahLst/>
                <a:cxnLst>
                  <a:cxn ang="0">
                    <a:pos x="T0" y="T1"/>
                  </a:cxn>
                  <a:cxn ang="0">
                    <a:pos x="T2" y="T3"/>
                  </a:cxn>
                  <a:cxn ang="0">
                    <a:pos x="T4" y="T5"/>
                  </a:cxn>
                  <a:cxn ang="0">
                    <a:pos x="T6" y="T7"/>
                  </a:cxn>
                  <a:cxn ang="0">
                    <a:pos x="T8" y="T9"/>
                  </a:cxn>
                </a:cxnLst>
                <a:rect l="0" t="0" r="r" b="b"/>
                <a:pathLst>
                  <a:path w="86" h="88">
                    <a:moveTo>
                      <a:pt x="0" y="44"/>
                    </a:moveTo>
                    <a:cubicBezTo>
                      <a:pt x="0" y="20"/>
                      <a:pt x="18" y="1"/>
                      <a:pt x="42" y="1"/>
                    </a:cubicBezTo>
                    <a:cubicBezTo>
                      <a:pt x="66" y="0"/>
                      <a:pt x="86" y="20"/>
                      <a:pt x="86" y="44"/>
                    </a:cubicBezTo>
                    <a:cubicBezTo>
                      <a:pt x="86" y="68"/>
                      <a:pt x="66" y="87"/>
                      <a:pt x="43" y="88"/>
                    </a:cubicBezTo>
                    <a:cubicBezTo>
                      <a:pt x="19" y="88"/>
                      <a:pt x="0" y="68"/>
                      <a:pt x="0" y="4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sp>
            <p:nvSpPr>
              <p:cNvPr id="207" name="Freeform 206"/>
              <p:cNvSpPr>
                <a:spLocks/>
              </p:cNvSpPr>
              <p:nvPr/>
            </p:nvSpPr>
            <p:spPr bwMode="auto">
              <a:xfrm>
                <a:off x="4859757" y="3185639"/>
                <a:ext cx="32706" cy="37463"/>
              </a:xfrm>
              <a:custGeom>
                <a:avLst/>
                <a:gdLst>
                  <a:gd name="T0" fmla="*/ 0 w 33"/>
                  <a:gd name="T1" fmla="*/ 22 h 38"/>
                  <a:gd name="T2" fmla="*/ 16 w 33"/>
                  <a:gd name="T3" fmla="*/ 38 h 38"/>
                  <a:gd name="T4" fmla="*/ 33 w 33"/>
                  <a:gd name="T5" fmla="*/ 22 h 38"/>
                  <a:gd name="T6" fmla="*/ 33 w 33"/>
                  <a:gd name="T7" fmla="*/ 2 h 38"/>
                  <a:gd name="T8" fmla="*/ 8 w 33"/>
                  <a:gd name="T9" fmla="*/ 2 h 38"/>
                  <a:gd name="T10" fmla="*/ 0 w 33"/>
                  <a:gd name="T11" fmla="*/ 3 h 38"/>
                  <a:gd name="T12" fmla="*/ 0 w 33"/>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0" y="22"/>
                    </a:moveTo>
                    <a:cubicBezTo>
                      <a:pt x="0" y="23"/>
                      <a:pt x="0" y="38"/>
                      <a:pt x="16" y="38"/>
                    </a:cubicBezTo>
                    <a:cubicBezTo>
                      <a:pt x="33" y="38"/>
                      <a:pt x="33" y="22"/>
                      <a:pt x="33" y="22"/>
                    </a:cubicBezTo>
                    <a:cubicBezTo>
                      <a:pt x="33" y="2"/>
                      <a:pt x="33" y="2"/>
                      <a:pt x="33" y="2"/>
                    </a:cubicBezTo>
                    <a:cubicBezTo>
                      <a:pt x="25" y="1"/>
                      <a:pt x="17" y="0"/>
                      <a:pt x="8" y="2"/>
                    </a:cubicBezTo>
                    <a:cubicBezTo>
                      <a:pt x="6" y="2"/>
                      <a:pt x="3" y="3"/>
                      <a:pt x="0" y="3"/>
                    </a:cubicBezTo>
                    <a:lnTo>
                      <a:pt x="0" y="22"/>
                    </a:ln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sp>
            <p:nvSpPr>
              <p:cNvPr id="208" name="Oval 207"/>
              <p:cNvSpPr>
                <a:spLocks noChangeArrowheads="1"/>
              </p:cNvSpPr>
              <p:nvPr/>
            </p:nvSpPr>
            <p:spPr bwMode="auto">
              <a:xfrm>
                <a:off x="4869866" y="3272458"/>
                <a:ext cx="12488" cy="12488"/>
              </a:xfrm>
              <a:prstGeom prst="ellipse">
                <a:avLst/>
              </a:pr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sp>
            <p:nvSpPr>
              <p:cNvPr id="209" name="Freeform 208"/>
              <p:cNvSpPr>
                <a:spLocks/>
              </p:cNvSpPr>
              <p:nvPr/>
            </p:nvSpPr>
            <p:spPr bwMode="auto">
              <a:xfrm>
                <a:off x="4770559" y="3189802"/>
                <a:ext cx="224778" cy="370468"/>
              </a:xfrm>
              <a:custGeom>
                <a:avLst/>
                <a:gdLst>
                  <a:gd name="T0" fmla="*/ 229 w 229"/>
                  <a:gd name="T1" fmla="*/ 69 h 377"/>
                  <a:gd name="T2" fmla="*/ 167 w 229"/>
                  <a:gd name="T3" fmla="*/ 30 h 377"/>
                  <a:gd name="T4" fmla="*/ 132 w 229"/>
                  <a:gd name="T5" fmla="*/ 1 h 377"/>
                  <a:gd name="T6" fmla="*/ 132 w 229"/>
                  <a:gd name="T7" fmla="*/ 18 h 377"/>
                  <a:gd name="T8" fmla="*/ 111 w 229"/>
                  <a:gd name="T9" fmla="*/ 42 h 377"/>
                  <a:gd name="T10" fmla="*/ 111 w 229"/>
                  <a:gd name="T11" fmla="*/ 76 h 377"/>
                  <a:gd name="T12" fmla="*/ 122 w 229"/>
                  <a:gd name="T13" fmla="*/ 90 h 377"/>
                  <a:gd name="T14" fmla="*/ 107 w 229"/>
                  <a:gd name="T15" fmla="*/ 105 h 377"/>
                  <a:gd name="T16" fmla="*/ 92 w 229"/>
                  <a:gd name="T17" fmla="*/ 90 h 377"/>
                  <a:gd name="T18" fmla="*/ 103 w 229"/>
                  <a:gd name="T19" fmla="*/ 76 h 377"/>
                  <a:gd name="T20" fmla="*/ 103 w 229"/>
                  <a:gd name="T21" fmla="*/ 42 h 377"/>
                  <a:gd name="T22" fmla="*/ 83 w 229"/>
                  <a:gd name="T23" fmla="*/ 18 h 377"/>
                  <a:gd name="T24" fmla="*/ 83 w 229"/>
                  <a:gd name="T25" fmla="*/ 0 h 377"/>
                  <a:gd name="T26" fmla="*/ 68 w 229"/>
                  <a:gd name="T27" fmla="*/ 4 h 377"/>
                  <a:gd name="T28" fmla="*/ 6 w 229"/>
                  <a:gd name="T29" fmla="*/ 87 h 377"/>
                  <a:gd name="T30" fmla="*/ 13 w 229"/>
                  <a:gd name="T31" fmla="*/ 167 h 377"/>
                  <a:gd name="T32" fmla="*/ 37 w 229"/>
                  <a:gd name="T33" fmla="*/ 177 h 377"/>
                  <a:gd name="T34" fmla="*/ 46 w 229"/>
                  <a:gd name="T35" fmla="*/ 152 h 377"/>
                  <a:gd name="T36" fmla="*/ 40 w 229"/>
                  <a:gd name="T37" fmla="*/ 124 h 377"/>
                  <a:gd name="T38" fmla="*/ 56 w 229"/>
                  <a:gd name="T39" fmla="*/ 65 h 377"/>
                  <a:gd name="T40" fmla="*/ 56 w 229"/>
                  <a:gd name="T41" fmla="*/ 74 h 377"/>
                  <a:gd name="T42" fmla="*/ 56 w 229"/>
                  <a:gd name="T43" fmla="*/ 347 h 377"/>
                  <a:gd name="T44" fmla="*/ 58 w 229"/>
                  <a:gd name="T45" fmla="*/ 362 h 377"/>
                  <a:gd name="T46" fmla="*/ 77 w 229"/>
                  <a:gd name="T47" fmla="*/ 377 h 377"/>
                  <a:gd name="T48" fmla="*/ 97 w 229"/>
                  <a:gd name="T49" fmla="*/ 362 h 377"/>
                  <a:gd name="T50" fmla="*/ 99 w 229"/>
                  <a:gd name="T51" fmla="*/ 349 h 377"/>
                  <a:gd name="T52" fmla="*/ 99 w 229"/>
                  <a:gd name="T53" fmla="*/ 202 h 377"/>
                  <a:gd name="T54" fmla="*/ 99 w 229"/>
                  <a:gd name="T55" fmla="*/ 191 h 377"/>
                  <a:gd name="T56" fmla="*/ 116 w 229"/>
                  <a:gd name="T57" fmla="*/ 191 h 377"/>
                  <a:gd name="T58" fmla="*/ 116 w 229"/>
                  <a:gd name="T59" fmla="*/ 201 h 377"/>
                  <a:gd name="T60" fmla="*/ 116 w 229"/>
                  <a:gd name="T61" fmla="*/ 348 h 377"/>
                  <a:gd name="T62" fmla="*/ 116 w 229"/>
                  <a:gd name="T63" fmla="*/ 354 h 377"/>
                  <a:gd name="T64" fmla="*/ 136 w 229"/>
                  <a:gd name="T65" fmla="*/ 377 h 377"/>
                  <a:gd name="T66" fmla="*/ 158 w 229"/>
                  <a:gd name="T67" fmla="*/ 357 h 377"/>
                  <a:gd name="T68" fmla="*/ 159 w 229"/>
                  <a:gd name="T69" fmla="*/ 345 h 377"/>
                  <a:gd name="T70" fmla="*/ 159 w 229"/>
                  <a:gd name="T71" fmla="*/ 225 h 377"/>
                  <a:gd name="T72" fmla="*/ 159 w 229"/>
                  <a:gd name="T73" fmla="*/ 121 h 377"/>
                  <a:gd name="T74" fmla="*/ 159 w 229"/>
                  <a:gd name="T75" fmla="*/ 78 h 377"/>
                  <a:gd name="T76" fmla="*/ 190 w 229"/>
                  <a:gd name="T77" fmla="*/ 96 h 377"/>
                  <a:gd name="T78" fmla="*/ 225 w 229"/>
                  <a:gd name="T79" fmla="*/ 107 h 377"/>
                  <a:gd name="T80" fmla="*/ 229 w 229"/>
                  <a:gd name="T81" fmla="*/ 6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 h="377">
                    <a:moveTo>
                      <a:pt x="229" y="69"/>
                    </a:moveTo>
                    <a:cubicBezTo>
                      <a:pt x="203" y="64"/>
                      <a:pt x="182" y="51"/>
                      <a:pt x="167" y="30"/>
                    </a:cubicBezTo>
                    <a:cubicBezTo>
                      <a:pt x="157" y="17"/>
                      <a:pt x="146" y="6"/>
                      <a:pt x="132" y="1"/>
                    </a:cubicBezTo>
                    <a:cubicBezTo>
                      <a:pt x="132" y="18"/>
                      <a:pt x="132" y="18"/>
                      <a:pt x="132" y="18"/>
                    </a:cubicBezTo>
                    <a:cubicBezTo>
                      <a:pt x="132" y="26"/>
                      <a:pt x="128" y="40"/>
                      <a:pt x="111" y="42"/>
                    </a:cubicBezTo>
                    <a:cubicBezTo>
                      <a:pt x="111" y="76"/>
                      <a:pt x="111" y="76"/>
                      <a:pt x="111" y="76"/>
                    </a:cubicBezTo>
                    <a:cubicBezTo>
                      <a:pt x="118" y="78"/>
                      <a:pt x="122" y="84"/>
                      <a:pt x="122" y="90"/>
                    </a:cubicBezTo>
                    <a:cubicBezTo>
                      <a:pt x="122" y="99"/>
                      <a:pt x="116" y="105"/>
                      <a:pt x="107" y="105"/>
                    </a:cubicBezTo>
                    <a:cubicBezTo>
                      <a:pt x="99" y="105"/>
                      <a:pt x="92" y="99"/>
                      <a:pt x="92" y="90"/>
                    </a:cubicBezTo>
                    <a:cubicBezTo>
                      <a:pt x="92" y="84"/>
                      <a:pt x="97" y="78"/>
                      <a:pt x="103" y="76"/>
                    </a:cubicBezTo>
                    <a:cubicBezTo>
                      <a:pt x="103" y="42"/>
                      <a:pt x="103" y="42"/>
                      <a:pt x="103" y="42"/>
                    </a:cubicBezTo>
                    <a:cubicBezTo>
                      <a:pt x="87" y="40"/>
                      <a:pt x="83" y="26"/>
                      <a:pt x="83" y="18"/>
                    </a:cubicBezTo>
                    <a:cubicBezTo>
                      <a:pt x="83" y="0"/>
                      <a:pt x="83" y="0"/>
                      <a:pt x="83" y="0"/>
                    </a:cubicBezTo>
                    <a:cubicBezTo>
                      <a:pt x="77" y="1"/>
                      <a:pt x="72" y="2"/>
                      <a:pt x="68" y="4"/>
                    </a:cubicBezTo>
                    <a:cubicBezTo>
                      <a:pt x="34" y="21"/>
                      <a:pt x="14" y="50"/>
                      <a:pt x="6" y="87"/>
                    </a:cubicBezTo>
                    <a:cubicBezTo>
                      <a:pt x="0" y="114"/>
                      <a:pt x="0" y="141"/>
                      <a:pt x="13" y="167"/>
                    </a:cubicBezTo>
                    <a:cubicBezTo>
                      <a:pt x="18" y="178"/>
                      <a:pt x="28" y="181"/>
                      <a:pt x="37" y="177"/>
                    </a:cubicBezTo>
                    <a:cubicBezTo>
                      <a:pt x="47" y="173"/>
                      <a:pt x="50" y="163"/>
                      <a:pt x="46" y="152"/>
                    </a:cubicBezTo>
                    <a:cubicBezTo>
                      <a:pt x="43" y="143"/>
                      <a:pt x="41" y="134"/>
                      <a:pt x="40" y="124"/>
                    </a:cubicBezTo>
                    <a:cubicBezTo>
                      <a:pt x="38" y="103"/>
                      <a:pt x="42" y="83"/>
                      <a:pt x="56" y="65"/>
                    </a:cubicBezTo>
                    <a:cubicBezTo>
                      <a:pt x="56" y="68"/>
                      <a:pt x="56" y="71"/>
                      <a:pt x="56" y="74"/>
                    </a:cubicBezTo>
                    <a:cubicBezTo>
                      <a:pt x="56" y="165"/>
                      <a:pt x="56" y="256"/>
                      <a:pt x="56" y="347"/>
                    </a:cubicBezTo>
                    <a:cubicBezTo>
                      <a:pt x="56" y="352"/>
                      <a:pt x="56" y="357"/>
                      <a:pt x="58" y="362"/>
                    </a:cubicBezTo>
                    <a:cubicBezTo>
                      <a:pt x="60" y="371"/>
                      <a:pt x="68" y="377"/>
                      <a:pt x="77" y="377"/>
                    </a:cubicBezTo>
                    <a:cubicBezTo>
                      <a:pt x="87" y="377"/>
                      <a:pt x="94" y="371"/>
                      <a:pt x="97" y="362"/>
                    </a:cubicBezTo>
                    <a:cubicBezTo>
                      <a:pt x="98" y="358"/>
                      <a:pt x="99" y="353"/>
                      <a:pt x="99" y="349"/>
                    </a:cubicBezTo>
                    <a:cubicBezTo>
                      <a:pt x="99" y="300"/>
                      <a:pt x="99" y="251"/>
                      <a:pt x="99" y="202"/>
                    </a:cubicBezTo>
                    <a:cubicBezTo>
                      <a:pt x="99" y="198"/>
                      <a:pt x="99" y="195"/>
                      <a:pt x="99" y="191"/>
                    </a:cubicBezTo>
                    <a:cubicBezTo>
                      <a:pt x="105" y="191"/>
                      <a:pt x="110" y="191"/>
                      <a:pt x="116" y="191"/>
                    </a:cubicBezTo>
                    <a:cubicBezTo>
                      <a:pt x="116" y="195"/>
                      <a:pt x="116" y="198"/>
                      <a:pt x="116" y="201"/>
                    </a:cubicBezTo>
                    <a:cubicBezTo>
                      <a:pt x="116" y="250"/>
                      <a:pt x="116" y="299"/>
                      <a:pt x="116" y="348"/>
                    </a:cubicBezTo>
                    <a:cubicBezTo>
                      <a:pt x="116" y="350"/>
                      <a:pt x="116" y="352"/>
                      <a:pt x="116" y="354"/>
                    </a:cubicBezTo>
                    <a:cubicBezTo>
                      <a:pt x="117" y="367"/>
                      <a:pt x="125" y="376"/>
                      <a:pt x="136" y="377"/>
                    </a:cubicBezTo>
                    <a:cubicBezTo>
                      <a:pt x="147" y="377"/>
                      <a:pt x="156" y="370"/>
                      <a:pt x="158" y="357"/>
                    </a:cubicBezTo>
                    <a:cubicBezTo>
                      <a:pt x="159" y="353"/>
                      <a:pt x="159" y="349"/>
                      <a:pt x="159" y="345"/>
                    </a:cubicBezTo>
                    <a:cubicBezTo>
                      <a:pt x="159" y="305"/>
                      <a:pt x="159" y="265"/>
                      <a:pt x="159" y="225"/>
                    </a:cubicBezTo>
                    <a:cubicBezTo>
                      <a:pt x="159" y="190"/>
                      <a:pt x="159" y="156"/>
                      <a:pt x="159" y="121"/>
                    </a:cubicBezTo>
                    <a:cubicBezTo>
                      <a:pt x="158" y="107"/>
                      <a:pt x="159" y="93"/>
                      <a:pt x="159" y="78"/>
                    </a:cubicBezTo>
                    <a:cubicBezTo>
                      <a:pt x="170" y="84"/>
                      <a:pt x="180" y="91"/>
                      <a:pt x="190" y="96"/>
                    </a:cubicBezTo>
                    <a:cubicBezTo>
                      <a:pt x="201" y="101"/>
                      <a:pt x="213" y="103"/>
                      <a:pt x="225" y="107"/>
                    </a:cubicBezTo>
                    <a:cubicBezTo>
                      <a:pt x="220" y="86"/>
                      <a:pt x="220" y="84"/>
                      <a:pt x="229" y="69"/>
                    </a:cubicBezTo>
                    <a:close/>
                  </a:path>
                </a:pathLst>
              </a:custGeom>
              <a:solidFill>
                <a:srgbClr val="006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endParaRPr lang="en-GB" dirty="0">
                  <a:solidFill>
                    <a:srgbClr val="000000"/>
                  </a:solidFill>
                  <a:latin typeface="Imago" panose="02000500060000020004" pitchFamily="2" charset="0"/>
                  <a:cs typeface="Arial"/>
                </a:endParaRPr>
              </a:p>
            </p:txBody>
          </p:sp>
        </p:grpSp>
      </p:grpSp>
      <p:cxnSp>
        <p:nvCxnSpPr>
          <p:cNvPr id="216" name="Straight Connector 215"/>
          <p:cNvCxnSpPr/>
          <p:nvPr/>
        </p:nvCxnSpPr>
        <p:spPr>
          <a:xfrm flipH="1" flipV="1">
            <a:off x="2787867" y="2928076"/>
            <a:ext cx="0" cy="366908"/>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H="1" flipV="1">
            <a:off x="4771261" y="2455000"/>
            <a:ext cx="2" cy="314496"/>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H="1" flipV="1">
            <a:off x="7466361" y="2455002"/>
            <a:ext cx="0" cy="356020"/>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23" name="Rounded Rectangle 42"/>
          <p:cNvSpPr/>
          <p:nvPr/>
        </p:nvSpPr>
        <p:spPr>
          <a:xfrm>
            <a:off x="1139475" y="3867897"/>
            <a:ext cx="3296788" cy="10387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0" rIns="91436" bIns="0" rtlCol="0" anchor="ctr" anchorCtr="0">
            <a:spAutoFit/>
          </a:bodyPr>
          <a:lstStyle/>
          <a:p>
            <a:pPr algn="ctr" defTabSz="914355">
              <a:defRPr/>
            </a:pPr>
            <a:r>
              <a:rPr lang="cs-CZ" sz="1200" kern="0" dirty="0">
                <a:solidFill>
                  <a:schemeClr val="bg2"/>
                </a:solidFill>
                <a:latin typeface="Imago" panose="02000500060000020004" pitchFamily="2" charset="0"/>
              </a:rPr>
              <a:t>Pacienti dobře odpovídají na 1L chemoterapii platinovým </a:t>
            </a:r>
            <a:r>
              <a:rPr lang="cs-CZ" sz="1200" kern="0" dirty="0" err="1">
                <a:solidFill>
                  <a:schemeClr val="bg2"/>
                </a:solidFill>
                <a:latin typeface="Imago" panose="02000500060000020004" pitchFamily="2" charset="0"/>
              </a:rPr>
              <a:t>dubletem</a:t>
            </a:r>
            <a:r>
              <a:rPr lang="cs-CZ" sz="1200" kern="0" dirty="0">
                <a:solidFill>
                  <a:schemeClr val="bg2"/>
                </a:solidFill>
                <a:latin typeface="Imago" panose="02000500060000020004" pitchFamily="2" charset="0"/>
              </a:rPr>
              <a:t>, ale odpověď je typicky přechodná a většina </a:t>
            </a:r>
            <a:r>
              <a:rPr lang="cs-CZ" sz="1200" kern="0" dirty="0" smtClean="0">
                <a:solidFill>
                  <a:schemeClr val="bg2"/>
                </a:solidFill>
                <a:latin typeface="Imago" panose="02000500060000020004" pitchFamily="2" charset="0"/>
              </a:rPr>
              <a:t>pacientů během </a:t>
            </a:r>
            <a:r>
              <a:rPr lang="cs-CZ" sz="1200" kern="0" dirty="0">
                <a:solidFill>
                  <a:schemeClr val="bg2"/>
                </a:solidFill>
                <a:latin typeface="Imago" panose="02000500060000020004" pitchFamily="2" charset="0"/>
              </a:rPr>
              <a:t>roku progreduje</a:t>
            </a:r>
          </a:p>
        </p:txBody>
      </p:sp>
      <p:sp>
        <p:nvSpPr>
          <p:cNvPr id="225" name="Rounded Rectangle 42"/>
          <p:cNvSpPr/>
          <p:nvPr/>
        </p:nvSpPr>
        <p:spPr>
          <a:xfrm>
            <a:off x="437794" y="997402"/>
            <a:ext cx="3075080" cy="779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0" rIns="91436" bIns="0" rtlCol="0" anchor="ctr" anchorCtr="0">
            <a:spAutoFit/>
          </a:bodyPr>
          <a:lstStyle/>
          <a:p>
            <a:pPr algn="ctr" defTabSz="914355">
              <a:defRPr/>
            </a:pPr>
            <a:r>
              <a:rPr lang="en-GB" sz="1200" kern="0" dirty="0">
                <a:solidFill>
                  <a:schemeClr val="bg2"/>
                </a:solidFill>
                <a:latin typeface="Imago" panose="02000500060000020004" pitchFamily="2" charset="0"/>
              </a:rPr>
              <a:t>SCLC </a:t>
            </a:r>
            <a:r>
              <a:rPr lang="cs-CZ" sz="1200" kern="0" dirty="0">
                <a:solidFill>
                  <a:schemeClr val="bg2"/>
                </a:solidFill>
                <a:latin typeface="Imago" panose="02000500060000020004" pitchFamily="2" charset="0"/>
              </a:rPr>
              <a:t>je agresivní neuroendokrinní nádor charakterizovaný časnými metastázami, které vyžadují rychlý zásah</a:t>
            </a:r>
          </a:p>
        </p:txBody>
      </p:sp>
      <p:sp>
        <p:nvSpPr>
          <p:cNvPr id="226" name="Rounded Rectangle 42"/>
          <p:cNvSpPr/>
          <p:nvPr/>
        </p:nvSpPr>
        <p:spPr>
          <a:xfrm>
            <a:off x="3358265" y="997401"/>
            <a:ext cx="2825994" cy="779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0" rIns="91436" bIns="0" rtlCol="0" anchor="ctr" anchorCtr="0">
            <a:spAutoFit/>
          </a:bodyPr>
          <a:lstStyle/>
          <a:p>
            <a:pPr algn="ctr" defTabSz="914355">
              <a:spcAft>
                <a:spcPts val="1200"/>
              </a:spcAft>
              <a:defRPr/>
            </a:pPr>
            <a:r>
              <a:rPr lang="cs-CZ" sz="1200" kern="0" dirty="0">
                <a:solidFill>
                  <a:schemeClr val="bg2"/>
                </a:solidFill>
                <a:latin typeface="Imago" panose="02000500060000020004" pitchFamily="2" charset="0"/>
              </a:rPr>
              <a:t>V posledních dekádách bylo málo léčebných možností; cílené </a:t>
            </a:r>
            <a:r>
              <a:rPr lang="cs-CZ" sz="1200" kern="0" dirty="0" smtClean="0">
                <a:solidFill>
                  <a:schemeClr val="bg2"/>
                </a:solidFill>
                <a:latin typeface="Imago" panose="02000500060000020004" pitchFamily="2" charset="0"/>
              </a:rPr>
              <a:t>terapie</a:t>
            </a:r>
            <a:br>
              <a:rPr lang="cs-CZ" sz="1200" kern="0" dirty="0" smtClean="0">
                <a:solidFill>
                  <a:schemeClr val="bg2"/>
                </a:solidFill>
                <a:latin typeface="Imago" panose="02000500060000020004" pitchFamily="2" charset="0"/>
              </a:rPr>
            </a:br>
            <a:r>
              <a:rPr lang="cs-CZ" sz="1200" kern="0" dirty="0" smtClean="0">
                <a:solidFill>
                  <a:schemeClr val="bg2"/>
                </a:solidFill>
                <a:latin typeface="Imago" panose="02000500060000020004" pitchFamily="2" charset="0"/>
              </a:rPr>
              <a:t>u </a:t>
            </a:r>
            <a:r>
              <a:rPr lang="cs-CZ" sz="1200" kern="0" dirty="0">
                <a:solidFill>
                  <a:schemeClr val="bg2"/>
                </a:solidFill>
                <a:latin typeface="Imago" panose="02000500060000020004" pitchFamily="2" charset="0"/>
              </a:rPr>
              <a:t>SCLC nejsou</a:t>
            </a:r>
          </a:p>
        </p:txBody>
      </p:sp>
      <p:sp>
        <p:nvSpPr>
          <p:cNvPr id="227" name="Rounded Rectangle 42"/>
          <p:cNvSpPr/>
          <p:nvPr/>
        </p:nvSpPr>
        <p:spPr>
          <a:xfrm>
            <a:off x="4897414" y="3952965"/>
            <a:ext cx="2410892" cy="779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0" rIns="91436" bIns="0" rtlCol="0" anchor="ctr" anchorCtr="0">
            <a:spAutoFit/>
          </a:bodyPr>
          <a:lstStyle/>
          <a:p>
            <a:pPr algn="ctr" defTabSz="914355">
              <a:defRPr/>
            </a:pPr>
            <a:r>
              <a:rPr lang="cs-CZ" sz="1200" kern="0" dirty="0">
                <a:solidFill>
                  <a:schemeClr val="bg2"/>
                </a:solidFill>
                <a:latin typeface="Imago" panose="02000500060000020004" pitchFamily="2" charset="0"/>
              </a:rPr>
              <a:t>SCLC zůstává náročnou chorobou se špatnou prognózou</a:t>
            </a:r>
          </a:p>
        </p:txBody>
      </p:sp>
      <p:sp>
        <p:nvSpPr>
          <p:cNvPr id="229" name="Rounded Rectangle 42"/>
          <p:cNvSpPr/>
          <p:nvPr/>
        </p:nvSpPr>
        <p:spPr>
          <a:xfrm>
            <a:off x="6184260" y="997402"/>
            <a:ext cx="2564206" cy="779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0" rIns="91436" bIns="0" rtlCol="0" anchor="ctr" anchorCtr="0">
            <a:spAutoFit/>
          </a:bodyPr>
          <a:lstStyle/>
          <a:p>
            <a:pPr algn="ctr" defTabSz="914355">
              <a:defRPr/>
            </a:pPr>
            <a:r>
              <a:rPr lang="cs-CZ" sz="1200" kern="0" dirty="0">
                <a:solidFill>
                  <a:schemeClr val="bg2"/>
                </a:solidFill>
                <a:latin typeface="Imago" panose="02000500060000020004" pitchFamily="2" charset="0"/>
              </a:rPr>
              <a:t>Probíhající studie s imunoterapií zhoubných nádorů poskytují naději na lepší výsledky</a:t>
            </a:r>
          </a:p>
        </p:txBody>
      </p:sp>
      <p:cxnSp>
        <p:nvCxnSpPr>
          <p:cNvPr id="230" name="Straight Connector 229"/>
          <p:cNvCxnSpPr/>
          <p:nvPr/>
        </p:nvCxnSpPr>
        <p:spPr>
          <a:xfrm flipH="1" flipV="1">
            <a:off x="6102858" y="2928076"/>
            <a:ext cx="0" cy="366908"/>
          </a:xfrm>
          <a:prstGeom prst="line">
            <a:avLst/>
          </a:prstGeom>
          <a:ln w="47625"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74" name="Freeform 176"/>
          <p:cNvSpPr>
            <a:spLocks/>
          </p:cNvSpPr>
          <p:nvPr/>
        </p:nvSpPr>
        <p:spPr bwMode="auto">
          <a:xfrm>
            <a:off x="5892378" y="3629367"/>
            <a:ext cx="64690" cy="136138"/>
          </a:xfrm>
          <a:custGeom>
            <a:avLst/>
            <a:gdLst>
              <a:gd name="T0" fmla="*/ 0 w 67"/>
              <a:gd name="T1" fmla="*/ 141 h 141"/>
              <a:gd name="T2" fmla="*/ 67 w 67"/>
              <a:gd name="T3" fmla="*/ 141 h 141"/>
              <a:gd name="T4" fmla="*/ 67 w 67"/>
              <a:gd name="T5" fmla="*/ 0 h 141"/>
              <a:gd name="T6" fmla="*/ 0 w 67"/>
              <a:gd name="T7" fmla="*/ 33 h 141"/>
              <a:gd name="T8" fmla="*/ 0 w 67"/>
              <a:gd name="T9" fmla="*/ 141 h 141"/>
            </a:gdLst>
            <a:ahLst/>
            <a:cxnLst>
              <a:cxn ang="0">
                <a:pos x="T0" y="T1"/>
              </a:cxn>
              <a:cxn ang="0">
                <a:pos x="T2" y="T3"/>
              </a:cxn>
              <a:cxn ang="0">
                <a:pos x="T4" y="T5"/>
              </a:cxn>
              <a:cxn ang="0">
                <a:pos x="T6" y="T7"/>
              </a:cxn>
              <a:cxn ang="0">
                <a:pos x="T8" y="T9"/>
              </a:cxn>
            </a:cxnLst>
            <a:rect l="0" t="0" r="r" b="b"/>
            <a:pathLst>
              <a:path w="67" h="141">
                <a:moveTo>
                  <a:pt x="0" y="141"/>
                </a:moveTo>
                <a:lnTo>
                  <a:pt x="67" y="141"/>
                </a:lnTo>
                <a:lnTo>
                  <a:pt x="67" y="0"/>
                </a:lnTo>
                <a:lnTo>
                  <a:pt x="0" y="33"/>
                </a:lnTo>
                <a:lnTo>
                  <a:pt x="0" y="141"/>
                </a:ln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5" name="Freeform 177"/>
          <p:cNvSpPr>
            <a:spLocks/>
          </p:cNvSpPr>
          <p:nvPr/>
        </p:nvSpPr>
        <p:spPr bwMode="auto">
          <a:xfrm>
            <a:off x="5964792" y="3629367"/>
            <a:ext cx="61793" cy="136138"/>
          </a:xfrm>
          <a:custGeom>
            <a:avLst/>
            <a:gdLst>
              <a:gd name="T0" fmla="*/ 0 w 64"/>
              <a:gd name="T1" fmla="*/ 141 h 141"/>
              <a:gd name="T2" fmla="*/ 64 w 64"/>
              <a:gd name="T3" fmla="*/ 141 h 141"/>
              <a:gd name="T4" fmla="*/ 64 w 64"/>
              <a:gd name="T5" fmla="*/ 31 h 141"/>
              <a:gd name="T6" fmla="*/ 0 w 64"/>
              <a:gd name="T7" fmla="*/ 0 h 141"/>
              <a:gd name="T8" fmla="*/ 0 w 64"/>
              <a:gd name="T9" fmla="*/ 141 h 141"/>
            </a:gdLst>
            <a:ahLst/>
            <a:cxnLst>
              <a:cxn ang="0">
                <a:pos x="T0" y="T1"/>
              </a:cxn>
              <a:cxn ang="0">
                <a:pos x="T2" y="T3"/>
              </a:cxn>
              <a:cxn ang="0">
                <a:pos x="T4" y="T5"/>
              </a:cxn>
              <a:cxn ang="0">
                <a:pos x="T6" y="T7"/>
              </a:cxn>
              <a:cxn ang="0">
                <a:pos x="T8" y="T9"/>
              </a:cxn>
            </a:cxnLst>
            <a:rect l="0" t="0" r="r" b="b"/>
            <a:pathLst>
              <a:path w="64" h="141">
                <a:moveTo>
                  <a:pt x="0" y="141"/>
                </a:moveTo>
                <a:lnTo>
                  <a:pt x="64" y="141"/>
                </a:lnTo>
                <a:lnTo>
                  <a:pt x="64" y="31"/>
                </a:lnTo>
                <a:lnTo>
                  <a:pt x="0" y="0"/>
                </a:lnTo>
                <a:lnTo>
                  <a:pt x="0" y="141"/>
                </a:ln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6" name="Freeform 178"/>
          <p:cNvSpPr>
            <a:spLocks/>
          </p:cNvSpPr>
          <p:nvPr/>
        </p:nvSpPr>
        <p:spPr bwMode="auto">
          <a:xfrm>
            <a:off x="6033344" y="3663161"/>
            <a:ext cx="61793" cy="102345"/>
          </a:xfrm>
          <a:custGeom>
            <a:avLst/>
            <a:gdLst>
              <a:gd name="T0" fmla="*/ 0 w 64"/>
              <a:gd name="T1" fmla="*/ 106 h 106"/>
              <a:gd name="T2" fmla="*/ 64 w 64"/>
              <a:gd name="T3" fmla="*/ 106 h 106"/>
              <a:gd name="T4" fmla="*/ 64 w 64"/>
              <a:gd name="T5" fmla="*/ 32 h 106"/>
              <a:gd name="T6" fmla="*/ 0 w 64"/>
              <a:gd name="T7" fmla="*/ 0 h 106"/>
              <a:gd name="T8" fmla="*/ 0 w 64"/>
              <a:gd name="T9" fmla="*/ 106 h 106"/>
            </a:gdLst>
            <a:ahLst/>
            <a:cxnLst>
              <a:cxn ang="0">
                <a:pos x="T0" y="T1"/>
              </a:cxn>
              <a:cxn ang="0">
                <a:pos x="T2" y="T3"/>
              </a:cxn>
              <a:cxn ang="0">
                <a:pos x="T4" y="T5"/>
              </a:cxn>
              <a:cxn ang="0">
                <a:pos x="T6" y="T7"/>
              </a:cxn>
              <a:cxn ang="0">
                <a:pos x="T8" y="T9"/>
              </a:cxn>
            </a:cxnLst>
            <a:rect l="0" t="0" r="r" b="b"/>
            <a:pathLst>
              <a:path w="64" h="106">
                <a:moveTo>
                  <a:pt x="0" y="106"/>
                </a:moveTo>
                <a:lnTo>
                  <a:pt x="64" y="106"/>
                </a:lnTo>
                <a:lnTo>
                  <a:pt x="64" y="32"/>
                </a:lnTo>
                <a:lnTo>
                  <a:pt x="0" y="0"/>
                </a:lnTo>
                <a:lnTo>
                  <a:pt x="0" y="106"/>
                </a:ln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7" name="Freeform 179"/>
          <p:cNvSpPr>
            <a:spLocks/>
          </p:cNvSpPr>
          <p:nvPr/>
        </p:nvSpPr>
        <p:spPr bwMode="auto">
          <a:xfrm>
            <a:off x="6132791" y="3579162"/>
            <a:ext cx="18345" cy="15448"/>
          </a:xfrm>
          <a:custGeom>
            <a:avLst/>
            <a:gdLst>
              <a:gd name="T0" fmla="*/ 4 w 19"/>
              <a:gd name="T1" fmla="*/ 16 h 16"/>
              <a:gd name="T2" fmla="*/ 1 w 19"/>
              <a:gd name="T3" fmla="*/ 15 h 16"/>
              <a:gd name="T4" fmla="*/ 1 w 19"/>
              <a:gd name="T5" fmla="*/ 9 h 16"/>
              <a:gd name="T6" fmla="*/ 13 w 19"/>
              <a:gd name="T7" fmla="*/ 1 h 16"/>
              <a:gd name="T8" fmla="*/ 18 w 19"/>
              <a:gd name="T9" fmla="*/ 3 h 16"/>
              <a:gd name="T10" fmla="*/ 17 w 19"/>
              <a:gd name="T11" fmla="*/ 8 h 16"/>
              <a:gd name="T12" fmla="*/ 7 w 19"/>
              <a:gd name="T13" fmla="*/ 15 h 16"/>
              <a:gd name="T14" fmla="*/ 4 w 19"/>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4" y="16"/>
                </a:moveTo>
                <a:cubicBezTo>
                  <a:pt x="3" y="16"/>
                  <a:pt x="2" y="16"/>
                  <a:pt x="1" y="15"/>
                </a:cubicBezTo>
                <a:cubicBezTo>
                  <a:pt x="0" y="13"/>
                  <a:pt x="0" y="11"/>
                  <a:pt x="1" y="9"/>
                </a:cubicBezTo>
                <a:cubicBezTo>
                  <a:pt x="5" y="6"/>
                  <a:pt x="9" y="3"/>
                  <a:pt x="13" y="1"/>
                </a:cubicBezTo>
                <a:cubicBezTo>
                  <a:pt x="15" y="0"/>
                  <a:pt x="17" y="1"/>
                  <a:pt x="18" y="3"/>
                </a:cubicBezTo>
                <a:cubicBezTo>
                  <a:pt x="19" y="4"/>
                  <a:pt x="19" y="7"/>
                  <a:pt x="17" y="8"/>
                </a:cubicBezTo>
                <a:cubicBezTo>
                  <a:pt x="13" y="10"/>
                  <a:pt x="10" y="12"/>
                  <a:pt x="7" y="15"/>
                </a:cubicBezTo>
                <a:cubicBezTo>
                  <a:pt x="6" y="16"/>
                  <a:pt x="5" y="16"/>
                  <a:pt x="4" y="16"/>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8" name="Freeform 180"/>
          <p:cNvSpPr>
            <a:spLocks/>
          </p:cNvSpPr>
          <p:nvPr/>
        </p:nvSpPr>
        <p:spPr bwMode="auto">
          <a:xfrm>
            <a:off x="6156928" y="3573369"/>
            <a:ext cx="42482" cy="21241"/>
          </a:xfrm>
          <a:custGeom>
            <a:avLst/>
            <a:gdLst>
              <a:gd name="T0" fmla="*/ 40 w 44"/>
              <a:gd name="T1" fmla="*/ 22 h 22"/>
              <a:gd name="T2" fmla="*/ 37 w 44"/>
              <a:gd name="T3" fmla="*/ 21 h 22"/>
              <a:gd name="T4" fmla="*/ 5 w 44"/>
              <a:gd name="T5" fmla="*/ 10 h 22"/>
              <a:gd name="T6" fmla="*/ 0 w 44"/>
              <a:gd name="T7" fmla="*/ 6 h 22"/>
              <a:gd name="T8" fmla="*/ 4 w 44"/>
              <a:gd name="T9" fmla="*/ 2 h 22"/>
              <a:gd name="T10" fmla="*/ 43 w 44"/>
              <a:gd name="T11" fmla="*/ 15 h 22"/>
              <a:gd name="T12" fmla="*/ 43 w 44"/>
              <a:gd name="T13" fmla="*/ 21 h 22"/>
              <a:gd name="T14" fmla="*/ 40 w 4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2">
                <a:moveTo>
                  <a:pt x="40" y="22"/>
                </a:moveTo>
                <a:cubicBezTo>
                  <a:pt x="39" y="22"/>
                  <a:pt x="38" y="22"/>
                  <a:pt x="37" y="21"/>
                </a:cubicBezTo>
                <a:cubicBezTo>
                  <a:pt x="28" y="12"/>
                  <a:pt x="17" y="8"/>
                  <a:pt x="5" y="10"/>
                </a:cubicBezTo>
                <a:cubicBezTo>
                  <a:pt x="2" y="10"/>
                  <a:pt x="0" y="9"/>
                  <a:pt x="0" y="6"/>
                </a:cubicBezTo>
                <a:cubicBezTo>
                  <a:pt x="0" y="4"/>
                  <a:pt x="1" y="2"/>
                  <a:pt x="4" y="2"/>
                </a:cubicBezTo>
                <a:cubicBezTo>
                  <a:pt x="18" y="0"/>
                  <a:pt x="32" y="5"/>
                  <a:pt x="43" y="15"/>
                </a:cubicBezTo>
                <a:cubicBezTo>
                  <a:pt x="44" y="17"/>
                  <a:pt x="44" y="19"/>
                  <a:pt x="43" y="21"/>
                </a:cubicBezTo>
                <a:cubicBezTo>
                  <a:pt x="42" y="22"/>
                  <a:pt x="41" y="22"/>
                  <a:pt x="40" y="22"/>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9" name="Freeform 181"/>
          <p:cNvSpPr>
            <a:spLocks noEditPoints="1"/>
          </p:cNvSpPr>
          <p:nvPr/>
        </p:nvSpPr>
        <p:spPr bwMode="auto">
          <a:xfrm>
            <a:off x="6080652" y="3533781"/>
            <a:ext cx="170896" cy="171862"/>
          </a:xfrm>
          <a:custGeom>
            <a:avLst/>
            <a:gdLst>
              <a:gd name="T0" fmla="*/ 147 w 179"/>
              <a:gd name="T1" fmla="*/ 32 h 179"/>
              <a:gd name="T2" fmla="*/ 32 w 179"/>
              <a:gd name="T3" fmla="*/ 32 h 179"/>
              <a:gd name="T4" fmla="*/ 32 w 179"/>
              <a:gd name="T5" fmla="*/ 147 h 179"/>
              <a:gd name="T6" fmla="*/ 147 w 179"/>
              <a:gd name="T7" fmla="*/ 147 h 179"/>
              <a:gd name="T8" fmla="*/ 147 w 179"/>
              <a:gd name="T9" fmla="*/ 32 h 179"/>
              <a:gd name="T10" fmla="*/ 45 w 179"/>
              <a:gd name="T11" fmla="*/ 134 h 179"/>
              <a:gd name="T12" fmla="*/ 45 w 179"/>
              <a:gd name="T13" fmla="*/ 45 h 179"/>
              <a:gd name="T14" fmla="*/ 134 w 179"/>
              <a:gd name="T15" fmla="*/ 45 h 179"/>
              <a:gd name="T16" fmla="*/ 134 w 179"/>
              <a:gd name="T17" fmla="*/ 134 h 179"/>
              <a:gd name="T18" fmla="*/ 45 w 179"/>
              <a:gd name="T19" fmla="*/ 1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147" y="32"/>
                </a:moveTo>
                <a:cubicBezTo>
                  <a:pt x="115" y="0"/>
                  <a:pt x="64" y="0"/>
                  <a:pt x="32" y="32"/>
                </a:cubicBezTo>
                <a:cubicBezTo>
                  <a:pt x="0" y="64"/>
                  <a:pt x="0" y="115"/>
                  <a:pt x="32" y="147"/>
                </a:cubicBezTo>
                <a:cubicBezTo>
                  <a:pt x="64" y="179"/>
                  <a:pt x="115" y="179"/>
                  <a:pt x="147" y="147"/>
                </a:cubicBezTo>
                <a:cubicBezTo>
                  <a:pt x="179" y="115"/>
                  <a:pt x="179" y="64"/>
                  <a:pt x="147" y="32"/>
                </a:cubicBezTo>
                <a:close/>
                <a:moveTo>
                  <a:pt x="45" y="134"/>
                </a:moveTo>
                <a:cubicBezTo>
                  <a:pt x="20" y="110"/>
                  <a:pt x="20" y="69"/>
                  <a:pt x="45" y="45"/>
                </a:cubicBezTo>
                <a:cubicBezTo>
                  <a:pt x="69" y="20"/>
                  <a:pt x="110" y="20"/>
                  <a:pt x="134" y="45"/>
                </a:cubicBezTo>
                <a:cubicBezTo>
                  <a:pt x="159" y="69"/>
                  <a:pt x="159" y="110"/>
                  <a:pt x="134" y="134"/>
                </a:cubicBezTo>
                <a:cubicBezTo>
                  <a:pt x="110" y="159"/>
                  <a:pt x="69" y="159"/>
                  <a:pt x="45" y="134"/>
                </a:cubicBezTo>
                <a:close/>
              </a:path>
            </a:pathLst>
          </a:custGeom>
          <a:solidFill>
            <a:srgbClr val="006CAD"/>
          </a:solidFill>
          <a:ln>
            <a:solidFill>
              <a:srgbClr val="006CAD"/>
            </a:solid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0" name="Freeform 182"/>
          <p:cNvSpPr>
            <a:spLocks noEditPoints="1"/>
          </p:cNvSpPr>
          <p:nvPr/>
        </p:nvSpPr>
        <p:spPr bwMode="auto">
          <a:xfrm>
            <a:off x="6216791" y="3669919"/>
            <a:ext cx="115861" cy="115862"/>
          </a:xfrm>
          <a:custGeom>
            <a:avLst/>
            <a:gdLst>
              <a:gd name="T0" fmla="*/ 116 w 121"/>
              <a:gd name="T1" fmla="*/ 97 h 121"/>
              <a:gd name="T2" fmla="*/ 37 w 121"/>
              <a:gd name="T3" fmla="*/ 18 h 121"/>
              <a:gd name="T4" fmla="*/ 24 w 121"/>
              <a:gd name="T5" fmla="*/ 14 h 121"/>
              <a:gd name="T6" fmla="*/ 24 w 121"/>
              <a:gd name="T7" fmla="*/ 14 h 121"/>
              <a:gd name="T8" fmla="*/ 10 w 121"/>
              <a:gd name="T9" fmla="*/ 0 h 121"/>
              <a:gd name="T10" fmla="*/ 5 w 121"/>
              <a:gd name="T11" fmla="*/ 5 h 121"/>
              <a:gd name="T12" fmla="*/ 0 w 121"/>
              <a:gd name="T13" fmla="*/ 10 h 121"/>
              <a:gd name="T14" fmla="*/ 14 w 121"/>
              <a:gd name="T15" fmla="*/ 24 h 121"/>
              <a:gd name="T16" fmla="*/ 14 w 121"/>
              <a:gd name="T17" fmla="*/ 24 h 121"/>
              <a:gd name="T18" fmla="*/ 18 w 121"/>
              <a:gd name="T19" fmla="*/ 37 h 121"/>
              <a:gd name="T20" fmla="*/ 97 w 121"/>
              <a:gd name="T21" fmla="*/ 116 h 121"/>
              <a:gd name="T22" fmla="*/ 116 w 121"/>
              <a:gd name="T23" fmla="*/ 116 h 121"/>
              <a:gd name="T24" fmla="*/ 116 w 121"/>
              <a:gd name="T25" fmla="*/ 116 h 121"/>
              <a:gd name="T26" fmla="*/ 116 w 121"/>
              <a:gd name="T27" fmla="*/ 97 h 121"/>
              <a:gd name="T28" fmla="*/ 16 w 121"/>
              <a:gd name="T29" fmla="*/ 20 h 121"/>
              <a:gd name="T30" fmla="*/ 18 w 121"/>
              <a:gd name="T31" fmla="*/ 18 h 121"/>
              <a:gd name="T32" fmla="*/ 20 w 121"/>
              <a:gd name="T33" fmla="*/ 16 h 121"/>
              <a:gd name="T34" fmla="*/ 18 w 121"/>
              <a:gd name="T35" fmla="*/ 18 h 121"/>
              <a:gd name="T36" fmla="*/ 16 w 121"/>
              <a:gd name="T37" fmla="*/ 20 h 121"/>
              <a:gd name="T38" fmla="*/ 15 w 121"/>
              <a:gd name="T39" fmla="*/ 21 h 121"/>
              <a:gd name="T40" fmla="*/ 16 w 121"/>
              <a:gd name="T41" fmla="*/ 20 h 121"/>
              <a:gd name="T42" fmla="*/ 15 w 121"/>
              <a:gd name="T43" fmla="*/ 21 h 121"/>
              <a:gd name="T44" fmla="*/ 21 w 121"/>
              <a:gd name="T45" fmla="*/ 15 h 121"/>
              <a:gd name="T46" fmla="*/ 20 w 121"/>
              <a:gd name="T47" fmla="*/ 16 h 121"/>
              <a:gd name="T48" fmla="*/ 21 w 121"/>
              <a:gd name="T49"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21">
                <a:moveTo>
                  <a:pt x="116" y="97"/>
                </a:moveTo>
                <a:cubicBezTo>
                  <a:pt x="37" y="18"/>
                  <a:pt x="37" y="18"/>
                  <a:pt x="37" y="18"/>
                </a:cubicBezTo>
                <a:cubicBezTo>
                  <a:pt x="34" y="14"/>
                  <a:pt x="29" y="13"/>
                  <a:pt x="24" y="14"/>
                </a:cubicBezTo>
                <a:cubicBezTo>
                  <a:pt x="24" y="14"/>
                  <a:pt x="24" y="14"/>
                  <a:pt x="24" y="14"/>
                </a:cubicBezTo>
                <a:cubicBezTo>
                  <a:pt x="10" y="0"/>
                  <a:pt x="10" y="0"/>
                  <a:pt x="10" y="0"/>
                </a:cubicBezTo>
                <a:cubicBezTo>
                  <a:pt x="8" y="2"/>
                  <a:pt x="7" y="3"/>
                  <a:pt x="5" y="5"/>
                </a:cubicBezTo>
                <a:cubicBezTo>
                  <a:pt x="3" y="7"/>
                  <a:pt x="2" y="8"/>
                  <a:pt x="0" y="10"/>
                </a:cubicBezTo>
                <a:cubicBezTo>
                  <a:pt x="14" y="24"/>
                  <a:pt x="14" y="24"/>
                  <a:pt x="14" y="24"/>
                </a:cubicBezTo>
                <a:cubicBezTo>
                  <a:pt x="14" y="24"/>
                  <a:pt x="14" y="24"/>
                  <a:pt x="14" y="24"/>
                </a:cubicBezTo>
                <a:cubicBezTo>
                  <a:pt x="13" y="29"/>
                  <a:pt x="14" y="34"/>
                  <a:pt x="18" y="37"/>
                </a:cubicBezTo>
                <a:cubicBezTo>
                  <a:pt x="97" y="116"/>
                  <a:pt x="97" y="116"/>
                  <a:pt x="97" y="116"/>
                </a:cubicBezTo>
                <a:cubicBezTo>
                  <a:pt x="102" y="121"/>
                  <a:pt x="111" y="121"/>
                  <a:pt x="116" y="116"/>
                </a:cubicBezTo>
                <a:cubicBezTo>
                  <a:pt x="116" y="116"/>
                  <a:pt x="116" y="116"/>
                  <a:pt x="116" y="116"/>
                </a:cubicBezTo>
                <a:cubicBezTo>
                  <a:pt x="121" y="111"/>
                  <a:pt x="121" y="102"/>
                  <a:pt x="116" y="97"/>
                </a:cubicBezTo>
                <a:close/>
                <a:moveTo>
                  <a:pt x="16" y="20"/>
                </a:moveTo>
                <a:cubicBezTo>
                  <a:pt x="17" y="19"/>
                  <a:pt x="17" y="18"/>
                  <a:pt x="18" y="18"/>
                </a:cubicBezTo>
                <a:cubicBezTo>
                  <a:pt x="18" y="17"/>
                  <a:pt x="19" y="17"/>
                  <a:pt x="20" y="16"/>
                </a:cubicBezTo>
                <a:cubicBezTo>
                  <a:pt x="19" y="17"/>
                  <a:pt x="18" y="17"/>
                  <a:pt x="18" y="18"/>
                </a:cubicBezTo>
                <a:cubicBezTo>
                  <a:pt x="17" y="18"/>
                  <a:pt x="17" y="19"/>
                  <a:pt x="16" y="20"/>
                </a:cubicBezTo>
                <a:close/>
                <a:moveTo>
                  <a:pt x="15" y="21"/>
                </a:moveTo>
                <a:cubicBezTo>
                  <a:pt x="16" y="21"/>
                  <a:pt x="16" y="21"/>
                  <a:pt x="16" y="20"/>
                </a:cubicBezTo>
                <a:cubicBezTo>
                  <a:pt x="16" y="21"/>
                  <a:pt x="16" y="21"/>
                  <a:pt x="15" y="21"/>
                </a:cubicBezTo>
                <a:close/>
                <a:moveTo>
                  <a:pt x="21" y="15"/>
                </a:moveTo>
                <a:cubicBezTo>
                  <a:pt x="21" y="16"/>
                  <a:pt x="21" y="16"/>
                  <a:pt x="20" y="16"/>
                </a:cubicBezTo>
                <a:cubicBezTo>
                  <a:pt x="21" y="16"/>
                  <a:pt x="21" y="16"/>
                  <a:pt x="21" y="15"/>
                </a:cubicBezTo>
                <a:close/>
              </a:path>
            </a:pathLst>
          </a:custGeom>
          <a:solidFill>
            <a:srgbClr val="006CAD"/>
          </a:solidFill>
          <a:ln>
            <a:solidFill>
              <a:srgbClr val="006CAD"/>
            </a:solid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1" name="Freeform 183"/>
          <p:cNvSpPr>
            <a:spLocks/>
          </p:cNvSpPr>
          <p:nvPr/>
        </p:nvSpPr>
        <p:spPr bwMode="auto">
          <a:xfrm>
            <a:off x="6154032" y="3661231"/>
            <a:ext cx="13517" cy="7724"/>
          </a:xfrm>
          <a:custGeom>
            <a:avLst/>
            <a:gdLst>
              <a:gd name="T0" fmla="*/ 14 w 14"/>
              <a:gd name="T1" fmla="*/ 8 h 8"/>
              <a:gd name="T2" fmla="*/ 14 w 14"/>
              <a:gd name="T3" fmla="*/ 0 h 8"/>
              <a:gd name="T4" fmla="*/ 0 w 14"/>
              <a:gd name="T5" fmla="*/ 6 h 8"/>
              <a:gd name="T6" fmla="*/ 12 w 14"/>
              <a:gd name="T7" fmla="*/ 8 h 8"/>
              <a:gd name="T8" fmla="*/ 14 w 14"/>
              <a:gd name="T9" fmla="*/ 8 h 8"/>
            </a:gdLst>
            <a:ahLst/>
            <a:cxnLst>
              <a:cxn ang="0">
                <a:pos x="T0" y="T1"/>
              </a:cxn>
              <a:cxn ang="0">
                <a:pos x="T2" y="T3"/>
              </a:cxn>
              <a:cxn ang="0">
                <a:pos x="T4" y="T5"/>
              </a:cxn>
              <a:cxn ang="0">
                <a:pos x="T6" y="T7"/>
              </a:cxn>
              <a:cxn ang="0">
                <a:pos x="T8" y="T9"/>
              </a:cxn>
            </a:cxnLst>
            <a:rect l="0" t="0" r="r" b="b"/>
            <a:pathLst>
              <a:path w="14" h="8">
                <a:moveTo>
                  <a:pt x="14" y="8"/>
                </a:moveTo>
                <a:cubicBezTo>
                  <a:pt x="14" y="0"/>
                  <a:pt x="14" y="0"/>
                  <a:pt x="14" y="0"/>
                </a:cubicBezTo>
                <a:cubicBezTo>
                  <a:pt x="0" y="6"/>
                  <a:pt x="0" y="6"/>
                  <a:pt x="0" y="6"/>
                </a:cubicBezTo>
                <a:cubicBezTo>
                  <a:pt x="4" y="7"/>
                  <a:pt x="8" y="8"/>
                  <a:pt x="12" y="8"/>
                </a:cubicBezTo>
                <a:cubicBezTo>
                  <a:pt x="13" y="8"/>
                  <a:pt x="14" y="8"/>
                  <a:pt x="14" y="8"/>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2" name="Freeform 184"/>
          <p:cNvSpPr>
            <a:spLocks/>
          </p:cNvSpPr>
          <p:nvPr/>
        </p:nvSpPr>
        <p:spPr bwMode="auto">
          <a:xfrm>
            <a:off x="6102858" y="3690195"/>
            <a:ext cx="64690" cy="75310"/>
          </a:xfrm>
          <a:custGeom>
            <a:avLst/>
            <a:gdLst>
              <a:gd name="T0" fmla="*/ 66 w 68"/>
              <a:gd name="T1" fmla="*/ 20 h 78"/>
              <a:gd name="T2" fmla="*/ 8 w 68"/>
              <a:gd name="T3" fmla="*/ 0 h 78"/>
              <a:gd name="T4" fmla="*/ 0 w 68"/>
              <a:gd name="T5" fmla="*/ 4 h 78"/>
              <a:gd name="T6" fmla="*/ 0 w 68"/>
              <a:gd name="T7" fmla="*/ 78 h 78"/>
              <a:gd name="T8" fmla="*/ 68 w 68"/>
              <a:gd name="T9" fmla="*/ 78 h 78"/>
              <a:gd name="T10" fmla="*/ 68 w 68"/>
              <a:gd name="T11" fmla="*/ 20 h 78"/>
              <a:gd name="T12" fmla="*/ 66 w 68"/>
              <a:gd name="T13" fmla="*/ 20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66" y="20"/>
                </a:moveTo>
                <a:cubicBezTo>
                  <a:pt x="45" y="20"/>
                  <a:pt x="25" y="13"/>
                  <a:pt x="8" y="0"/>
                </a:cubicBezTo>
                <a:cubicBezTo>
                  <a:pt x="0" y="4"/>
                  <a:pt x="0" y="4"/>
                  <a:pt x="0" y="4"/>
                </a:cubicBezTo>
                <a:cubicBezTo>
                  <a:pt x="0" y="78"/>
                  <a:pt x="0" y="78"/>
                  <a:pt x="0" y="78"/>
                </a:cubicBezTo>
                <a:cubicBezTo>
                  <a:pt x="68" y="78"/>
                  <a:pt x="68" y="78"/>
                  <a:pt x="68" y="78"/>
                </a:cubicBezTo>
                <a:cubicBezTo>
                  <a:pt x="68" y="20"/>
                  <a:pt x="68" y="20"/>
                  <a:pt x="68" y="20"/>
                </a:cubicBezTo>
                <a:cubicBezTo>
                  <a:pt x="68" y="20"/>
                  <a:pt x="67" y="20"/>
                  <a:pt x="66" y="20"/>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3" name="Freeform 185"/>
          <p:cNvSpPr>
            <a:spLocks noEditPoints="1"/>
          </p:cNvSpPr>
          <p:nvPr/>
        </p:nvSpPr>
        <p:spPr bwMode="auto">
          <a:xfrm>
            <a:off x="6125065" y="3614886"/>
            <a:ext cx="55034" cy="34759"/>
          </a:xfrm>
          <a:custGeom>
            <a:avLst/>
            <a:gdLst>
              <a:gd name="T0" fmla="*/ 45 w 58"/>
              <a:gd name="T1" fmla="*/ 25 h 36"/>
              <a:gd name="T2" fmla="*/ 58 w 58"/>
              <a:gd name="T3" fmla="*/ 13 h 36"/>
              <a:gd name="T4" fmla="*/ 45 w 58"/>
              <a:gd name="T5" fmla="*/ 0 h 36"/>
              <a:gd name="T6" fmla="*/ 32 w 58"/>
              <a:gd name="T7" fmla="*/ 13 h 36"/>
              <a:gd name="T8" fmla="*/ 33 w 58"/>
              <a:gd name="T9" fmla="*/ 16 h 36"/>
              <a:gd name="T10" fmla="*/ 0 w 58"/>
              <a:gd name="T11" fmla="*/ 33 h 36"/>
              <a:gd name="T12" fmla="*/ 2 w 58"/>
              <a:gd name="T13" fmla="*/ 36 h 36"/>
              <a:gd name="T14" fmla="*/ 35 w 58"/>
              <a:gd name="T15" fmla="*/ 20 h 36"/>
              <a:gd name="T16" fmla="*/ 45 w 58"/>
              <a:gd name="T17" fmla="*/ 25 h 36"/>
              <a:gd name="T18" fmla="*/ 45 w 58"/>
              <a:gd name="T19" fmla="*/ 4 h 36"/>
              <a:gd name="T20" fmla="*/ 54 w 58"/>
              <a:gd name="T21" fmla="*/ 13 h 36"/>
              <a:gd name="T22" fmla="*/ 45 w 58"/>
              <a:gd name="T23" fmla="*/ 21 h 36"/>
              <a:gd name="T24" fmla="*/ 36 w 58"/>
              <a:gd name="T25" fmla="*/ 13 h 36"/>
              <a:gd name="T26" fmla="*/ 45 w 58"/>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6">
                <a:moveTo>
                  <a:pt x="45" y="25"/>
                </a:moveTo>
                <a:cubicBezTo>
                  <a:pt x="52" y="25"/>
                  <a:pt x="58" y="20"/>
                  <a:pt x="58" y="13"/>
                </a:cubicBezTo>
                <a:cubicBezTo>
                  <a:pt x="58" y="6"/>
                  <a:pt x="52" y="0"/>
                  <a:pt x="45" y="0"/>
                </a:cubicBezTo>
                <a:cubicBezTo>
                  <a:pt x="38" y="0"/>
                  <a:pt x="32" y="6"/>
                  <a:pt x="32" y="13"/>
                </a:cubicBezTo>
                <a:cubicBezTo>
                  <a:pt x="32" y="14"/>
                  <a:pt x="33" y="15"/>
                  <a:pt x="33" y="16"/>
                </a:cubicBezTo>
                <a:cubicBezTo>
                  <a:pt x="0" y="33"/>
                  <a:pt x="0" y="33"/>
                  <a:pt x="0" y="33"/>
                </a:cubicBezTo>
                <a:cubicBezTo>
                  <a:pt x="1" y="34"/>
                  <a:pt x="2" y="35"/>
                  <a:pt x="2" y="36"/>
                </a:cubicBezTo>
                <a:cubicBezTo>
                  <a:pt x="35" y="20"/>
                  <a:pt x="35" y="20"/>
                  <a:pt x="35" y="20"/>
                </a:cubicBezTo>
                <a:cubicBezTo>
                  <a:pt x="37" y="23"/>
                  <a:pt x="41" y="25"/>
                  <a:pt x="45" y="25"/>
                </a:cubicBezTo>
                <a:close/>
                <a:moveTo>
                  <a:pt x="45" y="4"/>
                </a:moveTo>
                <a:cubicBezTo>
                  <a:pt x="50" y="4"/>
                  <a:pt x="54" y="8"/>
                  <a:pt x="54" y="13"/>
                </a:cubicBezTo>
                <a:cubicBezTo>
                  <a:pt x="54" y="17"/>
                  <a:pt x="50" y="21"/>
                  <a:pt x="45" y="21"/>
                </a:cubicBezTo>
                <a:cubicBezTo>
                  <a:pt x="40" y="21"/>
                  <a:pt x="36" y="17"/>
                  <a:pt x="36" y="13"/>
                </a:cubicBezTo>
                <a:cubicBezTo>
                  <a:pt x="36" y="8"/>
                  <a:pt x="40" y="4"/>
                  <a:pt x="45" y="4"/>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4" name="Freeform 186"/>
          <p:cNvSpPr>
            <a:spLocks noEditPoints="1"/>
          </p:cNvSpPr>
          <p:nvPr/>
        </p:nvSpPr>
        <p:spPr bwMode="auto">
          <a:xfrm>
            <a:off x="5879825" y="3580128"/>
            <a:ext cx="204688" cy="75310"/>
          </a:xfrm>
          <a:custGeom>
            <a:avLst/>
            <a:gdLst>
              <a:gd name="T0" fmla="*/ 212 w 214"/>
              <a:gd name="T1" fmla="*/ 74 h 79"/>
              <a:gd name="T2" fmla="*/ 169 w 214"/>
              <a:gd name="T3" fmla="*/ 52 h 79"/>
              <a:gd name="T4" fmla="*/ 170 w 214"/>
              <a:gd name="T5" fmla="*/ 49 h 79"/>
              <a:gd name="T6" fmla="*/ 157 w 214"/>
              <a:gd name="T7" fmla="*/ 36 h 79"/>
              <a:gd name="T8" fmla="*/ 147 w 214"/>
              <a:gd name="T9" fmla="*/ 41 h 79"/>
              <a:gd name="T10" fmla="*/ 97 w 214"/>
              <a:gd name="T11" fmla="*/ 16 h 79"/>
              <a:gd name="T12" fmla="*/ 98 w 214"/>
              <a:gd name="T13" fmla="*/ 13 h 79"/>
              <a:gd name="T14" fmla="*/ 85 w 214"/>
              <a:gd name="T15" fmla="*/ 0 h 79"/>
              <a:gd name="T16" fmla="*/ 72 w 214"/>
              <a:gd name="T17" fmla="*/ 13 h 79"/>
              <a:gd name="T18" fmla="*/ 73 w 214"/>
              <a:gd name="T19" fmla="*/ 16 h 79"/>
              <a:gd name="T20" fmla="*/ 23 w 214"/>
              <a:gd name="T21" fmla="*/ 41 h 79"/>
              <a:gd name="T22" fmla="*/ 13 w 214"/>
              <a:gd name="T23" fmla="*/ 36 h 79"/>
              <a:gd name="T24" fmla="*/ 0 w 214"/>
              <a:gd name="T25" fmla="*/ 49 h 79"/>
              <a:gd name="T26" fmla="*/ 13 w 214"/>
              <a:gd name="T27" fmla="*/ 61 h 79"/>
              <a:gd name="T28" fmla="*/ 26 w 214"/>
              <a:gd name="T29" fmla="*/ 49 h 79"/>
              <a:gd name="T30" fmla="*/ 25 w 214"/>
              <a:gd name="T31" fmla="*/ 45 h 79"/>
              <a:gd name="T32" fmla="*/ 75 w 214"/>
              <a:gd name="T33" fmla="*/ 20 h 79"/>
              <a:gd name="T34" fmla="*/ 85 w 214"/>
              <a:gd name="T35" fmla="*/ 26 h 79"/>
              <a:gd name="T36" fmla="*/ 96 w 214"/>
              <a:gd name="T37" fmla="*/ 20 h 79"/>
              <a:gd name="T38" fmla="*/ 145 w 214"/>
              <a:gd name="T39" fmla="*/ 45 h 79"/>
              <a:gd name="T40" fmla="*/ 144 w 214"/>
              <a:gd name="T41" fmla="*/ 49 h 79"/>
              <a:gd name="T42" fmla="*/ 157 w 214"/>
              <a:gd name="T43" fmla="*/ 61 h 79"/>
              <a:gd name="T44" fmla="*/ 167 w 214"/>
              <a:gd name="T45" fmla="*/ 56 h 79"/>
              <a:gd name="T46" fmla="*/ 214 w 214"/>
              <a:gd name="T47" fmla="*/ 79 h 79"/>
              <a:gd name="T48" fmla="*/ 212 w 214"/>
              <a:gd name="T49" fmla="*/ 74 h 79"/>
              <a:gd name="T50" fmla="*/ 13 w 214"/>
              <a:gd name="T51" fmla="*/ 57 h 79"/>
              <a:gd name="T52" fmla="*/ 4 w 214"/>
              <a:gd name="T53" fmla="*/ 49 h 79"/>
              <a:gd name="T54" fmla="*/ 13 w 214"/>
              <a:gd name="T55" fmla="*/ 40 h 79"/>
              <a:gd name="T56" fmla="*/ 22 w 214"/>
              <a:gd name="T57" fmla="*/ 49 h 79"/>
              <a:gd name="T58" fmla="*/ 13 w 214"/>
              <a:gd name="T59" fmla="*/ 57 h 79"/>
              <a:gd name="T60" fmla="*/ 85 w 214"/>
              <a:gd name="T61" fmla="*/ 22 h 79"/>
              <a:gd name="T62" fmla="*/ 76 w 214"/>
              <a:gd name="T63" fmla="*/ 13 h 79"/>
              <a:gd name="T64" fmla="*/ 85 w 214"/>
              <a:gd name="T65" fmla="*/ 4 h 79"/>
              <a:gd name="T66" fmla="*/ 94 w 214"/>
              <a:gd name="T67" fmla="*/ 13 h 79"/>
              <a:gd name="T68" fmla="*/ 85 w 214"/>
              <a:gd name="T69" fmla="*/ 22 h 79"/>
              <a:gd name="T70" fmla="*/ 157 w 214"/>
              <a:gd name="T71" fmla="*/ 57 h 79"/>
              <a:gd name="T72" fmla="*/ 148 w 214"/>
              <a:gd name="T73" fmla="*/ 49 h 79"/>
              <a:gd name="T74" fmla="*/ 157 w 214"/>
              <a:gd name="T75" fmla="*/ 40 h 79"/>
              <a:gd name="T76" fmla="*/ 166 w 214"/>
              <a:gd name="T77" fmla="*/ 49 h 79"/>
              <a:gd name="T78" fmla="*/ 157 w 214"/>
              <a:gd name="T79" fmla="*/ 5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79">
                <a:moveTo>
                  <a:pt x="212" y="74"/>
                </a:moveTo>
                <a:cubicBezTo>
                  <a:pt x="169" y="52"/>
                  <a:pt x="169" y="52"/>
                  <a:pt x="169" y="52"/>
                </a:cubicBezTo>
                <a:cubicBezTo>
                  <a:pt x="169" y="51"/>
                  <a:pt x="170" y="50"/>
                  <a:pt x="170" y="49"/>
                </a:cubicBezTo>
                <a:cubicBezTo>
                  <a:pt x="170" y="42"/>
                  <a:pt x="164" y="36"/>
                  <a:pt x="157" y="36"/>
                </a:cubicBezTo>
                <a:cubicBezTo>
                  <a:pt x="153" y="36"/>
                  <a:pt x="149" y="38"/>
                  <a:pt x="147" y="41"/>
                </a:cubicBezTo>
                <a:cubicBezTo>
                  <a:pt x="97" y="16"/>
                  <a:pt x="97" y="16"/>
                  <a:pt x="97" y="16"/>
                </a:cubicBezTo>
                <a:cubicBezTo>
                  <a:pt x="98" y="15"/>
                  <a:pt x="98" y="14"/>
                  <a:pt x="98" y="13"/>
                </a:cubicBezTo>
                <a:cubicBezTo>
                  <a:pt x="98" y="6"/>
                  <a:pt x="92" y="0"/>
                  <a:pt x="85" y="0"/>
                </a:cubicBezTo>
                <a:cubicBezTo>
                  <a:pt x="78" y="0"/>
                  <a:pt x="72" y="6"/>
                  <a:pt x="72" y="13"/>
                </a:cubicBezTo>
                <a:cubicBezTo>
                  <a:pt x="72" y="14"/>
                  <a:pt x="73" y="15"/>
                  <a:pt x="73" y="16"/>
                </a:cubicBezTo>
                <a:cubicBezTo>
                  <a:pt x="23" y="41"/>
                  <a:pt x="23" y="41"/>
                  <a:pt x="23" y="41"/>
                </a:cubicBezTo>
                <a:cubicBezTo>
                  <a:pt x="21" y="38"/>
                  <a:pt x="17" y="36"/>
                  <a:pt x="13" y="36"/>
                </a:cubicBezTo>
                <a:cubicBezTo>
                  <a:pt x="6" y="36"/>
                  <a:pt x="0" y="42"/>
                  <a:pt x="0" y="49"/>
                </a:cubicBezTo>
                <a:cubicBezTo>
                  <a:pt x="0" y="56"/>
                  <a:pt x="6" y="61"/>
                  <a:pt x="13" y="61"/>
                </a:cubicBezTo>
                <a:cubicBezTo>
                  <a:pt x="20" y="61"/>
                  <a:pt x="26" y="56"/>
                  <a:pt x="26" y="49"/>
                </a:cubicBezTo>
                <a:cubicBezTo>
                  <a:pt x="26" y="47"/>
                  <a:pt x="25" y="46"/>
                  <a:pt x="25" y="45"/>
                </a:cubicBezTo>
                <a:cubicBezTo>
                  <a:pt x="75" y="20"/>
                  <a:pt x="75" y="20"/>
                  <a:pt x="75" y="20"/>
                </a:cubicBezTo>
                <a:cubicBezTo>
                  <a:pt x="77" y="24"/>
                  <a:pt x="81" y="26"/>
                  <a:pt x="85" y="26"/>
                </a:cubicBezTo>
                <a:cubicBezTo>
                  <a:pt x="89" y="26"/>
                  <a:pt x="93" y="24"/>
                  <a:pt x="96" y="20"/>
                </a:cubicBezTo>
                <a:cubicBezTo>
                  <a:pt x="145" y="45"/>
                  <a:pt x="145" y="45"/>
                  <a:pt x="145" y="45"/>
                </a:cubicBezTo>
                <a:cubicBezTo>
                  <a:pt x="145" y="46"/>
                  <a:pt x="144" y="47"/>
                  <a:pt x="144" y="49"/>
                </a:cubicBezTo>
                <a:cubicBezTo>
                  <a:pt x="144" y="56"/>
                  <a:pt x="150" y="61"/>
                  <a:pt x="157" y="61"/>
                </a:cubicBezTo>
                <a:cubicBezTo>
                  <a:pt x="161" y="61"/>
                  <a:pt x="165" y="59"/>
                  <a:pt x="167" y="56"/>
                </a:cubicBezTo>
                <a:cubicBezTo>
                  <a:pt x="214" y="79"/>
                  <a:pt x="214" y="79"/>
                  <a:pt x="214" y="79"/>
                </a:cubicBezTo>
                <a:cubicBezTo>
                  <a:pt x="213" y="77"/>
                  <a:pt x="212" y="76"/>
                  <a:pt x="212" y="74"/>
                </a:cubicBezTo>
                <a:close/>
                <a:moveTo>
                  <a:pt x="13" y="57"/>
                </a:moveTo>
                <a:cubicBezTo>
                  <a:pt x="8" y="57"/>
                  <a:pt x="4" y="53"/>
                  <a:pt x="4" y="49"/>
                </a:cubicBezTo>
                <a:cubicBezTo>
                  <a:pt x="4" y="44"/>
                  <a:pt x="8" y="40"/>
                  <a:pt x="13" y="40"/>
                </a:cubicBezTo>
                <a:cubicBezTo>
                  <a:pt x="18" y="40"/>
                  <a:pt x="22" y="44"/>
                  <a:pt x="22" y="49"/>
                </a:cubicBezTo>
                <a:cubicBezTo>
                  <a:pt x="22" y="53"/>
                  <a:pt x="18" y="57"/>
                  <a:pt x="13" y="57"/>
                </a:cubicBezTo>
                <a:close/>
                <a:moveTo>
                  <a:pt x="85" y="22"/>
                </a:moveTo>
                <a:cubicBezTo>
                  <a:pt x="80" y="22"/>
                  <a:pt x="76" y="18"/>
                  <a:pt x="76" y="13"/>
                </a:cubicBezTo>
                <a:cubicBezTo>
                  <a:pt x="76" y="8"/>
                  <a:pt x="80" y="4"/>
                  <a:pt x="85" y="4"/>
                </a:cubicBezTo>
                <a:cubicBezTo>
                  <a:pt x="90" y="4"/>
                  <a:pt x="94" y="8"/>
                  <a:pt x="94" y="13"/>
                </a:cubicBezTo>
                <a:cubicBezTo>
                  <a:pt x="94" y="18"/>
                  <a:pt x="90" y="22"/>
                  <a:pt x="85" y="22"/>
                </a:cubicBezTo>
                <a:close/>
                <a:moveTo>
                  <a:pt x="157" y="57"/>
                </a:moveTo>
                <a:cubicBezTo>
                  <a:pt x="152" y="57"/>
                  <a:pt x="148" y="53"/>
                  <a:pt x="148" y="49"/>
                </a:cubicBezTo>
                <a:cubicBezTo>
                  <a:pt x="148" y="44"/>
                  <a:pt x="152" y="40"/>
                  <a:pt x="157" y="40"/>
                </a:cubicBezTo>
                <a:cubicBezTo>
                  <a:pt x="162" y="40"/>
                  <a:pt x="166" y="44"/>
                  <a:pt x="166" y="49"/>
                </a:cubicBezTo>
                <a:cubicBezTo>
                  <a:pt x="166" y="53"/>
                  <a:pt x="162" y="57"/>
                  <a:pt x="157" y="57"/>
                </a:cubicBezTo>
                <a:close/>
              </a:path>
            </a:pathLst>
          </a:custGeom>
          <a:solidFill>
            <a:srgbClr val="009900"/>
          </a:solidFill>
          <a:ln>
            <a:noFill/>
          </a:ln>
        </p:spPr>
        <p:txBody>
          <a:bodyPr vert="horz" wrap="square" lIns="91436" tIns="45718" rIns="91436" bIns="45718"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4" name="Obdélník 3"/>
          <p:cNvSpPr/>
          <p:nvPr/>
        </p:nvSpPr>
        <p:spPr>
          <a:xfrm>
            <a:off x="0" y="4937311"/>
            <a:ext cx="4572000" cy="215440"/>
          </a:xfrm>
          <a:prstGeom prst="rect">
            <a:avLst/>
          </a:prstGeom>
        </p:spPr>
        <p:txBody>
          <a:bodyPr lIns="91436" tIns="45718" rIns="91436" bIns="45718">
            <a:spAutoFit/>
          </a:bodyPr>
          <a:lstStyle/>
          <a:p>
            <a:r>
              <a:rPr lang="en-GB" sz="800" dirty="0">
                <a:latin typeface="Imago" panose="02000500060000020004" pitchFamily="2" charset="0"/>
                <a:hlinkClick r:id="rId2"/>
              </a:rPr>
              <a:t>Alvarado-Luna and Morales-Espinosa. </a:t>
            </a:r>
            <a:r>
              <a:rPr lang="en-GB" sz="800" dirty="0" err="1">
                <a:latin typeface="Imago" panose="02000500060000020004" pitchFamily="2" charset="0"/>
                <a:hlinkClick r:id="rId2"/>
              </a:rPr>
              <a:t>Transl</a:t>
            </a:r>
            <a:r>
              <a:rPr lang="en-GB" sz="800" dirty="0">
                <a:latin typeface="Imago" panose="02000500060000020004" pitchFamily="2" charset="0"/>
                <a:hlinkClick r:id="rId2"/>
              </a:rPr>
              <a:t> Lung Cancer Res 2016</a:t>
            </a:r>
            <a:endParaRPr lang="en-US" sz="800" dirty="0">
              <a:latin typeface="Imago" panose="02000500060000020004" pitchFamily="2" charset="0"/>
            </a:endParaRPr>
          </a:p>
        </p:txBody>
      </p:sp>
    </p:spTree>
    <p:extLst>
      <p:ext uri="{BB962C8B-B14F-4D97-AF65-F5344CB8AC3E}">
        <p14:creationId xmlns:p14="http://schemas.microsoft.com/office/powerpoint/2010/main" val="9644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162"/>
          <p:cNvSpPr txBox="1"/>
          <p:nvPr/>
        </p:nvSpPr>
        <p:spPr>
          <a:xfrm>
            <a:off x="6468834" y="3239480"/>
            <a:ext cx="881640" cy="276999"/>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PS 0–2,</a:t>
            </a:r>
          </a:p>
          <a:p>
            <a:pPr>
              <a:defRPr/>
            </a:pPr>
            <a:r>
              <a:rPr lang="cs-CZ" sz="600">
                <a:solidFill>
                  <a:srgbClr val="FF0000"/>
                </a:solidFill>
                <a:latin typeface="Imago" panose="02000500060000020004" pitchFamily="2" charset="0"/>
                <a:cs typeface="Arial"/>
              </a:rPr>
              <a:t>3–4 kvůli SCLC</a:t>
            </a:r>
            <a:endParaRPr lang="cs-CZ" sz="600" dirty="0">
              <a:solidFill>
                <a:srgbClr val="FF0000"/>
              </a:solidFill>
              <a:latin typeface="Imago" panose="02000500060000020004" pitchFamily="2" charset="0"/>
              <a:cs typeface="Arial"/>
            </a:endParaRPr>
          </a:p>
        </p:txBody>
      </p:sp>
      <p:sp>
        <p:nvSpPr>
          <p:cNvPr id="164" name="TextBox 163"/>
          <p:cNvSpPr txBox="1"/>
          <p:nvPr/>
        </p:nvSpPr>
        <p:spPr>
          <a:xfrm>
            <a:off x="6452856" y="4043268"/>
            <a:ext cx="881640" cy="184666"/>
          </a:xfrm>
          <a:prstGeom prst="rect">
            <a:avLst/>
          </a:prstGeom>
          <a:noFill/>
        </p:spPr>
        <p:txBody>
          <a:bodyPr wrap="square" lIns="91436" tIns="45718" rIns="91436" bIns="45718" rtlCol="0">
            <a:spAutoFit/>
          </a:bodyPr>
          <a:lstStyle/>
          <a:p>
            <a:pPr>
              <a:defRPr/>
            </a:pPr>
            <a:r>
              <a:rPr lang="cs-CZ" sz="600" dirty="0">
                <a:solidFill>
                  <a:srgbClr val="FF0000"/>
                </a:solidFill>
                <a:latin typeface="Imago" panose="02000500060000020004" pitchFamily="2" charset="0"/>
                <a:cs typeface="Arial"/>
              </a:rPr>
              <a:t>Komprese míchy</a:t>
            </a:r>
          </a:p>
        </p:txBody>
      </p:sp>
      <p:sp>
        <p:nvSpPr>
          <p:cNvPr id="81" name="TextBox 80"/>
          <p:cNvSpPr txBox="1"/>
          <p:nvPr/>
        </p:nvSpPr>
        <p:spPr>
          <a:xfrm>
            <a:off x="6476289" y="3477122"/>
            <a:ext cx="881640" cy="276999"/>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PS 3–4</a:t>
            </a:r>
            <a:br>
              <a:rPr lang="cs-CZ" sz="600">
                <a:solidFill>
                  <a:srgbClr val="FF0000"/>
                </a:solidFill>
                <a:latin typeface="Imago" panose="02000500060000020004" pitchFamily="2" charset="0"/>
                <a:cs typeface="Arial"/>
              </a:rPr>
            </a:br>
            <a:r>
              <a:rPr lang="cs-CZ" sz="600">
                <a:solidFill>
                  <a:srgbClr val="FF0000"/>
                </a:solidFill>
                <a:latin typeface="Imago" panose="02000500060000020004" pitchFamily="2" charset="0"/>
                <a:cs typeface="Arial"/>
              </a:rPr>
              <a:t>ne kvůli SCLC</a:t>
            </a:r>
            <a:endParaRPr lang="cs-CZ" sz="600" dirty="0">
              <a:solidFill>
                <a:srgbClr val="FF0000"/>
              </a:solidFill>
              <a:latin typeface="Imago" panose="02000500060000020004" pitchFamily="2" charset="0"/>
              <a:cs typeface="Arial"/>
            </a:endParaRPr>
          </a:p>
        </p:txBody>
      </p:sp>
      <p:sp>
        <p:nvSpPr>
          <p:cNvPr id="83" name="TextBox 82"/>
          <p:cNvSpPr txBox="1"/>
          <p:nvPr/>
        </p:nvSpPr>
        <p:spPr>
          <a:xfrm>
            <a:off x="6228184" y="3723878"/>
            <a:ext cx="2082699" cy="276995"/>
          </a:xfrm>
          <a:prstGeom prst="rect">
            <a:avLst/>
          </a:prstGeom>
          <a:noFill/>
        </p:spPr>
        <p:txBody>
          <a:bodyPr wrap="square" lIns="91436" tIns="45718" rIns="91436" bIns="45718" rtlCol="0">
            <a:spAutoFit/>
          </a:bodyPr>
          <a:lstStyle/>
          <a:p>
            <a:pPr>
              <a:defRPr/>
            </a:pPr>
            <a:r>
              <a:rPr lang="cs-CZ" sz="600" dirty="0">
                <a:solidFill>
                  <a:srgbClr val="FF0000"/>
                </a:solidFill>
                <a:latin typeface="Imago" panose="02000500060000020004" pitchFamily="2" charset="0"/>
                <a:cs typeface="Arial"/>
              </a:rPr>
              <a:t>SVC </a:t>
            </a:r>
            <a:r>
              <a:rPr lang="cs-CZ" sz="600" dirty="0" smtClean="0">
                <a:solidFill>
                  <a:srgbClr val="FF0000"/>
                </a:solidFill>
                <a:latin typeface="Imago" panose="02000500060000020004" pitchFamily="2" charset="0"/>
                <a:cs typeface="Arial"/>
              </a:rPr>
              <a:t>syndrom/Lobární </a:t>
            </a:r>
          </a:p>
          <a:p>
            <a:pPr>
              <a:defRPr/>
            </a:pPr>
            <a:r>
              <a:rPr lang="cs-CZ" sz="600" dirty="0" smtClean="0">
                <a:solidFill>
                  <a:srgbClr val="FF0000"/>
                </a:solidFill>
                <a:latin typeface="Imago" panose="02000500060000020004" pitchFamily="2" charset="0"/>
                <a:cs typeface="Arial"/>
              </a:rPr>
              <a:t>obstrukce/Kostní metastázy</a:t>
            </a:r>
            <a:endParaRPr lang="cs-CZ" sz="600" dirty="0">
              <a:solidFill>
                <a:srgbClr val="FF0000"/>
              </a:solidFill>
              <a:latin typeface="Imago" panose="02000500060000020004" pitchFamily="2" charset="0"/>
              <a:cs typeface="Arial"/>
            </a:endParaRPr>
          </a:p>
        </p:txBody>
      </p:sp>
      <p:sp>
        <p:nvSpPr>
          <p:cNvPr id="2" name="Title 1"/>
          <p:cNvSpPr>
            <a:spLocks noGrp="1"/>
          </p:cNvSpPr>
          <p:nvPr>
            <p:ph type="title"/>
          </p:nvPr>
        </p:nvSpPr>
        <p:spPr>
          <a:xfrm>
            <a:off x="468314" y="167968"/>
            <a:ext cx="8207377" cy="621582"/>
          </a:xfrm>
        </p:spPr>
        <p:txBody>
          <a:bodyPr/>
          <a:lstStyle/>
          <a:p>
            <a:r>
              <a:rPr lang="cs-CZ" sz="2200" dirty="0"/>
              <a:t>Současný standard péče pro většinu LS-SCLC pacientů </a:t>
            </a:r>
            <a:br>
              <a:rPr lang="cs-CZ" sz="2200" dirty="0"/>
            </a:br>
            <a:r>
              <a:rPr lang="cs-CZ" sz="2200" dirty="0"/>
              <a:t>je chemoterapie ± radioterapie</a:t>
            </a:r>
          </a:p>
        </p:txBody>
      </p:sp>
      <p:sp>
        <p:nvSpPr>
          <p:cNvPr id="4" name="Text Placeholder 3"/>
          <p:cNvSpPr>
            <a:spLocks noGrp="1"/>
          </p:cNvSpPr>
          <p:nvPr>
            <p:ph type="body" sz="quarter" idx="10"/>
          </p:nvPr>
        </p:nvSpPr>
        <p:spPr>
          <a:xfrm>
            <a:off x="467544" y="4659982"/>
            <a:ext cx="4668858" cy="323850"/>
          </a:xfrm>
        </p:spPr>
        <p:txBody>
          <a:bodyPr/>
          <a:lstStyle/>
          <a:p>
            <a:r>
              <a:rPr lang="cs-CZ" sz="600" dirty="0"/>
              <a:t>BM, mozkové meta; RT, radioterapie; WBRT, </a:t>
            </a:r>
            <a:r>
              <a:rPr lang="cs-CZ" sz="600" dirty="0" err="1"/>
              <a:t>celomozková</a:t>
            </a:r>
            <a:r>
              <a:rPr lang="cs-CZ" sz="600" dirty="0"/>
              <a:t>  radioterapie</a:t>
            </a:r>
            <a:br>
              <a:rPr lang="cs-CZ" sz="600" dirty="0"/>
            </a:br>
            <a:r>
              <a:rPr lang="cs-CZ" sz="600" dirty="0"/>
              <a:t>*Pokud je přítomný pleurální výpotek. </a:t>
            </a:r>
            <a:r>
              <a:rPr lang="cs-CZ" sz="600" baseline="30000" dirty="0"/>
              <a:t>¶</a:t>
            </a:r>
            <a:r>
              <a:rPr lang="cs-CZ" sz="600" dirty="0"/>
              <a:t>Pokud mají pacienti jádrové červené krvinky na periferním nátěru, </a:t>
            </a:r>
          </a:p>
          <a:p>
            <a:r>
              <a:rPr lang="cs-CZ" sz="600" dirty="0" err="1"/>
              <a:t>neutropenii</a:t>
            </a:r>
            <a:r>
              <a:rPr lang="cs-CZ" sz="600" dirty="0"/>
              <a:t> nebo trombocytopenii připomínající infiltraci kostní dřeně </a:t>
            </a:r>
            <a:br>
              <a:rPr lang="cs-CZ" sz="600" dirty="0"/>
            </a:br>
            <a:r>
              <a:rPr lang="cs-CZ" sz="600" dirty="0"/>
              <a:t>M</a:t>
            </a:r>
            <a:r>
              <a:rPr lang="cs-CZ" sz="600" dirty="0" smtClean="0"/>
              <a:t>ožnosti </a:t>
            </a:r>
            <a:r>
              <a:rPr lang="cs-CZ" sz="600" dirty="0"/>
              <a:t>systémové terapie </a:t>
            </a:r>
            <a:r>
              <a:rPr lang="cs-CZ" sz="600" dirty="0" smtClean="0"/>
              <a:t>pro LD-SCLC zahrnují</a:t>
            </a:r>
            <a:r>
              <a:rPr lang="cs-CZ" sz="600" dirty="0"/>
              <a:t>: </a:t>
            </a:r>
            <a:r>
              <a:rPr lang="cs-CZ" sz="600" dirty="0" err="1"/>
              <a:t>cisplatina</a:t>
            </a:r>
            <a:r>
              <a:rPr lang="cs-CZ" sz="600" dirty="0"/>
              <a:t>/</a:t>
            </a:r>
            <a:r>
              <a:rPr lang="cs-CZ" sz="600" dirty="0" err="1"/>
              <a:t>carboplatina</a:t>
            </a:r>
            <a:r>
              <a:rPr lang="cs-CZ" sz="600" dirty="0"/>
              <a:t> + </a:t>
            </a:r>
            <a:r>
              <a:rPr lang="cs-CZ" sz="600" dirty="0" err="1"/>
              <a:t>etoposid</a:t>
            </a:r>
            <a:r>
              <a:rPr lang="cs-CZ" sz="600" dirty="0"/>
              <a:t>, pro </a:t>
            </a:r>
            <a:r>
              <a:rPr lang="cs-CZ" sz="600" dirty="0" err="1"/>
              <a:t>chemo</a:t>
            </a:r>
            <a:r>
              <a:rPr lang="cs-CZ" sz="600" dirty="0"/>
              <a:t>+ RT </a:t>
            </a:r>
            <a:r>
              <a:rPr lang="cs-CZ" sz="600" dirty="0" err="1"/>
              <a:t>cisplatina</a:t>
            </a:r>
            <a:r>
              <a:rPr lang="cs-CZ" sz="600" dirty="0"/>
              <a:t>/</a:t>
            </a:r>
            <a:r>
              <a:rPr lang="cs-CZ" sz="600" dirty="0" err="1"/>
              <a:t>etoposid</a:t>
            </a:r>
            <a:r>
              <a:rPr lang="cs-CZ" sz="600" dirty="0"/>
              <a:t> je doporučována</a:t>
            </a:r>
          </a:p>
          <a:p>
            <a:r>
              <a:rPr lang="cs-CZ" sz="600" dirty="0" smtClean="0"/>
              <a:t>Možnosti </a:t>
            </a:r>
            <a:r>
              <a:rPr lang="cs-CZ" sz="600" dirty="0"/>
              <a:t>systémové </a:t>
            </a:r>
            <a:r>
              <a:rPr lang="cs-CZ" sz="600" dirty="0" smtClean="0"/>
              <a:t>terapie pro ED-SCLC </a:t>
            </a:r>
            <a:r>
              <a:rPr lang="cs-CZ" sz="600" dirty="0"/>
              <a:t>zahrnují: </a:t>
            </a:r>
            <a:r>
              <a:rPr lang="cs-CZ" sz="600" dirty="0" err="1"/>
              <a:t>cisplatina</a:t>
            </a:r>
            <a:r>
              <a:rPr lang="cs-CZ" sz="600" dirty="0"/>
              <a:t>/</a:t>
            </a:r>
            <a:r>
              <a:rPr lang="cs-CZ" sz="600" dirty="0" err="1"/>
              <a:t>carboplatina</a:t>
            </a:r>
            <a:r>
              <a:rPr lang="cs-CZ" sz="600" dirty="0"/>
              <a:t> + </a:t>
            </a:r>
            <a:r>
              <a:rPr lang="cs-CZ" sz="600" dirty="0" err="1"/>
              <a:t>etoposid</a:t>
            </a:r>
            <a:r>
              <a:rPr lang="cs-CZ" sz="600" dirty="0"/>
              <a:t>, </a:t>
            </a:r>
            <a:r>
              <a:rPr lang="cs-CZ" sz="600" dirty="0" err="1"/>
              <a:t>carboplatina</a:t>
            </a:r>
            <a:r>
              <a:rPr lang="cs-CZ" sz="600" dirty="0"/>
              <a:t>/</a:t>
            </a:r>
            <a:r>
              <a:rPr lang="cs-CZ" sz="600" dirty="0" err="1"/>
              <a:t>cisplatina</a:t>
            </a:r>
            <a:r>
              <a:rPr lang="cs-CZ" sz="600" dirty="0"/>
              <a:t> + </a:t>
            </a:r>
            <a:r>
              <a:rPr lang="cs-CZ" sz="600" dirty="0" err="1"/>
              <a:t>irinotecan</a:t>
            </a:r>
            <a:endParaRPr lang="cs-CZ" sz="600" dirty="0"/>
          </a:p>
        </p:txBody>
      </p:sp>
      <p:sp>
        <p:nvSpPr>
          <p:cNvPr id="5" name="Text Placeholder 4"/>
          <p:cNvSpPr>
            <a:spLocks noGrp="1"/>
          </p:cNvSpPr>
          <p:nvPr>
            <p:ph type="body" sz="quarter" idx="11"/>
          </p:nvPr>
        </p:nvSpPr>
        <p:spPr>
          <a:xfrm>
            <a:off x="3730927" y="4772896"/>
            <a:ext cx="4607744" cy="323850"/>
          </a:xfrm>
        </p:spPr>
        <p:txBody>
          <a:bodyPr/>
          <a:lstStyle/>
          <a:p>
            <a:r>
              <a:rPr lang="cs-CZ" sz="600" u="sng" dirty="0" err="1">
                <a:solidFill>
                  <a:srgbClr val="7030A0"/>
                </a:solidFill>
              </a:rPr>
              <a:t>Carter</a:t>
            </a:r>
            <a:r>
              <a:rPr lang="cs-CZ" sz="600" u="sng" dirty="0">
                <a:solidFill>
                  <a:srgbClr val="7030A0"/>
                </a:solidFill>
              </a:rPr>
              <a:t>, et al. </a:t>
            </a:r>
            <a:r>
              <a:rPr lang="cs-CZ" sz="600" u="sng" dirty="0" err="1">
                <a:solidFill>
                  <a:srgbClr val="7030A0"/>
                </a:solidFill>
              </a:rPr>
              <a:t>RadioGraphics</a:t>
            </a:r>
            <a:r>
              <a:rPr lang="cs-CZ" sz="600" u="sng" dirty="0">
                <a:solidFill>
                  <a:srgbClr val="7030A0"/>
                </a:solidFill>
              </a:rPr>
              <a:t> 2014; </a:t>
            </a:r>
            <a:r>
              <a:rPr lang="cs-CZ" sz="600" u="sng" dirty="0" err="1">
                <a:solidFill>
                  <a:srgbClr val="7030A0"/>
                </a:solidFill>
              </a:rPr>
              <a:t>Früh</a:t>
            </a:r>
            <a:r>
              <a:rPr lang="cs-CZ" sz="600" u="sng" dirty="0">
                <a:solidFill>
                  <a:srgbClr val="7030A0"/>
                </a:solidFill>
              </a:rPr>
              <a:t>, et al. Ann </a:t>
            </a:r>
            <a:r>
              <a:rPr lang="cs-CZ" sz="600" u="sng" dirty="0" err="1">
                <a:solidFill>
                  <a:srgbClr val="7030A0"/>
                </a:solidFill>
              </a:rPr>
              <a:t>Oncol</a:t>
            </a:r>
            <a:r>
              <a:rPr lang="cs-CZ" sz="600" u="sng" dirty="0">
                <a:solidFill>
                  <a:srgbClr val="7030A0"/>
                </a:solidFill>
              </a:rPr>
              <a:t> 2013;</a:t>
            </a:r>
            <a:br>
              <a:rPr lang="cs-CZ" sz="600" u="sng" dirty="0">
                <a:solidFill>
                  <a:srgbClr val="7030A0"/>
                </a:solidFill>
              </a:rPr>
            </a:br>
            <a:r>
              <a:rPr lang="cs-CZ" sz="600" u="sng" dirty="0">
                <a:solidFill>
                  <a:srgbClr val="7030A0"/>
                </a:solidFill>
                <a:hlinkClick r:id="rId2"/>
              </a:rPr>
              <a:t>NCCN </a:t>
            </a:r>
            <a:r>
              <a:rPr lang="cs-CZ" sz="600" u="sng" dirty="0" err="1">
                <a:solidFill>
                  <a:srgbClr val="7030A0"/>
                </a:solidFill>
                <a:hlinkClick r:id="rId2"/>
              </a:rPr>
              <a:t>Clinical</a:t>
            </a:r>
            <a:r>
              <a:rPr lang="cs-CZ" sz="600" u="sng" dirty="0">
                <a:solidFill>
                  <a:srgbClr val="7030A0"/>
                </a:solidFill>
                <a:hlinkClick r:id="rId2"/>
              </a:rPr>
              <a:t> </a:t>
            </a:r>
            <a:r>
              <a:rPr lang="cs-CZ" sz="600" u="sng" dirty="0" err="1">
                <a:solidFill>
                  <a:srgbClr val="7030A0"/>
                </a:solidFill>
                <a:hlinkClick r:id="rId2"/>
              </a:rPr>
              <a:t>Practice</a:t>
            </a:r>
            <a:r>
              <a:rPr lang="cs-CZ" sz="600" u="sng" dirty="0">
                <a:solidFill>
                  <a:srgbClr val="7030A0"/>
                </a:solidFill>
                <a:hlinkClick r:id="rId2"/>
              </a:rPr>
              <a:t> </a:t>
            </a:r>
            <a:r>
              <a:rPr lang="cs-CZ" sz="600" u="sng" dirty="0" err="1">
                <a:solidFill>
                  <a:srgbClr val="7030A0"/>
                </a:solidFill>
                <a:hlinkClick r:id="rId2"/>
              </a:rPr>
              <a:t>Guidelines</a:t>
            </a:r>
            <a:r>
              <a:rPr lang="cs-CZ" sz="600" u="sng" dirty="0">
                <a:solidFill>
                  <a:srgbClr val="7030A0"/>
                </a:solidFill>
                <a:hlinkClick r:id="rId2"/>
              </a:rPr>
              <a:t> in </a:t>
            </a:r>
            <a:r>
              <a:rPr lang="cs-CZ" sz="600" u="sng" dirty="0" err="1">
                <a:solidFill>
                  <a:srgbClr val="7030A0"/>
                </a:solidFill>
                <a:hlinkClick r:id="rId2"/>
              </a:rPr>
              <a:t>Oncology</a:t>
            </a:r>
            <a:r>
              <a:rPr lang="cs-CZ" sz="600" u="sng" dirty="0">
                <a:solidFill>
                  <a:srgbClr val="7030A0"/>
                </a:solidFill>
                <a:hlinkClick r:id="rId2"/>
              </a:rPr>
              <a:t>: SCLC </a:t>
            </a:r>
            <a:r>
              <a:rPr lang="cs-CZ" sz="600" u="sng" dirty="0" smtClean="0">
                <a:solidFill>
                  <a:srgbClr val="7030A0"/>
                </a:solidFill>
                <a:hlinkClick r:id="rId2"/>
              </a:rPr>
              <a:t>v3.2020</a:t>
            </a:r>
            <a:endParaRPr lang="cs-CZ" sz="600" u="sng" dirty="0">
              <a:solidFill>
                <a:srgbClr val="7030A0"/>
              </a:solidFill>
            </a:endParaRPr>
          </a:p>
        </p:txBody>
      </p:sp>
      <p:grpSp>
        <p:nvGrpSpPr>
          <p:cNvPr id="7" name="Group 6"/>
          <p:cNvGrpSpPr/>
          <p:nvPr/>
        </p:nvGrpSpPr>
        <p:grpSpPr>
          <a:xfrm>
            <a:off x="494278" y="2031692"/>
            <a:ext cx="700098" cy="946775"/>
            <a:chOff x="8135716" y="2527682"/>
            <a:chExt cx="428852" cy="552769"/>
          </a:xfrm>
        </p:grpSpPr>
        <p:sp>
          <p:nvSpPr>
            <p:cNvPr id="8" name="Freeform 179"/>
            <p:cNvSpPr>
              <a:spLocks/>
            </p:cNvSpPr>
            <p:nvPr/>
          </p:nvSpPr>
          <p:spPr bwMode="auto">
            <a:xfrm>
              <a:off x="8135716" y="2527682"/>
              <a:ext cx="428852" cy="552769"/>
            </a:xfrm>
            <a:custGeom>
              <a:avLst/>
              <a:gdLst>
                <a:gd name="T0" fmla="*/ 226 w 283"/>
                <a:gd name="T1" fmla="*/ 166 h 365"/>
                <a:gd name="T2" fmla="*/ 174 w 283"/>
                <a:gd name="T3" fmla="*/ 166 h 365"/>
                <a:gd name="T4" fmla="*/ 174 w 283"/>
                <a:gd name="T5" fmla="*/ 138 h 365"/>
                <a:gd name="T6" fmla="*/ 182 w 283"/>
                <a:gd name="T7" fmla="*/ 116 h 365"/>
                <a:gd name="T8" fmla="*/ 188 w 283"/>
                <a:gd name="T9" fmla="*/ 28 h 365"/>
                <a:gd name="T10" fmla="*/ 142 w 283"/>
                <a:gd name="T11" fmla="*/ 0 h 365"/>
                <a:gd name="T12" fmla="*/ 142 w 283"/>
                <a:gd name="T13" fmla="*/ 0 h 365"/>
                <a:gd name="T14" fmla="*/ 142 w 283"/>
                <a:gd name="T15" fmla="*/ 0 h 365"/>
                <a:gd name="T16" fmla="*/ 141 w 283"/>
                <a:gd name="T17" fmla="*/ 0 h 365"/>
                <a:gd name="T18" fmla="*/ 141 w 283"/>
                <a:gd name="T19" fmla="*/ 0 h 365"/>
                <a:gd name="T20" fmla="*/ 120 w 283"/>
                <a:gd name="T21" fmla="*/ 2 h 365"/>
                <a:gd name="T22" fmla="*/ 68 w 283"/>
                <a:gd name="T23" fmla="*/ 52 h 365"/>
                <a:gd name="T24" fmla="*/ 58 w 283"/>
                <a:gd name="T25" fmla="*/ 87 h 365"/>
                <a:gd name="T26" fmla="*/ 63 w 283"/>
                <a:gd name="T27" fmla="*/ 93 h 365"/>
                <a:gd name="T28" fmla="*/ 74 w 283"/>
                <a:gd name="T29" fmla="*/ 104 h 365"/>
                <a:gd name="T30" fmla="*/ 74 w 283"/>
                <a:gd name="T31" fmla="*/ 128 h 365"/>
                <a:gd name="T32" fmla="*/ 81 w 283"/>
                <a:gd name="T33" fmla="*/ 135 h 365"/>
                <a:gd name="T34" fmla="*/ 102 w 283"/>
                <a:gd name="T35" fmla="*/ 135 h 365"/>
                <a:gd name="T36" fmla="*/ 110 w 283"/>
                <a:gd name="T37" fmla="*/ 144 h 365"/>
                <a:gd name="T38" fmla="*/ 110 w 283"/>
                <a:gd name="T39" fmla="*/ 166 h 365"/>
                <a:gd name="T40" fmla="*/ 56 w 283"/>
                <a:gd name="T41" fmla="*/ 166 h 365"/>
                <a:gd name="T42" fmla="*/ 0 w 283"/>
                <a:gd name="T43" fmla="*/ 222 h 365"/>
                <a:gd name="T44" fmla="*/ 0 w 283"/>
                <a:gd name="T45" fmla="*/ 304 h 365"/>
                <a:gd name="T46" fmla="*/ 44 w 283"/>
                <a:gd name="T47" fmla="*/ 339 h 365"/>
                <a:gd name="T48" fmla="*/ 44 w 283"/>
                <a:gd name="T49" fmla="*/ 260 h 365"/>
                <a:gd name="T50" fmla="*/ 53 w 283"/>
                <a:gd name="T51" fmla="*/ 250 h 365"/>
                <a:gd name="T52" fmla="*/ 63 w 283"/>
                <a:gd name="T53" fmla="*/ 260 h 365"/>
                <a:gd name="T54" fmla="*/ 63 w 283"/>
                <a:gd name="T55" fmla="*/ 349 h 365"/>
                <a:gd name="T56" fmla="*/ 142 w 283"/>
                <a:gd name="T57" fmla="*/ 365 h 365"/>
                <a:gd name="T58" fmla="*/ 220 w 283"/>
                <a:gd name="T59" fmla="*/ 349 h 365"/>
                <a:gd name="T60" fmla="*/ 220 w 283"/>
                <a:gd name="T61" fmla="*/ 260 h 365"/>
                <a:gd name="T62" fmla="*/ 229 w 283"/>
                <a:gd name="T63" fmla="*/ 250 h 365"/>
                <a:gd name="T64" fmla="*/ 239 w 283"/>
                <a:gd name="T65" fmla="*/ 260 h 365"/>
                <a:gd name="T66" fmla="*/ 239 w 283"/>
                <a:gd name="T67" fmla="*/ 339 h 365"/>
                <a:gd name="T68" fmla="*/ 283 w 283"/>
                <a:gd name="T69" fmla="*/ 305 h 365"/>
                <a:gd name="T70" fmla="*/ 283 w 283"/>
                <a:gd name="T71" fmla="*/ 222 h 365"/>
                <a:gd name="T72" fmla="*/ 226 w 283"/>
                <a:gd name="T73" fmla="*/ 16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365">
                  <a:moveTo>
                    <a:pt x="226" y="166"/>
                  </a:moveTo>
                  <a:cubicBezTo>
                    <a:pt x="174" y="166"/>
                    <a:pt x="174" y="166"/>
                    <a:pt x="174" y="166"/>
                  </a:cubicBezTo>
                  <a:cubicBezTo>
                    <a:pt x="174" y="160"/>
                    <a:pt x="174" y="142"/>
                    <a:pt x="174" y="138"/>
                  </a:cubicBezTo>
                  <a:cubicBezTo>
                    <a:pt x="174" y="129"/>
                    <a:pt x="176" y="123"/>
                    <a:pt x="182" y="116"/>
                  </a:cubicBezTo>
                  <a:cubicBezTo>
                    <a:pt x="206" y="90"/>
                    <a:pt x="208" y="54"/>
                    <a:pt x="188" y="28"/>
                  </a:cubicBezTo>
                  <a:cubicBezTo>
                    <a:pt x="176" y="12"/>
                    <a:pt x="160" y="2"/>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35" y="0"/>
                    <a:pt x="128" y="0"/>
                    <a:pt x="120" y="2"/>
                  </a:cubicBezTo>
                  <a:cubicBezTo>
                    <a:pt x="93" y="7"/>
                    <a:pt x="75" y="25"/>
                    <a:pt x="68" y="52"/>
                  </a:cubicBezTo>
                  <a:cubicBezTo>
                    <a:pt x="64" y="64"/>
                    <a:pt x="61" y="75"/>
                    <a:pt x="58" y="87"/>
                  </a:cubicBezTo>
                  <a:cubicBezTo>
                    <a:pt x="57" y="91"/>
                    <a:pt x="58" y="93"/>
                    <a:pt x="63" y="93"/>
                  </a:cubicBezTo>
                  <a:cubicBezTo>
                    <a:pt x="75" y="93"/>
                    <a:pt x="74" y="93"/>
                    <a:pt x="74" y="104"/>
                  </a:cubicBezTo>
                  <a:cubicBezTo>
                    <a:pt x="74" y="112"/>
                    <a:pt x="74" y="120"/>
                    <a:pt x="74" y="128"/>
                  </a:cubicBezTo>
                  <a:cubicBezTo>
                    <a:pt x="74" y="133"/>
                    <a:pt x="76" y="135"/>
                    <a:pt x="81" y="135"/>
                  </a:cubicBezTo>
                  <a:cubicBezTo>
                    <a:pt x="88" y="135"/>
                    <a:pt x="95" y="135"/>
                    <a:pt x="102" y="135"/>
                  </a:cubicBezTo>
                  <a:cubicBezTo>
                    <a:pt x="109" y="135"/>
                    <a:pt x="110" y="136"/>
                    <a:pt x="110" y="144"/>
                  </a:cubicBezTo>
                  <a:cubicBezTo>
                    <a:pt x="110" y="149"/>
                    <a:pt x="110" y="161"/>
                    <a:pt x="110" y="166"/>
                  </a:cubicBezTo>
                  <a:cubicBezTo>
                    <a:pt x="56" y="166"/>
                    <a:pt x="56" y="166"/>
                    <a:pt x="56" y="166"/>
                  </a:cubicBezTo>
                  <a:cubicBezTo>
                    <a:pt x="56" y="166"/>
                    <a:pt x="0" y="166"/>
                    <a:pt x="0" y="222"/>
                  </a:cubicBezTo>
                  <a:cubicBezTo>
                    <a:pt x="0" y="304"/>
                    <a:pt x="0" y="304"/>
                    <a:pt x="0" y="304"/>
                  </a:cubicBezTo>
                  <a:cubicBezTo>
                    <a:pt x="13" y="318"/>
                    <a:pt x="28" y="330"/>
                    <a:pt x="44" y="339"/>
                  </a:cubicBezTo>
                  <a:cubicBezTo>
                    <a:pt x="44" y="260"/>
                    <a:pt x="44" y="260"/>
                    <a:pt x="44" y="260"/>
                  </a:cubicBezTo>
                  <a:cubicBezTo>
                    <a:pt x="44" y="255"/>
                    <a:pt x="48" y="250"/>
                    <a:pt x="53" y="250"/>
                  </a:cubicBezTo>
                  <a:cubicBezTo>
                    <a:pt x="59" y="250"/>
                    <a:pt x="63" y="255"/>
                    <a:pt x="63" y="260"/>
                  </a:cubicBezTo>
                  <a:cubicBezTo>
                    <a:pt x="63" y="349"/>
                    <a:pt x="63" y="349"/>
                    <a:pt x="63" y="349"/>
                  </a:cubicBezTo>
                  <a:cubicBezTo>
                    <a:pt x="87" y="359"/>
                    <a:pt x="114" y="365"/>
                    <a:pt x="142" y="365"/>
                  </a:cubicBezTo>
                  <a:cubicBezTo>
                    <a:pt x="169" y="365"/>
                    <a:pt x="196" y="359"/>
                    <a:pt x="220" y="349"/>
                  </a:cubicBezTo>
                  <a:cubicBezTo>
                    <a:pt x="220" y="260"/>
                    <a:pt x="220" y="260"/>
                    <a:pt x="220" y="260"/>
                  </a:cubicBezTo>
                  <a:cubicBezTo>
                    <a:pt x="220" y="255"/>
                    <a:pt x="224" y="250"/>
                    <a:pt x="229" y="250"/>
                  </a:cubicBezTo>
                  <a:cubicBezTo>
                    <a:pt x="235" y="250"/>
                    <a:pt x="239" y="255"/>
                    <a:pt x="239" y="260"/>
                  </a:cubicBezTo>
                  <a:cubicBezTo>
                    <a:pt x="239" y="339"/>
                    <a:pt x="239" y="339"/>
                    <a:pt x="239" y="339"/>
                  </a:cubicBezTo>
                  <a:cubicBezTo>
                    <a:pt x="255" y="330"/>
                    <a:pt x="270" y="318"/>
                    <a:pt x="283" y="305"/>
                  </a:cubicBezTo>
                  <a:cubicBezTo>
                    <a:pt x="283" y="222"/>
                    <a:pt x="283" y="222"/>
                    <a:pt x="283" y="222"/>
                  </a:cubicBezTo>
                  <a:cubicBezTo>
                    <a:pt x="283" y="222"/>
                    <a:pt x="283" y="166"/>
                    <a:pt x="226" y="166"/>
                  </a:cubicBezTo>
                  <a:close/>
                </a:path>
              </a:pathLst>
            </a:custGeom>
            <a:solidFill>
              <a:schemeClr val="bg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sp>
          <p:nvSpPr>
            <p:cNvPr id="12" name="Freeform 183"/>
            <p:cNvSpPr>
              <a:spLocks/>
            </p:cNvSpPr>
            <p:nvPr/>
          </p:nvSpPr>
          <p:spPr bwMode="auto">
            <a:xfrm>
              <a:off x="8268137" y="2855697"/>
              <a:ext cx="179802" cy="166438"/>
            </a:xfrm>
            <a:custGeom>
              <a:avLst/>
              <a:gdLst>
                <a:gd name="T0" fmla="*/ 118 w 119"/>
                <a:gd name="T1" fmla="*/ 50 h 110"/>
                <a:gd name="T2" fmla="*/ 117 w 119"/>
                <a:gd name="T3" fmla="*/ 45 h 110"/>
                <a:gd name="T4" fmla="*/ 112 w 119"/>
                <a:gd name="T5" fmla="*/ 44 h 110"/>
                <a:gd name="T6" fmla="*/ 117 w 119"/>
                <a:gd name="T7" fmla="*/ 45 h 110"/>
                <a:gd name="T8" fmla="*/ 117 w 119"/>
                <a:gd name="T9" fmla="*/ 44 h 110"/>
                <a:gd name="T10" fmla="*/ 113 w 119"/>
                <a:gd name="T11" fmla="*/ 32 h 110"/>
                <a:gd name="T12" fmla="*/ 99 w 119"/>
                <a:gd name="T13" fmla="*/ 13 h 110"/>
                <a:gd name="T14" fmla="*/ 81 w 119"/>
                <a:gd name="T15" fmla="*/ 2 h 110"/>
                <a:gd name="T16" fmla="*/ 73 w 119"/>
                <a:gd name="T17" fmla="*/ 0 h 110"/>
                <a:gd name="T18" fmla="*/ 67 w 119"/>
                <a:gd name="T19" fmla="*/ 4 h 110"/>
                <a:gd name="T20" fmla="*/ 65 w 119"/>
                <a:gd name="T21" fmla="*/ 12 h 110"/>
                <a:gd name="T22" fmla="*/ 59 w 119"/>
                <a:gd name="T23" fmla="*/ 18 h 110"/>
                <a:gd name="T24" fmla="*/ 53 w 119"/>
                <a:gd name="T25" fmla="*/ 12 h 110"/>
                <a:gd name="T26" fmla="*/ 52 w 119"/>
                <a:gd name="T27" fmla="*/ 6 h 110"/>
                <a:gd name="T28" fmla="*/ 44 w 119"/>
                <a:gd name="T29" fmla="*/ 0 h 110"/>
                <a:gd name="T30" fmla="*/ 33 w 119"/>
                <a:gd name="T31" fmla="*/ 3 h 110"/>
                <a:gd name="T32" fmla="*/ 13 w 119"/>
                <a:gd name="T33" fmla="*/ 19 h 110"/>
                <a:gd name="T34" fmla="*/ 9 w 119"/>
                <a:gd name="T35" fmla="*/ 24 h 110"/>
                <a:gd name="T36" fmla="*/ 7 w 119"/>
                <a:gd name="T37" fmla="*/ 28 h 110"/>
                <a:gd name="T38" fmla="*/ 3 w 119"/>
                <a:gd name="T39" fmla="*/ 37 h 110"/>
                <a:gd name="T40" fmla="*/ 3 w 119"/>
                <a:gd name="T41" fmla="*/ 37 h 110"/>
                <a:gd name="T42" fmla="*/ 0 w 119"/>
                <a:gd name="T43" fmla="*/ 53 h 110"/>
                <a:gd name="T44" fmla="*/ 0 w 119"/>
                <a:gd name="T45" fmla="*/ 109 h 110"/>
                <a:gd name="T46" fmla="*/ 0 w 119"/>
                <a:gd name="T47" fmla="*/ 109 h 110"/>
                <a:gd name="T48" fmla="*/ 0 w 119"/>
                <a:gd name="T49" fmla="*/ 110 h 110"/>
                <a:gd name="T50" fmla="*/ 20 w 119"/>
                <a:gd name="T51" fmla="*/ 107 h 110"/>
                <a:gd name="T52" fmla="*/ 40 w 119"/>
                <a:gd name="T53" fmla="*/ 99 h 110"/>
                <a:gd name="T54" fmla="*/ 47 w 119"/>
                <a:gd name="T55" fmla="*/ 93 h 110"/>
                <a:gd name="T56" fmla="*/ 50 w 119"/>
                <a:gd name="T57" fmla="*/ 88 h 110"/>
                <a:gd name="T58" fmla="*/ 53 w 119"/>
                <a:gd name="T59" fmla="*/ 74 h 110"/>
                <a:gd name="T60" fmla="*/ 53 w 119"/>
                <a:gd name="T61" fmla="*/ 67 h 110"/>
                <a:gd name="T62" fmla="*/ 53 w 119"/>
                <a:gd name="T63" fmla="*/ 63 h 110"/>
                <a:gd name="T64" fmla="*/ 53 w 119"/>
                <a:gd name="T65" fmla="*/ 53 h 110"/>
                <a:gd name="T66" fmla="*/ 53 w 119"/>
                <a:gd name="T67" fmla="*/ 53 h 110"/>
                <a:gd name="T68" fmla="*/ 53 w 119"/>
                <a:gd name="T69" fmla="*/ 44 h 110"/>
                <a:gd name="T70" fmla="*/ 54 w 119"/>
                <a:gd name="T71" fmla="*/ 40 h 110"/>
                <a:gd name="T72" fmla="*/ 60 w 119"/>
                <a:gd name="T73" fmla="*/ 37 h 110"/>
                <a:gd name="T74" fmla="*/ 65 w 119"/>
                <a:gd name="T75" fmla="*/ 43 h 110"/>
                <a:gd name="T76" fmla="*/ 65 w 119"/>
                <a:gd name="T77" fmla="*/ 44 h 110"/>
                <a:gd name="T78" fmla="*/ 65 w 119"/>
                <a:gd name="T79" fmla="*/ 58 h 110"/>
                <a:gd name="T80" fmla="*/ 65 w 119"/>
                <a:gd name="T81" fmla="*/ 58 h 110"/>
                <a:gd name="T82" fmla="*/ 65 w 119"/>
                <a:gd name="T83" fmla="*/ 79 h 110"/>
                <a:gd name="T84" fmla="*/ 65 w 119"/>
                <a:gd name="T85" fmla="*/ 80 h 110"/>
                <a:gd name="T86" fmla="*/ 70 w 119"/>
                <a:gd name="T87" fmla="*/ 91 h 110"/>
                <a:gd name="T88" fmla="*/ 77 w 119"/>
                <a:gd name="T89" fmla="*/ 98 h 110"/>
                <a:gd name="T90" fmla="*/ 82 w 119"/>
                <a:gd name="T91" fmla="*/ 101 h 110"/>
                <a:gd name="T92" fmla="*/ 97 w 119"/>
                <a:gd name="T93" fmla="*/ 107 h 110"/>
                <a:gd name="T94" fmla="*/ 111 w 119"/>
                <a:gd name="T95" fmla="*/ 109 h 110"/>
                <a:gd name="T96" fmla="*/ 117 w 119"/>
                <a:gd name="T97" fmla="*/ 110 h 110"/>
                <a:gd name="T98" fmla="*/ 118 w 119"/>
                <a:gd name="T99" fmla="*/ 108 h 110"/>
                <a:gd name="T100" fmla="*/ 118 w 119"/>
                <a:gd name="T101" fmla="*/ 79 h 110"/>
                <a:gd name="T102" fmla="*/ 118 w 119"/>
                <a:gd name="T103"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 h="110">
                  <a:moveTo>
                    <a:pt x="118" y="50"/>
                  </a:moveTo>
                  <a:cubicBezTo>
                    <a:pt x="118" y="48"/>
                    <a:pt x="118" y="47"/>
                    <a:pt x="117" y="45"/>
                  </a:cubicBezTo>
                  <a:cubicBezTo>
                    <a:pt x="115" y="45"/>
                    <a:pt x="114" y="44"/>
                    <a:pt x="112" y="44"/>
                  </a:cubicBezTo>
                  <a:cubicBezTo>
                    <a:pt x="114" y="44"/>
                    <a:pt x="115" y="45"/>
                    <a:pt x="117" y="45"/>
                  </a:cubicBezTo>
                  <a:cubicBezTo>
                    <a:pt x="117" y="44"/>
                    <a:pt x="117" y="44"/>
                    <a:pt x="117" y="44"/>
                  </a:cubicBezTo>
                  <a:cubicBezTo>
                    <a:pt x="116" y="39"/>
                    <a:pt x="115" y="36"/>
                    <a:pt x="113" y="32"/>
                  </a:cubicBezTo>
                  <a:cubicBezTo>
                    <a:pt x="110" y="25"/>
                    <a:pt x="105" y="18"/>
                    <a:pt x="99" y="13"/>
                  </a:cubicBezTo>
                  <a:cubicBezTo>
                    <a:pt x="94" y="8"/>
                    <a:pt x="88" y="4"/>
                    <a:pt x="81" y="2"/>
                  </a:cubicBezTo>
                  <a:cubicBezTo>
                    <a:pt x="79" y="1"/>
                    <a:pt x="76" y="0"/>
                    <a:pt x="73" y="0"/>
                  </a:cubicBezTo>
                  <a:cubicBezTo>
                    <a:pt x="70" y="0"/>
                    <a:pt x="68" y="2"/>
                    <a:pt x="67" y="4"/>
                  </a:cubicBezTo>
                  <a:cubicBezTo>
                    <a:pt x="65" y="7"/>
                    <a:pt x="65" y="9"/>
                    <a:pt x="65" y="12"/>
                  </a:cubicBezTo>
                  <a:cubicBezTo>
                    <a:pt x="65" y="15"/>
                    <a:pt x="62" y="18"/>
                    <a:pt x="59" y="18"/>
                  </a:cubicBezTo>
                  <a:cubicBezTo>
                    <a:pt x="56" y="18"/>
                    <a:pt x="53" y="15"/>
                    <a:pt x="53" y="12"/>
                  </a:cubicBezTo>
                  <a:cubicBezTo>
                    <a:pt x="53" y="10"/>
                    <a:pt x="53" y="8"/>
                    <a:pt x="52" y="6"/>
                  </a:cubicBezTo>
                  <a:cubicBezTo>
                    <a:pt x="51" y="2"/>
                    <a:pt x="48" y="0"/>
                    <a:pt x="44" y="0"/>
                  </a:cubicBezTo>
                  <a:cubicBezTo>
                    <a:pt x="40" y="0"/>
                    <a:pt x="36" y="2"/>
                    <a:pt x="33" y="3"/>
                  </a:cubicBezTo>
                  <a:cubicBezTo>
                    <a:pt x="25" y="7"/>
                    <a:pt x="18" y="12"/>
                    <a:pt x="13" y="19"/>
                  </a:cubicBezTo>
                  <a:cubicBezTo>
                    <a:pt x="12" y="21"/>
                    <a:pt x="11" y="22"/>
                    <a:pt x="9" y="24"/>
                  </a:cubicBezTo>
                  <a:cubicBezTo>
                    <a:pt x="8" y="25"/>
                    <a:pt x="7" y="27"/>
                    <a:pt x="7" y="28"/>
                  </a:cubicBezTo>
                  <a:cubicBezTo>
                    <a:pt x="5" y="31"/>
                    <a:pt x="4" y="34"/>
                    <a:pt x="3" y="37"/>
                  </a:cubicBezTo>
                  <a:cubicBezTo>
                    <a:pt x="3" y="37"/>
                    <a:pt x="3" y="37"/>
                    <a:pt x="3" y="37"/>
                  </a:cubicBezTo>
                  <a:cubicBezTo>
                    <a:pt x="1" y="42"/>
                    <a:pt x="0" y="47"/>
                    <a:pt x="0" y="53"/>
                  </a:cubicBezTo>
                  <a:cubicBezTo>
                    <a:pt x="0" y="72"/>
                    <a:pt x="0" y="90"/>
                    <a:pt x="0" y="109"/>
                  </a:cubicBezTo>
                  <a:cubicBezTo>
                    <a:pt x="0" y="109"/>
                    <a:pt x="0" y="109"/>
                    <a:pt x="0" y="109"/>
                  </a:cubicBezTo>
                  <a:cubicBezTo>
                    <a:pt x="0" y="110"/>
                    <a:pt x="0" y="110"/>
                    <a:pt x="0" y="110"/>
                  </a:cubicBezTo>
                  <a:cubicBezTo>
                    <a:pt x="7" y="109"/>
                    <a:pt x="14" y="109"/>
                    <a:pt x="20" y="107"/>
                  </a:cubicBezTo>
                  <a:cubicBezTo>
                    <a:pt x="27" y="106"/>
                    <a:pt x="34" y="103"/>
                    <a:pt x="40" y="99"/>
                  </a:cubicBezTo>
                  <a:cubicBezTo>
                    <a:pt x="42" y="98"/>
                    <a:pt x="45" y="96"/>
                    <a:pt x="47" y="93"/>
                  </a:cubicBezTo>
                  <a:cubicBezTo>
                    <a:pt x="48" y="92"/>
                    <a:pt x="49" y="90"/>
                    <a:pt x="50" y="88"/>
                  </a:cubicBezTo>
                  <a:cubicBezTo>
                    <a:pt x="53" y="84"/>
                    <a:pt x="53" y="79"/>
                    <a:pt x="53" y="74"/>
                  </a:cubicBezTo>
                  <a:cubicBezTo>
                    <a:pt x="53" y="67"/>
                    <a:pt x="53" y="67"/>
                    <a:pt x="53" y="67"/>
                  </a:cubicBezTo>
                  <a:cubicBezTo>
                    <a:pt x="53" y="66"/>
                    <a:pt x="53" y="64"/>
                    <a:pt x="53" y="63"/>
                  </a:cubicBezTo>
                  <a:cubicBezTo>
                    <a:pt x="53" y="53"/>
                    <a:pt x="53" y="53"/>
                    <a:pt x="53" y="53"/>
                  </a:cubicBezTo>
                  <a:cubicBezTo>
                    <a:pt x="53" y="53"/>
                    <a:pt x="53" y="53"/>
                    <a:pt x="53" y="53"/>
                  </a:cubicBezTo>
                  <a:cubicBezTo>
                    <a:pt x="53" y="50"/>
                    <a:pt x="53" y="47"/>
                    <a:pt x="53" y="44"/>
                  </a:cubicBezTo>
                  <a:cubicBezTo>
                    <a:pt x="53" y="42"/>
                    <a:pt x="53" y="41"/>
                    <a:pt x="54" y="40"/>
                  </a:cubicBezTo>
                  <a:cubicBezTo>
                    <a:pt x="55" y="38"/>
                    <a:pt x="58" y="37"/>
                    <a:pt x="60" y="37"/>
                  </a:cubicBezTo>
                  <a:cubicBezTo>
                    <a:pt x="63" y="38"/>
                    <a:pt x="65" y="40"/>
                    <a:pt x="65" y="43"/>
                  </a:cubicBezTo>
                  <a:cubicBezTo>
                    <a:pt x="65" y="43"/>
                    <a:pt x="65" y="43"/>
                    <a:pt x="65" y="44"/>
                  </a:cubicBezTo>
                  <a:cubicBezTo>
                    <a:pt x="65" y="58"/>
                    <a:pt x="65" y="58"/>
                    <a:pt x="65" y="58"/>
                  </a:cubicBezTo>
                  <a:cubicBezTo>
                    <a:pt x="65" y="58"/>
                    <a:pt x="65" y="58"/>
                    <a:pt x="65" y="58"/>
                  </a:cubicBezTo>
                  <a:cubicBezTo>
                    <a:pt x="65" y="65"/>
                    <a:pt x="65" y="72"/>
                    <a:pt x="65" y="79"/>
                  </a:cubicBezTo>
                  <a:cubicBezTo>
                    <a:pt x="65" y="80"/>
                    <a:pt x="65" y="80"/>
                    <a:pt x="65" y="80"/>
                  </a:cubicBezTo>
                  <a:cubicBezTo>
                    <a:pt x="66" y="84"/>
                    <a:pt x="67" y="88"/>
                    <a:pt x="70" y="91"/>
                  </a:cubicBezTo>
                  <a:cubicBezTo>
                    <a:pt x="72" y="94"/>
                    <a:pt x="74" y="96"/>
                    <a:pt x="77" y="98"/>
                  </a:cubicBezTo>
                  <a:cubicBezTo>
                    <a:pt x="78" y="99"/>
                    <a:pt x="80" y="100"/>
                    <a:pt x="82" y="101"/>
                  </a:cubicBezTo>
                  <a:cubicBezTo>
                    <a:pt x="87" y="104"/>
                    <a:pt x="92" y="106"/>
                    <a:pt x="97" y="107"/>
                  </a:cubicBezTo>
                  <a:cubicBezTo>
                    <a:pt x="102" y="108"/>
                    <a:pt x="107" y="109"/>
                    <a:pt x="111" y="109"/>
                  </a:cubicBezTo>
                  <a:cubicBezTo>
                    <a:pt x="113" y="109"/>
                    <a:pt x="115" y="109"/>
                    <a:pt x="117" y="110"/>
                  </a:cubicBezTo>
                  <a:cubicBezTo>
                    <a:pt x="118" y="110"/>
                    <a:pt x="118" y="110"/>
                    <a:pt x="118" y="108"/>
                  </a:cubicBezTo>
                  <a:cubicBezTo>
                    <a:pt x="118" y="99"/>
                    <a:pt x="118" y="89"/>
                    <a:pt x="118" y="79"/>
                  </a:cubicBezTo>
                  <a:cubicBezTo>
                    <a:pt x="118" y="69"/>
                    <a:pt x="119" y="60"/>
                    <a:pt x="118" y="50"/>
                  </a:cubicBezTo>
                  <a:close/>
                </a:path>
              </a:pathLst>
            </a:custGeom>
            <a:solidFill>
              <a:schemeClr val="accent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a:defRPr/>
              </a:pPr>
              <a:endParaRPr lang="cs-CZ">
                <a:solidFill>
                  <a:srgbClr val="000000"/>
                </a:solidFill>
                <a:latin typeface="Imago" panose="02000500060000020004" pitchFamily="2" charset="0"/>
                <a:cs typeface="Arial"/>
              </a:endParaRPr>
            </a:p>
          </p:txBody>
        </p:sp>
      </p:grpSp>
      <p:sp>
        <p:nvSpPr>
          <p:cNvPr id="13" name="Rounded Rectangle 12"/>
          <p:cNvSpPr/>
          <p:nvPr/>
        </p:nvSpPr>
        <p:spPr bwMode="auto">
          <a:xfrm>
            <a:off x="446108" y="3037366"/>
            <a:ext cx="919913" cy="985943"/>
          </a:xfrm>
          <a:prstGeom prst="roundRect">
            <a:avLst/>
          </a:prstGeom>
          <a:solidFill>
            <a:schemeClr val="bg2">
              <a:lumMod val="20000"/>
              <a:lumOff val="80000"/>
            </a:schemeClr>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rPr>
              <a:t>Symptomy v době diagnózy zahrnují: kašel, bolest na hrudi, hemoptýzu a dušnost</a:t>
            </a:r>
            <a:endParaRPr lang="cs-CZ" sz="700" dirty="0">
              <a:solidFill>
                <a:srgbClr val="000000"/>
              </a:solidFill>
              <a:latin typeface="Imago" panose="02000500060000020004" pitchFamily="2" charset="0"/>
              <a:cs typeface="Arial"/>
            </a:endParaRPr>
          </a:p>
        </p:txBody>
      </p:sp>
      <p:sp>
        <p:nvSpPr>
          <p:cNvPr id="14" name="Rounded Rectangle 13"/>
          <p:cNvSpPr/>
          <p:nvPr/>
        </p:nvSpPr>
        <p:spPr bwMode="auto">
          <a:xfrm>
            <a:off x="1434937" y="1843813"/>
            <a:ext cx="904817" cy="1575329"/>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CT hrudníku s kontrastní látkou</a:t>
            </a: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MRI nebo CT mozku</a:t>
            </a: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PET/CT </a:t>
            </a:r>
            <a:r>
              <a:rPr lang="cs-CZ" sz="700" dirty="0" err="1">
                <a:solidFill>
                  <a:srgbClr val="000000"/>
                </a:solidFill>
                <a:latin typeface="Imago" panose="02000500060000020004" pitchFamily="2" charset="0"/>
                <a:cs typeface="Arial"/>
              </a:rPr>
              <a:t>sken</a:t>
            </a:r>
            <a:r>
              <a:rPr lang="cs-CZ" sz="700" dirty="0">
                <a:solidFill>
                  <a:srgbClr val="000000"/>
                </a:solidFill>
                <a:latin typeface="Imago" panose="02000500060000020004" pitchFamily="2" charset="0"/>
                <a:cs typeface="Arial"/>
              </a:rPr>
              <a:t> (pokud je </a:t>
            </a:r>
            <a:r>
              <a:rPr lang="cs-CZ" sz="700" dirty="0" smtClean="0">
                <a:solidFill>
                  <a:srgbClr val="000000"/>
                </a:solidFill>
                <a:latin typeface="Imago" panose="02000500060000020004" pitchFamily="2" charset="0"/>
                <a:cs typeface="Arial"/>
              </a:rPr>
              <a:t>očekáváno limitované stádium)</a:t>
            </a:r>
            <a:endParaRPr lang="cs-CZ" sz="700" dirty="0">
              <a:solidFill>
                <a:srgbClr val="000000"/>
              </a:solidFill>
              <a:latin typeface="Imago" panose="02000500060000020004" pitchFamily="2" charset="0"/>
              <a:cs typeface="Arial"/>
            </a:endParaRP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Poradenství pro odvykání kouření</a:t>
            </a:r>
          </a:p>
        </p:txBody>
      </p:sp>
      <p:cxnSp>
        <p:nvCxnSpPr>
          <p:cNvPr id="28" name="Straight Arrow Connector 27"/>
          <p:cNvCxnSpPr/>
          <p:nvPr/>
        </p:nvCxnSpPr>
        <p:spPr bwMode="auto">
          <a:xfrm>
            <a:off x="1209617" y="2643758"/>
            <a:ext cx="216000" cy="0"/>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lbow Connector 33"/>
          <p:cNvCxnSpPr/>
          <p:nvPr/>
        </p:nvCxnSpPr>
        <p:spPr bwMode="auto">
          <a:xfrm flipV="1">
            <a:off x="2348095" y="2278052"/>
            <a:ext cx="198239" cy="353424"/>
          </a:xfrm>
          <a:prstGeom prst="bentConnector3">
            <a:avLst>
              <a:gd name="adj1" fmla="val 5000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ounded Rectangle 51"/>
          <p:cNvSpPr/>
          <p:nvPr/>
        </p:nvSpPr>
        <p:spPr bwMode="auto">
          <a:xfrm>
            <a:off x="3430137" y="1719638"/>
            <a:ext cx="1164353" cy="1055439"/>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Doporučena </a:t>
            </a:r>
            <a:r>
              <a:rPr lang="cs-CZ" sz="700" dirty="0" smtClean="0">
                <a:solidFill>
                  <a:srgbClr val="000000"/>
                </a:solidFill>
                <a:latin typeface="Imago" panose="02000500060000020004" pitchFamily="2" charset="0"/>
                <a:cs typeface="Arial"/>
              </a:rPr>
              <a:t>torakocentéza</a:t>
            </a:r>
            <a:r>
              <a:rPr lang="cs-CZ" sz="700" dirty="0">
                <a:solidFill>
                  <a:srgbClr val="000000"/>
                </a:solidFill>
                <a:latin typeface="Imago" panose="02000500060000020004" pitchFamily="2" charset="0"/>
                <a:cs typeface="Arial"/>
              </a:rPr>
              <a:t>*</a:t>
            </a: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Testy plicních funkcí</a:t>
            </a: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cs typeface="Arial"/>
              </a:rPr>
              <a:t>Kostní zobrazení</a:t>
            </a:r>
          </a:p>
          <a:p>
            <a:pPr marL="76196" indent="-76196" defTabSz="914355" eaLnBrk="0" fontAlgn="base" hangingPunct="0">
              <a:spcBef>
                <a:spcPct val="50000"/>
              </a:spcBef>
              <a:spcAft>
                <a:spcPct val="0"/>
              </a:spcAft>
              <a:buFont typeface="Arial" panose="020B0604020202020204" pitchFamily="34" charset="0"/>
              <a:buChar char="•"/>
              <a:defRPr/>
            </a:pPr>
            <a:r>
              <a:rPr lang="cs-CZ" sz="700" dirty="0">
                <a:solidFill>
                  <a:srgbClr val="000000"/>
                </a:solidFill>
                <a:latin typeface="Imago" panose="02000500060000020004" pitchFamily="2" charset="0"/>
              </a:rPr>
              <a:t>Jednostranná aspirace / biopsie </a:t>
            </a:r>
            <a:r>
              <a:rPr lang="cs-CZ" sz="700" dirty="0" smtClean="0">
                <a:solidFill>
                  <a:srgbClr val="000000"/>
                </a:solidFill>
                <a:latin typeface="Imago" panose="02000500060000020004" pitchFamily="2" charset="0"/>
              </a:rPr>
              <a:t>dřeně</a:t>
            </a:r>
            <a:r>
              <a:rPr lang="cs-CZ" sz="700" baseline="30000" dirty="0" smtClean="0">
                <a:solidFill>
                  <a:srgbClr val="000000"/>
                </a:solidFill>
                <a:latin typeface="Imago" panose="02000500060000020004" pitchFamily="2" charset="0"/>
                <a:cs typeface="Arial"/>
              </a:rPr>
              <a:t>¶</a:t>
            </a:r>
            <a:endParaRPr lang="cs-CZ" sz="700" dirty="0">
              <a:solidFill>
                <a:srgbClr val="000000"/>
              </a:solidFill>
              <a:latin typeface="Imago" panose="02000500060000020004" pitchFamily="2" charset="0"/>
              <a:cs typeface="Arial"/>
            </a:endParaRPr>
          </a:p>
        </p:txBody>
      </p:sp>
      <p:sp>
        <p:nvSpPr>
          <p:cNvPr id="54" name="Rounded Rectangle 53"/>
          <p:cNvSpPr/>
          <p:nvPr/>
        </p:nvSpPr>
        <p:spPr bwMode="auto">
          <a:xfrm>
            <a:off x="4819975" y="1231575"/>
            <a:ext cx="898580"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Klinické stadiumT1–2, N0</a:t>
            </a:r>
            <a:endParaRPr lang="cs-CZ" sz="700" dirty="0">
              <a:solidFill>
                <a:srgbClr val="000000"/>
              </a:solidFill>
              <a:latin typeface="Imago" panose="02000500060000020004" pitchFamily="2" charset="0"/>
              <a:cs typeface="Arial"/>
            </a:endParaRPr>
          </a:p>
        </p:txBody>
      </p:sp>
      <p:sp>
        <p:nvSpPr>
          <p:cNvPr id="55" name="Rounded Rectangle 54"/>
          <p:cNvSpPr/>
          <p:nvPr/>
        </p:nvSpPr>
        <p:spPr bwMode="auto">
          <a:xfrm>
            <a:off x="4843984" y="2247359"/>
            <a:ext cx="898580" cy="413096"/>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smtClean="0">
                <a:solidFill>
                  <a:srgbClr val="000000"/>
                </a:solidFill>
                <a:latin typeface="Imago" panose="02000500060000020004" pitchFamily="2" charset="0"/>
                <a:cs typeface="Arial"/>
              </a:rPr>
              <a:t>Limitované stádium překračující </a:t>
            </a:r>
            <a:r>
              <a:rPr lang="cs-CZ" sz="700" dirty="0">
                <a:solidFill>
                  <a:srgbClr val="000000"/>
                </a:solidFill>
                <a:latin typeface="Imago" panose="02000500060000020004" pitchFamily="2" charset="0"/>
                <a:cs typeface="Arial"/>
              </a:rPr>
              <a:t>T1–2, N0</a:t>
            </a:r>
          </a:p>
        </p:txBody>
      </p:sp>
      <p:sp>
        <p:nvSpPr>
          <p:cNvPr id="57" name="Rounded Rectangle 56"/>
          <p:cNvSpPr/>
          <p:nvPr/>
        </p:nvSpPr>
        <p:spPr bwMode="auto">
          <a:xfrm>
            <a:off x="4801210" y="2931792"/>
            <a:ext cx="898580"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Výsledky konzistentní s </a:t>
            </a:r>
            <a:r>
              <a:rPr lang="cs-CZ" sz="700" dirty="0" smtClean="0">
                <a:solidFill>
                  <a:srgbClr val="000000"/>
                </a:solidFill>
                <a:latin typeface="Imago" panose="02000500060000020004" pitchFamily="2" charset="0"/>
                <a:cs typeface="Arial"/>
              </a:rPr>
              <a:t>onemocněním</a:t>
            </a:r>
            <a:endParaRPr lang="cs-CZ" sz="700" dirty="0">
              <a:solidFill>
                <a:srgbClr val="000000"/>
              </a:solidFill>
              <a:latin typeface="Imago" panose="02000500060000020004" pitchFamily="2" charset="0"/>
              <a:cs typeface="Arial"/>
            </a:endParaRPr>
          </a:p>
        </p:txBody>
      </p:sp>
      <p:cxnSp>
        <p:nvCxnSpPr>
          <p:cNvPr id="11" name="Elbow Connector 10"/>
          <p:cNvCxnSpPr>
            <a:stCxn id="52" idx="3"/>
            <a:endCxn id="54" idx="1"/>
          </p:cNvCxnSpPr>
          <p:nvPr/>
        </p:nvCxnSpPr>
        <p:spPr bwMode="auto">
          <a:xfrm flipV="1">
            <a:off x="4594490" y="1411596"/>
            <a:ext cx="225485" cy="835762"/>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Elbow Connector 36"/>
          <p:cNvCxnSpPr/>
          <p:nvPr/>
        </p:nvCxnSpPr>
        <p:spPr bwMode="auto">
          <a:xfrm>
            <a:off x="4602954" y="2247359"/>
            <a:ext cx="206722" cy="864453"/>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ounded Rectangle 66"/>
          <p:cNvSpPr/>
          <p:nvPr/>
        </p:nvSpPr>
        <p:spPr bwMode="auto">
          <a:xfrm>
            <a:off x="7620133" y="1865391"/>
            <a:ext cx="1079352"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Systémová </a:t>
            </a:r>
            <a:r>
              <a:rPr lang="cs-CZ" sz="700" dirty="0" smtClean="0">
                <a:solidFill>
                  <a:srgbClr val="000000"/>
                </a:solidFill>
                <a:latin typeface="Imago" panose="02000500060000020004" pitchFamily="2" charset="0"/>
                <a:cs typeface="Arial"/>
              </a:rPr>
              <a:t>terapie ± </a:t>
            </a:r>
            <a:r>
              <a:rPr lang="cs-CZ" sz="700" dirty="0">
                <a:solidFill>
                  <a:srgbClr val="000000"/>
                </a:solidFill>
                <a:latin typeface="Imago" panose="02000500060000020004" pitchFamily="2" charset="0"/>
                <a:cs typeface="Arial"/>
              </a:rPr>
              <a:t>souběžná RT</a:t>
            </a:r>
          </a:p>
        </p:txBody>
      </p:sp>
      <p:sp>
        <p:nvSpPr>
          <p:cNvPr id="71" name="Rounded Rectangle 70"/>
          <p:cNvSpPr/>
          <p:nvPr/>
        </p:nvSpPr>
        <p:spPr bwMode="auto">
          <a:xfrm>
            <a:off x="7620133" y="2286123"/>
            <a:ext cx="1079352"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Systémová terapie ± RT (</a:t>
            </a:r>
            <a:r>
              <a:rPr lang="cs-CZ" sz="700" dirty="0" err="1" smtClean="0">
                <a:solidFill>
                  <a:srgbClr val="000000"/>
                </a:solidFill>
                <a:latin typeface="Imago" panose="02000500060000020004" pitchFamily="2" charset="0"/>
              </a:rPr>
              <a:t>konkomitantní</a:t>
            </a:r>
            <a:r>
              <a:rPr lang="cs-CZ" sz="700" dirty="0" smtClean="0">
                <a:solidFill>
                  <a:srgbClr val="000000"/>
                </a:solidFill>
                <a:latin typeface="Imago" panose="02000500060000020004" pitchFamily="2" charset="0"/>
              </a:rPr>
              <a:t> </a:t>
            </a:r>
            <a:r>
              <a:rPr lang="cs-CZ" sz="700" dirty="0">
                <a:solidFill>
                  <a:srgbClr val="000000"/>
                </a:solidFill>
                <a:latin typeface="Imago" panose="02000500060000020004" pitchFamily="2" charset="0"/>
              </a:rPr>
              <a:t>n. sekvenční)</a:t>
            </a:r>
          </a:p>
        </p:txBody>
      </p:sp>
      <p:sp>
        <p:nvSpPr>
          <p:cNvPr id="72" name="Rounded Rectangle 71"/>
          <p:cNvSpPr/>
          <p:nvPr/>
        </p:nvSpPr>
        <p:spPr bwMode="auto">
          <a:xfrm>
            <a:off x="7631413" y="2761567"/>
            <a:ext cx="1068074"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Individuální léčba</a:t>
            </a:r>
            <a:endParaRPr lang="cs-CZ" sz="700" dirty="0">
              <a:solidFill>
                <a:srgbClr val="000000"/>
              </a:solidFill>
              <a:latin typeface="Imago" panose="02000500060000020004" pitchFamily="2" charset="0"/>
              <a:cs typeface="Arial"/>
            </a:endParaRPr>
          </a:p>
        </p:txBody>
      </p:sp>
      <p:cxnSp>
        <p:nvCxnSpPr>
          <p:cNvPr id="42" name="Elbow Connector 41"/>
          <p:cNvCxnSpPr>
            <a:stCxn id="52" idx="3"/>
            <a:endCxn id="55" idx="1"/>
          </p:cNvCxnSpPr>
          <p:nvPr/>
        </p:nvCxnSpPr>
        <p:spPr bwMode="auto">
          <a:xfrm>
            <a:off x="4594490" y="2247358"/>
            <a:ext cx="249494" cy="206549"/>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ounded Rectangle 72"/>
          <p:cNvSpPr/>
          <p:nvPr/>
        </p:nvSpPr>
        <p:spPr bwMode="auto">
          <a:xfrm>
            <a:off x="6116711" y="1945434"/>
            <a:ext cx="709601" cy="199954"/>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PS 0–2</a:t>
            </a:r>
            <a:endParaRPr lang="cs-CZ" sz="700" dirty="0">
              <a:solidFill>
                <a:srgbClr val="000000"/>
              </a:solidFill>
              <a:latin typeface="Imago" panose="02000500060000020004" pitchFamily="2" charset="0"/>
              <a:cs typeface="Arial"/>
            </a:endParaRPr>
          </a:p>
        </p:txBody>
      </p:sp>
      <p:sp>
        <p:nvSpPr>
          <p:cNvPr id="74" name="Rounded Rectangle 73"/>
          <p:cNvSpPr/>
          <p:nvPr/>
        </p:nvSpPr>
        <p:spPr bwMode="auto">
          <a:xfrm>
            <a:off x="6116711" y="2271836"/>
            <a:ext cx="709601" cy="388619"/>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PS 3–4 kvůli SCLC</a:t>
            </a:r>
            <a:endParaRPr lang="cs-CZ" sz="700" dirty="0">
              <a:solidFill>
                <a:srgbClr val="000000"/>
              </a:solidFill>
              <a:latin typeface="Imago" panose="02000500060000020004" pitchFamily="2" charset="0"/>
              <a:cs typeface="Arial"/>
            </a:endParaRPr>
          </a:p>
        </p:txBody>
      </p:sp>
      <p:sp>
        <p:nvSpPr>
          <p:cNvPr id="76" name="Rounded Rectangle 75"/>
          <p:cNvSpPr/>
          <p:nvPr/>
        </p:nvSpPr>
        <p:spPr bwMode="auto">
          <a:xfrm>
            <a:off x="6127990" y="2747280"/>
            <a:ext cx="709601" cy="388619"/>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PS 3–4 ne kvůli SCLC</a:t>
            </a:r>
            <a:endParaRPr lang="cs-CZ" sz="700" dirty="0">
              <a:solidFill>
                <a:srgbClr val="000000"/>
              </a:solidFill>
              <a:latin typeface="Imago" panose="02000500060000020004" pitchFamily="2" charset="0"/>
              <a:cs typeface="Arial"/>
            </a:endParaRPr>
          </a:p>
        </p:txBody>
      </p:sp>
      <p:sp>
        <p:nvSpPr>
          <p:cNvPr id="85" name="Rounded Rectangle 84"/>
          <p:cNvSpPr/>
          <p:nvPr/>
        </p:nvSpPr>
        <p:spPr bwMode="auto">
          <a:xfrm>
            <a:off x="6047782" y="1087286"/>
            <a:ext cx="1152128" cy="196751"/>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600">
                <a:solidFill>
                  <a:srgbClr val="000000"/>
                </a:solidFill>
                <a:latin typeface="Imago" panose="02000500060000020004" pitchFamily="2" charset="0"/>
                <a:cs typeface="Arial"/>
              </a:rPr>
              <a:t>Patologický mediastinální staging negativní</a:t>
            </a:r>
            <a:endParaRPr lang="cs-CZ" sz="600" dirty="0">
              <a:solidFill>
                <a:srgbClr val="000000"/>
              </a:solidFill>
              <a:latin typeface="Imago" panose="02000500060000020004" pitchFamily="2" charset="0"/>
              <a:cs typeface="Arial"/>
            </a:endParaRPr>
          </a:p>
        </p:txBody>
      </p:sp>
      <p:sp>
        <p:nvSpPr>
          <p:cNvPr id="86" name="Rounded Rectangle 85"/>
          <p:cNvSpPr/>
          <p:nvPr/>
        </p:nvSpPr>
        <p:spPr bwMode="auto">
          <a:xfrm>
            <a:off x="6047782" y="1475993"/>
            <a:ext cx="1152128" cy="196751"/>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600">
                <a:solidFill>
                  <a:srgbClr val="000000"/>
                </a:solidFill>
                <a:latin typeface="Imago" panose="02000500060000020004" pitchFamily="2" charset="0"/>
              </a:rPr>
              <a:t>Patologický mediastinální staging  pozitivní</a:t>
            </a:r>
            <a:endParaRPr lang="cs-CZ" sz="600" dirty="0">
              <a:solidFill>
                <a:srgbClr val="000000"/>
              </a:solidFill>
              <a:latin typeface="Imago" panose="02000500060000020004" pitchFamily="2" charset="0"/>
            </a:endParaRPr>
          </a:p>
        </p:txBody>
      </p:sp>
      <p:sp>
        <p:nvSpPr>
          <p:cNvPr id="94" name="Rounded Rectangle 93"/>
          <p:cNvSpPr/>
          <p:nvPr/>
        </p:nvSpPr>
        <p:spPr bwMode="auto">
          <a:xfrm>
            <a:off x="7620133" y="961252"/>
            <a:ext cx="1079352" cy="17225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Systémová terapie</a:t>
            </a:r>
            <a:endParaRPr lang="cs-CZ" sz="700" dirty="0">
              <a:solidFill>
                <a:srgbClr val="000000"/>
              </a:solidFill>
              <a:latin typeface="Imago" panose="02000500060000020004" pitchFamily="2" charset="0"/>
              <a:cs typeface="Arial"/>
            </a:endParaRPr>
          </a:p>
        </p:txBody>
      </p:sp>
      <p:sp>
        <p:nvSpPr>
          <p:cNvPr id="95" name="Rounded Rectangle 94"/>
          <p:cNvSpPr/>
          <p:nvPr/>
        </p:nvSpPr>
        <p:spPr bwMode="auto">
          <a:xfrm>
            <a:off x="7620133" y="1202462"/>
            <a:ext cx="1079352"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Systémová terapie ± RT </a:t>
            </a:r>
            <a:r>
              <a:rPr lang="cs-CZ" sz="700" dirty="0" smtClean="0">
                <a:solidFill>
                  <a:srgbClr val="000000"/>
                </a:solidFill>
                <a:latin typeface="Imago" panose="02000500060000020004" pitchFamily="2" charset="0"/>
              </a:rPr>
              <a:t>(</a:t>
            </a:r>
            <a:r>
              <a:rPr lang="cs-CZ" sz="700" dirty="0" err="1" smtClean="0">
                <a:solidFill>
                  <a:srgbClr val="000000"/>
                </a:solidFill>
                <a:latin typeface="Imago" panose="02000500060000020004" pitchFamily="2" charset="0"/>
              </a:rPr>
              <a:t>konkomitantní</a:t>
            </a:r>
            <a:r>
              <a:rPr lang="cs-CZ" sz="700" dirty="0" smtClean="0">
                <a:solidFill>
                  <a:srgbClr val="000000"/>
                </a:solidFill>
                <a:latin typeface="Imago" panose="02000500060000020004" pitchFamily="2" charset="0"/>
              </a:rPr>
              <a:t> n. sekvenční)</a:t>
            </a:r>
            <a:endParaRPr lang="cs-CZ" sz="700" dirty="0">
              <a:solidFill>
                <a:srgbClr val="000000"/>
              </a:solidFill>
              <a:latin typeface="Imago" panose="02000500060000020004" pitchFamily="2" charset="0"/>
              <a:cs typeface="Arial"/>
            </a:endParaRPr>
          </a:p>
        </p:txBody>
      </p:sp>
      <p:sp>
        <p:nvSpPr>
          <p:cNvPr id="96" name="Rounded Rectangle 95"/>
          <p:cNvSpPr/>
          <p:nvPr/>
        </p:nvSpPr>
        <p:spPr bwMode="auto">
          <a:xfrm>
            <a:off x="4961178" y="3507855"/>
            <a:ext cx="794704"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600" dirty="0">
                <a:solidFill>
                  <a:srgbClr val="000000"/>
                </a:solidFill>
                <a:latin typeface="Imago" panose="02000500060000020004" pitchFamily="2" charset="0"/>
                <a:cs typeface="Arial"/>
              </a:rPr>
              <a:t>Bez lokalizovaných míst nebo BM</a:t>
            </a:r>
          </a:p>
        </p:txBody>
      </p:sp>
      <p:sp>
        <p:nvSpPr>
          <p:cNvPr id="97" name="Rounded Rectangle 96"/>
          <p:cNvSpPr/>
          <p:nvPr/>
        </p:nvSpPr>
        <p:spPr bwMode="auto">
          <a:xfrm>
            <a:off x="4943628" y="3939903"/>
            <a:ext cx="794704" cy="360040"/>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S lokalizovanými místy</a:t>
            </a:r>
            <a:endParaRPr lang="cs-CZ" sz="700" dirty="0">
              <a:solidFill>
                <a:srgbClr val="000000"/>
              </a:solidFill>
              <a:latin typeface="Imago" panose="02000500060000020004" pitchFamily="2" charset="0"/>
              <a:cs typeface="Arial"/>
            </a:endParaRPr>
          </a:p>
        </p:txBody>
      </p:sp>
      <p:sp>
        <p:nvSpPr>
          <p:cNvPr id="98" name="Rounded Rectangle 97"/>
          <p:cNvSpPr/>
          <p:nvPr/>
        </p:nvSpPr>
        <p:spPr bwMode="auto">
          <a:xfrm>
            <a:off x="4943628" y="4473097"/>
            <a:ext cx="794704" cy="262836"/>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S BM</a:t>
            </a:r>
            <a:endParaRPr lang="cs-CZ" sz="700" dirty="0">
              <a:solidFill>
                <a:srgbClr val="000000"/>
              </a:solidFill>
              <a:latin typeface="Imago" panose="02000500060000020004" pitchFamily="2" charset="0"/>
              <a:cs typeface="Arial"/>
            </a:endParaRPr>
          </a:p>
        </p:txBody>
      </p:sp>
      <p:sp>
        <p:nvSpPr>
          <p:cNvPr id="99" name="Rounded Rectangle 98"/>
          <p:cNvSpPr/>
          <p:nvPr/>
        </p:nvSpPr>
        <p:spPr bwMode="auto">
          <a:xfrm>
            <a:off x="7291339" y="3387506"/>
            <a:ext cx="1408148"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Aft>
                <a:spcPct val="0"/>
              </a:spcAft>
              <a:defRPr/>
            </a:pPr>
            <a:r>
              <a:rPr lang="cs-CZ" sz="700" dirty="0">
                <a:solidFill>
                  <a:srgbClr val="000000"/>
                </a:solidFill>
                <a:latin typeface="Imago" panose="02000500060000020004" pitchFamily="2" charset="0"/>
                <a:cs typeface="Arial"/>
              </a:rPr>
              <a:t>Kombinovaná systémová terapie</a:t>
            </a:r>
          </a:p>
        </p:txBody>
      </p:sp>
      <p:sp>
        <p:nvSpPr>
          <p:cNvPr id="100" name="Rounded Rectangle 99"/>
          <p:cNvSpPr/>
          <p:nvPr/>
        </p:nvSpPr>
        <p:spPr bwMode="auto">
          <a:xfrm>
            <a:off x="7287889" y="3626933"/>
            <a:ext cx="1411596"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Individuální léčba</a:t>
            </a:r>
          </a:p>
        </p:txBody>
      </p:sp>
      <p:sp>
        <p:nvSpPr>
          <p:cNvPr id="101" name="Rounded Rectangle 100"/>
          <p:cNvSpPr/>
          <p:nvPr/>
        </p:nvSpPr>
        <p:spPr bwMode="auto">
          <a:xfrm>
            <a:off x="7287889" y="3866363"/>
            <a:ext cx="1411596"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Systémová </a:t>
            </a:r>
            <a:r>
              <a:rPr lang="cs-CZ" sz="700" dirty="0" smtClean="0">
                <a:solidFill>
                  <a:srgbClr val="000000"/>
                </a:solidFill>
                <a:latin typeface="Imago" panose="02000500060000020004" pitchFamily="2" charset="0"/>
                <a:cs typeface="Arial"/>
              </a:rPr>
              <a:t>terapie ± </a:t>
            </a:r>
            <a:r>
              <a:rPr lang="cs-CZ" sz="700" dirty="0">
                <a:solidFill>
                  <a:srgbClr val="000000"/>
                </a:solidFill>
                <a:latin typeface="Imago" panose="02000500060000020004" pitchFamily="2" charset="0"/>
                <a:cs typeface="Arial"/>
              </a:rPr>
              <a:t>RT </a:t>
            </a:r>
          </a:p>
        </p:txBody>
      </p:sp>
      <p:sp>
        <p:nvSpPr>
          <p:cNvPr id="102" name="Rounded Rectangle 101"/>
          <p:cNvSpPr/>
          <p:nvPr/>
        </p:nvSpPr>
        <p:spPr bwMode="auto">
          <a:xfrm>
            <a:off x="7287889" y="4105790"/>
            <a:ext cx="1411596"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RT následovaná systémovou terapií</a:t>
            </a:r>
            <a:endParaRPr lang="cs-CZ" sz="700" dirty="0">
              <a:solidFill>
                <a:srgbClr val="000000"/>
              </a:solidFill>
              <a:latin typeface="Imago" panose="02000500060000020004" pitchFamily="2" charset="0"/>
              <a:cs typeface="Arial"/>
            </a:endParaRPr>
          </a:p>
        </p:txBody>
      </p:sp>
      <p:sp>
        <p:nvSpPr>
          <p:cNvPr id="103" name="Rounded Rectangle 102"/>
          <p:cNvSpPr/>
          <p:nvPr/>
        </p:nvSpPr>
        <p:spPr bwMode="auto">
          <a:xfrm>
            <a:off x="7287889" y="4345217"/>
            <a:ext cx="1411596"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a:solidFill>
                  <a:srgbClr val="000000"/>
                </a:solidFill>
                <a:latin typeface="Imago" panose="02000500060000020004" pitchFamily="2" charset="0"/>
                <a:cs typeface="Arial"/>
              </a:rPr>
              <a:t>Systémová </a:t>
            </a:r>
            <a:r>
              <a:rPr lang="cs-CZ" sz="700" dirty="0" smtClean="0">
                <a:solidFill>
                  <a:srgbClr val="000000"/>
                </a:solidFill>
                <a:latin typeface="Imago" panose="02000500060000020004" pitchFamily="2" charset="0"/>
                <a:cs typeface="Arial"/>
              </a:rPr>
              <a:t>terapie + </a:t>
            </a:r>
            <a:r>
              <a:rPr lang="cs-CZ" sz="700" dirty="0">
                <a:solidFill>
                  <a:srgbClr val="000000"/>
                </a:solidFill>
                <a:latin typeface="Imago" panose="02000500060000020004" pitchFamily="2" charset="0"/>
                <a:cs typeface="Arial"/>
              </a:rPr>
              <a:t>WBRT</a:t>
            </a:r>
          </a:p>
        </p:txBody>
      </p:sp>
      <p:sp>
        <p:nvSpPr>
          <p:cNvPr id="104" name="Rounded Rectangle 103"/>
          <p:cNvSpPr/>
          <p:nvPr/>
        </p:nvSpPr>
        <p:spPr bwMode="auto">
          <a:xfrm>
            <a:off x="7287889" y="4584647"/>
            <a:ext cx="1411596" cy="192357"/>
          </a:xfrm>
          <a:prstGeom prst="roundRect">
            <a:avLst/>
          </a:prstGeom>
          <a:no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a:solidFill>
                  <a:srgbClr val="000000"/>
                </a:solidFill>
                <a:latin typeface="Imago" panose="02000500060000020004" pitchFamily="2" charset="0"/>
                <a:cs typeface="Arial"/>
              </a:rPr>
              <a:t>WBRT + systémová terapie</a:t>
            </a:r>
            <a:endParaRPr lang="cs-CZ" sz="700" dirty="0">
              <a:solidFill>
                <a:srgbClr val="000000"/>
              </a:solidFill>
              <a:latin typeface="Imago" panose="02000500060000020004" pitchFamily="2" charset="0"/>
              <a:cs typeface="Arial"/>
            </a:endParaRPr>
          </a:p>
        </p:txBody>
      </p:sp>
      <p:cxnSp>
        <p:nvCxnSpPr>
          <p:cNvPr id="105" name="Elbow Connector 104"/>
          <p:cNvCxnSpPr/>
          <p:nvPr/>
        </p:nvCxnSpPr>
        <p:spPr bwMode="auto">
          <a:xfrm>
            <a:off x="2342274" y="2631477"/>
            <a:ext cx="282539" cy="1364348"/>
          </a:xfrm>
          <a:prstGeom prst="bentConnector3">
            <a:avLst>
              <a:gd name="adj1" fmla="val 37358"/>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Elbow Connector 107"/>
          <p:cNvCxnSpPr/>
          <p:nvPr/>
        </p:nvCxnSpPr>
        <p:spPr bwMode="auto">
          <a:xfrm flipV="1">
            <a:off x="3330707" y="3687874"/>
            <a:ext cx="1622531" cy="307950"/>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Elbow Connector 109"/>
          <p:cNvCxnSpPr/>
          <p:nvPr/>
        </p:nvCxnSpPr>
        <p:spPr bwMode="auto">
          <a:xfrm>
            <a:off x="3334414" y="3995825"/>
            <a:ext cx="1604981" cy="608691"/>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Elbow Connector 112"/>
          <p:cNvCxnSpPr>
            <a:cxnSpLocks/>
            <a:stCxn id="18" idx="3"/>
            <a:endCxn id="97" idx="1"/>
          </p:cNvCxnSpPr>
          <p:nvPr/>
        </p:nvCxnSpPr>
        <p:spPr bwMode="auto">
          <a:xfrm>
            <a:off x="3338645" y="3995824"/>
            <a:ext cx="1604982" cy="124098"/>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Elbow Connector 115"/>
          <p:cNvCxnSpPr>
            <a:cxnSpLocks/>
            <a:stCxn id="96" idx="3"/>
            <a:endCxn id="99" idx="1"/>
          </p:cNvCxnSpPr>
          <p:nvPr/>
        </p:nvCxnSpPr>
        <p:spPr bwMode="auto">
          <a:xfrm flipV="1">
            <a:off x="5755880" y="3483684"/>
            <a:ext cx="1535457" cy="204190"/>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Elbow Connector 117"/>
          <p:cNvCxnSpPr>
            <a:cxnSpLocks/>
            <a:stCxn id="96" idx="3"/>
            <a:endCxn id="100" idx="1"/>
          </p:cNvCxnSpPr>
          <p:nvPr/>
        </p:nvCxnSpPr>
        <p:spPr bwMode="auto">
          <a:xfrm>
            <a:off x="5755882" y="3687874"/>
            <a:ext cx="1532009" cy="35238"/>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Elbow Connector 119"/>
          <p:cNvCxnSpPr>
            <a:cxnSpLocks/>
            <a:stCxn id="97" idx="3"/>
            <a:endCxn id="101" idx="1"/>
          </p:cNvCxnSpPr>
          <p:nvPr/>
        </p:nvCxnSpPr>
        <p:spPr bwMode="auto">
          <a:xfrm flipV="1">
            <a:off x="5738331" y="3962542"/>
            <a:ext cx="1549558" cy="157382"/>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Elbow Connector 121"/>
          <p:cNvCxnSpPr>
            <a:cxnSpLocks/>
            <a:stCxn id="97" idx="3"/>
            <a:endCxn id="102" idx="1"/>
          </p:cNvCxnSpPr>
          <p:nvPr/>
        </p:nvCxnSpPr>
        <p:spPr bwMode="auto">
          <a:xfrm>
            <a:off x="5738331" y="4119922"/>
            <a:ext cx="1549558" cy="82046"/>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Elbow Connector 123"/>
          <p:cNvCxnSpPr>
            <a:cxnSpLocks/>
            <a:stCxn id="98" idx="3"/>
            <a:endCxn id="103" idx="1"/>
          </p:cNvCxnSpPr>
          <p:nvPr/>
        </p:nvCxnSpPr>
        <p:spPr bwMode="auto">
          <a:xfrm flipV="1">
            <a:off x="5738332" y="4441397"/>
            <a:ext cx="1549559" cy="163119"/>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Elbow Connector 125"/>
          <p:cNvCxnSpPr>
            <a:cxnSpLocks/>
            <a:stCxn id="98" idx="3"/>
          </p:cNvCxnSpPr>
          <p:nvPr/>
        </p:nvCxnSpPr>
        <p:spPr bwMode="auto">
          <a:xfrm>
            <a:off x="5738332" y="4604515"/>
            <a:ext cx="1546111" cy="74876"/>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Elbow Connector 136"/>
          <p:cNvCxnSpPr>
            <a:stCxn id="54" idx="3"/>
            <a:endCxn id="85" idx="1"/>
          </p:cNvCxnSpPr>
          <p:nvPr/>
        </p:nvCxnSpPr>
        <p:spPr bwMode="auto">
          <a:xfrm flipV="1">
            <a:off x="5718555" y="1185662"/>
            <a:ext cx="329227" cy="225935"/>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Elbow Connector 138"/>
          <p:cNvCxnSpPr>
            <a:stCxn id="54" idx="3"/>
            <a:endCxn id="86" idx="1"/>
          </p:cNvCxnSpPr>
          <p:nvPr/>
        </p:nvCxnSpPr>
        <p:spPr bwMode="auto">
          <a:xfrm>
            <a:off x="5718555" y="1411596"/>
            <a:ext cx="329227" cy="162772"/>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Elbow Connector 140"/>
          <p:cNvCxnSpPr>
            <a:stCxn id="86" idx="2"/>
            <a:endCxn id="55" idx="0"/>
          </p:cNvCxnSpPr>
          <p:nvPr/>
        </p:nvCxnSpPr>
        <p:spPr bwMode="auto">
          <a:xfrm rot="5400000">
            <a:off x="5671253" y="1294765"/>
            <a:ext cx="574615" cy="1330572"/>
          </a:xfrm>
          <a:prstGeom prst="bentConnector3">
            <a:avLst>
              <a:gd name="adj1" fmla="val 50000"/>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Elbow Connector 142"/>
          <p:cNvCxnSpPr>
            <a:stCxn id="55" idx="3"/>
            <a:endCxn id="73" idx="1"/>
          </p:cNvCxnSpPr>
          <p:nvPr/>
        </p:nvCxnSpPr>
        <p:spPr bwMode="auto">
          <a:xfrm flipV="1">
            <a:off x="5742564" y="2045411"/>
            <a:ext cx="374147" cy="408496"/>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Elbow Connector 144"/>
          <p:cNvCxnSpPr/>
          <p:nvPr/>
        </p:nvCxnSpPr>
        <p:spPr bwMode="auto">
          <a:xfrm>
            <a:off x="5738332" y="2448202"/>
            <a:ext cx="385424" cy="493388"/>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Arrow Connector 146"/>
          <p:cNvCxnSpPr>
            <a:stCxn id="55" idx="3"/>
            <a:endCxn id="74" idx="1"/>
          </p:cNvCxnSpPr>
          <p:nvPr/>
        </p:nvCxnSpPr>
        <p:spPr bwMode="auto">
          <a:xfrm>
            <a:off x="5742564" y="2453907"/>
            <a:ext cx="374147" cy="12239"/>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Elbow Connector 148"/>
          <p:cNvCxnSpPr>
            <a:stCxn id="85" idx="3"/>
            <a:endCxn id="94" idx="1"/>
          </p:cNvCxnSpPr>
          <p:nvPr/>
        </p:nvCxnSpPr>
        <p:spPr bwMode="auto">
          <a:xfrm flipV="1">
            <a:off x="7199909" y="1047376"/>
            <a:ext cx="420225" cy="138284"/>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Elbow Connector 150"/>
          <p:cNvCxnSpPr>
            <a:stCxn id="85" idx="3"/>
            <a:endCxn id="95" idx="1"/>
          </p:cNvCxnSpPr>
          <p:nvPr/>
        </p:nvCxnSpPr>
        <p:spPr bwMode="auto">
          <a:xfrm>
            <a:off x="7199909" y="1185660"/>
            <a:ext cx="420225" cy="196822"/>
          </a:xfrm>
          <a:prstGeom prst="bentConnector3">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Arrow Connector 154"/>
          <p:cNvCxnSpPr>
            <a:stCxn id="73" idx="3"/>
            <a:endCxn id="67" idx="1"/>
          </p:cNvCxnSpPr>
          <p:nvPr/>
        </p:nvCxnSpPr>
        <p:spPr bwMode="auto">
          <a:xfrm>
            <a:off x="6826312" y="2045410"/>
            <a:ext cx="793823" cy="0"/>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156"/>
          <p:cNvCxnSpPr>
            <a:stCxn id="74" idx="3"/>
            <a:endCxn id="71" idx="1"/>
          </p:cNvCxnSpPr>
          <p:nvPr/>
        </p:nvCxnSpPr>
        <p:spPr bwMode="auto">
          <a:xfrm flipV="1">
            <a:off x="6826312" y="2466145"/>
            <a:ext cx="793823" cy="1"/>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Arrow Connector 158"/>
          <p:cNvCxnSpPr>
            <a:stCxn id="76" idx="3"/>
            <a:endCxn id="72" idx="1"/>
          </p:cNvCxnSpPr>
          <p:nvPr/>
        </p:nvCxnSpPr>
        <p:spPr bwMode="auto">
          <a:xfrm flipV="1">
            <a:off x="6837591" y="2941589"/>
            <a:ext cx="793822" cy="1"/>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TextBox 159"/>
          <p:cNvSpPr txBox="1"/>
          <p:nvPr/>
        </p:nvSpPr>
        <p:spPr>
          <a:xfrm>
            <a:off x="5292080" y="915566"/>
            <a:ext cx="1197404" cy="276999"/>
          </a:xfrm>
          <a:prstGeom prst="rect">
            <a:avLst/>
          </a:prstGeom>
          <a:noFill/>
        </p:spPr>
        <p:txBody>
          <a:bodyPr wrap="square" lIns="91436" tIns="45718" rIns="91436" bIns="45718" rtlCol="0">
            <a:spAutoFit/>
          </a:bodyPr>
          <a:lstStyle/>
          <a:p>
            <a:pPr lvl="0">
              <a:defRPr/>
            </a:pPr>
            <a:r>
              <a:rPr lang="cs-CZ" sz="600" dirty="0">
                <a:solidFill>
                  <a:srgbClr val="FF0000"/>
                </a:solidFill>
                <a:latin typeface="Imago" panose="02000500060000020004" pitchFamily="2" charset="0"/>
              </a:rPr>
              <a:t>Lobektomie nebo disekce lymfatických uzlin</a:t>
            </a:r>
            <a:endParaRPr lang="cs-CZ" sz="600" dirty="0">
              <a:solidFill>
                <a:srgbClr val="FF0000"/>
              </a:solidFill>
              <a:latin typeface="Imago" panose="02000500060000020004" pitchFamily="2" charset="0"/>
              <a:cs typeface="Arial"/>
            </a:endParaRPr>
          </a:p>
        </p:txBody>
      </p:sp>
      <p:sp>
        <p:nvSpPr>
          <p:cNvPr id="161" name="TextBox 160"/>
          <p:cNvSpPr txBox="1"/>
          <p:nvPr/>
        </p:nvSpPr>
        <p:spPr>
          <a:xfrm>
            <a:off x="7303799" y="889452"/>
            <a:ext cx="317928" cy="184666"/>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N0</a:t>
            </a:r>
            <a:endParaRPr lang="cs-CZ" sz="600" dirty="0">
              <a:solidFill>
                <a:srgbClr val="FF0000"/>
              </a:solidFill>
              <a:latin typeface="Imago" panose="02000500060000020004" pitchFamily="2" charset="0"/>
              <a:cs typeface="Arial"/>
            </a:endParaRPr>
          </a:p>
        </p:txBody>
      </p:sp>
      <p:sp>
        <p:nvSpPr>
          <p:cNvPr id="162" name="TextBox 161"/>
          <p:cNvSpPr txBox="1"/>
          <p:nvPr/>
        </p:nvSpPr>
        <p:spPr>
          <a:xfrm>
            <a:off x="7279160" y="1420848"/>
            <a:ext cx="367206" cy="184666"/>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N1–2</a:t>
            </a:r>
            <a:endParaRPr lang="cs-CZ" sz="600" dirty="0">
              <a:solidFill>
                <a:srgbClr val="FF0000"/>
              </a:solidFill>
              <a:latin typeface="Imago" panose="02000500060000020004" pitchFamily="2" charset="0"/>
              <a:cs typeface="Arial"/>
            </a:endParaRPr>
          </a:p>
        </p:txBody>
      </p:sp>
      <p:sp>
        <p:nvSpPr>
          <p:cNvPr id="165" name="TextBox 164"/>
          <p:cNvSpPr txBox="1"/>
          <p:nvPr/>
        </p:nvSpPr>
        <p:spPr>
          <a:xfrm>
            <a:off x="6465610" y="4293591"/>
            <a:ext cx="881640" cy="184666"/>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Asymptomatické</a:t>
            </a:r>
            <a:endParaRPr lang="cs-CZ" sz="600" dirty="0">
              <a:solidFill>
                <a:srgbClr val="FF0000"/>
              </a:solidFill>
              <a:latin typeface="Imago" panose="02000500060000020004" pitchFamily="2" charset="0"/>
              <a:cs typeface="Arial"/>
            </a:endParaRPr>
          </a:p>
        </p:txBody>
      </p:sp>
      <p:sp>
        <p:nvSpPr>
          <p:cNvPr id="166" name="TextBox 165"/>
          <p:cNvSpPr txBox="1"/>
          <p:nvPr/>
        </p:nvSpPr>
        <p:spPr>
          <a:xfrm>
            <a:off x="6465610" y="4530339"/>
            <a:ext cx="881640" cy="184666"/>
          </a:xfrm>
          <a:prstGeom prst="rect">
            <a:avLst/>
          </a:prstGeom>
          <a:noFill/>
        </p:spPr>
        <p:txBody>
          <a:bodyPr wrap="square" lIns="91436" tIns="45718" rIns="91436" bIns="45718" rtlCol="0">
            <a:spAutoFit/>
          </a:bodyPr>
          <a:lstStyle/>
          <a:p>
            <a:pPr>
              <a:defRPr/>
            </a:pPr>
            <a:r>
              <a:rPr lang="cs-CZ" sz="600">
                <a:solidFill>
                  <a:srgbClr val="FF0000"/>
                </a:solidFill>
                <a:latin typeface="Imago" panose="02000500060000020004" pitchFamily="2" charset="0"/>
                <a:cs typeface="Arial"/>
              </a:rPr>
              <a:t>Symptomatické</a:t>
            </a:r>
            <a:endParaRPr lang="cs-CZ" sz="600" dirty="0">
              <a:solidFill>
                <a:srgbClr val="FF0000"/>
              </a:solidFill>
              <a:latin typeface="Imago" panose="02000500060000020004" pitchFamily="2" charset="0"/>
              <a:cs typeface="Arial"/>
            </a:endParaRPr>
          </a:p>
        </p:txBody>
      </p:sp>
      <p:cxnSp>
        <p:nvCxnSpPr>
          <p:cNvPr id="171" name="Straight Arrow Connector 170"/>
          <p:cNvCxnSpPr>
            <a:cxnSpLocks/>
            <a:stCxn id="57" idx="2"/>
            <a:endCxn id="96" idx="0"/>
          </p:cNvCxnSpPr>
          <p:nvPr/>
        </p:nvCxnSpPr>
        <p:spPr bwMode="auto">
          <a:xfrm>
            <a:off x="5250501" y="3291830"/>
            <a:ext cx="108028" cy="216024"/>
          </a:xfrm>
          <a:prstGeom prst="straightConnector1">
            <a:avLst/>
          </a:prstGeom>
          <a:noFill/>
          <a:ln w="12700" cap="flat" cmpd="sng" algn="ctr">
            <a:solidFill>
              <a:schemeClr val="bg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ounded Rectangle 89"/>
          <p:cNvSpPr/>
          <p:nvPr/>
        </p:nvSpPr>
        <p:spPr bwMode="auto">
          <a:xfrm>
            <a:off x="439991" y="987574"/>
            <a:ext cx="3987993" cy="720080"/>
          </a:xfrm>
          <a:prstGeom prst="roundRect">
            <a:avLst/>
          </a:prstGeom>
          <a:solidFill>
            <a:schemeClr val="bg2"/>
          </a:solidFill>
          <a:ln w="12700">
            <a:noFill/>
          </a:ln>
          <a:effectLst/>
          <a:scene3d>
            <a:camera prst="orthographicFront">
              <a:rot lat="0" lon="0" rev="0"/>
            </a:camera>
            <a:lightRig rig="balanced" dir="t">
              <a:rot lat="0" lon="0" rev="8700000"/>
            </a:lightRig>
          </a:scene3d>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p>
            <a:pPr algn="ctr">
              <a:defRPr/>
            </a:pPr>
            <a:r>
              <a:rPr lang="cs-CZ" sz="1100" b="1" dirty="0">
                <a:solidFill>
                  <a:srgbClr val="FFFFFF"/>
                </a:solidFill>
                <a:latin typeface="Imago" panose="02000500060000020004" pitchFamily="2" charset="0"/>
                <a:cs typeface="Arial"/>
              </a:rPr>
              <a:t>10–15 % pacientů nedostane léčbu </a:t>
            </a:r>
            <a:r>
              <a:rPr lang="cs-CZ" sz="1100" b="1" dirty="0" smtClean="0">
                <a:solidFill>
                  <a:srgbClr val="FFFFFF"/>
                </a:solidFill>
                <a:latin typeface="Imago" panose="02000500060000020004" pitchFamily="2" charset="0"/>
                <a:cs typeface="Arial"/>
              </a:rPr>
              <a:t>v 1L </a:t>
            </a:r>
            <a:r>
              <a:rPr lang="cs-CZ" sz="1100" b="1" dirty="0">
                <a:solidFill>
                  <a:srgbClr val="FFFFFF"/>
                </a:solidFill>
                <a:latin typeface="Imago" panose="02000500060000020004" pitchFamily="2" charset="0"/>
                <a:cs typeface="Arial"/>
              </a:rPr>
              <a:t>kvůli špatnému PS, pokročilému věku, odmítnutí ze strany pacienta/rodiny nebo pokud je přidružená toxicita větší než klinický přínos</a:t>
            </a:r>
          </a:p>
        </p:txBody>
      </p:sp>
      <p:sp>
        <p:nvSpPr>
          <p:cNvPr id="172" name="Arrow: Chevron 5"/>
          <p:cNvSpPr/>
          <p:nvPr/>
        </p:nvSpPr>
        <p:spPr bwMode="auto">
          <a:xfrm>
            <a:off x="395538" y="823424"/>
            <a:ext cx="1008112" cy="92142"/>
          </a:xfrm>
          <a:prstGeom prst="homePlate">
            <a:avLst/>
          </a:prstGeom>
          <a:solidFill>
            <a:schemeClr val="accent1"/>
          </a:solidFill>
          <a:ln w="9525" cap="sq" cmpd="sng">
            <a:noFill/>
            <a:prstDash val="solid"/>
            <a:miter lim="800000"/>
            <a:headEnd type="none" w="sm" len="sm"/>
            <a:tailEnd type="none" w="sm" len="sm"/>
          </a:ln>
        </p:spPr>
        <p:txBody>
          <a:bodyPr wrap="square" lIns="68577" tIns="34289" rIns="68577" bIns="34289" rtlCol="0" anchor="ctr">
            <a:prstTxWarp prst="textNoShape">
              <a:avLst/>
            </a:prstTxWarp>
            <a:noAutofit/>
          </a:bodyPr>
          <a:lstStyle/>
          <a:p>
            <a:pPr algn="ctr">
              <a:spcAft>
                <a:spcPts val="450"/>
              </a:spcAft>
              <a:defRPr/>
            </a:pPr>
            <a:r>
              <a:rPr lang="cs-CZ" sz="700">
                <a:solidFill>
                  <a:srgbClr val="FFFFFF"/>
                </a:solidFill>
                <a:latin typeface="Imago" panose="02000500060000020004" pitchFamily="2" charset="0"/>
                <a:ea typeface="ヒラギノ角ゴ Pro W3" pitchFamily="-106" charset="-128"/>
                <a:cs typeface="ヒラギノ角ゴ Pro W3" pitchFamily="-106" charset="-128"/>
              </a:rPr>
              <a:t>Původ</a:t>
            </a:r>
            <a:endParaRPr lang="cs-CZ" sz="700" dirty="0">
              <a:solidFill>
                <a:srgbClr val="FFFFFF"/>
              </a:solidFill>
              <a:latin typeface="Imago" panose="02000500060000020004" pitchFamily="2" charset="0"/>
              <a:ea typeface="ヒラギノ角ゴ Pro W3" pitchFamily="-106" charset="-128"/>
              <a:cs typeface="ヒラギノ角ゴ Pro W3" pitchFamily="-106" charset="-128"/>
            </a:endParaRPr>
          </a:p>
        </p:txBody>
      </p:sp>
      <p:sp>
        <p:nvSpPr>
          <p:cNvPr id="173" name="Arrow: Chevron 6"/>
          <p:cNvSpPr/>
          <p:nvPr/>
        </p:nvSpPr>
        <p:spPr bwMode="auto">
          <a:xfrm>
            <a:off x="1420720" y="817367"/>
            <a:ext cx="1852309" cy="126993"/>
          </a:xfrm>
          <a:prstGeom prst="chevron">
            <a:avLst/>
          </a:prstGeom>
          <a:solidFill>
            <a:schemeClr val="accent1"/>
          </a:solidFill>
          <a:ln w="9525" cap="sq" cmpd="sng">
            <a:noFill/>
            <a:prstDash val="solid"/>
            <a:miter lim="800000"/>
            <a:headEnd type="none" w="sm" len="sm"/>
            <a:tailEnd type="none" w="sm" len="sm"/>
          </a:ln>
        </p:spPr>
        <p:txBody>
          <a:bodyPr wrap="square" lIns="68577" tIns="34289" rIns="68577" bIns="34289" rtlCol="0" anchor="ctr">
            <a:prstTxWarp prst="textNoShape">
              <a:avLst/>
            </a:prstTxWarp>
            <a:noAutofit/>
          </a:bodyPr>
          <a:lstStyle/>
          <a:p>
            <a:pPr algn="ctr">
              <a:spcAft>
                <a:spcPts val="450"/>
              </a:spcAft>
              <a:defRPr/>
            </a:pPr>
            <a:r>
              <a:rPr lang="cs-CZ" sz="700" dirty="0" smtClean="0">
                <a:solidFill>
                  <a:srgbClr val="FFFFFF"/>
                </a:solidFill>
                <a:latin typeface="Imago" panose="02000500060000020004" pitchFamily="2" charset="0"/>
                <a:ea typeface="ヒラギノ角ゴ Pro W3" pitchFamily="-106" charset="-128"/>
                <a:cs typeface="ヒラギノ角ゴ Pro W3" pitchFamily="-106" charset="-128"/>
              </a:rPr>
              <a:t>Zhodnocení</a:t>
            </a:r>
            <a:endParaRPr lang="cs-CZ" sz="700" dirty="0">
              <a:solidFill>
                <a:srgbClr val="FFFFFF"/>
              </a:solidFill>
              <a:latin typeface="Imago" panose="02000500060000020004" pitchFamily="2" charset="0"/>
              <a:ea typeface="ヒラギノ角ゴ Pro W3" pitchFamily="-106" charset="-128"/>
              <a:cs typeface="ヒラギノ角ゴ Pro W3" pitchFamily="-106" charset="-128"/>
            </a:endParaRPr>
          </a:p>
        </p:txBody>
      </p:sp>
      <p:sp>
        <p:nvSpPr>
          <p:cNvPr id="174" name="Arrow: Chevron 7"/>
          <p:cNvSpPr/>
          <p:nvPr/>
        </p:nvSpPr>
        <p:spPr bwMode="auto">
          <a:xfrm>
            <a:off x="7467357" y="823425"/>
            <a:ext cx="1203761" cy="111480"/>
          </a:xfrm>
          <a:prstGeom prst="chevron">
            <a:avLst/>
          </a:prstGeom>
          <a:solidFill>
            <a:schemeClr val="accent1"/>
          </a:solidFill>
          <a:ln w="9525" cap="sq" cmpd="sng">
            <a:noFill/>
            <a:prstDash val="solid"/>
            <a:miter lim="800000"/>
            <a:headEnd type="none" w="sm" len="sm"/>
            <a:tailEnd type="none" w="sm" len="sm"/>
          </a:ln>
        </p:spPr>
        <p:txBody>
          <a:bodyPr wrap="square" lIns="68577" tIns="34289" rIns="68577" bIns="34289" rtlCol="0" anchor="ctr">
            <a:prstTxWarp prst="textNoShape">
              <a:avLst/>
            </a:prstTxWarp>
            <a:noAutofit/>
          </a:bodyPr>
          <a:lstStyle/>
          <a:p>
            <a:pPr algn="ctr">
              <a:spcAft>
                <a:spcPts val="450"/>
              </a:spcAft>
              <a:defRPr/>
            </a:pPr>
            <a:r>
              <a:rPr lang="cs-CZ" sz="700">
                <a:solidFill>
                  <a:srgbClr val="FFFFFF"/>
                </a:solidFill>
                <a:latin typeface="Imago" panose="02000500060000020004" pitchFamily="2" charset="0"/>
                <a:ea typeface="ヒラギノ角ゴ Pro W3" pitchFamily="-106" charset="-128"/>
                <a:cs typeface="ヒラギノ角ゴ Pro W3" pitchFamily="-106" charset="-128"/>
              </a:rPr>
              <a:t> Léčba</a:t>
            </a:r>
            <a:endParaRPr lang="cs-CZ" sz="700" dirty="0">
              <a:solidFill>
                <a:srgbClr val="FFFFFF"/>
              </a:solidFill>
              <a:latin typeface="Imago" panose="02000500060000020004" pitchFamily="2" charset="0"/>
              <a:ea typeface="ヒラギノ角ゴ Pro W3" pitchFamily="-106" charset="-128"/>
              <a:cs typeface="ヒラギノ角ゴ Pro W3" pitchFamily="-106" charset="-128"/>
            </a:endParaRPr>
          </a:p>
        </p:txBody>
      </p:sp>
      <p:sp>
        <p:nvSpPr>
          <p:cNvPr id="175" name="Arrow: Chevron 198"/>
          <p:cNvSpPr/>
          <p:nvPr/>
        </p:nvSpPr>
        <p:spPr bwMode="auto">
          <a:xfrm>
            <a:off x="3258812" y="823947"/>
            <a:ext cx="4222761" cy="120484"/>
          </a:xfrm>
          <a:prstGeom prst="chevron">
            <a:avLst/>
          </a:prstGeom>
          <a:solidFill>
            <a:schemeClr val="accent1"/>
          </a:solidFill>
          <a:ln w="9525" cap="sq" cmpd="sng">
            <a:noFill/>
            <a:prstDash val="solid"/>
            <a:miter lim="800000"/>
            <a:headEnd type="none" w="sm" len="sm"/>
            <a:tailEnd type="none" w="sm" len="sm"/>
          </a:ln>
        </p:spPr>
        <p:txBody>
          <a:bodyPr wrap="square" lIns="68577" tIns="34289" rIns="68577" bIns="34289" rtlCol="0" anchor="ctr">
            <a:prstTxWarp prst="textNoShape">
              <a:avLst/>
            </a:prstTxWarp>
            <a:noAutofit/>
          </a:bodyPr>
          <a:lstStyle/>
          <a:p>
            <a:pPr algn="ctr">
              <a:spcAft>
                <a:spcPts val="450"/>
              </a:spcAft>
              <a:defRPr/>
            </a:pPr>
            <a:r>
              <a:rPr lang="cs-CZ" sz="700">
                <a:solidFill>
                  <a:srgbClr val="FFFFFF"/>
                </a:solidFill>
                <a:latin typeface="Imago" panose="02000500060000020004" pitchFamily="2" charset="0"/>
                <a:ea typeface="ヒラギノ角ゴ Pro W3" pitchFamily="-106" charset="-128"/>
                <a:cs typeface="ヒラギノ角ゴ Pro W3" pitchFamily="-106" charset="-128"/>
              </a:rPr>
              <a:t>Diagnóza</a:t>
            </a:r>
            <a:endParaRPr lang="cs-CZ" sz="700" dirty="0">
              <a:solidFill>
                <a:srgbClr val="FFFFFF"/>
              </a:solidFill>
              <a:latin typeface="Imago" panose="02000500060000020004" pitchFamily="2" charset="0"/>
              <a:ea typeface="ヒラギノ角ゴ Pro W3" pitchFamily="-106" charset="-128"/>
              <a:cs typeface="ヒラギノ角ゴ Pro W3" pitchFamily="-106" charset="-128"/>
            </a:endParaRPr>
          </a:p>
        </p:txBody>
      </p:sp>
      <p:cxnSp>
        <p:nvCxnSpPr>
          <p:cNvPr id="92" name="Straight Arrow Connector 91"/>
          <p:cNvCxnSpPr/>
          <p:nvPr/>
        </p:nvCxnSpPr>
        <p:spPr bwMode="auto">
          <a:xfrm>
            <a:off x="3316684" y="2278844"/>
            <a:ext cx="108000" cy="0"/>
          </a:xfrm>
          <a:prstGeom prst="straightConnector1">
            <a:avLst/>
          </a:prstGeom>
          <a:noFill/>
          <a:ln w="22225" cap="sq" cmpd="sng" algn="ctr">
            <a:solidFill>
              <a:schemeClr val="bg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ounded Rectangle 15"/>
          <p:cNvSpPr/>
          <p:nvPr/>
        </p:nvSpPr>
        <p:spPr bwMode="auto">
          <a:xfrm>
            <a:off x="2544744" y="2098032"/>
            <a:ext cx="792088" cy="360040"/>
          </a:xfrm>
          <a:prstGeom prst="roundRect">
            <a:avLst/>
          </a:prstGeom>
          <a:solidFill>
            <a:schemeClr val="bg1"/>
          </a:solid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smtClean="0">
                <a:solidFill>
                  <a:srgbClr val="000000"/>
                </a:solidFill>
                <a:latin typeface="Imago" panose="02000500060000020004" pitchFamily="2" charset="0"/>
                <a:cs typeface="Arial"/>
              </a:rPr>
              <a:t>Limitované stádium</a:t>
            </a:r>
            <a:endParaRPr lang="cs-CZ" sz="700" dirty="0">
              <a:solidFill>
                <a:srgbClr val="000000"/>
              </a:solidFill>
              <a:latin typeface="Imago" panose="02000500060000020004" pitchFamily="2" charset="0"/>
              <a:cs typeface="Arial"/>
            </a:endParaRPr>
          </a:p>
        </p:txBody>
      </p:sp>
      <p:sp>
        <p:nvSpPr>
          <p:cNvPr id="18" name="Rounded Rectangle 17"/>
          <p:cNvSpPr/>
          <p:nvPr/>
        </p:nvSpPr>
        <p:spPr bwMode="auto">
          <a:xfrm>
            <a:off x="2629046" y="3815805"/>
            <a:ext cx="709601" cy="360040"/>
          </a:xfrm>
          <a:prstGeom prst="roundRect">
            <a:avLst/>
          </a:prstGeom>
          <a:solidFill>
            <a:schemeClr val="bg1"/>
          </a:solidFill>
          <a:ln w="22225" cap="sq" cmpd="sng" algn="ctr">
            <a:solidFill>
              <a:schemeClr val="bg2"/>
            </a:solid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700" dirty="0" smtClean="0">
                <a:solidFill>
                  <a:srgbClr val="000000"/>
                </a:solidFill>
                <a:latin typeface="Imago" panose="02000500060000020004" pitchFamily="2" charset="0"/>
                <a:cs typeface="Arial"/>
              </a:rPr>
              <a:t>Extenzivní stádium</a:t>
            </a:r>
            <a:endParaRPr lang="cs-CZ" sz="700" dirty="0">
              <a:solidFill>
                <a:srgbClr val="000000"/>
              </a:solidFill>
              <a:latin typeface="Imago" panose="02000500060000020004" pitchFamily="2" charset="0"/>
              <a:cs typeface="Arial"/>
            </a:endParaRPr>
          </a:p>
        </p:txBody>
      </p:sp>
    </p:spTree>
    <p:extLst>
      <p:ext uri="{BB962C8B-B14F-4D97-AF65-F5344CB8AC3E}">
        <p14:creationId xmlns:p14="http://schemas.microsoft.com/office/powerpoint/2010/main" val="36047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840795" y="1741454"/>
            <a:ext cx="2763655" cy="2146511"/>
            <a:chOff x="5840793" y="1741452"/>
            <a:chExt cx="2763655" cy="2146511"/>
          </a:xfrm>
        </p:grpSpPr>
        <p:sp>
          <p:nvSpPr>
            <p:cNvPr id="91" name="Rounded Rectangle 90"/>
            <p:cNvSpPr/>
            <p:nvPr/>
          </p:nvSpPr>
          <p:spPr bwMode="auto">
            <a:xfrm>
              <a:off x="6264448" y="1741452"/>
              <a:ext cx="2340000" cy="1080000"/>
            </a:xfrm>
            <a:prstGeom prst="roundRect">
              <a:avLst/>
            </a:prstGeom>
            <a:solidFill>
              <a:schemeClr val="accent2">
                <a:lumMod val="20000"/>
                <a:lumOff val="80000"/>
              </a:schemeClr>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92" name="Rectangle 91"/>
            <p:cNvSpPr/>
            <p:nvPr/>
          </p:nvSpPr>
          <p:spPr>
            <a:xfrm>
              <a:off x="5840793" y="3149299"/>
              <a:ext cx="2763655" cy="738664"/>
            </a:xfrm>
            <a:prstGeom prst="rect">
              <a:avLst/>
            </a:prstGeom>
          </p:spPr>
          <p:txBody>
            <a:bodyPr wrap="square">
              <a:spAutoFit/>
            </a:bodyPr>
            <a:lstStyle/>
            <a:p>
              <a:pPr algn="ctr"/>
              <a:r>
                <a:rPr lang="cs-CZ" b="1" dirty="0">
                  <a:solidFill>
                    <a:schemeClr val="accent2"/>
                  </a:solidFill>
                  <a:latin typeface="Imago" panose="02000500060000020004" pitchFamily="2" charset="0"/>
                </a:rPr>
                <a:t>Lepší odpověď na 2L terapii:</a:t>
              </a:r>
            </a:p>
            <a:p>
              <a:pPr algn="ctr"/>
              <a:r>
                <a:rPr lang="cs-CZ" b="1" dirty="0">
                  <a:solidFill>
                    <a:schemeClr val="accent2"/>
                  </a:solidFill>
                  <a:latin typeface="Imago" panose="02000500060000020004" pitchFamily="2" charset="0"/>
                </a:rPr>
                <a:t>ORR ~28 %</a:t>
              </a:r>
            </a:p>
            <a:p>
              <a:pPr algn="ctr"/>
              <a:r>
                <a:rPr lang="cs-CZ" b="1" dirty="0">
                  <a:solidFill>
                    <a:schemeClr val="accent2"/>
                  </a:solidFill>
                  <a:latin typeface="Imago" panose="02000500060000020004" pitchFamily="2" charset="0"/>
                </a:rPr>
                <a:t>Medián OS ~8 měsíců</a:t>
              </a:r>
            </a:p>
          </p:txBody>
        </p:sp>
      </p:grpSp>
      <p:grpSp>
        <p:nvGrpSpPr>
          <p:cNvPr id="9" name="Group 8"/>
          <p:cNvGrpSpPr/>
          <p:nvPr/>
        </p:nvGrpSpPr>
        <p:grpSpPr>
          <a:xfrm>
            <a:off x="484114" y="1743784"/>
            <a:ext cx="5234301" cy="2692265"/>
            <a:chOff x="484114" y="1743782"/>
            <a:chExt cx="5234301" cy="2692265"/>
          </a:xfrm>
        </p:grpSpPr>
        <p:sp>
          <p:nvSpPr>
            <p:cNvPr id="90" name="Rounded Rectangle 89"/>
            <p:cNvSpPr/>
            <p:nvPr/>
          </p:nvSpPr>
          <p:spPr bwMode="auto">
            <a:xfrm>
              <a:off x="3378415" y="3356047"/>
              <a:ext cx="2340000" cy="1080000"/>
            </a:xfrm>
            <a:prstGeom prst="roundRect">
              <a:avLst/>
            </a:prstGeom>
            <a:solidFill>
              <a:srgbClr val="BCE6FF"/>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3" name="Rounded Rectangle 2"/>
            <p:cNvSpPr/>
            <p:nvPr/>
          </p:nvSpPr>
          <p:spPr bwMode="auto">
            <a:xfrm>
              <a:off x="484114" y="1743782"/>
              <a:ext cx="2340000" cy="1080000"/>
            </a:xfrm>
            <a:prstGeom prst="roundRect">
              <a:avLst/>
            </a:prstGeom>
            <a:solidFill>
              <a:srgbClr val="BCE6FF"/>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dirty="0" err="1">
                <a:latin typeface="Imago" panose="02000500060000020004" pitchFamily="2" charset="0"/>
              </a:endParaRPr>
            </a:p>
          </p:txBody>
        </p:sp>
        <p:sp>
          <p:nvSpPr>
            <p:cNvPr id="8" name="Rectangle 7"/>
            <p:cNvSpPr/>
            <p:nvPr/>
          </p:nvSpPr>
          <p:spPr>
            <a:xfrm>
              <a:off x="512407" y="3149299"/>
              <a:ext cx="2763655" cy="738664"/>
            </a:xfrm>
            <a:prstGeom prst="rect">
              <a:avLst/>
            </a:prstGeom>
          </p:spPr>
          <p:txBody>
            <a:bodyPr wrap="square">
              <a:spAutoFit/>
            </a:bodyPr>
            <a:lstStyle/>
            <a:p>
              <a:pPr algn="ctr"/>
              <a:r>
                <a:rPr lang="cs-CZ" b="1" dirty="0" smtClean="0">
                  <a:solidFill>
                    <a:schemeClr val="bg2"/>
                  </a:solidFill>
                  <a:latin typeface="Imago" panose="02000500060000020004" pitchFamily="2" charset="0"/>
                </a:rPr>
                <a:t>Nízká </a:t>
              </a:r>
              <a:r>
                <a:rPr lang="cs-CZ" b="1" dirty="0">
                  <a:solidFill>
                    <a:schemeClr val="bg2"/>
                  </a:solidFill>
                  <a:latin typeface="Imago" panose="02000500060000020004" pitchFamily="2" charset="0"/>
                </a:rPr>
                <a:t>odpověď na 2L léčbu:</a:t>
              </a:r>
            </a:p>
            <a:p>
              <a:pPr algn="ctr"/>
              <a:r>
                <a:rPr lang="cs-CZ" b="1" dirty="0">
                  <a:solidFill>
                    <a:schemeClr val="bg2"/>
                  </a:solidFill>
                  <a:latin typeface="Imago" panose="02000500060000020004" pitchFamily="2" charset="0"/>
                </a:rPr>
                <a:t>ORR ~15 %</a:t>
              </a:r>
            </a:p>
            <a:p>
              <a:pPr algn="ctr"/>
              <a:r>
                <a:rPr lang="cs-CZ" b="1" dirty="0">
                  <a:solidFill>
                    <a:schemeClr val="bg2"/>
                  </a:solidFill>
                  <a:latin typeface="Imago" panose="02000500060000020004" pitchFamily="2" charset="0"/>
                </a:rPr>
                <a:t>Medián OS ~5 měsíců</a:t>
              </a:r>
            </a:p>
          </p:txBody>
        </p:sp>
      </p:grpSp>
      <p:sp>
        <p:nvSpPr>
          <p:cNvPr id="2" name="Title 1"/>
          <p:cNvSpPr>
            <a:spLocks noGrp="1"/>
          </p:cNvSpPr>
          <p:nvPr>
            <p:ph type="title"/>
          </p:nvPr>
        </p:nvSpPr>
        <p:spPr/>
        <p:txBody>
          <a:bodyPr/>
          <a:lstStyle/>
          <a:p>
            <a:r>
              <a:rPr lang="cs-CZ" dirty="0"/>
              <a:t>Progrese na terapii 1L je prediktorem potenciální odpovědi na budoucí léčbu</a:t>
            </a:r>
          </a:p>
        </p:txBody>
      </p:sp>
      <p:sp>
        <p:nvSpPr>
          <p:cNvPr id="7" name="Rounded Rectangle 6"/>
          <p:cNvSpPr/>
          <p:nvPr/>
        </p:nvSpPr>
        <p:spPr bwMode="auto">
          <a:xfrm>
            <a:off x="490016" y="831930"/>
            <a:ext cx="8231877" cy="432048"/>
          </a:xfrm>
          <a:prstGeom prst="roundRect">
            <a:avLst/>
          </a:prstGeom>
          <a:solidFill>
            <a:schemeClr val="bg1"/>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55" eaLnBrk="0" fontAlgn="base" hangingPunct="0">
              <a:spcBef>
                <a:spcPct val="50000"/>
              </a:spcBef>
              <a:spcAft>
                <a:spcPct val="0"/>
              </a:spcAft>
              <a:defRPr/>
            </a:pPr>
            <a:r>
              <a:rPr lang="cs-CZ" sz="1600" b="1">
                <a:solidFill>
                  <a:srgbClr val="006CAD"/>
                </a:solidFill>
                <a:latin typeface="Imago" panose="02000500060000020004" pitchFamily="2" charset="0"/>
                <a:cs typeface="Arial"/>
              </a:rPr>
              <a:t>Ačkoli SCLC odpovídá na iniciální terapii, mnoho pacientů relabuje</a:t>
            </a:r>
            <a:endParaRPr lang="cs-CZ" sz="1600" b="1" dirty="0">
              <a:solidFill>
                <a:srgbClr val="006CAD"/>
              </a:solidFill>
              <a:latin typeface="Imago" panose="02000500060000020004" pitchFamily="2" charset="0"/>
              <a:cs typeface="Arial"/>
            </a:endParaRPr>
          </a:p>
        </p:txBody>
      </p:sp>
      <p:grpSp>
        <p:nvGrpSpPr>
          <p:cNvPr id="52" name="Group 51"/>
          <p:cNvGrpSpPr/>
          <p:nvPr/>
        </p:nvGrpSpPr>
        <p:grpSpPr>
          <a:xfrm>
            <a:off x="3840433" y="1286579"/>
            <a:ext cx="563054" cy="530241"/>
            <a:chOff x="4076731" y="2859782"/>
            <a:chExt cx="917569" cy="864096"/>
          </a:xfrm>
        </p:grpSpPr>
        <p:sp>
          <p:nvSpPr>
            <p:cNvPr id="74" name="Freeform 73"/>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75" name="Oval 74"/>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3" name="Group 52"/>
          <p:cNvGrpSpPr/>
          <p:nvPr/>
        </p:nvGrpSpPr>
        <p:grpSpPr>
          <a:xfrm>
            <a:off x="4685674" y="1286579"/>
            <a:ext cx="563054" cy="530241"/>
            <a:chOff x="4076731" y="2859782"/>
            <a:chExt cx="917569" cy="864096"/>
          </a:xfrm>
        </p:grpSpPr>
        <p:sp>
          <p:nvSpPr>
            <p:cNvPr id="72" name="Freeform 71"/>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73" name="Oval 72"/>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4" name="Group 53"/>
          <p:cNvGrpSpPr/>
          <p:nvPr/>
        </p:nvGrpSpPr>
        <p:grpSpPr>
          <a:xfrm>
            <a:off x="4123607" y="1374952"/>
            <a:ext cx="844581" cy="795361"/>
            <a:chOff x="4076731" y="2859782"/>
            <a:chExt cx="917569" cy="864096"/>
          </a:xfrm>
        </p:grpSpPr>
        <p:sp>
          <p:nvSpPr>
            <p:cNvPr id="70" name="Freeform 69"/>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71" name="Oval 70"/>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5" name="Group 54"/>
          <p:cNvGrpSpPr/>
          <p:nvPr/>
        </p:nvGrpSpPr>
        <p:grpSpPr>
          <a:xfrm>
            <a:off x="4954952" y="1374952"/>
            <a:ext cx="844581" cy="795361"/>
            <a:chOff x="4076731" y="2859782"/>
            <a:chExt cx="917569" cy="864096"/>
          </a:xfrm>
        </p:grpSpPr>
        <p:sp>
          <p:nvSpPr>
            <p:cNvPr id="68" name="Freeform 67"/>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69" name="Oval 68"/>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6" name="Group 55"/>
          <p:cNvGrpSpPr/>
          <p:nvPr/>
        </p:nvGrpSpPr>
        <p:grpSpPr>
          <a:xfrm>
            <a:off x="3275858" y="1374952"/>
            <a:ext cx="844581" cy="795361"/>
            <a:chOff x="4076731" y="2859782"/>
            <a:chExt cx="917569" cy="864096"/>
          </a:xfrm>
        </p:grpSpPr>
        <p:sp>
          <p:nvSpPr>
            <p:cNvPr id="66" name="Freeform 65"/>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67" name="Oval 66"/>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7" name="Group 56"/>
          <p:cNvGrpSpPr/>
          <p:nvPr/>
        </p:nvGrpSpPr>
        <p:grpSpPr>
          <a:xfrm>
            <a:off x="4601459" y="1816820"/>
            <a:ext cx="1126108" cy="1060481"/>
            <a:chOff x="4076731" y="2859782"/>
            <a:chExt cx="917569" cy="864096"/>
          </a:xfrm>
        </p:grpSpPr>
        <p:sp>
          <p:nvSpPr>
            <p:cNvPr id="64" name="Freeform 63"/>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65" name="Oval 64"/>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58" name="Group 57"/>
          <p:cNvGrpSpPr/>
          <p:nvPr/>
        </p:nvGrpSpPr>
        <p:grpSpPr>
          <a:xfrm>
            <a:off x="3364230" y="1816820"/>
            <a:ext cx="1126108" cy="1060481"/>
            <a:chOff x="4076731" y="2859782"/>
            <a:chExt cx="917569" cy="864096"/>
          </a:xfrm>
        </p:grpSpPr>
        <p:sp>
          <p:nvSpPr>
            <p:cNvPr id="62" name="Freeform 61"/>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63" name="Oval 62"/>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6" name="Group 5"/>
          <p:cNvGrpSpPr/>
          <p:nvPr/>
        </p:nvGrpSpPr>
        <p:grpSpPr>
          <a:xfrm>
            <a:off x="484115" y="1743783"/>
            <a:ext cx="4013841" cy="1133518"/>
            <a:chOff x="484114" y="1772966"/>
            <a:chExt cx="4013841" cy="1133518"/>
          </a:xfrm>
        </p:grpSpPr>
        <p:sp>
          <p:nvSpPr>
            <p:cNvPr id="10" name="Rounded Rectangle 9"/>
            <p:cNvSpPr/>
            <p:nvPr/>
          </p:nvSpPr>
          <p:spPr>
            <a:xfrm>
              <a:off x="484114" y="1772966"/>
              <a:ext cx="2340000" cy="1080000"/>
            </a:xfrm>
            <a:prstGeom prst="roundRect">
              <a:avLst/>
            </a:prstGeom>
            <a:noFill/>
            <a:ln w="22225" cap="sq">
              <a:solidFill>
                <a:schemeClr val="bg2"/>
              </a:solidFill>
              <a:miter lim="800000"/>
            </a:ln>
            <a:effectLst/>
          </p:spPr>
          <p:txBody>
            <a:bodyPr wrap="square" anchor="ctr">
              <a:noAutofit/>
            </a:bodyPr>
            <a:lstStyle/>
            <a:p>
              <a:pPr lvl="0" algn="ctr">
                <a:defRPr/>
              </a:pPr>
              <a:r>
                <a:rPr lang="cs-CZ" b="1" dirty="0">
                  <a:solidFill>
                    <a:srgbClr val="076EAC"/>
                  </a:solidFill>
                  <a:latin typeface="Imago" panose="02000500060000020004" pitchFamily="2" charset="0"/>
                  <a:cs typeface="Arial" panose="020B0604020202020204" pitchFamily="34" charset="0"/>
                </a:rPr>
                <a:t>Refrakterní onemocnění</a:t>
              </a:r>
              <a:r>
                <a:rPr lang="cs-CZ" b="1" dirty="0">
                  <a:solidFill>
                    <a:srgbClr val="000000"/>
                  </a:solidFill>
                  <a:latin typeface="Imago" panose="02000500060000020004" pitchFamily="2" charset="0"/>
                  <a:cs typeface="Arial" panose="020B0604020202020204" pitchFamily="34" charset="0"/>
                </a:rPr>
                <a:t/>
              </a:r>
              <a:br>
                <a:rPr lang="cs-CZ" b="1" dirty="0">
                  <a:solidFill>
                    <a:srgbClr val="000000"/>
                  </a:solidFill>
                  <a:latin typeface="Imago" panose="02000500060000020004" pitchFamily="2" charset="0"/>
                  <a:cs typeface="Arial" panose="020B0604020202020204" pitchFamily="34" charset="0"/>
                </a:rPr>
              </a:br>
              <a:r>
                <a:rPr lang="cs-CZ" sz="1100" dirty="0">
                  <a:solidFill>
                    <a:srgbClr val="000000"/>
                  </a:solidFill>
                  <a:latin typeface="Imago" panose="02000500060000020004" pitchFamily="2" charset="0"/>
                  <a:cs typeface="Arial" panose="020B0604020202020204" pitchFamily="34" charset="0"/>
                </a:rPr>
                <a:t>Progrese nebo relaps </a:t>
              </a:r>
            </a:p>
            <a:p>
              <a:pPr lvl="0" algn="ctr">
                <a:defRPr/>
              </a:pPr>
              <a:r>
                <a:rPr lang="cs-CZ" sz="1100" b="1" dirty="0">
                  <a:solidFill>
                    <a:srgbClr val="000000"/>
                  </a:solidFill>
                  <a:latin typeface="Imago" panose="02000500060000020004" pitchFamily="2" charset="0"/>
                  <a:cs typeface="Arial" panose="020B0604020202020204" pitchFamily="34" charset="0"/>
                </a:rPr>
                <a:t>během 1L terapie</a:t>
              </a:r>
              <a:endParaRPr lang="cs-CZ" sz="900" b="1" dirty="0">
                <a:solidFill>
                  <a:srgbClr val="000000"/>
                </a:solidFill>
                <a:latin typeface="Imago" panose="02000500060000020004" pitchFamily="2" charset="0"/>
                <a:cs typeface="Arial" panose="020B0604020202020204" pitchFamily="34" charset="0"/>
              </a:endParaRPr>
            </a:p>
          </p:txBody>
        </p:sp>
        <p:grpSp>
          <p:nvGrpSpPr>
            <p:cNvPr id="76" name="Group 75"/>
            <p:cNvGrpSpPr/>
            <p:nvPr/>
          </p:nvGrpSpPr>
          <p:grpSpPr>
            <a:xfrm>
              <a:off x="3371846" y="1846000"/>
              <a:ext cx="1126109" cy="1060484"/>
              <a:chOff x="4076733" y="2859782"/>
              <a:chExt cx="917570" cy="864099"/>
            </a:xfrm>
            <a:solidFill>
              <a:srgbClr val="006CAD"/>
            </a:solidFill>
          </p:grpSpPr>
          <p:sp>
            <p:nvSpPr>
              <p:cNvPr id="77" name="Freeform 76"/>
              <p:cNvSpPr>
                <a:spLocks/>
              </p:cNvSpPr>
              <p:nvPr/>
            </p:nvSpPr>
            <p:spPr bwMode="auto">
              <a:xfrm>
                <a:off x="4076733" y="3340961"/>
                <a:ext cx="917570"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grpFill/>
              <a:ln w="22225" cap="sq">
                <a:solidFill>
                  <a:schemeClr val="bg1"/>
                </a:solidFill>
                <a:miter lim="800000"/>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78" name="Oval 77"/>
              <p:cNvSpPr>
                <a:spLocks noChangeArrowheads="1"/>
              </p:cNvSpPr>
              <p:nvPr/>
            </p:nvSpPr>
            <p:spPr bwMode="auto">
              <a:xfrm>
                <a:off x="4306169" y="2859782"/>
                <a:ext cx="467685" cy="458690"/>
              </a:xfrm>
              <a:prstGeom prst="ellipse">
                <a:avLst/>
              </a:prstGeom>
              <a:grpFill/>
              <a:ln w="22225" cap="sq">
                <a:solidFill>
                  <a:schemeClr val="bg1"/>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grpSp>
        <p:nvGrpSpPr>
          <p:cNvPr id="13" name="Group 12"/>
          <p:cNvGrpSpPr/>
          <p:nvPr/>
        </p:nvGrpSpPr>
        <p:grpSpPr>
          <a:xfrm>
            <a:off x="4618609" y="1743782"/>
            <a:ext cx="3985841" cy="1133517"/>
            <a:chOff x="4618607" y="1743782"/>
            <a:chExt cx="3985841" cy="1133517"/>
          </a:xfrm>
        </p:grpSpPr>
        <p:sp>
          <p:nvSpPr>
            <p:cNvPr id="11" name="Rounded Rectangle 10"/>
            <p:cNvSpPr/>
            <p:nvPr/>
          </p:nvSpPr>
          <p:spPr>
            <a:xfrm>
              <a:off x="6264448" y="1743782"/>
              <a:ext cx="2340000" cy="1080000"/>
            </a:xfrm>
            <a:prstGeom prst="roundRect">
              <a:avLst/>
            </a:prstGeom>
            <a:noFill/>
            <a:ln w="22225" cap="sq">
              <a:solidFill>
                <a:schemeClr val="accent2"/>
              </a:solidFill>
              <a:miter lim="800000"/>
            </a:ln>
            <a:effectLst/>
          </p:spPr>
          <p:txBody>
            <a:bodyPr wrap="square" anchor="ctr">
              <a:noAutofit/>
            </a:bodyPr>
            <a:lstStyle/>
            <a:p>
              <a:pPr lvl="0" algn="ctr">
                <a:defRPr/>
              </a:pPr>
              <a:r>
                <a:rPr lang="cs-CZ" b="1">
                  <a:solidFill>
                    <a:schemeClr val="accent2"/>
                  </a:solidFill>
                  <a:latin typeface="Imago" panose="02000500060000020004" pitchFamily="2" charset="0"/>
                  <a:cs typeface="Arial" panose="020B0604020202020204" pitchFamily="34" charset="0"/>
                </a:rPr>
                <a:t>Senzitivní onemocnění</a:t>
              </a:r>
              <a:br>
                <a:rPr lang="cs-CZ" b="1">
                  <a:solidFill>
                    <a:schemeClr val="accent2"/>
                  </a:solidFill>
                  <a:latin typeface="Imago" panose="02000500060000020004" pitchFamily="2" charset="0"/>
                  <a:cs typeface="Arial" panose="020B0604020202020204" pitchFamily="34" charset="0"/>
                </a:rPr>
              </a:br>
              <a:r>
                <a:rPr lang="cs-CZ" sz="1100">
                  <a:solidFill>
                    <a:srgbClr val="000000"/>
                  </a:solidFill>
                  <a:latin typeface="Imago" panose="02000500060000020004" pitchFamily="2" charset="0"/>
                  <a:cs typeface="Arial" panose="020B0604020202020204" pitchFamily="34" charset="0"/>
                </a:rPr>
                <a:t>Progrese nebo relaps</a:t>
              </a:r>
              <a:br>
                <a:rPr lang="cs-CZ" sz="1100">
                  <a:solidFill>
                    <a:srgbClr val="000000"/>
                  </a:solidFill>
                  <a:latin typeface="Imago" panose="02000500060000020004" pitchFamily="2" charset="0"/>
                  <a:cs typeface="Arial" panose="020B0604020202020204" pitchFamily="34" charset="0"/>
                </a:rPr>
              </a:br>
              <a:r>
                <a:rPr lang="cs-CZ" sz="1100" b="1">
                  <a:solidFill>
                    <a:srgbClr val="000000"/>
                  </a:solidFill>
                  <a:latin typeface="Imago" panose="02000500060000020004" pitchFamily="2" charset="0"/>
                  <a:cs typeface="Arial" panose="020B0604020202020204" pitchFamily="34" charset="0"/>
                </a:rPr>
                <a:t>&gt;3 měsíce po 1L léčbě</a:t>
              </a:r>
              <a:endParaRPr lang="cs-CZ" sz="900" b="1" dirty="0">
                <a:solidFill>
                  <a:srgbClr val="000000"/>
                </a:solidFill>
                <a:latin typeface="Imago" panose="02000500060000020004" pitchFamily="2" charset="0"/>
                <a:cs typeface="Arial" panose="020B0604020202020204" pitchFamily="34" charset="0"/>
              </a:endParaRPr>
            </a:p>
          </p:txBody>
        </p:sp>
        <p:grpSp>
          <p:nvGrpSpPr>
            <p:cNvPr id="79" name="Group 78"/>
            <p:cNvGrpSpPr/>
            <p:nvPr/>
          </p:nvGrpSpPr>
          <p:grpSpPr>
            <a:xfrm>
              <a:off x="4618607" y="1816820"/>
              <a:ext cx="1126108" cy="1060479"/>
              <a:chOff x="4076730" y="2859782"/>
              <a:chExt cx="917569" cy="864094"/>
            </a:xfrm>
            <a:solidFill>
              <a:srgbClr val="006CAD"/>
            </a:solidFill>
          </p:grpSpPr>
          <p:sp>
            <p:nvSpPr>
              <p:cNvPr id="80" name="Freeform 79"/>
              <p:cNvSpPr>
                <a:spLocks/>
              </p:cNvSpPr>
              <p:nvPr/>
            </p:nvSpPr>
            <p:spPr bwMode="auto">
              <a:xfrm>
                <a:off x="4076730" y="3340956"/>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2"/>
              </a:solidFill>
              <a:ln w="22225" cap="sq">
                <a:solidFill>
                  <a:schemeClr val="bg1"/>
                </a:solidFill>
                <a:miter lim="800000"/>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81" name="Oval 80"/>
              <p:cNvSpPr>
                <a:spLocks noChangeArrowheads="1"/>
              </p:cNvSpPr>
              <p:nvPr/>
            </p:nvSpPr>
            <p:spPr bwMode="auto">
              <a:xfrm>
                <a:off x="4306169" y="2859782"/>
                <a:ext cx="467685" cy="458690"/>
              </a:xfrm>
              <a:prstGeom prst="ellipse">
                <a:avLst/>
              </a:prstGeom>
              <a:solidFill>
                <a:schemeClr val="accent2"/>
              </a:solidFill>
              <a:ln w="22225" cap="sq">
                <a:solidFill>
                  <a:schemeClr val="bg1"/>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grpSp>
        <p:nvGrpSpPr>
          <p:cNvPr id="59" name="Group 58"/>
          <p:cNvGrpSpPr/>
          <p:nvPr/>
        </p:nvGrpSpPr>
        <p:grpSpPr>
          <a:xfrm>
            <a:off x="3982845" y="2170314"/>
            <a:ext cx="1126108" cy="1060481"/>
            <a:chOff x="4076731" y="2859782"/>
            <a:chExt cx="917569" cy="864096"/>
          </a:xfrm>
        </p:grpSpPr>
        <p:sp>
          <p:nvSpPr>
            <p:cNvPr id="60" name="Oval 59"/>
            <p:cNvSpPr>
              <a:spLocks noChangeArrowheads="1"/>
            </p:cNvSpPr>
            <p:nvPr/>
          </p:nvSpPr>
          <p:spPr bwMode="auto">
            <a:xfrm>
              <a:off x="4306169" y="2859782"/>
              <a:ext cx="467685" cy="458690"/>
            </a:xfrm>
            <a:prstGeom prst="ellipse">
              <a:avLst/>
            </a:prstGeom>
            <a:solidFill>
              <a:schemeClr val="accent5">
                <a:lumMod val="40000"/>
                <a:lumOff val="60000"/>
              </a:schemeClr>
            </a:solidFill>
            <a:ln w="4762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61" name="Freeform 60"/>
            <p:cNvSpPr>
              <a:spLocks/>
            </p:cNvSpPr>
            <p:nvPr/>
          </p:nvSpPr>
          <p:spPr bwMode="auto">
            <a:xfrm>
              <a:off x="4076731" y="3340958"/>
              <a:ext cx="917569"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solidFill>
              <a:schemeClr val="accent5">
                <a:lumMod val="40000"/>
                <a:lumOff val="60000"/>
              </a:schemeClr>
            </a:solidFill>
            <a:ln w="25400">
              <a:solidFill>
                <a:schemeClr val="bg1"/>
              </a:solid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nvGrpSpPr>
          <p:cNvPr id="12" name="Group 11"/>
          <p:cNvGrpSpPr/>
          <p:nvPr/>
        </p:nvGrpSpPr>
        <p:grpSpPr>
          <a:xfrm>
            <a:off x="3377048" y="2178982"/>
            <a:ext cx="2340000" cy="2249228"/>
            <a:chOff x="3392547" y="2178981"/>
            <a:chExt cx="2340000" cy="2249228"/>
          </a:xfrm>
        </p:grpSpPr>
        <p:grpSp>
          <p:nvGrpSpPr>
            <p:cNvPr id="45" name="Group 44"/>
            <p:cNvGrpSpPr/>
            <p:nvPr/>
          </p:nvGrpSpPr>
          <p:grpSpPr>
            <a:xfrm>
              <a:off x="3991753" y="2178981"/>
              <a:ext cx="1126109" cy="1060484"/>
              <a:chOff x="4076733" y="2859782"/>
              <a:chExt cx="917570" cy="864099"/>
            </a:xfrm>
            <a:solidFill>
              <a:srgbClr val="006CAD"/>
            </a:solidFill>
          </p:grpSpPr>
          <p:sp>
            <p:nvSpPr>
              <p:cNvPr id="46" name="Freeform 45"/>
              <p:cNvSpPr>
                <a:spLocks/>
              </p:cNvSpPr>
              <p:nvPr/>
            </p:nvSpPr>
            <p:spPr bwMode="auto">
              <a:xfrm>
                <a:off x="4076733" y="3340961"/>
                <a:ext cx="917570" cy="382920"/>
              </a:xfrm>
              <a:custGeom>
                <a:avLst/>
                <a:gdLst>
                  <a:gd name="connsiteX0" fmla="*/ 305888 w 917569"/>
                  <a:gd name="connsiteY0" fmla="*/ 0 h 382920"/>
                  <a:gd name="connsiteX1" fmla="*/ 458785 w 917569"/>
                  <a:gd name="connsiteY1" fmla="*/ 0 h 382920"/>
                  <a:gd name="connsiteX2" fmla="*/ 622603 w 917569"/>
                  <a:gd name="connsiteY2" fmla="*/ 0 h 382920"/>
                  <a:gd name="connsiteX3" fmla="*/ 862869 w 917569"/>
                  <a:gd name="connsiteY3" fmla="*/ 215032 h 382920"/>
                  <a:gd name="connsiteX4" fmla="*/ 908197 w 917569"/>
                  <a:gd name="connsiteY4" fmla="*/ 354152 h 382920"/>
                  <a:gd name="connsiteX5" fmla="*/ 917569 w 917569"/>
                  <a:gd name="connsiteY5" fmla="*/ 382920 h 382920"/>
                  <a:gd name="connsiteX6" fmla="*/ 750411 w 917569"/>
                  <a:gd name="connsiteY6" fmla="*/ 382920 h 382920"/>
                  <a:gd name="connsiteX7" fmla="*/ 720894 w 917569"/>
                  <a:gd name="connsiteY7" fmla="*/ 290294 h 382920"/>
                  <a:gd name="connsiteX8" fmla="*/ 677209 w 917569"/>
                  <a:gd name="connsiteY8" fmla="*/ 290294 h 382920"/>
                  <a:gd name="connsiteX9" fmla="*/ 700072 w 917569"/>
                  <a:gd name="connsiteY9" fmla="*/ 371325 h 382920"/>
                  <a:gd name="connsiteX10" fmla="*/ 703344 w 917569"/>
                  <a:gd name="connsiteY10" fmla="*/ 382920 h 382920"/>
                  <a:gd name="connsiteX11" fmla="*/ 224101 w 917569"/>
                  <a:gd name="connsiteY11" fmla="*/ 382920 h 382920"/>
                  <a:gd name="connsiteX12" fmla="*/ 251282 w 917569"/>
                  <a:gd name="connsiteY12" fmla="*/ 290294 h 382920"/>
                  <a:gd name="connsiteX13" fmla="*/ 196676 w 917569"/>
                  <a:gd name="connsiteY13" fmla="*/ 290294 h 382920"/>
                  <a:gd name="connsiteX14" fmla="*/ 174833 w 917569"/>
                  <a:gd name="connsiteY14" fmla="*/ 358835 h 382920"/>
                  <a:gd name="connsiteX15" fmla="*/ 167158 w 917569"/>
                  <a:gd name="connsiteY15" fmla="*/ 382920 h 382920"/>
                  <a:gd name="connsiteX16" fmla="*/ 0 w 917569"/>
                  <a:gd name="connsiteY16" fmla="*/ 382920 h 382920"/>
                  <a:gd name="connsiteX17" fmla="*/ 22019 w 917569"/>
                  <a:gd name="connsiteY17" fmla="*/ 315338 h 382920"/>
                  <a:gd name="connsiteX18" fmla="*/ 54700 w 917569"/>
                  <a:gd name="connsiteY18" fmla="*/ 215032 h 382920"/>
                  <a:gd name="connsiteX19" fmla="*/ 305888 w 917569"/>
                  <a:gd name="connsiteY19" fmla="*/ 0 h 38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569" h="382920">
                    <a:moveTo>
                      <a:pt x="305888" y="0"/>
                    </a:moveTo>
                    <a:cubicBezTo>
                      <a:pt x="305888" y="0"/>
                      <a:pt x="305888" y="0"/>
                      <a:pt x="458785" y="0"/>
                    </a:cubicBezTo>
                    <a:cubicBezTo>
                      <a:pt x="458785" y="0"/>
                      <a:pt x="458785" y="0"/>
                      <a:pt x="622603" y="0"/>
                    </a:cubicBezTo>
                    <a:cubicBezTo>
                      <a:pt x="622603" y="0"/>
                      <a:pt x="797342" y="10752"/>
                      <a:pt x="862869" y="215032"/>
                    </a:cubicBezTo>
                    <a:cubicBezTo>
                      <a:pt x="862869" y="215032"/>
                      <a:pt x="862869" y="215032"/>
                      <a:pt x="908197" y="354152"/>
                    </a:cubicBezTo>
                    <a:lnTo>
                      <a:pt x="917569" y="382920"/>
                    </a:lnTo>
                    <a:lnTo>
                      <a:pt x="750411" y="382920"/>
                    </a:lnTo>
                    <a:lnTo>
                      <a:pt x="720894" y="290294"/>
                    </a:lnTo>
                    <a:cubicBezTo>
                      <a:pt x="720894" y="290294"/>
                      <a:pt x="720894" y="290294"/>
                      <a:pt x="677209" y="290294"/>
                    </a:cubicBezTo>
                    <a:cubicBezTo>
                      <a:pt x="677209" y="290294"/>
                      <a:pt x="677209" y="290294"/>
                      <a:pt x="700072" y="371325"/>
                    </a:cubicBezTo>
                    <a:lnTo>
                      <a:pt x="703344" y="382920"/>
                    </a:lnTo>
                    <a:lnTo>
                      <a:pt x="224101" y="382920"/>
                    </a:lnTo>
                    <a:lnTo>
                      <a:pt x="251282" y="290294"/>
                    </a:lnTo>
                    <a:cubicBezTo>
                      <a:pt x="251282" y="290294"/>
                      <a:pt x="251282" y="290294"/>
                      <a:pt x="196676" y="290294"/>
                    </a:cubicBezTo>
                    <a:cubicBezTo>
                      <a:pt x="196676" y="290294"/>
                      <a:pt x="196676" y="290294"/>
                      <a:pt x="174833" y="358835"/>
                    </a:cubicBezTo>
                    <a:lnTo>
                      <a:pt x="167158" y="382920"/>
                    </a:lnTo>
                    <a:lnTo>
                      <a:pt x="0" y="382920"/>
                    </a:lnTo>
                    <a:lnTo>
                      <a:pt x="22019" y="315338"/>
                    </a:lnTo>
                    <a:cubicBezTo>
                      <a:pt x="32218" y="284036"/>
                      <a:pt x="43096" y="250647"/>
                      <a:pt x="54700" y="215032"/>
                    </a:cubicBezTo>
                    <a:cubicBezTo>
                      <a:pt x="120227" y="10752"/>
                      <a:pt x="305888" y="0"/>
                      <a:pt x="305888" y="0"/>
                    </a:cubicBezTo>
                    <a:close/>
                  </a:path>
                </a:pathLst>
              </a:custGeom>
              <a:grpFill/>
              <a:ln w="22225" cap="sq">
                <a:solidFill>
                  <a:schemeClr val="bg1"/>
                </a:solidFill>
                <a:miter lim="800000"/>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47" name="Oval 46"/>
              <p:cNvSpPr>
                <a:spLocks noChangeArrowheads="1"/>
              </p:cNvSpPr>
              <p:nvPr/>
            </p:nvSpPr>
            <p:spPr bwMode="auto">
              <a:xfrm>
                <a:off x="4306169" y="2859782"/>
                <a:ext cx="467685" cy="458690"/>
              </a:xfrm>
              <a:prstGeom prst="ellipse">
                <a:avLst/>
              </a:prstGeom>
              <a:grpFill/>
              <a:ln w="22225" cap="sq">
                <a:solidFill>
                  <a:schemeClr val="bg1"/>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sp>
          <p:nvSpPr>
            <p:cNvPr id="48" name="Rounded Rectangle 47"/>
            <p:cNvSpPr/>
            <p:nvPr/>
          </p:nvSpPr>
          <p:spPr>
            <a:xfrm>
              <a:off x="3392547" y="3348209"/>
              <a:ext cx="2340000" cy="1080000"/>
            </a:xfrm>
            <a:prstGeom prst="roundRect">
              <a:avLst/>
            </a:prstGeom>
            <a:noFill/>
            <a:ln w="22225" cap="sq">
              <a:solidFill>
                <a:schemeClr val="bg2"/>
              </a:solidFill>
              <a:miter lim="800000"/>
            </a:ln>
            <a:effectLst/>
          </p:spPr>
          <p:txBody>
            <a:bodyPr wrap="square" anchor="ctr">
              <a:noAutofit/>
            </a:bodyPr>
            <a:lstStyle/>
            <a:p>
              <a:pPr algn="ctr">
                <a:defRPr/>
              </a:pPr>
              <a:r>
                <a:rPr lang="cs-CZ" b="1">
                  <a:solidFill>
                    <a:srgbClr val="076EAC"/>
                  </a:solidFill>
                  <a:latin typeface="Imago" panose="02000500060000020004" pitchFamily="2" charset="0"/>
                  <a:cs typeface="Arial" panose="020B0604020202020204" pitchFamily="34" charset="0"/>
                </a:rPr>
                <a:t>Rezistentní onemocnění</a:t>
              </a:r>
              <a:br>
                <a:rPr lang="cs-CZ" b="1">
                  <a:solidFill>
                    <a:srgbClr val="076EAC"/>
                  </a:solidFill>
                  <a:latin typeface="Imago" panose="02000500060000020004" pitchFamily="2" charset="0"/>
                  <a:cs typeface="Arial" panose="020B0604020202020204" pitchFamily="34" charset="0"/>
                </a:rPr>
              </a:br>
              <a:r>
                <a:rPr lang="cs-CZ" sz="1100">
                  <a:solidFill>
                    <a:srgbClr val="000000"/>
                  </a:solidFill>
                  <a:latin typeface="Imago" panose="02000500060000020004" pitchFamily="2" charset="0"/>
                  <a:cs typeface="Arial" panose="020B0604020202020204" pitchFamily="34" charset="0"/>
                </a:rPr>
                <a:t>Progrese nebo relaps</a:t>
              </a:r>
              <a:br>
                <a:rPr lang="cs-CZ" sz="1100">
                  <a:solidFill>
                    <a:srgbClr val="000000"/>
                  </a:solidFill>
                  <a:latin typeface="Imago" panose="02000500060000020004" pitchFamily="2" charset="0"/>
                  <a:cs typeface="Arial" panose="020B0604020202020204" pitchFamily="34" charset="0"/>
                </a:rPr>
              </a:br>
              <a:r>
                <a:rPr lang="cs-CZ" sz="1100" b="1">
                  <a:solidFill>
                    <a:srgbClr val="000000"/>
                  </a:solidFill>
                  <a:latin typeface="Imago" panose="02000500060000020004" pitchFamily="2" charset="0"/>
                  <a:cs typeface="Arial" panose="020B0604020202020204" pitchFamily="34" charset="0"/>
                </a:rPr>
                <a:t>&lt;3 měsíce po 1L léčbě</a:t>
              </a:r>
              <a:endParaRPr lang="cs-CZ" sz="1100" b="1" dirty="0">
                <a:solidFill>
                  <a:srgbClr val="000000"/>
                </a:solidFill>
                <a:latin typeface="Imago" panose="02000500060000020004" pitchFamily="2" charset="0"/>
                <a:cs typeface="Arial" panose="020B0604020202020204" pitchFamily="34" charset="0"/>
              </a:endParaRPr>
            </a:p>
          </p:txBody>
        </p:sp>
      </p:grpSp>
      <p:sp>
        <p:nvSpPr>
          <p:cNvPr id="87" name="TextBox 86"/>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cs-CZ" dirty="0">
                <a:latin typeface="Imago" panose="02000500060000020004" pitchFamily="2" charset="0"/>
                <a:hlinkClick r:id="rId2"/>
              </a:rPr>
              <a:t>Owonikoko, et al. J Thorac Oncol 2012</a:t>
            </a:r>
            <a:r>
              <a:rPr lang="cs-CZ" dirty="0">
                <a:latin typeface="Imago" panose="02000500060000020004" pitchFamily="2" charset="0"/>
              </a:rPr>
              <a:t>  </a:t>
            </a:r>
          </a:p>
          <a:p>
            <a:r>
              <a:rPr lang="cs-CZ" dirty="0">
                <a:latin typeface="Imago" panose="02000500060000020004" pitchFamily="2" charset="0"/>
                <a:hlinkClick r:id="rId3"/>
              </a:rPr>
              <a:t>Alvarado-Luna and Morales-Espinosa. Transl Lung Cancer Res 2016</a:t>
            </a:r>
            <a:endParaRPr lang="cs-CZ" dirty="0">
              <a:latin typeface="Imago" panose="02000500060000020004" pitchFamily="2" charset="0"/>
            </a:endParaRPr>
          </a:p>
        </p:txBody>
      </p:sp>
    </p:spTree>
    <p:extLst>
      <p:ext uri="{BB962C8B-B14F-4D97-AF65-F5344CB8AC3E}">
        <p14:creationId xmlns:p14="http://schemas.microsoft.com/office/powerpoint/2010/main" val="360116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Reference</a:t>
            </a:r>
            <a:endParaRPr lang="en-US" dirty="0"/>
          </a:p>
        </p:txBody>
      </p:sp>
      <p:sp>
        <p:nvSpPr>
          <p:cNvPr id="3" name="Zástupný symbol pro obsah 2"/>
          <p:cNvSpPr>
            <a:spLocks noGrp="1"/>
          </p:cNvSpPr>
          <p:nvPr>
            <p:ph idx="1"/>
          </p:nvPr>
        </p:nvSpPr>
        <p:spPr/>
        <p:txBody>
          <a:bodyPr vert="horz" lIns="91438" tIns="45719" rIns="91438" bIns="45719">
            <a:noAutofit/>
          </a:bodyPr>
          <a:lstStyle/>
          <a:p>
            <a:pPr marL="273044" indent="-273044" eaLnBrk="1" hangingPunct="1">
              <a:spcBef>
                <a:spcPts val="300"/>
              </a:spcBef>
              <a:buClr>
                <a:schemeClr val="accent3"/>
              </a:buClr>
              <a:buFont typeface="Georgia"/>
              <a:buNone/>
            </a:pPr>
            <a:r>
              <a:rPr lang="cs-CZ" sz="1000" kern="1200" cap="all" dirty="0" err="1" smtClean="0">
                <a:cs typeface="+mn-cs"/>
              </a:rPr>
              <a:t>Alvarado</a:t>
            </a:r>
            <a:r>
              <a:rPr lang="cs-CZ" sz="1000" kern="1200" cap="all" dirty="0" smtClean="0">
                <a:cs typeface="+mn-cs"/>
              </a:rPr>
              <a:t>-Luna</a:t>
            </a:r>
            <a:r>
              <a:rPr lang="cs-CZ" sz="1000" kern="1200" dirty="0" smtClean="0">
                <a:cs typeface="+mn-cs"/>
              </a:rPr>
              <a:t> G., </a:t>
            </a:r>
            <a:r>
              <a:rPr lang="cs-CZ" sz="1000" kern="1200" cap="all" dirty="0" err="1" smtClean="0">
                <a:cs typeface="+mn-cs"/>
              </a:rPr>
              <a:t>Morales-Espinosa</a:t>
            </a:r>
            <a:r>
              <a:rPr lang="cs-CZ" sz="1000" kern="1200" dirty="0" smtClean="0">
                <a:cs typeface="+mn-cs"/>
              </a:rPr>
              <a:t> D. </a:t>
            </a:r>
            <a:r>
              <a:rPr lang="en-US" sz="1000" kern="1200" dirty="0">
                <a:cs typeface="+mn-cs"/>
              </a:rPr>
              <a:t>Treatment for small cell lung cancer, where are we now?—a </a:t>
            </a:r>
            <a:r>
              <a:rPr lang="en-US" sz="1000" kern="1200" dirty="0" smtClean="0">
                <a:cs typeface="+mn-cs"/>
              </a:rPr>
              <a:t>review</a:t>
            </a:r>
            <a:r>
              <a:rPr lang="cs-CZ" sz="1000" kern="1200" dirty="0" smtClean="0">
                <a:cs typeface="+mn-cs"/>
              </a:rPr>
              <a:t>. </a:t>
            </a:r>
            <a:r>
              <a:rPr lang="en-US" sz="1000" i="1" kern="1200" dirty="0" err="1">
                <a:cs typeface="+mn-cs"/>
              </a:rPr>
              <a:t>Transl</a:t>
            </a:r>
            <a:r>
              <a:rPr lang="en-US" sz="1000" i="1" kern="1200" dirty="0">
                <a:cs typeface="+mn-cs"/>
              </a:rPr>
              <a:t> Lung Cancer Res</a:t>
            </a:r>
            <a:r>
              <a:rPr lang="en-US" sz="1000" kern="1200" dirty="0">
                <a:cs typeface="+mn-cs"/>
              </a:rPr>
              <a:t> 2016;5(1):</a:t>
            </a:r>
            <a:r>
              <a:rPr lang="en-US" sz="1000" kern="1200" dirty="0" smtClean="0">
                <a:cs typeface="+mn-cs"/>
              </a:rPr>
              <a:t>26-38</a:t>
            </a:r>
            <a:endParaRPr lang="cs-CZ" sz="1000" kern="1200" dirty="0" smtClean="0">
              <a:cs typeface="+mn-cs"/>
            </a:endParaRPr>
          </a:p>
          <a:p>
            <a:pPr marL="273044" indent="-273044" eaLnBrk="1" hangingPunct="1">
              <a:spcBef>
                <a:spcPts val="300"/>
              </a:spcBef>
              <a:buClr>
                <a:schemeClr val="accent3"/>
              </a:buClr>
              <a:buFont typeface="Georgia"/>
              <a:buNone/>
            </a:pPr>
            <a:r>
              <a:rPr lang="en-US" sz="1000" kern="1200" dirty="0">
                <a:cs typeface="+mn-cs"/>
              </a:rPr>
              <a:t>TRAVIS, William D. Pathology and genetics of </a:t>
            </a:r>
            <a:r>
              <a:rPr lang="en-US" sz="1000" kern="1200" dirty="0" err="1">
                <a:cs typeface="+mn-cs"/>
              </a:rPr>
              <a:t>tumours</a:t>
            </a:r>
            <a:r>
              <a:rPr lang="en-US" sz="1000" kern="1200" dirty="0">
                <a:cs typeface="+mn-cs"/>
              </a:rPr>
              <a:t> of the lung, pleura, thymus and heart. Oxford: Oxford University Press (distributor), 2004. ISBN isbn9283224183</a:t>
            </a:r>
            <a:r>
              <a:rPr lang="en-US" sz="1000" kern="1200" dirty="0" smtClean="0">
                <a:cs typeface="+mn-cs"/>
              </a:rPr>
              <a:t>.</a:t>
            </a:r>
            <a:endParaRPr lang="cs-CZ" sz="1000" kern="1200" dirty="0" smtClean="0">
              <a:cs typeface="+mn-cs"/>
            </a:endParaRPr>
          </a:p>
          <a:p>
            <a:pPr marL="273044" indent="-273044" eaLnBrk="1" hangingPunct="1">
              <a:spcBef>
                <a:spcPts val="300"/>
              </a:spcBef>
              <a:buClr>
                <a:schemeClr val="accent3"/>
              </a:buClr>
              <a:buFont typeface="Georgia"/>
              <a:buNone/>
            </a:pPr>
            <a:r>
              <a:rPr lang="en-US" sz="1000" dirty="0"/>
              <a:t>SABARI, Joshua K., Benjamin H. LOK, James H. LAIRD, John T. POIRIER a Charles M. RUDIN. Unravelling the biology of SCLC: implications for therapy. </a:t>
            </a:r>
            <a:r>
              <a:rPr lang="en-US" sz="1000" i="1" dirty="0"/>
              <a:t>Nature Reviews Clinical </a:t>
            </a:r>
            <a:r>
              <a:rPr lang="en-US" sz="1000" i="1" dirty="0" smtClean="0"/>
              <a:t>Oncology</a:t>
            </a:r>
            <a:r>
              <a:rPr lang="en-US" sz="1000" dirty="0" smtClean="0"/>
              <a:t>. </a:t>
            </a:r>
            <a:r>
              <a:rPr lang="en-US" sz="1000" dirty="0"/>
              <a:t>2017, </a:t>
            </a:r>
            <a:r>
              <a:rPr lang="en-US" sz="1000" b="1" dirty="0"/>
              <a:t>14</a:t>
            </a:r>
            <a:r>
              <a:rPr lang="en-US" sz="1000" dirty="0"/>
              <a:t>(9), </a:t>
            </a:r>
            <a:r>
              <a:rPr lang="en-US" sz="1000" dirty="0" smtClean="0"/>
              <a:t>549-561</a:t>
            </a:r>
            <a:endParaRPr lang="cs-CZ" sz="1000" dirty="0" smtClean="0"/>
          </a:p>
          <a:p>
            <a:pPr marL="273044" indent="-273044" eaLnBrk="1" hangingPunct="1">
              <a:spcBef>
                <a:spcPts val="300"/>
              </a:spcBef>
              <a:buClr>
                <a:schemeClr val="accent3"/>
              </a:buClr>
              <a:buFont typeface="Georgia"/>
              <a:buNone/>
            </a:pPr>
            <a:r>
              <a:rPr lang="cs-CZ" sz="1000" kern="1200" dirty="0">
                <a:cs typeface="+mn-cs"/>
              </a:rPr>
              <a:t>FERLAY, J., E. STELIAROVA-FOUCHER, J. LORTET-TIEULENT, S. ROSSO, J.W.W. COEBERGH, H. COMBER, D. FORMAN a F. BRAY. </a:t>
            </a:r>
            <a:r>
              <a:rPr lang="cs-CZ" sz="1000" kern="1200" dirty="0" err="1">
                <a:cs typeface="+mn-cs"/>
              </a:rPr>
              <a:t>Cancer</a:t>
            </a:r>
            <a:r>
              <a:rPr lang="cs-CZ" sz="1000" kern="1200" dirty="0">
                <a:cs typeface="+mn-cs"/>
              </a:rPr>
              <a:t> incidence and mortality </a:t>
            </a:r>
            <a:r>
              <a:rPr lang="cs-CZ" sz="1000" kern="1200" dirty="0" err="1">
                <a:cs typeface="+mn-cs"/>
              </a:rPr>
              <a:t>patterns</a:t>
            </a:r>
            <a:r>
              <a:rPr lang="cs-CZ" sz="1000" kern="1200" dirty="0">
                <a:cs typeface="+mn-cs"/>
              </a:rPr>
              <a:t> in </a:t>
            </a:r>
            <a:r>
              <a:rPr lang="cs-CZ" sz="1000" kern="1200" dirty="0" err="1">
                <a:cs typeface="+mn-cs"/>
              </a:rPr>
              <a:t>Europe</a:t>
            </a:r>
            <a:r>
              <a:rPr lang="cs-CZ" sz="1000" kern="1200" dirty="0">
                <a:cs typeface="+mn-cs"/>
              </a:rPr>
              <a:t>: </a:t>
            </a:r>
            <a:r>
              <a:rPr lang="cs-CZ" sz="1000" kern="1200" dirty="0" err="1">
                <a:cs typeface="+mn-cs"/>
              </a:rPr>
              <a:t>Estimates</a:t>
            </a:r>
            <a:r>
              <a:rPr lang="cs-CZ" sz="1000" kern="1200" dirty="0">
                <a:cs typeface="+mn-cs"/>
              </a:rPr>
              <a:t> </a:t>
            </a:r>
            <a:r>
              <a:rPr lang="cs-CZ" sz="1000" kern="1200" dirty="0" err="1">
                <a:cs typeface="+mn-cs"/>
              </a:rPr>
              <a:t>for</a:t>
            </a:r>
            <a:r>
              <a:rPr lang="cs-CZ" sz="1000" kern="1200" dirty="0">
                <a:cs typeface="+mn-cs"/>
              </a:rPr>
              <a:t> 40 </a:t>
            </a:r>
            <a:r>
              <a:rPr lang="cs-CZ" sz="1000" kern="1200" dirty="0" err="1">
                <a:cs typeface="+mn-cs"/>
              </a:rPr>
              <a:t>countries</a:t>
            </a:r>
            <a:r>
              <a:rPr lang="cs-CZ" sz="1000" kern="1200" dirty="0">
                <a:cs typeface="+mn-cs"/>
              </a:rPr>
              <a:t> in 2012. </a:t>
            </a:r>
            <a:r>
              <a:rPr lang="cs-CZ" sz="1000" kern="1200" dirty="0" err="1">
                <a:cs typeface="+mn-cs"/>
              </a:rPr>
              <a:t>European</a:t>
            </a:r>
            <a:r>
              <a:rPr lang="cs-CZ" sz="1000" kern="1200" dirty="0">
                <a:cs typeface="+mn-cs"/>
              </a:rPr>
              <a:t> </a:t>
            </a:r>
            <a:r>
              <a:rPr lang="cs-CZ" sz="1000" kern="1200" dirty="0" err="1">
                <a:cs typeface="+mn-cs"/>
              </a:rPr>
              <a:t>Journal</a:t>
            </a:r>
            <a:r>
              <a:rPr lang="cs-CZ" sz="1000" kern="1200" dirty="0">
                <a:cs typeface="+mn-cs"/>
              </a:rPr>
              <a:t> </a:t>
            </a:r>
            <a:r>
              <a:rPr lang="cs-CZ" sz="1000" kern="1200" dirty="0" err="1">
                <a:cs typeface="+mn-cs"/>
              </a:rPr>
              <a:t>of</a:t>
            </a:r>
            <a:r>
              <a:rPr lang="cs-CZ" sz="1000" kern="1200" dirty="0">
                <a:cs typeface="+mn-cs"/>
              </a:rPr>
              <a:t> </a:t>
            </a:r>
            <a:r>
              <a:rPr lang="cs-CZ" sz="1000" kern="1200" dirty="0" err="1" smtClean="0">
                <a:cs typeface="+mn-cs"/>
              </a:rPr>
              <a:t>Cancer</a:t>
            </a:r>
            <a:r>
              <a:rPr lang="cs-CZ" sz="1000" kern="1200" dirty="0" smtClean="0">
                <a:cs typeface="+mn-cs"/>
              </a:rPr>
              <a:t>. </a:t>
            </a:r>
            <a:r>
              <a:rPr lang="cs-CZ" sz="1000" kern="1200" dirty="0">
                <a:cs typeface="+mn-cs"/>
              </a:rPr>
              <a:t>2013, 49(6), 1374-1403</a:t>
            </a:r>
          </a:p>
          <a:p>
            <a:pPr marL="273044" indent="-273044" eaLnBrk="1" hangingPunct="1">
              <a:spcBef>
                <a:spcPts val="300"/>
              </a:spcBef>
              <a:buClr>
                <a:schemeClr val="accent3"/>
              </a:buClr>
              <a:buFont typeface="Georgia"/>
              <a:buNone/>
            </a:pPr>
            <a:r>
              <a:rPr lang="en-US" sz="1000" kern="1200" dirty="0" smtClean="0">
                <a:cs typeface="+mn-cs"/>
              </a:rPr>
              <a:t>ORONSKY</a:t>
            </a:r>
            <a:r>
              <a:rPr lang="en-US" sz="1000" kern="1200" dirty="0">
                <a:cs typeface="+mn-cs"/>
              </a:rPr>
              <a:t>, Bryan, Tony R. REID, Arnold ORONSKY a Corey A. CARTER. What's New in SCLC? A Review. </a:t>
            </a:r>
            <a:r>
              <a:rPr lang="en-US" sz="1000" kern="1200" dirty="0" smtClean="0">
                <a:cs typeface="+mn-cs"/>
              </a:rPr>
              <a:t>Neoplasia. </a:t>
            </a:r>
            <a:r>
              <a:rPr lang="en-US" sz="1000" kern="1200" dirty="0">
                <a:cs typeface="+mn-cs"/>
              </a:rPr>
              <a:t>2017, 19(10), </a:t>
            </a:r>
            <a:r>
              <a:rPr lang="en-US" sz="1000" kern="1200" dirty="0" smtClean="0">
                <a:cs typeface="+mn-cs"/>
              </a:rPr>
              <a:t>842-847</a:t>
            </a:r>
            <a:endParaRPr lang="cs-CZ" sz="1000" kern="1200" dirty="0" smtClean="0">
              <a:cs typeface="+mn-cs"/>
            </a:endParaRPr>
          </a:p>
          <a:p>
            <a:pPr marL="273044" indent="-273044" eaLnBrk="1" hangingPunct="1">
              <a:spcBef>
                <a:spcPts val="300"/>
              </a:spcBef>
              <a:buClr>
                <a:schemeClr val="accent3"/>
              </a:buClr>
              <a:buFont typeface="Georgia"/>
              <a:buNone/>
            </a:pPr>
            <a:r>
              <a:rPr lang="en-US" sz="1000" kern="1200" cap="all" dirty="0" err="1">
                <a:cs typeface="+mn-cs"/>
              </a:rPr>
              <a:t>Rekhtman</a:t>
            </a:r>
            <a:r>
              <a:rPr lang="en-US" sz="1000" kern="1200" dirty="0">
                <a:cs typeface="+mn-cs"/>
              </a:rPr>
              <a:t> </a:t>
            </a:r>
            <a:r>
              <a:rPr lang="en-US" sz="1000" kern="1200" dirty="0" smtClean="0">
                <a:cs typeface="+mn-cs"/>
              </a:rPr>
              <a:t>N</a:t>
            </a:r>
            <a:r>
              <a:rPr lang="cs-CZ" sz="1000" kern="1200" dirty="0" smtClean="0">
                <a:cs typeface="+mn-cs"/>
              </a:rPr>
              <a:t>. </a:t>
            </a:r>
            <a:r>
              <a:rPr lang="en-US" sz="1000" kern="1200" dirty="0" smtClean="0">
                <a:cs typeface="+mn-cs"/>
              </a:rPr>
              <a:t>Neuroendocrine </a:t>
            </a:r>
            <a:r>
              <a:rPr lang="en-US" sz="1000" kern="1200" dirty="0">
                <a:cs typeface="+mn-cs"/>
              </a:rPr>
              <a:t>tumors of the lung: an update</a:t>
            </a:r>
            <a:r>
              <a:rPr lang="en-US" sz="1000" kern="1200" dirty="0" smtClean="0">
                <a:cs typeface="+mn-cs"/>
              </a:rPr>
              <a:t>.</a:t>
            </a:r>
            <a:r>
              <a:rPr lang="cs-CZ" sz="1000" kern="1200" dirty="0" smtClean="0">
                <a:cs typeface="+mn-cs"/>
              </a:rPr>
              <a:t> </a:t>
            </a:r>
            <a:r>
              <a:rPr lang="en-US" sz="1000" kern="1200" dirty="0">
                <a:cs typeface="+mn-cs"/>
              </a:rPr>
              <a:t>Arch </a:t>
            </a:r>
            <a:r>
              <a:rPr lang="en-US" sz="1000" kern="1200" dirty="0" err="1">
                <a:cs typeface="+mn-cs"/>
              </a:rPr>
              <a:t>Pathol</a:t>
            </a:r>
            <a:r>
              <a:rPr lang="en-US" sz="1000" kern="1200" dirty="0">
                <a:cs typeface="+mn-cs"/>
              </a:rPr>
              <a:t> Lab Med. 2010 Nov;134(11):1628-38</a:t>
            </a:r>
            <a:r>
              <a:rPr lang="en-US" sz="1000" kern="1200" dirty="0" smtClean="0">
                <a:cs typeface="+mn-cs"/>
              </a:rPr>
              <a:t>.</a:t>
            </a:r>
            <a:endParaRPr lang="cs-CZ" sz="1000" kern="1200" dirty="0" smtClean="0">
              <a:cs typeface="+mn-cs"/>
            </a:endParaRPr>
          </a:p>
          <a:p>
            <a:pPr marL="273044" indent="-273044" eaLnBrk="1" hangingPunct="1">
              <a:spcBef>
                <a:spcPts val="300"/>
              </a:spcBef>
              <a:buClr>
                <a:schemeClr val="accent3"/>
              </a:buClr>
              <a:buFont typeface="Georgia"/>
              <a:buNone/>
            </a:pPr>
            <a:r>
              <a:rPr lang="en-US" sz="1000" kern="1200" dirty="0">
                <a:cs typeface="+mn-cs"/>
              </a:rPr>
              <a:t>CARTER, Brett W., Bonnie S. GLISSON, </a:t>
            </a:r>
            <a:r>
              <a:rPr lang="en-US" sz="1000" kern="1200" dirty="0" err="1">
                <a:cs typeface="+mn-cs"/>
              </a:rPr>
              <a:t>Mylene</a:t>
            </a:r>
            <a:r>
              <a:rPr lang="en-US" sz="1000" kern="1200" dirty="0">
                <a:cs typeface="+mn-cs"/>
              </a:rPr>
              <a:t> T. TRUONG a Jeremy J. ERASMUS. Small Cell Lung Carcinoma: Staging, Imaging, and Treatment Considerations. </a:t>
            </a:r>
            <a:r>
              <a:rPr lang="en-US" sz="1000" kern="1200" dirty="0" err="1" smtClean="0">
                <a:cs typeface="+mn-cs"/>
              </a:rPr>
              <a:t>RadioGraphics</a:t>
            </a:r>
            <a:r>
              <a:rPr lang="en-US" sz="1000" kern="1200" dirty="0" smtClean="0">
                <a:cs typeface="+mn-cs"/>
              </a:rPr>
              <a:t>. </a:t>
            </a:r>
            <a:r>
              <a:rPr lang="en-US" sz="1000" kern="1200" dirty="0">
                <a:cs typeface="+mn-cs"/>
              </a:rPr>
              <a:t>2014, 34(6), </a:t>
            </a:r>
            <a:r>
              <a:rPr lang="en-US" sz="1000" kern="1200" dirty="0" smtClean="0">
                <a:cs typeface="+mn-cs"/>
              </a:rPr>
              <a:t>1707-1721</a:t>
            </a:r>
            <a:endParaRPr lang="cs-CZ" sz="1000" kern="1200" dirty="0" smtClean="0">
              <a:cs typeface="+mn-cs"/>
            </a:endParaRPr>
          </a:p>
          <a:p>
            <a:pPr marL="273044" indent="-273044" eaLnBrk="1" hangingPunct="1">
              <a:spcBef>
                <a:spcPts val="300"/>
              </a:spcBef>
              <a:buClr>
                <a:schemeClr val="accent3"/>
              </a:buClr>
              <a:buFont typeface="Georgia"/>
              <a:buNone/>
            </a:pPr>
            <a:r>
              <a:rPr lang="cs-CZ" sz="1000" kern="1200" dirty="0" smtClean="0">
                <a:cs typeface="+mn-cs"/>
              </a:rPr>
              <a:t>PUSCEDDU S. </a:t>
            </a:r>
            <a:r>
              <a:rPr lang="en-US" sz="1000" kern="1200" dirty="0">
                <a:cs typeface="+mn-cs"/>
              </a:rPr>
              <a:t>Diagnosis and management of typical and atypical lung carcinoids</a:t>
            </a:r>
            <a:r>
              <a:rPr lang="en-US" sz="1000" kern="1200" dirty="0" smtClean="0">
                <a:cs typeface="+mn-cs"/>
              </a:rPr>
              <a:t>.</a:t>
            </a:r>
            <a:r>
              <a:rPr lang="cs-CZ" sz="1000" kern="1200" dirty="0" smtClean="0">
                <a:cs typeface="+mn-cs"/>
              </a:rPr>
              <a:t> </a:t>
            </a:r>
            <a:r>
              <a:rPr lang="en-US" sz="1000" kern="1200" dirty="0" err="1">
                <a:cs typeface="+mn-cs"/>
              </a:rPr>
              <a:t>Crit</a:t>
            </a:r>
            <a:r>
              <a:rPr lang="en-US" sz="1000" kern="1200" dirty="0">
                <a:cs typeface="+mn-cs"/>
              </a:rPr>
              <a:t> Rev </a:t>
            </a:r>
            <a:r>
              <a:rPr lang="en-US" sz="1000" kern="1200" dirty="0" err="1">
                <a:cs typeface="+mn-cs"/>
              </a:rPr>
              <a:t>Oncol</a:t>
            </a:r>
            <a:r>
              <a:rPr lang="en-US" sz="1000" kern="1200" dirty="0">
                <a:cs typeface="+mn-cs"/>
              </a:rPr>
              <a:t> </a:t>
            </a:r>
            <a:r>
              <a:rPr lang="en-US" sz="1000" kern="1200" dirty="0" err="1">
                <a:cs typeface="+mn-cs"/>
              </a:rPr>
              <a:t>Hematol</a:t>
            </a:r>
            <a:r>
              <a:rPr lang="en-US" sz="1000" kern="1200" dirty="0">
                <a:cs typeface="+mn-cs"/>
              </a:rPr>
              <a:t>. 2016 Apr;100:167-76</a:t>
            </a:r>
            <a:r>
              <a:rPr lang="en-US" sz="1000" kern="1200" dirty="0" smtClean="0">
                <a:cs typeface="+mn-cs"/>
              </a:rPr>
              <a:t>.</a:t>
            </a:r>
            <a:endParaRPr lang="cs-CZ" sz="1000" kern="1200" dirty="0" smtClean="0">
              <a:cs typeface="+mn-cs"/>
            </a:endParaRPr>
          </a:p>
          <a:p>
            <a:pPr marL="273044" indent="-273044" eaLnBrk="1" hangingPunct="1">
              <a:spcBef>
                <a:spcPts val="300"/>
              </a:spcBef>
              <a:buClr>
                <a:schemeClr val="accent3"/>
              </a:buClr>
              <a:buFont typeface="Georgia"/>
              <a:buNone/>
            </a:pPr>
            <a:r>
              <a:rPr lang="cs-CZ" sz="1000" kern="1200" dirty="0">
                <a:cs typeface="+mn-cs"/>
              </a:rPr>
              <a:t>FRUH, M., D. DE RUYSSCHER, S. POPAT, L. CRINO, S. PETERS a E. FELIP. </a:t>
            </a:r>
            <a:r>
              <a:rPr lang="cs-CZ" sz="1000" kern="1200" dirty="0" err="1">
                <a:cs typeface="+mn-cs"/>
              </a:rPr>
              <a:t>Small</a:t>
            </a:r>
            <a:r>
              <a:rPr lang="cs-CZ" sz="1000" kern="1200" dirty="0">
                <a:cs typeface="+mn-cs"/>
              </a:rPr>
              <a:t>-cell </a:t>
            </a:r>
            <a:r>
              <a:rPr lang="cs-CZ" sz="1000" kern="1200" dirty="0" err="1">
                <a:cs typeface="+mn-cs"/>
              </a:rPr>
              <a:t>lung</a:t>
            </a:r>
            <a:r>
              <a:rPr lang="cs-CZ" sz="1000" kern="1200" dirty="0">
                <a:cs typeface="+mn-cs"/>
              </a:rPr>
              <a:t> </a:t>
            </a:r>
            <a:r>
              <a:rPr lang="cs-CZ" sz="1000" kern="1200" dirty="0" err="1">
                <a:cs typeface="+mn-cs"/>
              </a:rPr>
              <a:t>cancer</a:t>
            </a:r>
            <a:r>
              <a:rPr lang="cs-CZ" sz="1000" kern="1200" dirty="0">
                <a:cs typeface="+mn-cs"/>
              </a:rPr>
              <a:t> (SCLC): ESMO </a:t>
            </a:r>
            <a:r>
              <a:rPr lang="cs-CZ" sz="1000" kern="1200" dirty="0" err="1">
                <a:cs typeface="+mn-cs"/>
              </a:rPr>
              <a:t>Clinical</a:t>
            </a:r>
            <a:r>
              <a:rPr lang="cs-CZ" sz="1000" kern="1200" dirty="0">
                <a:cs typeface="+mn-cs"/>
              </a:rPr>
              <a:t> </a:t>
            </a:r>
            <a:r>
              <a:rPr lang="cs-CZ" sz="1000" kern="1200" dirty="0" err="1">
                <a:cs typeface="+mn-cs"/>
              </a:rPr>
              <a:t>Practice</a:t>
            </a:r>
            <a:r>
              <a:rPr lang="cs-CZ" sz="1000" kern="1200" dirty="0">
                <a:cs typeface="+mn-cs"/>
              </a:rPr>
              <a:t> </a:t>
            </a:r>
            <a:r>
              <a:rPr lang="cs-CZ" sz="1000" kern="1200" dirty="0" err="1">
                <a:cs typeface="+mn-cs"/>
              </a:rPr>
              <a:t>Guidelines</a:t>
            </a:r>
            <a:r>
              <a:rPr lang="cs-CZ" sz="1000" kern="1200" dirty="0">
                <a:cs typeface="+mn-cs"/>
              </a:rPr>
              <a:t> </a:t>
            </a:r>
            <a:r>
              <a:rPr lang="cs-CZ" sz="1000" kern="1200" dirty="0" err="1">
                <a:cs typeface="+mn-cs"/>
              </a:rPr>
              <a:t>for</a:t>
            </a:r>
            <a:r>
              <a:rPr lang="cs-CZ" sz="1000" kern="1200" dirty="0">
                <a:cs typeface="+mn-cs"/>
              </a:rPr>
              <a:t> </a:t>
            </a:r>
            <a:r>
              <a:rPr lang="cs-CZ" sz="1000" kern="1200" dirty="0" err="1">
                <a:cs typeface="+mn-cs"/>
              </a:rPr>
              <a:t>diagnosis</a:t>
            </a:r>
            <a:r>
              <a:rPr lang="cs-CZ" sz="1000" kern="1200" dirty="0">
                <a:cs typeface="+mn-cs"/>
              </a:rPr>
              <a:t>, </a:t>
            </a:r>
            <a:r>
              <a:rPr lang="cs-CZ" sz="1000" kern="1200" dirty="0" err="1">
                <a:cs typeface="+mn-cs"/>
              </a:rPr>
              <a:t>treatment</a:t>
            </a:r>
            <a:r>
              <a:rPr lang="cs-CZ" sz="1000" kern="1200" dirty="0">
                <a:cs typeface="+mn-cs"/>
              </a:rPr>
              <a:t> and </a:t>
            </a:r>
            <a:r>
              <a:rPr lang="cs-CZ" sz="1000" kern="1200" dirty="0" err="1">
                <a:cs typeface="+mn-cs"/>
              </a:rPr>
              <a:t>follow</a:t>
            </a:r>
            <a:r>
              <a:rPr lang="cs-CZ" sz="1000" kern="1200" dirty="0">
                <a:cs typeface="+mn-cs"/>
              </a:rPr>
              <a:t>-up. </a:t>
            </a:r>
            <a:r>
              <a:rPr lang="cs-CZ" sz="1000" kern="1200" dirty="0" err="1">
                <a:cs typeface="+mn-cs"/>
              </a:rPr>
              <a:t>Annals</a:t>
            </a:r>
            <a:r>
              <a:rPr lang="cs-CZ" sz="1000" kern="1200" dirty="0">
                <a:cs typeface="+mn-cs"/>
              </a:rPr>
              <a:t> </a:t>
            </a:r>
            <a:r>
              <a:rPr lang="cs-CZ" sz="1000" kern="1200" dirty="0" err="1">
                <a:cs typeface="+mn-cs"/>
              </a:rPr>
              <a:t>of</a:t>
            </a:r>
            <a:r>
              <a:rPr lang="cs-CZ" sz="1000" kern="1200" dirty="0">
                <a:cs typeface="+mn-cs"/>
              </a:rPr>
              <a:t> </a:t>
            </a:r>
            <a:r>
              <a:rPr lang="cs-CZ" sz="1000" kern="1200" dirty="0" err="1">
                <a:cs typeface="+mn-cs"/>
              </a:rPr>
              <a:t>Oncology</a:t>
            </a:r>
            <a:r>
              <a:rPr lang="cs-CZ" sz="1000" kern="1200" dirty="0">
                <a:cs typeface="+mn-cs"/>
              </a:rPr>
              <a:t> [online]. 2013, 24(</a:t>
            </a:r>
            <a:r>
              <a:rPr lang="cs-CZ" sz="1000" kern="1200" dirty="0" err="1">
                <a:cs typeface="+mn-cs"/>
              </a:rPr>
              <a:t>suppl</a:t>
            </a:r>
            <a:r>
              <a:rPr lang="cs-CZ" sz="1000" kern="1200" dirty="0">
                <a:cs typeface="+mn-cs"/>
              </a:rPr>
              <a:t> 6), </a:t>
            </a:r>
            <a:r>
              <a:rPr lang="cs-CZ" sz="1000" kern="1200" dirty="0" smtClean="0">
                <a:cs typeface="+mn-cs"/>
              </a:rPr>
              <a:t>vi99-vi105</a:t>
            </a:r>
          </a:p>
          <a:p>
            <a:pPr marL="273044" indent="-273044" eaLnBrk="1" hangingPunct="1">
              <a:spcBef>
                <a:spcPts val="300"/>
              </a:spcBef>
              <a:buClr>
                <a:schemeClr val="accent3"/>
              </a:buClr>
              <a:buFont typeface="Georgia"/>
              <a:buNone/>
            </a:pPr>
            <a:r>
              <a:rPr lang="en-US" sz="1000" kern="1200" dirty="0">
                <a:cs typeface="+mn-cs"/>
              </a:rPr>
              <a:t> NCCN Clinical Practice Guidelines in Oncology: SCLC </a:t>
            </a:r>
            <a:r>
              <a:rPr lang="en-US" sz="1000" kern="1200" dirty="0" smtClean="0">
                <a:cs typeface="+mn-cs"/>
              </a:rPr>
              <a:t>v</a:t>
            </a:r>
            <a:r>
              <a:rPr lang="cs-CZ" sz="1000" kern="1200" dirty="0" smtClean="0">
                <a:cs typeface="+mn-cs"/>
              </a:rPr>
              <a:t>3</a:t>
            </a:r>
            <a:r>
              <a:rPr lang="en-US" sz="1000" kern="1200" dirty="0" smtClean="0">
                <a:cs typeface="+mn-cs"/>
              </a:rPr>
              <a:t>.20</a:t>
            </a:r>
            <a:r>
              <a:rPr lang="cs-CZ" sz="1000" kern="1200" dirty="0" smtClean="0">
                <a:cs typeface="+mn-cs"/>
              </a:rPr>
              <a:t>20</a:t>
            </a:r>
          </a:p>
          <a:p>
            <a:pPr marL="273044" indent="-273044" eaLnBrk="1" hangingPunct="1">
              <a:spcBef>
                <a:spcPts val="300"/>
              </a:spcBef>
              <a:buClr>
                <a:schemeClr val="accent3"/>
              </a:buClr>
              <a:buFont typeface="Georgia"/>
              <a:buNone/>
            </a:pPr>
            <a:r>
              <a:rPr lang="en-US" sz="1000" kern="1200" cap="all" dirty="0" err="1">
                <a:cs typeface="+mn-cs"/>
              </a:rPr>
              <a:t>Schabath</a:t>
            </a:r>
            <a:r>
              <a:rPr lang="en-US" sz="1000" kern="1200" dirty="0">
                <a:cs typeface="+mn-cs"/>
              </a:rPr>
              <a:t> </a:t>
            </a:r>
            <a:r>
              <a:rPr lang="en-US" sz="1000" kern="1200" dirty="0" smtClean="0">
                <a:cs typeface="+mn-cs"/>
              </a:rPr>
              <a:t>MB</a:t>
            </a:r>
            <a:r>
              <a:rPr lang="cs-CZ" sz="1000" kern="1200" dirty="0" smtClean="0">
                <a:cs typeface="+mn-cs"/>
              </a:rPr>
              <a:t>. </a:t>
            </a:r>
            <a:r>
              <a:rPr lang="en-US" sz="1000" kern="1200" dirty="0">
                <a:cs typeface="+mn-cs"/>
              </a:rPr>
              <a:t>Temporal trends from 1986 to 2008 in overall survival of small cell lung cancer patients</a:t>
            </a:r>
            <a:r>
              <a:rPr lang="en-US" sz="1000" kern="1200" dirty="0" smtClean="0">
                <a:cs typeface="+mn-cs"/>
              </a:rPr>
              <a:t>.</a:t>
            </a:r>
            <a:r>
              <a:rPr lang="cs-CZ" sz="1000" kern="1200" dirty="0" smtClean="0">
                <a:cs typeface="+mn-cs"/>
              </a:rPr>
              <a:t> </a:t>
            </a:r>
            <a:r>
              <a:rPr lang="en-US" sz="1000" kern="1200" dirty="0">
                <a:cs typeface="+mn-cs"/>
              </a:rPr>
              <a:t>Lung Cancer. 2014 Oct;86(1):14-21</a:t>
            </a:r>
            <a:r>
              <a:rPr lang="en-US" sz="1000" kern="1200" dirty="0" smtClean="0">
                <a:cs typeface="+mn-cs"/>
              </a:rPr>
              <a:t>.</a:t>
            </a:r>
            <a:endParaRPr lang="cs-CZ" sz="1000" kern="1200" dirty="0" smtClean="0">
              <a:cs typeface="+mn-cs"/>
            </a:endParaRPr>
          </a:p>
          <a:p>
            <a:pPr marL="273044" indent="-273044" eaLnBrk="1" hangingPunct="1">
              <a:spcBef>
                <a:spcPts val="300"/>
              </a:spcBef>
              <a:buClr>
                <a:schemeClr val="accent3"/>
              </a:buClr>
              <a:buNone/>
            </a:pPr>
            <a:r>
              <a:rPr lang="en-US" sz="1000" dirty="0"/>
              <a:t>C</a:t>
            </a:r>
            <a:r>
              <a:rPr lang="cs-CZ" sz="1000" dirty="0"/>
              <a:t>HEN</a:t>
            </a:r>
            <a:r>
              <a:rPr lang="en-US" sz="1000" dirty="0"/>
              <a:t> DS &amp; </a:t>
            </a:r>
            <a:r>
              <a:rPr lang="en-US" sz="1000" dirty="0" err="1"/>
              <a:t>Mellman</a:t>
            </a:r>
            <a:r>
              <a:rPr lang="en-US" sz="1000" dirty="0"/>
              <a:t> I. Oncology Meets Immunology: The Cancer-Immunity Cycle. Immunity 2013; 39: 1–10</a:t>
            </a:r>
            <a:r>
              <a:rPr lang="en-US" sz="1000" dirty="0" smtClean="0"/>
              <a:t>.</a:t>
            </a:r>
            <a:endParaRPr lang="cs-CZ" sz="1000" kern="1200" dirty="0" smtClean="0">
              <a:cs typeface="+mn-cs"/>
            </a:endParaRPr>
          </a:p>
          <a:p>
            <a:pPr marL="273044" indent="-273044" eaLnBrk="1" hangingPunct="1">
              <a:spcBef>
                <a:spcPts val="300"/>
              </a:spcBef>
              <a:buClr>
                <a:schemeClr val="accent3"/>
              </a:buClr>
              <a:buFont typeface="Georgia"/>
              <a:buNone/>
            </a:pPr>
            <a:endParaRPr lang="cs-CZ" sz="1000" kern="1200" dirty="0" smtClean="0">
              <a:cs typeface="+mn-cs"/>
            </a:endParaRPr>
          </a:p>
          <a:p>
            <a:pPr marL="273044" indent="-273044" eaLnBrk="1" hangingPunct="1">
              <a:spcBef>
                <a:spcPts val="300"/>
              </a:spcBef>
              <a:buClr>
                <a:schemeClr val="accent3"/>
              </a:buClr>
              <a:buFont typeface="Georgia"/>
              <a:buNone/>
            </a:pPr>
            <a:endParaRPr lang="en-US" sz="1000" kern="1200" dirty="0">
              <a:cs typeface="+mn-cs"/>
            </a:endParaRPr>
          </a:p>
        </p:txBody>
      </p:sp>
      <p:sp>
        <p:nvSpPr>
          <p:cNvPr id="5" name="Zástupný symbol pro text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6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Reference (2)</a:t>
            </a:r>
            <a:endParaRPr lang="en-US" dirty="0"/>
          </a:p>
        </p:txBody>
      </p:sp>
      <p:sp>
        <p:nvSpPr>
          <p:cNvPr id="3" name="Zástupný symbol pro obsah 2"/>
          <p:cNvSpPr>
            <a:spLocks noGrp="1"/>
          </p:cNvSpPr>
          <p:nvPr>
            <p:ph idx="1"/>
          </p:nvPr>
        </p:nvSpPr>
        <p:spPr/>
        <p:txBody>
          <a:bodyPr vert="horz" lIns="91438" tIns="45719" rIns="91438" bIns="45719">
            <a:noAutofit/>
          </a:bodyPr>
          <a:lstStyle/>
          <a:p>
            <a:pPr marL="273044" indent="-273044" eaLnBrk="1" hangingPunct="1">
              <a:spcBef>
                <a:spcPts val="300"/>
              </a:spcBef>
              <a:buClr>
                <a:schemeClr val="accent3"/>
              </a:buClr>
              <a:buNone/>
            </a:pPr>
            <a:r>
              <a:rPr lang="en-US" sz="1000" kern="1200" dirty="0"/>
              <a:t>CHEN, Daniel S. a Ira MELLMAN. Elements of cancer immunity and the cancer–immune set point. Nature [online]. 2017, 541(7637), </a:t>
            </a:r>
            <a:r>
              <a:rPr lang="en-US" sz="1000" kern="1200" dirty="0" smtClean="0"/>
              <a:t>321-330</a:t>
            </a:r>
            <a:endParaRPr lang="cs-CZ" sz="1000" kern="1200" dirty="0" smtClean="0">
              <a:cs typeface="+mn-cs"/>
            </a:endParaRPr>
          </a:p>
          <a:p>
            <a:pPr marL="273044" indent="-273044" eaLnBrk="1" hangingPunct="1">
              <a:spcBef>
                <a:spcPts val="300"/>
              </a:spcBef>
              <a:buClr>
                <a:schemeClr val="accent3"/>
              </a:buClr>
              <a:buFont typeface="Georgia"/>
              <a:buNone/>
            </a:pPr>
            <a:r>
              <a:rPr lang="en-US" sz="1000" kern="1200" dirty="0" smtClean="0">
                <a:cs typeface="+mn-cs"/>
              </a:rPr>
              <a:t>PIKOR</a:t>
            </a:r>
            <a:r>
              <a:rPr lang="en-US" sz="1000" kern="1200" dirty="0">
                <a:cs typeface="+mn-cs"/>
              </a:rPr>
              <a:t>, Larissa A., </a:t>
            </a:r>
            <a:r>
              <a:rPr lang="en-US" sz="1000" kern="1200" dirty="0" err="1">
                <a:cs typeface="+mn-cs"/>
              </a:rPr>
              <a:t>Varune</a:t>
            </a:r>
            <a:r>
              <a:rPr lang="en-US" sz="1000" kern="1200" dirty="0">
                <a:cs typeface="+mn-cs"/>
              </a:rPr>
              <a:t> R. RAMNARINE, Stephen LAM a Wan L. LAM. Genetic alterations defining NSCLC subtypes and their therapeutic implications. Lung Cancer. 2013, 82(2), 179-189</a:t>
            </a:r>
          </a:p>
          <a:p>
            <a:pPr marL="273044" indent="-273044" eaLnBrk="1" hangingPunct="1">
              <a:spcBef>
                <a:spcPts val="300"/>
              </a:spcBef>
              <a:buClr>
                <a:schemeClr val="accent3"/>
              </a:buClr>
              <a:buFont typeface="Georgia"/>
              <a:buNone/>
            </a:pPr>
            <a:r>
              <a:rPr lang="en-US" sz="1000" kern="1200" dirty="0" err="1">
                <a:cs typeface="+mn-cs"/>
              </a:rPr>
              <a:t>Howlader</a:t>
            </a:r>
            <a:r>
              <a:rPr lang="en-US" sz="1000" kern="1200" dirty="0">
                <a:cs typeface="+mn-cs"/>
              </a:rPr>
              <a:t> N, </a:t>
            </a:r>
            <a:r>
              <a:rPr lang="en-US" sz="1000" kern="1200" dirty="0" err="1">
                <a:cs typeface="+mn-cs"/>
              </a:rPr>
              <a:t>Noone</a:t>
            </a:r>
            <a:r>
              <a:rPr lang="en-US" sz="1000" kern="1200" dirty="0">
                <a:cs typeface="+mn-cs"/>
              </a:rPr>
              <a:t> AM, </a:t>
            </a:r>
            <a:r>
              <a:rPr lang="en-US" sz="1000" kern="1200" dirty="0" err="1">
                <a:cs typeface="+mn-cs"/>
              </a:rPr>
              <a:t>Krapcho</a:t>
            </a:r>
            <a:r>
              <a:rPr lang="en-US" sz="1000" kern="1200" dirty="0">
                <a:cs typeface="+mn-cs"/>
              </a:rPr>
              <a:t> M, Miller D, Bishop K, </a:t>
            </a:r>
            <a:r>
              <a:rPr lang="en-US" sz="1000" kern="1200" dirty="0" err="1">
                <a:cs typeface="+mn-cs"/>
              </a:rPr>
              <a:t>Kosary</a:t>
            </a:r>
            <a:r>
              <a:rPr lang="en-US" sz="1000" kern="1200" dirty="0">
                <a:cs typeface="+mn-cs"/>
              </a:rPr>
              <a:t> CL, Yu M, </a:t>
            </a:r>
            <a:r>
              <a:rPr lang="en-US" sz="1000" kern="1200" dirty="0" err="1">
                <a:cs typeface="+mn-cs"/>
              </a:rPr>
              <a:t>Ruhl</a:t>
            </a:r>
            <a:r>
              <a:rPr lang="en-US" sz="1000" kern="1200" dirty="0">
                <a:cs typeface="+mn-cs"/>
              </a:rPr>
              <a:t> J, </a:t>
            </a:r>
            <a:r>
              <a:rPr lang="en-US" sz="1000" kern="1200" dirty="0" err="1">
                <a:cs typeface="+mn-cs"/>
              </a:rPr>
              <a:t>Tatalovich</a:t>
            </a:r>
            <a:r>
              <a:rPr lang="en-US" sz="1000" kern="1200" dirty="0">
                <a:cs typeface="+mn-cs"/>
              </a:rPr>
              <a:t> Z, </a:t>
            </a:r>
            <a:r>
              <a:rPr lang="en-US" sz="1000" kern="1200" dirty="0" err="1">
                <a:cs typeface="+mn-cs"/>
              </a:rPr>
              <a:t>Mariotto</a:t>
            </a:r>
            <a:r>
              <a:rPr lang="en-US" sz="1000" kern="1200" dirty="0">
                <a:cs typeface="+mn-cs"/>
              </a:rPr>
              <a:t> A, Lewis DR, Chen HS, </a:t>
            </a:r>
            <a:r>
              <a:rPr lang="en-US" sz="1000" kern="1200" dirty="0" err="1">
                <a:cs typeface="+mn-cs"/>
              </a:rPr>
              <a:t>Feuer</a:t>
            </a:r>
            <a:r>
              <a:rPr lang="en-US" sz="1000" kern="1200" dirty="0">
                <a:cs typeface="+mn-cs"/>
              </a:rPr>
              <a:t> EJ, Cronin KA (</a:t>
            </a:r>
            <a:r>
              <a:rPr lang="en-US" sz="1000" kern="1200" dirty="0" err="1">
                <a:cs typeface="+mn-cs"/>
              </a:rPr>
              <a:t>eds</a:t>
            </a:r>
            <a:r>
              <a:rPr lang="en-US" sz="1000" kern="1200" dirty="0">
                <a:cs typeface="+mn-cs"/>
              </a:rPr>
              <a:t>). SEER Cancer Statistics Review, 1975-2014, National Cancer Institute. Bethesda, MD, https://seer.cancer.gov/csr/1975_2014/, based on November 2016 SEER data submission, posted to the SEER web site, April 2017.</a:t>
            </a:r>
          </a:p>
          <a:p>
            <a:pPr marL="273044" indent="-273044" eaLnBrk="1" hangingPunct="1">
              <a:spcBef>
                <a:spcPts val="300"/>
              </a:spcBef>
              <a:buClr>
                <a:schemeClr val="accent3"/>
              </a:buClr>
              <a:buFont typeface="Georgia"/>
              <a:buNone/>
            </a:pPr>
            <a:r>
              <a:rPr lang="en-US" sz="1000" kern="1200" dirty="0">
                <a:cs typeface="+mn-cs"/>
              </a:rPr>
              <a:t>VARGHESE, Anna M., Maureen F. ZAKOWSKI, Helena A. YU, et al. Small-Cell Lung Cancers in Patients Who Never Smoked Cigarettes. Journal of Thoracic Oncology. 2014, 9(6), 892-896</a:t>
            </a:r>
          </a:p>
          <a:p>
            <a:pPr marL="273044" indent="-273044" eaLnBrk="1" hangingPunct="1">
              <a:spcBef>
                <a:spcPts val="300"/>
              </a:spcBef>
              <a:buClr>
                <a:schemeClr val="accent3"/>
              </a:buClr>
              <a:buFont typeface="Georgia"/>
              <a:buNone/>
            </a:pPr>
            <a:r>
              <a:rPr lang="en-US" sz="1000" kern="1200" dirty="0">
                <a:cs typeface="+mn-cs"/>
              </a:rPr>
              <a:t>VAVALÀ, </a:t>
            </a:r>
            <a:r>
              <a:rPr lang="en-US" sz="1000" kern="1200" dirty="0" err="1">
                <a:cs typeface="+mn-cs"/>
              </a:rPr>
              <a:t>Tiziana</a:t>
            </a:r>
            <a:r>
              <a:rPr lang="en-US" sz="1000" kern="1200" dirty="0">
                <a:cs typeface="+mn-cs"/>
              </a:rPr>
              <a:t>, Matteo GIAJ LEVRA a Silvia NOVELLO. Lung cancer in never smokers: a different disease. Current Respiratory Care Reports. 2014, 3(1), 26-34</a:t>
            </a:r>
          </a:p>
          <a:p>
            <a:pPr marL="273044" indent="-273044" eaLnBrk="1" hangingPunct="1">
              <a:spcBef>
                <a:spcPts val="300"/>
              </a:spcBef>
              <a:buClr>
                <a:schemeClr val="accent3"/>
              </a:buClr>
              <a:buFont typeface="Georgia"/>
              <a:buNone/>
            </a:pPr>
            <a:r>
              <a:rPr lang="en-US" sz="1000" kern="1200" dirty="0">
                <a:cs typeface="+mn-cs"/>
              </a:rPr>
              <a:t>PELOSOF, Lorraine, </a:t>
            </a:r>
            <a:r>
              <a:rPr lang="en-US" sz="1000" kern="1200" dirty="0" err="1">
                <a:cs typeface="+mn-cs"/>
              </a:rPr>
              <a:t>Chul</a:t>
            </a:r>
            <a:r>
              <a:rPr lang="en-US" sz="1000" kern="1200" dirty="0">
                <a:cs typeface="+mn-cs"/>
              </a:rPr>
              <a:t> AHN, </a:t>
            </a:r>
            <a:r>
              <a:rPr lang="en-US" sz="1000" kern="1200" dirty="0" err="1">
                <a:cs typeface="+mn-cs"/>
              </a:rPr>
              <a:t>Ang</a:t>
            </a:r>
            <a:r>
              <a:rPr lang="en-US" sz="1000" kern="1200" dirty="0">
                <a:cs typeface="+mn-cs"/>
              </a:rPr>
              <a:t> GAO, et al. Proportion of Never-Smoker Non–Small Cell Lung Cancer Patients at Three Diverse Institutions. Journal of the National Cancer Institute [online]. 2017, 109(7)</a:t>
            </a:r>
          </a:p>
          <a:p>
            <a:pPr marL="273044" indent="-273044" eaLnBrk="1" hangingPunct="1">
              <a:spcBef>
                <a:spcPts val="300"/>
              </a:spcBef>
              <a:buClr>
                <a:schemeClr val="accent3"/>
              </a:buClr>
              <a:buFont typeface="Georgia"/>
              <a:buNone/>
            </a:pPr>
            <a:r>
              <a:rPr lang="en-US" sz="1000" kern="1200" dirty="0" err="1">
                <a:cs typeface="+mn-cs"/>
              </a:rPr>
              <a:t>Dempke</a:t>
            </a:r>
            <a:r>
              <a:rPr lang="en-US" sz="1000" kern="1200" dirty="0">
                <a:cs typeface="+mn-cs"/>
              </a:rPr>
              <a:t> WC. Targeted Therapy for NSCLC–A Double-edged Sword? Anticancer Research. 2015. 35, 2503-251</a:t>
            </a:r>
          </a:p>
          <a:p>
            <a:pPr marL="273044" indent="-273044" eaLnBrk="1" hangingPunct="1">
              <a:spcBef>
                <a:spcPts val="300"/>
              </a:spcBef>
              <a:buClr>
                <a:schemeClr val="accent3"/>
              </a:buClr>
              <a:buFont typeface="Georgia"/>
              <a:buNone/>
            </a:pPr>
            <a:r>
              <a:rPr lang="en-US" sz="1000" kern="1200" dirty="0">
                <a:cs typeface="+mn-cs"/>
              </a:rPr>
              <a:t>KAHNERT, Kathrin, Diego KAUFFMANN-GUERRERO a Rudolf Maria HUBER. SCLC–State of the Art and What Does the Future Have in Store?. Clinical Lung Cancer. 2016, 17(5), 325-333</a:t>
            </a:r>
          </a:p>
          <a:p>
            <a:pPr marL="273044" indent="-273044" eaLnBrk="1" hangingPunct="1">
              <a:spcBef>
                <a:spcPts val="300"/>
              </a:spcBef>
              <a:buClr>
                <a:schemeClr val="accent3"/>
              </a:buClr>
              <a:buFont typeface="Georgia"/>
              <a:buNone/>
            </a:pPr>
            <a:r>
              <a:rPr lang="en-US" sz="1000" kern="1200" dirty="0">
                <a:cs typeface="+mn-cs"/>
              </a:rPr>
              <a:t>ARCARO, Alexandre. Targeted therapies for small cell lung cancer: Where do we stand?. Critical Reviews in Oncology/Hematology. 2015, 95(2), 154-164</a:t>
            </a:r>
          </a:p>
          <a:p>
            <a:pPr marL="273044" indent="-273044" eaLnBrk="1" hangingPunct="1">
              <a:spcBef>
                <a:spcPts val="300"/>
              </a:spcBef>
              <a:buClr>
                <a:schemeClr val="accent3"/>
              </a:buClr>
              <a:buFont typeface="Georgia"/>
              <a:buNone/>
            </a:pPr>
            <a:r>
              <a:rPr lang="en-US" sz="1000" kern="1200" dirty="0">
                <a:cs typeface="+mn-cs"/>
              </a:rPr>
              <a:t>BARELESI F et al. Routine molecular </a:t>
            </a:r>
            <a:r>
              <a:rPr lang="en-US" sz="1000" kern="1200" dirty="0" err="1">
                <a:cs typeface="+mn-cs"/>
              </a:rPr>
              <a:t>profi</a:t>
            </a:r>
            <a:r>
              <a:rPr lang="en-US" sz="1000" kern="1200" dirty="0">
                <a:cs typeface="+mn-cs"/>
              </a:rPr>
              <a:t> ling of patients with advanced non-small-cell lung cancer: results of a 1-year nationwide </a:t>
            </a:r>
            <a:r>
              <a:rPr lang="en-US" sz="1000" kern="1200" dirty="0" err="1">
                <a:cs typeface="+mn-cs"/>
              </a:rPr>
              <a:t>programme</a:t>
            </a:r>
            <a:r>
              <a:rPr lang="en-US" sz="1000" kern="1200" dirty="0">
                <a:cs typeface="+mn-cs"/>
              </a:rPr>
              <a:t> of the French Cooperative Thoracic Intergroup (IFCT). Lancet 2016; 387: 1415–26</a:t>
            </a:r>
          </a:p>
          <a:p>
            <a:pPr marL="273044" indent="-273044" eaLnBrk="1" hangingPunct="1">
              <a:spcBef>
                <a:spcPts val="300"/>
              </a:spcBef>
              <a:buClr>
                <a:schemeClr val="accent3"/>
              </a:buClr>
              <a:buFont typeface="Georgia"/>
              <a:buNone/>
            </a:pPr>
            <a:endParaRPr lang="cs-CZ" sz="1000" kern="1200" dirty="0" smtClean="0">
              <a:cs typeface="+mn-cs"/>
            </a:endParaRPr>
          </a:p>
          <a:p>
            <a:pPr marL="273044" indent="-273044" eaLnBrk="1" hangingPunct="1">
              <a:spcBef>
                <a:spcPts val="300"/>
              </a:spcBef>
              <a:buClr>
                <a:schemeClr val="accent3"/>
              </a:buClr>
              <a:buFont typeface="Georgia"/>
              <a:buNone/>
            </a:pPr>
            <a:endParaRPr lang="cs-CZ" sz="1000" kern="1200" dirty="0" smtClean="0">
              <a:cs typeface="+mn-cs"/>
            </a:endParaRPr>
          </a:p>
          <a:p>
            <a:pPr marL="273044" indent="-273044" eaLnBrk="1" hangingPunct="1">
              <a:spcBef>
                <a:spcPts val="300"/>
              </a:spcBef>
              <a:buClr>
                <a:schemeClr val="accent3"/>
              </a:buClr>
              <a:buFont typeface="Georgia"/>
              <a:buNone/>
            </a:pPr>
            <a:endParaRPr lang="en-US" sz="1000" kern="1200" dirty="0">
              <a:cs typeface="+mn-cs"/>
            </a:endParaRPr>
          </a:p>
        </p:txBody>
      </p:sp>
      <p:sp>
        <p:nvSpPr>
          <p:cNvPr id="4" name="Zástupný symbol pro text 3"/>
          <p:cNvSpPr>
            <a:spLocks noGrp="1"/>
          </p:cNvSpPr>
          <p:nvPr>
            <p:ph type="body" sz="quarter" idx="10"/>
          </p:nvPr>
        </p:nvSpPr>
        <p:spPr/>
        <p:txBody>
          <a:bodyPr/>
          <a:lstStyle/>
          <a:p>
            <a:endParaRPr lang="en-US"/>
          </a:p>
        </p:txBody>
      </p:sp>
      <p:sp>
        <p:nvSpPr>
          <p:cNvPr id="5" name="Zástupný symbol pro text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598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Reference (3)</a:t>
            </a:r>
            <a:endParaRPr lang="en-US" dirty="0"/>
          </a:p>
        </p:txBody>
      </p:sp>
      <p:sp>
        <p:nvSpPr>
          <p:cNvPr id="3" name="Zástupný symbol pro obsah 2"/>
          <p:cNvSpPr>
            <a:spLocks noGrp="1"/>
          </p:cNvSpPr>
          <p:nvPr>
            <p:ph idx="1"/>
          </p:nvPr>
        </p:nvSpPr>
        <p:spPr/>
        <p:txBody>
          <a:bodyPr vert="horz" lIns="91438" tIns="45719" rIns="91438" bIns="45719">
            <a:noAutofit/>
          </a:bodyPr>
          <a:lstStyle/>
          <a:p>
            <a:pPr marL="273044" indent="-273044" eaLnBrk="1" hangingPunct="1">
              <a:spcBef>
                <a:spcPts val="300"/>
              </a:spcBef>
              <a:buClr>
                <a:schemeClr val="accent3"/>
              </a:buClr>
              <a:buFont typeface="Georgia"/>
              <a:buNone/>
            </a:pPr>
            <a:r>
              <a:rPr lang="en-US" sz="1000" kern="1200" dirty="0"/>
              <a:t>BERGETHON, Kristin, Alice T. SHAW, Sai-Hong IGNATIUS OU, et al. ROS1 Rearrangements Define a Unique Molecular Class of Lung Cancers. Journal of Clinical Oncology. 2012, 30(8), 863-870</a:t>
            </a:r>
          </a:p>
          <a:p>
            <a:pPr marL="273044" indent="-273044" eaLnBrk="1" hangingPunct="1">
              <a:spcBef>
                <a:spcPts val="300"/>
              </a:spcBef>
              <a:buClr>
                <a:schemeClr val="accent3"/>
              </a:buClr>
              <a:buFont typeface="Georgia"/>
              <a:buNone/>
            </a:pPr>
            <a:r>
              <a:rPr lang="en-US" sz="1000" kern="1200" dirty="0"/>
              <a:t>NICHOLSON, Andrew G., Kari CHANSKY, John CROWLEY, et al. The International Association for the Study of Lung Cancer Lung Cancer Staging Project: Proposals for the Revision of the Clinical and Pathologic Staging of Small Cell Lung Cancer in the Forthcoming Eighth Edition of the TNM Classification for Lung Cancer. Journal of Thoracic Oncology. 2016, 11(3), 300-311</a:t>
            </a:r>
          </a:p>
          <a:p>
            <a:pPr marL="273044" indent="-273044" eaLnBrk="1" hangingPunct="1">
              <a:spcBef>
                <a:spcPts val="300"/>
              </a:spcBef>
              <a:buClr>
                <a:schemeClr val="accent3"/>
              </a:buClr>
              <a:buFont typeface="Georgia"/>
              <a:buNone/>
            </a:pPr>
            <a:r>
              <a:rPr lang="en-US" sz="1000" kern="1200" dirty="0"/>
              <a:t>SLOTMAN, Ben, Corinne FAIVRE-FINN, Gijs KRAMER, et al. Prophylactic Cranial Irradiation in Extensive Small-Cell Lung Cancer. New England Journal of Medicine. 2007, 357(7), 664-672</a:t>
            </a:r>
          </a:p>
          <a:p>
            <a:pPr marL="273044" indent="-273044" eaLnBrk="1" hangingPunct="1">
              <a:spcBef>
                <a:spcPts val="300"/>
              </a:spcBef>
              <a:buClr>
                <a:schemeClr val="accent3"/>
              </a:buClr>
              <a:buFont typeface="Georgia"/>
              <a:buNone/>
            </a:pPr>
            <a:r>
              <a:rPr lang="en-US" sz="1000" kern="1200" dirty="0"/>
              <a:t>RUSTHOVEN, Chad G. a Brian D. KAVANAGH. Prophylactic Cranial Irradiation (PCI) versus Active MRI Surveillance for Small Cell Lung Cancer: The Case for Equipoise. Journal of Thoracic Oncology [online]. 2017, 12(12), 1746-1754</a:t>
            </a:r>
          </a:p>
          <a:p>
            <a:pPr marL="273044" indent="-273044" eaLnBrk="1" hangingPunct="1">
              <a:spcBef>
                <a:spcPts val="300"/>
              </a:spcBef>
              <a:buClr>
                <a:schemeClr val="accent3"/>
              </a:buClr>
              <a:buFont typeface="Georgia"/>
              <a:buNone/>
            </a:pPr>
            <a:r>
              <a:rPr lang="en-US" sz="1000" kern="1200" dirty="0"/>
              <a:t>GONDI, </a:t>
            </a:r>
            <a:r>
              <a:rPr lang="en-US" sz="1000" kern="1200" dirty="0" err="1"/>
              <a:t>Vinai</a:t>
            </a:r>
            <a:r>
              <a:rPr lang="en-US" sz="1000" kern="1200" dirty="0"/>
              <a:t>, Rebecca PAULUS, Deborah W. BRUNER, et al. Decline in Tested and Self-Reported Cognitive Functioning After Prophylactic Cranial Irradiation for Lung Cancer: Pooled Secondary Analysis of Radiation Therapy Oncology Group Randomized Trials 0212 and 0214. International Journal of Radiation Oncology*Biology*Physics. 2013, 86(4), 656-664</a:t>
            </a:r>
          </a:p>
          <a:p>
            <a:pPr marL="273044" indent="-273044" eaLnBrk="1" hangingPunct="1">
              <a:spcBef>
                <a:spcPts val="300"/>
              </a:spcBef>
              <a:buClr>
                <a:schemeClr val="accent3"/>
              </a:buClr>
              <a:buFont typeface="Georgia"/>
              <a:buNone/>
            </a:pPr>
            <a:r>
              <a:rPr lang="en-US" sz="1000" kern="1200" dirty="0"/>
              <a:t>TAKAHASHI, Toshiaki, </a:t>
            </a:r>
            <a:r>
              <a:rPr lang="en-US" sz="1000" kern="1200" dirty="0" err="1"/>
              <a:t>Takeharu</a:t>
            </a:r>
            <a:r>
              <a:rPr lang="en-US" sz="1000" kern="1200" dirty="0"/>
              <a:t> YAMANAKA, Takashi SETO, et al. Prophylactic cranial irradiation versus observation in patients with extensive-disease small-cell lung cancer: a </a:t>
            </a:r>
            <a:r>
              <a:rPr lang="en-US" sz="1000" kern="1200" dirty="0" err="1"/>
              <a:t>multicentre</a:t>
            </a:r>
            <a:r>
              <a:rPr lang="en-US" sz="1000" kern="1200" dirty="0"/>
              <a:t>, </a:t>
            </a:r>
            <a:r>
              <a:rPr lang="en-US" sz="1000" kern="1200" dirty="0" err="1"/>
              <a:t>randomised</a:t>
            </a:r>
            <a:r>
              <a:rPr lang="en-US" sz="1000" kern="1200" dirty="0"/>
              <a:t>, open-label, phase 3 trial. The Lancet Oncology. 2017, 18(5), 663-671</a:t>
            </a:r>
          </a:p>
          <a:p>
            <a:pPr marL="273044" indent="-273044" eaLnBrk="1" hangingPunct="1">
              <a:spcBef>
                <a:spcPts val="300"/>
              </a:spcBef>
              <a:buClr>
                <a:schemeClr val="accent3"/>
              </a:buClr>
              <a:buFont typeface="Georgia"/>
              <a:buNone/>
            </a:pPr>
            <a:r>
              <a:rPr lang="en-US" sz="1000" kern="1200" dirty="0"/>
              <a:t>OWONIKOKO, </a:t>
            </a:r>
            <a:r>
              <a:rPr lang="en-US" sz="1000" kern="1200" dirty="0" err="1"/>
              <a:t>Taofeek</a:t>
            </a:r>
            <a:r>
              <a:rPr lang="en-US" sz="1000" kern="1200" dirty="0"/>
              <a:t> K., </a:t>
            </a:r>
            <a:r>
              <a:rPr lang="en-US" sz="1000" kern="1200" dirty="0" err="1"/>
              <a:t>Madhusmita</a:t>
            </a:r>
            <a:r>
              <a:rPr lang="en-US" sz="1000" kern="1200" dirty="0"/>
              <a:t> BEHERA, </a:t>
            </a:r>
            <a:r>
              <a:rPr lang="en-US" sz="1000" kern="1200" dirty="0" err="1"/>
              <a:t>Zhengjia</a:t>
            </a:r>
            <a:r>
              <a:rPr lang="en-US" sz="1000" kern="1200" dirty="0"/>
              <a:t> CHEN, </a:t>
            </a:r>
            <a:r>
              <a:rPr lang="en-US" sz="1000" kern="1200" dirty="0" err="1"/>
              <a:t>Chandar</a:t>
            </a:r>
            <a:r>
              <a:rPr lang="en-US" sz="1000" kern="1200" dirty="0"/>
              <a:t> BHIMANI, Walter J. CURRAN, </a:t>
            </a:r>
            <a:r>
              <a:rPr lang="en-US" sz="1000" kern="1200" dirty="0" err="1"/>
              <a:t>Fadlo</a:t>
            </a:r>
            <a:r>
              <a:rPr lang="en-US" sz="1000" kern="1200" dirty="0"/>
              <a:t> R. KHURI a Suresh S. RAMALINGAM. A Systematic Analysis of Efficacy of Second-Line Chemotherapy in Sensitive and Refractory Small-Cell Lung Cancer. Journal of Thoracic Oncology [online]. 2012, 7(5), </a:t>
            </a:r>
            <a:r>
              <a:rPr lang="en-US" sz="1000" kern="1200" dirty="0" smtClean="0"/>
              <a:t>866-872</a:t>
            </a:r>
            <a:endParaRPr lang="en-US" sz="1000" kern="1200" dirty="0"/>
          </a:p>
        </p:txBody>
      </p:sp>
      <p:sp>
        <p:nvSpPr>
          <p:cNvPr id="4" name="Zástupný symbol pro text 3"/>
          <p:cNvSpPr>
            <a:spLocks noGrp="1"/>
          </p:cNvSpPr>
          <p:nvPr>
            <p:ph type="body" sz="quarter" idx="10"/>
          </p:nvPr>
        </p:nvSpPr>
        <p:spPr/>
        <p:txBody>
          <a:bodyPr/>
          <a:lstStyle/>
          <a:p>
            <a:endParaRPr lang="en-US"/>
          </a:p>
        </p:txBody>
      </p:sp>
      <p:sp>
        <p:nvSpPr>
          <p:cNvPr id="5" name="Zástupný symbol pro text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13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0" y="-304800"/>
            <a:ext cx="9144000" cy="5448300"/>
            <a:chOff x="0" y="-172026"/>
            <a:chExt cx="9144000" cy="6461615"/>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13" name="Skupina 12"/>
          <p:cNvGrpSpPr/>
          <p:nvPr/>
        </p:nvGrpSpPr>
        <p:grpSpPr>
          <a:xfrm>
            <a:off x="971070" y="1182276"/>
            <a:ext cx="7432183" cy="3678546"/>
            <a:chOff x="302740" y="847811"/>
            <a:chExt cx="8483313" cy="4295689"/>
          </a:xfrm>
        </p:grpSpPr>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40" y="847811"/>
              <a:ext cx="4011538" cy="4295689"/>
            </a:xfrm>
            <a:prstGeom prst="rect">
              <a:avLst/>
            </a:prstGeom>
          </p:spPr>
        </p:pic>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777" y="2221379"/>
              <a:ext cx="4385276" cy="1548551"/>
            </a:xfrm>
            <a:prstGeom prst="rect">
              <a:avLst/>
            </a:prstGeom>
          </p:spPr>
        </p:pic>
      </p:grpSp>
      <p:pic>
        <p:nvPicPr>
          <p:cNvPr id="14" name="Obráze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9601" y="59379"/>
            <a:ext cx="2032000" cy="584200"/>
          </a:xfrm>
          <a:prstGeom prst="rect">
            <a:avLst/>
          </a:prstGeom>
        </p:spPr>
      </p:pic>
      <p:pic>
        <p:nvPicPr>
          <p:cNvPr id="15" name="Picture 4">
            <a:extLst>
              <a:ext uri="{FF2B5EF4-FFF2-40B4-BE49-F238E27FC236}">
                <a16:creationId xmlns:a16="http://schemas.microsoft.com/office/drawing/2014/main" id="{0F182B32-310C-4B22-BF31-FFD261E34D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5127" y="268188"/>
            <a:ext cx="676253" cy="349991"/>
          </a:xfrm>
          <a:prstGeom prst="rect">
            <a:avLst/>
          </a:prstGeom>
        </p:spPr>
      </p:pic>
      <p:sp>
        <p:nvSpPr>
          <p:cNvPr id="10" name="Obdélník 9"/>
          <p:cNvSpPr/>
          <p:nvPr/>
        </p:nvSpPr>
        <p:spPr>
          <a:xfrm>
            <a:off x="8311727" y="4958835"/>
            <a:ext cx="748915" cy="184662"/>
          </a:xfrm>
          <a:prstGeom prst="rect">
            <a:avLst/>
          </a:prstGeom>
        </p:spPr>
        <p:txBody>
          <a:bodyPr wrap="none" lIns="91436" tIns="45718" rIns="91436" bIns="45718">
            <a:spAutoFit/>
          </a:bodyPr>
          <a:lstStyle/>
          <a:p>
            <a:r>
              <a:rPr lang="en-GB" sz="600" dirty="0"/>
              <a:t>M-CZ-00000326</a:t>
            </a:r>
          </a:p>
        </p:txBody>
      </p:sp>
    </p:spTree>
    <p:extLst>
      <p:ext uri="{BB962C8B-B14F-4D97-AF65-F5344CB8AC3E}">
        <p14:creationId xmlns:p14="http://schemas.microsoft.com/office/powerpoint/2010/main" val="9532226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465140" y="1131591"/>
            <a:ext cx="8213725" cy="3600400"/>
          </a:xfrm>
          <a:prstGeom prst="rect">
            <a:avLst/>
          </a:prstGeom>
          <a:solidFill>
            <a:schemeClr val="bg2">
              <a:lumMod val="20000"/>
              <a:lumOff val="80000"/>
            </a:schemeClr>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a:latin typeface="Imago" panose="02000500060000020004" pitchFamily="2" charset="0"/>
            </a:endParaRPr>
          </a:p>
        </p:txBody>
      </p:sp>
      <p:grpSp>
        <p:nvGrpSpPr>
          <p:cNvPr id="101" name="Group 100"/>
          <p:cNvGrpSpPr/>
          <p:nvPr/>
        </p:nvGrpSpPr>
        <p:grpSpPr>
          <a:xfrm>
            <a:off x="663357" y="1681907"/>
            <a:ext cx="3917538" cy="728523"/>
            <a:chOff x="663357" y="1359262"/>
            <a:chExt cx="3917538" cy="728523"/>
          </a:xfrm>
        </p:grpSpPr>
        <p:sp>
          <p:nvSpPr>
            <p:cNvPr id="102" name="Rounded Rectangle 42">
              <a:hlinkClick r:id="rId2" action="ppaction://hlinksldjump"/>
            </p:cNvPr>
            <p:cNvSpPr/>
            <p:nvPr/>
          </p:nvSpPr>
          <p:spPr>
            <a:xfrm>
              <a:off x="663357" y="1524609"/>
              <a:ext cx="3564000" cy="39746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defTabSz="914355">
                <a:spcAft>
                  <a:spcPts val="1200"/>
                </a:spcAft>
              </a:pPr>
              <a:r>
                <a:rPr lang="cs-CZ" sz="1100" kern="0">
                  <a:latin typeface="Imago" panose="02000500060000020004" pitchFamily="2" charset="0"/>
                </a:rPr>
                <a:t>2. Charakteristika onemocnění a histologie</a:t>
              </a:r>
            </a:p>
          </p:txBody>
        </p:sp>
        <p:grpSp>
          <p:nvGrpSpPr>
            <p:cNvPr id="103" name="Group 102"/>
            <p:cNvGrpSpPr/>
            <p:nvPr/>
          </p:nvGrpSpPr>
          <p:grpSpPr>
            <a:xfrm>
              <a:off x="3848739" y="1359262"/>
              <a:ext cx="732156" cy="728523"/>
              <a:chOff x="3848740" y="882058"/>
              <a:chExt cx="732156" cy="728523"/>
            </a:xfrm>
          </p:grpSpPr>
          <p:sp>
            <p:nvSpPr>
              <p:cNvPr id="104" name="Freeform 103"/>
              <p:cNvSpPr>
                <a:spLocks/>
              </p:cNvSpPr>
              <p:nvPr/>
            </p:nvSpPr>
            <p:spPr bwMode="auto">
              <a:xfrm rot="5400000">
                <a:off x="3850556" y="880242"/>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cs-CZ" sz="1100">
                  <a:solidFill>
                    <a:srgbClr val="A2A2A2"/>
                  </a:solidFill>
                  <a:latin typeface="Imago" panose="02000500060000020004" pitchFamily="2" charset="0"/>
                </a:endParaRPr>
              </a:p>
            </p:txBody>
          </p:sp>
          <p:grpSp>
            <p:nvGrpSpPr>
              <p:cNvPr id="105" name="Group 104"/>
              <p:cNvGrpSpPr/>
              <p:nvPr/>
            </p:nvGrpSpPr>
            <p:grpSpPr>
              <a:xfrm>
                <a:off x="3923426" y="954929"/>
                <a:ext cx="582782" cy="582782"/>
                <a:chOff x="4932040" y="771550"/>
                <a:chExt cx="504056" cy="504056"/>
              </a:xfrm>
            </p:grpSpPr>
            <p:sp>
              <p:nvSpPr>
                <p:cNvPr id="106" name="Freeform 105"/>
                <p:cNvSpPr>
                  <a:spLocks noEditPoints="1"/>
                </p:cNvSpPr>
                <p:nvPr/>
              </p:nvSpPr>
              <p:spPr bwMode="auto">
                <a:xfrm>
                  <a:off x="4932040" y="771550"/>
                  <a:ext cx="504056" cy="504056"/>
                </a:xfrm>
                <a:custGeom>
                  <a:avLst/>
                  <a:gdLst>
                    <a:gd name="T0" fmla="*/ 142 w 285"/>
                    <a:gd name="T1" fmla="*/ 284 h 284"/>
                    <a:gd name="T2" fmla="*/ 0 w 285"/>
                    <a:gd name="T3" fmla="*/ 142 h 284"/>
                    <a:gd name="T4" fmla="*/ 142 w 285"/>
                    <a:gd name="T5" fmla="*/ 0 h 284"/>
                    <a:gd name="T6" fmla="*/ 285 w 285"/>
                    <a:gd name="T7" fmla="*/ 142 h 284"/>
                    <a:gd name="T8" fmla="*/ 142 w 285"/>
                    <a:gd name="T9" fmla="*/ 284 h 284"/>
                    <a:gd name="T10" fmla="*/ 142 w 285"/>
                    <a:gd name="T11" fmla="*/ 8 h 284"/>
                    <a:gd name="T12" fmla="*/ 8 w 285"/>
                    <a:gd name="T13" fmla="*/ 142 h 284"/>
                    <a:gd name="T14" fmla="*/ 142 w 285"/>
                    <a:gd name="T15" fmla="*/ 276 h 284"/>
                    <a:gd name="T16" fmla="*/ 277 w 285"/>
                    <a:gd name="T17" fmla="*/ 142 h 284"/>
                    <a:gd name="T18" fmla="*/ 142 w 285"/>
                    <a:gd name="T19" fmla="*/ 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4">
                      <a:moveTo>
                        <a:pt x="142" y="284"/>
                      </a:moveTo>
                      <a:cubicBezTo>
                        <a:pt x="64" y="284"/>
                        <a:pt x="0" y="221"/>
                        <a:pt x="0" y="142"/>
                      </a:cubicBezTo>
                      <a:cubicBezTo>
                        <a:pt x="0" y="64"/>
                        <a:pt x="64" y="0"/>
                        <a:pt x="142" y="0"/>
                      </a:cubicBezTo>
                      <a:cubicBezTo>
                        <a:pt x="221" y="0"/>
                        <a:pt x="285" y="64"/>
                        <a:pt x="285" y="142"/>
                      </a:cubicBezTo>
                      <a:cubicBezTo>
                        <a:pt x="285" y="221"/>
                        <a:pt x="221" y="284"/>
                        <a:pt x="142" y="284"/>
                      </a:cubicBezTo>
                      <a:close/>
                      <a:moveTo>
                        <a:pt x="142" y="8"/>
                      </a:moveTo>
                      <a:cubicBezTo>
                        <a:pt x="68" y="8"/>
                        <a:pt x="8" y="68"/>
                        <a:pt x="8" y="142"/>
                      </a:cubicBezTo>
                      <a:cubicBezTo>
                        <a:pt x="8" y="216"/>
                        <a:pt x="68" y="276"/>
                        <a:pt x="142" y="276"/>
                      </a:cubicBezTo>
                      <a:cubicBezTo>
                        <a:pt x="216" y="276"/>
                        <a:pt x="277" y="216"/>
                        <a:pt x="277" y="142"/>
                      </a:cubicBezTo>
                      <a:cubicBezTo>
                        <a:pt x="277" y="68"/>
                        <a:pt x="216" y="8"/>
                        <a:pt x="142"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nvGrpSpPr>
                <p:cNvPr id="107" name="Group 106"/>
                <p:cNvGrpSpPr/>
                <p:nvPr/>
              </p:nvGrpSpPr>
              <p:grpSpPr>
                <a:xfrm>
                  <a:off x="4965016" y="804526"/>
                  <a:ext cx="438105" cy="438105"/>
                  <a:chOff x="4965016" y="804526"/>
                  <a:chExt cx="438105" cy="438105"/>
                </a:xfrm>
              </p:grpSpPr>
              <p:sp>
                <p:nvSpPr>
                  <p:cNvPr id="108" name="Freeform 107"/>
                  <p:cNvSpPr>
                    <a:spLocks noEditPoints="1"/>
                  </p:cNvSpPr>
                  <p:nvPr/>
                </p:nvSpPr>
                <p:spPr bwMode="auto">
                  <a:xfrm>
                    <a:off x="4965016" y="804526"/>
                    <a:ext cx="438105" cy="438105"/>
                  </a:xfrm>
                  <a:custGeom>
                    <a:avLst/>
                    <a:gdLst>
                      <a:gd name="T0" fmla="*/ 124 w 248"/>
                      <a:gd name="T1" fmla="*/ 248 h 248"/>
                      <a:gd name="T2" fmla="*/ 0 w 248"/>
                      <a:gd name="T3" fmla="*/ 124 h 248"/>
                      <a:gd name="T4" fmla="*/ 124 w 248"/>
                      <a:gd name="T5" fmla="*/ 0 h 248"/>
                      <a:gd name="T6" fmla="*/ 248 w 248"/>
                      <a:gd name="T7" fmla="*/ 124 h 248"/>
                      <a:gd name="T8" fmla="*/ 124 w 248"/>
                      <a:gd name="T9" fmla="*/ 248 h 248"/>
                      <a:gd name="T10" fmla="*/ 124 w 248"/>
                      <a:gd name="T11" fmla="*/ 8 h 248"/>
                      <a:gd name="T12" fmla="*/ 8 w 248"/>
                      <a:gd name="T13" fmla="*/ 124 h 248"/>
                      <a:gd name="T14" fmla="*/ 124 w 248"/>
                      <a:gd name="T15" fmla="*/ 240 h 248"/>
                      <a:gd name="T16" fmla="*/ 240 w 248"/>
                      <a:gd name="T17" fmla="*/ 124 h 248"/>
                      <a:gd name="T18" fmla="*/ 124 w 248"/>
                      <a:gd name="T19"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24" y="248"/>
                        </a:moveTo>
                        <a:cubicBezTo>
                          <a:pt x="56" y="248"/>
                          <a:pt x="0" y="193"/>
                          <a:pt x="0" y="124"/>
                        </a:cubicBezTo>
                        <a:cubicBezTo>
                          <a:pt x="0" y="56"/>
                          <a:pt x="56" y="0"/>
                          <a:pt x="124" y="0"/>
                        </a:cubicBezTo>
                        <a:cubicBezTo>
                          <a:pt x="193" y="0"/>
                          <a:pt x="248" y="56"/>
                          <a:pt x="248" y="124"/>
                        </a:cubicBezTo>
                        <a:cubicBezTo>
                          <a:pt x="248" y="193"/>
                          <a:pt x="193" y="248"/>
                          <a:pt x="124" y="248"/>
                        </a:cubicBezTo>
                        <a:close/>
                        <a:moveTo>
                          <a:pt x="124" y="8"/>
                        </a:moveTo>
                        <a:cubicBezTo>
                          <a:pt x="60" y="8"/>
                          <a:pt x="8" y="60"/>
                          <a:pt x="8" y="124"/>
                        </a:cubicBezTo>
                        <a:cubicBezTo>
                          <a:pt x="8" y="188"/>
                          <a:pt x="60" y="240"/>
                          <a:pt x="124" y="240"/>
                        </a:cubicBezTo>
                        <a:cubicBezTo>
                          <a:pt x="188" y="240"/>
                          <a:pt x="240" y="188"/>
                          <a:pt x="240" y="124"/>
                        </a:cubicBezTo>
                        <a:cubicBezTo>
                          <a:pt x="240" y="60"/>
                          <a:pt x="188" y="8"/>
                          <a:pt x="124"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09" name="Freeform 108"/>
                  <p:cNvSpPr>
                    <a:spLocks noEditPoints="1"/>
                  </p:cNvSpPr>
                  <p:nvPr/>
                </p:nvSpPr>
                <p:spPr bwMode="auto">
                  <a:xfrm>
                    <a:off x="5096918" y="846923"/>
                    <a:ext cx="141324" cy="141324"/>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8 h 80"/>
                      <a:gd name="T12" fmla="*/ 8 w 80"/>
                      <a:gd name="T13" fmla="*/ 40 h 80"/>
                      <a:gd name="T14" fmla="*/ 40 w 80"/>
                      <a:gd name="T15" fmla="*/ 72 h 80"/>
                      <a:gd name="T16" fmla="*/ 72 w 80"/>
                      <a:gd name="T17" fmla="*/ 40 h 80"/>
                      <a:gd name="T18" fmla="*/ 40 w 80"/>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8"/>
                        </a:moveTo>
                        <a:cubicBezTo>
                          <a:pt x="22" y="8"/>
                          <a:pt x="8" y="23"/>
                          <a:pt x="8" y="40"/>
                        </a:cubicBezTo>
                        <a:cubicBezTo>
                          <a:pt x="8" y="58"/>
                          <a:pt x="22" y="72"/>
                          <a:pt x="40" y="72"/>
                        </a:cubicBezTo>
                        <a:cubicBezTo>
                          <a:pt x="57" y="72"/>
                          <a:pt x="72" y="58"/>
                          <a:pt x="72" y="40"/>
                        </a:cubicBezTo>
                        <a:cubicBezTo>
                          <a:pt x="72" y="23"/>
                          <a:pt x="57" y="8"/>
                          <a:pt x="40"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0" name="Freeform 109"/>
                  <p:cNvSpPr>
                    <a:spLocks noEditPoints="1"/>
                  </p:cNvSpPr>
                  <p:nvPr/>
                </p:nvSpPr>
                <p:spPr bwMode="auto">
                  <a:xfrm>
                    <a:off x="5021545" y="931716"/>
                    <a:ext cx="70663" cy="75373"/>
                  </a:xfrm>
                  <a:custGeom>
                    <a:avLst/>
                    <a:gdLst>
                      <a:gd name="T0" fmla="*/ 26 w 39"/>
                      <a:gd name="T1" fmla="*/ 44 h 44"/>
                      <a:gd name="T2" fmla="*/ 14 w 39"/>
                      <a:gd name="T3" fmla="*/ 38 h 44"/>
                      <a:gd name="T4" fmla="*/ 3 w 39"/>
                      <a:gd name="T5" fmla="*/ 21 h 44"/>
                      <a:gd name="T6" fmla="*/ 1 w 39"/>
                      <a:gd name="T7" fmla="*/ 11 h 44"/>
                      <a:gd name="T8" fmla="*/ 7 w 39"/>
                      <a:gd name="T9" fmla="*/ 2 h 44"/>
                      <a:gd name="T10" fmla="*/ 14 w 39"/>
                      <a:gd name="T11" fmla="*/ 0 h 44"/>
                      <a:gd name="T12" fmla="*/ 25 w 39"/>
                      <a:gd name="T13" fmla="*/ 6 h 44"/>
                      <a:gd name="T14" fmla="*/ 37 w 39"/>
                      <a:gd name="T15" fmla="*/ 24 h 44"/>
                      <a:gd name="T16" fmla="*/ 39 w 39"/>
                      <a:gd name="T17" fmla="*/ 34 h 44"/>
                      <a:gd name="T18" fmla="*/ 33 w 39"/>
                      <a:gd name="T19" fmla="*/ 42 h 44"/>
                      <a:gd name="T20" fmla="*/ 26 w 39"/>
                      <a:gd name="T21" fmla="*/ 44 h 44"/>
                      <a:gd name="T22" fmla="*/ 14 w 39"/>
                      <a:gd name="T23" fmla="*/ 8 h 44"/>
                      <a:gd name="T24" fmla="*/ 11 w 39"/>
                      <a:gd name="T25" fmla="*/ 9 h 44"/>
                      <a:gd name="T26" fmla="*/ 9 w 39"/>
                      <a:gd name="T27" fmla="*/ 12 h 44"/>
                      <a:gd name="T28" fmla="*/ 10 w 39"/>
                      <a:gd name="T29" fmla="*/ 16 h 44"/>
                      <a:gd name="T30" fmla="*/ 21 w 39"/>
                      <a:gd name="T31" fmla="*/ 34 h 44"/>
                      <a:gd name="T32" fmla="*/ 29 w 39"/>
                      <a:gd name="T33" fmla="*/ 36 h 44"/>
                      <a:gd name="T34" fmla="*/ 31 w 39"/>
                      <a:gd name="T35" fmla="*/ 32 h 44"/>
                      <a:gd name="T36" fmla="*/ 30 w 39"/>
                      <a:gd name="T37" fmla="*/ 28 h 44"/>
                      <a:gd name="T38" fmla="*/ 19 w 39"/>
                      <a:gd name="T39" fmla="*/ 11 h 44"/>
                      <a:gd name="T40" fmla="*/ 14 w 39"/>
                      <a:gd name="T41"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4">
                        <a:moveTo>
                          <a:pt x="26" y="44"/>
                        </a:moveTo>
                        <a:cubicBezTo>
                          <a:pt x="21" y="44"/>
                          <a:pt x="17" y="42"/>
                          <a:pt x="14" y="38"/>
                        </a:cubicBezTo>
                        <a:cubicBezTo>
                          <a:pt x="3" y="21"/>
                          <a:pt x="3" y="21"/>
                          <a:pt x="3" y="21"/>
                        </a:cubicBezTo>
                        <a:cubicBezTo>
                          <a:pt x="1" y="18"/>
                          <a:pt x="0" y="14"/>
                          <a:pt x="1" y="11"/>
                        </a:cubicBezTo>
                        <a:cubicBezTo>
                          <a:pt x="2" y="7"/>
                          <a:pt x="4" y="4"/>
                          <a:pt x="7" y="2"/>
                        </a:cubicBezTo>
                        <a:cubicBezTo>
                          <a:pt x="9" y="1"/>
                          <a:pt x="12" y="0"/>
                          <a:pt x="14" y="0"/>
                        </a:cubicBezTo>
                        <a:cubicBezTo>
                          <a:pt x="19" y="0"/>
                          <a:pt x="23" y="2"/>
                          <a:pt x="25" y="6"/>
                        </a:cubicBezTo>
                        <a:cubicBezTo>
                          <a:pt x="37" y="24"/>
                          <a:pt x="37" y="24"/>
                          <a:pt x="37" y="24"/>
                        </a:cubicBezTo>
                        <a:cubicBezTo>
                          <a:pt x="39" y="27"/>
                          <a:pt x="39" y="30"/>
                          <a:pt x="39" y="34"/>
                        </a:cubicBezTo>
                        <a:cubicBezTo>
                          <a:pt x="38" y="37"/>
                          <a:pt x="36" y="40"/>
                          <a:pt x="33" y="42"/>
                        </a:cubicBezTo>
                        <a:cubicBezTo>
                          <a:pt x="31" y="44"/>
                          <a:pt x="28" y="44"/>
                          <a:pt x="26" y="44"/>
                        </a:cubicBezTo>
                        <a:close/>
                        <a:moveTo>
                          <a:pt x="14" y="8"/>
                        </a:moveTo>
                        <a:cubicBezTo>
                          <a:pt x="13" y="8"/>
                          <a:pt x="12" y="8"/>
                          <a:pt x="11" y="9"/>
                        </a:cubicBezTo>
                        <a:cubicBezTo>
                          <a:pt x="10" y="10"/>
                          <a:pt x="9" y="11"/>
                          <a:pt x="9" y="12"/>
                        </a:cubicBezTo>
                        <a:cubicBezTo>
                          <a:pt x="9" y="14"/>
                          <a:pt x="9" y="15"/>
                          <a:pt x="10" y="16"/>
                        </a:cubicBezTo>
                        <a:cubicBezTo>
                          <a:pt x="21" y="34"/>
                          <a:pt x="21" y="34"/>
                          <a:pt x="21" y="34"/>
                        </a:cubicBezTo>
                        <a:cubicBezTo>
                          <a:pt x="23" y="36"/>
                          <a:pt x="26" y="37"/>
                          <a:pt x="29" y="36"/>
                        </a:cubicBezTo>
                        <a:cubicBezTo>
                          <a:pt x="30" y="35"/>
                          <a:pt x="31" y="34"/>
                          <a:pt x="31" y="32"/>
                        </a:cubicBezTo>
                        <a:cubicBezTo>
                          <a:pt x="31" y="31"/>
                          <a:pt x="31" y="29"/>
                          <a:pt x="30" y="28"/>
                        </a:cubicBezTo>
                        <a:cubicBezTo>
                          <a:pt x="19" y="11"/>
                          <a:pt x="19" y="11"/>
                          <a:pt x="19" y="11"/>
                        </a:cubicBezTo>
                        <a:cubicBezTo>
                          <a:pt x="18" y="9"/>
                          <a:pt x="16" y="8"/>
                          <a:pt x="14" y="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1" name="Freeform 110"/>
                  <p:cNvSpPr>
                    <a:spLocks noEditPoints="1"/>
                  </p:cNvSpPr>
                  <p:nvPr/>
                </p:nvSpPr>
                <p:spPr bwMode="auto">
                  <a:xfrm>
                    <a:off x="5294772" y="1030645"/>
                    <a:ext cx="51819" cy="84795"/>
                  </a:xfrm>
                  <a:custGeom>
                    <a:avLst/>
                    <a:gdLst>
                      <a:gd name="T0" fmla="*/ 13 w 31"/>
                      <a:gd name="T1" fmla="*/ 47 h 47"/>
                      <a:gd name="T2" fmla="*/ 11 w 31"/>
                      <a:gd name="T3" fmla="*/ 47 h 47"/>
                      <a:gd name="T4" fmla="*/ 2 w 31"/>
                      <a:gd name="T5" fmla="*/ 41 h 47"/>
                      <a:gd name="T6" fmla="*/ 0 w 31"/>
                      <a:gd name="T7" fmla="*/ 32 h 47"/>
                      <a:gd name="T8" fmla="*/ 4 w 31"/>
                      <a:gd name="T9" fmla="*/ 11 h 47"/>
                      <a:gd name="T10" fmla="*/ 17 w 31"/>
                      <a:gd name="T11" fmla="*/ 0 h 47"/>
                      <a:gd name="T12" fmla="*/ 19 w 31"/>
                      <a:gd name="T13" fmla="*/ 0 h 47"/>
                      <a:gd name="T14" fmla="*/ 30 w 31"/>
                      <a:gd name="T15" fmla="*/ 15 h 47"/>
                      <a:gd name="T16" fmla="*/ 27 w 31"/>
                      <a:gd name="T17" fmla="*/ 36 h 47"/>
                      <a:gd name="T18" fmla="*/ 13 w 31"/>
                      <a:gd name="T19" fmla="*/ 47 h 47"/>
                      <a:gd name="T20" fmla="*/ 17 w 31"/>
                      <a:gd name="T21" fmla="*/ 8 h 47"/>
                      <a:gd name="T22" fmla="*/ 11 w 31"/>
                      <a:gd name="T23" fmla="*/ 12 h 47"/>
                      <a:gd name="T24" fmla="*/ 8 w 31"/>
                      <a:gd name="T25" fmla="*/ 33 h 47"/>
                      <a:gd name="T26" fmla="*/ 9 w 31"/>
                      <a:gd name="T27" fmla="*/ 37 h 47"/>
                      <a:gd name="T28" fmla="*/ 12 w 31"/>
                      <a:gd name="T29" fmla="*/ 39 h 47"/>
                      <a:gd name="T30" fmla="*/ 19 w 31"/>
                      <a:gd name="T31" fmla="*/ 35 h 47"/>
                      <a:gd name="T32" fmla="*/ 22 w 31"/>
                      <a:gd name="T33" fmla="*/ 14 h 47"/>
                      <a:gd name="T34" fmla="*/ 21 w 31"/>
                      <a:gd name="T35" fmla="*/ 10 h 47"/>
                      <a:gd name="T36" fmla="*/ 18 w 31"/>
                      <a:gd name="T37" fmla="*/ 8 h 47"/>
                      <a:gd name="T38" fmla="*/ 17 w 31"/>
                      <a:gd name="T39"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3" y="47"/>
                        </a:moveTo>
                        <a:cubicBezTo>
                          <a:pt x="13" y="47"/>
                          <a:pt x="12" y="47"/>
                          <a:pt x="11" y="47"/>
                        </a:cubicBezTo>
                        <a:cubicBezTo>
                          <a:pt x="8" y="46"/>
                          <a:pt x="5" y="44"/>
                          <a:pt x="2" y="41"/>
                        </a:cubicBezTo>
                        <a:cubicBezTo>
                          <a:pt x="0" y="39"/>
                          <a:pt x="0" y="35"/>
                          <a:pt x="0" y="32"/>
                        </a:cubicBezTo>
                        <a:cubicBezTo>
                          <a:pt x="4" y="11"/>
                          <a:pt x="4" y="11"/>
                          <a:pt x="4" y="11"/>
                        </a:cubicBezTo>
                        <a:cubicBezTo>
                          <a:pt x="5" y="4"/>
                          <a:pt x="10" y="0"/>
                          <a:pt x="17" y="0"/>
                        </a:cubicBezTo>
                        <a:cubicBezTo>
                          <a:pt x="17" y="0"/>
                          <a:pt x="18" y="0"/>
                          <a:pt x="19" y="0"/>
                        </a:cubicBezTo>
                        <a:cubicBezTo>
                          <a:pt x="26" y="1"/>
                          <a:pt x="31" y="8"/>
                          <a:pt x="30" y="15"/>
                        </a:cubicBezTo>
                        <a:cubicBezTo>
                          <a:pt x="27" y="36"/>
                          <a:pt x="27" y="36"/>
                          <a:pt x="27" y="36"/>
                        </a:cubicBezTo>
                        <a:cubicBezTo>
                          <a:pt x="25" y="42"/>
                          <a:pt x="20" y="47"/>
                          <a:pt x="13" y="47"/>
                        </a:cubicBezTo>
                        <a:close/>
                        <a:moveTo>
                          <a:pt x="17" y="8"/>
                        </a:moveTo>
                        <a:cubicBezTo>
                          <a:pt x="14" y="8"/>
                          <a:pt x="12" y="10"/>
                          <a:pt x="11" y="12"/>
                        </a:cubicBezTo>
                        <a:cubicBezTo>
                          <a:pt x="8" y="33"/>
                          <a:pt x="8" y="33"/>
                          <a:pt x="8" y="33"/>
                        </a:cubicBezTo>
                        <a:cubicBezTo>
                          <a:pt x="8" y="34"/>
                          <a:pt x="8" y="36"/>
                          <a:pt x="9" y="37"/>
                        </a:cubicBezTo>
                        <a:cubicBezTo>
                          <a:pt x="10" y="38"/>
                          <a:pt x="11" y="39"/>
                          <a:pt x="12" y="39"/>
                        </a:cubicBezTo>
                        <a:cubicBezTo>
                          <a:pt x="15" y="40"/>
                          <a:pt x="18" y="37"/>
                          <a:pt x="19" y="35"/>
                        </a:cubicBezTo>
                        <a:cubicBezTo>
                          <a:pt x="22" y="14"/>
                          <a:pt x="22" y="14"/>
                          <a:pt x="22" y="14"/>
                        </a:cubicBezTo>
                        <a:cubicBezTo>
                          <a:pt x="22" y="12"/>
                          <a:pt x="22" y="11"/>
                          <a:pt x="21" y="10"/>
                        </a:cubicBezTo>
                        <a:cubicBezTo>
                          <a:pt x="20" y="9"/>
                          <a:pt x="19" y="8"/>
                          <a:pt x="18" y="8"/>
                        </a:cubicBezTo>
                        <a:cubicBezTo>
                          <a:pt x="17" y="8"/>
                          <a:pt x="17" y="8"/>
                          <a:pt x="17"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2" name="Freeform 111"/>
                  <p:cNvSpPr>
                    <a:spLocks noEditPoints="1"/>
                  </p:cNvSpPr>
                  <p:nvPr/>
                </p:nvSpPr>
                <p:spPr bwMode="auto">
                  <a:xfrm>
                    <a:off x="5148737" y="1007089"/>
                    <a:ext cx="84795" cy="56529"/>
                  </a:xfrm>
                  <a:custGeom>
                    <a:avLst/>
                    <a:gdLst>
                      <a:gd name="T0" fmla="*/ 14 w 48"/>
                      <a:gd name="T1" fmla="*/ 33 h 33"/>
                      <a:gd name="T2" fmla="*/ 1 w 48"/>
                      <a:gd name="T3" fmla="*/ 23 h 33"/>
                      <a:gd name="T4" fmla="*/ 3 w 48"/>
                      <a:gd name="T5" fmla="*/ 13 h 33"/>
                      <a:gd name="T6" fmla="*/ 11 w 48"/>
                      <a:gd name="T7" fmla="*/ 7 h 33"/>
                      <a:gd name="T8" fmla="*/ 31 w 48"/>
                      <a:gd name="T9" fmla="*/ 1 h 33"/>
                      <a:gd name="T10" fmla="*/ 34 w 48"/>
                      <a:gd name="T11" fmla="*/ 0 h 33"/>
                      <a:gd name="T12" fmla="*/ 47 w 48"/>
                      <a:gd name="T13" fmla="*/ 10 h 33"/>
                      <a:gd name="T14" fmla="*/ 46 w 48"/>
                      <a:gd name="T15" fmla="*/ 20 h 33"/>
                      <a:gd name="T16" fmla="*/ 38 w 48"/>
                      <a:gd name="T17" fmla="*/ 27 h 33"/>
                      <a:gd name="T18" fmla="*/ 18 w 48"/>
                      <a:gd name="T19" fmla="*/ 32 h 33"/>
                      <a:gd name="T20" fmla="*/ 14 w 48"/>
                      <a:gd name="T21" fmla="*/ 33 h 33"/>
                      <a:gd name="T22" fmla="*/ 34 w 48"/>
                      <a:gd name="T23" fmla="*/ 8 h 33"/>
                      <a:gd name="T24" fmla="*/ 33 w 48"/>
                      <a:gd name="T25" fmla="*/ 9 h 33"/>
                      <a:gd name="T26" fmla="*/ 13 w 48"/>
                      <a:gd name="T27" fmla="*/ 14 h 33"/>
                      <a:gd name="T28" fmla="*/ 10 w 48"/>
                      <a:gd name="T29" fmla="*/ 17 h 33"/>
                      <a:gd name="T30" fmla="*/ 9 w 48"/>
                      <a:gd name="T31" fmla="*/ 21 h 33"/>
                      <a:gd name="T32" fmla="*/ 16 w 48"/>
                      <a:gd name="T33" fmla="*/ 25 h 33"/>
                      <a:gd name="T34" fmla="*/ 36 w 48"/>
                      <a:gd name="T35" fmla="*/ 19 h 33"/>
                      <a:gd name="T36" fmla="*/ 39 w 48"/>
                      <a:gd name="T37" fmla="*/ 16 h 33"/>
                      <a:gd name="T38" fmla="*/ 40 w 48"/>
                      <a:gd name="T39" fmla="*/ 12 h 33"/>
                      <a:gd name="T40" fmla="*/ 34 w 48"/>
                      <a:gd name="T4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3">
                        <a:moveTo>
                          <a:pt x="14" y="33"/>
                        </a:moveTo>
                        <a:cubicBezTo>
                          <a:pt x="8" y="33"/>
                          <a:pt x="3" y="29"/>
                          <a:pt x="1" y="23"/>
                        </a:cubicBezTo>
                        <a:cubicBezTo>
                          <a:pt x="0" y="20"/>
                          <a:pt x="1" y="16"/>
                          <a:pt x="3" y="13"/>
                        </a:cubicBezTo>
                        <a:cubicBezTo>
                          <a:pt x="4" y="10"/>
                          <a:pt x="7" y="8"/>
                          <a:pt x="11" y="7"/>
                        </a:cubicBezTo>
                        <a:cubicBezTo>
                          <a:pt x="31" y="1"/>
                          <a:pt x="31" y="1"/>
                          <a:pt x="31" y="1"/>
                        </a:cubicBezTo>
                        <a:cubicBezTo>
                          <a:pt x="32" y="0"/>
                          <a:pt x="33" y="0"/>
                          <a:pt x="34" y="0"/>
                        </a:cubicBezTo>
                        <a:cubicBezTo>
                          <a:pt x="40" y="0"/>
                          <a:pt x="46" y="4"/>
                          <a:pt x="47" y="10"/>
                        </a:cubicBezTo>
                        <a:cubicBezTo>
                          <a:pt x="48" y="13"/>
                          <a:pt x="48" y="17"/>
                          <a:pt x="46" y="20"/>
                        </a:cubicBezTo>
                        <a:cubicBezTo>
                          <a:pt x="44" y="23"/>
                          <a:pt x="42" y="26"/>
                          <a:pt x="38" y="27"/>
                        </a:cubicBezTo>
                        <a:cubicBezTo>
                          <a:pt x="18" y="32"/>
                          <a:pt x="18" y="32"/>
                          <a:pt x="18" y="32"/>
                        </a:cubicBezTo>
                        <a:cubicBezTo>
                          <a:pt x="17" y="33"/>
                          <a:pt x="16" y="33"/>
                          <a:pt x="14" y="33"/>
                        </a:cubicBezTo>
                        <a:close/>
                        <a:moveTo>
                          <a:pt x="34" y="8"/>
                        </a:moveTo>
                        <a:cubicBezTo>
                          <a:pt x="34" y="8"/>
                          <a:pt x="33" y="8"/>
                          <a:pt x="33" y="9"/>
                        </a:cubicBezTo>
                        <a:cubicBezTo>
                          <a:pt x="13" y="14"/>
                          <a:pt x="13" y="14"/>
                          <a:pt x="13" y="14"/>
                        </a:cubicBezTo>
                        <a:cubicBezTo>
                          <a:pt x="11" y="15"/>
                          <a:pt x="10" y="16"/>
                          <a:pt x="10" y="17"/>
                        </a:cubicBezTo>
                        <a:cubicBezTo>
                          <a:pt x="9" y="18"/>
                          <a:pt x="9" y="20"/>
                          <a:pt x="9" y="21"/>
                        </a:cubicBezTo>
                        <a:cubicBezTo>
                          <a:pt x="10" y="24"/>
                          <a:pt x="13" y="26"/>
                          <a:pt x="16" y="25"/>
                        </a:cubicBezTo>
                        <a:cubicBezTo>
                          <a:pt x="36" y="19"/>
                          <a:pt x="36" y="19"/>
                          <a:pt x="36" y="19"/>
                        </a:cubicBezTo>
                        <a:cubicBezTo>
                          <a:pt x="37" y="18"/>
                          <a:pt x="38" y="18"/>
                          <a:pt x="39" y="16"/>
                        </a:cubicBezTo>
                        <a:cubicBezTo>
                          <a:pt x="40" y="15"/>
                          <a:pt x="40" y="14"/>
                          <a:pt x="40" y="12"/>
                        </a:cubicBezTo>
                        <a:cubicBezTo>
                          <a:pt x="39" y="10"/>
                          <a:pt x="37" y="8"/>
                          <a:pt x="34"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3" name="Freeform 112"/>
                  <p:cNvSpPr>
                    <a:spLocks noEditPoints="1"/>
                  </p:cNvSpPr>
                  <p:nvPr/>
                </p:nvSpPr>
                <p:spPr bwMode="auto">
                  <a:xfrm>
                    <a:off x="5125182" y="1153125"/>
                    <a:ext cx="89505" cy="51819"/>
                  </a:xfrm>
                  <a:custGeom>
                    <a:avLst/>
                    <a:gdLst>
                      <a:gd name="T0" fmla="*/ 34 w 49"/>
                      <a:gd name="T1" fmla="*/ 30 h 30"/>
                      <a:gd name="T2" fmla="*/ 32 w 49"/>
                      <a:gd name="T3" fmla="*/ 30 h 30"/>
                      <a:gd name="T4" fmla="*/ 12 w 49"/>
                      <a:gd name="T5" fmla="*/ 27 h 30"/>
                      <a:gd name="T6" fmla="*/ 3 w 49"/>
                      <a:gd name="T7" fmla="*/ 22 h 30"/>
                      <a:gd name="T8" fmla="*/ 0 w 49"/>
                      <a:gd name="T9" fmla="*/ 12 h 30"/>
                      <a:gd name="T10" fmla="*/ 15 w 49"/>
                      <a:gd name="T11" fmla="*/ 1 h 30"/>
                      <a:gd name="T12" fmla="*/ 36 w 49"/>
                      <a:gd name="T13" fmla="*/ 4 h 30"/>
                      <a:gd name="T14" fmla="*/ 48 w 49"/>
                      <a:gd name="T15" fmla="*/ 19 h 30"/>
                      <a:gd name="T16" fmla="*/ 34 w 49"/>
                      <a:gd name="T17" fmla="*/ 30 h 30"/>
                      <a:gd name="T18" fmla="*/ 13 w 49"/>
                      <a:gd name="T19" fmla="*/ 9 h 30"/>
                      <a:gd name="T20" fmla="*/ 8 w 49"/>
                      <a:gd name="T21" fmla="*/ 13 h 30"/>
                      <a:gd name="T22" fmla="*/ 9 w 49"/>
                      <a:gd name="T23" fmla="*/ 17 h 30"/>
                      <a:gd name="T24" fmla="*/ 13 w 49"/>
                      <a:gd name="T25" fmla="*/ 19 h 30"/>
                      <a:gd name="T26" fmla="*/ 34 w 49"/>
                      <a:gd name="T27" fmla="*/ 22 h 30"/>
                      <a:gd name="T28" fmla="*/ 40 w 49"/>
                      <a:gd name="T29" fmla="*/ 18 h 30"/>
                      <a:gd name="T30" fmla="*/ 35 w 49"/>
                      <a:gd name="T31" fmla="*/ 12 h 30"/>
                      <a:gd name="T32" fmla="*/ 14 w 49"/>
                      <a:gd name="T33" fmla="*/ 9 h 30"/>
                      <a:gd name="T34" fmla="*/ 13 w 49"/>
                      <a:gd name="T3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30">
                        <a:moveTo>
                          <a:pt x="34" y="30"/>
                        </a:moveTo>
                        <a:cubicBezTo>
                          <a:pt x="34" y="30"/>
                          <a:pt x="33" y="30"/>
                          <a:pt x="32" y="30"/>
                        </a:cubicBezTo>
                        <a:cubicBezTo>
                          <a:pt x="12" y="27"/>
                          <a:pt x="12" y="27"/>
                          <a:pt x="12" y="27"/>
                        </a:cubicBezTo>
                        <a:cubicBezTo>
                          <a:pt x="8" y="27"/>
                          <a:pt x="5" y="25"/>
                          <a:pt x="3" y="22"/>
                        </a:cubicBezTo>
                        <a:cubicBezTo>
                          <a:pt x="1" y="19"/>
                          <a:pt x="0" y="16"/>
                          <a:pt x="0" y="12"/>
                        </a:cubicBezTo>
                        <a:cubicBezTo>
                          <a:pt x="1" y="5"/>
                          <a:pt x="8" y="0"/>
                          <a:pt x="15" y="1"/>
                        </a:cubicBezTo>
                        <a:cubicBezTo>
                          <a:pt x="36" y="4"/>
                          <a:pt x="36" y="4"/>
                          <a:pt x="36" y="4"/>
                        </a:cubicBezTo>
                        <a:cubicBezTo>
                          <a:pt x="43" y="5"/>
                          <a:pt x="49" y="11"/>
                          <a:pt x="48" y="19"/>
                        </a:cubicBezTo>
                        <a:cubicBezTo>
                          <a:pt x="47" y="25"/>
                          <a:pt x="41" y="30"/>
                          <a:pt x="34" y="30"/>
                        </a:cubicBezTo>
                        <a:close/>
                        <a:moveTo>
                          <a:pt x="13" y="9"/>
                        </a:moveTo>
                        <a:cubicBezTo>
                          <a:pt x="11" y="9"/>
                          <a:pt x="9" y="11"/>
                          <a:pt x="8" y="13"/>
                        </a:cubicBezTo>
                        <a:cubicBezTo>
                          <a:pt x="8" y="15"/>
                          <a:pt x="8" y="16"/>
                          <a:pt x="9" y="17"/>
                        </a:cubicBezTo>
                        <a:cubicBezTo>
                          <a:pt x="10" y="18"/>
                          <a:pt x="11" y="19"/>
                          <a:pt x="13" y="19"/>
                        </a:cubicBezTo>
                        <a:cubicBezTo>
                          <a:pt x="34" y="22"/>
                          <a:pt x="34" y="22"/>
                          <a:pt x="34" y="22"/>
                        </a:cubicBezTo>
                        <a:cubicBezTo>
                          <a:pt x="37" y="23"/>
                          <a:pt x="39" y="21"/>
                          <a:pt x="40" y="18"/>
                        </a:cubicBezTo>
                        <a:cubicBezTo>
                          <a:pt x="40" y="15"/>
                          <a:pt x="38" y="12"/>
                          <a:pt x="35" y="12"/>
                        </a:cubicBezTo>
                        <a:cubicBezTo>
                          <a:pt x="14" y="9"/>
                          <a:pt x="14" y="9"/>
                          <a:pt x="14" y="9"/>
                        </a:cubicBezTo>
                        <a:cubicBezTo>
                          <a:pt x="14" y="9"/>
                          <a:pt x="14" y="9"/>
                          <a:pt x="13" y="9"/>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4" name="Freeform 113"/>
                  <p:cNvSpPr>
                    <a:spLocks/>
                  </p:cNvSpPr>
                  <p:nvPr/>
                </p:nvSpPr>
                <p:spPr bwMode="auto">
                  <a:xfrm>
                    <a:off x="5049809" y="1091884"/>
                    <a:ext cx="108349" cy="51819"/>
                  </a:xfrm>
                  <a:custGeom>
                    <a:avLst/>
                    <a:gdLst>
                      <a:gd name="T0" fmla="*/ 19 w 62"/>
                      <a:gd name="T1" fmla="*/ 30 h 30"/>
                      <a:gd name="T2" fmla="*/ 17 w 62"/>
                      <a:gd name="T3" fmla="*/ 30 h 30"/>
                      <a:gd name="T4" fmla="*/ 3 w 62"/>
                      <a:gd name="T5" fmla="*/ 24 h 30"/>
                      <a:gd name="T6" fmla="*/ 1 w 62"/>
                      <a:gd name="T7" fmla="*/ 19 h 30"/>
                      <a:gd name="T8" fmla="*/ 6 w 62"/>
                      <a:gd name="T9" fmla="*/ 17 h 30"/>
                      <a:gd name="T10" fmla="*/ 16 w 62"/>
                      <a:gd name="T11" fmla="*/ 21 h 30"/>
                      <a:gd name="T12" fmla="*/ 21 w 62"/>
                      <a:gd name="T13" fmla="*/ 11 h 30"/>
                      <a:gd name="T14" fmla="*/ 23 w 62"/>
                      <a:gd name="T15" fmla="*/ 8 h 30"/>
                      <a:gd name="T16" fmla="*/ 26 w 62"/>
                      <a:gd name="T17" fmla="*/ 8 h 30"/>
                      <a:gd name="T18" fmla="*/ 36 w 62"/>
                      <a:gd name="T19" fmla="*/ 13 h 30"/>
                      <a:gd name="T20" fmla="*/ 40 w 62"/>
                      <a:gd name="T21" fmla="*/ 2 h 30"/>
                      <a:gd name="T22" fmla="*/ 42 w 62"/>
                      <a:gd name="T23" fmla="*/ 0 h 30"/>
                      <a:gd name="T24" fmla="*/ 45 w 62"/>
                      <a:gd name="T25" fmla="*/ 0 h 30"/>
                      <a:gd name="T26" fmla="*/ 59 w 62"/>
                      <a:gd name="T27" fmla="*/ 6 h 30"/>
                      <a:gd name="T28" fmla="*/ 61 w 62"/>
                      <a:gd name="T29" fmla="*/ 11 h 30"/>
                      <a:gd name="T30" fmla="*/ 56 w 62"/>
                      <a:gd name="T31" fmla="*/ 13 h 30"/>
                      <a:gd name="T32" fmla="*/ 46 w 62"/>
                      <a:gd name="T33" fmla="*/ 9 h 30"/>
                      <a:gd name="T34" fmla="*/ 42 w 62"/>
                      <a:gd name="T35" fmla="*/ 19 h 30"/>
                      <a:gd name="T36" fmla="*/ 40 w 62"/>
                      <a:gd name="T37" fmla="*/ 21 h 30"/>
                      <a:gd name="T38" fmla="*/ 37 w 62"/>
                      <a:gd name="T39" fmla="*/ 21 h 30"/>
                      <a:gd name="T40" fmla="*/ 26 w 62"/>
                      <a:gd name="T41" fmla="*/ 17 h 30"/>
                      <a:gd name="T42" fmla="*/ 22 w 62"/>
                      <a:gd name="T43" fmla="*/ 27 h 30"/>
                      <a:gd name="T44" fmla="*/ 20 w 62"/>
                      <a:gd name="T45" fmla="*/ 30 h 30"/>
                      <a:gd name="T46" fmla="*/ 19 w 62"/>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30">
                        <a:moveTo>
                          <a:pt x="19" y="30"/>
                        </a:moveTo>
                        <a:cubicBezTo>
                          <a:pt x="18" y="30"/>
                          <a:pt x="18" y="30"/>
                          <a:pt x="17" y="30"/>
                        </a:cubicBezTo>
                        <a:cubicBezTo>
                          <a:pt x="3" y="24"/>
                          <a:pt x="3" y="24"/>
                          <a:pt x="3" y="24"/>
                        </a:cubicBezTo>
                        <a:cubicBezTo>
                          <a:pt x="1" y="23"/>
                          <a:pt x="0" y="21"/>
                          <a:pt x="1" y="19"/>
                        </a:cubicBezTo>
                        <a:cubicBezTo>
                          <a:pt x="2" y="17"/>
                          <a:pt x="4" y="16"/>
                          <a:pt x="6" y="17"/>
                        </a:cubicBezTo>
                        <a:cubicBezTo>
                          <a:pt x="16" y="21"/>
                          <a:pt x="16" y="21"/>
                          <a:pt x="16" y="21"/>
                        </a:cubicBezTo>
                        <a:cubicBezTo>
                          <a:pt x="21" y="11"/>
                          <a:pt x="21" y="11"/>
                          <a:pt x="21" y="11"/>
                        </a:cubicBezTo>
                        <a:cubicBezTo>
                          <a:pt x="21" y="10"/>
                          <a:pt x="22" y="9"/>
                          <a:pt x="23" y="8"/>
                        </a:cubicBezTo>
                        <a:cubicBezTo>
                          <a:pt x="24" y="8"/>
                          <a:pt x="25" y="8"/>
                          <a:pt x="26" y="8"/>
                        </a:cubicBezTo>
                        <a:cubicBezTo>
                          <a:pt x="36" y="13"/>
                          <a:pt x="36" y="13"/>
                          <a:pt x="36" y="13"/>
                        </a:cubicBezTo>
                        <a:cubicBezTo>
                          <a:pt x="40" y="2"/>
                          <a:pt x="40" y="2"/>
                          <a:pt x="40" y="2"/>
                        </a:cubicBezTo>
                        <a:cubicBezTo>
                          <a:pt x="40" y="1"/>
                          <a:pt x="41" y="1"/>
                          <a:pt x="42" y="0"/>
                        </a:cubicBezTo>
                        <a:cubicBezTo>
                          <a:pt x="43" y="0"/>
                          <a:pt x="44" y="0"/>
                          <a:pt x="45" y="0"/>
                        </a:cubicBezTo>
                        <a:cubicBezTo>
                          <a:pt x="59" y="6"/>
                          <a:pt x="59" y="6"/>
                          <a:pt x="59" y="6"/>
                        </a:cubicBezTo>
                        <a:cubicBezTo>
                          <a:pt x="61" y="7"/>
                          <a:pt x="62" y="9"/>
                          <a:pt x="61" y="11"/>
                        </a:cubicBezTo>
                        <a:cubicBezTo>
                          <a:pt x="60" y="13"/>
                          <a:pt x="58" y="14"/>
                          <a:pt x="56" y="13"/>
                        </a:cubicBezTo>
                        <a:cubicBezTo>
                          <a:pt x="46" y="9"/>
                          <a:pt x="46" y="9"/>
                          <a:pt x="46" y="9"/>
                        </a:cubicBezTo>
                        <a:cubicBezTo>
                          <a:pt x="42" y="19"/>
                          <a:pt x="42" y="19"/>
                          <a:pt x="42" y="19"/>
                        </a:cubicBezTo>
                        <a:cubicBezTo>
                          <a:pt x="41" y="20"/>
                          <a:pt x="41" y="21"/>
                          <a:pt x="40" y="21"/>
                        </a:cubicBezTo>
                        <a:cubicBezTo>
                          <a:pt x="39" y="22"/>
                          <a:pt x="38" y="22"/>
                          <a:pt x="37" y="21"/>
                        </a:cubicBezTo>
                        <a:cubicBezTo>
                          <a:pt x="26" y="17"/>
                          <a:pt x="26" y="17"/>
                          <a:pt x="26" y="17"/>
                        </a:cubicBezTo>
                        <a:cubicBezTo>
                          <a:pt x="22" y="27"/>
                          <a:pt x="22" y="27"/>
                          <a:pt x="22" y="27"/>
                        </a:cubicBezTo>
                        <a:cubicBezTo>
                          <a:pt x="22" y="28"/>
                          <a:pt x="21" y="29"/>
                          <a:pt x="20" y="30"/>
                        </a:cubicBezTo>
                        <a:cubicBezTo>
                          <a:pt x="20" y="30"/>
                          <a:pt x="19" y="30"/>
                          <a:pt x="19" y="3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5" name="Freeform 114"/>
                  <p:cNvSpPr>
                    <a:spLocks/>
                  </p:cNvSpPr>
                  <p:nvPr/>
                </p:nvSpPr>
                <p:spPr bwMode="auto">
                  <a:xfrm>
                    <a:off x="5247664" y="941138"/>
                    <a:ext cx="103639" cy="65951"/>
                  </a:xfrm>
                  <a:custGeom>
                    <a:avLst/>
                    <a:gdLst>
                      <a:gd name="T0" fmla="*/ 19 w 58"/>
                      <a:gd name="T1" fmla="*/ 35 h 35"/>
                      <a:gd name="T2" fmla="*/ 19 w 58"/>
                      <a:gd name="T3" fmla="*/ 35 h 35"/>
                      <a:gd name="T4" fmla="*/ 4 w 58"/>
                      <a:gd name="T5" fmla="*/ 33 h 35"/>
                      <a:gd name="T6" fmla="*/ 1 w 58"/>
                      <a:gd name="T7" fmla="*/ 29 h 35"/>
                      <a:gd name="T8" fmla="*/ 5 w 58"/>
                      <a:gd name="T9" fmla="*/ 25 h 35"/>
                      <a:gd name="T10" fmla="*/ 16 w 58"/>
                      <a:gd name="T11" fmla="*/ 27 h 35"/>
                      <a:gd name="T12" fmla="*/ 18 w 58"/>
                      <a:gd name="T13" fmla="*/ 16 h 35"/>
                      <a:gd name="T14" fmla="*/ 19 w 58"/>
                      <a:gd name="T15" fmla="*/ 13 h 35"/>
                      <a:gd name="T16" fmla="*/ 22 w 58"/>
                      <a:gd name="T17" fmla="*/ 13 h 35"/>
                      <a:gd name="T18" fmla="*/ 33 w 58"/>
                      <a:gd name="T19" fmla="*/ 14 h 35"/>
                      <a:gd name="T20" fmla="*/ 34 w 58"/>
                      <a:gd name="T21" fmla="*/ 3 h 35"/>
                      <a:gd name="T22" fmla="*/ 36 w 58"/>
                      <a:gd name="T23" fmla="*/ 1 h 35"/>
                      <a:gd name="T24" fmla="*/ 39 w 58"/>
                      <a:gd name="T25" fmla="*/ 0 h 35"/>
                      <a:gd name="T26" fmla="*/ 54 w 58"/>
                      <a:gd name="T27" fmla="*/ 2 h 35"/>
                      <a:gd name="T28" fmla="*/ 57 w 58"/>
                      <a:gd name="T29" fmla="*/ 7 h 35"/>
                      <a:gd name="T30" fmla="*/ 53 w 58"/>
                      <a:gd name="T31" fmla="*/ 10 h 35"/>
                      <a:gd name="T32" fmla="*/ 42 w 58"/>
                      <a:gd name="T33" fmla="*/ 8 h 35"/>
                      <a:gd name="T34" fmla="*/ 40 w 58"/>
                      <a:gd name="T35" fmla="*/ 19 h 35"/>
                      <a:gd name="T36" fmla="*/ 39 w 58"/>
                      <a:gd name="T37" fmla="*/ 22 h 35"/>
                      <a:gd name="T38" fmla="*/ 36 w 58"/>
                      <a:gd name="T39" fmla="*/ 23 h 35"/>
                      <a:gd name="T40" fmla="*/ 25 w 58"/>
                      <a:gd name="T41" fmla="*/ 21 h 35"/>
                      <a:gd name="T42" fmla="*/ 23 w 58"/>
                      <a:gd name="T43" fmla="*/ 32 h 35"/>
                      <a:gd name="T44" fmla="*/ 22 w 58"/>
                      <a:gd name="T45" fmla="*/ 35 h 35"/>
                      <a:gd name="T46" fmla="*/ 19 w 58"/>
                      <a:gd name="T4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35">
                        <a:moveTo>
                          <a:pt x="19" y="35"/>
                        </a:moveTo>
                        <a:cubicBezTo>
                          <a:pt x="19" y="35"/>
                          <a:pt x="19" y="35"/>
                          <a:pt x="19" y="35"/>
                        </a:cubicBezTo>
                        <a:cubicBezTo>
                          <a:pt x="4" y="33"/>
                          <a:pt x="4" y="33"/>
                          <a:pt x="4" y="33"/>
                        </a:cubicBezTo>
                        <a:cubicBezTo>
                          <a:pt x="2" y="33"/>
                          <a:pt x="0" y="31"/>
                          <a:pt x="1" y="29"/>
                        </a:cubicBezTo>
                        <a:cubicBezTo>
                          <a:pt x="1" y="26"/>
                          <a:pt x="3" y="25"/>
                          <a:pt x="5" y="25"/>
                        </a:cubicBezTo>
                        <a:cubicBezTo>
                          <a:pt x="16" y="27"/>
                          <a:pt x="16" y="27"/>
                          <a:pt x="16" y="27"/>
                        </a:cubicBezTo>
                        <a:cubicBezTo>
                          <a:pt x="18" y="16"/>
                          <a:pt x="18" y="16"/>
                          <a:pt x="18" y="16"/>
                        </a:cubicBezTo>
                        <a:cubicBezTo>
                          <a:pt x="18" y="15"/>
                          <a:pt x="18" y="14"/>
                          <a:pt x="19" y="13"/>
                        </a:cubicBezTo>
                        <a:cubicBezTo>
                          <a:pt x="20" y="13"/>
                          <a:pt x="21" y="12"/>
                          <a:pt x="22" y="13"/>
                        </a:cubicBezTo>
                        <a:cubicBezTo>
                          <a:pt x="33" y="14"/>
                          <a:pt x="33" y="14"/>
                          <a:pt x="33" y="14"/>
                        </a:cubicBezTo>
                        <a:cubicBezTo>
                          <a:pt x="34" y="3"/>
                          <a:pt x="34" y="3"/>
                          <a:pt x="34" y="3"/>
                        </a:cubicBezTo>
                        <a:cubicBezTo>
                          <a:pt x="35" y="2"/>
                          <a:pt x="35" y="1"/>
                          <a:pt x="36" y="1"/>
                        </a:cubicBezTo>
                        <a:cubicBezTo>
                          <a:pt x="37" y="0"/>
                          <a:pt x="38" y="0"/>
                          <a:pt x="39" y="0"/>
                        </a:cubicBezTo>
                        <a:cubicBezTo>
                          <a:pt x="54" y="2"/>
                          <a:pt x="54" y="2"/>
                          <a:pt x="54" y="2"/>
                        </a:cubicBezTo>
                        <a:cubicBezTo>
                          <a:pt x="56" y="2"/>
                          <a:pt x="58" y="4"/>
                          <a:pt x="57" y="7"/>
                        </a:cubicBezTo>
                        <a:cubicBezTo>
                          <a:pt x="57" y="9"/>
                          <a:pt x="55" y="10"/>
                          <a:pt x="53" y="10"/>
                        </a:cubicBezTo>
                        <a:cubicBezTo>
                          <a:pt x="42" y="8"/>
                          <a:pt x="42" y="8"/>
                          <a:pt x="42" y="8"/>
                        </a:cubicBezTo>
                        <a:cubicBezTo>
                          <a:pt x="40" y="19"/>
                          <a:pt x="40" y="19"/>
                          <a:pt x="40" y="19"/>
                        </a:cubicBezTo>
                        <a:cubicBezTo>
                          <a:pt x="40" y="20"/>
                          <a:pt x="40" y="21"/>
                          <a:pt x="39" y="22"/>
                        </a:cubicBezTo>
                        <a:cubicBezTo>
                          <a:pt x="38" y="23"/>
                          <a:pt x="37" y="23"/>
                          <a:pt x="36" y="23"/>
                        </a:cubicBezTo>
                        <a:cubicBezTo>
                          <a:pt x="25" y="21"/>
                          <a:pt x="25" y="21"/>
                          <a:pt x="25" y="21"/>
                        </a:cubicBezTo>
                        <a:cubicBezTo>
                          <a:pt x="23" y="32"/>
                          <a:pt x="23" y="32"/>
                          <a:pt x="23" y="32"/>
                        </a:cubicBezTo>
                        <a:cubicBezTo>
                          <a:pt x="23" y="33"/>
                          <a:pt x="23" y="34"/>
                          <a:pt x="22" y="35"/>
                        </a:cubicBezTo>
                        <a:cubicBezTo>
                          <a:pt x="21" y="35"/>
                          <a:pt x="20" y="35"/>
                          <a:pt x="19" y="35"/>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6" name="Freeform 115"/>
                  <p:cNvSpPr>
                    <a:spLocks noEditPoints="1"/>
                  </p:cNvSpPr>
                  <p:nvPr/>
                </p:nvSpPr>
                <p:spPr bwMode="auto">
                  <a:xfrm>
                    <a:off x="5261796" y="879899"/>
                    <a:ext cx="47108" cy="42397"/>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8 h 25"/>
                      <a:gd name="T12" fmla="*/ 8 w 25"/>
                      <a:gd name="T13" fmla="*/ 13 h 25"/>
                      <a:gd name="T14" fmla="*/ 12 w 25"/>
                      <a:gd name="T15" fmla="*/ 17 h 25"/>
                      <a:gd name="T16" fmla="*/ 17 w 25"/>
                      <a:gd name="T17" fmla="*/ 13 h 25"/>
                      <a:gd name="T18" fmla="*/ 12 w 25"/>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6" y="25"/>
                          <a:pt x="0" y="19"/>
                          <a:pt x="0" y="13"/>
                        </a:cubicBezTo>
                        <a:cubicBezTo>
                          <a:pt x="0" y="6"/>
                          <a:pt x="6" y="0"/>
                          <a:pt x="12" y="0"/>
                        </a:cubicBezTo>
                        <a:cubicBezTo>
                          <a:pt x="19" y="0"/>
                          <a:pt x="25" y="6"/>
                          <a:pt x="25" y="13"/>
                        </a:cubicBezTo>
                        <a:cubicBezTo>
                          <a:pt x="25" y="19"/>
                          <a:pt x="19" y="25"/>
                          <a:pt x="12" y="25"/>
                        </a:cubicBezTo>
                        <a:close/>
                        <a:moveTo>
                          <a:pt x="12" y="8"/>
                        </a:moveTo>
                        <a:cubicBezTo>
                          <a:pt x="10" y="8"/>
                          <a:pt x="8" y="10"/>
                          <a:pt x="8" y="13"/>
                        </a:cubicBezTo>
                        <a:cubicBezTo>
                          <a:pt x="8" y="15"/>
                          <a:pt x="10" y="17"/>
                          <a:pt x="12" y="17"/>
                        </a:cubicBezTo>
                        <a:cubicBezTo>
                          <a:pt x="15" y="17"/>
                          <a:pt x="17" y="15"/>
                          <a:pt x="17" y="13"/>
                        </a:cubicBezTo>
                        <a:cubicBezTo>
                          <a:pt x="17" y="10"/>
                          <a:pt x="15" y="8"/>
                          <a:pt x="12" y="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7" name="Freeform 116"/>
                  <p:cNvSpPr>
                    <a:spLocks noEditPoints="1"/>
                  </p:cNvSpPr>
                  <p:nvPr/>
                </p:nvSpPr>
                <p:spPr bwMode="auto">
                  <a:xfrm>
                    <a:off x="5021545" y="1044777"/>
                    <a:ext cx="42397" cy="42397"/>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8 h 25"/>
                      <a:gd name="T12" fmla="*/ 8 w 25"/>
                      <a:gd name="T13" fmla="*/ 12 h 25"/>
                      <a:gd name="T14" fmla="*/ 12 w 25"/>
                      <a:gd name="T15" fmla="*/ 17 h 25"/>
                      <a:gd name="T16" fmla="*/ 17 w 25"/>
                      <a:gd name="T17" fmla="*/ 12 h 25"/>
                      <a:gd name="T18" fmla="*/ 12 w 25"/>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6" y="25"/>
                          <a:pt x="0" y="19"/>
                          <a:pt x="0" y="12"/>
                        </a:cubicBezTo>
                        <a:cubicBezTo>
                          <a:pt x="0" y="5"/>
                          <a:pt x="6" y="0"/>
                          <a:pt x="12" y="0"/>
                        </a:cubicBezTo>
                        <a:cubicBezTo>
                          <a:pt x="19" y="0"/>
                          <a:pt x="25" y="5"/>
                          <a:pt x="25" y="12"/>
                        </a:cubicBezTo>
                        <a:cubicBezTo>
                          <a:pt x="25" y="19"/>
                          <a:pt x="19" y="25"/>
                          <a:pt x="12" y="25"/>
                        </a:cubicBezTo>
                        <a:close/>
                        <a:moveTo>
                          <a:pt x="12" y="8"/>
                        </a:moveTo>
                        <a:cubicBezTo>
                          <a:pt x="10" y="8"/>
                          <a:pt x="8" y="10"/>
                          <a:pt x="8" y="12"/>
                        </a:cubicBezTo>
                        <a:cubicBezTo>
                          <a:pt x="8" y="15"/>
                          <a:pt x="10" y="17"/>
                          <a:pt x="12" y="17"/>
                        </a:cubicBezTo>
                        <a:cubicBezTo>
                          <a:pt x="15" y="17"/>
                          <a:pt x="17" y="15"/>
                          <a:pt x="17" y="12"/>
                        </a:cubicBezTo>
                        <a:cubicBezTo>
                          <a:pt x="17" y="10"/>
                          <a:pt x="15" y="8"/>
                          <a:pt x="12"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8" name="Freeform 117"/>
                  <p:cNvSpPr>
                    <a:spLocks noEditPoints="1"/>
                  </p:cNvSpPr>
                  <p:nvPr/>
                </p:nvSpPr>
                <p:spPr bwMode="auto">
                  <a:xfrm>
                    <a:off x="5257086" y="1134282"/>
                    <a:ext cx="42397" cy="42397"/>
                  </a:xfrm>
                  <a:custGeom>
                    <a:avLst/>
                    <a:gdLst>
                      <a:gd name="T0" fmla="*/ 13 w 25"/>
                      <a:gd name="T1" fmla="*/ 24 h 24"/>
                      <a:gd name="T2" fmla="*/ 0 w 25"/>
                      <a:gd name="T3" fmla="*/ 12 h 24"/>
                      <a:gd name="T4" fmla="*/ 13 w 25"/>
                      <a:gd name="T5" fmla="*/ 0 h 24"/>
                      <a:gd name="T6" fmla="*/ 25 w 25"/>
                      <a:gd name="T7" fmla="*/ 12 h 24"/>
                      <a:gd name="T8" fmla="*/ 13 w 25"/>
                      <a:gd name="T9" fmla="*/ 24 h 24"/>
                      <a:gd name="T10" fmla="*/ 13 w 25"/>
                      <a:gd name="T11" fmla="*/ 8 h 24"/>
                      <a:gd name="T12" fmla="*/ 8 w 25"/>
                      <a:gd name="T13" fmla="*/ 12 h 24"/>
                      <a:gd name="T14" fmla="*/ 13 w 25"/>
                      <a:gd name="T15" fmla="*/ 16 h 24"/>
                      <a:gd name="T16" fmla="*/ 17 w 25"/>
                      <a:gd name="T17" fmla="*/ 12 h 24"/>
                      <a:gd name="T18" fmla="*/ 13 w 25"/>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24"/>
                        </a:moveTo>
                        <a:cubicBezTo>
                          <a:pt x="6" y="24"/>
                          <a:pt x="0" y="19"/>
                          <a:pt x="0" y="12"/>
                        </a:cubicBezTo>
                        <a:cubicBezTo>
                          <a:pt x="0" y="5"/>
                          <a:pt x="6" y="0"/>
                          <a:pt x="13" y="0"/>
                        </a:cubicBezTo>
                        <a:cubicBezTo>
                          <a:pt x="20" y="0"/>
                          <a:pt x="25" y="5"/>
                          <a:pt x="25" y="12"/>
                        </a:cubicBezTo>
                        <a:cubicBezTo>
                          <a:pt x="25" y="19"/>
                          <a:pt x="20" y="24"/>
                          <a:pt x="13" y="24"/>
                        </a:cubicBezTo>
                        <a:close/>
                        <a:moveTo>
                          <a:pt x="13" y="8"/>
                        </a:moveTo>
                        <a:cubicBezTo>
                          <a:pt x="11" y="8"/>
                          <a:pt x="8" y="10"/>
                          <a:pt x="8" y="12"/>
                        </a:cubicBezTo>
                        <a:cubicBezTo>
                          <a:pt x="8" y="14"/>
                          <a:pt x="11" y="16"/>
                          <a:pt x="13" y="16"/>
                        </a:cubicBezTo>
                        <a:cubicBezTo>
                          <a:pt x="15" y="16"/>
                          <a:pt x="17" y="14"/>
                          <a:pt x="17" y="12"/>
                        </a:cubicBezTo>
                        <a:cubicBezTo>
                          <a:pt x="17" y="10"/>
                          <a:pt x="15" y="8"/>
                          <a:pt x="13" y="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19" name="Freeform 118"/>
                  <p:cNvSpPr>
                    <a:spLocks noEditPoints="1"/>
                  </p:cNvSpPr>
                  <p:nvPr/>
                </p:nvSpPr>
                <p:spPr bwMode="auto">
                  <a:xfrm>
                    <a:off x="5209977" y="1077752"/>
                    <a:ext cx="42397" cy="42397"/>
                  </a:xfrm>
                  <a:custGeom>
                    <a:avLst/>
                    <a:gdLst>
                      <a:gd name="T0" fmla="*/ 13 w 25"/>
                      <a:gd name="T1" fmla="*/ 25 h 25"/>
                      <a:gd name="T2" fmla="*/ 0 w 25"/>
                      <a:gd name="T3" fmla="*/ 13 h 25"/>
                      <a:gd name="T4" fmla="*/ 13 w 25"/>
                      <a:gd name="T5" fmla="*/ 0 h 25"/>
                      <a:gd name="T6" fmla="*/ 25 w 25"/>
                      <a:gd name="T7" fmla="*/ 13 h 25"/>
                      <a:gd name="T8" fmla="*/ 13 w 25"/>
                      <a:gd name="T9" fmla="*/ 25 h 25"/>
                      <a:gd name="T10" fmla="*/ 13 w 25"/>
                      <a:gd name="T11" fmla="*/ 8 h 25"/>
                      <a:gd name="T12" fmla="*/ 8 w 25"/>
                      <a:gd name="T13" fmla="*/ 13 h 25"/>
                      <a:gd name="T14" fmla="*/ 13 w 25"/>
                      <a:gd name="T15" fmla="*/ 17 h 25"/>
                      <a:gd name="T16" fmla="*/ 17 w 25"/>
                      <a:gd name="T17" fmla="*/ 13 h 25"/>
                      <a:gd name="T18" fmla="*/ 13 w 25"/>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25"/>
                        </a:moveTo>
                        <a:cubicBezTo>
                          <a:pt x="6" y="25"/>
                          <a:pt x="0" y="20"/>
                          <a:pt x="0" y="13"/>
                        </a:cubicBezTo>
                        <a:cubicBezTo>
                          <a:pt x="0" y="6"/>
                          <a:pt x="6" y="0"/>
                          <a:pt x="13" y="0"/>
                        </a:cubicBezTo>
                        <a:cubicBezTo>
                          <a:pt x="19" y="0"/>
                          <a:pt x="25" y="6"/>
                          <a:pt x="25" y="13"/>
                        </a:cubicBezTo>
                        <a:cubicBezTo>
                          <a:pt x="25" y="20"/>
                          <a:pt x="19" y="25"/>
                          <a:pt x="13" y="25"/>
                        </a:cubicBezTo>
                        <a:close/>
                        <a:moveTo>
                          <a:pt x="13" y="8"/>
                        </a:moveTo>
                        <a:cubicBezTo>
                          <a:pt x="10" y="8"/>
                          <a:pt x="8" y="10"/>
                          <a:pt x="8" y="13"/>
                        </a:cubicBezTo>
                        <a:cubicBezTo>
                          <a:pt x="8" y="15"/>
                          <a:pt x="10" y="17"/>
                          <a:pt x="13" y="17"/>
                        </a:cubicBezTo>
                        <a:cubicBezTo>
                          <a:pt x="15" y="17"/>
                          <a:pt x="17" y="15"/>
                          <a:pt x="17" y="13"/>
                        </a:cubicBezTo>
                        <a:cubicBezTo>
                          <a:pt x="17" y="10"/>
                          <a:pt x="15" y="8"/>
                          <a:pt x="13" y="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grpSp>
      </p:grpSp>
      <p:grpSp>
        <p:nvGrpSpPr>
          <p:cNvPr id="120" name="Group 119"/>
          <p:cNvGrpSpPr/>
          <p:nvPr/>
        </p:nvGrpSpPr>
        <p:grpSpPr>
          <a:xfrm>
            <a:off x="4644206" y="3014771"/>
            <a:ext cx="3917538" cy="728523"/>
            <a:chOff x="4644206" y="2686549"/>
            <a:chExt cx="3917538" cy="728523"/>
          </a:xfrm>
        </p:grpSpPr>
        <p:sp>
          <p:nvSpPr>
            <p:cNvPr id="121" name="Rounded Rectangle 42">
              <a:hlinkClick r:id="rId3" action="ppaction://hlinksldjump"/>
            </p:cNvPr>
            <p:cNvSpPr/>
            <p:nvPr/>
          </p:nvSpPr>
          <p:spPr>
            <a:xfrm>
              <a:off x="4997744" y="2851896"/>
              <a:ext cx="3564000" cy="39746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algn="r" defTabSz="914355">
                <a:spcAft>
                  <a:spcPts val="1200"/>
                </a:spcAft>
              </a:pPr>
              <a:r>
                <a:rPr lang="cs-CZ" sz="1100" kern="0">
                  <a:latin typeface="Imago" panose="02000500060000020004" pitchFamily="2" charset="0"/>
                </a:rPr>
                <a:t>5. Současné léčebné možnosti SCLC</a:t>
              </a:r>
            </a:p>
          </p:txBody>
        </p:sp>
        <p:sp>
          <p:nvSpPr>
            <p:cNvPr id="122" name="Freeform 121"/>
            <p:cNvSpPr>
              <a:spLocks/>
            </p:cNvSpPr>
            <p:nvPr/>
          </p:nvSpPr>
          <p:spPr bwMode="auto">
            <a:xfrm rot="5400000">
              <a:off x="4646022" y="2684733"/>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cs-CZ" sz="1100">
                <a:solidFill>
                  <a:srgbClr val="A2A2A2"/>
                </a:solidFill>
                <a:latin typeface="Imago" panose="02000500060000020004" pitchFamily="2" charset="0"/>
              </a:endParaRPr>
            </a:p>
          </p:txBody>
        </p:sp>
        <p:grpSp>
          <p:nvGrpSpPr>
            <p:cNvPr id="123" name="Group 122"/>
            <p:cNvGrpSpPr/>
            <p:nvPr/>
          </p:nvGrpSpPr>
          <p:grpSpPr>
            <a:xfrm>
              <a:off x="4775988" y="2800532"/>
              <a:ext cx="504056" cy="501083"/>
              <a:chOff x="3995936" y="3114477"/>
              <a:chExt cx="504056" cy="501083"/>
            </a:xfrm>
          </p:grpSpPr>
          <p:sp>
            <p:nvSpPr>
              <p:cNvPr id="124" name="Freeform 123"/>
              <p:cNvSpPr>
                <a:spLocks noEditPoints="1"/>
              </p:cNvSpPr>
              <p:nvPr/>
            </p:nvSpPr>
            <p:spPr bwMode="auto">
              <a:xfrm>
                <a:off x="4250194" y="3367249"/>
                <a:ext cx="249798" cy="248311"/>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4 w 96"/>
                  <a:gd name="T11" fmla="*/ 72 h 96"/>
                  <a:gd name="T12" fmla="*/ 23 w 96"/>
                  <a:gd name="T13" fmla="*/ 54 h 96"/>
                  <a:gd name="T14" fmla="*/ 31 w 96"/>
                  <a:gd name="T15" fmla="*/ 46 h 96"/>
                  <a:gd name="T16" fmla="*/ 42 w 96"/>
                  <a:gd name="T17" fmla="*/ 56 h 96"/>
                  <a:gd name="T18" fmla="*/ 63 w 96"/>
                  <a:gd name="T19" fmla="*/ 24 h 96"/>
                  <a:gd name="T20" fmla="*/ 72 w 96"/>
                  <a:gd name="T21" fmla="*/ 30 h 96"/>
                  <a:gd name="T22" fmla="*/ 44 w 96"/>
                  <a:gd name="T23"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96">
                    <a:moveTo>
                      <a:pt x="48" y="0"/>
                    </a:moveTo>
                    <a:cubicBezTo>
                      <a:pt x="21" y="0"/>
                      <a:pt x="0" y="22"/>
                      <a:pt x="0" y="48"/>
                    </a:cubicBezTo>
                    <a:cubicBezTo>
                      <a:pt x="0" y="75"/>
                      <a:pt x="21" y="96"/>
                      <a:pt x="48" y="96"/>
                    </a:cubicBezTo>
                    <a:cubicBezTo>
                      <a:pt x="74" y="96"/>
                      <a:pt x="96" y="75"/>
                      <a:pt x="96" y="48"/>
                    </a:cubicBezTo>
                    <a:cubicBezTo>
                      <a:pt x="96" y="22"/>
                      <a:pt x="74" y="0"/>
                      <a:pt x="48" y="0"/>
                    </a:cubicBezTo>
                    <a:close/>
                    <a:moveTo>
                      <a:pt x="44" y="72"/>
                    </a:moveTo>
                    <a:cubicBezTo>
                      <a:pt x="23" y="54"/>
                      <a:pt x="23" y="54"/>
                      <a:pt x="23" y="54"/>
                    </a:cubicBezTo>
                    <a:cubicBezTo>
                      <a:pt x="31" y="46"/>
                      <a:pt x="31" y="46"/>
                      <a:pt x="31" y="46"/>
                    </a:cubicBezTo>
                    <a:cubicBezTo>
                      <a:pt x="42" y="56"/>
                      <a:pt x="42" y="56"/>
                      <a:pt x="42" y="56"/>
                    </a:cubicBezTo>
                    <a:cubicBezTo>
                      <a:pt x="63" y="24"/>
                      <a:pt x="63" y="24"/>
                      <a:pt x="63" y="24"/>
                    </a:cubicBezTo>
                    <a:cubicBezTo>
                      <a:pt x="72" y="30"/>
                      <a:pt x="72" y="30"/>
                      <a:pt x="72" y="30"/>
                    </a:cubicBezTo>
                    <a:lnTo>
                      <a:pt x="44" y="7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25" name="Freeform 124"/>
              <p:cNvSpPr>
                <a:spLocks/>
              </p:cNvSpPr>
              <p:nvPr/>
            </p:nvSpPr>
            <p:spPr bwMode="auto">
              <a:xfrm>
                <a:off x="3995936" y="3175439"/>
                <a:ext cx="410382" cy="349420"/>
              </a:xfrm>
              <a:custGeom>
                <a:avLst/>
                <a:gdLst>
                  <a:gd name="T0" fmla="*/ 19 w 158"/>
                  <a:gd name="T1" fmla="*/ 2 h 135"/>
                  <a:gd name="T2" fmla="*/ 19 w 158"/>
                  <a:gd name="T3" fmla="*/ 8 h 135"/>
                  <a:gd name="T4" fmla="*/ 30 w 158"/>
                  <a:gd name="T5" fmla="*/ 19 h 135"/>
                  <a:gd name="T6" fmla="*/ 43 w 158"/>
                  <a:gd name="T7" fmla="*/ 9 h 135"/>
                  <a:gd name="T8" fmla="*/ 43 w 158"/>
                  <a:gd name="T9" fmla="*/ 2 h 135"/>
                  <a:gd name="T10" fmla="*/ 116 w 158"/>
                  <a:gd name="T11" fmla="*/ 2 h 135"/>
                  <a:gd name="T12" fmla="*/ 116 w 158"/>
                  <a:gd name="T13" fmla="*/ 7 h 135"/>
                  <a:gd name="T14" fmla="*/ 128 w 158"/>
                  <a:gd name="T15" fmla="*/ 19 h 135"/>
                  <a:gd name="T16" fmla="*/ 140 w 158"/>
                  <a:gd name="T17" fmla="*/ 7 h 135"/>
                  <a:gd name="T18" fmla="*/ 140 w 158"/>
                  <a:gd name="T19" fmla="*/ 2 h 135"/>
                  <a:gd name="T20" fmla="*/ 158 w 158"/>
                  <a:gd name="T21" fmla="*/ 17 h 135"/>
                  <a:gd name="T22" fmla="*/ 158 w 158"/>
                  <a:gd name="T23" fmla="*/ 58 h 135"/>
                  <a:gd name="T24" fmla="*/ 158 w 158"/>
                  <a:gd name="T25" fmla="*/ 62 h 135"/>
                  <a:gd name="T26" fmla="*/ 146 w 158"/>
                  <a:gd name="T27" fmla="*/ 62 h 135"/>
                  <a:gd name="T28" fmla="*/ 146 w 158"/>
                  <a:gd name="T29" fmla="*/ 38 h 135"/>
                  <a:gd name="T30" fmla="*/ 13 w 158"/>
                  <a:gd name="T31" fmla="*/ 38 h 135"/>
                  <a:gd name="T32" fmla="*/ 13 w 158"/>
                  <a:gd name="T33" fmla="*/ 42 h 135"/>
                  <a:gd name="T34" fmla="*/ 13 w 158"/>
                  <a:gd name="T35" fmla="*/ 119 h 135"/>
                  <a:gd name="T36" fmla="*/ 17 w 158"/>
                  <a:gd name="T37" fmla="*/ 122 h 135"/>
                  <a:gd name="T38" fmla="*/ 81 w 158"/>
                  <a:gd name="T39" fmla="*/ 122 h 135"/>
                  <a:gd name="T40" fmla="*/ 85 w 158"/>
                  <a:gd name="T41" fmla="*/ 122 h 135"/>
                  <a:gd name="T42" fmla="*/ 85 w 158"/>
                  <a:gd name="T43" fmla="*/ 135 h 135"/>
                  <a:gd name="T44" fmla="*/ 82 w 158"/>
                  <a:gd name="T45" fmla="*/ 135 h 135"/>
                  <a:gd name="T46" fmla="*/ 16 w 158"/>
                  <a:gd name="T47" fmla="*/ 135 h 135"/>
                  <a:gd name="T48" fmla="*/ 1 w 158"/>
                  <a:gd name="T49" fmla="*/ 120 h 135"/>
                  <a:gd name="T50" fmla="*/ 0 w 158"/>
                  <a:gd name="T51" fmla="*/ 18 h 135"/>
                  <a:gd name="T52" fmla="*/ 19 w 158"/>
                  <a:gd name="T53"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35">
                    <a:moveTo>
                      <a:pt x="19" y="2"/>
                    </a:moveTo>
                    <a:cubicBezTo>
                      <a:pt x="19" y="4"/>
                      <a:pt x="19" y="6"/>
                      <a:pt x="19" y="8"/>
                    </a:cubicBezTo>
                    <a:cubicBezTo>
                      <a:pt x="19" y="14"/>
                      <a:pt x="24" y="19"/>
                      <a:pt x="30" y="19"/>
                    </a:cubicBezTo>
                    <a:cubicBezTo>
                      <a:pt x="37" y="20"/>
                      <a:pt x="42" y="15"/>
                      <a:pt x="43" y="9"/>
                    </a:cubicBezTo>
                    <a:cubicBezTo>
                      <a:pt x="43" y="6"/>
                      <a:pt x="43" y="4"/>
                      <a:pt x="43" y="2"/>
                    </a:cubicBezTo>
                    <a:cubicBezTo>
                      <a:pt x="67" y="2"/>
                      <a:pt x="91" y="2"/>
                      <a:pt x="116" y="2"/>
                    </a:cubicBezTo>
                    <a:cubicBezTo>
                      <a:pt x="116" y="3"/>
                      <a:pt x="116" y="5"/>
                      <a:pt x="116" y="7"/>
                    </a:cubicBezTo>
                    <a:cubicBezTo>
                      <a:pt x="116" y="14"/>
                      <a:pt x="121" y="20"/>
                      <a:pt x="128" y="19"/>
                    </a:cubicBezTo>
                    <a:cubicBezTo>
                      <a:pt x="135" y="19"/>
                      <a:pt x="140" y="14"/>
                      <a:pt x="140" y="7"/>
                    </a:cubicBezTo>
                    <a:cubicBezTo>
                      <a:pt x="140" y="5"/>
                      <a:pt x="140" y="4"/>
                      <a:pt x="140" y="2"/>
                    </a:cubicBezTo>
                    <a:cubicBezTo>
                      <a:pt x="151" y="0"/>
                      <a:pt x="158" y="6"/>
                      <a:pt x="158" y="17"/>
                    </a:cubicBezTo>
                    <a:cubicBezTo>
                      <a:pt x="158" y="31"/>
                      <a:pt x="158" y="45"/>
                      <a:pt x="158" y="58"/>
                    </a:cubicBezTo>
                    <a:cubicBezTo>
                      <a:pt x="158" y="59"/>
                      <a:pt x="158" y="61"/>
                      <a:pt x="158" y="62"/>
                    </a:cubicBezTo>
                    <a:cubicBezTo>
                      <a:pt x="154" y="62"/>
                      <a:pt x="150" y="62"/>
                      <a:pt x="146" y="62"/>
                    </a:cubicBezTo>
                    <a:cubicBezTo>
                      <a:pt x="146" y="54"/>
                      <a:pt x="146" y="46"/>
                      <a:pt x="146" y="38"/>
                    </a:cubicBezTo>
                    <a:cubicBezTo>
                      <a:pt x="101" y="38"/>
                      <a:pt x="57" y="38"/>
                      <a:pt x="13" y="38"/>
                    </a:cubicBezTo>
                    <a:cubicBezTo>
                      <a:pt x="13" y="39"/>
                      <a:pt x="13" y="40"/>
                      <a:pt x="13" y="42"/>
                    </a:cubicBezTo>
                    <a:cubicBezTo>
                      <a:pt x="13" y="67"/>
                      <a:pt x="13" y="93"/>
                      <a:pt x="13" y="119"/>
                    </a:cubicBezTo>
                    <a:cubicBezTo>
                      <a:pt x="13" y="122"/>
                      <a:pt x="13" y="123"/>
                      <a:pt x="17" y="122"/>
                    </a:cubicBezTo>
                    <a:cubicBezTo>
                      <a:pt x="38" y="122"/>
                      <a:pt x="59" y="122"/>
                      <a:pt x="81" y="122"/>
                    </a:cubicBezTo>
                    <a:cubicBezTo>
                      <a:pt x="82" y="122"/>
                      <a:pt x="83" y="122"/>
                      <a:pt x="85" y="122"/>
                    </a:cubicBezTo>
                    <a:cubicBezTo>
                      <a:pt x="85" y="127"/>
                      <a:pt x="85" y="130"/>
                      <a:pt x="85" y="135"/>
                    </a:cubicBezTo>
                    <a:cubicBezTo>
                      <a:pt x="84" y="135"/>
                      <a:pt x="83" y="135"/>
                      <a:pt x="82" y="135"/>
                    </a:cubicBezTo>
                    <a:cubicBezTo>
                      <a:pt x="60" y="135"/>
                      <a:pt x="38" y="135"/>
                      <a:pt x="16" y="135"/>
                    </a:cubicBezTo>
                    <a:cubicBezTo>
                      <a:pt x="6" y="135"/>
                      <a:pt x="1" y="129"/>
                      <a:pt x="1" y="120"/>
                    </a:cubicBezTo>
                    <a:cubicBezTo>
                      <a:pt x="1" y="86"/>
                      <a:pt x="1" y="52"/>
                      <a:pt x="0" y="18"/>
                    </a:cubicBezTo>
                    <a:cubicBezTo>
                      <a:pt x="0" y="8"/>
                      <a:pt x="6" y="0"/>
                      <a:pt x="19" y="2"/>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26" name="Freeform 125"/>
              <p:cNvSpPr>
                <a:spLocks/>
              </p:cNvSpPr>
              <p:nvPr/>
            </p:nvSpPr>
            <p:spPr bwMode="auto">
              <a:xfrm>
                <a:off x="4248708" y="3304799"/>
                <a:ext cx="63937" cy="62449"/>
              </a:xfrm>
              <a:custGeom>
                <a:avLst/>
                <a:gdLst>
                  <a:gd name="T0" fmla="*/ 25 w 25"/>
                  <a:gd name="T1" fmla="*/ 0 h 24"/>
                  <a:gd name="T2" fmla="*/ 25 w 25"/>
                  <a:gd name="T3" fmla="*/ 22 h 24"/>
                  <a:gd name="T4" fmla="*/ 23 w 25"/>
                  <a:gd name="T5" fmla="*/ 24 h 24"/>
                  <a:gd name="T6" fmla="*/ 3 w 25"/>
                  <a:gd name="T7" fmla="*/ 24 h 24"/>
                  <a:gd name="T8" fmla="*/ 0 w 25"/>
                  <a:gd name="T9" fmla="*/ 22 h 24"/>
                  <a:gd name="T10" fmla="*/ 0 w 25"/>
                  <a:gd name="T11" fmla="*/ 0 h 24"/>
                  <a:gd name="T12" fmla="*/ 2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5" y="0"/>
                    </a:moveTo>
                    <a:cubicBezTo>
                      <a:pt x="25" y="8"/>
                      <a:pt x="25" y="15"/>
                      <a:pt x="25" y="22"/>
                    </a:cubicBezTo>
                    <a:cubicBezTo>
                      <a:pt x="25" y="23"/>
                      <a:pt x="23" y="24"/>
                      <a:pt x="23" y="24"/>
                    </a:cubicBezTo>
                    <a:cubicBezTo>
                      <a:pt x="16" y="24"/>
                      <a:pt x="9" y="24"/>
                      <a:pt x="3" y="24"/>
                    </a:cubicBezTo>
                    <a:cubicBezTo>
                      <a:pt x="2" y="24"/>
                      <a:pt x="0" y="23"/>
                      <a:pt x="0" y="22"/>
                    </a:cubicBezTo>
                    <a:cubicBezTo>
                      <a:pt x="0" y="15"/>
                      <a:pt x="0" y="8"/>
                      <a:pt x="0" y="0"/>
                    </a:cubicBezTo>
                    <a:cubicBezTo>
                      <a:pt x="8" y="0"/>
                      <a:pt x="16" y="0"/>
                      <a:pt x="25" y="0"/>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27" name="Freeform 126"/>
              <p:cNvSpPr>
                <a:spLocks/>
              </p:cNvSpPr>
              <p:nvPr/>
            </p:nvSpPr>
            <p:spPr bwMode="auto">
              <a:xfrm>
                <a:off x="4061359" y="3398473"/>
                <a:ext cx="62449" cy="62449"/>
              </a:xfrm>
              <a:custGeom>
                <a:avLst/>
                <a:gdLst>
                  <a:gd name="T0" fmla="*/ 24 w 24"/>
                  <a:gd name="T1" fmla="*/ 24 h 24"/>
                  <a:gd name="T2" fmla="*/ 0 w 24"/>
                  <a:gd name="T3" fmla="*/ 24 h 24"/>
                  <a:gd name="T4" fmla="*/ 0 w 24"/>
                  <a:gd name="T5" fmla="*/ 0 h 24"/>
                  <a:gd name="T6" fmla="*/ 24 w 24"/>
                  <a:gd name="T7" fmla="*/ 0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cubicBezTo>
                      <a:pt x="16" y="24"/>
                      <a:pt x="8" y="24"/>
                      <a:pt x="0" y="24"/>
                    </a:cubicBezTo>
                    <a:cubicBezTo>
                      <a:pt x="0" y="16"/>
                      <a:pt x="0" y="8"/>
                      <a:pt x="0" y="0"/>
                    </a:cubicBezTo>
                    <a:cubicBezTo>
                      <a:pt x="8" y="0"/>
                      <a:pt x="16" y="0"/>
                      <a:pt x="24" y="0"/>
                    </a:cubicBezTo>
                    <a:cubicBezTo>
                      <a:pt x="24" y="8"/>
                      <a:pt x="24" y="16"/>
                      <a:pt x="24" y="24"/>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28" name="Freeform 127"/>
              <p:cNvSpPr>
                <a:spLocks/>
              </p:cNvSpPr>
              <p:nvPr/>
            </p:nvSpPr>
            <p:spPr bwMode="auto">
              <a:xfrm>
                <a:off x="4155033" y="3398473"/>
                <a:ext cx="62449" cy="62449"/>
              </a:xfrm>
              <a:custGeom>
                <a:avLst/>
                <a:gdLst>
                  <a:gd name="T0" fmla="*/ 24 w 24"/>
                  <a:gd name="T1" fmla="*/ 24 h 24"/>
                  <a:gd name="T2" fmla="*/ 0 w 24"/>
                  <a:gd name="T3" fmla="*/ 24 h 24"/>
                  <a:gd name="T4" fmla="*/ 0 w 24"/>
                  <a:gd name="T5" fmla="*/ 0 h 24"/>
                  <a:gd name="T6" fmla="*/ 24 w 24"/>
                  <a:gd name="T7" fmla="*/ 0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cubicBezTo>
                      <a:pt x="16" y="24"/>
                      <a:pt x="8" y="24"/>
                      <a:pt x="0" y="24"/>
                    </a:cubicBezTo>
                    <a:cubicBezTo>
                      <a:pt x="0" y="16"/>
                      <a:pt x="0" y="9"/>
                      <a:pt x="0" y="0"/>
                    </a:cubicBezTo>
                    <a:cubicBezTo>
                      <a:pt x="8" y="0"/>
                      <a:pt x="16" y="0"/>
                      <a:pt x="24" y="0"/>
                    </a:cubicBezTo>
                    <a:cubicBezTo>
                      <a:pt x="24" y="8"/>
                      <a:pt x="24" y="16"/>
                      <a:pt x="24" y="24"/>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29" name="Freeform 128"/>
              <p:cNvSpPr>
                <a:spLocks/>
              </p:cNvSpPr>
              <p:nvPr/>
            </p:nvSpPr>
            <p:spPr bwMode="auto">
              <a:xfrm>
                <a:off x="4061359" y="3304799"/>
                <a:ext cx="62449" cy="62449"/>
              </a:xfrm>
              <a:custGeom>
                <a:avLst/>
                <a:gdLst>
                  <a:gd name="T0" fmla="*/ 0 w 24"/>
                  <a:gd name="T1" fmla="*/ 24 h 24"/>
                  <a:gd name="T2" fmla="*/ 0 w 24"/>
                  <a:gd name="T3" fmla="*/ 0 h 24"/>
                  <a:gd name="T4" fmla="*/ 24 w 24"/>
                  <a:gd name="T5" fmla="*/ 0 h 24"/>
                  <a:gd name="T6" fmla="*/ 24 w 24"/>
                  <a:gd name="T7" fmla="*/ 24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0" y="16"/>
                      <a:pt x="0" y="8"/>
                      <a:pt x="0" y="0"/>
                    </a:cubicBezTo>
                    <a:cubicBezTo>
                      <a:pt x="8" y="0"/>
                      <a:pt x="16" y="0"/>
                      <a:pt x="24" y="0"/>
                    </a:cubicBezTo>
                    <a:cubicBezTo>
                      <a:pt x="24" y="8"/>
                      <a:pt x="24" y="16"/>
                      <a:pt x="24" y="24"/>
                    </a:cubicBezTo>
                    <a:cubicBezTo>
                      <a:pt x="16" y="24"/>
                      <a:pt x="8" y="24"/>
                      <a:pt x="0" y="24"/>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30" name="Freeform 129"/>
              <p:cNvSpPr>
                <a:spLocks/>
              </p:cNvSpPr>
              <p:nvPr/>
            </p:nvSpPr>
            <p:spPr bwMode="auto">
              <a:xfrm>
                <a:off x="4155033" y="3304799"/>
                <a:ext cx="62449" cy="62449"/>
              </a:xfrm>
              <a:custGeom>
                <a:avLst/>
                <a:gdLst>
                  <a:gd name="T0" fmla="*/ 24 w 24"/>
                  <a:gd name="T1" fmla="*/ 0 h 24"/>
                  <a:gd name="T2" fmla="*/ 24 w 24"/>
                  <a:gd name="T3" fmla="*/ 24 h 24"/>
                  <a:gd name="T4" fmla="*/ 0 w 24"/>
                  <a:gd name="T5" fmla="*/ 24 h 24"/>
                  <a:gd name="T6" fmla="*/ 0 w 24"/>
                  <a:gd name="T7" fmla="*/ 0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cubicBezTo>
                      <a:pt x="24" y="8"/>
                      <a:pt x="24" y="16"/>
                      <a:pt x="24" y="24"/>
                    </a:cubicBezTo>
                    <a:cubicBezTo>
                      <a:pt x="16" y="24"/>
                      <a:pt x="8" y="24"/>
                      <a:pt x="0" y="24"/>
                    </a:cubicBezTo>
                    <a:cubicBezTo>
                      <a:pt x="0" y="16"/>
                      <a:pt x="0" y="8"/>
                      <a:pt x="0" y="0"/>
                    </a:cubicBezTo>
                    <a:cubicBezTo>
                      <a:pt x="8" y="0"/>
                      <a:pt x="16" y="0"/>
                      <a:pt x="24" y="0"/>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31" name="Freeform 130"/>
              <p:cNvSpPr>
                <a:spLocks/>
              </p:cNvSpPr>
              <p:nvPr/>
            </p:nvSpPr>
            <p:spPr bwMode="auto">
              <a:xfrm>
                <a:off x="4312644" y="3114477"/>
                <a:ext cx="31225" cy="96648"/>
              </a:xfrm>
              <a:custGeom>
                <a:avLst/>
                <a:gdLst>
                  <a:gd name="T0" fmla="*/ 12 w 12"/>
                  <a:gd name="T1" fmla="*/ 18 h 37"/>
                  <a:gd name="T2" fmla="*/ 12 w 12"/>
                  <a:gd name="T3" fmla="*/ 30 h 37"/>
                  <a:gd name="T4" fmla="*/ 6 w 12"/>
                  <a:gd name="T5" fmla="*/ 36 h 37"/>
                  <a:gd name="T6" fmla="*/ 0 w 12"/>
                  <a:gd name="T7" fmla="*/ 30 h 37"/>
                  <a:gd name="T8" fmla="*/ 0 w 12"/>
                  <a:gd name="T9" fmla="*/ 7 h 37"/>
                  <a:gd name="T10" fmla="*/ 6 w 12"/>
                  <a:gd name="T11" fmla="*/ 0 h 37"/>
                  <a:gd name="T12" fmla="*/ 12 w 12"/>
                  <a:gd name="T13" fmla="*/ 7 h 37"/>
                  <a:gd name="T14" fmla="*/ 12 w 12"/>
                  <a:gd name="T15" fmla="*/ 1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7">
                    <a:moveTo>
                      <a:pt x="12" y="18"/>
                    </a:moveTo>
                    <a:cubicBezTo>
                      <a:pt x="12" y="22"/>
                      <a:pt x="12" y="26"/>
                      <a:pt x="12" y="30"/>
                    </a:cubicBezTo>
                    <a:cubicBezTo>
                      <a:pt x="12" y="34"/>
                      <a:pt x="9" y="36"/>
                      <a:pt x="6" y="36"/>
                    </a:cubicBezTo>
                    <a:cubicBezTo>
                      <a:pt x="2" y="37"/>
                      <a:pt x="0" y="34"/>
                      <a:pt x="0" y="30"/>
                    </a:cubicBezTo>
                    <a:cubicBezTo>
                      <a:pt x="0" y="22"/>
                      <a:pt x="0" y="15"/>
                      <a:pt x="0" y="7"/>
                    </a:cubicBezTo>
                    <a:cubicBezTo>
                      <a:pt x="0" y="3"/>
                      <a:pt x="2" y="0"/>
                      <a:pt x="6" y="0"/>
                    </a:cubicBezTo>
                    <a:cubicBezTo>
                      <a:pt x="9" y="0"/>
                      <a:pt x="12" y="3"/>
                      <a:pt x="12" y="7"/>
                    </a:cubicBezTo>
                    <a:cubicBezTo>
                      <a:pt x="12" y="11"/>
                      <a:pt x="12" y="15"/>
                      <a:pt x="12" y="1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32" name="Freeform 131"/>
              <p:cNvSpPr>
                <a:spLocks/>
              </p:cNvSpPr>
              <p:nvPr/>
            </p:nvSpPr>
            <p:spPr bwMode="auto">
              <a:xfrm>
                <a:off x="4061359" y="3114477"/>
                <a:ext cx="31225" cy="96648"/>
              </a:xfrm>
              <a:custGeom>
                <a:avLst/>
                <a:gdLst>
                  <a:gd name="T0" fmla="*/ 0 w 12"/>
                  <a:gd name="T1" fmla="*/ 18 h 37"/>
                  <a:gd name="T2" fmla="*/ 0 w 12"/>
                  <a:gd name="T3" fmla="*/ 6 h 37"/>
                  <a:gd name="T4" fmla="*/ 6 w 12"/>
                  <a:gd name="T5" fmla="*/ 0 h 37"/>
                  <a:gd name="T6" fmla="*/ 12 w 12"/>
                  <a:gd name="T7" fmla="*/ 6 h 37"/>
                  <a:gd name="T8" fmla="*/ 12 w 12"/>
                  <a:gd name="T9" fmla="*/ 30 h 37"/>
                  <a:gd name="T10" fmla="*/ 6 w 12"/>
                  <a:gd name="T11" fmla="*/ 36 h 37"/>
                  <a:gd name="T12" fmla="*/ 0 w 12"/>
                  <a:gd name="T13" fmla="*/ 30 h 37"/>
                  <a:gd name="T14" fmla="*/ 0 w 12"/>
                  <a:gd name="T15" fmla="*/ 1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7">
                    <a:moveTo>
                      <a:pt x="0" y="18"/>
                    </a:moveTo>
                    <a:cubicBezTo>
                      <a:pt x="0" y="14"/>
                      <a:pt x="0" y="10"/>
                      <a:pt x="0" y="6"/>
                    </a:cubicBezTo>
                    <a:cubicBezTo>
                      <a:pt x="0" y="3"/>
                      <a:pt x="2" y="0"/>
                      <a:pt x="6" y="0"/>
                    </a:cubicBezTo>
                    <a:cubicBezTo>
                      <a:pt x="9" y="0"/>
                      <a:pt x="12" y="3"/>
                      <a:pt x="12" y="6"/>
                    </a:cubicBezTo>
                    <a:cubicBezTo>
                      <a:pt x="12" y="14"/>
                      <a:pt x="12" y="22"/>
                      <a:pt x="12" y="30"/>
                    </a:cubicBezTo>
                    <a:cubicBezTo>
                      <a:pt x="12" y="34"/>
                      <a:pt x="9" y="37"/>
                      <a:pt x="6" y="36"/>
                    </a:cubicBezTo>
                    <a:cubicBezTo>
                      <a:pt x="2" y="36"/>
                      <a:pt x="0" y="34"/>
                      <a:pt x="0" y="30"/>
                    </a:cubicBezTo>
                    <a:cubicBezTo>
                      <a:pt x="0" y="26"/>
                      <a:pt x="0" y="22"/>
                      <a:pt x="0" y="18"/>
                    </a:cubicBezTo>
                    <a:close/>
                  </a:path>
                </a:pathLst>
              </a:custGeom>
              <a:solidFill>
                <a:srgbClr val="006CAD"/>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sp>
        <p:nvSpPr>
          <p:cNvPr id="133" name="Rounded Rectangle 42">
            <a:hlinkClick r:id="rId4" action="ppaction://hlinksldjump"/>
          </p:cNvPr>
          <p:cNvSpPr/>
          <p:nvPr/>
        </p:nvSpPr>
        <p:spPr>
          <a:xfrm>
            <a:off x="465140" y="915566"/>
            <a:ext cx="8213725" cy="396000"/>
          </a:xfrm>
          <a:prstGeom prst="roundRect">
            <a:avLst>
              <a:gd name="adj" fmla="val 50000"/>
            </a:avLst>
          </a:prstGeom>
          <a:solidFill>
            <a:schemeClr val="bg1"/>
          </a:solidFill>
          <a:ln>
            <a:solidFill>
              <a:srgbClr val="006CAD"/>
            </a:solidFill>
          </a:ln>
        </p:spPr>
        <p:style>
          <a:lnRef idx="2">
            <a:schemeClr val="accent1">
              <a:shade val="50000"/>
            </a:schemeClr>
          </a:lnRef>
          <a:fillRef idx="1">
            <a:schemeClr val="accent1"/>
          </a:fillRef>
          <a:effectRef idx="0">
            <a:schemeClr val="accent1"/>
          </a:effectRef>
          <a:fontRef idx="minor">
            <a:schemeClr val="lt1"/>
          </a:fontRef>
        </p:style>
        <p:txBody>
          <a:bodyPr wrap="none" lIns="91436" tIns="0" rIns="91436" bIns="0" rtlCol="0" anchor="ctr" anchorCtr="0"/>
          <a:lstStyle/>
          <a:p>
            <a:pPr algn="ctr" defTabSz="914355">
              <a:spcAft>
                <a:spcPts val="1200"/>
              </a:spcAft>
            </a:pPr>
            <a:r>
              <a:rPr lang="cs-CZ" sz="1100" b="1" kern="0" dirty="0">
                <a:solidFill>
                  <a:srgbClr val="006CAD"/>
                </a:solidFill>
                <a:latin typeface="Imago" panose="02000500060000020004" pitchFamily="2" charset="0"/>
              </a:rPr>
              <a:t>1. SCLC: </a:t>
            </a:r>
            <a:r>
              <a:rPr lang="cs-CZ" sz="1100" b="1" kern="0" dirty="0" smtClean="0">
                <a:solidFill>
                  <a:srgbClr val="006CAD"/>
                </a:solidFill>
                <a:latin typeface="Imago" panose="02000500060000020004" pitchFamily="2" charset="0"/>
              </a:rPr>
              <a:t>Je co zlepšovat!</a:t>
            </a:r>
            <a:endParaRPr lang="cs-CZ" sz="1100" b="1" kern="0" dirty="0">
              <a:solidFill>
                <a:srgbClr val="006CAD"/>
              </a:solidFill>
              <a:latin typeface="Imago" panose="02000500060000020004" pitchFamily="2" charset="0"/>
            </a:endParaRPr>
          </a:p>
        </p:txBody>
      </p:sp>
      <p:sp>
        <p:nvSpPr>
          <p:cNvPr id="134" name="TextBox 133"/>
          <p:cNvSpPr txBox="1"/>
          <p:nvPr/>
        </p:nvSpPr>
        <p:spPr>
          <a:xfrm>
            <a:off x="3872136" y="1437084"/>
            <a:ext cx="1399734" cy="230828"/>
          </a:xfrm>
          <a:prstGeom prst="rect">
            <a:avLst/>
          </a:prstGeom>
          <a:noFill/>
        </p:spPr>
        <p:txBody>
          <a:bodyPr wrap="none" lIns="91436" tIns="45718" rIns="91436" bIns="45718" rtlCol="0">
            <a:spAutoFit/>
          </a:bodyPr>
          <a:lstStyle/>
          <a:p>
            <a:pPr algn="ctr"/>
            <a:r>
              <a:rPr lang="cs-CZ" sz="900" b="1" i="1" dirty="0">
                <a:solidFill>
                  <a:srgbClr val="006CAD"/>
                </a:solidFill>
                <a:latin typeface="Imago" panose="02000500060000020004" pitchFamily="2" charset="0"/>
              </a:rPr>
              <a:t>Podrobné informace o:</a:t>
            </a:r>
          </a:p>
        </p:txBody>
      </p:sp>
      <p:grpSp>
        <p:nvGrpSpPr>
          <p:cNvPr id="146" name="Group 145"/>
          <p:cNvGrpSpPr/>
          <p:nvPr/>
        </p:nvGrpSpPr>
        <p:grpSpPr>
          <a:xfrm>
            <a:off x="663357" y="2570483"/>
            <a:ext cx="3917538" cy="728523"/>
            <a:chOff x="663357" y="2244120"/>
            <a:chExt cx="3917538" cy="728523"/>
          </a:xfrm>
        </p:grpSpPr>
        <p:sp>
          <p:nvSpPr>
            <p:cNvPr id="147" name="Rounded Rectangle 42">
              <a:hlinkClick r:id="rId5" action="ppaction://hlinksldjump"/>
            </p:cNvPr>
            <p:cNvSpPr/>
            <p:nvPr/>
          </p:nvSpPr>
          <p:spPr>
            <a:xfrm>
              <a:off x="663357" y="2409649"/>
              <a:ext cx="3564000" cy="39746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defTabSz="914355">
                <a:spcAft>
                  <a:spcPts val="1200"/>
                </a:spcAft>
              </a:pPr>
              <a:r>
                <a:rPr lang="cs-CZ" sz="1100" kern="0">
                  <a:latin typeface="Imago" panose="02000500060000020004" pitchFamily="2" charset="0"/>
                </a:rPr>
                <a:t>4. Staging SCLC</a:t>
              </a:r>
            </a:p>
          </p:txBody>
        </p:sp>
        <p:grpSp>
          <p:nvGrpSpPr>
            <p:cNvPr id="148" name="Group 147"/>
            <p:cNvGrpSpPr/>
            <p:nvPr/>
          </p:nvGrpSpPr>
          <p:grpSpPr>
            <a:xfrm>
              <a:off x="3848739" y="2244120"/>
              <a:ext cx="732156" cy="728523"/>
              <a:chOff x="1634788" y="-1436417"/>
              <a:chExt cx="732156" cy="728523"/>
            </a:xfrm>
          </p:grpSpPr>
          <p:sp>
            <p:nvSpPr>
              <p:cNvPr id="149" name="Freeform 148"/>
              <p:cNvSpPr>
                <a:spLocks/>
              </p:cNvSpPr>
              <p:nvPr/>
            </p:nvSpPr>
            <p:spPr bwMode="auto">
              <a:xfrm rot="5400000">
                <a:off x="1636604" y="-1438233"/>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cs-CZ" sz="1100">
                  <a:solidFill>
                    <a:srgbClr val="A2A2A2"/>
                  </a:solidFill>
                  <a:latin typeface="Imago" panose="02000500060000020004" pitchFamily="2" charset="0"/>
                </a:endParaRPr>
              </a:p>
            </p:txBody>
          </p:sp>
          <p:grpSp>
            <p:nvGrpSpPr>
              <p:cNvPr id="150" name="Group 149"/>
              <p:cNvGrpSpPr/>
              <p:nvPr/>
            </p:nvGrpSpPr>
            <p:grpSpPr>
              <a:xfrm>
                <a:off x="1766570" y="-1267723"/>
                <a:ext cx="468590" cy="391137"/>
                <a:chOff x="749497" y="4947444"/>
                <a:chExt cx="576263" cy="481012"/>
              </a:xfrm>
              <a:solidFill>
                <a:srgbClr val="006CAD"/>
              </a:solidFill>
            </p:grpSpPr>
            <p:sp>
              <p:nvSpPr>
                <p:cNvPr id="151" name="Freeform 150"/>
                <p:cNvSpPr>
                  <a:spLocks/>
                </p:cNvSpPr>
                <p:nvPr/>
              </p:nvSpPr>
              <p:spPr bwMode="auto">
                <a:xfrm>
                  <a:off x="1066997" y="4987131"/>
                  <a:ext cx="258763" cy="441325"/>
                </a:xfrm>
                <a:custGeom>
                  <a:avLst/>
                  <a:gdLst>
                    <a:gd name="T0" fmla="*/ 88 w 131"/>
                    <a:gd name="T1" fmla="*/ 223 h 223"/>
                    <a:gd name="T2" fmla="*/ 7 w 131"/>
                    <a:gd name="T3" fmla="*/ 171 h 223"/>
                    <a:gd name="T4" fmla="*/ 7 w 131"/>
                    <a:gd name="T5" fmla="*/ 170 h 223"/>
                    <a:gd name="T6" fmla="*/ 2 w 131"/>
                    <a:gd name="T7" fmla="*/ 108 h 223"/>
                    <a:gd name="T8" fmla="*/ 10 w 131"/>
                    <a:gd name="T9" fmla="*/ 101 h 223"/>
                    <a:gd name="T10" fmla="*/ 18 w 131"/>
                    <a:gd name="T11" fmla="*/ 110 h 223"/>
                    <a:gd name="T12" fmla="*/ 22 w 131"/>
                    <a:gd name="T13" fmla="*/ 168 h 223"/>
                    <a:gd name="T14" fmla="*/ 102 w 131"/>
                    <a:gd name="T15" fmla="*/ 207 h 223"/>
                    <a:gd name="T16" fmla="*/ 116 w 131"/>
                    <a:gd name="T17" fmla="*/ 198 h 223"/>
                    <a:gd name="T18" fmla="*/ 116 w 131"/>
                    <a:gd name="T19" fmla="*/ 198 h 223"/>
                    <a:gd name="T20" fmla="*/ 116 w 131"/>
                    <a:gd name="T21" fmla="*/ 198 h 223"/>
                    <a:gd name="T22" fmla="*/ 76 w 131"/>
                    <a:gd name="T23" fmla="*/ 51 h 223"/>
                    <a:gd name="T24" fmla="*/ 37 w 131"/>
                    <a:gd name="T25" fmla="*/ 19 h 223"/>
                    <a:gd name="T26" fmla="*/ 24 w 131"/>
                    <a:gd name="T27" fmla="*/ 19 h 223"/>
                    <a:gd name="T28" fmla="*/ 18 w 131"/>
                    <a:gd name="T29" fmla="*/ 49 h 223"/>
                    <a:gd name="T30" fmla="*/ 11 w 131"/>
                    <a:gd name="T31" fmla="*/ 58 h 223"/>
                    <a:gd name="T32" fmla="*/ 3 w 131"/>
                    <a:gd name="T33" fmla="*/ 51 h 223"/>
                    <a:gd name="T34" fmla="*/ 15 w 131"/>
                    <a:gd name="T35" fmla="*/ 8 h 223"/>
                    <a:gd name="T36" fmla="*/ 42 w 131"/>
                    <a:gd name="T37" fmla="*/ 4 h 223"/>
                    <a:gd name="T38" fmla="*/ 131 w 131"/>
                    <a:gd name="T39" fmla="*/ 198 h 223"/>
                    <a:gd name="T40" fmla="*/ 104 w 131"/>
                    <a:gd name="T41" fmla="*/ 222 h 223"/>
                    <a:gd name="T42" fmla="*/ 88 w 131"/>
                    <a:gd name="T4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23">
                      <a:moveTo>
                        <a:pt x="88" y="223"/>
                      </a:moveTo>
                      <a:cubicBezTo>
                        <a:pt x="58" y="223"/>
                        <a:pt x="16" y="213"/>
                        <a:pt x="7" y="171"/>
                      </a:cubicBezTo>
                      <a:cubicBezTo>
                        <a:pt x="7" y="170"/>
                        <a:pt x="7" y="170"/>
                        <a:pt x="7" y="170"/>
                      </a:cubicBezTo>
                      <a:cubicBezTo>
                        <a:pt x="7" y="169"/>
                        <a:pt x="1" y="122"/>
                        <a:pt x="2" y="108"/>
                      </a:cubicBezTo>
                      <a:cubicBezTo>
                        <a:pt x="3" y="104"/>
                        <a:pt x="6" y="101"/>
                        <a:pt x="10" y="101"/>
                      </a:cubicBezTo>
                      <a:cubicBezTo>
                        <a:pt x="15" y="102"/>
                        <a:pt x="18" y="105"/>
                        <a:pt x="18" y="110"/>
                      </a:cubicBezTo>
                      <a:cubicBezTo>
                        <a:pt x="17" y="120"/>
                        <a:pt x="21" y="155"/>
                        <a:pt x="22" y="168"/>
                      </a:cubicBezTo>
                      <a:cubicBezTo>
                        <a:pt x="33" y="216"/>
                        <a:pt x="101" y="207"/>
                        <a:pt x="102" y="207"/>
                      </a:cubicBezTo>
                      <a:cubicBezTo>
                        <a:pt x="115" y="205"/>
                        <a:pt x="116" y="200"/>
                        <a:pt x="116" y="198"/>
                      </a:cubicBezTo>
                      <a:cubicBezTo>
                        <a:pt x="116" y="198"/>
                        <a:pt x="116" y="198"/>
                        <a:pt x="116" y="198"/>
                      </a:cubicBezTo>
                      <a:cubicBezTo>
                        <a:pt x="116" y="198"/>
                        <a:pt x="116" y="198"/>
                        <a:pt x="116" y="198"/>
                      </a:cubicBezTo>
                      <a:cubicBezTo>
                        <a:pt x="116" y="119"/>
                        <a:pt x="94" y="74"/>
                        <a:pt x="76" y="51"/>
                      </a:cubicBezTo>
                      <a:cubicBezTo>
                        <a:pt x="57" y="26"/>
                        <a:pt x="37" y="19"/>
                        <a:pt x="37" y="19"/>
                      </a:cubicBezTo>
                      <a:cubicBezTo>
                        <a:pt x="28" y="16"/>
                        <a:pt x="25" y="19"/>
                        <a:pt x="24" y="19"/>
                      </a:cubicBezTo>
                      <a:cubicBezTo>
                        <a:pt x="18" y="25"/>
                        <a:pt x="17" y="42"/>
                        <a:pt x="18" y="49"/>
                      </a:cubicBezTo>
                      <a:cubicBezTo>
                        <a:pt x="18" y="54"/>
                        <a:pt x="15" y="57"/>
                        <a:pt x="11" y="58"/>
                      </a:cubicBezTo>
                      <a:cubicBezTo>
                        <a:pt x="7" y="58"/>
                        <a:pt x="3" y="55"/>
                        <a:pt x="3" y="51"/>
                      </a:cubicBezTo>
                      <a:cubicBezTo>
                        <a:pt x="2" y="48"/>
                        <a:pt x="0" y="20"/>
                        <a:pt x="15" y="8"/>
                      </a:cubicBezTo>
                      <a:cubicBezTo>
                        <a:pt x="20" y="4"/>
                        <a:pt x="28" y="0"/>
                        <a:pt x="42" y="4"/>
                      </a:cubicBezTo>
                      <a:cubicBezTo>
                        <a:pt x="45" y="5"/>
                        <a:pt x="131" y="35"/>
                        <a:pt x="131" y="198"/>
                      </a:cubicBezTo>
                      <a:cubicBezTo>
                        <a:pt x="131" y="205"/>
                        <a:pt x="126" y="219"/>
                        <a:pt x="104" y="222"/>
                      </a:cubicBezTo>
                      <a:cubicBezTo>
                        <a:pt x="99" y="223"/>
                        <a:pt x="94" y="223"/>
                        <a:pt x="88"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52" name="Freeform 151"/>
                <p:cNvSpPr>
                  <a:spLocks/>
                </p:cNvSpPr>
                <p:nvPr/>
              </p:nvSpPr>
              <p:spPr bwMode="auto">
                <a:xfrm>
                  <a:off x="749497" y="4987131"/>
                  <a:ext cx="261938" cy="441325"/>
                </a:xfrm>
                <a:custGeom>
                  <a:avLst/>
                  <a:gdLst>
                    <a:gd name="T0" fmla="*/ 44 w 132"/>
                    <a:gd name="T1" fmla="*/ 223 h 223"/>
                    <a:gd name="T2" fmla="*/ 28 w 132"/>
                    <a:gd name="T3" fmla="*/ 222 h 223"/>
                    <a:gd name="T4" fmla="*/ 1 w 132"/>
                    <a:gd name="T5" fmla="*/ 198 h 223"/>
                    <a:gd name="T6" fmla="*/ 90 w 132"/>
                    <a:gd name="T7" fmla="*/ 4 h 223"/>
                    <a:gd name="T8" fmla="*/ 117 w 132"/>
                    <a:gd name="T9" fmla="*/ 8 h 223"/>
                    <a:gd name="T10" fmla="*/ 129 w 132"/>
                    <a:gd name="T11" fmla="*/ 51 h 223"/>
                    <a:gd name="T12" fmla="*/ 121 w 132"/>
                    <a:gd name="T13" fmla="*/ 58 h 223"/>
                    <a:gd name="T14" fmla="*/ 114 w 132"/>
                    <a:gd name="T15" fmla="*/ 49 h 223"/>
                    <a:gd name="T16" fmla="*/ 108 w 132"/>
                    <a:gd name="T17" fmla="*/ 19 h 223"/>
                    <a:gd name="T18" fmla="*/ 95 w 132"/>
                    <a:gd name="T19" fmla="*/ 19 h 223"/>
                    <a:gd name="T20" fmla="*/ 56 w 132"/>
                    <a:gd name="T21" fmla="*/ 51 h 223"/>
                    <a:gd name="T22" fmla="*/ 16 w 132"/>
                    <a:gd name="T23" fmla="*/ 198 h 223"/>
                    <a:gd name="T24" fmla="*/ 16 w 132"/>
                    <a:gd name="T25" fmla="*/ 199 h 223"/>
                    <a:gd name="T26" fmla="*/ 30 w 132"/>
                    <a:gd name="T27" fmla="*/ 207 h 223"/>
                    <a:gd name="T28" fmla="*/ 110 w 132"/>
                    <a:gd name="T29" fmla="*/ 168 h 223"/>
                    <a:gd name="T30" fmla="*/ 114 w 132"/>
                    <a:gd name="T31" fmla="*/ 110 h 223"/>
                    <a:gd name="T32" fmla="*/ 121 w 132"/>
                    <a:gd name="T33" fmla="*/ 101 h 223"/>
                    <a:gd name="T34" fmla="*/ 130 w 132"/>
                    <a:gd name="T35" fmla="*/ 108 h 223"/>
                    <a:gd name="T36" fmla="*/ 125 w 132"/>
                    <a:gd name="T37" fmla="*/ 170 h 223"/>
                    <a:gd name="T38" fmla="*/ 125 w 132"/>
                    <a:gd name="T39" fmla="*/ 171 h 223"/>
                    <a:gd name="T40" fmla="*/ 44 w 132"/>
                    <a:gd name="T4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223">
                      <a:moveTo>
                        <a:pt x="44" y="223"/>
                      </a:moveTo>
                      <a:cubicBezTo>
                        <a:pt x="38" y="223"/>
                        <a:pt x="33" y="223"/>
                        <a:pt x="28" y="222"/>
                      </a:cubicBezTo>
                      <a:cubicBezTo>
                        <a:pt x="6" y="219"/>
                        <a:pt x="0" y="205"/>
                        <a:pt x="1" y="198"/>
                      </a:cubicBezTo>
                      <a:cubicBezTo>
                        <a:pt x="1" y="35"/>
                        <a:pt x="87" y="5"/>
                        <a:pt x="90" y="4"/>
                      </a:cubicBezTo>
                      <a:cubicBezTo>
                        <a:pt x="104" y="0"/>
                        <a:pt x="112" y="4"/>
                        <a:pt x="117" y="8"/>
                      </a:cubicBezTo>
                      <a:cubicBezTo>
                        <a:pt x="132" y="20"/>
                        <a:pt x="130" y="48"/>
                        <a:pt x="129" y="51"/>
                      </a:cubicBezTo>
                      <a:cubicBezTo>
                        <a:pt x="129" y="55"/>
                        <a:pt x="125" y="58"/>
                        <a:pt x="121" y="58"/>
                      </a:cubicBezTo>
                      <a:cubicBezTo>
                        <a:pt x="117" y="57"/>
                        <a:pt x="114" y="54"/>
                        <a:pt x="114" y="49"/>
                      </a:cubicBezTo>
                      <a:cubicBezTo>
                        <a:pt x="115" y="41"/>
                        <a:pt x="114" y="25"/>
                        <a:pt x="108" y="19"/>
                      </a:cubicBezTo>
                      <a:cubicBezTo>
                        <a:pt x="107" y="19"/>
                        <a:pt x="103" y="16"/>
                        <a:pt x="95" y="19"/>
                      </a:cubicBezTo>
                      <a:cubicBezTo>
                        <a:pt x="95" y="19"/>
                        <a:pt x="75" y="26"/>
                        <a:pt x="56" y="51"/>
                      </a:cubicBezTo>
                      <a:cubicBezTo>
                        <a:pt x="38" y="74"/>
                        <a:pt x="16" y="119"/>
                        <a:pt x="16" y="198"/>
                      </a:cubicBezTo>
                      <a:cubicBezTo>
                        <a:pt x="16" y="199"/>
                        <a:pt x="16" y="199"/>
                        <a:pt x="16" y="199"/>
                      </a:cubicBezTo>
                      <a:cubicBezTo>
                        <a:pt x="16" y="200"/>
                        <a:pt x="18" y="205"/>
                        <a:pt x="30" y="207"/>
                      </a:cubicBezTo>
                      <a:cubicBezTo>
                        <a:pt x="33" y="207"/>
                        <a:pt x="99" y="216"/>
                        <a:pt x="110" y="168"/>
                      </a:cubicBezTo>
                      <a:cubicBezTo>
                        <a:pt x="111" y="155"/>
                        <a:pt x="115" y="120"/>
                        <a:pt x="114" y="110"/>
                      </a:cubicBezTo>
                      <a:cubicBezTo>
                        <a:pt x="114" y="105"/>
                        <a:pt x="117" y="102"/>
                        <a:pt x="121" y="101"/>
                      </a:cubicBezTo>
                      <a:cubicBezTo>
                        <a:pt x="126" y="101"/>
                        <a:pt x="129" y="104"/>
                        <a:pt x="130" y="108"/>
                      </a:cubicBezTo>
                      <a:cubicBezTo>
                        <a:pt x="131" y="122"/>
                        <a:pt x="125" y="169"/>
                        <a:pt x="125" y="170"/>
                      </a:cubicBezTo>
                      <a:cubicBezTo>
                        <a:pt x="125" y="171"/>
                        <a:pt x="125" y="171"/>
                        <a:pt x="125" y="171"/>
                      </a:cubicBezTo>
                      <a:cubicBezTo>
                        <a:pt x="116" y="213"/>
                        <a:pt x="74" y="223"/>
                        <a:pt x="44"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53" name="Freeform 152"/>
                <p:cNvSpPr>
                  <a:spLocks/>
                </p:cNvSpPr>
                <p:nvPr/>
              </p:nvSpPr>
              <p:spPr bwMode="auto">
                <a:xfrm>
                  <a:off x="1043184" y="4947444"/>
                  <a:ext cx="207963" cy="260350"/>
                </a:xfrm>
                <a:custGeom>
                  <a:avLst/>
                  <a:gdLst>
                    <a:gd name="T0" fmla="*/ 104 w 105"/>
                    <a:gd name="T1" fmla="*/ 125 h 132"/>
                    <a:gd name="T2" fmla="*/ 98 w 105"/>
                    <a:gd name="T3" fmla="*/ 121 h 132"/>
                    <a:gd name="T4" fmla="*/ 58 w 105"/>
                    <a:gd name="T5" fmla="*/ 118 h 132"/>
                    <a:gd name="T6" fmla="*/ 74 w 105"/>
                    <a:gd name="T7" fmla="*/ 107 h 132"/>
                    <a:gd name="T8" fmla="*/ 72 w 105"/>
                    <a:gd name="T9" fmla="*/ 101 h 132"/>
                    <a:gd name="T10" fmla="*/ 65 w 105"/>
                    <a:gd name="T11" fmla="*/ 102 h 132"/>
                    <a:gd name="T12" fmla="*/ 36 w 105"/>
                    <a:gd name="T13" fmla="*/ 108 h 132"/>
                    <a:gd name="T14" fmla="*/ 29 w 105"/>
                    <a:gd name="T15" fmla="*/ 104 h 132"/>
                    <a:gd name="T16" fmla="*/ 29 w 105"/>
                    <a:gd name="T17" fmla="*/ 103 h 132"/>
                    <a:gd name="T18" fmla="*/ 11 w 105"/>
                    <a:gd name="T19" fmla="*/ 71 h 132"/>
                    <a:gd name="T20" fmla="*/ 11 w 105"/>
                    <a:gd name="T21" fmla="*/ 6 h 132"/>
                    <a:gd name="T22" fmla="*/ 6 w 105"/>
                    <a:gd name="T23" fmla="*/ 0 h 132"/>
                    <a:gd name="T24" fmla="*/ 1 w 105"/>
                    <a:gd name="T25" fmla="*/ 6 h 132"/>
                    <a:gd name="T26" fmla="*/ 1 w 105"/>
                    <a:gd name="T27" fmla="*/ 71 h 132"/>
                    <a:gd name="T28" fmla="*/ 23 w 105"/>
                    <a:gd name="T29" fmla="*/ 112 h 132"/>
                    <a:gd name="T30" fmla="*/ 84 w 105"/>
                    <a:gd name="T31" fmla="*/ 132 h 132"/>
                    <a:gd name="T32" fmla="*/ 100 w 105"/>
                    <a:gd name="T33" fmla="*/ 131 h 132"/>
                    <a:gd name="T34" fmla="*/ 104 w 105"/>
                    <a:gd name="T35"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32">
                      <a:moveTo>
                        <a:pt x="104" y="125"/>
                      </a:moveTo>
                      <a:cubicBezTo>
                        <a:pt x="104" y="122"/>
                        <a:pt x="101" y="120"/>
                        <a:pt x="98" y="121"/>
                      </a:cubicBezTo>
                      <a:cubicBezTo>
                        <a:pt x="84" y="124"/>
                        <a:pt x="69" y="122"/>
                        <a:pt x="58" y="118"/>
                      </a:cubicBezTo>
                      <a:cubicBezTo>
                        <a:pt x="65" y="116"/>
                        <a:pt x="71" y="113"/>
                        <a:pt x="74" y="107"/>
                      </a:cubicBezTo>
                      <a:cubicBezTo>
                        <a:pt x="76" y="105"/>
                        <a:pt x="75" y="102"/>
                        <a:pt x="72" y="101"/>
                      </a:cubicBezTo>
                      <a:cubicBezTo>
                        <a:pt x="70" y="99"/>
                        <a:pt x="67" y="100"/>
                        <a:pt x="65" y="102"/>
                      </a:cubicBezTo>
                      <a:cubicBezTo>
                        <a:pt x="62" y="109"/>
                        <a:pt x="44" y="109"/>
                        <a:pt x="36" y="108"/>
                      </a:cubicBezTo>
                      <a:cubicBezTo>
                        <a:pt x="32" y="106"/>
                        <a:pt x="29" y="104"/>
                        <a:pt x="29" y="104"/>
                      </a:cubicBezTo>
                      <a:cubicBezTo>
                        <a:pt x="29" y="103"/>
                        <a:pt x="29" y="103"/>
                        <a:pt x="29" y="103"/>
                      </a:cubicBezTo>
                      <a:cubicBezTo>
                        <a:pt x="11" y="92"/>
                        <a:pt x="11" y="72"/>
                        <a:pt x="11" y="71"/>
                      </a:cubicBezTo>
                      <a:cubicBezTo>
                        <a:pt x="11" y="6"/>
                        <a:pt x="11" y="6"/>
                        <a:pt x="11" y="6"/>
                      </a:cubicBezTo>
                      <a:cubicBezTo>
                        <a:pt x="11" y="3"/>
                        <a:pt x="9" y="0"/>
                        <a:pt x="6" y="0"/>
                      </a:cubicBezTo>
                      <a:cubicBezTo>
                        <a:pt x="3" y="0"/>
                        <a:pt x="1" y="3"/>
                        <a:pt x="1" y="6"/>
                      </a:cubicBezTo>
                      <a:cubicBezTo>
                        <a:pt x="1" y="71"/>
                        <a:pt x="1" y="71"/>
                        <a:pt x="1" y="71"/>
                      </a:cubicBezTo>
                      <a:cubicBezTo>
                        <a:pt x="1" y="72"/>
                        <a:pt x="0" y="97"/>
                        <a:pt x="23" y="112"/>
                      </a:cubicBezTo>
                      <a:cubicBezTo>
                        <a:pt x="26" y="114"/>
                        <a:pt x="52" y="132"/>
                        <a:pt x="84" y="132"/>
                      </a:cubicBezTo>
                      <a:cubicBezTo>
                        <a:pt x="89" y="132"/>
                        <a:pt x="95" y="132"/>
                        <a:pt x="100" y="131"/>
                      </a:cubicBezTo>
                      <a:cubicBezTo>
                        <a:pt x="103" y="130"/>
                        <a:pt x="105" y="127"/>
                        <a:pt x="104" y="12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sp>
              <p:nvSpPr>
                <p:cNvPr id="154" name="Freeform 153"/>
                <p:cNvSpPr>
                  <a:spLocks/>
                </p:cNvSpPr>
                <p:nvPr/>
              </p:nvSpPr>
              <p:spPr bwMode="auto">
                <a:xfrm>
                  <a:off x="828872" y="4947444"/>
                  <a:ext cx="207963" cy="260350"/>
                </a:xfrm>
                <a:custGeom>
                  <a:avLst/>
                  <a:gdLst>
                    <a:gd name="T0" fmla="*/ 0 w 105"/>
                    <a:gd name="T1" fmla="*/ 125 h 132"/>
                    <a:gd name="T2" fmla="*/ 6 w 105"/>
                    <a:gd name="T3" fmla="*/ 121 h 132"/>
                    <a:gd name="T4" fmla="*/ 47 w 105"/>
                    <a:gd name="T5" fmla="*/ 118 h 132"/>
                    <a:gd name="T6" fmla="*/ 30 w 105"/>
                    <a:gd name="T7" fmla="*/ 107 h 132"/>
                    <a:gd name="T8" fmla="*/ 32 w 105"/>
                    <a:gd name="T9" fmla="*/ 101 h 132"/>
                    <a:gd name="T10" fmla="*/ 39 w 105"/>
                    <a:gd name="T11" fmla="*/ 102 h 132"/>
                    <a:gd name="T12" fmla="*/ 68 w 105"/>
                    <a:gd name="T13" fmla="*/ 108 h 132"/>
                    <a:gd name="T14" fmla="*/ 76 w 105"/>
                    <a:gd name="T15" fmla="*/ 104 h 132"/>
                    <a:gd name="T16" fmla="*/ 76 w 105"/>
                    <a:gd name="T17" fmla="*/ 103 h 132"/>
                    <a:gd name="T18" fmla="*/ 94 w 105"/>
                    <a:gd name="T19" fmla="*/ 71 h 132"/>
                    <a:gd name="T20" fmla="*/ 94 w 105"/>
                    <a:gd name="T21" fmla="*/ 6 h 132"/>
                    <a:gd name="T22" fmla="*/ 99 w 105"/>
                    <a:gd name="T23" fmla="*/ 0 h 132"/>
                    <a:gd name="T24" fmla="*/ 104 w 105"/>
                    <a:gd name="T25" fmla="*/ 6 h 132"/>
                    <a:gd name="T26" fmla="*/ 104 w 105"/>
                    <a:gd name="T27" fmla="*/ 71 h 132"/>
                    <a:gd name="T28" fmla="*/ 81 w 105"/>
                    <a:gd name="T29" fmla="*/ 112 h 132"/>
                    <a:gd name="T30" fmla="*/ 21 w 105"/>
                    <a:gd name="T31" fmla="*/ 132 h 132"/>
                    <a:gd name="T32" fmla="*/ 4 w 105"/>
                    <a:gd name="T33" fmla="*/ 131 h 132"/>
                    <a:gd name="T34" fmla="*/ 0 w 105"/>
                    <a:gd name="T35"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32">
                      <a:moveTo>
                        <a:pt x="0" y="125"/>
                      </a:moveTo>
                      <a:cubicBezTo>
                        <a:pt x="1" y="122"/>
                        <a:pt x="4" y="120"/>
                        <a:pt x="6" y="121"/>
                      </a:cubicBezTo>
                      <a:cubicBezTo>
                        <a:pt x="21" y="124"/>
                        <a:pt x="35" y="122"/>
                        <a:pt x="47" y="118"/>
                      </a:cubicBezTo>
                      <a:cubicBezTo>
                        <a:pt x="40" y="116"/>
                        <a:pt x="34" y="113"/>
                        <a:pt x="30" y="107"/>
                      </a:cubicBezTo>
                      <a:cubicBezTo>
                        <a:pt x="29" y="105"/>
                        <a:pt x="30" y="102"/>
                        <a:pt x="32" y="101"/>
                      </a:cubicBezTo>
                      <a:cubicBezTo>
                        <a:pt x="35" y="99"/>
                        <a:pt x="38" y="100"/>
                        <a:pt x="39" y="102"/>
                      </a:cubicBezTo>
                      <a:cubicBezTo>
                        <a:pt x="43" y="109"/>
                        <a:pt x="60" y="109"/>
                        <a:pt x="68" y="108"/>
                      </a:cubicBezTo>
                      <a:cubicBezTo>
                        <a:pt x="73" y="106"/>
                        <a:pt x="75" y="104"/>
                        <a:pt x="76" y="104"/>
                      </a:cubicBezTo>
                      <a:cubicBezTo>
                        <a:pt x="76" y="103"/>
                        <a:pt x="76" y="103"/>
                        <a:pt x="76" y="103"/>
                      </a:cubicBezTo>
                      <a:cubicBezTo>
                        <a:pt x="94" y="92"/>
                        <a:pt x="94" y="72"/>
                        <a:pt x="94" y="71"/>
                      </a:cubicBezTo>
                      <a:cubicBezTo>
                        <a:pt x="94" y="6"/>
                        <a:pt x="94" y="6"/>
                        <a:pt x="94" y="6"/>
                      </a:cubicBezTo>
                      <a:cubicBezTo>
                        <a:pt x="94" y="3"/>
                        <a:pt x="96" y="0"/>
                        <a:pt x="99" y="0"/>
                      </a:cubicBezTo>
                      <a:cubicBezTo>
                        <a:pt x="101" y="0"/>
                        <a:pt x="104" y="3"/>
                        <a:pt x="104" y="6"/>
                      </a:cubicBezTo>
                      <a:cubicBezTo>
                        <a:pt x="104" y="71"/>
                        <a:pt x="104" y="71"/>
                        <a:pt x="104" y="71"/>
                      </a:cubicBezTo>
                      <a:cubicBezTo>
                        <a:pt x="104" y="72"/>
                        <a:pt x="105" y="97"/>
                        <a:pt x="81" y="112"/>
                      </a:cubicBezTo>
                      <a:cubicBezTo>
                        <a:pt x="79" y="114"/>
                        <a:pt x="53" y="132"/>
                        <a:pt x="21" y="132"/>
                      </a:cubicBezTo>
                      <a:cubicBezTo>
                        <a:pt x="15" y="132"/>
                        <a:pt x="10" y="132"/>
                        <a:pt x="4" y="131"/>
                      </a:cubicBezTo>
                      <a:cubicBezTo>
                        <a:pt x="2" y="130"/>
                        <a:pt x="0" y="127"/>
                        <a:pt x="0" y="12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latin typeface="Imago" panose="02000500060000020004" pitchFamily="2" charset="0"/>
                  </a:endParaRPr>
                </a:p>
              </p:txBody>
            </p:sp>
          </p:grpSp>
        </p:grpSp>
      </p:grpSp>
      <p:grpSp>
        <p:nvGrpSpPr>
          <p:cNvPr id="155" name="Group 154"/>
          <p:cNvGrpSpPr/>
          <p:nvPr/>
        </p:nvGrpSpPr>
        <p:grpSpPr>
          <a:xfrm>
            <a:off x="4644206" y="2126195"/>
            <a:ext cx="3917538" cy="728523"/>
            <a:chOff x="4644206" y="1801691"/>
            <a:chExt cx="3917538" cy="728523"/>
          </a:xfrm>
        </p:grpSpPr>
        <p:sp>
          <p:nvSpPr>
            <p:cNvPr id="156" name="Rounded Rectangle 42">
              <a:hlinkClick r:id="rId6" action="ppaction://hlinksldjump"/>
            </p:cNvPr>
            <p:cNvSpPr/>
            <p:nvPr/>
          </p:nvSpPr>
          <p:spPr>
            <a:xfrm>
              <a:off x="4997744" y="1967038"/>
              <a:ext cx="3564000" cy="397464"/>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0"/>
            <a:lstStyle/>
            <a:p>
              <a:pPr algn="r" defTabSz="914355">
                <a:spcAft>
                  <a:spcPts val="1200"/>
                </a:spcAft>
              </a:pPr>
              <a:r>
                <a:rPr lang="cs-CZ" sz="1100" kern="0">
                  <a:latin typeface="Imago" panose="02000500060000020004" pitchFamily="2" charset="0"/>
                </a:rPr>
                <a:t>3. Rozdíly mezi SCLC a NSCLC</a:t>
              </a:r>
            </a:p>
          </p:txBody>
        </p:sp>
        <p:grpSp>
          <p:nvGrpSpPr>
            <p:cNvPr id="157" name="Group 156"/>
            <p:cNvGrpSpPr/>
            <p:nvPr/>
          </p:nvGrpSpPr>
          <p:grpSpPr>
            <a:xfrm>
              <a:off x="4644206" y="1801691"/>
              <a:ext cx="732156" cy="728523"/>
              <a:chOff x="2203266" y="-549009"/>
              <a:chExt cx="732156" cy="728523"/>
            </a:xfrm>
          </p:grpSpPr>
          <p:sp>
            <p:nvSpPr>
              <p:cNvPr id="158" name="Freeform 157"/>
              <p:cNvSpPr>
                <a:spLocks/>
              </p:cNvSpPr>
              <p:nvPr/>
            </p:nvSpPr>
            <p:spPr bwMode="auto">
              <a:xfrm rot="5400000">
                <a:off x="2205082" y="-550825"/>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cs-CZ" sz="1100">
                  <a:solidFill>
                    <a:srgbClr val="A2A2A2"/>
                  </a:solidFill>
                  <a:latin typeface="Imago" panose="02000500060000020004" pitchFamily="2" charset="0"/>
                </a:endParaRPr>
              </a:p>
            </p:txBody>
          </p:sp>
          <p:grpSp>
            <p:nvGrpSpPr>
              <p:cNvPr id="159" name="Group 158"/>
              <p:cNvGrpSpPr/>
              <p:nvPr/>
            </p:nvGrpSpPr>
            <p:grpSpPr>
              <a:xfrm>
                <a:off x="2342376" y="-407972"/>
                <a:ext cx="453934" cy="446450"/>
                <a:chOff x="2476471" y="-740618"/>
                <a:chExt cx="1238226" cy="576064"/>
              </a:xfrm>
            </p:grpSpPr>
            <p:sp>
              <p:nvSpPr>
                <p:cNvPr id="160" name="Right Arrow 159"/>
                <p:cNvSpPr/>
                <p:nvPr/>
              </p:nvSpPr>
              <p:spPr bwMode="auto">
                <a:xfrm>
                  <a:off x="2476471" y="-740618"/>
                  <a:ext cx="726873" cy="360040"/>
                </a:xfrm>
                <a:prstGeom prst="rightArrow">
                  <a:avLst/>
                </a:prstGeom>
                <a:solidFill>
                  <a:schemeClr val="bg2"/>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a:latin typeface="Imago" panose="02000500060000020004" pitchFamily="2" charset="0"/>
                  </a:endParaRPr>
                </a:p>
              </p:txBody>
            </p:sp>
            <p:sp>
              <p:nvSpPr>
                <p:cNvPr id="161" name="Right Arrow 160"/>
                <p:cNvSpPr/>
                <p:nvPr/>
              </p:nvSpPr>
              <p:spPr bwMode="auto">
                <a:xfrm rot="10800000">
                  <a:off x="2987824" y="-524594"/>
                  <a:ext cx="726873" cy="360040"/>
                </a:xfrm>
                <a:prstGeom prst="rightArrow">
                  <a:avLst/>
                </a:prstGeom>
                <a:solidFill>
                  <a:schemeClr val="accent3"/>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cs-CZ" sz="1800">
                    <a:latin typeface="Imago" panose="02000500060000020004" pitchFamily="2" charset="0"/>
                  </a:endParaRPr>
                </a:p>
              </p:txBody>
            </p:sp>
          </p:grpSp>
        </p:grpSp>
      </p:grpSp>
      <p:sp>
        <p:nvSpPr>
          <p:cNvPr id="4" name="Title 3"/>
          <p:cNvSpPr>
            <a:spLocks noGrp="1"/>
          </p:cNvSpPr>
          <p:nvPr>
            <p:ph type="title"/>
          </p:nvPr>
        </p:nvSpPr>
        <p:spPr/>
        <p:txBody>
          <a:bodyPr/>
          <a:lstStyle/>
          <a:p>
            <a:r>
              <a:rPr lang="cs-CZ"/>
              <a:t>Obsah</a:t>
            </a:r>
          </a:p>
        </p:txBody>
      </p:sp>
    </p:spTree>
    <p:extLst>
      <p:ext uri="{BB962C8B-B14F-4D97-AF65-F5344CB8AC3E}">
        <p14:creationId xmlns:p14="http://schemas.microsoft.com/office/powerpoint/2010/main" val="72993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endParaRPr lang="en-US"/>
          </a:p>
        </p:txBody>
      </p:sp>
      <p:sp>
        <p:nvSpPr>
          <p:cNvPr id="4" name="Zástupný symbol pro text 3"/>
          <p:cNvSpPr>
            <a:spLocks noGrp="1"/>
          </p:cNvSpPr>
          <p:nvPr>
            <p:ph type="body" sz="quarter" idx="11"/>
          </p:nvPr>
        </p:nvSpPr>
        <p:spPr/>
        <p:txBody>
          <a:bodyPr/>
          <a:lstStyle/>
          <a:p>
            <a:r>
              <a:rPr lang="en-US" dirty="0"/>
              <a:t>SCLC: </a:t>
            </a:r>
            <a:r>
              <a:rPr lang="cs-CZ" dirty="0" smtClean="0"/>
              <a:t>Je co zlepšovat!</a:t>
            </a:r>
            <a:endParaRPr lang="en-US" dirty="0"/>
          </a:p>
        </p:txBody>
      </p:sp>
      <p:grpSp>
        <p:nvGrpSpPr>
          <p:cNvPr id="15" name="Group 14"/>
          <p:cNvGrpSpPr/>
          <p:nvPr/>
        </p:nvGrpSpPr>
        <p:grpSpPr>
          <a:xfrm>
            <a:off x="8698102" y="0"/>
            <a:ext cx="445898" cy="411510"/>
            <a:chOff x="8698102" y="0"/>
            <a:chExt cx="445898" cy="411510"/>
          </a:xfrm>
        </p:grpSpPr>
        <p:grpSp>
          <p:nvGrpSpPr>
            <p:cNvPr id="16" name="Group 15"/>
            <p:cNvGrpSpPr/>
            <p:nvPr/>
          </p:nvGrpSpPr>
          <p:grpSpPr>
            <a:xfrm>
              <a:off x="8748464" y="34321"/>
              <a:ext cx="310660" cy="321883"/>
              <a:chOff x="5518150" y="5443538"/>
              <a:chExt cx="1038225" cy="901700"/>
            </a:xfrm>
            <a:solidFill>
              <a:schemeClr val="bg2"/>
            </a:solidFill>
          </p:grpSpPr>
          <p:sp>
            <p:nvSpPr>
              <p:cNvPr id="18" name="Freeform 508"/>
              <p:cNvSpPr>
                <a:spLocks/>
              </p:cNvSpPr>
              <p:nvPr/>
            </p:nvSpPr>
            <p:spPr bwMode="auto">
              <a:xfrm>
                <a:off x="5518150" y="5443538"/>
                <a:ext cx="1038225" cy="436563"/>
              </a:xfrm>
              <a:custGeom>
                <a:avLst/>
                <a:gdLst>
                  <a:gd name="T0" fmla="*/ 335 w 345"/>
                  <a:gd name="T1" fmla="*/ 112 h 145"/>
                  <a:gd name="T2" fmla="*/ 286 w 345"/>
                  <a:gd name="T3" fmla="*/ 76 h 145"/>
                  <a:gd name="T4" fmla="*/ 286 w 345"/>
                  <a:gd name="T5" fmla="*/ 27 h 145"/>
                  <a:gd name="T6" fmla="*/ 278 w 345"/>
                  <a:gd name="T7" fmla="*/ 19 h 145"/>
                  <a:gd name="T8" fmla="*/ 244 w 345"/>
                  <a:gd name="T9" fmla="*/ 19 h 145"/>
                  <a:gd name="T10" fmla="*/ 236 w 345"/>
                  <a:gd name="T11" fmla="*/ 27 h 145"/>
                  <a:gd name="T12" fmla="*/ 236 w 345"/>
                  <a:gd name="T13" fmla="*/ 41 h 145"/>
                  <a:gd name="T14" fmla="*/ 182 w 345"/>
                  <a:gd name="T15" fmla="*/ 3 h 145"/>
                  <a:gd name="T16" fmla="*/ 172 w 345"/>
                  <a:gd name="T17" fmla="*/ 0 h 145"/>
                  <a:gd name="T18" fmla="*/ 162 w 345"/>
                  <a:gd name="T19" fmla="*/ 3 h 145"/>
                  <a:gd name="T20" fmla="*/ 9 w 345"/>
                  <a:gd name="T21" fmla="*/ 112 h 145"/>
                  <a:gd name="T22" fmla="*/ 5 w 345"/>
                  <a:gd name="T23" fmla="*/ 135 h 145"/>
                  <a:gd name="T24" fmla="*/ 29 w 345"/>
                  <a:gd name="T25" fmla="*/ 139 h 145"/>
                  <a:gd name="T26" fmla="*/ 172 w 345"/>
                  <a:gd name="T27" fmla="*/ 38 h 145"/>
                  <a:gd name="T28" fmla="*/ 316 w 345"/>
                  <a:gd name="T29" fmla="*/ 139 h 145"/>
                  <a:gd name="T30" fmla="*/ 339 w 345"/>
                  <a:gd name="T31" fmla="*/ 135 h 145"/>
                  <a:gd name="T32" fmla="*/ 335 w 345"/>
                  <a:gd name="T33"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145">
                    <a:moveTo>
                      <a:pt x="335" y="112"/>
                    </a:moveTo>
                    <a:cubicBezTo>
                      <a:pt x="286" y="76"/>
                      <a:pt x="286" y="76"/>
                      <a:pt x="286" y="76"/>
                    </a:cubicBezTo>
                    <a:cubicBezTo>
                      <a:pt x="286" y="27"/>
                      <a:pt x="286" y="27"/>
                      <a:pt x="286" y="27"/>
                    </a:cubicBezTo>
                    <a:cubicBezTo>
                      <a:pt x="286" y="22"/>
                      <a:pt x="283" y="19"/>
                      <a:pt x="278" y="19"/>
                    </a:cubicBezTo>
                    <a:cubicBezTo>
                      <a:pt x="244" y="19"/>
                      <a:pt x="244" y="19"/>
                      <a:pt x="244" y="19"/>
                    </a:cubicBezTo>
                    <a:cubicBezTo>
                      <a:pt x="239" y="19"/>
                      <a:pt x="236" y="22"/>
                      <a:pt x="236" y="27"/>
                    </a:cubicBezTo>
                    <a:cubicBezTo>
                      <a:pt x="236" y="41"/>
                      <a:pt x="236" y="41"/>
                      <a:pt x="236" y="41"/>
                    </a:cubicBezTo>
                    <a:cubicBezTo>
                      <a:pt x="182" y="3"/>
                      <a:pt x="182" y="3"/>
                      <a:pt x="182" y="3"/>
                    </a:cubicBezTo>
                    <a:cubicBezTo>
                      <a:pt x="179" y="1"/>
                      <a:pt x="176" y="0"/>
                      <a:pt x="172" y="0"/>
                    </a:cubicBezTo>
                    <a:cubicBezTo>
                      <a:pt x="169" y="0"/>
                      <a:pt x="165" y="1"/>
                      <a:pt x="162" y="3"/>
                    </a:cubicBezTo>
                    <a:cubicBezTo>
                      <a:pt x="9" y="112"/>
                      <a:pt x="9" y="112"/>
                      <a:pt x="9" y="112"/>
                    </a:cubicBezTo>
                    <a:cubicBezTo>
                      <a:pt x="2" y="117"/>
                      <a:pt x="0" y="128"/>
                      <a:pt x="5" y="135"/>
                    </a:cubicBezTo>
                    <a:cubicBezTo>
                      <a:pt x="11" y="143"/>
                      <a:pt x="21" y="145"/>
                      <a:pt x="29" y="139"/>
                    </a:cubicBezTo>
                    <a:cubicBezTo>
                      <a:pt x="172" y="38"/>
                      <a:pt x="172" y="38"/>
                      <a:pt x="172" y="38"/>
                    </a:cubicBezTo>
                    <a:cubicBezTo>
                      <a:pt x="316" y="139"/>
                      <a:pt x="316" y="139"/>
                      <a:pt x="316" y="139"/>
                    </a:cubicBezTo>
                    <a:cubicBezTo>
                      <a:pt x="323" y="145"/>
                      <a:pt x="334" y="143"/>
                      <a:pt x="339" y="135"/>
                    </a:cubicBezTo>
                    <a:cubicBezTo>
                      <a:pt x="345" y="128"/>
                      <a:pt x="343" y="117"/>
                      <a:pt x="335" y="112"/>
                    </a:cubicBezTo>
                    <a:close/>
                  </a:path>
                </a:pathLst>
              </a:custGeom>
              <a:grpFill/>
              <a:ln>
                <a:solidFill>
                  <a:schemeClr val="bg2"/>
                </a:solidFill>
              </a:ln>
              <a:extLst/>
            </p:spPr>
            <p:txBody>
              <a:bodyPr vert="horz" wrap="square" lIns="68564" tIns="34282" rIns="68564" bIns="34282" numCol="1" anchor="t" anchorCtr="0" compatLnSpc="1">
                <a:prstTxWarp prst="textNoShape">
                  <a:avLst/>
                </a:prstTxWarp>
              </a:bodyPr>
              <a:lstStyle/>
              <a:p>
                <a:endParaRPr lang="en-GB"/>
              </a:p>
            </p:txBody>
          </p:sp>
          <p:sp>
            <p:nvSpPr>
              <p:cNvPr id="19" name="Freeform 509"/>
              <p:cNvSpPr>
                <a:spLocks/>
              </p:cNvSpPr>
              <p:nvPr/>
            </p:nvSpPr>
            <p:spPr bwMode="auto">
              <a:xfrm>
                <a:off x="5681663" y="5654675"/>
                <a:ext cx="696913" cy="690563"/>
              </a:xfrm>
              <a:custGeom>
                <a:avLst/>
                <a:gdLst>
                  <a:gd name="T0" fmla="*/ 232 w 232"/>
                  <a:gd name="T1" fmla="*/ 89 h 230"/>
                  <a:gd name="T2" fmla="*/ 225 w 232"/>
                  <a:gd name="T3" fmla="*/ 76 h 230"/>
                  <a:gd name="T4" fmla="*/ 123 w 232"/>
                  <a:gd name="T5" fmla="*/ 3 h 230"/>
                  <a:gd name="T6" fmla="*/ 110 w 232"/>
                  <a:gd name="T7" fmla="*/ 3 h 230"/>
                  <a:gd name="T8" fmla="*/ 7 w 232"/>
                  <a:gd name="T9" fmla="*/ 76 h 230"/>
                  <a:gd name="T10" fmla="*/ 0 w 232"/>
                  <a:gd name="T11" fmla="*/ 89 h 230"/>
                  <a:gd name="T12" fmla="*/ 0 w 232"/>
                  <a:gd name="T13" fmla="*/ 221 h 230"/>
                  <a:gd name="T14" fmla="*/ 8 w 232"/>
                  <a:gd name="T15" fmla="*/ 230 h 230"/>
                  <a:gd name="T16" fmla="*/ 81 w 232"/>
                  <a:gd name="T17" fmla="*/ 230 h 230"/>
                  <a:gd name="T18" fmla="*/ 81 w 232"/>
                  <a:gd name="T19" fmla="*/ 135 h 230"/>
                  <a:gd name="T20" fmla="*/ 155 w 232"/>
                  <a:gd name="T21" fmla="*/ 135 h 230"/>
                  <a:gd name="T22" fmla="*/ 155 w 232"/>
                  <a:gd name="T23" fmla="*/ 230 h 230"/>
                  <a:gd name="T24" fmla="*/ 224 w 232"/>
                  <a:gd name="T25" fmla="*/ 229 h 230"/>
                  <a:gd name="T26" fmla="*/ 232 w 232"/>
                  <a:gd name="T27" fmla="*/ 221 h 230"/>
                  <a:gd name="T28" fmla="*/ 232 w 232"/>
                  <a:gd name="T29" fmla="*/ 8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0">
                    <a:moveTo>
                      <a:pt x="232" y="89"/>
                    </a:moveTo>
                    <a:cubicBezTo>
                      <a:pt x="232" y="85"/>
                      <a:pt x="229" y="79"/>
                      <a:pt x="225" y="76"/>
                    </a:cubicBezTo>
                    <a:cubicBezTo>
                      <a:pt x="123" y="3"/>
                      <a:pt x="123" y="3"/>
                      <a:pt x="123" y="3"/>
                    </a:cubicBezTo>
                    <a:cubicBezTo>
                      <a:pt x="119" y="0"/>
                      <a:pt x="113" y="0"/>
                      <a:pt x="110" y="3"/>
                    </a:cubicBezTo>
                    <a:cubicBezTo>
                      <a:pt x="7" y="76"/>
                      <a:pt x="7" y="76"/>
                      <a:pt x="7" y="76"/>
                    </a:cubicBezTo>
                    <a:cubicBezTo>
                      <a:pt x="3" y="79"/>
                      <a:pt x="0" y="85"/>
                      <a:pt x="0" y="89"/>
                    </a:cubicBezTo>
                    <a:cubicBezTo>
                      <a:pt x="0" y="221"/>
                      <a:pt x="0" y="221"/>
                      <a:pt x="0" y="221"/>
                    </a:cubicBezTo>
                    <a:cubicBezTo>
                      <a:pt x="0" y="226"/>
                      <a:pt x="4" y="230"/>
                      <a:pt x="8" y="230"/>
                    </a:cubicBezTo>
                    <a:cubicBezTo>
                      <a:pt x="81" y="230"/>
                      <a:pt x="81" y="230"/>
                      <a:pt x="81" y="230"/>
                    </a:cubicBezTo>
                    <a:cubicBezTo>
                      <a:pt x="81" y="135"/>
                      <a:pt x="81" y="135"/>
                      <a:pt x="81" y="135"/>
                    </a:cubicBezTo>
                    <a:cubicBezTo>
                      <a:pt x="155" y="135"/>
                      <a:pt x="155" y="135"/>
                      <a:pt x="155" y="135"/>
                    </a:cubicBezTo>
                    <a:cubicBezTo>
                      <a:pt x="155" y="230"/>
                      <a:pt x="155" y="230"/>
                      <a:pt x="155" y="230"/>
                    </a:cubicBezTo>
                    <a:cubicBezTo>
                      <a:pt x="224" y="229"/>
                      <a:pt x="224" y="229"/>
                      <a:pt x="224" y="229"/>
                    </a:cubicBezTo>
                    <a:cubicBezTo>
                      <a:pt x="228" y="229"/>
                      <a:pt x="232" y="226"/>
                      <a:pt x="232" y="221"/>
                    </a:cubicBezTo>
                    <a:lnTo>
                      <a:pt x="232" y="89"/>
                    </a:lnTo>
                    <a:close/>
                  </a:path>
                </a:pathLst>
              </a:custGeom>
              <a:grpFill/>
              <a:ln>
                <a:solidFill>
                  <a:schemeClr val="bg2"/>
                </a:solidFill>
              </a:ln>
              <a:extLst/>
            </p:spPr>
            <p:txBody>
              <a:bodyPr vert="horz" wrap="square" lIns="68564" tIns="34282" rIns="68564" bIns="34282" numCol="1" anchor="t" anchorCtr="0" compatLnSpc="1">
                <a:prstTxWarp prst="textNoShape">
                  <a:avLst/>
                </a:prstTxWarp>
              </a:bodyPr>
              <a:lstStyle/>
              <a:p>
                <a:endParaRPr lang="en-GB"/>
              </a:p>
            </p:txBody>
          </p:sp>
        </p:grpSp>
        <p:sp>
          <p:nvSpPr>
            <p:cNvPr id="17" name="Rectangle 16">
              <a:hlinkClick r:id="rId2" action="ppaction://hlinksldjump"/>
            </p:cNvPr>
            <p:cNvSpPr/>
            <p:nvPr/>
          </p:nvSpPr>
          <p:spPr bwMode="auto">
            <a:xfrm>
              <a:off x="8698102" y="0"/>
              <a:ext cx="445898" cy="411510"/>
            </a:xfrm>
            <a:prstGeom prst="rect">
              <a:avLst/>
            </a:prstGeom>
            <a:no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p>
          </p:txBody>
        </p:sp>
      </p:grpSp>
    </p:spTree>
    <p:extLst>
      <p:ext uri="{BB962C8B-B14F-4D97-AF65-F5344CB8AC3E}">
        <p14:creationId xmlns:p14="http://schemas.microsoft.com/office/powerpoint/2010/main" val="34432521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48680" y="987574"/>
            <a:ext cx="7743656" cy="3312368"/>
            <a:chOff x="-1404664" y="1131590"/>
            <a:chExt cx="7743656" cy="3312368"/>
          </a:xfrm>
        </p:grpSpPr>
        <p:grpSp>
          <p:nvGrpSpPr>
            <p:cNvPr id="12" name="Group 11"/>
            <p:cNvGrpSpPr/>
            <p:nvPr/>
          </p:nvGrpSpPr>
          <p:grpSpPr>
            <a:xfrm>
              <a:off x="-1404664" y="1131590"/>
              <a:ext cx="7743656" cy="3312368"/>
              <a:chOff x="-1404664" y="1131590"/>
              <a:chExt cx="7743656" cy="3312368"/>
            </a:xfrm>
          </p:grpSpPr>
          <p:graphicFrame>
            <p:nvGraphicFramePr>
              <p:cNvPr id="33" name="Content Placeholder 16"/>
              <p:cNvGraphicFramePr>
                <a:graphicFrameLocks/>
              </p:cNvGraphicFramePr>
              <p:nvPr>
                <p:extLst>
                  <p:ext uri="{D42A27DB-BD31-4B8C-83A1-F6EECF244321}">
                    <p14:modId xmlns:p14="http://schemas.microsoft.com/office/powerpoint/2010/main" val="2863357472"/>
                  </p:ext>
                </p:extLst>
              </p:nvPr>
            </p:nvGraphicFramePr>
            <p:xfrm>
              <a:off x="-1404664" y="1131590"/>
              <a:ext cx="7743656" cy="3312368"/>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395536" y="1203598"/>
                <a:ext cx="4176464" cy="2740330"/>
                <a:chOff x="395536" y="1203598"/>
                <a:chExt cx="4176464" cy="2740330"/>
              </a:xfrm>
            </p:grpSpPr>
            <p:sp>
              <p:nvSpPr>
                <p:cNvPr id="41" name="Freeform 40"/>
                <p:cNvSpPr/>
                <p:nvPr/>
              </p:nvSpPr>
              <p:spPr>
                <a:xfrm>
                  <a:off x="768291" y="1698065"/>
                  <a:ext cx="969818" cy="369455"/>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19050" cmpd="sng">
                  <a:solidFill>
                    <a:srgbClr val="A1A1A1"/>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Imago" panose="02000500060000020004" pitchFamily="2" charset="0"/>
                  </a:endParaRPr>
                </a:p>
              </p:txBody>
            </p:sp>
            <p:sp>
              <p:nvSpPr>
                <p:cNvPr id="44" name="TextBox 19"/>
                <p:cNvSpPr txBox="1"/>
                <p:nvPr/>
              </p:nvSpPr>
              <p:spPr>
                <a:xfrm>
                  <a:off x="498912" y="1447262"/>
                  <a:ext cx="1224468" cy="260392"/>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78000"/>
                    </a:lnSpc>
                  </a:pPr>
                  <a:r>
                    <a:rPr lang="en-US" sz="1400" b="1" dirty="0">
                      <a:latin typeface="Imago" panose="02000500060000020004" pitchFamily="2" charset="0"/>
                      <a:cs typeface="Gotham Light"/>
                    </a:rPr>
                    <a:t> ~27%</a:t>
                  </a:r>
                  <a:endParaRPr lang="en-US" sz="700" b="1" dirty="0">
                    <a:latin typeface="Imago" panose="02000500060000020004" pitchFamily="2" charset="0"/>
                    <a:cs typeface="Gotham Light"/>
                  </a:endParaRPr>
                </a:p>
              </p:txBody>
            </p:sp>
            <p:sp>
              <p:nvSpPr>
                <p:cNvPr id="5" name="Freeform 4"/>
                <p:cNvSpPr/>
                <p:nvPr/>
              </p:nvSpPr>
              <p:spPr bwMode="auto">
                <a:xfrm>
                  <a:off x="611560" y="3579862"/>
                  <a:ext cx="973667" cy="364066"/>
                </a:xfrm>
                <a:custGeom>
                  <a:avLst/>
                  <a:gdLst>
                    <a:gd name="connsiteX0" fmla="*/ 973667 w 973667"/>
                    <a:gd name="connsiteY0" fmla="*/ 0 h 364066"/>
                    <a:gd name="connsiteX1" fmla="*/ 762000 w 973667"/>
                    <a:gd name="connsiteY1" fmla="*/ 364066 h 364066"/>
                    <a:gd name="connsiteX2" fmla="*/ 0 w 973667"/>
                    <a:gd name="connsiteY2" fmla="*/ 364066 h 364066"/>
                  </a:gdLst>
                  <a:ahLst/>
                  <a:cxnLst>
                    <a:cxn ang="0">
                      <a:pos x="connsiteX0" y="connsiteY0"/>
                    </a:cxn>
                    <a:cxn ang="0">
                      <a:pos x="connsiteX1" y="connsiteY1"/>
                    </a:cxn>
                    <a:cxn ang="0">
                      <a:pos x="connsiteX2" y="connsiteY2"/>
                    </a:cxn>
                  </a:cxnLst>
                  <a:rect l="l" t="t" r="r" b="b"/>
                  <a:pathLst>
                    <a:path w="973667" h="364066">
                      <a:moveTo>
                        <a:pt x="973667" y="0"/>
                      </a:moveTo>
                      <a:lnTo>
                        <a:pt x="762000" y="364066"/>
                      </a:lnTo>
                      <a:lnTo>
                        <a:pt x="0" y="364066"/>
                      </a:lnTo>
                    </a:path>
                  </a:pathLst>
                </a:custGeom>
                <a:noFill/>
                <a:ln w="19050" cap="flat" cmpd="sng" algn="ctr">
                  <a:solidFill>
                    <a:srgbClr val="777777"/>
                  </a:solidFill>
                  <a:prstDash val="solid"/>
                  <a:round/>
                  <a:headEnd type="none" w="med" len="sm"/>
                  <a:tailEnd type="none" w="med" len="sm"/>
                </a:ln>
                <a:effectLst/>
                <a:extLst/>
              </p:spPr>
              <p:txBody>
                <a:bodyPr rtlCol="0" anchor="ctr"/>
                <a:lstStyle/>
                <a:p>
                  <a:pPr algn="ctr"/>
                  <a:endParaRPr lang="en-GB" dirty="0">
                    <a:latin typeface="Imago" panose="02000500060000020004" pitchFamily="2" charset="0"/>
                  </a:endParaRPr>
                </a:p>
              </p:txBody>
            </p:sp>
            <p:sp>
              <p:nvSpPr>
                <p:cNvPr id="46" name="TextBox 19"/>
                <p:cNvSpPr txBox="1"/>
                <p:nvPr/>
              </p:nvSpPr>
              <p:spPr>
                <a:xfrm>
                  <a:off x="395536" y="3679510"/>
                  <a:ext cx="1224468" cy="260392"/>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78000"/>
                    </a:lnSpc>
                  </a:pPr>
                  <a:r>
                    <a:rPr lang="en-US" sz="1400" b="1" dirty="0">
                      <a:latin typeface="Imago" panose="02000500060000020004" pitchFamily="2" charset="0"/>
                      <a:cs typeface="Gotham Light"/>
                    </a:rPr>
                    <a:t>~40%</a:t>
                  </a:r>
                  <a:endParaRPr lang="en-US" sz="700" b="1" dirty="0">
                    <a:latin typeface="Imago" panose="02000500060000020004" pitchFamily="2" charset="0"/>
                    <a:cs typeface="Gotham Light"/>
                  </a:endParaRPr>
                </a:p>
              </p:txBody>
            </p:sp>
            <p:sp>
              <p:nvSpPr>
                <p:cNvPr id="7" name="Freeform 6"/>
                <p:cNvSpPr/>
                <p:nvPr/>
              </p:nvSpPr>
              <p:spPr bwMode="auto">
                <a:xfrm>
                  <a:off x="3059832" y="1454397"/>
                  <a:ext cx="876300" cy="285750"/>
                </a:xfrm>
                <a:custGeom>
                  <a:avLst/>
                  <a:gdLst>
                    <a:gd name="connsiteX0" fmla="*/ 0 w 876300"/>
                    <a:gd name="connsiteY0" fmla="*/ 285750 h 285750"/>
                    <a:gd name="connsiteX1" fmla="*/ 209550 w 876300"/>
                    <a:gd name="connsiteY1" fmla="*/ 0 h 285750"/>
                    <a:gd name="connsiteX2" fmla="*/ 876300 w 876300"/>
                    <a:gd name="connsiteY2" fmla="*/ 0 h 285750"/>
                  </a:gdLst>
                  <a:ahLst/>
                  <a:cxnLst>
                    <a:cxn ang="0">
                      <a:pos x="connsiteX0" y="connsiteY0"/>
                    </a:cxn>
                    <a:cxn ang="0">
                      <a:pos x="connsiteX1" y="connsiteY1"/>
                    </a:cxn>
                    <a:cxn ang="0">
                      <a:pos x="connsiteX2" y="connsiteY2"/>
                    </a:cxn>
                  </a:cxnLst>
                  <a:rect l="l" t="t" r="r" b="b"/>
                  <a:pathLst>
                    <a:path w="876300" h="285750">
                      <a:moveTo>
                        <a:pt x="0" y="285750"/>
                      </a:moveTo>
                      <a:lnTo>
                        <a:pt x="209550" y="0"/>
                      </a:lnTo>
                      <a:lnTo>
                        <a:pt x="876300" y="0"/>
                      </a:lnTo>
                    </a:path>
                  </a:pathLst>
                </a:custGeom>
                <a:noFill/>
                <a:ln w="19050" cap="flat" cmpd="sng" algn="ctr">
                  <a:solidFill>
                    <a:srgbClr val="C2C2C2"/>
                  </a:solidFill>
                  <a:prstDash val="solid"/>
                  <a:round/>
                  <a:headEnd type="none" w="med" len="sm"/>
                  <a:tailEnd type="none" w="med" len="sm"/>
                </a:ln>
                <a:effectLst/>
                <a:extLst/>
              </p:spPr>
              <p:txBody>
                <a:bodyPr rtlCol="0" anchor="ctr"/>
                <a:lstStyle/>
                <a:p>
                  <a:pPr algn="ctr"/>
                  <a:endParaRPr lang="en-GB" dirty="0">
                    <a:latin typeface="Imago" panose="02000500060000020004" pitchFamily="2" charset="0"/>
                  </a:endParaRPr>
                </a:p>
              </p:txBody>
            </p:sp>
            <p:sp>
              <p:nvSpPr>
                <p:cNvPr id="47" name="TextBox 19"/>
                <p:cNvSpPr txBox="1"/>
                <p:nvPr/>
              </p:nvSpPr>
              <p:spPr>
                <a:xfrm>
                  <a:off x="2987824" y="1203598"/>
                  <a:ext cx="1224468" cy="260392"/>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78000"/>
                    </a:lnSpc>
                  </a:pPr>
                  <a:r>
                    <a:rPr lang="en-US" sz="1400" b="1" dirty="0">
                      <a:latin typeface="Imago" panose="02000500060000020004" pitchFamily="2" charset="0"/>
                      <a:cs typeface="Gotham Light"/>
                    </a:rPr>
                    <a:t> ~13%</a:t>
                  </a:r>
                  <a:endParaRPr lang="en-US" sz="700" b="1" dirty="0">
                    <a:latin typeface="Imago" panose="02000500060000020004" pitchFamily="2" charset="0"/>
                    <a:cs typeface="Gotham Light"/>
                  </a:endParaRPr>
                </a:p>
              </p:txBody>
            </p:sp>
            <p:sp>
              <p:nvSpPr>
                <p:cNvPr id="9" name="Freeform 8"/>
                <p:cNvSpPr/>
                <p:nvPr/>
              </p:nvSpPr>
              <p:spPr bwMode="auto">
                <a:xfrm>
                  <a:off x="3373925" y="1893126"/>
                  <a:ext cx="800100" cy="152400"/>
                </a:xfrm>
                <a:custGeom>
                  <a:avLst/>
                  <a:gdLst>
                    <a:gd name="connsiteX0" fmla="*/ 0 w 800100"/>
                    <a:gd name="connsiteY0" fmla="*/ 152400 h 152400"/>
                    <a:gd name="connsiteX1" fmla="*/ 173567 w 800100"/>
                    <a:gd name="connsiteY1" fmla="*/ 0 h 152400"/>
                    <a:gd name="connsiteX2" fmla="*/ 800100 w 800100"/>
                    <a:gd name="connsiteY2" fmla="*/ 0 h 152400"/>
                  </a:gdLst>
                  <a:ahLst/>
                  <a:cxnLst>
                    <a:cxn ang="0">
                      <a:pos x="connsiteX0" y="connsiteY0"/>
                    </a:cxn>
                    <a:cxn ang="0">
                      <a:pos x="connsiteX1" y="connsiteY1"/>
                    </a:cxn>
                    <a:cxn ang="0">
                      <a:pos x="connsiteX2" y="connsiteY2"/>
                    </a:cxn>
                  </a:cxnLst>
                  <a:rect l="l" t="t" r="r" b="b"/>
                  <a:pathLst>
                    <a:path w="800100" h="152400">
                      <a:moveTo>
                        <a:pt x="0" y="152400"/>
                      </a:moveTo>
                      <a:lnTo>
                        <a:pt x="173567" y="0"/>
                      </a:lnTo>
                      <a:lnTo>
                        <a:pt x="800100" y="0"/>
                      </a:lnTo>
                    </a:path>
                  </a:pathLst>
                </a:custGeom>
                <a:noFill/>
                <a:ln w="19050" cap="flat" cmpd="sng" algn="ctr">
                  <a:solidFill>
                    <a:srgbClr val="E6E6E6"/>
                  </a:solidFill>
                  <a:prstDash val="solid"/>
                  <a:round/>
                  <a:headEnd type="none" w="med" len="sm"/>
                  <a:tailEnd type="none" w="med" len="sm"/>
                </a:ln>
                <a:effectLst/>
                <a:extLst/>
              </p:spPr>
              <p:txBody>
                <a:bodyPr rtlCol="0" anchor="ctr"/>
                <a:lstStyle/>
                <a:p>
                  <a:pPr algn="ctr"/>
                  <a:endParaRPr lang="en-GB" dirty="0">
                    <a:latin typeface="Imago" panose="02000500060000020004" pitchFamily="2" charset="0"/>
                  </a:endParaRPr>
                </a:p>
              </p:txBody>
            </p:sp>
            <p:sp>
              <p:nvSpPr>
                <p:cNvPr id="48" name="TextBox 19"/>
                <p:cNvSpPr txBox="1"/>
                <p:nvPr/>
              </p:nvSpPr>
              <p:spPr>
                <a:xfrm>
                  <a:off x="3270836" y="1643560"/>
                  <a:ext cx="1224468" cy="260392"/>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78000"/>
                    </a:lnSpc>
                  </a:pPr>
                  <a:r>
                    <a:rPr lang="en-US" sz="1400" b="1" dirty="0">
                      <a:latin typeface="Imago" panose="02000500060000020004" pitchFamily="2" charset="0"/>
                      <a:cs typeface="Gotham Light"/>
                    </a:rPr>
                    <a:t>~5%</a:t>
                  </a:r>
                  <a:endParaRPr lang="en-US" sz="700" b="1" dirty="0">
                    <a:latin typeface="Imago" panose="02000500060000020004" pitchFamily="2" charset="0"/>
                    <a:cs typeface="Gotham Light"/>
                  </a:endParaRPr>
                </a:p>
              </p:txBody>
            </p:sp>
            <p:sp>
              <p:nvSpPr>
                <p:cNvPr id="49" name="Freeform 48"/>
                <p:cNvSpPr/>
                <p:nvPr/>
              </p:nvSpPr>
              <p:spPr bwMode="auto">
                <a:xfrm>
                  <a:off x="3771900" y="2532529"/>
                  <a:ext cx="800100" cy="152400"/>
                </a:xfrm>
                <a:custGeom>
                  <a:avLst/>
                  <a:gdLst>
                    <a:gd name="connsiteX0" fmla="*/ 0 w 800100"/>
                    <a:gd name="connsiteY0" fmla="*/ 152400 h 152400"/>
                    <a:gd name="connsiteX1" fmla="*/ 173567 w 800100"/>
                    <a:gd name="connsiteY1" fmla="*/ 0 h 152400"/>
                    <a:gd name="connsiteX2" fmla="*/ 800100 w 800100"/>
                    <a:gd name="connsiteY2" fmla="*/ 0 h 152400"/>
                  </a:gdLst>
                  <a:ahLst/>
                  <a:cxnLst>
                    <a:cxn ang="0">
                      <a:pos x="connsiteX0" y="connsiteY0"/>
                    </a:cxn>
                    <a:cxn ang="0">
                      <a:pos x="connsiteX1" y="connsiteY1"/>
                    </a:cxn>
                    <a:cxn ang="0">
                      <a:pos x="connsiteX2" y="connsiteY2"/>
                    </a:cxn>
                  </a:cxnLst>
                  <a:rect l="l" t="t" r="r" b="b"/>
                  <a:pathLst>
                    <a:path w="800100" h="152400">
                      <a:moveTo>
                        <a:pt x="0" y="152400"/>
                      </a:moveTo>
                      <a:lnTo>
                        <a:pt x="173567" y="0"/>
                      </a:lnTo>
                      <a:lnTo>
                        <a:pt x="800100" y="0"/>
                      </a:lnTo>
                    </a:path>
                  </a:pathLst>
                </a:custGeom>
                <a:noFill/>
                <a:ln w="19050" cap="flat" cmpd="sng" algn="ctr">
                  <a:solidFill>
                    <a:srgbClr val="006CAD"/>
                  </a:solidFill>
                  <a:prstDash val="solid"/>
                  <a:round/>
                  <a:headEnd type="none" w="med" len="sm"/>
                  <a:tailEnd type="none" w="med" len="sm"/>
                </a:ln>
                <a:effectLst/>
                <a:extLst/>
              </p:spPr>
              <p:txBody>
                <a:bodyPr rtlCol="0" anchor="ctr"/>
                <a:lstStyle/>
                <a:p>
                  <a:pPr algn="ctr"/>
                  <a:endParaRPr lang="en-GB" dirty="0">
                    <a:latin typeface="Imago" panose="02000500060000020004" pitchFamily="2" charset="0"/>
                  </a:endParaRPr>
                </a:p>
              </p:txBody>
            </p:sp>
          </p:grpSp>
        </p:grpSp>
        <p:sp>
          <p:nvSpPr>
            <p:cNvPr id="50" name="TextBox 19"/>
            <p:cNvSpPr txBox="1"/>
            <p:nvPr/>
          </p:nvSpPr>
          <p:spPr>
            <a:xfrm>
              <a:off x="3634534" y="2633743"/>
              <a:ext cx="1224468" cy="524503"/>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78000"/>
                </a:lnSpc>
              </a:pPr>
              <a:r>
                <a:rPr lang="en-US" b="1" dirty="0">
                  <a:latin typeface="Imago" panose="02000500060000020004" pitchFamily="2" charset="0"/>
                  <a:cs typeface="Gotham Light"/>
                </a:rPr>
                <a:t>SCLC</a:t>
              </a:r>
              <a:br>
                <a:rPr lang="en-US" b="1" dirty="0">
                  <a:latin typeface="Imago" panose="02000500060000020004" pitchFamily="2" charset="0"/>
                  <a:cs typeface="Gotham Light"/>
                </a:rPr>
              </a:br>
              <a:r>
                <a:rPr lang="en-US" b="1" dirty="0">
                  <a:latin typeface="Imago" panose="02000500060000020004" pitchFamily="2" charset="0"/>
                  <a:cs typeface="Gotham Light"/>
                </a:rPr>
                <a:t>~15%</a:t>
              </a:r>
              <a:r>
                <a:rPr lang="en-US" b="1" baseline="30000" dirty="0">
                  <a:latin typeface="Imago" panose="02000500060000020004" pitchFamily="2" charset="0"/>
                  <a:cs typeface="Gotham Light"/>
                </a:rPr>
                <a:t>1</a:t>
              </a:r>
              <a:endParaRPr lang="en-US" sz="900" b="1" baseline="30000" dirty="0">
                <a:latin typeface="Imago" panose="02000500060000020004" pitchFamily="2" charset="0"/>
                <a:cs typeface="Gotham Light"/>
              </a:endParaRPr>
            </a:p>
          </p:txBody>
        </p:sp>
      </p:grpSp>
      <p:sp>
        <p:nvSpPr>
          <p:cNvPr id="2" name="Title 1"/>
          <p:cNvSpPr>
            <a:spLocks noGrp="1"/>
          </p:cNvSpPr>
          <p:nvPr>
            <p:ph type="title"/>
          </p:nvPr>
        </p:nvSpPr>
        <p:spPr/>
        <p:txBody>
          <a:bodyPr/>
          <a:lstStyle/>
          <a:p>
            <a:r>
              <a:rPr lang="cs-CZ" dirty="0">
                <a:solidFill>
                  <a:srgbClr val="000000"/>
                </a:solidFill>
                <a:cs typeface="Arial"/>
              </a:rPr>
              <a:t>SCLC tvoří 13–15 % ze všech karcinomů plic</a:t>
            </a:r>
            <a:endParaRPr lang="cs-CZ" dirty="0"/>
          </a:p>
        </p:txBody>
      </p:sp>
      <p:sp>
        <p:nvSpPr>
          <p:cNvPr id="52" name="TextBox 19"/>
          <p:cNvSpPr txBox="1"/>
          <p:nvPr/>
        </p:nvSpPr>
        <p:spPr>
          <a:xfrm>
            <a:off x="606540" y="4071880"/>
            <a:ext cx="2592288" cy="974783"/>
          </a:xfrm>
          <a:prstGeom prst="rect">
            <a:avLst/>
          </a:prstGeom>
          <a:noFill/>
        </p:spPr>
        <p:txBody>
          <a:bodyPr wrap="square" lIns="91436" tIns="45718" rIns="91436" bIns="45718"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78000"/>
              </a:lnSpc>
              <a:spcAft>
                <a:spcPts val="200"/>
              </a:spcAft>
            </a:pPr>
            <a:r>
              <a:rPr lang="en-US" sz="1100" dirty="0">
                <a:latin typeface="Imago" panose="02000500060000020004" pitchFamily="2" charset="0"/>
                <a:cs typeface="Gotham Light"/>
              </a:rPr>
              <a:t>NSCLC </a:t>
            </a:r>
            <a:r>
              <a:rPr lang="cs-CZ" sz="1100" dirty="0">
                <a:latin typeface="Imago" panose="02000500060000020004" pitchFamily="2" charset="0"/>
                <a:cs typeface="Gotham Light"/>
              </a:rPr>
              <a:t>adenokarcinom</a:t>
            </a:r>
          </a:p>
          <a:p>
            <a:pPr>
              <a:lnSpc>
                <a:spcPct val="78000"/>
              </a:lnSpc>
              <a:spcAft>
                <a:spcPts val="200"/>
              </a:spcAft>
            </a:pPr>
            <a:r>
              <a:rPr lang="cs-CZ" sz="1100" dirty="0">
                <a:latin typeface="Imago" panose="02000500060000020004" pitchFamily="2" charset="0"/>
                <a:cs typeface="Gotham Light"/>
              </a:rPr>
              <a:t>NSCLC </a:t>
            </a:r>
            <a:r>
              <a:rPr lang="cs-CZ" sz="1100" dirty="0" err="1">
                <a:latin typeface="Imago" panose="02000500060000020004" pitchFamily="2" charset="0"/>
                <a:cs typeface="Gotham Light"/>
              </a:rPr>
              <a:t>dlaždicobuněčný</a:t>
            </a:r>
            <a:r>
              <a:rPr lang="cs-CZ" sz="1100" dirty="0">
                <a:latin typeface="Imago" panose="02000500060000020004" pitchFamily="2" charset="0"/>
                <a:cs typeface="Gotham Light"/>
              </a:rPr>
              <a:t> karcinom</a:t>
            </a:r>
          </a:p>
          <a:p>
            <a:pPr>
              <a:lnSpc>
                <a:spcPct val="78000"/>
              </a:lnSpc>
              <a:spcAft>
                <a:spcPts val="200"/>
              </a:spcAft>
            </a:pPr>
            <a:r>
              <a:rPr lang="cs-CZ" sz="1100" dirty="0">
                <a:latin typeface="Imago" panose="02000500060000020004" pitchFamily="2" charset="0"/>
                <a:cs typeface="Gotham Light"/>
              </a:rPr>
              <a:t>NSCLC </a:t>
            </a:r>
            <a:r>
              <a:rPr lang="cs-CZ" sz="1100" dirty="0" err="1">
                <a:latin typeface="Imago" panose="02000500060000020004" pitchFamily="2" charset="0"/>
                <a:cs typeface="Gotham Light"/>
              </a:rPr>
              <a:t>velkobuněčný</a:t>
            </a:r>
            <a:r>
              <a:rPr lang="cs-CZ" sz="1100" dirty="0">
                <a:latin typeface="Imago" panose="02000500060000020004" pitchFamily="2" charset="0"/>
                <a:cs typeface="Gotham Light"/>
              </a:rPr>
              <a:t> karcinom</a:t>
            </a:r>
          </a:p>
          <a:p>
            <a:pPr>
              <a:lnSpc>
                <a:spcPct val="78000"/>
              </a:lnSpc>
              <a:spcAft>
                <a:spcPts val="200"/>
              </a:spcAft>
            </a:pPr>
            <a:r>
              <a:rPr lang="cs-CZ" sz="1100" dirty="0">
                <a:latin typeface="Imago" panose="02000500060000020004" pitchFamily="2" charset="0"/>
                <a:cs typeface="Gotham Light"/>
              </a:rPr>
              <a:t>NSCLC nespecifikováno/jiný</a:t>
            </a:r>
          </a:p>
          <a:p>
            <a:pPr>
              <a:lnSpc>
                <a:spcPct val="78000"/>
              </a:lnSpc>
              <a:spcAft>
                <a:spcPts val="200"/>
              </a:spcAft>
            </a:pPr>
            <a:r>
              <a:rPr lang="cs-CZ" sz="1100" dirty="0">
                <a:latin typeface="Imago" panose="02000500060000020004" pitchFamily="2" charset="0"/>
                <a:cs typeface="Gotham Light"/>
              </a:rPr>
              <a:t>malobuněčný karcinom</a:t>
            </a:r>
          </a:p>
          <a:p>
            <a:pPr>
              <a:lnSpc>
                <a:spcPct val="78000"/>
              </a:lnSpc>
            </a:pPr>
            <a:endParaRPr lang="en-US" sz="500" dirty="0">
              <a:latin typeface="Imago" panose="02000500060000020004" pitchFamily="2" charset="0"/>
              <a:cs typeface="Gotham Light"/>
            </a:endParaRPr>
          </a:p>
        </p:txBody>
      </p:sp>
      <p:sp>
        <p:nvSpPr>
          <p:cNvPr id="19" name="Rectangle 18"/>
          <p:cNvSpPr/>
          <p:nvPr/>
        </p:nvSpPr>
        <p:spPr bwMode="auto">
          <a:xfrm>
            <a:off x="574792" y="4173916"/>
            <a:ext cx="72008" cy="72008"/>
          </a:xfrm>
          <a:prstGeom prst="rect">
            <a:avLst/>
          </a:prstGeom>
          <a:solidFill>
            <a:srgbClr val="777777"/>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53" name="Rectangle 52"/>
          <p:cNvSpPr/>
          <p:nvPr/>
        </p:nvSpPr>
        <p:spPr bwMode="auto">
          <a:xfrm>
            <a:off x="574792" y="4798174"/>
            <a:ext cx="72008" cy="72008"/>
          </a:xfrm>
          <a:prstGeom prst="rect">
            <a:avLst/>
          </a:prstGeom>
          <a:solidFill>
            <a:schemeClr val="bg2"/>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54" name="Rectangle 53"/>
          <p:cNvSpPr/>
          <p:nvPr/>
        </p:nvSpPr>
        <p:spPr bwMode="auto">
          <a:xfrm>
            <a:off x="574792" y="4642111"/>
            <a:ext cx="72008" cy="72008"/>
          </a:xfrm>
          <a:prstGeom prst="rect">
            <a:avLst/>
          </a:prstGeom>
          <a:solidFill>
            <a:srgbClr val="E6E6E6"/>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55" name="Rectangle 54"/>
          <p:cNvSpPr/>
          <p:nvPr/>
        </p:nvSpPr>
        <p:spPr bwMode="auto">
          <a:xfrm>
            <a:off x="574792" y="4486045"/>
            <a:ext cx="72008" cy="72008"/>
          </a:xfrm>
          <a:prstGeom prst="rect">
            <a:avLst/>
          </a:prstGeom>
          <a:solidFill>
            <a:srgbClr val="C2C2C2"/>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56" name="Rectangle 55"/>
          <p:cNvSpPr/>
          <p:nvPr/>
        </p:nvSpPr>
        <p:spPr bwMode="auto">
          <a:xfrm>
            <a:off x="574792" y="4329982"/>
            <a:ext cx="72008" cy="72008"/>
          </a:xfrm>
          <a:prstGeom prst="rect">
            <a:avLst/>
          </a:prstGeom>
          <a:solidFill>
            <a:srgbClr val="A1A1A1"/>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4" name="Rectangle 3"/>
          <p:cNvSpPr/>
          <p:nvPr/>
        </p:nvSpPr>
        <p:spPr bwMode="auto">
          <a:xfrm>
            <a:off x="5170480" y="946830"/>
            <a:ext cx="3527624" cy="3455158"/>
          </a:xfrm>
          <a:prstGeom prst="rect">
            <a:avLst/>
          </a:prstGeom>
          <a:solidFill>
            <a:srgbClr val="CDECFF"/>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sp>
        <p:nvSpPr>
          <p:cNvPr id="14" name="Isosceles Triangle 13"/>
          <p:cNvSpPr/>
          <p:nvPr/>
        </p:nvSpPr>
        <p:spPr bwMode="auto">
          <a:xfrm rot="16200000">
            <a:off x="3085848" y="2291294"/>
            <a:ext cx="3433318" cy="742743"/>
          </a:xfrm>
          <a:prstGeom prst="triangle">
            <a:avLst>
              <a:gd name="adj" fmla="val 57536"/>
            </a:avLst>
          </a:prstGeom>
          <a:solidFill>
            <a:srgbClr val="CDECFF"/>
          </a:solidFill>
          <a:ln w="12700" cap="flat" cmpd="sng" algn="ctr">
            <a:noFill/>
            <a:prstDash val="solid"/>
            <a:miter lim="800000"/>
            <a:headEnd type="triangle" w="med" len="sm"/>
            <a:tailEnd type="triangle" w="med" len="sm"/>
          </a:ln>
          <a:effectLst/>
          <a:extLst/>
        </p:spPr>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355" eaLnBrk="0" fontAlgn="base" hangingPunct="0">
              <a:spcBef>
                <a:spcPct val="50000"/>
              </a:spcBef>
              <a:spcAft>
                <a:spcPct val="0"/>
              </a:spcAft>
            </a:pPr>
            <a:endParaRPr lang="en-GB" sz="1800" dirty="0" err="1">
              <a:latin typeface="Imago" panose="02000500060000020004" pitchFamily="2" charset="0"/>
            </a:endParaRPr>
          </a:p>
        </p:txBody>
      </p:sp>
      <p:grpSp>
        <p:nvGrpSpPr>
          <p:cNvPr id="42" name="Group 41"/>
          <p:cNvGrpSpPr/>
          <p:nvPr/>
        </p:nvGrpSpPr>
        <p:grpSpPr>
          <a:xfrm>
            <a:off x="5211258" y="2780411"/>
            <a:ext cx="752982" cy="727443"/>
            <a:chOff x="6231388" y="2145931"/>
            <a:chExt cx="1191948" cy="1185584"/>
          </a:xfrm>
        </p:grpSpPr>
        <p:sp>
          <p:nvSpPr>
            <p:cNvPr id="59" name="Freeform 274"/>
            <p:cNvSpPr>
              <a:spLocks/>
            </p:cNvSpPr>
            <p:nvPr/>
          </p:nvSpPr>
          <p:spPr bwMode="auto">
            <a:xfrm>
              <a:off x="6231388" y="2145931"/>
              <a:ext cx="808175" cy="796916"/>
            </a:xfrm>
            <a:custGeom>
              <a:avLst/>
              <a:gdLst>
                <a:gd name="T0" fmla="*/ 377 w 697"/>
                <a:gd name="T1" fmla="*/ 0 h 687"/>
                <a:gd name="T2" fmla="*/ 388 w 697"/>
                <a:gd name="T3" fmla="*/ 174 h 687"/>
                <a:gd name="T4" fmla="*/ 437 w 697"/>
                <a:gd name="T5" fmla="*/ 87 h 687"/>
                <a:gd name="T6" fmla="*/ 655 w 697"/>
                <a:gd name="T7" fmla="*/ 364 h 687"/>
                <a:gd name="T8" fmla="*/ 667 w 697"/>
                <a:gd name="T9" fmla="*/ 666 h 687"/>
                <a:gd name="T10" fmla="*/ 529 w 697"/>
                <a:gd name="T11" fmla="*/ 621 h 687"/>
                <a:gd name="T12" fmla="*/ 443 w 697"/>
                <a:gd name="T13" fmla="*/ 617 h 687"/>
                <a:gd name="T14" fmla="*/ 395 w 697"/>
                <a:gd name="T15" fmla="*/ 570 h 687"/>
                <a:gd name="T16" fmla="*/ 395 w 697"/>
                <a:gd name="T17" fmla="*/ 307 h 687"/>
                <a:gd name="T18" fmla="*/ 348 w 697"/>
                <a:gd name="T19" fmla="*/ 260 h 687"/>
                <a:gd name="T20" fmla="*/ 348 w 697"/>
                <a:gd name="T21" fmla="*/ 260 h 687"/>
                <a:gd name="T22" fmla="*/ 348 w 697"/>
                <a:gd name="T23" fmla="*/ 260 h 687"/>
                <a:gd name="T24" fmla="*/ 302 w 697"/>
                <a:gd name="T25" fmla="*/ 307 h 687"/>
                <a:gd name="T26" fmla="*/ 302 w 697"/>
                <a:gd name="T27" fmla="*/ 570 h 687"/>
                <a:gd name="T28" fmla="*/ 254 w 697"/>
                <a:gd name="T29" fmla="*/ 617 h 687"/>
                <a:gd name="T30" fmla="*/ 168 w 697"/>
                <a:gd name="T31" fmla="*/ 621 h 687"/>
                <a:gd name="T32" fmla="*/ 30 w 697"/>
                <a:gd name="T33" fmla="*/ 666 h 687"/>
                <a:gd name="T34" fmla="*/ 42 w 697"/>
                <a:gd name="T35" fmla="*/ 364 h 687"/>
                <a:gd name="T36" fmla="*/ 260 w 697"/>
                <a:gd name="T37" fmla="*/ 87 h 687"/>
                <a:gd name="T38" fmla="*/ 309 w 697"/>
                <a:gd name="T39" fmla="*/ 174 h 687"/>
                <a:gd name="T40" fmla="*/ 320 w 697"/>
                <a:gd name="T41"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7" h="687">
                  <a:moveTo>
                    <a:pt x="377" y="0"/>
                  </a:moveTo>
                  <a:cubicBezTo>
                    <a:pt x="373" y="68"/>
                    <a:pt x="367" y="130"/>
                    <a:pt x="388" y="174"/>
                  </a:cubicBezTo>
                  <a:cubicBezTo>
                    <a:pt x="388" y="174"/>
                    <a:pt x="387" y="82"/>
                    <a:pt x="437" y="87"/>
                  </a:cubicBezTo>
                  <a:cubicBezTo>
                    <a:pt x="487" y="91"/>
                    <a:pt x="623" y="246"/>
                    <a:pt x="655" y="364"/>
                  </a:cubicBezTo>
                  <a:cubicBezTo>
                    <a:pt x="686" y="482"/>
                    <a:pt x="697" y="644"/>
                    <a:pt x="667" y="666"/>
                  </a:cubicBezTo>
                  <a:cubicBezTo>
                    <a:pt x="638" y="687"/>
                    <a:pt x="609" y="629"/>
                    <a:pt x="529" y="621"/>
                  </a:cubicBezTo>
                  <a:cubicBezTo>
                    <a:pt x="495" y="617"/>
                    <a:pt x="465" y="617"/>
                    <a:pt x="443" y="617"/>
                  </a:cubicBezTo>
                  <a:cubicBezTo>
                    <a:pt x="417" y="618"/>
                    <a:pt x="395" y="597"/>
                    <a:pt x="395" y="570"/>
                  </a:cubicBezTo>
                  <a:cubicBezTo>
                    <a:pt x="395" y="307"/>
                    <a:pt x="395" y="307"/>
                    <a:pt x="395" y="307"/>
                  </a:cubicBezTo>
                  <a:cubicBezTo>
                    <a:pt x="395" y="281"/>
                    <a:pt x="374" y="260"/>
                    <a:pt x="348" y="260"/>
                  </a:cubicBezTo>
                  <a:cubicBezTo>
                    <a:pt x="348" y="260"/>
                    <a:pt x="348" y="260"/>
                    <a:pt x="348" y="260"/>
                  </a:cubicBezTo>
                  <a:cubicBezTo>
                    <a:pt x="348" y="260"/>
                    <a:pt x="348" y="260"/>
                    <a:pt x="348" y="260"/>
                  </a:cubicBezTo>
                  <a:cubicBezTo>
                    <a:pt x="323" y="260"/>
                    <a:pt x="302" y="281"/>
                    <a:pt x="302" y="307"/>
                  </a:cubicBezTo>
                  <a:cubicBezTo>
                    <a:pt x="302" y="570"/>
                    <a:pt x="302" y="570"/>
                    <a:pt x="302" y="570"/>
                  </a:cubicBezTo>
                  <a:cubicBezTo>
                    <a:pt x="302" y="597"/>
                    <a:pt x="280" y="618"/>
                    <a:pt x="254" y="617"/>
                  </a:cubicBezTo>
                  <a:cubicBezTo>
                    <a:pt x="231" y="617"/>
                    <a:pt x="202" y="617"/>
                    <a:pt x="168" y="621"/>
                  </a:cubicBezTo>
                  <a:cubicBezTo>
                    <a:pt x="88" y="629"/>
                    <a:pt x="59" y="687"/>
                    <a:pt x="30" y="666"/>
                  </a:cubicBezTo>
                  <a:cubicBezTo>
                    <a:pt x="0" y="644"/>
                    <a:pt x="11" y="482"/>
                    <a:pt x="42" y="364"/>
                  </a:cubicBezTo>
                  <a:cubicBezTo>
                    <a:pt x="73" y="246"/>
                    <a:pt x="209" y="91"/>
                    <a:pt x="260" y="87"/>
                  </a:cubicBezTo>
                  <a:cubicBezTo>
                    <a:pt x="310" y="82"/>
                    <a:pt x="309" y="174"/>
                    <a:pt x="309" y="174"/>
                  </a:cubicBezTo>
                  <a:cubicBezTo>
                    <a:pt x="330" y="130"/>
                    <a:pt x="324" y="68"/>
                    <a:pt x="32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0" name="Freeform 275"/>
            <p:cNvSpPr>
              <a:spLocks/>
            </p:cNvSpPr>
            <p:nvPr/>
          </p:nvSpPr>
          <p:spPr bwMode="auto">
            <a:xfrm>
              <a:off x="6485442" y="2499844"/>
              <a:ext cx="51888" cy="107691"/>
            </a:xfrm>
            <a:custGeom>
              <a:avLst/>
              <a:gdLst>
                <a:gd name="T0" fmla="*/ 45 w 45"/>
                <a:gd name="T1" fmla="*/ 0 h 93"/>
                <a:gd name="T2" fmla="*/ 45 w 45"/>
                <a:gd name="T3" fmla="*/ 93 h 93"/>
              </a:gdLst>
              <a:ahLst/>
              <a:cxnLst>
                <a:cxn ang="0">
                  <a:pos x="T0" y="T1"/>
                </a:cxn>
                <a:cxn ang="0">
                  <a:pos x="T2" y="T3"/>
                </a:cxn>
              </a:cxnLst>
              <a:rect l="0" t="0" r="r" b="b"/>
              <a:pathLst>
                <a:path w="45" h="93">
                  <a:moveTo>
                    <a:pt x="45" y="0"/>
                  </a:moveTo>
                  <a:cubicBezTo>
                    <a:pt x="45" y="0"/>
                    <a:pt x="0" y="42"/>
                    <a:pt x="45" y="9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1" name="Freeform 276"/>
            <p:cNvSpPr>
              <a:spLocks/>
            </p:cNvSpPr>
            <p:nvPr/>
          </p:nvSpPr>
          <p:spPr bwMode="auto">
            <a:xfrm>
              <a:off x="6461945" y="2554179"/>
              <a:ext cx="71957" cy="203145"/>
            </a:xfrm>
            <a:custGeom>
              <a:avLst/>
              <a:gdLst>
                <a:gd name="T0" fmla="*/ 45 w 62"/>
                <a:gd name="T1" fmla="*/ 0 h 175"/>
                <a:gd name="T2" fmla="*/ 9 w 62"/>
                <a:gd name="T3" fmla="*/ 96 h 175"/>
                <a:gd name="T4" fmla="*/ 62 w 62"/>
                <a:gd name="T5" fmla="*/ 175 h 175"/>
              </a:gdLst>
              <a:ahLst/>
              <a:cxnLst>
                <a:cxn ang="0">
                  <a:pos x="T0" y="T1"/>
                </a:cxn>
                <a:cxn ang="0">
                  <a:pos x="T2" y="T3"/>
                </a:cxn>
                <a:cxn ang="0">
                  <a:pos x="T4" y="T5"/>
                </a:cxn>
              </a:cxnLst>
              <a:rect l="0" t="0" r="r" b="b"/>
              <a:pathLst>
                <a:path w="62" h="175">
                  <a:moveTo>
                    <a:pt x="45" y="0"/>
                  </a:moveTo>
                  <a:cubicBezTo>
                    <a:pt x="45" y="0"/>
                    <a:pt x="0" y="29"/>
                    <a:pt x="9" y="96"/>
                  </a:cubicBezTo>
                  <a:cubicBezTo>
                    <a:pt x="19" y="163"/>
                    <a:pt x="62" y="175"/>
                    <a:pt x="62" y="175"/>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2" name="Freeform 277"/>
            <p:cNvSpPr>
              <a:spLocks/>
            </p:cNvSpPr>
            <p:nvPr/>
          </p:nvSpPr>
          <p:spPr bwMode="auto">
            <a:xfrm>
              <a:off x="6483973" y="2590403"/>
              <a:ext cx="45524" cy="93985"/>
            </a:xfrm>
            <a:custGeom>
              <a:avLst/>
              <a:gdLst>
                <a:gd name="T0" fmla="*/ 39 w 39"/>
                <a:gd name="T1" fmla="*/ 81 h 81"/>
                <a:gd name="T2" fmla="*/ 0 w 39"/>
                <a:gd name="T3" fmla="*/ 0 h 81"/>
              </a:gdLst>
              <a:ahLst/>
              <a:cxnLst>
                <a:cxn ang="0">
                  <a:pos x="T0" y="T1"/>
                </a:cxn>
                <a:cxn ang="0">
                  <a:pos x="T2" y="T3"/>
                </a:cxn>
              </a:cxnLst>
              <a:rect l="0" t="0" r="r" b="b"/>
              <a:pathLst>
                <a:path w="39" h="81">
                  <a:moveTo>
                    <a:pt x="39" y="81"/>
                  </a:moveTo>
                  <a:cubicBezTo>
                    <a:pt x="39" y="81"/>
                    <a:pt x="2" y="61"/>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3" name="Freeform 278"/>
            <p:cNvSpPr>
              <a:spLocks/>
            </p:cNvSpPr>
            <p:nvPr/>
          </p:nvSpPr>
          <p:spPr bwMode="auto">
            <a:xfrm>
              <a:off x="6342995" y="2503271"/>
              <a:ext cx="172306" cy="47482"/>
            </a:xfrm>
            <a:custGeom>
              <a:avLst/>
              <a:gdLst>
                <a:gd name="T0" fmla="*/ 0 w 149"/>
                <a:gd name="T1" fmla="*/ 41 h 41"/>
                <a:gd name="T2" fmla="*/ 78 w 149"/>
                <a:gd name="T3" fmla="*/ 2 h 41"/>
                <a:gd name="T4" fmla="*/ 149 w 149"/>
                <a:gd name="T5" fmla="*/ 33 h 41"/>
              </a:gdLst>
              <a:ahLst/>
              <a:cxnLst>
                <a:cxn ang="0">
                  <a:pos x="T0" y="T1"/>
                </a:cxn>
                <a:cxn ang="0">
                  <a:pos x="T2" y="T3"/>
                </a:cxn>
                <a:cxn ang="0">
                  <a:pos x="T4" y="T5"/>
                </a:cxn>
              </a:cxnLst>
              <a:rect l="0" t="0" r="r" b="b"/>
              <a:pathLst>
                <a:path w="149" h="41">
                  <a:moveTo>
                    <a:pt x="0" y="41"/>
                  </a:moveTo>
                  <a:cubicBezTo>
                    <a:pt x="0" y="41"/>
                    <a:pt x="30" y="0"/>
                    <a:pt x="78" y="2"/>
                  </a:cubicBezTo>
                  <a:cubicBezTo>
                    <a:pt x="125" y="4"/>
                    <a:pt x="149" y="33"/>
                    <a:pt x="149" y="3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4" name="Freeform 279"/>
            <p:cNvSpPr>
              <a:spLocks/>
            </p:cNvSpPr>
            <p:nvPr/>
          </p:nvSpPr>
          <p:spPr bwMode="auto">
            <a:xfrm>
              <a:off x="6368450" y="2484669"/>
              <a:ext cx="36713" cy="23496"/>
            </a:xfrm>
            <a:custGeom>
              <a:avLst/>
              <a:gdLst>
                <a:gd name="T0" fmla="*/ 0 w 32"/>
                <a:gd name="T1" fmla="*/ 0 h 20"/>
                <a:gd name="T2" fmla="*/ 32 w 32"/>
                <a:gd name="T3" fmla="*/ 20 h 20"/>
              </a:gdLst>
              <a:ahLst/>
              <a:cxnLst>
                <a:cxn ang="0">
                  <a:pos x="T0" y="T1"/>
                </a:cxn>
                <a:cxn ang="0">
                  <a:pos x="T2" y="T3"/>
                </a:cxn>
              </a:cxnLst>
              <a:rect l="0" t="0" r="r" b="b"/>
              <a:pathLst>
                <a:path w="32" h="20">
                  <a:moveTo>
                    <a:pt x="0" y="0"/>
                  </a:moveTo>
                  <a:cubicBezTo>
                    <a:pt x="0" y="0"/>
                    <a:pt x="23" y="8"/>
                    <a:pt x="32" y="2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5" name="Freeform 280"/>
            <p:cNvSpPr>
              <a:spLocks/>
            </p:cNvSpPr>
            <p:nvPr/>
          </p:nvSpPr>
          <p:spPr bwMode="auto">
            <a:xfrm>
              <a:off x="6416911" y="2398027"/>
              <a:ext cx="23007" cy="107691"/>
            </a:xfrm>
            <a:custGeom>
              <a:avLst/>
              <a:gdLst>
                <a:gd name="T0" fmla="*/ 20 w 20"/>
                <a:gd name="T1" fmla="*/ 0 h 93"/>
                <a:gd name="T2" fmla="*/ 14 w 20"/>
                <a:gd name="T3" fmla="*/ 93 h 93"/>
              </a:gdLst>
              <a:ahLst/>
              <a:cxnLst>
                <a:cxn ang="0">
                  <a:pos x="T0" y="T1"/>
                </a:cxn>
                <a:cxn ang="0">
                  <a:pos x="T2" y="T3"/>
                </a:cxn>
              </a:cxnLst>
              <a:rect l="0" t="0" r="r" b="b"/>
              <a:pathLst>
                <a:path w="20" h="93">
                  <a:moveTo>
                    <a:pt x="20" y="0"/>
                  </a:moveTo>
                  <a:cubicBezTo>
                    <a:pt x="20" y="0"/>
                    <a:pt x="0" y="46"/>
                    <a:pt x="14" y="9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6" name="Freeform 281"/>
            <p:cNvSpPr>
              <a:spLocks/>
            </p:cNvSpPr>
            <p:nvPr/>
          </p:nvSpPr>
          <p:spPr bwMode="auto">
            <a:xfrm>
              <a:off x="6395862" y="2436208"/>
              <a:ext cx="31328" cy="16154"/>
            </a:xfrm>
            <a:custGeom>
              <a:avLst/>
              <a:gdLst>
                <a:gd name="T0" fmla="*/ 0 w 27"/>
                <a:gd name="T1" fmla="*/ 0 h 14"/>
                <a:gd name="T2" fmla="*/ 27 w 27"/>
                <a:gd name="T3" fmla="*/ 14 h 14"/>
              </a:gdLst>
              <a:ahLst/>
              <a:cxnLst>
                <a:cxn ang="0">
                  <a:pos x="T0" y="T1"/>
                </a:cxn>
                <a:cxn ang="0">
                  <a:pos x="T2" y="T3"/>
                </a:cxn>
              </a:cxnLst>
              <a:rect l="0" t="0" r="r" b="b"/>
              <a:pathLst>
                <a:path w="27" h="14">
                  <a:moveTo>
                    <a:pt x="0" y="0"/>
                  </a:moveTo>
                  <a:cubicBezTo>
                    <a:pt x="0" y="0"/>
                    <a:pt x="19" y="3"/>
                    <a:pt x="27" y="14"/>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7" name="Freeform 282"/>
            <p:cNvSpPr>
              <a:spLocks/>
            </p:cNvSpPr>
            <p:nvPr/>
          </p:nvSpPr>
          <p:spPr bwMode="auto">
            <a:xfrm>
              <a:off x="6465861" y="2444040"/>
              <a:ext cx="71468" cy="67552"/>
            </a:xfrm>
            <a:custGeom>
              <a:avLst/>
              <a:gdLst>
                <a:gd name="T0" fmla="*/ 0 w 62"/>
                <a:gd name="T1" fmla="*/ 58 h 58"/>
                <a:gd name="T2" fmla="*/ 62 w 62"/>
                <a:gd name="T3" fmla="*/ 0 h 58"/>
              </a:gdLst>
              <a:ahLst/>
              <a:cxnLst>
                <a:cxn ang="0">
                  <a:pos x="T0" y="T1"/>
                </a:cxn>
                <a:cxn ang="0">
                  <a:pos x="T2" y="T3"/>
                </a:cxn>
              </a:cxnLst>
              <a:rect l="0" t="0" r="r" b="b"/>
              <a:pathLst>
                <a:path w="62" h="58">
                  <a:moveTo>
                    <a:pt x="0" y="58"/>
                  </a:moveTo>
                  <a:cubicBezTo>
                    <a:pt x="0" y="58"/>
                    <a:pt x="16" y="0"/>
                    <a:pt x="62"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8" name="Freeform 283"/>
            <p:cNvSpPr>
              <a:spLocks/>
            </p:cNvSpPr>
            <p:nvPr/>
          </p:nvSpPr>
          <p:spPr bwMode="auto">
            <a:xfrm>
              <a:off x="6454113" y="2321174"/>
              <a:ext cx="48461" cy="137062"/>
            </a:xfrm>
            <a:custGeom>
              <a:avLst/>
              <a:gdLst>
                <a:gd name="T0" fmla="*/ 42 w 42"/>
                <a:gd name="T1" fmla="*/ 0 h 118"/>
                <a:gd name="T2" fmla="*/ 39 w 42"/>
                <a:gd name="T3" fmla="*/ 118 h 118"/>
              </a:gdLst>
              <a:ahLst/>
              <a:cxnLst>
                <a:cxn ang="0">
                  <a:pos x="T0" y="T1"/>
                </a:cxn>
                <a:cxn ang="0">
                  <a:pos x="T2" y="T3"/>
                </a:cxn>
              </a:cxnLst>
              <a:rect l="0" t="0" r="r" b="b"/>
              <a:pathLst>
                <a:path w="42" h="118">
                  <a:moveTo>
                    <a:pt x="42" y="0"/>
                  </a:moveTo>
                  <a:cubicBezTo>
                    <a:pt x="42" y="0"/>
                    <a:pt x="0" y="42"/>
                    <a:pt x="39" y="11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69" name="Freeform 284"/>
            <p:cNvSpPr>
              <a:spLocks/>
            </p:cNvSpPr>
            <p:nvPr/>
          </p:nvSpPr>
          <p:spPr bwMode="auto">
            <a:xfrm>
              <a:off x="6483973" y="2346629"/>
              <a:ext cx="42098" cy="10769"/>
            </a:xfrm>
            <a:custGeom>
              <a:avLst/>
              <a:gdLst>
                <a:gd name="T0" fmla="*/ 36 w 36"/>
                <a:gd name="T1" fmla="*/ 5 h 9"/>
                <a:gd name="T2" fmla="*/ 0 w 36"/>
                <a:gd name="T3" fmla="*/ 9 h 9"/>
              </a:gdLst>
              <a:ahLst/>
              <a:cxnLst>
                <a:cxn ang="0">
                  <a:pos x="T0" y="T1"/>
                </a:cxn>
                <a:cxn ang="0">
                  <a:pos x="T2" y="T3"/>
                </a:cxn>
              </a:cxnLst>
              <a:rect l="0" t="0" r="r" b="b"/>
              <a:pathLst>
                <a:path w="36" h="9">
                  <a:moveTo>
                    <a:pt x="36" y="5"/>
                  </a:moveTo>
                  <a:cubicBezTo>
                    <a:pt x="36" y="5"/>
                    <a:pt x="12" y="0"/>
                    <a:pt x="0" y="9"/>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70" name="Freeform 285"/>
            <p:cNvSpPr>
              <a:spLocks/>
            </p:cNvSpPr>
            <p:nvPr/>
          </p:nvSpPr>
          <p:spPr bwMode="auto">
            <a:xfrm>
              <a:off x="6377750" y="2552221"/>
              <a:ext cx="56783" cy="51888"/>
            </a:xfrm>
            <a:custGeom>
              <a:avLst/>
              <a:gdLst>
                <a:gd name="T0" fmla="*/ 0 w 49"/>
                <a:gd name="T1" fmla="*/ 17 h 45"/>
                <a:gd name="T2" fmla="*/ 49 w 49"/>
                <a:gd name="T3" fmla="*/ 45 h 45"/>
              </a:gdLst>
              <a:ahLst/>
              <a:cxnLst>
                <a:cxn ang="0">
                  <a:pos x="T0" y="T1"/>
                </a:cxn>
                <a:cxn ang="0">
                  <a:pos x="T2" y="T3"/>
                </a:cxn>
              </a:cxnLst>
              <a:rect l="0" t="0" r="r" b="b"/>
              <a:pathLst>
                <a:path w="49" h="45">
                  <a:moveTo>
                    <a:pt x="0" y="17"/>
                  </a:moveTo>
                  <a:cubicBezTo>
                    <a:pt x="0" y="17"/>
                    <a:pt x="36" y="0"/>
                    <a:pt x="49" y="45"/>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71" name="Freeform 286"/>
            <p:cNvSpPr>
              <a:spLocks/>
            </p:cNvSpPr>
            <p:nvPr/>
          </p:nvSpPr>
          <p:spPr bwMode="auto">
            <a:xfrm>
              <a:off x="6362575" y="2594808"/>
              <a:ext cx="114545" cy="25454"/>
            </a:xfrm>
            <a:custGeom>
              <a:avLst/>
              <a:gdLst>
                <a:gd name="T0" fmla="*/ 0 w 99"/>
                <a:gd name="T1" fmla="*/ 8 h 22"/>
                <a:gd name="T2" fmla="*/ 19 w 99"/>
                <a:gd name="T3" fmla="*/ 22 h 22"/>
                <a:gd name="T4" fmla="*/ 99 w 99"/>
                <a:gd name="T5" fmla="*/ 11 h 22"/>
              </a:gdLst>
              <a:ahLst/>
              <a:cxnLst>
                <a:cxn ang="0">
                  <a:pos x="T0" y="T1"/>
                </a:cxn>
                <a:cxn ang="0">
                  <a:pos x="T2" y="T3"/>
                </a:cxn>
                <a:cxn ang="0">
                  <a:pos x="T4" y="T5"/>
                </a:cxn>
              </a:cxnLst>
              <a:rect l="0" t="0" r="r" b="b"/>
              <a:pathLst>
                <a:path w="99" h="22">
                  <a:moveTo>
                    <a:pt x="0" y="8"/>
                  </a:moveTo>
                  <a:cubicBezTo>
                    <a:pt x="19" y="22"/>
                    <a:pt x="19" y="22"/>
                    <a:pt x="19" y="22"/>
                  </a:cubicBezTo>
                  <a:cubicBezTo>
                    <a:pt x="19" y="22"/>
                    <a:pt x="57" y="0"/>
                    <a:pt x="99" y="11"/>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72" name="Line 287"/>
            <p:cNvSpPr>
              <a:spLocks noChangeShapeType="1"/>
            </p:cNvSpPr>
            <p:nvPr/>
          </p:nvSpPr>
          <p:spPr bwMode="auto">
            <a:xfrm flipH="1" flipV="1">
              <a:off x="6384603" y="2620262"/>
              <a:ext cx="1958" cy="3132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73" name="Line 288"/>
            <p:cNvSpPr>
              <a:spLocks noChangeShapeType="1"/>
            </p:cNvSpPr>
            <p:nvPr/>
          </p:nvSpPr>
          <p:spPr bwMode="auto">
            <a:xfrm>
              <a:off x="6316072" y="2612430"/>
              <a:ext cx="40629" cy="7979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74" name="Line 289"/>
            <p:cNvSpPr>
              <a:spLocks noChangeShapeType="1"/>
            </p:cNvSpPr>
            <p:nvPr/>
          </p:nvSpPr>
          <p:spPr bwMode="auto">
            <a:xfrm flipV="1">
              <a:off x="6316072" y="2651591"/>
              <a:ext cx="21049" cy="3916"/>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1" name="Freeform 290"/>
            <p:cNvSpPr>
              <a:spLocks/>
            </p:cNvSpPr>
            <p:nvPr/>
          </p:nvSpPr>
          <p:spPr bwMode="auto">
            <a:xfrm>
              <a:off x="6296492" y="2672640"/>
              <a:ext cx="95943" cy="34755"/>
            </a:xfrm>
            <a:custGeom>
              <a:avLst/>
              <a:gdLst>
                <a:gd name="T0" fmla="*/ 0 w 83"/>
                <a:gd name="T1" fmla="*/ 13 h 30"/>
                <a:gd name="T2" fmla="*/ 22 w 83"/>
                <a:gd name="T3" fmla="*/ 30 h 30"/>
                <a:gd name="T4" fmla="*/ 83 w 83"/>
                <a:gd name="T5" fmla="*/ 30 h 30"/>
              </a:gdLst>
              <a:ahLst/>
              <a:cxnLst>
                <a:cxn ang="0">
                  <a:pos x="T0" y="T1"/>
                </a:cxn>
                <a:cxn ang="0">
                  <a:pos x="T2" y="T3"/>
                </a:cxn>
                <a:cxn ang="0">
                  <a:pos x="T4" y="T5"/>
                </a:cxn>
              </a:cxnLst>
              <a:rect l="0" t="0" r="r" b="b"/>
              <a:pathLst>
                <a:path w="83" h="30">
                  <a:moveTo>
                    <a:pt x="0" y="13"/>
                  </a:moveTo>
                  <a:cubicBezTo>
                    <a:pt x="22" y="30"/>
                    <a:pt x="22" y="30"/>
                    <a:pt x="22" y="30"/>
                  </a:cubicBezTo>
                  <a:cubicBezTo>
                    <a:pt x="22" y="30"/>
                    <a:pt x="53" y="0"/>
                    <a:pt x="83" y="3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2" name="Line 291"/>
            <p:cNvSpPr>
              <a:spLocks noChangeShapeType="1"/>
            </p:cNvSpPr>
            <p:nvPr/>
          </p:nvSpPr>
          <p:spPr bwMode="auto">
            <a:xfrm flipH="1" flipV="1">
              <a:off x="6321947" y="2707394"/>
              <a:ext cx="4405" cy="23496"/>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3" name="Freeform 292"/>
            <p:cNvSpPr>
              <a:spLocks/>
            </p:cNvSpPr>
            <p:nvPr/>
          </p:nvSpPr>
          <p:spPr bwMode="auto">
            <a:xfrm>
              <a:off x="6299919" y="2658933"/>
              <a:ext cx="172796" cy="189928"/>
            </a:xfrm>
            <a:custGeom>
              <a:avLst/>
              <a:gdLst>
                <a:gd name="T0" fmla="*/ 0 w 149"/>
                <a:gd name="T1" fmla="*/ 164 h 164"/>
                <a:gd name="T2" fmla="*/ 37 w 149"/>
                <a:gd name="T3" fmla="*/ 137 h 164"/>
                <a:gd name="T4" fmla="*/ 149 w 149"/>
                <a:gd name="T5" fmla="*/ 0 h 164"/>
              </a:gdLst>
              <a:ahLst/>
              <a:cxnLst>
                <a:cxn ang="0">
                  <a:pos x="T0" y="T1"/>
                </a:cxn>
                <a:cxn ang="0">
                  <a:pos x="T2" y="T3"/>
                </a:cxn>
                <a:cxn ang="0">
                  <a:pos x="T4" y="T5"/>
                </a:cxn>
              </a:cxnLst>
              <a:rect l="0" t="0" r="r" b="b"/>
              <a:pathLst>
                <a:path w="149" h="164">
                  <a:moveTo>
                    <a:pt x="0" y="164"/>
                  </a:moveTo>
                  <a:cubicBezTo>
                    <a:pt x="37" y="137"/>
                    <a:pt x="37" y="137"/>
                    <a:pt x="37" y="137"/>
                  </a:cubicBezTo>
                  <a:cubicBezTo>
                    <a:pt x="49" y="24"/>
                    <a:pt x="149" y="0"/>
                    <a:pt x="149"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4" name="Line 293"/>
            <p:cNvSpPr>
              <a:spLocks noChangeShapeType="1"/>
            </p:cNvSpPr>
            <p:nvPr/>
          </p:nvSpPr>
          <p:spPr bwMode="auto">
            <a:xfrm flipH="1" flipV="1">
              <a:off x="6342995" y="2817533"/>
              <a:ext cx="42587" cy="244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5" name="Freeform 294"/>
            <p:cNvSpPr>
              <a:spLocks/>
            </p:cNvSpPr>
            <p:nvPr/>
          </p:nvSpPr>
          <p:spPr bwMode="auto">
            <a:xfrm>
              <a:off x="6299919" y="2757324"/>
              <a:ext cx="22028" cy="38181"/>
            </a:xfrm>
            <a:custGeom>
              <a:avLst/>
              <a:gdLst>
                <a:gd name="T0" fmla="*/ 0 w 45"/>
                <a:gd name="T1" fmla="*/ 0 h 78"/>
                <a:gd name="T2" fmla="*/ 45 w 45"/>
                <a:gd name="T3" fmla="*/ 33 h 78"/>
                <a:gd name="T4" fmla="*/ 0 w 45"/>
                <a:gd name="T5" fmla="*/ 78 h 78"/>
              </a:gdLst>
              <a:ahLst/>
              <a:cxnLst>
                <a:cxn ang="0">
                  <a:pos x="T0" y="T1"/>
                </a:cxn>
                <a:cxn ang="0">
                  <a:pos x="T2" y="T3"/>
                </a:cxn>
                <a:cxn ang="0">
                  <a:pos x="T4" y="T5"/>
                </a:cxn>
              </a:cxnLst>
              <a:rect l="0" t="0" r="r" b="b"/>
              <a:pathLst>
                <a:path w="45" h="78">
                  <a:moveTo>
                    <a:pt x="0" y="0"/>
                  </a:moveTo>
                  <a:lnTo>
                    <a:pt x="45" y="33"/>
                  </a:lnTo>
                  <a:lnTo>
                    <a:pt x="0" y="78"/>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6" name="Line 295"/>
            <p:cNvSpPr>
              <a:spLocks noChangeShapeType="1"/>
            </p:cNvSpPr>
            <p:nvPr/>
          </p:nvSpPr>
          <p:spPr bwMode="auto">
            <a:xfrm flipH="1" flipV="1">
              <a:off x="6321947" y="2773478"/>
              <a:ext cx="28881" cy="244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7" name="Freeform 296"/>
            <p:cNvSpPr>
              <a:spLocks/>
            </p:cNvSpPr>
            <p:nvPr/>
          </p:nvSpPr>
          <p:spPr bwMode="auto">
            <a:xfrm>
              <a:off x="6400757" y="2712290"/>
              <a:ext cx="85663" cy="56783"/>
            </a:xfrm>
            <a:custGeom>
              <a:avLst/>
              <a:gdLst>
                <a:gd name="T0" fmla="*/ 0 w 175"/>
                <a:gd name="T1" fmla="*/ 106 h 116"/>
                <a:gd name="T2" fmla="*/ 80 w 175"/>
                <a:gd name="T3" fmla="*/ 116 h 116"/>
                <a:gd name="T4" fmla="*/ 175 w 175"/>
                <a:gd name="T5" fmla="*/ 0 h 116"/>
              </a:gdLst>
              <a:ahLst/>
              <a:cxnLst>
                <a:cxn ang="0">
                  <a:pos x="T0" y="T1"/>
                </a:cxn>
                <a:cxn ang="0">
                  <a:pos x="T2" y="T3"/>
                </a:cxn>
                <a:cxn ang="0">
                  <a:pos x="T4" y="T5"/>
                </a:cxn>
              </a:cxnLst>
              <a:rect l="0" t="0" r="r" b="b"/>
              <a:pathLst>
                <a:path w="175" h="116">
                  <a:moveTo>
                    <a:pt x="0" y="106"/>
                  </a:moveTo>
                  <a:lnTo>
                    <a:pt x="80" y="116"/>
                  </a:lnTo>
                  <a:lnTo>
                    <a:pt x="175"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8" name="Line 297"/>
            <p:cNvSpPr>
              <a:spLocks noChangeShapeType="1"/>
            </p:cNvSpPr>
            <p:nvPr/>
          </p:nvSpPr>
          <p:spPr bwMode="auto">
            <a:xfrm flipH="1" flipV="1">
              <a:off x="6439917" y="2769073"/>
              <a:ext cx="8321" cy="37202"/>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89" name="Line 298"/>
            <p:cNvSpPr>
              <a:spLocks noChangeShapeType="1"/>
            </p:cNvSpPr>
            <p:nvPr/>
          </p:nvSpPr>
          <p:spPr bwMode="auto">
            <a:xfrm flipV="1">
              <a:off x="6505022" y="2749003"/>
              <a:ext cx="12727" cy="4650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0" name="Freeform 299"/>
            <p:cNvSpPr>
              <a:spLocks/>
            </p:cNvSpPr>
            <p:nvPr/>
          </p:nvSpPr>
          <p:spPr bwMode="auto">
            <a:xfrm>
              <a:off x="6733621" y="2499844"/>
              <a:ext cx="51888" cy="107691"/>
            </a:xfrm>
            <a:custGeom>
              <a:avLst/>
              <a:gdLst>
                <a:gd name="T0" fmla="*/ 0 w 45"/>
                <a:gd name="T1" fmla="*/ 0 h 93"/>
                <a:gd name="T2" fmla="*/ 0 w 45"/>
                <a:gd name="T3" fmla="*/ 93 h 93"/>
              </a:gdLst>
              <a:ahLst/>
              <a:cxnLst>
                <a:cxn ang="0">
                  <a:pos x="T0" y="T1"/>
                </a:cxn>
                <a:cxn ang="0">
                  <a:pos x="T2" y="T3"/>
                </a:cxn>
              </a:cxnLst>
              <a:rect l="0" t="0" r="r" b="b"/>
              <a:pathLst>
                <a:path w="45" h="93">
                  <a:moveTo>
                    <a:pt x="0" y="0"/>
                  </a:moveTo>
                  <a:cubicBezTo>
                    <a:pt x="0" y="0"/>
                    <a:pt x="45" y="42"/>
                    <a:pt x="0" y="9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1" name="Freeform 300"/>
            <p:cNvSpPr>
              <a:spLocks/>
            </p:cNvSpPr>
            <p:nvPr/>
          </p:nvSpPr>
          <p:spPr bwMode="auto">
            <a:xfrm>
              <a:off x="6737048" y="2554179"/>
              <a:ext cx="71957" cy="203145"/>
            </a:xfrm>
            <a:custGeom>
              <a:avLst/>
              <a:gdLst>
                <a:gd name="T0" fmla="*/ 17 w 62"/>
                <a:gd name="T1" fmla="*/ 0 h 175"/>
                <a:gd name="T2" fmla="*/ 52 w 62"/>
                <a:gd name="T3" fmla="*/ 96 h 175"/>
                <a:gd name="T4" fmla="*/ 0 w 62"/>
                <a:gd name="T5" fmla="*/ 175 h 175"/>
              </a:gdLst>
              <a:ahLst/>
              <a:cxnLst>
                <a:cxn ang="0">
                  <a:pos x="T0" y="T1"/>
                </a:cxn>
                <a:cxn ang="0">
                  <a:pos x="T2" y="T3"/>
                </a:cxn>
                <a:cxn ang="0">
                  <a:pos x="T4" y="T5"/>
                </a:cxn>
              </a:cxnLst>
              <a:rect l="0" t="0" r="r" b="b"/>
              <a:pathLst>
                <a:path w="62" h="175">
                  <a:moveTo>
                    <a:pt x="17" y="0"/>
                  </a:moveTo>
                  <a:cubicBezTo>
                    <a:pt x="17" y="0"/>
                    <a:pt x="62" y="29"/>
                    <a:pt x="52" y="96"/>
                  </a:cubicBezTo>
                  <a:cubicBezTo>
                    <a:pt x="43" y="163"/>
                    <a:pt x="0" y="175"/>
                    <a:pt x="0" y="175"/>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2" name="Freeform 301"/>
            <p:cNvSpPr>
              <a:spLocks/>
            </p:cNvSpPr>
            <p:nvPr/>
          </p:nvSpPr>
          <p:spPr bwMode="auto">
            <a:xfrm>
              <a:off x="6740475" y="2590403"/>
              <a:ext cx="46503" cy="93985"/>
            </a:xfrm>
            <a:custGeom>
              <a:avLst/>
              <a:gdLst>
                <a:gd name="T0" fmla="*/ 0 w 40"/>
                <a:gd name="T1" fmla="*/ 81 h 81"/>
                <a:gd name="T2" fmla="*/ 40 w 40"/>
                <a:gd name="T3" fmla="*/ 0 h 81"/>
              </a:gdLst>
              <a:ahLst/>
              <a:cxnLst>
                <a:cxn ang="0">
                  <a:pos x="T0" y="T1"/>
                </a:cxn>
                <a:cxn ang="0">
                  <a:pos x="T2" y="T3"/>
                </a:cxn>
              </a:cxnLst>
              <a:rect l="0" t="0" r="r" b="b"/>
              <a:pathLst>
                <a:path w="40" h="81">
                  <a:moveTo>
                    <a:pt x="0" y="81"/>
                  </a:moveTo>
                  <a:cubicBezTo>
                    <a:pt x="0" y="81"/>
                    <a:pt x="38" y="61"/>
                    <a:pt x="4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3" name="Freeform 302"/>
            <p:cNvSpPr>
              <a:spLocks/>
            </p:cNvSpPr>
            <p:nvPr/>
          </p:nvSpPr>
          <p:spPr bwMode="auto">
            <a:xfrm>
              <a:off x="6755649" y="2503271"/>
              <a:ext cx="172796" cy="47482"/>
            </a:xfrm>
            <a:custGeom>
              <a:avLst/>
              <a:gdLst>
                <a:gd name="T0" fmla="*/ 149 w 149"/>
                <a:gd name="T1" fmla="*/ 41 h 41"/>
                <a:gd name="T2" fmla="*/ 71 w 149"/>
                <a:gd name="T3" fmla="*/ 2 h 41"/>
                <a:gd name="T4" fmla="*/ 0 w 149"/>
                <a:gd name="T5" fmla="*/ 33 h 41"/>
              </a:gdLst>
              <a:ahLst/>
              <a:cxnLst>
                <a:cxn ang="0">
                  <a:pos x="T0" y="T1"/>
                </a:cxn>
                <a:cxn ang="0">
                  <a:pos x="T2" y="T3"/>
                </a:cxn>
                <a:cxn ang="0">
                  <a:pos x="T4" y="T5"/>
                </a:cxn>
              </a:cxnLst>
              <a:rect l="0" t="0" r="r" b="b"/>
              <a:pathLst>
                <a:path w="149" h="41">
                  <a:moveTo>
                    <a:pt x="149" y="41"/>
                  </a:moveTo>
                  <a:cubicBezTo>
                    <a:pt x="149" y="41"/>
                    <a:pt x="119" y="0"/>
                    <a:pt x="71" y="2"/>
                  </a:cubicBezTo>
                  <a:cubicBezTo>
                    <a:pt x="24" y="4"/>
                    <a:pt x="0" y="33"/>
                    <a:pt x="0" y="3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4" name="Freeform 303"/>
            <p:cNvSpPr>
              <a:spLocks/>
            </p:cNvSpPr>
            <p:nvPr/>
          </p:nvSpPr>
          <p:spPr bwMode="auto">
            <a:xfrm>
              <a:off x="6864320" y="2484669"/>
              <a:ext cx="37202" cy="23496"/>
            </a:xfrm>
            <a:custGeom>
              <a:avLst/>
              <a:gdLst>
                <a:gd name="T0" fmla="*/ 32 w 32"/>
                <a:gd name="T1" fmla="*/ 0 h 20"/>
                <a:gd name="T2" fmla="*/ 0 w 32"/>
                <a:gd name="T3" fmla="*/ 20 h 20"/>
              </a:gdLst>
              <a:ahLst/>
              <a:cxnLst>
                <a:cxn ang="0">
                  <a:pos x="T0" y="T1"/>
                </a:cxn>
                <a:cxn ang="0">
                  <a:pos x="T2" y="T3"/>
                </a:cxn>
              </a:cxnLst>
              <a:rect l="0" t="0" r="r" b="b"/>
              <a:pathLst>
                <a:path w="32" h="20">
                  <a:moveTo>
                    <a:pt x="32" y="0"/>
                  </a:moveTo>
                  <a:cubicBezTo>
                    <a:pt x="32" y="0"/>
                    <a:pt x="10" y="8"/>
                    <a:pt x="0" y="2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5" name="Freeform 304"/>
            <p:cNvSpPr>
              <a:spLocks/>
            </p:cNvSpPr>
            <p:nvPr/>
          </p:nvSpPr>
          <p:spPr bwMode="auto">
            <a:xfrm>
              <a:off x="6829565" y="2398027"/>
              <a:ext cx="23496" cy="107691"/>
            </a:xfrm>
            <a:custGeom>
              <a:avLst/>
              <a:gdLst>
                <a:gd name="T0" fmla="*/ 0 w 20"/>
                <a:gd name="T1" fmla="*/ 0 h 93"/>
                <a:gd name="T2" fmla="*/ 7 w 20"/>
                <a:gd name="T3" fmla="*/ 93 h 93"/>
              </a:gdLst>
              <a:ahLst/>
              <a:cxnLst>
                <a:cxn ang="0">
                  <a:pos x="T0" y="T1"/>
                </a:cxn>
                <a:cxn ang="0">
                  <a:pos x="T2" y="T3"/>
                </a:cxn>
              </a:cxnLst>
              <a:rect l="0" t="0" r="r" b="b"/>
              <a:pathLst>
                <a:path w="20" h="93">
                  <a:moveTo>
                    <a:pt x="0" y="0"/>
                  </a:moveTo>
                  <a:cubicBezTo>
                    <a:pt x="0" y="0"/>
                    <a:pt x="20" y="46"/>
                    <a:pt x="7" y="93"/>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6" name="Freeform 305"/>
            <p:cNvSpPr>
              <a:spLocks/>
            </p:cNvSpPr>
            <p:nvPr/>
          </p:nvSpPr>
          <p:spPr bwMode="auto">
            <a:xfrm>
              <a:off x="6842292" y="2436208"/>
              <a:ext cx="32797" cy="16154"/>
            </a:xfrm>
            <a:custGeom>
              <a:avLst/>
              <a:gdLst>
                <a:gd name="T0" fmla="*/ 28 w 28"/>
                <a:gd name="T1" fmla="*/ 0 h 14"/>
                <a:gd name="T2" fmla="*/ 0 w 28"/>
                <a:gd name="T3" fmla="*/ 14 h 14"/>
              </a:gdLst>
              <a:ahLst/>
              <a:cxnLst>
                <a:cxn ang="0">
                  <a:pos x="T0" y="T1"/>
                </a:cxn>
                <a:cxn ang="0">
                  <a:pos x="T2" y="T3"/>
                </a:cxn>
              </a:cxnLst>
              <a:rect l="0" t="0" r="r" b="b"/>
              <a:pathLst>
                <a:path w="28" h="14">
                  <a:moveTo>
                    <a:pt x="28" y="0"/>
                  </a:moveTo>
                  <a:cubicBezTo>
                    <a:pt x="28" y="0"/>
                    <a:pt x="9" y="3"/>
                    <a:pt x="0" y="14"/>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7" name="Freeform 306"/>
            <p:cNvSpPr>
              <a:spLocks/>
            </p:cNvSpPr>
            <p:nvPr/>
          </p:nvSpPr>
          <p:spPr bwMode="auto">
            <a:xfrm>
              <a:off x="6733621" y="2444040"/>
              <a:ext cx="71468" cy="67552"/>
            </a:xfrm>
            <a:custGeom>
              <a:avLst/>
              <a:gdLst>
                <a:gd name="T0" fmla="*/ 62 w 62"/>
                <a:gd name="T1" fmla="*/ 58 h 58"/>
                <a:gd name="T2" fmla="*/ 0 w 62"/>
                <a:gd name="T3" fmla="*/ 0 h 58"/>
              </a:gdLst>
              <a:ahLst/>
              <a:cxnLst>
                <a:cxn ang="0">
                  <a:pos x="T0" y="T1"/>
                </a:cxn>
                <a:cxn ang="0">
                  <a:pos x="T2" y="T3"/>
                </a:cxn>
              </a:cxnLst>
              <a:rect l="0" t="0" r="r" b="b"/>
              <a:pathLst>
                <a:path w="62" h="58">
                  <a:moveTo>
                    <a:pt x="62" y="58"/>
                  </a:moveTo>
                  <a:cubicBezTo>
                    <a:pt x="62" y="58"/>
                    <a:pt x="46" y="0"/>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8" name="Freeform 307"/>
            <p:cNvSpPr>
              <a:spLocks/>
            </p:cNvSpPr>
            <p:nvPr/>
          </p:nvSpPr>
          <p:spPr bwMode="auto">
            <a:xfrm>
              <a:off x="6768377" y="2321174"/>
              <a:ext cx="47482" cy="137062"/>
            </a:xfrm>
            <a:custGeom>
              <a:avLst/>
              <a:gdLst>
                <a:gd name="T0" fmla="*/ 0 w 41"/>
                <a:gd name="T1" fmla="*/ 0 h 118"/>
                <a:gd name="T2" fmla="*/ 3 w 41"/>
                <a:gd name="T3" fmla="*/ 118 h 118"/>
              </a:gdLst>
              <a:ahLst/>
              <a:cxnLst>
                <a:cxn ang="0">
                  <a:pos x="T0" y="T1"/>
                </a:cxn>
                <a:cxn ang="0">
                  <a:pos x="T2" y="T3"/>
                </a:cxn>
              </a:cxnLst>
              <a:rect l="0" t="0" r="r" b="b"/>
              <a:pathLst>
                <a:path w="41" h="118">
                  <a:moveTo>
                    <a:pt x="0" y="0"/>
                  </a:moveTo>
                  <a:cubicBezTo>
                    <a:pt x="0" y="0"/>
                    <a:pt x="41" y="42"/>
                    <a:pt x="3" y="11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99" name="Freeform 308"/>
            <p:cNvSpPr>
              <a:spLocks/>
            </p:cNvSpPr>
            <p:nvPr/>
          </p:nvSpPr>
          <p:spPr bwMode="auto">
            <a:xfrm>
              <a:off x="6744880" y="2346629"/>
              <a:ext cx="42098" cy="10769"/>
            </a:xfrm>
            <a:custGeom>
              <a:avLst/>
              <a:gdLst>
                <a:gd name="T0" fmla="*/ 0 w 36"/>
                <a:gd name="T1" fmla="*/ 5 h 9"/>
                <a:gd name="T2" fmla="*/ 36 w 36"/>
                <a:gd name="T3" fmla="*/ 9 h 9"/>
              </a:gdLst>
              <a:ahLst/>
              <a:cxnLst>
                <a:cxn ang="0">
                  <a:pos x="T0" y="T1"/>
                </a:cxn>
                <a:cxn ang="0">
                  <a:pos x="T2" y="T3"/>
                </a:cxn>
              </a:cxnLst>
              <a:rect l="0" t="0" r="r" b="b"/>
              <a:pathLst>
                <a:path w="36" h="9">
                  <a:moveTo>
                    <a:pt x="0" y="5"/>
                  </a:moveTo>
                  <a:cubicBezTo>
                    <a:pt x="0" y="5"/>
                    <a:pt x="23" y="0"/>
                    <a:pt x="36" y="9"/>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0" name="Freeform 309"/>
            <p:cNvSpPr>
              <a:spLocks/>
            </p:cNvSpPr>
            <p:nvPr/>
          </p:nvSpPr>
          <p:spPr bwMode="auto">
            <a:xfrm>
              <a:off x="6836418" y="2552221"/>
              <a:ext cx="56783" cy="51888"/>
            </a:xfrm>
            <a:custGeom>
              <a:avLst/>
              <a:gdLst>
                <a:gd name="T0" fmla="*/ 49 w 49"/>
                <a:gd name="T1" fmla="*/ 17 h 45"/>
                <a:gd name="T2" fmla="*/ 0 w 49"/>
                <a:gd name="T3" fmla="*/ 45 h 45"/>
              </a:gdLst>
              <a:ahLst/>
              <a:cxnLst>
                <a:cxn ang="0">
                  <a:pos x="T0" y="T1"/>
                </a:cxn>
                <a:cxn ang="0">
                  <a:pos x="T2" y="T3"/>
                </a:cxn>
              </a:cxnLst>
              <a:rect l="0" t="0" r="r" b="b"/>
              <a:pathLst>
                <a:path w="49" h="45">
                  <a:moveTo>
                    <a:pt x="49" y="17"/>
                  </a:moveTo>
                  <a:cubicBezTo>
                    <a:pt x="49" y="17"/>
                    <a:pt x="12" y="0"/>
                    <a:pt x="0" y="45"/>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1" name="Freeform 310"/>
            <p:cNvSpPr>
              <a:spLocks/>
            </p:cNvSpPr>
            <p:nvPr/>
          </p:nvSpPr>
          <p:spPr bwMode="auto">
            <a:xfrm>
              <a:off x="6793831" y="2594808"/>
              <a:ext cx="113566" cy="25454"/>
            </a:xfrm>
            <a:custGeom>
              <a:avLst/>
              <a:gdLst>
                <a:gd name="T0" fmla="*/ 98 w 98"/>
                <a:gd name="T1" fmla="*/ 8 h 22"/>
                <a:gd name="T2" fmla="*/ 80 w 98"/>
                <a:gd name="T3" fmla="*/ 22 h 22"/>
                <a:gd name="T4" fmla="*/ 0 w 98"/>
                <a:gd name="T5" fmla="*/ 11 h 22"/>
              </a:gdLst>
              <a:ahLst/>
              <a:cxnLst>
                <a:cxn ang="0">
                  <a:pos x="T0" y="T1"/>
                </a:cxn>
                <a:cxn ang="0">
                  <a:pos x="T2" y="T3"/>
                </a:cxn>
                <a:cxn ang="0">
                  <a:pos x="T4" y="T5"/>
                </a:cxn>
              </a:cxnLst>
              <a:rect l="0" t="0" r="r" b="b"/>
              <a:pathLst>
                <a:path w="98" h="22">
                  <a:moveTo>
                    <a:pt x="98" y="8"/>
                  </a:moveTo>
                  <a:cubicBezTo>
                    <a:pt x="80" y="22"/>
                    <a:pt x="80" y="22"/>
                    <a:pt x="80" y="22"/>
                  </a:cubicBezTo>
                  <a:cubicBezTo>
                    <a:pt x="80" y="22"/>
                    <a:pt x="42" y="0"/>
                    <a:pt x="0" y="11"/>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2" name="Line 311"/>
            <p:cNvSpPr>
              <a:spLocks noChangeShapeType="1"/>
            </p:cNvSpPr>
            <p:nvPr/>
          </p:nvSpPr>
          <p:spPr bwMode="auto">
            <a:xfrm flipV="1">
              <a:off x="6882921" y="2620262"/>
              <a:ext cx="3426" cy="3132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3" name="Line 312"/>
            <p:cNvSpPr>
              <a:spLocks noChangeShapeType="1"/>
            </p:cNvSpPr>
            <p:nvPr/>
          </p:nvSpPr>
          <p:spPr bwMode="auto">
            <a:xfrm flipH="1">
              <a:off x="6913270" y="2612430"/>
              <a:ext cx="41608" cy="7979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4" name="Line 313"/>
            <p:cNvSpPr>
              <a:spLocks noChangeShapeType="1"/>
            </p:cNvSpPr>
            <p:nvPr/>
          </p:nvSpPr>
          <p:spPr bwMode="auto">
            <a:xfrm flipH="1" flipV="1">
              <a:off x="6933830" y="2651591"/>
              <a:ext cx="21049" cy="3916"/>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5" name="Freeform 314"/>
            <p:cNvSpPr>
              <a:spLocks/>
            </p:cNvSpPr>
            <p:nvPr/>
          </p:nvSpPr>
          <p:spPr bwMode="auto">
            <a:xfrm>
              <a:off x="6878515" y="2672640"/>
              <a:ext cx="95943" cy="34755"/>
            </a:xfrm>
            <a:custGeom>
              <a:avLst/>
              <a:gdLst>
                <a:gd name="T0" fmla="*/ 83 w 83"/>
                <a:gd name="T1" fmla="*/ 13 h 30"/>
                <a:gd name="T2" fmla="*/ 61 w 83"/>
                <a:gd name="T3" fmla="*/ 30 h 30"/>
                <a:gd name="T4" fmla="*/ 0 w 83"/>
                <a:gd name="T5" fmla="*/ 30 h 30"/>
              </a:gdLst>
              <a:ahLst/>
              <a:cxnLst>
                <a:cxn ang="0">
                  <a:pos x="T0" y="T1"/>
                </a:cxn>
                <a:cxn ang="0">
                  <a:pos x="T2" y="T3"/>
                </a:cxn>
                <a:cxn ang="0">
                  <a:pos x="T4" y="T5"/>
                </a:cxn>
              </a:cxnLst>
              <a:rect l="0" t="0" r="r" b="b"/>
              <a:pathLst>
                <a:path w="83" h="30">
                  <a:moveTo>
                    <a:pt x="83" y="13"/>
                  </a:moveTo>
                  <a:cubicBezTo>
                    <a:pt x="61" y="30"/>
                    <a:pt x="61" y="30"/>
                    <a:pt x="61" y="30"/>
                  </a:cubicBezTo>
                  <a:cubicBezTo>
                    <a:pt x="61" y="30"/>
                    <a:pt x="30" y="0"/>
                    <a:pt x="0" y="3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6" name="Line 315"/>
            <p:cNvSpPr>
              <a:spLocks noChangeShapeType="1"/>
            </p:cNvSpPr>
            <p:nvPr/>
          </p:nvSpPr>
          <p:spPr bwMode="auto">
            <a:xfrm flipV="1">
              <a:off x="6944599" y="2707394"/>
              <a:ext cx="4405" cy="23496"/>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7" name="Freeform 316"/>
            <p:cNvSpPr>
              <a:spLocks/>
            </p:cNvSpPr>
            <p:nvPr/>
          </p:nvSpPr>
          <p:spPr bwMode="auto">
            <a:xfrm>
              <a:off x="6798236" y="2658933"/>
              <a:ext cx="172796" cy="189928"/>
            </a:xfrm>
            <a:custGeom>
              <a:avLst/>
              <a:gdLst>
                <a:gd name="T0" fmla="*/ 149 w 149"/>
                <a:gd name="T1" fmla="*/ 164 h 164"/>
                <a:gd name="T2" fmla="*/ 112 w 149"/>
                <a:gd name="T3" fmla="*/ 137 h 164"/>
                <a:gd name="T4" fmla="*/ 0 w 149"/>
                <a:gd name="T5" fmla="*/ 0 h 164"/>
              </a:gdLst>
              <a:ahLst/>
              <a:cxnLst>
                <a:cxn ang="0">
                  <a:pos x="T0" y="T1"/>
                </a:cxn>
                <a:cxn ang="0">
                  <a:pos x="T2" y="T3"/>
                </a:cxn>
                <a:cxn ang="0">
                  <a:pos x="T4" y="T5"/>
                </a:cxn>
              </a:cxnLst>
              <a:rect l="0" t="0" r="r" b="b"/>
              <a:pathLst>
                <a:path w="149" h="164">
                  <a:moveTo>
                    <a:pt x="149" y="164"/>
                  </a:moveTo>
                  <a:cubicBezTo>
                    <a:pt x="112" y="137"/>
                    <a:pt x="112" y="137"/>
                    <a:pt x="112" y="137"/>
                  </a:cubicBezTo>
                  <a:cubicBezTo>
                    <a:pt x="100" y="24"/>
                    <a:pt x="0" y="0"/>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8" name="Line 317"/>
            <p:cNvSpPr>
              <a:spLocks noChangeShapeType="1"/>
            </p:cNvSpPr>
            <p:nvPr/>
          </p:nvSpPr>
          <p:spPr bwMode="auto">
            <a:xfrm flipV="1">
              <a:off x="6884389" y="2817533"/>
              <a:ext cx="44056" cy="244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09" name="Freeform 318"/>
            <p:cNvSpPr>
              <a:spLocks/>
            </p:cNvSpPr>
            <p:nvPr/>
          </p:nvSpPr>
          <p:spPr bwMode="auto">
            <a:xfrm>
              <a:off x="6949004" y="2757324"/>
              <a:ext cx="22028" cy="38181"/>
            </a:xfrm>
            <a:custGeom>
              <a:avLst/>
              <a:gdLst>
                <a:gd name="T0" fmla="*/ 45 w 45"/>
                <a:gd name="T1" fmla="*/ 0 h 78"/>
                <a:gd name="T2" fmla="*/ 0 w 45"/>
                <a:gd name="T3" fmla="*/ 33 h 78"/>
                <a:gd name="T4" fmla="*/ 45 w 45"/>
                <a:gd name="T5" fmla="*/ 78 h 78"/>
              </a:gdLst>
              <a:ahLst/>
              <a:cxnLst>
                <a:cxn ang="0">
                  <a:pos x="T0" y="T1"/>
                </a:cxn>
                <a:cxn ang="0">
                  <a:pos x="T2" y="T3"/>
                </a:cxn>
                <a:cxn ang="0">
                  <a:pos x="T4" y="T5"/>
                </a:cxn>
              </a:cxnLst>
              <a:rect l="0" t="0" r="r" b="b"/>
              <a:pathLst>
                <a:path w="45" h="78">
                  <a:moveTo>
                    <a:pt x="45" y="0"/>
                  </a:moveTo>
                  <a:lnTo>
                    <a:pt x="0" y="33"/>
                  </a:lnTo>
                  <a:lnTo>
                    <a:pt x="45" y="78"/>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0" name="Line 319"/>
            <p:cNvSpPr>
              <a:spLocks noChangeShapeType="1"/>
            </p:cNvSpPr>
            <p:nvPr/>
          </p:nvSpPr>
          <p:spPr bwMode="auto">
            <a:xfrm flipV="1">
              <a:off x="6920124" y="2773478"/>
              <a:ext cx="28881" cy="244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1" name="Freeform 320"/>
            <p:cNvSpPr>
              <a:spLocks/>
            </p:cNvSpPr>
            <p:nvPr/>
          </p:nvSpPr>
          <p:spPr bwMode="auto">
            <a:xfrm>
              <a:off x="6783062" y="2712290"/>
              <a:ext cx="87132" cy="56783"/>
            </a:xfrm>
            <a:custGeom>
              <a:avLst/>
              <a:gdLst>
                <a:gd name="T0" fmla="*/ 178 w 178"/>
                <a:gd name="T1" fmla="*/ 106 h 116"/>
                <a:gd name="T2" fmla="*/ 95 w 178"/>
                <a:gd name="T3" fmla="*/ 116 h 116"/>
                <a:gd name="T4" fmla="*/ 0 w 178"/>
                <a:gd name="T5" fmla="*/ 0 h 116"/>
              </a:gdLst>
              <a:ahLst/>
              <a:cxnLst>
                <a:cxn ang="0">
                  <a:pos x="T0" y="T1"/>
                </a:cxn>
                <a:cxn ang="0">
                  <a:pos x="T2" y="T3"/>
                </a:cxn>
                <a:cxn ang="0">
                  <a:pos x="T4" y="T5"/>
                </a:cxn>
              </a:cxnLst>
              <a:rect l="0" t="0" r="r" b="b"/>
              <a:pathLst>
                <a:path w="178" h="116">
                  <a:moveTo>
                    <a:pt x="178" y="106"/>
                  </a:moveTo>
                  <a:lnTo>
                    <a:pt x="95" y="116"/>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2" name="Line 321"/>
            <p:cNvSpPr>
              <a:spLocks noChangeShapeType="1"/>
            </p:cNvSpPr>
            <p:nvPr/>
          </p:nvSpPr>
          <p:spPr bwMode="auto">
            <a:xfrm flipV="1">
              <a:off x="6821733" y="2769073"/>
              <a:ext cx="7832" cy="37202"/>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3" name="Line 322"/>
            <p:cNvSpPr>
              <a:spLocks noChangeShapeType="1"/>
            </p:cNvSpPr>
            <p:nvPr/>
          </p:nvSpPr>
          <p:spPr bwMode="auto">
            <a:xfrm flipH="1" flipV="1">
              <a:off x="6753202" y="2749003"/>
              <a:ext cx="12727" cy="4650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4" name="Freeform 323"/>
            <p:cNvSpPr>
              <a:spLocks/>
            </p:cNvSpPr>
            <p:nvPr/>
          </p:nvSpPr>
          <p:spPr bwMode="auto">
            <a:xfrm>
              <a:off x="7090472" y="2997182"/>
              <a:ext cx="131188" cy="131188"/>
            </a:xfrm>
            <a:custGeom>
              <a:avLst/>
              <a:gdLst>
                <a:gd name="T0" fmla="*/ 268 w 268"/>
                <a:gd name="T1" fmla="*/ 195 h 268"/>
                <a:gd name="T2" fmla="*/ 194 w 268"/>
                <a:gd name="T3" fmla="*/ 268 h 268"/>
                <a:gd name="T4" fmla="*/ 0 w 268"/>
                <a:gd name="T5" fmla="*/ 76 h 268"/>
                <a:gd name="T6" fmla="*/ 74 w 268"/>
                <a:gd name="T7" fmla="*/ 0 h 268"/>
                <a:gd name="T8" fmla="*/ 268 w 268"/>
                <a:gd name="T9" fmla="*/ 195 h 268"/>
              </a:gdLst>
              <a:ahLst/>
              <a:cxnLst>
                <a:cxn ang="0">
                  <a:pos x="T0" y="T1"/>
                </a:cxn>
                <a:cxn ang="0">
                  <a:pos x="T2" y="T3"/>
                </a:cxn>
                <a:cxn ang="0">
                  <a:pos x="T4" y="T5"/>
                </a:cxn>
                <a:cxn ang="0">
                  <a:pos x="T6" y="T7"/>
                </a:cxn>
                <a:cxn ang="0">
                  <a:pos x="T8" y="T9"/>
                </a:cxn>
              </a:cxnLst>
              <a:rect l="0" t="0" r="r" b="b"/>
              <a:pathLst>
                <a:path w="268" h="268">
                  <a:moveTo>
                    <a:pt x="268" y="195"/>
                  </a:moveTo>
                  <a:lnTo>
                    <a:pt x="194" y="268"/>
                  </a:lnTo>
                  <a:lnTo>
                    <a:pt x="0" y="76"/>
                  </a:lnTo>
                  <a:lnTo>
                    <a:pt x="74" y="0"/>
                  </a:lnTo>
                  <a:lnTo>
                    <a:pt x="268" y="195"/>
                  </a:lnTo>
                  <a:close/>
                </a:path>
              </a:pathLst>
            </a:custGeom>
            <a:solidFill>
              <a:srgbClr val="B8B8B8"/>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5" name="Freeform 324"/>
            <p:cNvSpPr>
              <a:spLocks noEditPoints="1"/>
            </p:cNvSpPr>
            <p:nvPr/>
          </p:nvSpPr>
          <p:spPr bwMode="auto">
            <a:xfrm>
              <a:off x="6628867" y="2535578"/>
              <a:ext cx="597198" cy="598666"/>
            </a:xfrm>
            <a:custGeom>
              <a:avLst/>
              <a:gdLst>
                <a:gd name="T0" fmla="*/ 423 w 515"/>
                <a:gd name="T1" fmla="*/ 92 h 516"/>
                <a:gd name="T2" fmla="*/ 91 w 515"/>
                <a:gd name="T3" fmla="*/ 92 h 516"/>
                <a:gd name="T4" fmla="*/ 91 w 515"/>
                <a:gd name="T5" fmla="*/ 424 h 516"/>
                <a:gd name="T6" fmla="*/ 423 w 515"/>
                <a:gd name="T7" fmla="*/ 424 h 516"/>
                <a:gd name="T8" fmla="*/ 423 w 515"/>
                <a:gd name="T9" fmla="*/ 92 h 516"/>
                <a:gd name="T10" fmla="*/ 128 w 515"/>
                <a:gd name="T11" fmla="*/ 387 h 516"/>
                <a:gd name="T12" fmla="*/ 128 w 515"/>
                <a:gd name="T13" fmla="*/ 129 h 516"/>
                <a:gd name="T14" fmla="*/ 386 w 515"/>
                <a:gd name="T15" fmla="*/ 129 h 516"/>
                <a:gd name="T16" fmla="*/ 386 w 515"/>
                <a:gd name="T17" fmla="*/ 387 h 516"/>
                <a:gd name="T18" fmla="*/ 128 w 515"/>
                <a:gd name="T19" fmla="*/ 38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5" h="516">
                  <a:moveTo>
                    <a:pt x="423" y="92"/>
                  </a:moveTo>
                  <a:cubicBezTo>
                    <a:pt x="332" y="0"/>
                    <a:pt x="183" y="0"/>
                    <a:pt x="91" y="92"/>
                  </a:cubicBezTo>
                  <a:cubicBezTo>
                    <a:pt x="0" y="184"/>
                    <a:pt x="0" y="332"/>
                    <a:pt x="91" y="424"/>
                  </a:cubicBezTo>
                  <a:cubicBezTo>
                    <a:pt x="183" y="516"/>
                    <a:pt x="332" y="516"/>
                    <a:pt x="423" y="424"/>
                  </a:cubicBezTo>
                  <a:cubicBezTo>
                    <a:pt x="515" y="332"/>
                    <a:pt x="515" y="184"/>
                    <a:pt x="423" y="92"/>
                  </a:cubicBezTo>
                  <a:close/>
                  <a:moveTo>
                    <a:pt x="128" y="387"/>
                  </a:moveTo>
                  <a:cubicBezTo>
                    <a:pt x="57" y="316"/>
                    <a:pt x="57" y="200"/>
                    <a:pt x="128" y="129"/>
                  </a:cubicBezTo>
                  <a:cubicBezTo>
                    <a:pt x="199" y="58"/>
                    <a:pt x="315" y="58"/>
                    <a:pt x="386" y="129"/>
                  </a:cubicBezTo>
                  <a:cubicBezTo>
                    <a:pt x="458" y="200"/>
                    <a:pt x="458" y="316"/>
                    <a:pt x="386" y="387"/>
                  </a:cubicBezTo>
                  <a:cubicBezTo>
                    <a:pt x="315" y="459"/>
                    <a:pt x="199" y="459"/>
                    <a:pt x="128" y="387"/>
                  </a:cubicBezTo>
                  <a:close/>
                </a:path>
              </a:pathLst>
            </a:custGeom>
            <a:solidFill>
              <a:srgbClr val="FFFFFF"/>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sp>
          <p:nvSpPr>
            <p:cNvPr id="116" name="Freeform 325"/>
            <p:cNvSpPr>
              <a:spLocks/>
            </p:cNvSpPr>
            <p:nvPr/>
          </p:nvSpPr>
          <p:spPr bwMode="auto">
            <a:xfrm>
              <a:off x="7136975" y="3043685"/>
              <a:ext cx="286361" cy="287830"/>
            </a:xfrm>
            <a:custGeom>
              <a:avLst/>
              <a:gdLst>
                <a:gd name="T0" fmla="*/ 235 w 247"/>
                <a:gd name="T1" fmla="*/ 226 h 248"/>
                <a:gd name="T2" fmla="*/ 225 w 247"/>
                <a:gd name="T3" fmla="*/ 235 h 248"/>
                <a:gd name="T4" fmla="*/ 179 w 247"/>
                <a:gd name="T5" fmla="*/ 235 h 248"/>
                <a:gd name="T6" fmla="*/ 12 w 247"/>
                <a:gd name="T7" fmla="*/ 68 h 248"/>
                <a:gd name="T8" fmla="*/ 12 w 247"/>
                <a:gd name="T9" fmla="*/ 22 h 248"/>
                <a:gd name="T10" fmla="*/ 22 w 247"/>
                <a:gd name="T11" fmla="*/ 13 h 248"/>
                <a:gd name="T12" fmla="*/ 68 w 247"/>
                <a:gd name="T13" fmla="*/ 13 h 248"/>
                <a:gd name="T14" fmla="*/ 235 w 247"/>
                <a:gd name="T15" fmla="*/ 180 h 248"/>
                <a:gd name="T16" fmla="*/ 235 w 247"/>
                <a:gd name="T17" fmla="*/ 2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8">
                  <a:moveTo>
                    <a:pt x="235" y="226"/>
                  </a:moveTo>
                  <a:cubicBezTo>
                    <a:pt x="225" y="235"/>
                    <a:pt x="225" y="235"/>
                    <a:pt x="225" y="235"/>
                  </a:cubicBezTo>
                  <a:cubicBezTo>
                    <a:pt x="213" y="248"/>
                    <a:pt x="192" y="248"/>
                    <a:pt x="179" y="235"/>
                  </a:cubicBezTo>
                  <a:cubicBezTo>
                    <a:pt x="12" y="68"/>
                    <a:pt x="12" y="68"/>
                    <a:pt x="12" y="68"/>
                  </a:cubicBezTo>
                  <a:cubicBezTo>
                    <a:pt x="0" y="56"/>
                    <a:pt x="0" y="35"/>
                    <a:pt x="12" y="22"/>
                  </a:cubicBezTo>
                  <a:cubicBezTo>
                    <a:pt x="22" y="13"/>
                    <a:pt x="22" y="13"/>
                    <a:pt x="22" y="13"/>
                  </a:cubicBezTo>
                  <a:cubicBezTo>
                    <a:pt x="34" y="0"/>
                    <a:pt x="55" y="0"/>
                    <a:pt x="68" y="13"/>
                  </a:cubicBezTo>
                  <a:cubicBezTo>
                    <a:pt x="235" y="180"/>
                    <a:pt x="235" y="180"/>
                    <a:pt x="235" y="180"/>
                  </a:cubicBezTo>
                  <a:cubicBezTo>
                    <a:pt x="247" y="193"/>
                    <a:pt x="247" y="214"/>
                    <a:pt x="235" y="226"/>
                  </a:cubicBezTo>
                  <a:close/>
                </a:path>
              </a:pathLst>
            </a:custGeom>
            <a:solidFill>
              <a:srgbClr val="FFFFFF"/>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914355">
                <a:defRPr/>
              </a:pPr>
              <a:endParaRPr lang="en-GB" sz="1800" kern="0" dirty="0">
                <a:solidFill>
                  <a:srgbClr val="626250">
                    <a:lumMod val="65000"/>
                    <a:lumOff val="35000"/>
                  </a:srgbClr>
                </a:solidFill>
                <a:latin typeface="Imago" panose="02000500060000020004" pitchFamily="2" charset="0"/>
              </a:endParaRPr>
            </a:p>
          </p:txBody>
        </p:sp>
      </p:grpSp>
      <p:sp>
        <p:nvSpPr>
          <p:cNvPr id="117" name="TextBox 116"/>
          <p:cNvSpPr txBox="1"/>
          <p:nvPr/>
        </p:nvSpPr>
        <p:spPr>
          <a:xfrm>
            <a:off x="5917652" y="2708217"/>
            <a:ext cx="2686797" cy="1015663"/>
          </a:xfrm>
          <a:prstGeom prst="rect">
            <a:avLst/>
          </a:prstGeom>
          <a:noFill/>
        </p:spPr>
        <p:txBody>
          <a:bodyPr wrap="square" lIns="91436" tIns="45718" rIns="91436" bIns="45718" rtlCol="0">
            <a:spAutoFit/>
          </a:bodyPr>
          <a:lstStyle/>
          <a:p>
            <a:pPr algn="ctr">
              <a:spcAft>
                <a:spcPts val="225"/>
              </a:spcAft>
              <a:buSzPct val="75000"/>
            </a:pPr>
            <a:r>
              <a:rPr lang="en-GB" sz="1200" b="1" dirty="0">
                <a:solidFill>
                  <a:srgbClr val="000000"/>
                </a:solidFill>
                <a:latin typeface="Imago" panose="02000500060000020004" pitchFamily="2" charset="0"/>
              </a:rPr>
              <a:t>SCLC </a:t>
            </a:r>
            <a:r>
              <a:rPr lang="cs-CZ" sz="1200" b="1" dirty="0">
                <a:solidFill>
                  <a:srgbClr val="000000"/>
                </a:solidFill>
                <a:latin typeface="Imago" panose="02000500060000020004" pitchFamily="2" charset="0"/>
              </a:rPr>
              <a:t>podtypy zahrnují </a:t>
            </a:r>
            <a:r>
              <a:rPr lang="cs-CZ" sz="1200" b="1" dirty="0">
                <a:solidFill>
                  <a:schemeClr val="bg2"/>
                </a:solidFill>
                <a:latin typeface="Imago" panose="02000500060000020004" pitchFamily="2" charset="0"/>
              </a:rPr>
              <a:t>malobuněčný karcinom </a:t>
            </a:r>
            <a:r>
              <a:rPr lang="cs-CZ" sz="1200" b="1" dirty="0">
                <a:solidFill>
                  <a:srgbClr val="000000"/>
                </a:solidFill>
                <a:latin typeface="Imago" panose="02000500060000020004" pitchFamily="2" charset="0"/>
              </a:rPr>
              <a:t>a </a:t>
            </a:r>
            <a:r>
              <a:rPr lang="cs-CZ" sz="1200" b="1" dirty="0">
                <a:solidFill>
                  <a:schemeClr val="bg2"/>
                </a:solidFill>
                <a:latin typeface="Imago" panose="02000500060000020004" pitchFamily="2" charset="0"/>
              </a:rPr>
              <a:t>kombinovaný malobuněčný karcinom (SCLC s NSCLC </a:t>
            </a:r>
            <a:r>
              <a:rPr lang="cs-CZ" sz="1200" b="1" dirty="0" smtClean="0">
                <a:solidFill>
                  <a:schemeClr val="bg2"/>
                </a:solidFill>
                <a:latin typeface="Imago" panose="02000500060000020004" pitchFamily="2" charset="0"/>
              </a:rPr>
              <a:t>komponentou</a:t>
            </a:r>
            <a:r>
              <a:rPr lang="en-GB" sz="1200" b="1" dirty="0" smtClean="0">
                <a:solidFill>
                  <a:schemeClr val="bg2"/>
                </a:solidFill>
                <a:latin typeface="Imago" panose="02000500060000020004" pitchFamily="2" charset="0"/>
              </a:rPr>
              <a:t>)</a:t>
            </a:r>
            <a:r>
              <a:rPr lang="en-GB" sz="1200" b="1" baseline="30000" dirty="0" smtClean="0">
                <a:latin typeface="Imago" panose="02000500060000020004" pitchFamily="2" charset="0"/>
              </a:rPr>
              <a:t>3</a:t>
            </a:r>
            <a:endParaRPr lang="en-GB" sz="1200" b="1" baseline="30000" dirty="0">
              <a:latin typeface="Imago" panose="02000500060000020004" pitchFamily="2" charset="0"/>
              <a:cs typeface="Arial"/>
            </a:endParaRPr>
          </a:p>
        </p:txBody>
      </p:sp>
      <p:sp>
        <p:nvSpPr>
          <p:cNvPr id="118" name="Freeform 30"/>
          <p:cNvSpPr>
            <a:spLocks noEditPoints="1"/>
          </p:cNvSpPr>
          <p:nvPr/>
        </p:nvSpPr>
        <p:spPr bwMode="auto">
          <a:xfrm>
            <a:off x="5211258" y="3759438"/>
            <a:ext cx="484390" cy="497939"/>
          </a:xfrm>
          <a:custGeom>
            <a:avLst/>
            <a:gdLst>
              <a:gd name="T0" fmla="*/ 1192 w 2385"/>
              <a:gd name="T1" fmla="*/ 2249 h 2384"/>
              <a:gd name="T2" fmla="*/ 1192 w 2385"/>
              <a:gd name="T3" fmla="*/ 2249 h 2384"/>
              <a:gd name="T4" fmla="*/ 136 w 2385"/>
              <a:gd name="T5" fmla="*/ 1192 h 2384"/>
              <a:gd name="T6" fmla="*/ 1192 w 2385"/>
              <a:gd name="T7" fmla="*/ 135 h 2384"/>
              <a:gd name="T8" fmla="*/ 2249 w 2385"/>
              <a:gd name="T9" fmla="*/ 1192 h 2384"/>
              <a:gd name="T10" fmla="*/ 1192 w 2385"/>
              <a:gd name="T11" fmla="*/ 2249 h 2384"/>
              <a:gd name="T12" fmla="*/ 1192 w 2385"/>
              <a:gd name="T13" fmla="*/ 0 h 2384"/>
              <a:gd name="T14" fmla="*/ 1192 w 2385"/>
              <a:gd name="T15" fmla="*/ 0 h 2384"/>
              <a:gd name="T16" fmla="*/ 0 w 2385"/>
              <a:gd name="T17" fmla="*/ 1192 h 2384"/>
              <a:gd name="T18" fmla="*/ 1192 w 2385"/>
              <a:gd name="T19" fmla="*/ 2384 h 2384"/>
              <a:gd name="T20" fmla="*/ 2385 w 2385"/>
              <a:gd name="T21" fmla="*/ 1192 h 2384"/>
              <a:gd name="T22" fmla="*/ 1192 w 2385"/>
              <a:gd name="T23" fmla="*/ 0 h 2384"/>
              <a:gd name="T24" fmla="*/ 1192 w 2385"/>
              <a:gd name="T25" fmla="*/ 228 h 2384"/>
              <a:gd name="T26" fmla="*/ 1192 w 2385"/>
              <a:gd name="T27" fmla="*/ 228 h 2384"/>
              <a:gd name="T28" fmla="*/ 1192 w 2385"/>
              <a:gd name="T29" fmla="*/ 1192 h 2384"/>
              <a:gd name="T30" fmla="*/ 2156 w 2385"/>
              <a:gd name="T31" fmla="*/ 1192 h 2384"/>
              <a:gd name="T32" fmla="*/ 2156 w 2385"/>
              <a:gd name="T33" fmla="*/ 1192 h 2384"/>
              <a:gd name="T34" fmla="*/ 1192 w 2385"/>
              <a:gd name="T35" fmla="*/ 228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5" h="2384">
                <a:moveTo>
                  <a:pt x="1192" y="2249"/>
                </a:moveTo>
                <a:lnTo>
                  <a:pt x="1192" y="2249"/>
                </a:lnTo>
                <a:cubicBezTo>
                  <a:pt x="610" y="2249"/>
                  <a:pt x="136" y="1775"/>
                  <a:pt x="136" y="1192"/>
                </a:cubicBezTo>
                <a:cubicBezTo>
                  <a:pt x="136" y="609"/>
                  <a:pt x="610" y="135"/>
                  <a:pt x="1192" y="135"/>
                </a:cubicBezTo>
                <a:cubicBezTo>
                  <a:pt x="1775" y="135"/>
                  <a:pt x="2249" y="609"/>
                  <a:pt x="2249" y="1192"/>
                </a:cubicBezTo>
                <a:cubicBezTo>
                  <a:pt x="2249" y="1775"/>
                  <a:pt x="1775" y="2249"/>
                  <a:pt x="1192" y="2249"/>
                </a:cubicBezTo>
                <a:close/>
                <a:moveTo>
                  <a:pt x="1192" y="0"/>
                </a:moveTo>
                <a:lnTo>
                  <a:pt x="1192" y="0"/>
                </a:lnTo>
                <a:cubicBezTo>
                  <a:pt x="535" y="0"/>
                  <a:pt x="0" y="535"/>
                  <a:pt x="0" y="1192"/>
                </a:cubicBezTo>
                <a:cubicBezTo>
                  <a:pt x="0" y="1849"/>
                  <a:pt x="535" y="2384"/>
                  <a:pt x="1192" y="2384"/>
                </a:cubicBezTo>
                <a:cubicBezTo>
                  <a:pt x="1850" y="2384"/>
                  <a:pt x="2385" y="1849"/>
                  <a:pt x="2385" y="1192"/>
                </a:cubicBezTo>
                <a:cubicBezTo>
                  <a:pt x="2385" y="535"/>
                  <a:pt x="1850" y="0"/>
                  <a:pt x="1192" y="0"/>
                </a:cubicBezTo>
                <a:close/>
                <a:moveTo>
                  <a:pt x="1192" y="228"/>
                </a:moveTo>
                <a:lnTo>
                  <a:pt x="1192" y="228"/>
                </a:lnTo>
                <a:lnTo>
                  <a:pt x="1192" y="1192"/>
                </a:lnTo>
                <a:lnTo>
                  <a:pt x="2156" y="1192"/>
                </a:lnTo>
                <a:lnTo>
                  <a:pt x="2156" y="1192"/>
                </a:lnTo>
                <a:cubicBezTo>
                  <a:pt x="2156" y="661"/>
                  <a:pt x="1724" y="228"/>
                  <a:pt x="1192" y="228"/>
                </a:cubicBezTo>
                <a:close/>
              </a:path>
            </a:pathLst>
          </a:custGeom>
          <a:solidFill>
            <a:schemeClr val="tx2"/>
          </a:solidFill>
          <a:ln w="0">
            <a:noFill/>
            <a:prstDash val="solid"/>
            <a:round/>
            <a:headEnd/>
            <a:tailEnd/>
          </a:ln>
        </p:spPr>
        <p:txBody>
          <a:bodyPr vert="horz" wrap="square" lIns="91436" tIns="45718" rIns="91436" bIns="45718" numCol="1" anchor="t" anchorCtr="0" compatLnSpc="1">
            <a:prstTxWarp prst="textNoShape">
              <a:avLst/>
            </a:prstTxWarp>
          </a:bodyPr>
          <a:lstStyle/>
          <a:p>
            <a:endParaRPr lang="en-US">
              <a:latin typeface="Imago" panose="02000500060000020004" pitchFamily="2" charset="0"/>
            </a:endParaRPr>
          </a:p>
        </p:txBody>
      </p:sp>
      <p:sp>
        <p:nvSpPr>
          <p:cNvPr id="119" name="TextBox 118"/>
          <p:cNvSpPr txBox="1"/>
          <p:nvPr/>
        </p:nvSpPr>
        <p:spPr>
          <a:xfrm>
            <a:off x="5989661" y="3699973"/>
            <a:ext cx="2686797" cy="675185"/>
          </a:xfrm>
          <a:prstGeom prst="rect">
            <a:avLst/>
          </a:prstGeom>
          <a:noFill/>
        </p:spPr>
        <p:txBody>
          <a:bodyPr wrap="square" lIns="91436" tIns="45718" rIns="91436" bIns="45718" rtlCol="0">
            <a:spAutoFit/>
          </a:bodyPr>
          <a:lstStyle/>
          <a:p>
            <a:pPr algn="ctr">
              <a:spcAft>
                <a:spcPts val="225"/>
              </a:spcAft>
              <a:buSzPct val="75000"/>
            </a:pPr>
            <a:r>
              <a:rPr lang="cs-CZ" sz="1200" b="1" dirty="0">
                <a:solidFill>
                  <a:schemeClr val="bg2"/>
                </a:solidFill>
                <a:latin typeface="Imago" panose="02000500060000020004" pitchFamily="2" charset="0"/>
              </a:rPr>
              <a:t>Kombinovaný malobuněčný karcinom </a:t>
            </a:r>
            <a:r>
              <a:rPr lang="cs-CZ" sz="1200" b="1" dirty="0">
                <a:solidFill>
                  <a:srgbClr val="000000"/>
                </a:solidFill>
                <a:latin typeface="Imago" panose="02000500060000020004" pitchFamily="2" charset="0"/>
              </a:rPr>
              <a:t>tvoří přibližně</a:t>
            </a:r>
          </a:p>
          <a:p>
            <a:pPr algn="ctr">
              <a:spcAft>
                <a:spcPts val="225"/>
              </a:spcAft>
              <a:buSzPct val="75000"/>
            </a:pPr>
            <a:r>
              <a:rPr lang="cs-CZ" sz="1200" b="1" dirty="0">
                <a:solidFill>
                  <a:schemeClr val="bg2"/>
                </a:solidFill>
                <a:latin typeface="Imago" panose="02000500060000020004" pitchFamily="2" charset="0"/>
              </a:rPr>
              <a:t>10–25 % </a:t>
            </a:r>
            <a:r>
              <a:rPr lang="cs-CZ" sz="1200" b="1" dirty="0">
                <a:solidFill>
                  <a:srgbClr val="000000"/>
                </a:solidFill>
                <a:latin typeface="Imago" panose="02000500060000020004" pitchFamily="2" charset="0"/>
              </a:rPr>
              <a:t>případů </a:t>
            </a:r>
            <a:r>
              <a:rPr lang="en-GB" sz="1200" b="1" dirty="0">
                <a:solidFill>
                  <a:srgbClr val="000000"/>
                </a:solidFill>
                <a:latin typeface="Imago" panose="02000500060000020004" pitchFamily="2" charset="0"/>
              </a:rPr>
              <a:t>SCLC</a:t>
            </a:r>
            <a:endParaRPr lang="en-GB" sz="1200" b="1" baseline="30000" dirty="0">
              <a:solidFill>
                <a:schemeClr val="bg2"/>
              </a:solidFill>
              <a:latin typeface="Imago" panose="02000500060000020004" pitchFamily="2" charset="0"/>
              <a:cs typeface="Arial"/>
            </a:endParaRPr>
          </a:p>
        </p:txBody>
      </p:sp>
      <p:sp>
        <p:nvSpPr>
          <p:cNvPr id="120" name="TextBox 119"/>
          <p:cNvSpPr txBox="1"/>
          <p:nvPr/>
        </p:nvSpPr>
        <p:spPr>
          <a:xfrm>
            <a:off x="5910851" y="946832"/>
            <a:ext cx="2686797" cy="461661"/>
          </a:xfrm>
          <a:prstGeom prst="rect">
            <a:avLst/>
          </a:prstGeom>
          <a:noFill/>
        </p:spPr>
        <p:txBody>
          <a:bodyPr wrap="square" lIns="91436" tIns="45718" rIns="91436" bIns="45718" rtlCol="0">
            <a:spAutoFit/>
          </a:bodyPr>
          <a:lstStyle/>
          <a:p>
            <a:pPr algn="ctr">
              <a:spcAft>
                <a:spcPts val="225"/>
              </a:spcAft>
              <a:buSzPct val="75000"/>
            </a:pPr>
            <a:r>
              <a:rPr lang="en-GB" sz="1200" b="1" dirty="0">
                <a:solidFill>
                  <a:srgbClr val="000000"/>
                </a:solidFill>
                <a:latin typeface="Imago" panose="02000500060000020004" pitchFamily="2" charset="0"/>
              </a:rPr>
              <a:t>SCLC je forma </a:t>
            </a:r>
            <a:br>
              <a:rPr lang="en-GB" sz="1200" b="1" dirty="0">
                <a:solidFill>
                  <a:srgbClr val="000000"/>
                </a:solidFill>
                <a:latin typeface="Imago" panose="02000500060000020004" pitchFamily="2" charset="0"/>
              </a:rPr>
            </a:br>
            <a:r>
              <a:rPr lang="cs-CZ" sz="1200" b="1" dirty="0" smtClean="0">
                <a:solidFill>
                  <a:schemeClr val="bg2"/>
                </a:solidFill>
                <a:latin typeface="Imago" panose="02000500060000020004" pitchFamily="2" charset="0"/>
              </a:rPr>
              <a:t>neuroendokrinního </a:t>
            </a:r>
            <a:r>
              <a:rPr lang="cs-CZ" sz="1200" b="1" dirty="0">
                <a:solidFill>
                  <a:schemeClr val="bg2"/>
                </a:solidFill>
                <a:latin typeface="Imago" panose="02000500060000020004" pitchFamily="2" charset="0"/>
              </a:rPr>
              <a:t>tumoru </a:t>
            </a:r>
            <a:r>
              <a:rPr lang="en-GB" sz="1200" b="1" dirty="0">
                <a:solidFill>
                  <a:schemeClr val="bg2"/>
                </a:solidFill>
                <a:latin typeface="Imago" panose="02000500060000020004" pitchFamily="2" charset="0"/>
              </a:rPr>
              <a:t>(NET)</a:t>
            </a:r>
            <a:r>
              <a:rPr lang="en-GB" sz="1200" b="1" baseline="30000" dirty="0">
                <a:latin typeface="Imago" panose="02000500060000020004" pitchFamily="2" charset="0"/>
              </a:rPr>
              <a:t>2</a:t>
            </a:r>
          </a:p>
        </p:txBody>
      </p:sp>
      <p:sp>
        <p:nvSpPr>
          <p:cNvPr id="121" name="TextBox 120"/>
          <p:cNvSpPr txBox="1"/>
          <p:nvPr/>
        </p:nvSpPr>
        <p:spPr>
          <a:xfrm>
            <a:off x="5955947" y="1635648"/>
            <a:ext cx="2686797" cy="1041311"/>
          </a:xfrm>
          <a:prstGeom prst="rect">
            <a:avLst/>
          </a:prstGeom>
          <a:noFill/>
        </p:spPr>
        <p:txBody>
          <a:bodyPr wrap="square" lIns="91436" tIns="45718" rIns="91436" bIns="45718" rtlCol="0">
            <a:spAutoFit/>
          </a:bodyPr>
          <a:lstStyle/>
          <a:p>
            <a:pPr algn="ctr">
              <a:spcAft>
                <a:spcPts val="225"/>
              </a:spcAft>
              <a:buSzPct val="75000"/>
            </a:pPr>
            <a:r>
              <a:rPr lang="cs-CZ" sz="1200" b="1" dirty="0" err="1" smtClean="0">
                <a:solidFill>
                  <a:srgbClr val="000000"/>
                </a:solidFill>
                <a:latin typeface="Imago" panose="02000500060000020004" pitchFamily="2" charset="0"/>
              </a:rPr>
              <a:t>NETy</a:t>
            </a:r>
            <a:r>
              <a:rPr lang="cs-CZ" sz="1200" b="1" dirty="0" smtClean="0">
                <a:solidFill>
                  <a:srgbClr val="000000"/>
                </a:solidFill>
                <a:latin typeface="Imago" panose="02000500060000020004" pitchFamily="2" charset="0"/>
              </a:rPr>
              <a:t> </a:t>
            </a:r>
            <a:r>
              <a:rPr lang="cs-CZ" sz="1200" b="1" dirty="0">
                <a:solidFill>
                  <a:srgbClr val="000000"/>
                </a:solidFill>
                <a:latin typeface="Imago" panose="02000500060000020004" pitchFamily="2" charset="0"/>
              </a:rPr>
              <a:t>mohou být klasifikovány jako </a:t>
            </a:r>
            <a:r>
              <a:rPr lang="cs-CZ" sz="1200" b="1" dirty="0">
                <a:solidFill>
                  <a:schemeClr val="bg2"/>
                </a:solidFill>
                <a:latin typeface="Imago" panose="02000500060000020004" pitchFamily="2" charset="0"/>
              </a:rPr>
              <a:t>SCLC, </a:t>
            </a:r>
            <a:r>
              <a:rPr lang="cs-CZ" sz="1200" b="1" dirty="0" err="1">
                <a:solidFill>
                  <a:schemeClr val="bg2"/>
                </a:solidFill>
                <a:latin typeface="Imago" panose="02000500060000020004" pitchFamily="2" charset="0"/>
              </a:rPr>
              <a:t>velkobuněčný</a:t>
            </a:r>
            <a:r>
              <a:rPr lang="cs-CZ" sz="1200" b="1" dirty="0">
                <a:solidFill>
                  <a:schemeClr val="bg2"/>
                </a:solidFill>
                <a:latin typeface="Imago" panose="02000500060000020004" pitchFamily="2" charset="0"/>
              </a:rPr>
              <a:t> neuroendokrinní karcinom (LCNEC), typický </a:t>
            </a:r>
            <a:r>
              <a:rPr lang="cs-CZ" sz="1200" b="1" dirty="0" err="1">
                <a:solidFill>
                  <a:schemeClr val="bg2"/>
                </a:solidFill>
                <a:latin typeface="Imago" panose="02000500060000020004" pitchFamily="2" charset="0"/>
              </a:rPr>
              <a:t>karcinoid</a:t>
            </a:r>
            <a:r>
              <a:rPr lang="cs-CZ" sz="1200" b="1" dirty="0">
                <a:solidFill>
                  <a:schemeClr val="bg2"/>
                </a:solidFill>
                <a:latin typeface="Imago" panose="02000500060000020004" pitchFamily="2" charset="0"/>
              </a:rPr>
              <a:t> (TC), </a:t>
            </a:r>
          </a:p>
          <a:p>
            <a:pPr algn="ctr">
              <a:spcAft>
                <a:spcPts val="225"/>
              </a:spcAft>
              <a:buSzPct val="75000"/>
            </a:pPr>
            <a:r>
              <a:rPr lang="cs-CZ" sz="1200" b="1" dirty="0">
                <a:solidFill>
                  <a:schemeClr val="bg2"/>
                </a:solidFill>
                <a:latin typeface="Imago" panose="02000500060000020004" pitchFamily="2" charset="0"/>
              </a:rPr>
              <a:t>a atypický </a:t>
            </a:r>
            <a:r>
              <a:rPr lang="cs-CZ" sz="1200" b="1" dirty="0" err="1">
                <a:solidFill>
                  <a:schemeClr val="bg2"/>
                </a:solidFill>
                <a:latin typeface="Imago" panose="02000500060000020004" pitchFamily="2" charset="0"/>
              </a:rPr>
              <a:t>karcinoid</a:t>
            </a:r>
            <a:r>
              <a:rPr lang="cs-CZ" sz="1200" b="1" dirty="0">
                <a:solidFill>
                  <a:schemeClr val="bg2"/>
                </a:solidFill>
                <a:latin typeface="Imago" panose="02000500060000020004" pitchFamily="2" charset="0"/>
              </a:rPr>
              <a:t> </a:t>
            </a:r>
            <a:r>
              <a:rPr lang="en-GB" sz="1200" b="1" dirty="0">
                <a:solidFill>
                  <a:schemeClr val="bg2"/>
                </a:solidFill>
                <a:latin typeface="Imago" panose="02000500060000020004" pitchFamily="2" charset="0"/>
              </a:rPr>
              <a:t>(AC)</a:t>
            </a:r>
            <a:r>
              <a:rPr lang="en-GB" sz="1200" b="1" baseline="30000" dirty="0">
                <a:latin typeface="Imago" panose="02000500060000020004" pitchFamily="2" charset="0"/>
              </a:rPr>
              <a:t>2</a:t>
            </a:r>
            <a:r>
              <a:rPr lang="en-GB" sz="1200" b="1" dirty="0">
                <a:solidFill>
                  <a:srgbClr val="000000"/>
                </a:solidFill>
                <a:latin typeface="Imago" panose="02000500060000020004" pitchFamily="2" charset="0"/>
              </a:rPr>
              <a:t>  </a:t>
            </a:r>
            <a:endParaRPr lang="en-GB" sz="1200" b="1" baseline="30000" dirty="0">
              <a:latin typeface="Imago" panose="02000500060000020004" pitchFamily="2" charset="0"/>
              <a:cs typeface="Arial"/>
            </a:endParaRPr>
          </a:p>
        </p:txBody>
      </p:sp>
      <p:grpSp>
        <p:nvGrpSpPr>
          <p:cNvPr id="122" name="Group 121"/>
          <p:cNvGrpSpPr/>
          <p:nvPr/>
        </p:nvGrpSpPr>
        <p:grpSpPr>
          <a:xfrm>
            <a:off x="5211259" y="999981"/>
            <a:ext cx="502526" cy="518321"/>
            <a:chOff x="2297112" y="173038"/>
            <a:chExt cx="669926" cy="639763"/>
          </a:xfrm>
          <a:solidFill>
            <a:schemeClr val="tx2"/>
          </a:solidFill>
        </p:grpSpPr>
        <p:sp>
          <p:nvSpPr>
            <p:cNvPr id="123" name="Freeform 76"/>
            <p:cNvSpPr>
              <a:spLocks/>
            </p:cNvSpPr>
            <p:nvPr/>
          </p:nvSpPr>
          <p:spPr bwMode="auto">
            <a:xfrm>
              <a:off x="2484437" y="654051"/>
              <a:ext cx="400050" cy="158750"/>
            </a:xfrm>
            <a:custGeom>
              <a:avLst/>
              <a:gdLst>
                <a:gd name="T0" fmla="*/ 201 w 201"/>
                <a:gd name="T1" fmla="*/ 31 h 79"/>
                <a:gd name="T2" fmla="*/ 194 w 201"/>
                <a:gd name="T3" fmla="*/ 43 h 79"/>
                <a:gd name="T4" fmla="*/ 188 w 201"/>
                <a:gd name="T5" fmla="*/ 39 h 79"/>
                <a:gd name="T6" fmla="*/ 163 w 201"/>
                <a:gd name="T7" fmla="*/ 20 h 79"/>
                <a:gd name="T8" fmla="*/ 150 w 201"/>
                <a:gd name="T9" fmla="*/ 17 h 79"/>
                <a:gd name="T10" fmla="*/ 30 w 201"/>
                <a:gd name="T11" fmla="*/ 42 h 79"/>
                <a:gd name="T12" fmla="*/ 24 w 201"/>
                <a:gd name="T13" fmla="*/ 47 h 79"/>
                <a:gd name="T14" fmla="*/ 12 w 201"/>
                <a:gd name="T15" fmla="*/ 79 h 79"/>
                <a:gd name="T16" fmla="*/ 0 w 201"/>
                <a:gd name="T17" fmla="*/ 73 h 79"/>
                <a:gd name="T18" fmla="*/ 7 w 201"/>
                <a:gd name="T19" fmla="*/ 53 h 79"/>
                <a:gd name="T20" fmla="*/ 14 w 201"/>
                <a:gd name="T21" fmla="*/ 34 h 79"/>
                <a:gd name="T22" fmla="*/ 18 w 201"/>
                <a:gd name="T23" fmla="*/ 30 h 79"/>
                <a:gd name="T24" fmla="*/ 142 w 201"/>
                <a:gd name="T25" fmla="*/ 5 h 79"/>
                <a:gd name="T26" fmla="*/ 143 w 201"/>
                <a:gd name="T27" fmla="*/ 5 h 79"/>
                <a:gd name="T28" fmla="*/ 171 w 201"/>
                <a:gd name="T29" fmla="*/ 10 h 79"/>
                <a:gd name="T30" fmla="*/ 201 w 201"/>
                <a:gd name="T31"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79">
                  <a:moveTo>
                    <a:pt x="201" y="31"/>
                  </a:moveTo>
                  <a:cubicBezTo>
                    <a:pt x="198" y="35"/>
                    <a:pt x="196" y="39"/>
                    <a:pt x="194" y="43"/>
                  </a:cubicBezTo>
                  <a:cubicBezTo>
                    <a:pt x="192" y="41"/>
                    <a:pt x="190" y="40"/>
                    <a:pt x="188" y="39"/>
                  </a:cubicBezTo>
                  <a:cubicBezTo>
                    <a:pt x="179" y="33"/>
                    <a:pt x="171" y="27"/>
                    <a:pt x="163" y="20"/>
                  </a:cubicBezTo>
                  <a:cubicBezTo>
                    <a:pt x="159" y="17"/>
                    <a:pt x="155" y="16"/>
                    <a:pt x="150" y="17"/>
                  </a:cubicBezTo>
                  <a:cubicBezTo>
                    <a:pt x="110" y="26"/>
                    <a:pt x="70" y="34"/>
                    <a:pt x="30" y="42"/>
                  </a:cubicBezTo>
                  <a:cubicBezTo>
                    <a:pt x="27" y="43"/>
                    <a:pt x="25" y="44"/>
                    <a:pt x="24" y="47"/>
                  </a:cubicBezTo>
                  <a:cubicBezTo>
                    <a:pt x="20" y="58"/>
                    <a:pt x="16" y="68"/>
                    <a:pt x="12" y="79"/>
                  </a:cubicBezTo>
                  <a:cubicBezTo>
                    <a:pt x="8" y="77"/>
                    <a:pt x="4" y="75"/>
                    <a:pt x="0" y="73"/>
                  </a:cubicBezTo>
                  <a:cubicBezTo>
                    <a:pt x="2" y="66"/>
                    <a:pt x="5" y="59"/>
                    <a:pt x="7" y="53"/>
                  </a:cubicBezTo>
                  <a:cubicBezTo>
                    <a:pt x="9" y="46"/>
                    <a:pt x="12" y="40"/>
                    <a:pt x="14" y="34"/>
                  </a:cubicBezTo>
                  <a:cubicBezTo>
                    <a:pt x="15" y="32"/>
                    <a:pt x="16" y="31"/>
                    <a:pt x="18" y="30"/>
                  </a:cubicBezTo>
                  <a:cubicBezTo>
                    <a:pt x="59" y="22"/>
                    <a:pt x="101" y="14"/>
                    <a:pt x="142" y="5"/>
                  </a:cubicBezTo>
                  <a:cubicBezTo>
                    <a:pt x="142" y="5"/>
                    <a:pt x="143" y="5"/>
                    <a:pt x="143" y="5"/>
                  </a:cubicBezTo>
                  <a:cubicBezTo>
                    <a:pt x="154" y="0"/>
                    <a:pt x="162" y="3"/>
                    <a:pt x="171" y="10"/>
                  </a:cubicBezTo>
                  <a:cubicBezTo>
                    <a:pt x="180" y="18"/>
                    <a:pt x="191" y="24"/>
                    <a:pt x="201" y="3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4" name="Freeform 77"/>
            <p:cNvSpPr>
              <a:spLocks noEditPoints="1"/>
            </p:cNvSpPr>
            <p:nvPr/>
          </p:nvSpPr>
          <p:spPr bwMode="auto">
            <a:xfrm>
              <a:off x="2462212" y="430213"/>
              <a:ext cx="161925" cy="160338"/>
            </a:xfrm>
            <a:custGeom>
              <a:avLst/>
              <a:gdLst>
                <a:gd name="T0" fmla="*/ 0 w 81"/>
                <a:gd name="T1" fmla="*/ 40 h 81"/>
                <a:gd name="T2" fmla="*/ 40 w 81"/>
                <a:gd name="T3" fmla="*/ 0 h 81"/>
                <a:gd name="T4" fmla="*/ 81 w 81"/>
                <a:gd name="T5" fmla="*/ 41 h 81"/>
                <a:gd name="T6" fmla="*/ 40 w 81"/>
                <a:gd name="T7" fmla="*/ 81 h 81"/>
                <a:gd name="T8" fmla="*/ 0 w 81"/>
                <a:gd name="T9" fmla="*/ 40 h 81"/>
                <a:gd name="T10" fmla="*/ 40 w 81"/>
                <a:gd name="T11" fmla="*/ 66 h 81"/>
                <a:gd name="T12" fmla="*/ 66 w 81"/>
                <a:gd name="T13" fmla="*/ 41 h 81"/>
                <a:gd name="T14" fmla="*/ 41 w 81"/>
                <a:gd name="T15" fmla="*/ 15 h 81"/>
                <a:gd name="T16" fmla="*/ 15 w 81"/>
                <a:gd name="T17" fmla="*/ 40 h 81"/>
                <a:gd name="T18" fmla="*/ 40 w 81"/>
                <a:gd name="T1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0" y="40"/>
                  </a:moveTo>
                  <a:cubicBezTo>
                    <a:pt x="0" y="18"/>
                    <a:pt x="18" y="0"/>
                    <a:pt x="40" y="0"/>
                  </a:cubicBezTo>
                  <a:cubicBezTo>
                    <a:pt x="63" y="0"/>
                    <a:pt x="81" y="18"/>
                    <a:pt x="81" y="41"/>
                  </a:cubicBezTo>
                  <a:cubicBezTo>
                    <a:pt x="81" y="63"/>
                    <a:pt x="63" y="81"/>
                    <a:pt x="40" y="81"/>
                  </a:cubicBezTo>
                  <a:cubicBezTo>
                    <a:pt x="18" y="81"/>
                    <a:pt x="0" y="63"/>
                    <a:pt x="0" y="40"/>
                  </a:cubicBezTo>
                  <a:close/>
                  <a:moveTo>
                    <a:pt x="40" y="66"/>
                  </a:moveTo>
                  <a:cubicBezTo>
                    <a:pt x="54" y="66"/>
                    <a:pt x="66" y="55"/>
                    <a:pt x="66" y="41"/>
                  </a:cubicBezTo>
                  <a:cubicBezTo>
                    <a:pt x="66" y="27"/>
                    <a:pt x="55" y="15"/>
                    <a:pt x="41" y="15"/>
                  </a:cubicBezTo>
                  <a:cubicBezTo>
                    <a:pt x="26" y="15"/>
                    <a:pt x="15" y="26"/>
                    <a:pt x="15" y="40"/>
                  </a:cubicBezTo>
                  <a:cubicBezTo>
                    <a:pt x="15" y="55"/>
                    <a:pt x="26" y="66"/>
                    <a:pt x="40" y="6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5" name="Freeform 78"/>
            <p:cNvSpPr>
              <a:spLocks/>
            </p:cNvSpPr>
            <p:nvPr/>
          </p:nvSpPr>
          <p:spPr bwMode="auto">
            <a:xfrm>
              <a:off x="2800350" y="333376"/>
              <a:ext cx="130175" cy="365125"/>
            </a:xfrm>
            <a:custGeom>
              <a:avLst/>
              <a:gdLst>
                <a:gd name="T0" fmla="*/ 57 w 65"/>
                <a:gd name="T1" fmla="*/ 172 h 183"/>
                <a:gd name="T2" fmla="*/ 50 w 65"/>
                <a:gd name="T3" fmla="*/ 183 h 183"/>
                <a:gd name="T4" fmla="*/ 43 w 65"/>
                <a:gd name="T5" fmla="*/ 178 h 183"/>
                <a:gd name="T6" fmla="*/ 3 w 65"/>
                <a:gd name="T7" fmla="*/ 150 h 183"/>
                <a:gd name="T8" fmla="*/ 1 w 65"/>
                <a:gd name="T9" fmla="*/ 143 h 183"/>
                <a:gd name="T10" fmla="*/ 6 w 65"/>
                <a:gd name="T11" fmla="*/ 103 h 183"/>
                <a:gd name="T12" fmla="*/ 15 w 65"/>
                <a:gd name="T13" fmla="*/ 32 h 183"/>
                <a:gd name="T14" fmla="*/ 18 w 65"/>
                <a:gd name="T15" fmla="*/ 26 h 183"/>
                <a:gd name="T16" fmla="*/ 54 w 65"/>
                <a:gd name="T17" fmla="*/ 2 h 183"/>
                <a:gd name="T18" fmla="*/ 60 w 65"/>
                <a:gd name="T19" fmla="*/ 4 h 183"/>
                <a:gd name="T20" fmla="*/ 57 w 65"/>
                <a:gd name="T21" fmla="*/ 17 h 183"/>
                <a:gd name="T22" fmla="*/ 32 w 65"/>
                <a:gd name="T23" fmla="*/ 33 h 183"/>
                <a:gd name="T24" fmla="*/ 27 w 65"/>
                <a:gd name="T25" fmla="*/ 41 h 183"/>
                <a:gd name="T26" fmla="*/ 16 w 65"/>
                <a:gd name="T27" fmla="*/ 135 h 183"/>
                <a:gd name="T28" fmla="*/ 21 w 65"/>
                <a:gd name="T29" fmla="*/ 146 h 183"/>
                <a:gd name="T30" fmla="*/ 54 w 65"/>
                <a:gd name="T31" fmla="*/ 169 h 183"/>
                <a:gd name="T32" fmla="*/ 57 w 65"/>
                <a:gd name="T33" fmla="*/ 17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83">
                  <a:moveTo>
                    <a:pt x="57" y="172"/>
                  </a:moveTo>
                  <a:cubicBezTo>
                    <a:pt x="55" y="175"/>
                    <a:pt x="52" y="179"/>
                    <a:pt x="50" y="183"/>
                  </a:cubicBezTo>
                  <a:cubicBezTo>
                    <a:pt x="47" y="181"/>
                    <a:pt x="45" y="180"/>
                    <a:pt x="43" y="178"/>
                  </a:cubicBezTo>
                  <a:cubicBezTo>
                    <a:pt x="30" y="169"/>
                    <a:pt x="17" y="159"/>
                    <a:pt x="3" y="150"/>
                  </a:cubicBezTo>
                  <a:cubicBezTo>
                    <a:pt x="0" y="148"/>
                    <a:pt x="1" y="145"/>
                    <a:pt x="1" y="143"/>
                  </a:cubicBezTo>
                  <a:cubicBezTo>
                    <a:pt x="3" y="130"/>
                    <a:pt x="4" y="116"/>
                    <a:pt x="6" y="103"/>
                  </a:cubicBezTo>
                  <a:cubicBezTo>
                    <a:pt x="9" y="80"/>
                    <a:pt x="12" y="56"/>
                    <a:pt x="15" y="32"/>
                  </a:cubicBezTo>
                  <a:cubicBezTo>
                    <a:pt x="15" y="30"/>
                    <a:pt x="16" y="27"/>
                    <a:pt x="18" y="26"/>
                  </a:cubicBezTo>
                  <a:cubicBezTo>
                    <a:pt x="30" y="18"/>
                    <a:pt x="42" y="10"/>
                    <a:pt x="54" y="2"/>
                  </a:cubicBezTo>
                  <a:cubicBezTo>
                    <a:pt x="57" y="0"/>
                    <a:pt x="58" y="1"/>
                    <a:pt x="60" y="4"/>
                  </a:cubicBezTo>
                  <a:cubicBezTo>
                    <a:pt x="65" y="12"/>
                    <a:pt x="65" y="12"/>
                    <a:pt x="57" y="17"/>
                  </a:cubicBezTo>
                  <a:cubicBezTo>
                    <a:pt x="49" y="22"/>
                    <a:pt x="41" y="27"/>
                    <a:pt x="32" y="33"/>
                  </a:cubicBezTo>
                  <a:cubicBezTo>
                    <a:pt x="29" y="35"/>
                    <a:pt x="28" y="37"/>
                    <a:pt x="27" y="41"/>
                  </a:cubicBezTo>
                  <a:cubicBezTo>
                    <a:pt x="24" y="72"/>
                    <a:pt x="20" y="104"/>
                    <a:pt x="16" y="135"/>
                  </a:cubicBezTo>
                  <a:cubicBezTo>
                    <a:pt x="15" y="140"/>
                    <a:pt x="17" y="143"/>
                    <a:pt x="21" y="146"/>
                  </a:cubicBezTo>
                  <a:cubicBezTo>
                    <a:pt x="32" y="154"/>
                    <a:pt x="43" y="161"/>
                    <a:pt x="54" y="169"/>
                  </a:cubicBezTo>
                  <a:cubicBezTo>
                    <a:pt x="55" y="170"/>
                    <a:pt x="56" y="171"/>
                    <a:pt x="57" y="17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6" name="Freeform 79"/>
            <p:cNvSpPr>
              <a:spLocks/>
            </p:cNvSpPr>
            <p:nvPr/>
          </p:nvSpPr>
          <p:spPr bwMode="auto">
            <a:xfrm>
              <a:off x="2300287" y="174626"/>
              <a:ext cx="292100" cy="290513"/>
            </a:xfrm>
            <a:custGeom>
              <a:avLst/>
              <a:gdLst>
                <a:gd name="T0" fmla="*/ 0 w 146"/>
                <a:gd name="T1" fmla="*/ 146 h 146"/>
                <a:gd name="T2" fmla="*/ 2 w 146"/>
                <a:gd name="T3" fmla="*/ 135 h 146"/>
                <a:gd name="T4" fmla="*/ 6 w 146"/>
                <a:gd name="T5" fmla="*/ 132 h 146"/>
                <a:gd name="T6" fmla="*/ 19 w 146"/>
                <a:gd name="T7" fmla="*/ 132 h 146"/>
                <a:gd name="T8" fmla="*/ 26 w 146"/>
                <a:gd name="T9" fmla="*/ 129 h 146"/>
                <a:gd name="T10" fmla="*/ 98 w 146"/>
                <a:gd name="T11" fmla="*/ 56 h 146"/>
                <a:gd name="T12" fmla="*/ 127 w 146"/>
                <a:gd name="T13" fmla="*/ 28 h 146"/>
                <a:gd name="T14" fmla="*/ 132 w 146"/>
                <a:gd name="T15" fmla="*/ 16 h 146"/>
                <a:gd name="T16" fmla="*/ 132 w 146"/>
                <a:gd name="T17" fmla="*/ 2 h 146"/>
                <a:gd name="T18" fmla="*/ 146 w 146"/>
                <a:gd name="T19" fmla="*/ 0 h 146"/>
                <a:gd name="T20" fmla="*/ 146 w 146"/>
                <a:gd name="T21" fmla="*/ 28 h 146"/>
                <a:gd name="T22" fmla="*/ 144 w 146"/>
                <a:gd name="T23" fmla="*/ 31 h 146"/>
                <a:gd name="T24" fmla="*/ 37 w 146"/>
                <a:gd name="T25" fmla="*/ 138 h 146"/>
                <a:gd name="T26" fmla="*/ 19 w 146"/>
                <a:gd name="T27" fmla="*/ 146 h 146"/>
                <a:gd name="T28" fmla="*/ 0 w 146"/>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46">
                  <a:moveTo>
                    <a:pt x="0" y="146"/>
                  </a:moveTo>
                  <a:cubicBezTo>
                    <a:pt x="1" y="142"/>
                    <a:pt x="2" y="138"/>
                    <a:pt x="2" y="135"/>
                  </a:cubicBezTo>
                  <a:cubicBezTo>
                    <a:pt x="2" y="133"/>
                    <a:pt x="3" y="132"/>
                    <a:pt x="6" y="132"/>
                  </a:cubicBezTo>
                  <a:cubicBezTo>
                    <a:pt x="10" y="132"/>
                    <a:pt x="14" y="132"/>
                    <a:pt x="19" y="132"/>
                  </a:cubicBezTo>
                  <a:cubicBezTo>
                    <a:pt x="22" y="132"/>
                    <a:pt x="24" y="131"/>
                    <a:pt x="26" y="129"/>
                  </a:cubicBezTo>
                  <a:cubicBezTo>
                    <a:pt x="50" y="105"/>
                    <a:pt x="74" y="80"/>
                    <a:pt x="98" y="56"/>
                  </a:cubicBezTo>
                  <a:cubicBezTo>
                    <a:pt x="108" y="47"/>
                    <a:pt x="118" y="37"/>
                    <a:pt x="127" y="28"/>
                  </a:cubicBezTo>
                  <a:cubicBezTo>
                    <a:pt x="131" y="25"/>
                    <a:pt x="133" y="21"/>
                    <a:pt x="132" y="16"/>
                  </a:cubicBezTo>
                  <a:cubicBezTo>
                    <a:pt x="132" y="12"/>
                    <a:pt x="132" y="7"/>
                    <a:pt x="132" y="2"/>
                  </a:cubicBezTo>
                  <a:cubicBezTo>
                    <a:pt x="137" y="1"/>
                    <a:pt x="141" y="1"/>
                    <a:pt x="146" y="0"/>
                  </a:cubicBezTo>
                  <a:cubicBezTo>
                    <a:pt x="146" y="10"/>
                    <a:pt x="146" y="19"/>
                    <a:pt x="146" y="28"/>
                  </a:cubicBezTo>
                  <a:cubicBezTo>
                    <a:pt x="146" y="29"/>
                    <a:pt x="145" y="30"/>
                    <a:pt x="144" y="31"/>
                  </a:cubicBezTo>
                  <a:cubicBezTo>
                    <a:pt x="108" y="67"/>
                    <a:pt x="73" y="102"/>
                    <a:pt x="37" y="138"/>
                  </a:cubicBezTo>
                  <a:cubicBezTo>
                    <a:pt x="32" y="144"/>
                    <a:pt x="26" y="146"/>
                    <a:pt x="19" y="146"/>
                  </a:cubicBezTo>
                  <a:cubicBezTo>
                    <a:pt x="13" y="145"/>
                    <a:pt x="7" y="146"/>
                    <a:pt x="0" y="14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7" name="Freeform 80"/>
            <p:cNvSpPr>
              <a:spLocks/>
            </p:cNvSpPr>
            <p:nvPr/>
          </p:nvSpPr>
          <p:spPr bwMode="auto">
            <a:xfrm>
              <a:off x="2297112" y="473076"/>
              <a:ext cx="203200" cy="320675"/>
            </a:xfrm>
            <a:custGeom>
              <a:avLst/>
              <a:gdLst>
                <a:gd name="T0" fmla="*/ 87 w 102"/>
                <a:gd name="T1" fmla="*/ 161 h 161"/>
                <a:gd name="T2" fmla="*/ 75 w 102"/>
                <a:gd name="T3" fmla="*/ 153 h 161"/>
                <a:gd name="T4" fmla="*/ 84 w 102"/>
                <a:gd name="T5" fmla="*/ 130 h 161"/>
                <a:gd name="T6" fmla="*/ 83 w 102"/>
                <a:gd name="T7" fmla="*/ 115 h 161"/>
                <a:gd name="T8" fmla="*/ 33 w 102"/>
                <a:gd name="T9" fmla="*/ 31 h 161"/>
                <a:gd name="T10" fmla="*/ 26 w 102"/>
                <a:gd name="T11" fmla="*/ 18 h 161"/>
                <a:gd name="T12" fmla="*/ 21 w 102"/>
                <a:gd name="T13" fmla="*/ 16 h 161"/>
                <a:gd name="T14" fmla="*/ 7 w 102"/>
                <a:gd name="T15" fmla="*/ 16 h 161"/>
                <a:gd name="T16" fmla="*/ 1 w 102"/>
                <a:gd name="T17" fmla="*/ 10 h 161"/>
                <a:gd name="T18" fmla="*/ 10 w 102"/>
                <a:gd name="T19" fmla="*/ 1 h 161"/>
                <a:gd name="T20" fmla="*/ 28 w 102"/>
                <a:gd name="T21" fmla="*/ 1 h 161"/>
                <a:gd name="T22" fmla="*/ 33 w 102"/>
                <a:gd name="T23" fmla="*/ 4 h 161"/>
                <a:gd name="T24" fmla="*/ 59 w 102"/>
                <a:gd name="T25" fmla="*/ 47 h 161"/>
                <a:gd name="T26" fmla="*/ 96 w 102"/>
                <a:gd name="T27" fmla="*/ 110 h 161"/>
                <a:gd name="T28" fmla="*/ 98 w 102"/>
                <a:gd name="T29" fmla="*/ 133 h 161"/>
                <a:gd name="T30" fmla="*/ 92 w 102"/>
                <a:gd name="T31" fmla="*/ 147 h 161"/>
                <a:gd name="T32" fmla="*/ 87 w 102"/>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61">
                  <a:moveTo>
                    <a:pt x="87" y="161"/>
                  </a:moveTo>
                  <a:cubicBezTo>
                    <a:pt x="83" y="158"/>
                    <a:pt x="79" y="156"/>
                    <a:pt x="75" y="153"/>
                  </a:cubicBezTo>
                  <a:cubicBezTo>
                    <a:pt x="78" y="145"/>
                    <a:pt x="81" y="138"/>
                    <a:pt x="84" y="130"/>
                  </a:cubicBezTo>
                  <a:cubicBezTo>
                    <a:pt x="87" y="125"/>
                    <a:pt x="86" y="120"/>
                    <a:pt x="83" y="115"/>
                  </a:cubicBezTo>
                  <a:cubicBezTo>
                    <a:pt x="66" y="87"/>
                    <a:pt x="50" y="59"/>
                    <a:pt x="33" y="31"/>
                  </a:cubicBezTo>
                  <a:cubicBezTo>
                    <a:pt x="31" y="26"/>
                    <a:pt x="28" y="22"/>
                    <a:pt x="26" y="18"/>
                  </a:cubicBezTo>
                  <a:cubicBezTo>
                    <a:pt x="25" y="17"/>
                    <a:pt x="23" y="16"/>
                    <a:pt x="21" y="16"/>
                  </a:cubicBezTo>
                  <a:cubicBezTo>
                    <a:pt x="16" y="16"/>
                    <a:pt x="12" y="16"/>
                    <a:pt x="7" y="16"/>
                  </a:cubicBezTo>
                  <a:cubicBezTo>
                    <a:pt x="2" y="16"/>
                    <a:pt x="1" y="15"/>
                    <a:pt x="1" y="10"/>
                  </a:cubicBezTo>
                  <a:cubicBezTo>
                    <a:pt x="1" y="0"/>
                    <a:pt x="0" y="1"/>
                    <a:pt x="10" y="1"/>
                  </a:cubicBezTo>
                  <a:cubicBezTo>
                    <a:pt x="16" y="1"/>
                    <a:pt x="22" y="2"/>
                    <a:pt x="28" y="1"/>
                  </a:cubicBezTo>
                  <a:cubicBezTo>
                    <a:pt x="30" y="1"/>
                    <a:pt x="32" y="2"/>
                    <a:pt x="33" y="4"/>
                  </a:cubicBezTo>
                  <a:cubicBezTo>
                    <a:pt x="42" y="19"/>
                    <a:pt x="50" y="33"/>
                    <a:pt x="59" y="47"/>
                  </a:cubicBezTo>
                  <a:cubicBezTo>
                    <a:pt x="71" y="68"/>
                    <a:pt x="84" y="89"/>
                    <a:pt x="96" y="110"/>
                  </a:cubicBezTo>
                  <a:cubicBezTo>
                    <a:pt x="102" y="121"/>
                    <a:pt x="102" y="121"/>
                    <a:pt x="98" y="133"/>
                  </a:cubicBezTo>
                  <a:cubicBezTo>
                    <a:pt x="96" y="138"/>
                    <a:pt x="94" y="142"/>
                    <a:pt x="92" y="147"/>
                  </a:cubicBezTo>
                  <a:cubicBezTo>
                    <a:pt x="91" y="151"/>
                    <a:pt x="89" y="155"/>
                    <a:pt x="87" y="16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8" name="Freeform 81"/>
            <p:cNvSpPr>
              <a:spLocks/>
            </p:cNvSpPr>
            <p:nvPr/>
          </p:nvSpPr>
          <p:spPr bwMode="auto">
            <a:xfrm>
              <a:off x="2601912" y="173038"/>
              <a:ext cx="298450" cy="184150"/>
            </a:xfrm>
            <a:custGeom>
              <a:avLst/>
              <a:gdLst>
                <a:gd name="T0" fmla="*/ 2 w 150"/>
                <a:gd name="T1" fmla="*/ 0 h 93"/>
                <a:gd name="T2" fmla="*/ 15 w 150"/>
                <a:gd name="T3" fmla="*/ 0 h 93"/>
                <a:gd name="T4" fmla="*/ 15 w 150"/>
                <a:gd name="T5" fmla="*/ 16 h 93"/>
                <a:gd name="T6" fmla="*/ 21 w 150"/>
                <a:gd name="T7" fmla="*/ 27 h 93"/>
                <a:gd name="T8" fmla="*/ 95 w 150"/>
                <a:gd name="T9" fmla="*/ 70 h 93"/>
                <a:gd name="T10" fmla="*/ 104 w 150"/>
                <a:gd name="T11" fmla="*/ 77 h 93"/>
                <a:gd name="T12" fmla="*/ 111 w 150"/>
                <a:gd name="T13" fmla="*/ 77 h 93"/>
                <a:gd name="T14" fmla="*/ 145 w 150"/>
                <a:gd name="T15" fmla="*/ 61 h 93"/>
                <a:gd name="T16" fmla="*/ 150 w 150"/>
                <a:gd name="T17" fmla="*/ 70 h 93"/>
                <a:gd name="T18" fmla="*/ 149 w 150"/>
                <a:gd name="T19" fmla="*/ 74 h 93"/>
                <a:gd name="T20" fmla="*/ 111 w 150"/>
                <a:gd name="T21" fmla="*/ 92 h 93"/>
                <a:gd name="T22" fmla="*/ 104 w 150"/>
                <a:gd name="T23" fmla="*/ 92 h 93"/>
                <a:gd name="T24" fmla="*/ 11 w 150"/>
                <a:gd name="T25" fmla="*/ 37 h 93"/>
                <a:gd name="T26" fmla="*/ 1 w 150"/>
                <a:gd name="T27" fmla="*/ 19 h 93"/>
                <a:gd name="T28" fmla="*/ 2 w 150"/>
                <a:gd name="T29" fmla="*/ 1 h 93"/>
                <a:gd name="T30" fmla="*/ 2 w 150"/>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93">
                  <a:moveTo>
                    <a:pt x="2" y="0"/>
                  </a:moveTo>
                  <a:cubicBezTo>
                    <a:pt x="6" y="0"/>
                    <a:pt x="10" y="0"/>
                    <a:pt x="15" y="0"/>
                  </a:cubicBezTo>
                  <a:cubicBezTo>
                    <a:pt x="15" y="6"/>
                    <a:pt x="15" y="11"/>
                    <a:pt x="15" y="16"/>
                  </a:cubicBezTo>
                  <a:cubicBezTo>
                    <a:pt x="15" y="21"/>
                    <a:pt x="16" y="24"/>
                    <a:pt x="21" y="27"/>
                  </a:cubicBezTo>
                  <a:cubicBezTo>
                    <a:pt x="46" y="41"/>
                    <a:pt x="70" y="56"/>
                    <a:pt x="95" y="70"/>
                  </a:cubicBezTo>
                  <a:cubicBezTo>
                    <a:pt x="98" y="72"/>
                    <a:pt x="102" y="74"/>
                    <a:pt x="104" y="77"/>
                  </a:cubicBezTo>
                  <a:cubicBezTo>
                    <a:pt x="107" y="79"/>
                    <a:pt x="109" y="79"/>
                    <a:pt x="111" y="77"/>
                  </a:cubicBezTo>
                  <a:cubicBezTo>
                    <a:pt x="122" y="72"/>
                    <a:pt x="133" y="67"/>
                    <a:pt x="145" y="61"/>
                  </a:cubicBezTo>
                  <a:cubicBezTo>
                    <a:pt x="146" y="64"/>
                    <a:pt x="148" y="67"/>
                    <a:pt x="150" y="70"/>
                  </a:cubicBezTo>
                  <a:cubicBezTo>
                    <a:pt x="150" y="71"/>
                    <a:pt x="150" y="73"/>
                    <a:pt x="149" y="74"/>
                  </a:cubicBezTo>
                  <a:cubicBezTo>
                    <a:pt x="136" y="80"/>
                    <a:pt x="124" y="87"/>
                    <a:pt x="111" y="92"/>
                  </a:cubicBezTo>
                  <a:cubicBezTo>
                    <a:pt x="109" y="93"/>
                    <a:pt x="106" y="93"/>
                    <a:pt x="104" y="92"/>
                  </a:cubicBezTo>
                  <a:cubicBezTo>
                    <a:pt x="73" y="74"/>
                    <a:pt x="43" y="55"/>
                    <a:pt x="11" y="37"/>
                  </a:cubicBezTo>
                  <a:cubicBezTo>
                    <a:pt x="4" y="32"/>
                    <a:pt x="0" y="28"/>
                    <a:pt x="1" y="19"/>
                  </a:cubicBezTo>
                  <a:cubicBezTo>
                    <a:pt x="2" y="13"/>
                    <a:pt x="2" y="7"/>
                    <a:pt x="2" y="1"/>
                  </a:cubicBezTo>
                  <a:cubicBezTo>
                    <a:pt x="2" y="1"/>
                    <a:pt x="2" y="1"/>
                    <a:pt x="2"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29" name="Freeform 82"/>
            <p:cNvSpPr>
              <a:spLocks/>
            </p:cNvSpPr>
            <p:nvPr/>
          </p:nvSpPr>
          <p:spPr bwMode="auto">
            <a:xfrm>
              <a:off x="2298700" y="617538"/>
              <a:ext cx="82550" cy="80963"/>
            </a:xfrm>
            <a:custGeom>
              <a:avLst/>
              <a:gdLst>
                <a:gd name="T0" fmla="*/ 21 w 41"/>
                <a:gd name="T1" fmla="*/ 41 h 41"/>
                <a:gd name="T2" fmla="*/ 0 w 41"/>
                <a:gd name="T3" fmla="*/ 20 h 41"/>
                <a:gd name="T4" fmla="*/ 21 w 41"/>
                <a:gd name="T5" fmla="*/ 0 h 41"/>
                <a:gd name="T6" fmla="*/ 41 w 41"/>
                <a:gd name="T7" fmla="*/ 21 h 41"/>
                <a:gd name="T8" fmla="*/ 21 w 41"/>
                <a:gd name="T9" fmla="*/ 41 h 41"/>
              </a:gdLst>
              <a:ahLst/>
              <a:cxnLst>
                <a:cxn ang="0">
                  <a:pos x="T0" y="T1"/>
                </a:cxn>
                <a:cxn ang="0">
                  <a:pos x="T2" y="T3"/>
                </a:cxn>
                <a:cxn ang="0">
                  <a:pos x="T4" y="T5"/>
                </a:cxn>
                <a:cxn ang="0">
                  <a:pos x="T6" y="T7"/>
                </a:cxn>
                <a:cxn ang="0">
                  <a:pos x="T8" y="T9"/>
                </a:cxn>
              </a:cxnLst>
              <a:rect l="0" t="0" r="r" b="b"/>
              <a:pathLst>
                <a:path w="41" h="41">
                  <a:moveTo>
                    <a:pt x="21" y="41"/>
                  </a:moveTo>
                  <a:cubicBezTo>
                    <a:pt x="9" y="41"/>
                    <a:pt x="0" y="31"/>
                    <a:pt x="0" y="20"/>
                  </a:cubicBezTo>
                  <a:cubicBezTo>
                    <a:pt x="0" y="9"/>
                    <a:pt x="10" y="0"/>
                    <a:pt x="21" y="0"/>
                  </a:cubicBezTo>
                  <a:cubicBezTo>
                    <a:pt x="32" y="0"/>
                    <a:pt x="41" y="9"/>
                    <a:pt x="41" y="21"/>
                  </a:cubicBezTo>
                  <a:cubicBezTo>
                    <a:pt x="41" y="32"/>
                    <a:pt x="32" y="41"/>
                    <a:pt x="21" y="4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0" name="Freeform 83"/>
            <p:cNvSpPr>
              <a:spLocks/>
            </p:cNvSpPr>
            <p:nvPr/>
          </p:nvSpPr>
          <p:spPr bwMode="auto">
            <a:xfrm>
              <a:off x="2889250" y="498476"/>
              <a:ext cx="77788" cy="77788"/>
            </a:xfrm>
            <a:custGeom>
              <a:avLst/>
              <a:gdLst>
                <a:gd name="T0" fmla="*/ 39 w 39"/>
                <a:gd name="T1" fmla="*/ 19 h 39"/>
                <a:gd name="T2" fmla="*/ 19 w 39"/>
                <a:gd name="T3" fmla="*/ 39 h 39"/>
                <a:gd name="T4" fmla="*/ 0 w 39"/>
                <a:gd name="T5" fmla="*/ 19 h 39"/>
                <a:gd name="T6" fmla="*/ 19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9" y="30"/>
                    <a:pt x="30" y="39"/>
                    <a:pt x="19" y="39"/>
                  </a:cubicBezTo>
                  <a:cubicBezTo>
                    <a:pt x="8" y="39"/>
                    <a:pt x="0" y="30"/>
                    <a:pt x="0" y="19"/>
                  </a:cubicBezTo>
                  <a:cubicBezTo>
                    <a:pt x="0" y="8"/>
                    <a:pt x="8" y="0"/>
                    <a:pt x="19" y="0"/>
                  </a:cubicBezTo>
                  <a:cubicBezTo>
                    <a:pt x="30" y="0"/>
                    <a:pt x="39" y="9"/>
                    <a:pt x="39" y="19"/>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1" name="Freeform 84"/>
            <p:cNvSpPr>
              <a:spLocks noEditPoints="1"/>
            </p:cNvSpPr>
            <p:nvPr/>
          </p:nvSpPr>
          <p:spPr bwMode="auto">
            <a:xfrm>
              <a:off x="2624137" y="330201"/>
              <a:ext cx="87313" cy="87313"/>
            </a:xfrm>
            <a:custGeom>
              <a:avLst/>
              <a:gdLst>
                <a:gd name="T0" fmla="*/ 0 w 44"/>
                <a:gd name="T1" fmla="*/ 22 h 44"/>
                <a:gd name="T2" fmla="*/ 22 w 44"/>
                <a:gd name="T3" fmla="*/ 0 h 44"/>
                <a:gd name="T4" fmla="*/ 44 w 44"/>
                <a:gd name="T5" fmla="*/ 22 h 44"/>
                <a:gd name="T6" fmla="*/ 22 w 44"/>
                <a:gd name="T7" fmla="*/ 44 h 44"/>
                <a:gd name="T8" fmla="*/ 0 w 44"/>
                <a:gd name="T9" fmla="*/ 22 h 44"/>
                <a:gd name="T10" fmla="*/ 22 w 44"/>
                <a:gd name="T11" fmla="*/ 8 h 44"/>
                <a:gd name="T12" fmla="*/ 8 w 44"/>
                <a:gd name="T13" fmla="*/ 22 h 44"/>
                <a:gd name="T14" fmla="*/ 22 w 44"/>
                <a:gd name="T15" fmla="*/ 36 h 44"/>
                <a:gd name="T16" fmla="*/ 36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22"/>
                  </a:moveTo>
                  <a:cubicBezTo>
                    <a:pt x="0" y="10"/>
                    <a:pt x="10" y="0"/>
                    <a:pt x="22" y="0"/>
                  </a:cubicBezTo>
                  <a:cubicBezTo>
                    <a:pt x="34" y="0"/>
                    <a:pt x="44" y="10"/>
                    <a:pt x="44" y="22"/>
                  </a:cubicBezTo>
                  <a:cubicBezTo>
                    <a:pt x="44" y="34"/>
                    <a:pt x="34" y="44"/>
                    <a:pt x="22" y="44"/>
                  </a:cubicBezTo>
                  <a:cubicBezTo>
                    <a:pt x="10" y="44"/>
                    <a:pt x="0" y="34"/>
                    <a:pt x="0" y="22"/>
                  </a:cubicBezTo>
                  <a:close/>
                  <a:moveTo>
                    <a:pt x="22" y="8"/>
                  </a:moveTo>
                  <a:cubicBezTo>
                    <a:pt x="15" y="8"/>
                    <a:pt x="8" y="14"/>
                    <a:pt x="8" y="22"/>
                  </a:cubicBezTo>
                  <a:cubicBezTo>
                    <a:pt x="8" y="30"/>
                    <a:pt x="15" y="36"/>
                    <a:pt x="22" y="36"/>
                  </a:cubicBezTo>
                  <a:cubicBezTo>
                    <a:pt x="30" y="36"/>
                    <a:pt x="36" y="30"/>
                    <a:pt x="36" y="22"/>
                  </a:cubicBezTo>
                  <a:cubicBezTo>
                    <a:pt x="36" y="14"/>
                    <a:pt x="30" y="8"/>
                    <a:pt x="22"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2" name="Freeform 85"/>
            <p:cNvSpPr>
              <a:spLocks/>
            </p:cNvSpPr>
            <p:nvPr/>
          </p:nvSpPr>
          <p:spPr bwMode="auto">
            <a:xfrm>
              <a:off x="2360612" y="250826"/>
              <a:ext cx="87313" cy="88900"/>
            </a:xfrm>
            <a:custGeom>
              <a:avLst/>
              <a:gdLst>
                <a:gd name="T0" fmla="*/ 35 w 44"/>
                <a:gd name="T1" fmla="*/ 0 h 45"/>
                <a:gd name="T2" fmla="*/ 44 w 44"/>
                <a:gd name="T3" fmla="*/ 9 h 45"/>
                <a:gd name="T4" fmla="*/ 7 w 44"/>
                <a:gd name="T5" fmla="*/ 45 h 45"/>
                <a:gd name="T6" fmla="*/ 0 w 44"/>
                <a:gd name="T7" fmla="*/ 38 h 45"/>
                <a:gd name="T8" fmla="*/ 35 w 44"/>
                <a:gd name="T9" fmla="*/ 0 h 45"/>
              </a:gdLst>
              <a:ahLst/>
              <a:cxnLst>
                <a:cxn ang="0">
                  <a:pos x="T0" y="T1"/>
                </a:cxn>
                <a:cxn ang="0">
                  <a:pos x="T2" y="T3"/>
                </a:cxn>
                <a:cxn ang="0">
                  <a:pos x="T4" y="T5"/>
                </a:cxn>
                <a:cxn ang="0">
                  <a:pos x="T6" y="T7"/>
                </a:cxn>
                <a:cxn ang="0">
                  <a:pos x="T8" y="T9"/>
                </a:cxn>
              </a:cxnLst>
              <a:rect l="0" t="0" r="r" b="b"/>
              <a:pathLst>
                <a:path w="44" h="45">
                  <a:moveTo>
                    <a:pt x="35" y="0"/>
                  </a:moveTo>
                  <a:cubicBezTo>
                    <a:pt x="38" y="3"/>
                    <a:pt x="41" y="6"/>
                    <a:pt x="44" y="9"/>
                  </a:cubicBezTo>
                  <a:cubicBezTo>
                    <a:pt x="31" y="21"/>
                    <a:pt x="19" y="33"/>
                    <a:pt x="7" y="45"/>
                  </a:cubicBezTo>
                  <a:cubicBezTo>
                    <a:pt x="4" y="43"/>
                    <a:pt x="1" y="39"/>
                    <a:pt x="0" y="38"/>
                  </a:cubicBezTo>
                  <a:cubicBezTo>
                    <a:pt x="11" y="25"/>
                    <a:pt x="23" y="12"/>
                    <a:pt x="35"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3" name="Freeform 86"/>
            <p:cNvSpPr>
              <a:spLocks noEditPoints="1"/>
            </p:cNvSpPr>
            <p:nvPr/>
          </p:nvSpPr>
          <p:spPr bwMode="auto">
            <a:xfrm>
              <a:off x="2671762" y="523876"/>
              <a:ext cx="68263" cy="66675"/>
            </a:xfrm>
            <a:custGeom>
              <a:avLst/>
              <a:gdLst>
                <a:gd name="T0" fmla="*/ 0 w 34"/>
                <a:gd name="T1" fmla="*/ 17 h 34"/>
                <a:gd name="T2" fmla="*/ 17 w 34"/>
                <a:gd name="T3" fmla="*/ 0 h 34"/>
                <a:gd name="T4" fmla="*/ 34 w 34"/>
                <a:gd name="T5" fmla="*/ 17 h 34"/>
                <a:gd name="T6" fmla="*/ 17 w 34"/>
                <a:gd name="T7" fmla="*/ 34 h 34"/>
                <a:gd name="T8" fmla="*/ 0 w 34"/>
                <a:gd name="T9" fmla="*/ 17 h 34"/>
                <a:gd name="T10" fmla="*/ 17 w 34"/>
                <a:gd name="T11" fmla="*/ 6 h 34"/>
                <a:gd name="T12" fmla="*/ 6 w 34"/>
                <a:gd name="T13" fmla="*/ 17 h 34"/>
                <a:gd name="T14" fmla="*/ 17 w 34"/>
                <a:gd name="T15" fmla="*/ 28 h 34"/>
                <a:gd name="T16" fmla="*/ 28 w 34"/>
                <a:gd name="T17" fmla="*/ 17 h 34"/>
                <a:gd name="T18" fmla="*/ 17 w 34"/>
                <a:gd name="T1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0" y="17"/>
                  </a:moveTo>
                  <a:cubicBezTo>
                    <a:pt x="0" y="7"/>
                    <a:pt x="7" y="0"/>
                    <a:pt x="17" y="0"/>
                  </a:cubicBezTo>
                  <a:cubicBezTo>
                    <a:pt x="26" y="0"/>
                    <a:pt x="34" y="7"/>
                    <a:pt x="34" y="17"/>
                  </a:cubicBezTo>
                  <a:cubicBezTo>
                    <a:pt x="34" y="26"/>
                    <a:pt x="26" y="34"/>
                    <a:pt x="17" y="34"/>
                  </a:cubicBezTo>
                  <a:cubicBezTo>
                    <a:pt x="7" y="34"/>
                    <a:pt x="0" y="26"/>
                    <a:pt x="0" y="17"/>
                  </a:cubicBezTo>
                  <a:close/>
                  <a:moveTo>
                    <a:pt x="17" y="6"/>
                  </a:moveTo>
                  <a:cubicBezTo>
                    <a:pt x="11" y="6"/>
                    <a:pt x="6" y="11"/>
                    <a:pt x="6" y="17"/>
                  </a:cubicBezTo>
                  <a:cubicBezTo>
                    <a:pt x="6" y="23"/>
                    <a:pt x="11" y="28"/>
                    <a:pt x="17" y="28"/>
                  </a:cubicBezTo>
                  <a:cubicBezTo>
                    <a:pt x="23" y="28"/>
                    <a:pt x="27" y="23"/>
                    <a:pt x="28" y="17"/>
                  </a:cubicBezTo>
                  <a:cubicBezTo>
                    <a:pt x="28" y="11"/>
                    <a:pt x="23" y="6"/>
                    <a:pt x="17" y="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4" name="Freeform 87"/>
            <p:cNvSpPr>
              <a:spLocks/>
            </p:cNvSpPr>
            <p:nvPr/>
          </p:nvSpPr>
          <p:spPr bwMode="auto">
            <a:xfrm>
              <a:off x="2492375" y="458788"/>
              <a:ext cx="101600" cy="101600"/>
            </a:xfrm>
            <a:custGeom>
              <a:avLst/>
              <a:gdLst>
                <a:gd name="T0" fmla="*/ 25 w 51"/>
                <a:gd name="T1" fmla="*/ 51 h 51"/>
                <a:gd name="T2" fmla="*/ 0 w 51"/>
                <a:gd name="T3" fmla="*/ 25 h 51"/>
                <a:gd name="T4" fmla="*/ 26 w 51"/>
                <a:gd name="T5" fmla="*/ 0 h 51"/>
                <a:gd name="T6" fmla="*/ 51 w 51"/>
                <a:gd name="T7" fmla="*/ 26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11" y="51"/>
                    <a:pt x="0" y="40"/>
                    <a:pt x="0" y="25"/>
                  </a:cubicBezTo>
                  <a:cubicBezTo>
                    <a:pt x="0" y="11"/>
                    <a:pt x="11" y="0"/>
                    <a:pt x="26" y="0"/>
                  </a:cubicBezTo>
                  <a:cubicBezTo>
                    <a:pt x="40" y="0"/>
                    <a:pt x="51" y="12"/>
                    <a:pt x="51" y="26"/>
                  </a:cubicBezTo>
                  <a:cubicBezTo>
                    <a:pt x="51" y="40"/>
                    <a:pt x="39" y="51"/>
                    <a:pt x="25" y="5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5" name="Oval 88"/>
            <p:cNvSpPr>
              <a:spLocks noChangeArrowheads="1"/>
            </p:cNvSpPr>
            <p:nvPr/>
          </p:nvSpPr>
          <p:spPr bwMode="auto">
            <a:xfrm>
              <a:off x="2640012" y="346076"/>
              <a:ext cx="55563" cy="55563"/>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36" name="Freeform 89"/>
            <p:cNvSpPr>
              <a:spLocks/>
            </p:cNvSpPr>
            <p:nvPr/>
          </p:nvSpPr>
          <p:spPr bwMode="auto">
            <a:xfrm>
              <a:off x="2682875" y="534988"/>
              <a:ext cx="44450" cy="44450"/>
            </a:xfrm>
            <a:custGeom>
              <a:avLst/>
              <a:gdLst>
                <a:gd name="T0" fmla="*/ 11 w 22"/>
                <a:gd name="T1" fmla="*/ 0 h 22"/>
                <a:gd name="T2" fmla="*/ 22 w 22"/>
                <a:gd name="T3" fmla="*/ 11 h 22"/>
                <a:gd name="T4" fmla="*/ 11 w 22"/>
                <a:gd name="T5" fmla="*/ 22 h 22"/>
                <a:gd name="T6" fmla="*/ 0 w 22"/>
                <a:gd name="T7" fmla="*/ 11 h 22"/>
                <a:gd name="T8" fmla="*/ 11 w 22"/>
                <a:gd name="T9" fmla="*/ 0 h 22"/>
              </a:gdLst>
              <a:ahLst/>
              <a:cxnLst>
                <a:cxn ang="0">
                  <a:pos x="T0" y="T1"/>
                </a:cxn>
                <a:cxn ang="0">
                  <a:pos x="T2" y="T3"/>
                </a:cxn>
                <a:cxn ang="0">
                  <a:pos x="T4" y="T5"/>
                </a:cxn>
                <a:cxn ang="0">
                  <a:pos x="T6" y="T7"/>
                </a:cxn>
                <a:cxn ang="0">
                  <a:pos x="T8" y="T9"/>
                </a:cxn>
              </a:cxnLst>
              <a:rect l="0" t="0" r="r" b="b"/>
              <a:pathLst>
                <a:path w="22" h="22">
                  <a:moveTo>
                    <a:pt x="11" y="0"/>
                  </a:moveTo>
                  <a:cubicBezTo>
                    <a:pt x="17" y="0"/>
                    <a:pt x="22" y="5"/>
                    <a:pt x="22" y="11"/>
                  </a:cubicBezTo>
                  <a:cubicBezTo>
                    <a:pt x="21" y="17"/>
                    <a:pt x="17" y="22"/>
                    <a:pt x="11" y="22"/>
                  </a:cubicBezTo>
                  <a:cubicBezTo>
                    <a:pt x="5" y="22"/>
                    <a:pt x="0" y="17"/>
                    <a:pt x="0" y="11"/>
                  </a:cubicBezTo>
                  <a:cubicBezTo>
                    <a:pt x="0" y="5"/>
                    <a:pt x="5" y="0"/>
                    <a:pt x="11"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sp>
        <p:nvSpPr>
          <p:cNvPr id="139" name="Oval 241"/>
          <p:cNvSpPr>
            <a:spLocks noChangeArrowheads="1"/>
          </p:cNvSpPr>
          <p:nvPr/>
        </p:nvSpPr>
        <p:spPr bwMode="auto">
          <a:xfrm>
            <a:off x="5145668" y="1942279"/>
            <a:ext cx="365581" cy="394850"/>
          </a:xfrm>
          <a:prstGeom prst="ellipse">
            <a:avLst/>
          </a:prstGeom>
          <a:solidFill>
            <a:schemeClr val="tx2"/>
          </a:solidFill>
          <a:ln w="9525">
            <a:solidFill>
              <a:srgbClr val="000000"/>
            </a:solidFill>
            <a:round/>
            <a:headEnd/>
            <a:tailEnd/>
          </a:ln>
          <a:extLst/>
        </p:spPr>
        <p:txBody>
          <a:bodyPr vert="horz" wrap="square" lIns="91436" tIns="45718" rIns="91436" bIns="45718" numCol="1" anchor="t" anchorCtr="0" compatLnSpc="1">
            <a:prstTxWarp prst="textNoShape">
              <a:avLst/>
            </a:prstTxWarp>
          </a:bodyPr>
          <a:lstStyle/>
          <a:p>
            <a:endParaRPr lang="en-GB">
              <a:latin typeface="Imago" panose="02000500060000020004" pitchFamily="2" charset="0"/>
            </a:endParaRPr>
          </a:p>
        </p:txBody>
      </p:sp>
      <p:sp>
        <p:nvSpPr>
          <p:cNvPr id="140" name="Oval 241"/>
          <p:cNvSpPr>
            <a:spLocks noChangeArrowheads="1"/>
          </p:cNvSpPr>
          <p:nvPr/>
        </p:nvSpPr>
        <p:spPr bwMode="auto">
          <a:xfrm>
            <a:off x="5397207" y="1942279"/>
            <a:ext cx="365581" cy="394850"/>
          </a:xfrm>
          <a:prstGeom prst="ellipse">
            <a:avLst/>
          </a:prstGeom>
          <a:noFill/>
          <a:ln w="9525">
            <a:solidFill>
              <a:srgbClr val="000000"/>
            </a:solidFill>
            <a:round/>
            <a:headEnd/>
            <a:tailEnd/>
          </a:ln>
          <a:extLst/>
        </p:spPr>
        <p:txBody>
          <a:bodyPr vert="horz" wrap="square" lIns="91436" tIns="45718" rIns="91436" bIns="45718" numCol="1" anchor="t" anchorCtr="0" compatLnSpc="1">
            <a:prstTxWarp prst="textNoShape">
              <a:avLst/>
            </a:prstTxWarp>
          </a:bodyPr>
          <a:lstStyle/>
          <a:p>
            <a:endParaRPr lang="en-GB">
              <a:latin typeface="Imago" panose="02000500060000020004" pitchFamily="2" charset="0"/>
            </a:endParaRPr>
          </a:p>
        </p:txBody>
      </p:sp>
      <p:sp>
        <p:nvSpPr>
          <p:cNvPr id="6" name="TextBox 5"/>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en-US" dirty="0">
                <a:latin typeface="Imago" panose="02000500060000020004" pitchFamily="2" charset="0"/>
              </a:rPr>
              <a:t>1. </a:t>
            </a:r>
            <a:r>
              <a:rPr lang="en-GB" dirty="0">
                <a:latin typeface="Imago" panose="02000500060000020004" pitchFamily="2" charset="0"/>
                <a:hlinkClick r:id="rId3"/>
              </a:rPr>
              <a:t>Alvarado-Luna and Morales-Espinosa. </a:t>
            </a:r>
            <a:r>
              <a:rPr lang="en-GB" dirty="0" err="1">
                <a:latin typeface="Imago" panose="02000500060000020004" pitchFamily="2" charset="0"/>
                <a:hlinkClick r:id="rId3"/>
              </a:rPr>
              <a:t>Transl</a:t>
            </a:r>
            <a:r>
              <a:rPr lang="en-GB" dirty="0">
                <a:latin typeface="Imago" panose="02000500060000020004" pitchFamily="2" charset="0"/>
                <a:hlinkClick r:id="rId3"/>
              </a:rPr>
              <a:t> Lung Cancer Res 2016</a:t>
            </a:r>
            <a:r>
              <a:rPr lang="en-GB" dirty="0">
                <a:latin typeface="Imago" panose="02000500060000020004" pitchFamily="2" charset="0"/>
              </a:rPr>
              <a:t>;</a:t>
            </a:r>
            <a:br>
              <a:rPr lang="en-GB" dirty="0">
                <a:latin typeface="Imago" panose="02000500060000020004" pitchFamily="2" charset="0"/>
              </a:rPr>
            </a:br>
            <a:r>
              <a:rPr lang="en-GB" dirty="0">
                <a:latin typeface="Imago" panose="02000500060000020004" pitchFamily="2" charset="0"/>
              </a:rPr>
              <a:t>2.</a:t>
            </a:r>
            <a:r>
              <a:rPr lang="da-DK" dirty="0">
                <a:latin typeface="Imago" panose="02000500060000020004" pitchFamily="2" charset="0"/>
              </a:rPr>
              <a:t> </a:t>
            </a:r>
            <a:r>
              <a:rPr lang="en-GB" dirty="0">
                <a:latin typeface="Imago" panose="02000500060000020004" pitchFamily="2" charset="0"/>
                <a:hlinkClick r:id="rId4"/>
              </a:rPr>
              <a:t>WHO: Pathology and Genetics of Tumours of the Lung, Pleura, Thymus and Heart</a:t>
            </a:r>
            <a:r>
              <a:rPr lang="da-DK" dirty="0">
                <a:latin typeface="Imago" panose="02000500060000020004" pitchFamily="2" charset="0"/>
              </a:rPr>
              <a:t>;</a:t>
            </a:r>
            <a:br>
              <a:rPr lang="da-DK" dirty="0">
                <a:latin typeface="Imago" panose="02000500060000020004" pitchFamily="2" charset="0"/>
              </a:rPr>
            </a:br>
            <a:r>
              <a:rPr lang="da-DK" dirty="0">
                <a:latin typeface="Imago" panose="02000500060000020004" pitchFamily="2" charset="0"/>
              </a:rPr>
              <a:t>3. </a:t>
            </a:r>
            <a:r>
              <a:rPr lang="en-GB" dirty="0">
                <a:latin typeface="Imago" panose="02000500060000020004" pitchFamily="2" charset="0"/>
                <a:hlinkClick r:id="rId5"/>
              </a:rPr>
              <a:t>Sabari, et al. Nat Rev </a:t>
            </a:r>
            <a:r>
              <a:rPr lang="en-GB" dirty="0" err="1">
                <a:latin typeface="Imago" panose="02000500060000020004" pitchFamily="2" charset="0"/>
                <a:hlinkClick r:id="rId5"/>
              </a:rPr>
              <a:t>Clin</a:t>
            </a:r>
            <a:r>
              <a:rPr lang="en-GB" dirty="0">
                <a:latin typeface="Imago" panose="02000500060000020004" pitchFamily="2" charset="0"/>
                <a:hlinkClick r:id="rId5"/>
              </a:rPr>
              <a:t> </a:t>
            </a:r>
            <a:r>
              <a:rPr lang="en-GB" dirty="0" err="1">
                <a:latin typeface="Imago" panose="02000500060000020004" pitchFamily="2" charset="0"/>
                <a:hlinkClick r:id="rId5"/>
              </a:rPr>
              <a:t>Oncol</a:t>
            </a:r>
            <a:r>
              <a:rPr lang="en-GB" dirty="0">
                <a:latin typeface="Imago" panose="02000500060000020004" pitchFamily="2" charset="0"/>
                <a:hlinkClick r:id="rId5"/>
              </a:rPr>
              <a:t> 2017</a:t>
            </a:r>
            <a:endParaRPr lang="en-US" dirty="0">
              <a:latin typeface="Imago" panose="02000500060000020004" pitchFamily="2" charset="0"/>
            </a:endParaRPr>
          </a:p>
        </p:txBody>
      </p:sp>
    </p:spTree>
    <p:extLst>
      <p:ext uri="{BB962C8B-B14F-4D97-AF65-F5344CB8AC3E}">
        <p14:creationId xmlns:p14="http://schemas.microsoft.com/office/powerpoint/2010/main" val="19467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SCLC</a:t>
            </a:r>
          </a:p>
        </p:txBody>
      </p:sp>
      <p:grpSp>
        <p:nvGrpSpPr>
          <p:cNvPr id="5" name="Group 4"/>
          <p:cNvGrpSpPr/>
          <p:nvPr/>
        </p:nvGrpSpPr>
        <p:grpSpPr>
          <a:xfrm>
            <a:off x="1557803" y="2372725"/>
            <a:ext cx="6028395" cy="730339"/>
            <a:chOff x="1478915" y="2430538"/>
            <a:chExt cx="6028395" cy="730339"/>
          </a:xfrm>
        </p:grpSpPr>
        <p:sp>
          <p:nvSpPr>
            <p:cNvPr id="75" name="Rounded Rectangle 74"/>
            <p:cNvSpPr/>
            <p:nvPr/>
          </p:nvSpPr>
          <p:spPr>
            <a:xfrm>
              <a:off x="1757688" y="2471707"/>
              <a:ext cx="5749622" cy="648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ctr">
                <a:defRPr/>
              </a:pPr>
              <a:r>
                <a:rPr lang="cs-CZ" sz="1800" dirty="0">
                  <a:solidFill>
                    <a:schemeClr val="bg1"/>
                  </a:solidFill>
                  <a:latin typeface="Imago" panose="02000500060000020004" pitchFamily="2" charset="0"/>
                </a:rPr>
                <a:t>Přes 60 000 nových případů SCLC </a:t>
              </a:r>
              <a:br>
                <a:rPr lang="cs-CZ" sz="1800" dirty="0">
                  <a:solidFill>
                    <a:schemeClr val="bg1"/>
                  </a:solidFill>
                  <a:latin typeface="Imago" panose="02000500060000020004" pitchFamily="2" charset="0"/>
                </a:rPr>
              </a:br>
              <a:r>
                <a:rPr lang="cs-CZ" sz="1800" dirty="0">
                  <a:solidFill>
                    <a:schemeClr val="bg1"/>
                  </a:solidFill>
                  <a:latin typeface="Imago" panose="02000500060000020004" pitchFamily="2" charset="0"/>
                </a:rPr>
                <a:t>se objevilo v Evropě během roku 2012</a:t>
              </a:r>
              <a:r>
                <a:rPr lang="cs-CZ" sz="1800" baseline="30000" dirty="0">
                  <a:solidFill>
                    <a:schemeClr val="bg1"/>
                  </a:solidFill>
                  <a:latin typeface="Imago" panose="02000500060000020004" pitchFamily="2" charset="0"/>
                </a:rPr>
                <a:t>2</a:t>
              </a:r>
            </a:p>
          </p:txBody>
        </p:sp>
        <p:sp>
          <p:nvSpPr>
            <p:cNvPr id="79" name="Freeform 10"/>
            <p:cNvSpPr>
              <a:spLocks/>
            </p:cNvSpPr>
            <p:nvPr/>
          </p:nvSpPr>
          <p:spPr bwMode="auto">
            <a:xfrm>
              <a:off x="1478915" y="2430538"/>
              <a:ext cx="728523" cy="730339"/>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en-US" sz="1100">
                <a:solidFill>
                  <a:srgbClr val="A2A2A2"/>
                </a:solidFill>
                <a:latin typeface="Imago" panose="02000500060000020004"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76" y="2469907"/>
              <a:ext cx="651600" cy="651600"/>
            </a:xfrm>
            <a:prstGeom prst="rect">
              <a:avLst/>
            </a:prstGeom>
          </p:spPr>
        </p:pic>
      </p:grpSp>
      <p:grpSp>
        <p:nvGrpSpPr>
          <p:cNvPr id="6" name="Group 5"/>
          <p:cNvGrpSpPr/>
          <p:nvPr/>
        </p:nvGrpSpPr>
        <p:grpSpPr>
          <a:xfrm>
            <a:off x="1557804" y="3517972"/>
            <a:ext cx="6028397" cy="730339"/>
            <a:chOff x="1478912" y="3591449"/>
            <a:chExt cx="6028397" cy="730339"/>
          </a:xfrm>
        </p:grpSpPr>
        <p:sp>
          <p:nvSpPr>
            <p:cNvPr id="76" name="Rounded Rectangle 42"/>
            <p:cNvSpPr/>
            <p:nvPr/>
          </p:nvSpPr>
          <p:spPr>
            <a:xfrm>
              <a:off x="1757687" y="3632618"/>
              <a:ext cx="5749622" cy="648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ctr">
                <a:defRPr/>
              </a:pPr>
              <a:r>
                <a:rPr lang="cs-CZ" sz="1800" dirty="0">
                  <a:solidFill>
                    <a:schemeClr val="bg1"/>
                  </a:solidFill>
                  <a:latin typeface="Imago" panose="02000500060000020004" pitchFamily="2" charset="0"/>
                </a:rPr>
                <a:t>Za rok je v USA  </a:t>
              </a:r>
            </a:p>
            <a:p>
              <a:pPr lvl="0" algn="ctr">
                <a:defRPr/>
              </a:pPr>
              <a:r>
                <a:rPr lang="cs-CZ" sz="1800" dirty="0">
                  <a:solidFill>
                    <a:schemeClr val="bg1"/>
                  </a:solidFill>
                  <a:latin typeface="Imago" panose="02000500060000020004" pitchFamily="2" charset="0"/>
                </a:rPr>
                <a:t>mezi 30 000 a 35 000 nových případů SCLC</a:t>
              </a:r>
              <a:r>
                <a:rPr lang="cs-CZ" sz="1800" baseline="30000" dirty="0">
                  <a:solidFill>
                    <a:schemeClr val="bg1"/>
                  </a:solidFill>
                  <a:latin typeface="Imago" panose="02000500060000020004" pitchFamily="2" charset="0"/>
                </a:rPr>
                <a:t>3</a:t>
              </a:r>
            </a:p>
          </p:txBody>
        </p:sp>
        <p:sp>
          <p:nvSpPr>
            <p:cNvPr id="80" name="Freeform 15"/>
            <p:cNvSpPr>
              <a:spLocks/>
            </p:cNvSpPr>
            <p:nvPr/>
          </p:nvSpPr>
          <p:spPr bwMode="auto">
            <a:xfrm>
              <a:off x="1478912" y="3591449"/>
              <a:ext cx="728523" cy="730339"/>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en-US" sz="1100">
                <a:solidFill>
                  <a:srgbClr val="A2A2A2"/>
                </a:solidFill>
                <a:latin typeface="Imago" panose="02000500060000020004"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088" y="3630533"/>
              <a:ext cx="652171" cy="652171"/>
            </a:xfrm>
            <a:prstGeom prst="rect">
              <a:avLst/>
            </a:prstGeom>
          </p:spPr>
        </p:pic>
      </p:grpSp>
      <p:grpSp>
        <p:nvGrpSpPr>
          <p:cNvPr id="4" name="Group 3"/>
          <p:cNvGrpSpPr/>
          <p:nvPr/>
        </p:nvGrpSpPr>
        <p:grpSpPr>
          <a:xfrm>
            <a:off x="1508870" y="1225658"/>
            <a:ext cx="6126261" cy="732156"/>
            <a:chOff x="1409974" y="1299137"/>
            <a:chExt cx="6126261" cy="732156"/>
          </a:xfrm>
        </p:grpSpPr>
        <p:sp>
          <p:nvSpPr>
            <p:cNvPr id="77" name="Rounded Rectangle 42"/>
            <p:cNvSpPr/>
            <p:nvPr/>
          </p:nvSpPr>
          <p:spPr>
            <a:xfrm>
              <a:off x="1688747" y="1341215"/>
              <a:ext cx="5847488" cy="648000"/>
            </a:xfrm>
            <a:prstGeom prst="roundRect">
              <a:avLst>
                <a:gd name="adj" fmla="val 50000"/>
              </a:avLst>
            </a:prstGeom>
            <a:solidFill>
              <a:srgbClr val="006C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ctr">
                <a:defRPr/>
              </a:pPr>
              <a:r>
                <a:rPr lang="cs-CZ" sz="1800" dirty="0">
                  <a:solidFill>
                    <a:schemeClr val="bg1"/>
                  </a:solidFill>
                  <a:latin typeface="Imago" panose="02000500060000020004" pitchFamily="2" charset="0"/>
                </a:rPr>
                <a:t>V roce 2015, bylo celosvětově diagnostikováno </a:t>
              </a:r>
            </a:p>
            <a:p>
              <a:pPr lvl="0" algn="ctr">
                <a:defRPr/>
              </a:pPr>
              <a:r>
                <a:rPr lang="cs-CZ" sz="1800" dirty="0">
                  <a:solidFill>
                    <a:schemeClr val="bg1"/>
                  </a:solidFill>
                  <a:latin typeface="Imago" panose="02000500060000020004" pitchFamily="2" charset="0"/>
                </a:rPr>
                <a:t>odhadem 260 000 nových případů SCLC</a:t>
              </a:r>
              <a:r>
                <a:rPr lang="cs-CZ" sz="1800" baseline="30000" dirty="0">
                  <a:solidFill>
                    <a:schemeClr val="bg1"/>
                  </a:solidFill>
                  <a:latin typeface="Imago" panose="02000500060000020004" pitchFamily="2" charset="0"/>
                </a:rPr>
                <a:t>1</a:t>
              </a:r>
            </a:p>
          </p:txBody>
        </p:sp>
        <p:sp>
          <p:nvSpPr>
            <p:cNvPr id="78" name="Freeform 77"/>
            <p:cNvSpPr>
              <a:spLocks/>
            </p:cNvSpPr>
            <p:nvPr/>
          </p:nvSpPr>
          <p:spPr bwMode="auto">
            <a:xfrm>
              <a:off x="1409974" y="1299137"/>
              <a:ext cx="728523" cy="732156"/>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bg1"/>
            </a:solidFill>
            <a:ln w="19050">
              <a:solidFill>
                <a:srgbClr val="006CAD"/>
              </a:solidFill>
              <a:prstDash val="solid"/>
              <a:round/>
              <a:headEnd/>
              <a:tailEnd/>
            </a:ln>
          </p:spPr>
          <p:txBody>
            <a:bodyPr vert="horz" wrap="square" lIns="91440" tIns="45720" rIns="91440" bIns="45720" numCol="1" anchor="t" anchorCtr="0" compatLnSpc="1">
              <a:prstTxWarp prst="textNoShape">
                <a:avLst/>
              </a:prstTxWarp>
            </a:bodyPr>
            <a:lstStyle/>
            <a:p>
              <a:pPr defTabSz="457178"/>
              <a:endParaRPr lang="en-US">
                <a:solidFill>
                  <a:srgbClr val="A2A2A2"/>
                </a:solidFill>
                <a:latin typeface="Imago" panose="02000500060000020004" pitchFamily="2"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727" t="5826" r="5253" b="11226"/>
            <a:stretch/>
          </p:blipFill>
          <p:spPr>
            <a:xfrm>
              <a:off x="1486203" y="1377183"/>
              <a:ext cx="576064" cy="576064"/>
            </a:xfrm>
            <a:prstGeom prst="ellipse">
              <a:avLst/>
            </a:prstGeom>
            <a:solidFill>
              <a:srgbClr val="006C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22" name="TextBox 21"/>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pPr marL="228588" indent="-228588">
              <a:buAutoNum type="arabicPeriod"/>
            </a:pPr>
            <a:r>
              <a:rPr lang="en-GB" dirty="0">
                <a:latin typeface="Imago" panose="02000500060000020004" pitchFamily="2" charset="0"/>
                <a:hlinkClick r:id="rId5"/>
              </a:rPr>
              <a:t>Alvarado-Luna and Morales-Espinosa. </a:t>
            </a:r>
            <a:r>
              <a:rPr lang="en-GB" dirty="0" err="1">
                <a:latin typeface="Imago" panose="02000500060000020004" pitchFamily="2" charset="0"/>
                <a:hlinkClick r:id="rId5"/>
              </a:rPr>
              <a:t>Transl</a:t>
            </a:r>
            <a:r>
              <a:rPr lang="en-GB" dirty="0">
                <a:latin typeface="Imago" panose="02000500060000020004" pitchFamily="2" charset="0"/>
                <a:hlinkClick r:id="rId5"/>
              </a:rPr>
              <a:t> Lung Cancer Res 2016</a:t>
            </a:r>
            <a:r>
              <a:rPr lang="en-GB" dirty="0">
                <a:latin typeface="Imago" panose="02000500060000020004" pitchFamily="2" charset="0"/>
              </a:rPr>
              <a:t>;</a:t>
            </a:r>
            <a:br>
              <a:rPr lang="en-GB" dirty="0">
                <a:latin typeface="Imago" panose="02000500060000020004" pitchFamily="2" charset="0"/>
              </a:rPr>
            </a:br>
            <a:r>
              <a:rPr lang="en-GB" dirty="0">
                <a:latin typeface="Imago" panose="02000500060000020004" pitchFamily="2" charset="0"/>
              </a:rPr>
              <a:t>2</a:t>
            </a:r>
            <a:r>
              <a:rPr lang="en-US" dirty="0">
                <a:latin typeface="Imago" panose="02000500060000020004" pitchFamily="2" charset="0"/>
              </a:rPr>
              <a:t>. </a:t>
            </a:r>
            <a:r>
              <a:rPr lang="en-US" dirty="0" err="1">
                <a:latin typeface="Imago" panose="02000500060000020004" pitchFamily="2" charset="0"/>
              </a:rPr>
              <a:t>Estmated</a:t>
            </a:r>
            <a:r>
              <a:rPr lang="en-US" dirty="0">
                <a:latin typeface="Imago" panose="02000500060000020004" pitchFamily="2" charset="0"/>
              </a:rPr>
              <a:t> from </a:t>
            </a:r>
            <a:r>
              <a:rPr lang="en-US" dirty="0" err="1">
                <a:latin typeface="Imago" panose="02000500060000020004" pitchFamily="2" charset="0"/>
                <a:hlinkClick r:id="rId6"/>
              </a:rPr>
              <a:t>Ferlay</a:t>
            </a:r>
            <a:r>
              <a:rPr lang="en-US" dirty="0">
                <a:latin typeface="Imago" panose="02000500060000020004" pitchFamily="2" charset="0"/>
                <a:hlinkClick r:id="rId6"/>
              </a:rPr>
              <a:t>, et al. EJC 2013</a:t>
            </a:r>
            <a:r>
              <a:rPr lang="en-US" dirty="0">
                <a:latin typeface="Imago" panose="02000500060000020004" pitchFamily="2" charset="0"/>
              </a:rPr>
              <a:t> and </a:t>
            </a:r>
            <a:r>
              <a:rPr lang="en-US" dirty="0">
                <a:latin typeface="Imago" panose="02000500060000020004" pitchFamily="2" charset="0"/>
                <a:hlinkClick r:id="rId7"/>
              </a:rPr>
              <a:t>http://globocan.iarc.fr/</a:t>
            </a:r>
            <a:r>
              <a:rPr lang="en-US" dirty="0">
                <a:latin typeface="Imago" panose="02000500060000020004" pitchFamily="2" charset="0"/>
              </a:rPr>
              <a:t> 3. </a:t>
            </a:r>
            <a:r>
              <a:rPr lang="en-US" dirty="0" err="1">
                <a:latin typeface="Imago" panose="02000500060000020004" pitchFamily="2" charset="0"/>
                <a:hlinkClick r:id="rId8"/>
              </a:rPr>
              <a:t>Oronsky</a:t>
            </a:r>
            <a:r>
              <a:rPr lang="en-US" dirty="0">
                <a:latin typeface="Imago" panose="02000500060000020004" pitchFamily="2" charset="0"/>
                <a:hlinkClick r:id="rId8"/>
              </a:rPr>
              <a:t>, et al. Neoplasia 2017</a:t>
            </a:r>
            <a:endParaRPr lang="en-US" dirty="0">
              <a:latin typeface="Imago" panose="02000500060000020004" pitchFamily="2" charset="0"/>
            </a:endParaRPr>
          </a:p>
        </p:txBody>
      </p:sp>
    </p:spTree>
    <p:extLst>
      <p:ext uri="{BB962C8B-B14F-4D97-AF65-F5344CB8AC3E}">
        <p14:creationId xmlns:p14="http://schemas.microsoft.com/office/powerpoint/2010/main" val="255408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Charakteristika onemocnění SCLC</a:t>
            </a:r>
          </a:p>
        </p:txBody>
      </p:sp>
      <p:sp>
        <p:nvSpPr>
          <p:cNvPr id="28" name="TextBox 27"/>
          <p:cNvSpPr txBox="1"/>
          <p:nvPr/>
        </p:nvSpPr>
        <p:spPr>
          <a:xfrm>
            <a:off x="5678308" y="1131591"/>
            <a:ext cx="2454518" cy="338554"/>
          </a:xfrm>
          <a:prstGeom prst="rect">
            <a:avLst/>
          </a:prstGeom>
          <a:noFill/>
        </p:spPr>
        <p:txBody>
          <a:bodyPr wrap="none" lIns="91436" tIns="45718" rIns="91436" bIns="45718" rtlCol="0">
            <a:spAutoFit/>
          </a:bodyPr>
          <a:lstStyle/>
          <a:p>
            <a:pPr>
              <a:spcAft>
                <a:spcPts val="225"/>
              </a:spcAft>
              <a:buSzPct val="75000"/>
              <a:defRPr/>
            </a:pPr>
            <a:r>
              <a:rPr lang="cs-CZ" sz="1600" b="1" dirty="0">
                <a:solidFill>
                  <a:srgbClr val="50B8FF"/>
                </a:solidFill>
                <a:latin typeface="Imago" panose="02000500060000020004" pitchFamily="2" charset="0"/>
                <a:cs typeface="Arial"/>
              </a:rPr>
              <a:t>Neuroendokrinní nádor</a:t>
            </a:r>
          </a:p>
        </p:txBody>
      </p:sp>
      <p:sp>
        <p:nvSpPr>
          <p:cNvPr id="29" name="TextBox 28"/>
          <p:cNvSpPr txBox="1"/>
          <p:nvPr/>
        </p:nvSpPr>
        <p:spPr>
          <a:xfrm>
            <a:off x="6552414" y="2305206"/>
            <a:ext cx="1342026" cy="338550"/>
          </a:xfrm>
          <a:prstGeom prst="rect">
            <a:avLst/>
          </a:prstGeom>
          <a:noFill/>
        </p:spPr>
        <p:txBody>
          <a:bodyPr wrap="none" lIns="91436" tIns="45718" rIns="91436" bIns="45718" rtlCol="0">
            <a:spAutoFit/>
          </a:bodyPr>
          <a:lstStyle/>
          <a:p>
            <a:pPr>
              <a:spcAft>
                <a:spcPts val="225"/>
              </a:spcAft>
              <a:buSzPct val="75000"/>
              <a:defRPr/>
            </a:pPr>
            <a:r>
              <a:rPr lang="cs-CZ" sz="1600" b="1" dirty="0">
                <a:solidFill>
                  <a:srgbClr val="D220C5"/>
                </a:solidFill>
                <a:latin typeface="Imago" panose="02000500060000020004" pitchFamily="2" charset="0"/>
                <a:cs typeface="Arial"/>
              </a:rPr>
              <a:t>K</a:t>
            </a:r>
            <a:r>
              <a:rPr lang="cs-CZ" sz="1600" b="1" dirty="0" err="1">
                <a:solidFill>
                  <a:srgbClr val="D220C5"/>
                </a:solidFill>
                <a:latin typeface="Imago" panose="02000500060000020004" pitchFamily="2" charset="0"/>
                <a:cs typeface="Arial"/>
              </a:rPr>
              <a:t>omorbidity</a:t>
            </a:r>
            <a:endParaRPr lang="cs-CZ" sz="1600" b="1" dirty="0">
              <a:solidFill>
                <a:srgbClr val="D220C5"/>
              </a:solidFill>
              <a:latin typeface="Imago" panose="02000500060000020004" pitchFamily="2" charset="0"/>
              <a:cs typeface="Arial"/>
            </a:endParaRPr>
          </a:p>
        </p:txBody>
      </p:sp>
      <p:sp>
        <p:nvSpPr>
          <p:cNvPr id="36" name="TextBox 35"/>
          <p:cNvSpPr txBox="1"/>
          <p:nvPr/>
        </p:nvSpPr>
        <p:spPr>
          <a:xfrm>
            <a:off x="5550840" y="1382284"/>
            <a:ext cx="2775179" cy="276995"/>
          </a:xfrm>
          <a:prstGeom prst="rect">
            <a:avLst/>
          </a:prstGeom>
          <a:noFill/>
        </p:spPr>
        <p:txBody>
          <a:bodyPr wrap="square" lIns="91436" tIns="45718" rIns="91436" bIns="45718" rtlCol="0">
            <a:spAutoFit/>
          </a:bodyPr>
          <a:lstStyle/>
          <a:p>
            <a:pPr algn="ctr">
              <a:spcAft>
                <a:spcPts val="225"/>
              </a:spcAft>
              <a:buSzPct val="75000"/>
              <a:defRPr/>
            </a:pPr>
            <a:r>
              <a:rPr lang="cs-CZ" sz="1200" dirty="0">
                <a:solidFill>
                  <a:srgbClr val="000000"/>
                </a:solidFill>
                <a:latin typeface="Imago" panose="02000500060000020004" pitchFamily="2" charset="0"/>
                <a:cs typeface="Arial"/>
              </a:rPr>
              <a:t>Původ je v neuroendokrinních </a:t>
            </a:r>
            <a:r>
              <a:rPr lang="cs-CZ" sz="1200" dirty="0" smtClean="0">
                <a:solidFill>
                  <a:srgbClr val="000000"/>
                </a:solidFill>
                <a:latin typeface="Imago" panose="02000500060000020004" pitchFamily="2" charset="0"/>
                <a:cs typeface="Arial"/>
              </a:rPr>
              <a:t>buňkách.</a:t>
            </a:r>
            <a:endParaRPr lang="cs-CZ" sz="1200" dirty="0">
              <a:solidFill>
                <a:srgbClr val="000000"/>
              </a:solidFill>
              <a:latin typeface="Imago" panose="02000500060000020004" pitchFamily="2" charset="0"/>
              <a:cs typeface="Arial"/>
            </a:endParaRPr>
          </a:p>
        </p:txBody>
      </p:sp>
      <p:sp>
        <p:nvSpPr>
          <p:cNvPr id="37" name="TextBox 36"/>
          <p:cNvSpPr txBox="1"/>
          <p:nvPr/>
        </p:nvSpPr>
        <p:spPr>
          <a:xfrm>
            <a:off x="5920756" y="2555235"/>
            <a:ext cx="2683692" cy="646327"/>
          </a:xfrm>
          <a:prstGeom prst="rect">
            <a:avLst/>
          </a:prstGeom>
          <a:noFill/>
        </p:spPr>
        <p:txBody>
          <a:bodyPr wrap="square" lIns="91436" tIns="45718" rIns="91436" bIns="45718" rtlCol="0">
            <a:spAutoFit/>
          </a:bodyPr>
          <a:lstStyle/>
          <a:p>
            <a:pPr algn="ctr">
              <a:spcAft>
                <a:spcPts val="225"/>
              </a:spcAft>
              <a:buSzPct val="75000"/>
              <a:defRPr/>
            </a:pPr>
            <a:r>
              <a:rPr lang="cs-CZ" sz="1200" dirty="0">
                <a:solidFill>
                  <a:srgbClr val="000000"/>
                </a:solidFill>
                <a:latin typeface="Imago" panose="02000500060000020004" pitchFamily="2" charset="0"/>
                <a:cs typeface="Arial"/>
              </a:rPr>
              <a:t>Pacienti mají často CHOPN, ischemickou </a:t>
            </a:r>
            <a:r>
              <a:rPr lang="cs-CZ" sz="1200" dirty="0" smtClean="0">
                <a:solidFill>
                  <a:srgbClr val="000000"/>
                </a:solidFill>
                <a:latin typeface="Imago" panose="02000500060000020004" pitchFamily="2" charset="0"/>
                <a:cs typeface="Arial"/>
              </a:rPr>
              <a:t>kardiomyopatii</a:t>
            </a:r>
            <a:br>
              <a:rPr lang="cs-CZ" sz="1200" dirty="0" smtClean="0">
                <a:solidFill>
                  <a:srgbClr val="000000"/>
                </a:solidFill>
                <a:latin typeface="Imago" panose="02000500060000020004" pitchFamily="2" charset="0"/>
                <a:cs typeface="Arial"/>
              </a:rPr>
            </a:br>
            <a:r>
              <a:rPr lang="cs-CZ" sz="1200" dirty="0" smtClean="0">
                <a:solidFill>
                  <a:srgbClr val="000000"/>
                </a:solidFill>
                <a:latin typeface="Imago" panose="02000500060000020004" pitchFamily="2" charset="0"/>
                <a:cs typeface="Arial"/>
              </a:rPr>
              <a:t>a hypertenzi.</a:t>
            </a:r>
            <a:endParaRPr lang="cs-CZ" sz="1200" dirty="0">
              <a:solidFill>
                <a:srgbClr val="000000"/>
              </a:solidFill>
              <a:latin typeface="Imago" panose="02000500060000020004" pitchFamily="2" charset="0"/>
              <a:cs typeface="Arial"/>
            </a:endParaRPr>
          </a:p>
        </p:txBody>
      </p:sp>
      <p:grpSp>
        <p:nvGrpSpPr>
          <p:cNvPr id="60" name="Group 59"/>
          <p:cNvGrpSpPr/>
          <p:nvPr/>
        </p:nvGrpSpPr>
        <p:grpSpPr>
          <a:xfrm>
            <a:off x="3337762" y="1429809"/>
            <a:ext cx="2681120" cy="2688250"/>
            <a:chOff x="3259032" y="1323660"/>
            <a:chExt cx="2681120" cy="2688250"/>
          </a:xfrm>
        </p:grpSpPr>
        <p:sp>
          <p:nvSpPr>
            <p:cNvPr id="18" name="Freeform 474"/>
            <p:cNvSpPr>
              <a:spLocks/>
            </p:cNvSpPr>
            <p:nvPr/>
          </p:nvSpPr>
          <p:spPr bwMode="auto">
            <a:xfrm>
              <a:off x="4367846" y="3455720"/>
              <a:ext cx="463491" cy="556190"/>
            </a:xfrm>
            <a:custGeom>
              <a:avLst/>
              <a:gdLst>
                <a:gd name="T0" fmla="*/ 82 w 88"/>
                <a:gd name="T1" fmla="*/ 0 h 105"/>
                <a:gd name="T2" fmla="*/ 6 w 88"/>
                <a:gd name="T3" fmla="*/ 0 h 105"/>
                <a:gd name="T4" fmla="*/ 6 w 88"/>
                <a:gd name="T5" fmla="*/ 0 h 105"/>
                <a:gd name="T6" fmla="*/ 0 w 88"/>
                <a:gd name="T7" fmla="*/ 2 h 105"/>
                <a:gd name="T8" fmla="*/ 0 w 88"/>
                <a:gd name="T9" fmla="*/ 101 h 105"/>
                <a:gd name="T10" fmla="*/ 6 w 88"/>
                <a:gd name="T11" fmla="*/ 102 h 105"/>
                <a:gd name="T12" fmla="*/ 44 w 88"/>
                <a:gd name="T13" fmla="*/ 105 h 105"/>
                <a:gd name="T14" fmla="*/ 82 w 88"/>
                <a:gd name="T15" fmla="*/ 102 h 105"/>
                <a:gd name="T16" fmla="*/ 88 w 88"/>
                <a:gd name="T17" fmla="*/ 101 h 105"/>
                <a:gd name="T18" fmla="*/ 88 w 88"/>
                <a:gd name="T19" fmla="*/ 2 h 105"/>
                <a:gd name="T20" fmla="*/ 82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82" y="0"/>
                  </a:moveTo>
                  <a:cubicBezTo>
                    <a:pt x="6" y="0"/>
                    <a:pt x="6" y="0"/>
                    <a:pt x="6" y="0"/>
                  </a:cubicBezTo>
                  <a:cubicBezTo>
                    <a:pt x="6" y="0"/>
                    <a:pt x="6" y="0"/>
                    <a:pt x="6" y="0"/>
                  </a:cubicBezTo>
                  <a:cubicBezTo>
                    <a:pt x="4" y="0"/>
                    <a:pt x="2" y="1"/>
                    <a:pt x="0" y="2"/>
                  </a:cubicBezTo>
                  <a:cubicBezTo>
                    <a:pt x="0" y="101"/>
                    <a:pt x="0" y="101"/>
                    <a:pt x="0" y="101"/>
                  </a:cubicBezTo>
                  <a:cubicBezTo>
                    <a:pt x="2" y="101"/>
                    <a:pt x="4" y="102"/>
                    <a:pt x="6" y="102"/>
                  </a:cubicBezTo>
                  <a:cubicBezTo>
                    <a:pt x="18" y="104"/>
                    <a:pt x="31" y="105"/>
                    <a:pt x="44" y="105"/>
                  </a:cubicBezTo>
                  <a:cubicBezTo>
                    <a:pt x="57" y="105"/>
                    <a:pt x="70" y="104"/>
                    <a:pt x="82" y="102"/>
                  </a:cubicBezTo>
                  <a:cubicBezTo>
                    <a:pt x="84" y="102"/>
                    <a:pt x="86" y="101"/>
                    <a:pt x="88" y="101"/>
                  </a:cubicBezTo>
                  <a:cubicBezTo>
                    <a:pt x="88" y="2"/>
                    <a:pt x="88" y="2"/>
                    <a:pt x="88" y="2"/>
                  </a:cubicBezTo>
                  <a:cubicBezTo>
                    <a:pt x="86" y="1"/>
                    <a:pt x="84" y="0"/>
                    <a:pt x="82" y="0"/>
                  </a:cubicBezTo>
                  <a:close/>
                </a:path>
              </a:pathLst>
            </a:custGeom>
            <a:solidFill>
              <a:srgbClr val="969696"/>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7" name="Freeform 463"/>
            <p:cNvSpPr>
              <a:spLocks/>
            </p:cNvSpPr>
            <p:nvPr/>
          </p:nvSpPr>
          <p:spPr bwMode="auto">
            <a:xfrm>
              <a:off x="3259032" y="2434257"/>
              <a:ext cx="554408" cy="467057"/>
            </a:xfrm>
            <a:custGeom>
              <a:avLst/>
              <a:gdLst>
                <a:gd name="T0" fmla="*/ 105 w 105"/>
                <a:gd name="T1" fmla="*/ 6 h 88"/>
                <a:gd name="T2" fmla="*/ 103 w 105"/>
                <a:gd name="T3" fmla="*/ 0 h 88"/>
                <a:gd name="T4" fmla="*/ 4 w 105"/>
                <a:gd name="T5" fmla="*/ 0 h 88"/>
                <a:gd name="T6" fmla="*/ 3 w 105"/>
                <a:gd name="T7" fmla="*/ 6 h 88"/>
                <a:gd name="T8" fmla="*/ 0 w 105"/>
                <a:gd name="T9" fmla="*/ 44 h 88"/>
                <a:gd name="T10" fmla="*/ 3 w 105"/>
                <a:gd name="T11" fmla="*/ 82 h 88"/>
                <a:gd name="T12" fmla="*/ 4 w 105"/>
                <a:gd name="T13" fmla="*/ 88 h 88"/>
                <a:gd name="T14" fmla="*/ 103 w 105"/>
                <a:gd name="T15" fmla="*/ 88 h 88"/>
                <a:gd name="T16" fmla="*/ 105 w 105"/>
                <a:gd name="T17" fmla="*/ 82 h 88"/>
                <a:gd name="T18" fmla="*/ 105 w 105"/>
                <a:gd name="T19"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88">
                  <a:moveTo>
                    <a:pt x="105" y="6"/>
                  </a:moveTo>
                  <a:cubicBezTo>
                    <a:pt x="105" y="4"/>
                    <a:pt x="104" y="2"/>
                    <a:pt x="103" y="0"/>
                  </a:cubicBezTo>
                  <a:cubicBezTo>
                    <a:pt x="4" y="0"/>
                    <a:pt x="4" y="0"/>
                    <a:pt x="4" y="0"/>
                  </a:cubicBezTo>
                  <a:cubicBezTo>
                    <a:pt x="4" y="2"/>
                    <a:pt x="3" y="4"/>
                    <a:pt x="3" y="6"/>
                  </a:cubicBezTo>
                  <a:cubicBezTo>
                    <a:pt x="1" y="18"/>
                    <a:pt x="0" y="31"/>
                    <a:pt x="0" y="44"/>
                  </a:cubicBezTo>
                  <a:cubicBezTo>
                    <a:pt x="0" y="57"/>
                    <a:pt x="1" y="70"/>
                    <a:pt x="3" y="82"/>
                  </a:cubicBezTo>
                  <a:cubicBezTo>
                    <a:pt x="3" y="84"/>
                    <a:pt x="4" y="86"/>
                    <a:pt x="4" y="88"/>
                  </a:cubicBezTo>
                  <a:cubicBezTo>
                    <a:pt x="103" y="88"/>
                    <a:pt x="103" y="88"/>
                    <a:pt x="103" y="88"/>
                  </a:cubicBezTo>
                  <a:cubicBezTo>
                    <a:pt x="104" y="86"/>
                    <a:pt x="105" y="84"/>
                    <a:pt x="105" y="82"/>
                  </a:cubicBezTo>
                  <a:lnTo>
                    <a:pt x="105" y="6"/>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8" name="Freeform 464"/>
            <p:cNvSpPr>
              <a:spLocks/>
            </p:cNvSpPr>
            <p:nvPr/>
          </p:nvSpPr>
          <p:spPr bwMode="auto">
            <a:xfrm>
              <a:off x="3280424" y="2065246"/>
              <a:ext cx="522320" cy="369011"/>
            </a:xfrm>
            <a:custGeom>
              <a:avLst/>
              <a:gdLst>
                <a:gd name="T0" fmla="*/ 33 w 99"/>
                <a:gd name="T1" fmla="*/ 4 h 70"/>
                <a:gd name="T2" fmla="*/ 20 w 99"/>
                <a:gd name="T3" fmla="*/ 6 h 70"/>
                <a:gd name="T4" fmla="*/ 0 w 99"/>
                <a:gd name="T5" fmla="*/ 70 h 70"/>
                <a:gd name="T6" fmla="*/ 99 w 99"/>
                <a:gd name="T7" fmla="*/ 70 h 70"/>
                <a:gd name="T8" fmla="*/ 33 w 99"/>
                <a:gd name="T9" fmla="*/ 4 h 70"/>
              </a:gdLst>
              <a:ahLst/>
              <a:cxnLst>
                <a:cxn ang="0">
                  <a:pos x="T0" y="T1"/>
                </a:cxn>
                <a:cxn ang="0">
                  <a:pos x="T2" y="T3"/>
                </a:cxn>
                <a:cxn ang="0">
                  <a:pos x="T4" y="T5"/>
                </a:cxn>
                <a:cxn ang="0">
                  <a:pos x="T6" y="T7"/>
                </a:cxn>
                <a:cxn ang="0">
                  <a:pos x="T8" y="T9"/>
                </a:cxn>
              </a:cxnLst>
              <a:rect l="0" t="0" r="r" b="b"/>
              <a:pathLst>
                <a:path w="99" h="70">
                  <a:moveTo>
                    <a:pt x="33" y="4"/>
                  </a:moveTo>
                  <a:cubicBezTo>
                    <a:pt x="29" y="0"/>
                    <a:pt x="22" y="1"/>
                    <a:pt x="20" y="6"/>
                  </a:cubicBezTo>
                  <a:cubicBezTo>
                    <a:pt x="10" y="27"/>
                    <a:pt x="4" y="48"/>
                    <a:pt x="0" y="70"/>
                  </a:cubicBezTo>
                  <a:cubicBezTo>
                    <a:pt x="99" y="70"/>
                    <a:pt x="99" y="70"/>
                    <a:pt x="99" y="70"/>
                  </a:cubicBezTo>
                  <a:lnTo>
                    <a:pt x="33" y="4"/>
                  </a:ln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9" name="Freeform 465"/>
            <p:cNvSpPr>
              <a:spLocks/>
            </p:cNvSpPr>
            <p:nvPr/>
          </p:nvSpPr>
          <p:spPr bwMode="auto">
            <a:xfrm>
              <a:off x="3280424" y="2901314"/>
              <a:ext cx="522320" cy="369011"/>
            </a:xfrm>
            <a:custGeom>
              <a:avLst/>
              <a:gdLst>
                <a:gd name="T0" fmla="*/ 20 w 99"/>
                <a:gd name="T1" fmla="*/ 64 h 70"/>
                <a:gd name="T2" fmla="*/ 33 w 99"/>
                <a:gd name="T3" fmla="*/ 66 h 70"/>
                <a:gd name="T4" fmla="*/ 99 w 99"/>
                <a:gd name="T5" fmla="*/ 0 h 70"/>
                <a:gd name="T6" fmla="*/ 0 w 99"/>
                <a:gd name="T7" fmla="*/ 0 h 70"/>
                <a:gd name="T8" fmla="*/ 20 w 99"/>
                <a:gd name="T9" fmla="*/ 64 h 70"/>
              </a:gdLst>
              <a:ahLst/>
              <a:cxnLst>
                <a:cxn ang="0">
                  <a:pos x="T0" y="T1"/>
                </a:cxn>
                <a:cxn ang="0">
                  <a:pos x="T2" y="T3"/>
                </a:cxn>
                <a:cxn ang="0">
                  <a:pos x="T4" y="T5"/>
                </a:cxn>
                <a:cxn ang="0">
                  <a:pos x="T6" y="T7"/>
                </a:cxn>
                <a:cxn ang="0">
                  <a:pos x="T8" y="T9"/>
                </a:cxn>
              </a:cxnLst>
              <a:rect l="0" t="0" r="r" b="b"/>
              <a:pathLst>
                <a:path w="99" h="70">
                  <a:moveTo>
                    <a:pt x="20" y="64"/>
                  </a:moveTo>
                  <a:cubicBezTo>
                    <a:pt x="22" y="69"/>
                    <a:pt x="29" y="70"/>
                    <a:pt x="33" y="66"/>
                  </a:cubicBezTo>
                  <a:cubicBezTo>
                    <a:pt x="99" y="0"/>
                    <a:pt x="99" y="0"/>
                    <a:pt x="99" y="0"/>
                  </a:cubicBezTo>
                  <a:cubicBezTo>
                    <a:pt x="0" y="0"/>
                    <a:pt x="0" y="0"/>
                    <a:pt x="0" y="0"/>
                  </a:cubicBezTo>
                  <a:cubicBezTo>
                    <a:pt x="4" y="22"/>
                    <a:pt x="10" y="43"/>
                    <a:pt x="20" y="64"/>
                  </a:cubicBezTo>
                  <a:close/>
                </a:path>
              </a:pathLst>
            </a:custGeom>
            <a:solidFill>
              <a:srgbClr val="773C1B"/>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0" name="Freeform 466"/>
            <p:cNvSpPr>
              <a:spLocks/>
            </p:cNvSpPr>
            <p:nvPr/>
          </p:nvSpPr>
          <p:spPr bwMode="auto">
            <a:xfrm>
              <a:off x="4367846" y="1323660"/>
              <a:ext cx="463491" cy="556190"/>
            </a:xfrm>
            <a:custGeom>
              <a:avLst/>
              <a:gdLst>
                <a:gd name="T0" fmla="*/ 82 w 88"/>
                <a:gd name="T1" fmla="*/ 105 h 105"/>
                <a:gd name="T2" fmla="*/ 88 w 88"/>
                <a:gd name="T3" fmla="*/ 103 h 105"/>
                <a:gd name="T4" fmla="*/ 88 w 88"/>
                <a:gd name="T5" fmla="*/ 4 h 105"/>
                <a:gd name="T6" fmla="*/ 82 w 88"/>
                <a:gd name="T7" fmla="*/ 3 h 105"/>
                <a:gd name="T8" fmla="*/ 44 w 88"/>
                <a:gd name="T9" fmla="*/ 0 h 105"/>
                <a:gd name="T10" fmla="*/ 6 w 88"/>
                <a:gd name="T11" fmla="*/ 3 h 105"/>
                <a:gd name="T12" fmla="*/ 0 w 88"/>
                <a:gd name="T13" fmla="*/ 4 h 105"/>
                <a:gd name="T14" fmla="*/ 0 w 88"/>
                <a:gd name="T15" fmla="*/ 103 h 105"/>
                <a:gd name="T16" fmla="*/ 6 w 88"/>
                <a:gd name="T17" fmla="*/ 105 h 105"/>
                <a:gd name="T18" fmla="*/ 82 w 88"/>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05">
                  <a:moveTo>
                    <a:pt x="82" y="105"/>
                  </a:moveTo>
                  <a:cubicBezTo>
                    <a:pt x="84" y="105"/>
                    <a:pt x="86" y="104"/>
                    <a:pt x="88" y="103"/>
                  </a:cubicBezTo>
                  <a:cubicBezTo>
                    <a:pt x="88" y="4"/>
                    <a:pt x="88" y="4"/>
                    <a:pt x="88" y="4"/>
                  </a:cubicBezTo>
                  <a:cubicBezTo>
                    <a:pt x="86" y="4"/>
                    <a:pt x="84" y="3"/>
                    <a:pt x="82" y="3"/>
                  </a:cubicBezTo>
                  <a:cubicBezTo>
                    <a:pt x="70" y="1"/>
                    <a:pt x="57" y="0"/>
                    <a:pt x="44" y="0"/>
                  </a:cubicBezTo>
                  <a:cubicBezTo>
                    <a:pt x="31" y="0"/>
                    <a:pt x="18" y="1"/>
                    <a:pt x="6" y="3"/>
                  </a:cubicBezTo>
                  <a:cubicBezTo>
                    <a:pt x="4" y="3"/>
                    <a:pt x="2" y="4"/>
                    <a:pt x="0" y="4"/>
                  </a:cubicBezTo>
                  <a:cubicBezTo>
                    <a:pt x="0" y="103"/>
                    <a:pt x="0" y="103"/>
                    <a:pt x="0" y="103"/>
                  </a:cubicBezTo>
                  <a:cubicBezTo>
                    <a:pt x="2" y="104"/>
                    <a:pt x="4" y="105"/>
                    <a:pt x="6" y="105"/>
                  </a:cubicBezTo>
                  <a:lnTo>
                    <a:pt x="82" y="105"/>
                  </a:lnTo>
                  <a:close/>
                </a:path>
              </a:pathLst>
            </a:custGeom>
            <a:solidFill>
              <a:srgbClr val="969696"/>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1" name="Freeform 467"/>
            <p:cNvSpPr>
              <a:spLocks/>
            </p:cNvSpPr>
            <p:nvPr/>
          </p:nvSpPr>
          <p:spPr bwMode="auto">
            <a:xfrm>
              <a:off x="3998835" y="1345052"/>
              <a:ext cx="369011" cy="524102"/>
            </a:xfrm>
            <a:custGeom>
              <a:avLst/>
              <a:gdLst>
                <a:gd name="T0" fmla="*/ 6 w 70"/>
                <a:gd name="T1" fmla="*/ 20 h 99"/>
                <a:gd name="T2" fmla="*/ 4 w 70"/>
                <a:gd name="T3" fmla="*/ 33 h 99"/>
                <a:gd name="T4" fmla="*/ 70 w 70"/>
                <a:gd name="T5" fmla="*/ 99 h 99"/>
                <a:gd name="T6" fmla="*/ 70 w 70"/>
                <a:gd name="T7" fmla="*/ 0 h 99"/>
                <a:gd name="T8" fmla="*/ 6 w 70"/>
                <a:gd name="T9" fmla="*/ 20 h 99"/>
              </a:gdLst>
              <a:ahLst/>
              <a:cxnLst>
                <a:cxn ang="0">
                  <a:pos x="T0" y="T1"/>
                </a:cxn>
                <a:cxn ang="0">
                  <a:pos x="T2" y="T3"/>
                </a:cxn>
                <a:cxn ang="0">
                  <a:pos x="T4" y="T5"/>
                </a:cxn>
                <a:cxn ang="0">
                  <a:pos x="T6" y="T7"/>
                </a:cxn>
                <a:cxn ang="0">
                  <a:pos x="T8" y="T9"/>
                </a:cxn>
              </a:cxnLst>
              <a:rect l="0" t="0" r="r" b="b"/>
              <a:pathLst>
                <a:path w="70" h="99">
                  <a:moveTo>
                    <a:pt x="6" y="20"/>
                  </a:moveTo>
                  <a:cubicBezTo>
                    <a:pt x="1" y="22"/>
                    <a:pt x="0" y="29"/>
                    <a:pt x="4" y="33"/>
                  </a:cubicBezTo>
                  <a:cubicBezTo>
                    <a:pt x="70" y="99"/>
                    <a:pt x="70" y="99"/>
                    <a:pt x="70" y="99"/>
                  </a:cubicBezTo>
                  <a:cubicBezTo>
                    <a:pt x="70" y="0"/>
                    <a:pt x="70" y="0"/>
                    <a:pt x="70" y="0"/>
                  </a:cubicBezTo>
                  <a:cubicBezTo>
                    <a:pt x="48" y="4"/>
                    <a:pt x="27" y="10"/>
                    <a:pt x="6" y="20"/>
                  </a:cubicBezTo>
                  <a:close/>
                </a:path>
              </a:pathLst>
            </a:custGeom>
            <a:solidFill>
              <a:srgbClr val="717171"/>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2" name="Freeform 468"/>
            <p:cNvSpPr>
              <a:spLocks/>
            </p:cNvSpPr>
            <p:nvPr/>
          </p:nvSpPr>
          <p:spPr bwMode="auto">
            <a:xfrm>
              <a:off x="4831337" y="1345052"/>
              <a:ext cx="369011" cy="524102"/>
            </a:xfrm>
            <a:custGeom>
              <a:avLst/>
              <a:gdLst>
                <a:gd name="T0" fmla="*/ 66 w 70"/>
                <a:gd name="T1" fmla="*/ 33 h 99"/>
                <a:gd name="T2" fmla="*/ 64 w 70"/>
                <a:gd name="T3" fmla="*/ 20 h 99"/>
                <a:gd name="T4" fmla="*/ 0 w 70"/>
                <a:gd name="T5" fmla="*/ 0 h 99"/>
                <a:gd name="T6" fmla="*/ 0 w 70"/>
                <a:gd name="T7" fmla="*/ 99 h 99"/>
                <a:gd name="T8" fmla="*/ 66 w 70"/>
                <a:gd name="T9" fmla="*/ 33 h 99"/>
              </a:gdLst>
              <a:ahLst/>
              <a:cxnLst>
                <a:cxn ang="0">
                  <a:pos x="T0" y="T1"/>
                </a:cxn>
                <a:cxn ang="0">
                  <a:pos x="T2" y="T3"/>
                </a:cxn>
                <a:cxn ang="0">
                  <a:pos x="T4" y="T5"/>
                </a:cxn>
                <a:cxn ang="0">
                  <a:pos x="T6" y="T7"/>
                </a:cxn>
                <a:cxn ang="0">
                  <a:pos x="T8" y="T9"/>
                </a:cxn>
              </a:cxnLst>
              <a:rect l="0" t="0" r="r" b="b"/>
              <a:pathLst>
                <a:path w="70" h="99">
                  <a:moveTo>
                    <a:pt x="66" y="33"/>
                  </a:moveTo>
                  <a:cubicBezTo>
                    <a:pt x="70" y="29"/>
                    <a:pt x="69" y="22"/>
                    <a:pt x="64" y="20"/>
                  </a:cubicBezTo>
                  <a:cubicBezTo>
                    <a:pt x="43" y="10"/>
                    <a:pt x="22" y="4"/>
                    <a:pt x="0" y="0"/>
                  </a:cubicBezTo>
                  <a:cubicBezTo>
                    <a:pt x="0" y="99"/>
                    <a:pt x="0" y="99"/>
                    <a:pt x="0" y="99"/>
                  </a:cubicBezTo>
                  <a:lnTo>
                    <a:pt x="66" y="33"/>
                  </a:lnTo>
                  <a:close/>
                </a:path>
              </a:pathLst>
            </a:custGeom>
            <a:solidFill>
              <a:srgbClr val="717171"/>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3" name="Freeform 469"/>
            <p:cNvSpPr>
              <a:spLocks/>
            </p:cNvSpPr>
            <p:nvPr/>
          </p:nvSpPr>
          <p:spPr bwMode="auto">
            <a:xfrm>
              <a:off x="5396440" y="2901314"/>
              <a:ext cx="522320" cy="369011"/>
            </a:xfrm>
            <a:custGeom>
              <a:avLst/>
              <a:gdLst>
                <a:gd name="T0" fmla="*/ 66 w 99"/>
                <a:gd name="T1" fmla="*/ 66 h 70"/>
                <a:gd name="T2" fmla="*/ 79 w 99"/>
                <a:gd name="T3" fmla="*/ 64 h 70"/>
                <a:gd name="T4" fmla="*/ 99 w 99"/>
                <a:gd name="T5" fmla="*/ 0 h 70"/>
                <a:gd name="T6" fmla="*/ 0 w 99"/>
                <a:gd name="T7" fmla="*/ 0 h 70"/>
                <a:gd name="T8" fmla="*/ 66 w 99"/>
                <a:gd name="T9" fmla="*/ 66 h 70"/>
              </a:gdLst>
              <a:ahLst/>
              <a:cxnLst>
                <a:cxn ang="0">
                  <a:pos x="T0" y="T1"/>
                </a:cxn>
                <a:cxn ang="0">
                  <a:pos x="T2" y="T3"/>
                </a:cxn>
                <a:cxn ang="0">
                  <a:pos x="T4" y="T5"/>
                </a:cxn>
                <a:cxn ang="0">
                  <a:pos x="T6" y="T7"/>
                </a:cxn>
                <a:cxn ang="0">
                  <a:pos x="T8" y="T9"/>
                </a:cxn>
              </a:cxnLst>
              <a:rect l="0" t="0" r="r" b="b"/>
              <a:pathLst>
                <a:path w="99" h="70">
                  <a:moveTo>
                    <a:pt x="66" y="66"/>
                  </a:moveTo>
                  <a:cubicBezTo>
                    <a:pt x="70" y="70"/>
                    <a:pt x="77" y="69"/>
                    <a:pt x="79" y="64"/>
                  </a:cubicBezTo>
                  <a:cubicBezTo>
                    <a:pt x="89" y="43"/>
                    <a:pt x="95" y="22"/>
                    <a:pt x="99" y="0"/>
                  </a:cubicBezTo>
                  <a:cubicBezTo>
                    <a:pt x="0" y="0"/>
                    <a:pt x="0" y="0"/>
                    <a:pt x="0" y="0"/>
                  </a:cubicBezTo>
                  <a:lnTo>
                    <a:pt x="66" y="66"/>
                  </a:lnTo>
                  <a:close/>
                </a:path>
              </a:pathLst>
            </a:custGeom>
            <a:solidFill>
              <a:srgbClr val="A61A9C"/>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4" name="Freeform 470"/>
            <p:cNvSpPr>
              <a:spLocks/>
            </p:cNvSpPr>
            <p:nvPr/>
          </p:nvSpPr>
          <p:spPr bwMode="auto">
            <a:xfrm>
              <a:off x="5396440" y="2065246"/>
              <a:ext cx="522320" cy="369011"/>
            </a:xfrm>
            <a:custGeom>
              <a:avLst/>
              <a:gdLst>
                <a:gd name="T0" fmla="*/ 79 w 99"/>
                <a:gd name="T1" fmla="*/ 6 h 70"/>
                <a:gd name="T2" fmla="*/ 66 w 99"/>
                <a:gd name="T3" fmla="*/ 4 h 70"/>
                <a:gd name="T4" fmla="*/ 0 w 99"/>
                <a:gd name="T5" fmla="*/ 70 h 70"/>
                <a:gd name="T6" fmla="*/ 99 w 99"/>
                <a:gd name="T7" fmla="*/ 70 h 70"/>
                <a:gd name="T8" fmla="*/ 79 w 99"/>
                <a:gd name="T9" fmla="*/ 6 h 70"/>
              </a:gdLst>
              <a:ahLst/>
              <a:cxnLst>
                <a:cxn ang="0">
                  <a:pos x="T0" y="T1"/>
                </a:cxn>
                <a:cxn ang="0">
                  <a:pos x="T2" y="T3"/>
                </a:cxn>
                <a:cxn ang="0">
                  <a:pos x="T4" y="T5"/>
                </a:cxn>
                <a:cxn ang="0">
                  <a:pos x="T6" y="T7"/>
                </a:cxn>
                <a:cxn ang="0">
                  <a:pos x="T8" y="T9"/>
                </a:cxn>
              </a:cxnLst>
              <a:rect l="0" t="0" r="r" b="b"/>
              <a:pathLst>
                <a:path w="99" h="70">
                  <a:moveTo>
                    <a:pt x="79" y="6"/>
                  </a:moveTo>
                  <a:cubicBezTo>
                    <a:pt x="77" y="1"/>
                    <a:pt x="70" y="0"/>
                    <a:pt x="66" y="4"/>
                  </a:cubicBezTo>
                  <a:cubicBezTo>
                    <a:pt x="0" y="70"/>
                    <a:pt x="0" y="70"/>
                    <a:pt x="0" y="70"/>
                  </a:cubicBezTo>
                  <a:cubicBezTo>
                    <a:pt x="99" y="70"/>
                    <a:pt x="99" y="70"/>
                    <a:pt x="99" y="70"/>
                  </a:cubicBezTo>
                  <a:cubicBezTo>
                    <a:pt x="95" y="48"/>
                    <a:pt x="89" y="27"/>
                    <a:pt x="79" y="6"/>
                  </a:cubicBezTo>
                  <a:close/>
                </a:path>
              </a:pathLst>
            </a:cu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5" name="Freeform 471"/>
            <p:cNvSpPr>
              <a:spLocks/>
            </p:cNvSpPr>
            <p:nvPr/>
          </p:nvSpPr>
          <p:spPr bwMode="auto">
            <a:xfrm>
              <a:off x="5385744" y="2434257"/>
              <a:ext cx="554408" cy="467057"/>
            </a:xfrm>
            <a:custGeom>
              <a:avLst/>
              <a:gdLst>
                <a:gd name="T0" fmla="*/ 105 w 105"/>
                <a:gd name="T1" fmla="*/ 44 h 88"/>
                <a:gd name="T2" fmla="*/ 102 w 105"/>
                <a:gd name="T3" fmla="*/ 6 h 88"/>
                <a:gd name="T4" fmla="*/ 101 w 105"/>
                <a:gd name="T5" fmla="*/ 0 h 88"/>
                <a:gd name="T6" fmla="*/ 2 w 105"/>
                <a:gd name="T7" fmla="*/ 0 h 88"/>
                <a:gd name="T8" fmla="*/ 0 w 105"/>
                <a:gd name="T9" fmla="*/ 6 h 88"/>
                <a:gd name="T10" fmla="*/ 0 w 105"/>
                <a:gd name="T11" fmla="*/ 82 h 88"/>
                <a:gd name="T12" fmla="*/ 2 w 105"/>
                <a:gd name="T13" fmla="*/ 88 h 88"/>
                <a:gd name="T14" fmla="*/ 101 w 105"/>
                <a:gd name="T15" fmla="*/ 88 h 88"/>
                <a:gd name="T16" fmla="*/ 102 w 105"/>
                <a:gd name="T17" fmla="*/ 82 h 88"/>
                <a:gd name="T18" fmla="*/ 105 w 105"/>
                <a:gd name="T1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88">
                  <a:moveTo>
                    <a:pt x="105" y="44"/>
                  </a:moveTo>
                  <a:cubicBezTo>
                    <a:pt x="105" y="31"/>
                    <a:pt x="104" y="18"/>
                    <a:pt x="102" y="6"/>
                  </a:cubicBezTo>
                  <a:cubicBezTo>
                    <a:pt x="102" y="4"/>
                    <a:pt x="101" y="2"/>
                    <a:pt x="101" y="0"/>
                  </a:cubicBezTo>
                  <a:cubicBezTo>
                    <a:pt x="2" y="0"/>
                    <a:pt x="2" y="0"/>
                    <a:pt x="2" y="0"/>
                  </a:cubicBezTo>
                  <a:cubicBezTo>
                    <a:pt x="1" y="2"/>
                    <a:pt x="0" y="4"/>
                    <a:pt x="0" y="6"/>
                  </a:cubicBezTo>
                  <a:cubicBezTo>
                    <a:pt x="0" y="82"/>
                    <a:pt x="0" y="82"/>
                    <a:pt x="0" y="82"/>
                  </a:cubicBezTo>
                  <a:cubicBezTo>
                    <a:pt x="0" y="84"/>
                    <a:pt x="1" y="86"/>
                    <a:pt x="2" y="88"/>
                  </a:cubicBezTo>
                  <a:cubicBezTo>
                    <a:pt x="101" y="88"/>
                    <a:pt x="101" y="88"/>
                    <a:pt x="101" y="88"/>
                  </a:cubicBezTo>
                  <a:cubicBezTo>
                    <a:pt x="101" y="86"/>
                    <a:pt x="102" y="84"/>
                    <a:pt x="102" y="82"/>
                  </a:cubicBezTo>
                  <a:cubicBezTo>
                    <a:pt x="104" y="70"/>
                    <a:pt x="105" y="57"/>
                    <a:pt x="105" y="4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6" name="Freeform 472"/>
            <p:cNvSpPr>
              <a:spLocks/>
            </p:cNvSpPr>
            <p:nvPr/>
          </p:nvSpPr>
          <p:spPr bwMode="auto">
            <a:xfrm>
              <a:off x="4831337" y="3466416"/>
              <a:ext cx="369011" cy="524102"/>
            </a:xfrm>
            <a:custGeom>
              <a:avLst/>
              <a:gdLst>
                <a:gd name="T0" fmla="*/ 64 w 70"/>
                <a:gd name="T1" fmla="*/ 79 h 99"/>
                <a:gd name="T2" fmla="*/ 66 w 70"/>
                <a:gd name="T3" fmla="*/ 66 h 99"/>
                <a:gd name="T4" fmla="*/ 0 w 70"/>
                <a:gd name="T5" fmla="*/ 0 h 99"/>
                <a:gd name="T6" fmla="*/ 0 w 70"/>
                <a:gd name="T7" fmla="*/ 0 h 99"/>
                <a:gd name="T8" fmla="*/ 0 w 70"/>
                <a:gd name="T9" fmla="*/ 99 h 99"/>
                <a:gd name="T10" fmla="*/ 64 w 70"/>
                <a:gd name="T11" fmla="*/ 79 h 99"/>
              </a:gdLst>
              <a:ahLst/>
              <a:cxnLst>
                <a:cxn ang="0">
                  <a:pos x="T0" y="T1"/>
                </a:cxn>
                <a:cxn ang="0">
                  <a:pos x="T2" y="T3"/>
                </a:cxn>
                <a:cxn ang="0">
                  <a:pos x="T4" y="T5"/>
                </a:cxn>
                <a:cxn ang="0">
                  <a:pos x="T6" y="T7"/>
                </a:cxn>
                <a:cxn ang="0">
                  <a:pos x="T8" y="T9"/>
                </a:cxn>
                <a:cxn ang="0">
                  <a:pos x="T10" y="T11"/>
                </a:cxn>
              </a:cxnLst>
              <a:rect l="0" t="0" r="r" b="b"/>
              <a:pathLst>
                <a:path w="70" h="99">
                  <a:moveTo>
                    <a:pt x="64" y="79"/>
                  </a:moveTo>
                  <a:cubicBezTo>
                    <a:pt x="69" y="77"/>
                    <a:pt x="70" y="70"/>
                    <a:pt x="66" y="66"/>
                  </a:cubicBezTo>
                  <a:cubicBezTo>
                    <a:pt x="0" y="0"/>
                    <a:pt x="0" y="0"/>
                    <a:pt x="0" y="0"/>
                  </a:cubicBezTo>
                  <a:cubicBezTo>
                    <a:pt x="0" y="0"/>
                    <a:pt x="0" y="0"/>
                    <a:pt x="0" y="0"/>
                  </a:cubicBezTo>
                  <a:cubicBezTo>
                    <a:pt x="0" y="99"/>
                    <a:pt x="0" y="99"/>
                    <a:pt x="0" y="99"/>
                  </a:cubicBezTo>
                  <a:cubicBezTo>
                    <a:pt x="22" y="95"/>
                    <a:pt x="43" y="89"/>
                    <a:pt x="64" y="79"/>
                  </a:cubicBezTo>
                  <a:close/>
                </a:path>
              </a:pathLst>
            </a:custGeom>
            <a:solidFill>
              <a:srgbClr val="717171"/>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7" name="Freeform 473"/>
            <p:cNvSpPr>
              <a:spLocks/>
            </p:cNvSpPr>
            <p:nvPr/>
          </p:nvSpPr>
          <p:spPr bwMode="auto">
            <a:xfrm>
              <a:off x="3998835" y="3466416"/>
              <a:ext cx="369011" cy="524102"/>
            </a:xfrm>
            <a:custGeom>
              <a:avLst/>
              <a:gdLst>
                <a:gd name="T0" fmla="*/ 70 w 70"/>
                <a:gd name="T1" fmla="*/ 0 h 99"/>
                <a:gd name="T2" fmla="*/ 4 w 70"/>
                <a:gd name="T3" fmla="*/ 66 h 99"/>
                <a:gd name="T4" fmla="*/ 6 w 70"/>
                <a:gd name="T5" fmla="*/ 79 h 99"/>
                <a:gd name="T6" fmla="*/ 70 w 70"/>
                <a:gd name="T7" fmla="*/ 99 h 99"/>
                <a:gd name="T8" fmla="*/ 70 w 70"/>
                <a:gd name="T9" fmla="*/ 0 h 99"/>
              </a:gdLst>
              <a:ahLst/>
              <a:cxnLst>
                <a:cxn ang="0">
                  <a:pos x="T0" y="T1"/>
                </a:cxn>
                <a:cxn ang="0">
                  <a:pos x="T2" y="T3"/>
                </a:cxn>
                <a:cxn ang="0">
                  <a:pos x="T4" y="T5"/>
                </a:cxn>
                <a:cxn ang="0">
                  <a:pos x="T6" y="T7"/>
                </a:cxn>
                <a:cxn ang="0">
                  <a:pos x="T8" y="T9"/>
                </a:cxn>
              </a:cxnLst>
              <a:rect l="0" t="0" r="r" b="b"/>
              <a:pathLst>
                <a:path w="70" h="99">
                  <a:moveTo>
                    <a:pt x="70" y="0"/>
                  </a:moveTo>
                  <a:cubicBezTo>
                    <a:pt x="4" y="66"/>
                    <a:pt x="4" y="66"/>
                    <a:pt x="4" y="66"/>
                  </a:cubicBezTo>
                  <a:cubicBezTo>
                    <a:pt x="0" y="70"/>
                    <a:pt x="1" y="77"/>
                    <a:pt x="6" y="79"/>
                  </a:cubicBezTo>
                  <a:cubicBezTo>
                    <a:pt x="27" y="89"/>
                    <a:pt x="48" y="95"/>
                    <a:pt x="70" y="99"/>
                  </a:cubicBezTo>
                  <a:cubicBezTo>
                    <a:pt x="70" y="0"/>
                    <a:pt x="70" y="0"/>
                    <a:pt x="70" y="0"/>
                  </a:cubicBezTo>
                  <a:close/>
                </a:path>
              </a:pathLst>
            </a:custGeom>
            <a:solidFill>
              <a:srgbClr val="717171"/>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19" name="Freeform 475"/>
            <p:cNvSpPr>
              <a:spLocks/>
            </p:cNvSpPr>
            <p:nvPr/>
          </p:nvSpPr>
          <p:spPr bwMode="auto">
            <a:xfrm>
              <a:off x="3460472" y="2926271"/>
              <a:ext cx="880634" cy="884199"/>
            </a:xfrm>
            <a:custGeom>
              <a:avLst/>
              <a:gdLst>
                <a:gd name="T0" fmla="*/ 78 w 167"/>
                <a:gd name="T1" fmla="*/ 0 h 167"/>
                <a:gd name="T2" fmla="*/ 76 w 167"/>
                <a:gd name="T3" fmla="*/ 2 h 167"/>
                <a:gd name="T4" fmla="*/ 3 w 167"/>
                <a:gd name="T5" fmla="*/ 74 h 167"/>
                <a:gd name="T6" fmla="*/ 2 w 167"/>
                <a:gd name="T7" fmla="*/ 84 h 167"/>
                <a:gd name="T8" fmla="*/ 83 w 167"/>
                <a:gd name="T9" fmla="*/ 165 h 167"/>
                <a:gd name="T10" fmla="*/ 93 w 167"/>
                <a:gd name="T11" fmla="*/ 164 h 167"/>
                <a:gd name="T12" fmla="*/ 165 w 167"/>
                <a:gd name="T13" fmla="*/ 91 h 167"/>
                <a:gd name="T14" fmla="*/ 167 w 167"/>
                <a:gd name="T15" fmla="*/ 89 h 167"/>
                <a:gd name="T16" fmla="*/ 78 w 167"/>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78" y="0"/>
                  </a:moveTo>
                  <a:cubicBezTo>
                    <a:pt x="77" y="0"/>
                    <a:pt x="77" y="1"/>
                    <a:pt x="76" y="2"/>
                  </a:cubicBezTo>
                  <a:cubicBezTo>
                    <a:pt x="3" y="74"/>
                    <a:pt x="3" y="74"/>
                    <a:pt x="3" y="74"/>
                  </a:cubicBezTo>
                  <a:cubicBezTo>
                    <a:pt x="0" y="77"/>
                    <a:pt x="0" y="81"/>
                    <a:pt x="2" y="84"/>
                  </a:cubicBezTo>
                  <a:cubicBezTo>
                    <a:pt x="22" y="117"/>
                    <a:pt x="50" y="145"/>
                    <a:pt x="83" y="165"/>
                  </a:cubicBezTo>
                  <a:cubicBezTo>
                    <a:pt x="86" y="167"/>
                    <a:pt x="90" y="167"/>
                    <a:pt x="93" y="164"/>
                  </a:cubicBezTo>
                  <a:cubicBezTo>
                    <a:pt x="165" y="91"/>
                    <a:pt x="165" y="91"/>
                    <a:pt x="165" y="91"/>
                  </a:cubicBezTo>
                  <a:cubicBezTo>
                    <a:pt x="166" y="90"/>
                    <a:pt x="167" y="90"/>
                    <a:pt x="167" y="89"/>
                  </a:cubicBezTo>
                  <a:cubicBezTo>
                    <a:pt x="126" y="73"/>
                    <a:pt x="94" y="41"/>
                    <a:pt x="78" y="0"/>
                  </a:cubicBezTo>
                  <a:close/>
                </a:path>
              </a:pathLst>
            </a:cu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0" name="Freeform 476"/>
            <p:cNvSpPr>
              <a:spLocks/>
            </p:cNvSpPr>
            <p:nvPr/>
          </p:nvSpPr>
          <p:spPr bwMode="auto">
            <a:xfrm>
              <a:off x="4858077" y="1525101"/>
              <a:ext cx="880634" cy="884199"/>
            </a:xfrm>
            <a:custGeom>
              <a:avLst/>
              <a:gdLst>
                <a:gd name="T0" fmla="*/ 89 w 167"/>
                <a:gd name="T1" fmla="*/ 167 h 167"/>
                <a:gd name="T2" fmla="*/ 91 w 167"/>
                <a:gd name="T3" fmla="*/ 165 h 167"/>
                <a:gd name="T4" fmla="*/ 164 w 167"/>
                <a:gd name="T5" fmla="*/ 93 h 167"/>
                <a:gd name="T6" fmla="*/ 165 w 167"/>
                <a:gd name="T7" fmla="*/ 83 h 167"/>
                <a:gd name="T8" fmla="*/ 84 w 167"/>
                <a:gd name="T9" fmla="*/ 2 h 167"/>
                <a:gd name="T10" fmla="*/ 74 w 167"/>
                <a:gd name="T11" fmla="*/ 3 h 167"/>
                <a:gd name="T12" fmla="*/ 2 w 167"/>
                <a:gd name="T13" fmla="*/ 76 h 167"/>
                <a:gd name="T14" fmla="*/ 0 w 167"/>
                <a:gd name="T15" fmla="*/ 78 h 167"/>
                <a:gd name="T16" fmla="*/ 89 w 167"/>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89" y="167"/>
                  </a:moveTo>
                  <a:cubicBezTo>
                    <a:pt x="90" y="167"/>
                    <a:pt x="90" y="166"/>
                    <a:pt x="91" y="165"/>
                  </a:cubicBezTo>
                  <a:cubicBezTo>
                    <a:pt x="164" y="93"/>
                    <a:pt x="164" y="93"/>
                    <a:pt x="164" y="93"/>
                  </a:cubicBezTo>
                  <a:cubicBezTo>
                    <a:pt x="167" y="90"/>
                    <a:pt x="167" y="86"/>
                    <a:pt x="165" y="83"/>
                  </a:cubicBezTo>
                  <a:cubicBezTo>
                    <a:pt x="145" y="50"/>
                    <a:pt x="117" y="22"/>
                    <a:pt x="84" y="2"/>
                  </a:cubicBezTo>
                  <a:cubicBezTo>
                    <a:pt x="81" y="0"/>
                    <a:pt x="77" y="0"/>
                    <a:pt x="74" y="3"/>
                  </a:cubicBezTo>
                  <a:cubicBezTo>
                    <a:pt x="2" y="76"/>
                    <a:pt x="2" y="76"/>
                    <a:pt x="2" y="76"/>
                  </a:cubicBezTo>
                  <a:cubicBezTo>
                    <a:pt x="1" y="77"/>
                    <a:pt x="0" y="77"/>
                    <a:pt x="0" y="78"/>
                  </a:cubicBezTo>
                  <a:cubicBezTo>
                    <a:pt x="41" y="94"/>
                    <a:pt x="73" y="126"/>
                    <a:pt x="89" y="167"/>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1" name="Freeform 477"/>
            <p:cNvSpPr>
              <a:spLocks/>
            </p:cNvSpPr>
            <p:nvPr/>
          </p:nvSpPr>
          <p:spPr bwMode="auto">
            <a:xfrm>
              <a:off x="3460472" y="1525101"/>
              <a:ext cx="880634" cy="884199"/>
            </a:xfrm>
            <a:custGeom>
              <a:avLst/>
              <a:gdLst>
                <a:gd name="T0" fmla="*/ 167 w 167"/>
                <a:gd name="T1" fmla="*/ 78 h 167"/>
                <a:gd name="T2" fmla="*/ 165 w 167"/>
                <a:gd name="T3" fmla="*/ 76 h 167"/>
                <a:gd name="T4" fmla="*/ 93 w 167"/>
                <a:gd name="T5" fmla="*/ 3 h 167"/>
                <a:gd name="T6" fmla="*/ 83 w 167"/>
                <a:gd name="T7" fmla="*/ 2 h 167"/>
                <a:gd name="T8" fmla="*/ 2 w 167"/>
                <a:gd name="T9" fmla="*/ 83 h 167"/>
                <a:gd name="T10" fmla="*/ 3 w 167"/>
                <a:gd name="T11" fmla="*/ 93 h 167"/>
                <a:gd name="T12" fmla="*/ 76 w 167"/>
                <a:gd name="T13" fmla="*/ 165 h 167"/>
                <a:gd name="T14" fmla="*/ 78 w 167"/>
                <a:gd name="T15" fmla="*/ 167 h 167"/>
                <a:gd name="T16" fmla="*/ 167 w 167"/>
                <a:gd name="T17" fmla="*/ 7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167" y="78"/>
                  </a:moveTo>
                  <a:cubicBezTo>
                    <a:pt x="167" y="77"/>
                    <a:pt x="166" y="77"/>
                    <a:pt x="165" y="76"/>
                  </a:cubicBezTo>
                  <a:cubicBezTo>
                    <a:pt x="93" y="3"/>
                    <a:pt x="93" y="3"/>
                    <a:pt x="93" y="3"/>
                  </a:cubicBezTo>
                  <a:cubicBezTo>
                    <a:pt x="90" y="0"/>
                    <a:pt x="86" y="0"/>
                    <a:pt x="83" y="2"/>
                  </a:cubicBezTo>
                  <a:cubicBezTo>
                    <a:pt x="50" y="22"/>
                    <a:pt x="22" y="50"/>
                    <a:pt x="2" y="83"/>
                  </a:cubicBezTo>
                  <a:cubicBezTo>
                    <a:pt x="0" y="86"/>
                    <a:pt x="0" y="90"/>
                    <a:pt x="3" y="93"/>
                  </a:cubicBezTo>
                  <a:cubicBezTo>
                    <a:pt x="76" y="165"/>
                    <a:pt x="76" y="165"/>
                    <a:pt x="76" y="165"/>
                  </a:cubicBezTo>
                  <a:cubicBezTo>
                    <a:pt x="77" y="166"/>
                    <a:pt x="77" y="167"/>
                    <a:pt x="78" y="167"/>
                  </a:cubicBezTo>
                  <a:cubicBezTo>
                    <a:pt x="94" y="126"/>
                    <a:pt x="126" y="94"/>
                    <a:pt x="167" y="78"/>
                  </a:cubicBezTo>
                  <a:close/>
                </a:path>
              </a:pathLst>
            </a:custGeom>
            <a:solidFill>
              <a:srgbClr val="00588E"/>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2" name="Freeform 478"/>
            <p:cNvSpPr>
              <a:spLocks/>
            </p:cNvSpPr>
            <p:nvPr/>
          </p:nvSpPr>
          <p:spPr bwMode="auto">
            <a:xfrm>
              <a:off x="4858077" y="2926271"/>
              <a:ext cx="880634" cy="884199"/>
            </a:xfrm>
            <a:custGeom>
              <a:avLst/>
              <a:gdLst>
                <a:gd name="T0" fmla="*/ 164 w 167"/>
                <a:gd name="T1" fmla="*/ 74 h 167"/>
                <a:gd name="T2" fmla="*/ 91 w 167"/>
                <a:gd name="T3" fmla="*/ 2 h 167"/>
                <a:gd name="T4" fmla="*/ 89 w 167"/>
                <a:gd name="T5" fmla="*/ 0 h 167"/>
                <a:gd name="T6" fmla="*/ 0 w 167"/>
                <a:gd name="T7" fmla="*/ 89 h 167"/>
                <a:gd name="T8" fmla="*/ 2 w 167"/>
                <a:gd name="T9" fmla="*/ 91 h 167"/>
                <a:gd name="T10" fmla="*/ 74 w 167"/>
                <a:gd name="T11" fmla="*/ 164 h 167"/>
                <a:gd name="T12" fmla="*/ 84 w 167"/>
                <a:gd name="T13" fmla="*/ 165 h 167"/>
                <a:gd name="T14" fmla="*/ 165 w 167"/>
                <a:gd name="T15" fmla="*/ 84 h 167"/>
                <a:gd name="T16" fmla="*/ 164 w 167"/>
                <a:gd name="T17" fmla="*/ 7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164" y="74"/>
                  </a:moveTo>
                  <a:cubicBezTo>
                    <a:pt x="91" y="2"/>
                    <a:pt x="91" y="2"/>
                    <a:pt x="91" y="2"/>
                  </a:cubicBezTo>
                  <a:cubicBezTo>
                    <a:pt x="90" y="1"/>
                    <a:pt x="90" y="0"/>
                    <a:pt x="89" y="0"/>
                  </a:cubicBezTo>
                  <a:cubicBezTo>
                    <a:pt x="73" y="41"/>
                    <a:pt x="41" y="73"/>
                    <a:pt x="0" y="89"/>
                  </a:cubicBezTo>
                  <a:cubicBezTo>
                    <a:pt x="0" y="90"/>
                    <a:pt x="1" y="90"/>
                    <a:pt x="2" y="91"/>
                  </a:cubicBezTo>
                  <a:cubicBezTo>
                    <a:pt x="74" y="164"/>
                    <a:pt x="74" y="164"/>
                    <a:pt x="74" y="164"/>
                  </a:cubicBezTo>
                  <a:cubicBezTo>
                    <a:pt x="77" y="167"/>
                    <a:pt x="81" y="167"/>
                    <a:pt x="84" y="165"/>
                  </a:cubicBezTo>
                  <a:cubicBezTo>
                    <a:pt x="117" y="145"/>
                    <a:pt x="145" y="117"/>
                    <a:pt x="165" y="84"/>
                  </a:cubicBezTo>
                  <a:cubicBezTo>
                    <a:pt x="167" y="81"/>
                    <a:pt x="167" y="77"/>
                    <a:pt x="164" y="7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3" name="Freeform 479"/>
            <p:cNvSpPr>
              <a:spLocks/>
            </p:cNvSpPr>
            <p:nvPr/>
          </p:nvSpPr>
          <p:spPr bwMode="auto">
            <a:xfrm>
              <a:off x="3869373" y="2923817"/>
              <a:ext cx="474187" cy="475971"/>
            </a:xfrm>
            <a:custGeom>
              <a:avLst/>
              <a:gdLst>
                <a:gd name="T0" fmla="*/ 90 w 90"/>
                <a:gd name="T1" fmla="*/ 8 h 90"/>
                <a:gd name="T2" fmla="*/ 82 w 90"/>
                <a:gd name="T3" fmla="*/ 0 h 90"/>
                <a:gd name="T4" fmla="*/ 3 w 90"/>
                <a:gd name="T5" fmla="*/ 0 h 90"/>
                <a:gd name="T6" fmla="*/ 0 w 90"/>
                <a:gd name="T7" fmla="*/ 1 h 90"/>
                <a:gd name="T8" fmla="*/ 89 w 90"/>
                <a:gd name="T9" fmla="*/ 90 h 90"/>
                <a:gd name="T10" fmla="*/ 90 w 90"/>
                <a:gd name="T11" fmla="*/ 87 h 90"/>
                <a:gd name="T12" fmla="*/ 90 w 90"/>
                <a:gd name="T13" fmla="*/ 8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90" y="8"/>
                  </a:moveTo>
                  <a:cubicBezTo>
                    <a:pt x="90" y="4"/>
                    <a:pt x="86" y="0"/>
                    <a:pt x="82" y="0"/>
                  </a:cubicBezTo>
                  <a:cubicBezTo>
                    <a:pt x="3" y="0"/>
                    <a:pt x="3" y="0"/>
                    <a:pt x="3" y="0"/>
                  </a:cubicBezTo>
                  <a:cubicBezTo>
                    <a:pt x="2" y="0"/>
                    <a:pt x="1" y="1"/>
                    <a:pt x="0" y="1"/>
                  </a:cubicBezTo>
                  <a:cubicBezTo>
                    <a:pt x="16" y="42"/>
                    <a:pt x="48" y="74"/>
                    <a:pt x="89" y="90"/>
                  </a:cubicBezTo>
                  <a:cubicBezTo>
                    <a:pt x="89" y="89"/>
                    <a:pt x="90" y="88"/>
                    <a:pt x="90" y="87"/>
                  </a:cubicBezTo>
                  <a:lnTo>
                    <a:pt x="90" y="8"/>
                  </a:ln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4" name="Freeform 480"/>
            <p:cNvSpPr>
              <a:spLocks/>
            </p:cNvSpPr>
            <p:nvPr/>
          </p:nvSpPr>
          <p:spPr bwMode="auto">
            <a:xfrm>
              <a:off x="4855623" y="1938678"/>
              <a:ext cx="474187" cy="475971"/>
            </a:xfrm>
            <a:custGeom>
              <a:avLst/>
              <a:gdLst>
                <a:gd name="T0" fmla="*/ 0 w 90"/>
                <a:gd name="T1" fmla="*/ 82 h 90"/>
                <a:gd name="T2" fmla="*/ 8 w 90"/>
                <a:gd name="T3" fmla="*/ 90 h 90"/>
                <a:gd name="T4" fmla="*/ 87 w 90"/>
                <a:gd name="T5" fmla="*/ 90 h 90"/>
                <a:gd name="T6" fmla="*/ 90 w 90"/>
                <a:gd name="T7" fmla="*/ 89 h 90"/>
                <a:gd name="T8" fmla="*/ 1 w 90"/>
                <a:gd name="T9" fmla="*/ 0 h 90"/>
                <a:gd name="T10" fmla="*/ 0 w 90"/>
                <a:gd name="T11" fmla="*/ 3 h 90"/>
                <a:gd name="T12" fmla="*/ 0 w 90"/>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0" y="82"/>
                  </a:moveTo>
                  <a:cubicBezTo>
                    <a:pt x="0" y="86"/>
                    <a:pt x="4" y="90"/>
                    <a:pt x="8" y="90"/>
                  </a:cubicBezTo>
                  <a:cubicBezTo>
                    <a:pt x="87" y="90"/>
                    <a:pt x="87" y="90"/>
                    <a:pt x="87" y="90"/>
                  </a:cubicBezTo>
                  <a:cubicBezTo>
                    <a:pt x="88" y="90"/>
                    <a:pt x="89" y="89"/>
                    <a:pt x="90" y="89"/>
                  </a:cubicBezTo>
                  <a:cubicBezTo>
                    <a:pt x="74" y="48"/>
                    <a:pt x="42" y="16"/>
                    <a:pt x="1" y="0"/>
                  </a:cubicBezTo>
                  <a:cubicBezTo>
                    <a:pt x="1" y="1"/>
                    <a:pt x="0" y="2"/>
                    <a:pt x="0" y="3"/>
                  </a:cubicBezTo>
                  <a:lnTo>
                    <a:pt x="0" y="8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5" name="Freeform 481"/>
            <p:cNvSpPr>
              <a:spLocks/>
            </p:cNvSpPr>
            <p:nvPr/>
          </p:nvSpPr>
          <p:spPr bwMode="auto">
            <a:xfrm>
              <a:off x="3869373" y="1938678"/>
              <a:ext cx="474187" cy="475971"/>
            </a:xfrm>
            <a:custGeom>
              <a:avLst/>
              <a:gdLst>
                <a:gd name="T0" fmla="*/ 82 w 90"/>
                <a:gd name="T1" fmla="*/ 90 h 90"/>
                <a:gd name="T2" fmla="*/ 90 w 90"/>
                <a:gd name="T3" fmla="*/ 82 h 90"/>
                <a:gd name="T4" fmla="*/ 90 w 90"/>
                <a:gd name="T5" fmla="*/ 3 h 90"/>
                <a:gd name="T6" fmla="*/ 89 w 90"/>
                <a:gd name="T7" fmla="*/ 0 h 90"/>
                <a:gd name="T8" fmla="*/ 0 w 90"/>
                <a:gd name="T9" fmla="*/ 89 h 90"/>
                <a:gd name="T10" fmla="*/ 3 w 90"/>
                <a:gd name="T11" fmla="*/ 90 h 90"/>
                <a:gd name="T12" fmla="*/ 82 w 9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82" y="90"/>
                  </a:moveTo>
                  <a:cubicBezTo>
                    <a:pt x="86" y="90"/>
                    <a:pt x="90" y="86"/>
                    <a:pt x="90" y="82"/>
                  </a:cubicBezTo>
                  <a:cubicBezTo>
                    <a:pt x="90" y="3"/>
                    <a:pt x="90" y="3"/>
                    <a:pt x="90" y="3"/>
                  </a:cubicBezTo>
                  <a:cubicBezTo>
                    <a:pt x="90" y="2"/>
                    <a:pt x="89" y="1"/>
                    <a:pt x="89" y="0"/>
                  </a:cubicBezTo>
                  <a:cubicBezTo>
                    <a:pt x="48" y="16"/>
                    <a:pt x="16" y="48"/>
                    <a:pt x="0" y="89"/>
                  </a:cubicBezTo>
                  <a:cubicBezTo>
                    <a:pt x="1" y="89"/>
                    <a:pt x="2" y="90"/>
                    <a:pt x="3" y="90"/>
                  </a:cubicBezTo>
                  <a:lnTo>
                    <a:pt x="82" y="90"/>
                  </a:ln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26" name="Freeform 482"/>
            <p:cNvSpPr>
              <a:spLocks/>
            </p:cNvSpPr>
            <p:nvPr/>
          </p:nvSpPr>
          <p:spPr bwMode="auto">
            <a:xfrm>
              <a:off x="4855623" y="2923817"/>
              <a:ext cx="474187" cy="475971"/>
            </a:xfrm>
            <a:custGeom>
              <a:avLst/>
              <a:gdLst>
                <a:gd name="T0" fmla="*/ 90 w 90"/>
                <a:gd name="T1" fmla="*/ 1 h 90"/>
                <a:gd name="T2" fmla="*/ 87 w 90"/>
                <a:gd name="T3" fmla="*/ 0 h 90"/>
                <a:gd name="T4" fmla="*/ 8 w 90"/>
                <a:gd name="T5" fmla="*/ 0 h 90"/>
                <a:gd name="T6" fmla="*/ 0 w 90"/>
                <a:gd name="T7" fmla="*/ 8 h 90"/>
                <a:gd name="T8" fmla="*/ 0 w 90"/>
                <a:gd name="T9" fmla="*/ 87 h 90"/>
                <a:gd name="T10" fmla="*/ 1 w 90"/>
                <a:gd name="T11" fmla="*/ 90 h 90"/>
                <a:gd name="T12" fmla="*/ 90 w 90"/>
                <a:gd name="T13" fmla="*/ 1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90" y="1"/>
                  </a:moveTo>
                  <a:cubicBezTo>
                    <a:pt x="89" y="1"/>
                    <a:pt x="88" y="0"/>
                    <a:pt x="87" y="0"/>
                  </a:cubicBezTo>
                  <a:cubicBezTo>
                    <a:pt x="8" y="0"/>
                    <a:pt x="8" y="0"/>
                    <a:pt x="8" y="0"/>
                  </a:cubicBezTo>
                  <a:cubicBezTo>
                    <a:pt x="4" y="0"/>
                    <a:pt x="0" y="4"/>
                    <a:pt x="0" y="8"/>
                  </a:cubicBezTo>
                  <a:cubicBezTo>
                    <a:pt x="0" y="87"/>
                    <a:pt x="0" y="87"/>
                    <a:pt x="0" y="87"/>
                  </a:cubicBezTo>
                  <a:cubicBezTo>
                    <a:pt x="0" y="88"/>
                    <a:pt x="1" y="89"/>
                    <a:pt x="1" y="90"/>
                  </a:cubicBezTo>
                  <a:cubicBezTo>
                    <a:pt x="42" y="74"/>
                    <a:pt x="74" y="42"/>
                    <a:pt x="90" y="1"/>
                  </a:cubicBezTo>
                  <a:close/>
                </a:path>
              </a:pathLst>
            </a:cu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sp>
          <p:nvSpPr>
            <p:cNvPr id="54" name="Freeform 5"/>
            <p:cNvSpPr>
              <a:spLocks/>
            </p:cNvSpPr>
            <p:nvPr/>
          </p:nvSpPr>
          <p:spPr bwMode="auto">
            <a:xfrm>
              <a:off x="4183340" y="2444395"/>
              <a:ext cx="872221" cy="448298"/>
            </a:xfrm>
            <a:custGeom>
              <a:avLst/>
              <a:gdLst>
                <a:gd name="T0" fmla="*/ 493 w 573"/>
                <a:gd name="T1" fmla="*/ 116 h 273"/>
                <a:gd name="T2" fmla="*/ 501 w 573"/>
                <a:gd name="T3" fmla="*/ 75 h 273"/>
                <a:gd name="T4" fmla="*/ 443 w 573"/>
                <a:gd name="T5" fmla="*/ 0 h 273"/>
                <a:gd name="T6" fmla="*/ 385 w 573"/>
                <a:gd name="T7" fmla="*/ 75 h 273"/>
                <a:gd name="T8" fmla="*/ 393 w 573"/>
                <a:gd name="T9" fmla="*/ 116 h 273"/>
                <a:gd name="T10" fmla="*/ 340 w 573"/>
                <a:gd name="T11" fmla="*/ 204 h 273"/>
                <a:gd name="T12" fmla="*/ 336 w 573"/>
                <a:gd name="T13" fmla="*/ 143 h 273"/>
                <a:gd name="T14" fmla="*/ 344 w 573"/>
                <a:gd name="T15" fmla="*/ 102 h 273"/>
                <a:gd name="T16" fmla="*/ 286 w 573"/>
                <a:gd name="T17" fmla="*/ 27 h 273"/>
                <a:gd name="T18" fmla="*/ 228 w 573"/>
                <a:gd name="T19" fmla="*/ 102 h 273"/>
                <a:gd name="T20" fmla="*/ 236 w 573"/>
                <a:gd name="T21" fmla="*/ 143 h 273"/>
                <a:gd name="T22" fmla="*/ 233 w 573"/>
                <a:gd name="T23" fmla="*/ 204 h 273"/>
                <a:gd name="T24" fmla="*/ 180 w 573"/>
                <a:gd name="T25" fmla="*/ 116 h 273"/>
                <a:gd name="T26" fmla="*/ 188 w 573"/>
                <a:gd name="T27" fmla="*/ 75 h 273"/>
                <a:gd name="T28" fmla="*/ 130 w 573"/>
                <a:gd name="T29" fmla="*/ 0 h 273"/>
                <a:gd name="T30" fmla="*/ 72 w 573"/>
                <a:gd name="T31" fmla="*/ 75 h 273"/>
                <a:gd name="T32" fmla="*/ 80 w 573"/>
                <a:gd name="T33" fmla="*/ 116 h 273"/>
                <a:gd name="T34" fmla="*/ 0 w 573"/>
                <a:gd name="T35" fmla="*/ 245 h 273"/>
                <a:gd name="T36" fmla="*/ 108 w 573"/>
                <a:gd name="T37" fmla="*/ 155 h 273"/>
                <a:gd name="T38" fmla="*/ 86 w 573"/>
                <a:gd name="T39" fmla="*/ 112 h 273"/>
                <a:gd name="T40" fmla="*/ 75 w 573"/>
                <a:gd name="T41" fmla="*/ 102 h 273"/>
                <a:gd name="T42" fmla="*/ 79 w 573"/>
                <a:gd name="T43" fmla="*/ 78 h 273"/>
                <a:gd name="T44" fmla="*/ 83 w 573"/>
                <a:gd name="T45" fmla="*/ 31 h 273"/>
                <a:gd name="T46" fmla="*/ 176 w 573"/>
                <a:gd name="T47" fmla="*/ 30 h 273"/>
                <a:gd name="T48" fmla="*/ 180 w 573"/>
                <a:gd name="T49" fmla="*/ 78 h 273"/>
                <a:gd name="T50" fmla="*/ 184 w 573"/>
                <a:gd name="T51" fmla="*/ 102 h 273"/>
                <a:gd name="T52" fmla="*/ 174 w 573"/>
                <a:gd name="T53" fmla="*/ 112 h 273"/>
                <a:gd name="T54" fmla="*/ 151 w 573"/>
                <a:gd name="T55" fmla="*/ 155 h 273"/>
                <a:gd name="T56" fmla="*/ 156 w 573"/>
                <a:gd name="T57" fmla="*/ 273 h 273"/>
                <a:gd name="T58" fmla="*/ 239 w 573"/>
                <a:gd name="T59" fmla="*/ 209 h 273"/>
                <a:gd name="T60" fmla="*/ 264 w 573"/>
                <a:gd name="T61" fmla="*/ 181 h 273"/>
                <a:gd name="T62" fmla="*/ 242 w 573"/>
                <a:gd name="T63" fmla="*/ 137 h 273"/>
                <a:gd name="T64" fmla="*/ 234 w 573"/>
                <a:gd name="T65" fmla="*/ 108 h 273"/>
                <a:gd name="T66" fmla="*/ 235 w 573"/>
                <a:gd name="T67" fmla="*/ 101 h 273"/>
                <a:gd name="T68" fmla="*/ 240 w 573"/>
                <a:gd name="T69" fmla="*/ 57 h 273"/>
                <a:gd name="T70" fmla="*/ 336 w 573"/>
                <a:gd name="T71" fmla="*/ 68 h 273"/>
                <a:gd name="T72" fmla="*/ 336 w 573"/>
                <a:gd name="T73" fmla="*/ 107 h 273"/>
                <a:gd name="T74" fmla="*/ 333 w 573"/>
                <a:gd name="T75" fmla="*/ 137 h 273"/>
                <a:gd name="T76" fmla="*/ 308 w 573"/>
                <a:gd name="T77" fmla="*/ 180 h 273"/>
                <a:gd name="T78" fmla="*/ 317 w 573"/>
                <a:gd name="T79" fmla="*/ 204 h 273"/>
                <a:gd name="T80" fmla="*/ 409 w 573"/>
                <a:gd name="T81" fmla="*/ 273 h 273"/>
                <a:gd name="T82" fmla="*/ 412 w 573"/>
                <a:gd name="T83" fmla="*/ 177 h 273"/>
                <a:gd name="T84" fmla="*/ 421 w 573"/>
                <a:gd name="T85" fmla="*/ 153 h 273"/>
                <a:gd name="T86" fmla="*/ 396 w 573"/>
                <a:gd name="T87" fmla="*/ 109 h 273"/>
                <a:gd name="T88" fmla="*/ 393 w 573"/>
                <a:gd name="T89" fmla="*/ 80 h 273"/>
                <a:gd name="T90" fmla="*/ 393 w 573"/>
                <a:gd name="T91" fmla="*/ 41 h 273"/>
                <a:gd name="T92" fmla="*/ 443 w 573"/>
                <a:gd name="T93" fmla="*/ 7 h 273"/>
                <a:gd name="T94" fmla="*/ 494 w 573"/>
                <a:gd name="T95" fmla="*/ 74 h 273"/>
                <a:gd name="T96" fmla="*/ 495 w 573"/>
                <a:gd name="T97" fmla="*/ 81 h 273"/>
                <a:gd name="T98" fmla="*/ 487 w 573"/>
                <a:gd name="T99" fmla="*/ 109 h 273"/>
                <a:gd name="T100" fmla="*/ 465 w 573"/>
                <a:gd name="T101" fmla="*/ 154 h 273"/>
                <a:gd name="T102" fmla="*/ 566 w 573"/>
                <a:gd name="T103" fmla="*/ 24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3" h="273">
                  <a:moveTo>
                    <a:pt x="475" y="170"/>
                  </a:moveTo>
                  <a:cubicBezTo>
                    <a:pt x="474" y="170"/>
                    <a:pt x="472" y="164"/>
                    <a:pt x="472" y="157"/>
                  </a:cubicBezTo>
                  <a:cubicBezTo>
                    <a:pt x="476" y="152"/>
                    <a:pt x="489" y="137"/>
                    <a:pt x="493" y="116"/>
                  </a:cubicBezTo>
                  <a:cubicBezTo>
                    <a:pt x="498" y="115"/>
                    <a:pt x="502" y="110"/>
                    <a:pt x="504" y="104"/>
                  </a:cubicBezTo>
                  <a:cubicBezTo>
                    <a:pt x="507" y="95"/>
                    <a:pt x="507" y="84"/>
                    <a:pt x="501" y="77"/>
                  </a:cubicBezTo>
                  <a:cubicBezTo>
                    <a:pt x="501" y="76"/>
                    <a:pt x="501" y="75"/>
                    <a:pt x="501" y="75"/>
                  </a:cubicBezTo>
                  <a:cubicBezTo>
                    <a:pt x="502" y="68"/>
                    <a:pt x="503" y="53"/>
                    <a:pt x="500" y="39"/>
                  </a:cubicBezTo>
                  <a:cubicBezTo>
                    <a:pt x="500" y="39"/>
                    <a:pt x="499" y="35"/>
                    <a:pt x="496" y="27"/>
                  </a:cubicBezTo>
                  <a:cubicBezTo>
                    <a:pt x="487" y="9"/>
                    <a:pt x="469" y="0"/>
                    <a:pt x="443" y="0"/>
                  </a:cubicBezTo>
                  <a:cubicBezTo>
                    <a:pt x="417" y="0"/>
                    <a:pt x="399" y="9"/>
                    <a:pt x="391" y="27"/>
                  </a:cubicBezTo>
                  <a:cubicBezTo>
                    <a:pt x="390" y="28"/>
                    <a:pt x="388" y="31"/>
                    <a:pt x="386" y="39"/>
                  </a:cubicBezTo>
                  <a:cubicBezTo>
                    <a:pt x="383" y="53"/>
                    <a:pt x="385" y="68"/>
                    <a:pt x="385" y="75"/>
                  </a:cubicBezTo>
                  <a:cubicBezTo>
                    <a:pt x="385" y="76"/>
                    <a:pt x="385" y="76"/>
                    <a:pt x="385" y="77"/>
                  </a:cubicBezTo>
                  <a:cubicBezTo>
                    <a:pt x="379" y="84"/>
                    <a:pt x="379" y="95"/>
                    <a:pt x="382" y="104"/>
                  </a:cubicBezTo>
                  <a:cubicBezTo>
                    <a:pt x="385" y="110"/>
                    <a:pt x="388" y="115"/>
                    <a:pt x="393" y="116"/>
                  </a:cubicBezTo>
                  <a:cubicBezTo>
                    <a:pt x="397" y="137"/>
                    <a:pt x="411" y="152"/>
                    <a:pt x="415" y="157"/>
                  </a:cubicBezTo>
                  <a:cubicBezTo>
                    <a:pt x="414" y="164"/>
                    <a:pt x="412" y="170"/>
                    <a:pt x="411" y="170"/>
                  </a:cubicBezTo>
                  <a:cubicBezTo>
                    <a:pt x="400" y="172"/>
                    <a:pt x="365" y="185"/>
                    <a:pt x="340" y="204"/>
                  </a:cubicBezTo>
                  <a:cubicBezTo>
                    <a:pt x="330" y="200"/>
                    <a:pt x="322" y="198"/>
                    <a:pt x="318" y="197"/>
                  </a:cubicBezTo>
                  <a:cubicBezTo>
                    <a:pt x="317" y="197"/>
                    <a:pt x="315" y="191"/>
                    <a:pt x="314" y="184"/>
                  </a:cubicBezTo>
                  <a:cubicBezTo>
                    <a:pt x="318" y="180"/>
                    <a:pt x="332" y="164"/>
                    <a:pt x="336" y="143"/>
                  </a:cubicBezTo>
                  <a:cubicBezTo>
                    <a:pt x="341" y="142"/>
                    <a:pt x="345" y="137"/>
                    <a:pt x="347" y="131"/>
                  </a:cubicBezTo>
                  <a:cubicBezTo>
                    <a:pt x="350" y="123"/>
                    <a:pt x="350" y="111"/>
                    <a:pt x="344" y="104"/>
                  </a:cubicBezTo>
                  <a:cubicBezTo>
                    <a:pt x="344" y="103"/>
                    <a:pt x="344" y="103"/>
                    <a:pt x="344" y="102"/>
                  </a:cubicBezTo>
                  <a:cubicBezTo>
                    <a:pt x="345" y="95"/>
                    <a:pt x="346" y="80"/>
                    <a:pt x="343" y="66"/>
                  </a:cubicBezTo>
                  <a:cubicBezTo>
                    <a:pt x="343" y="66"/>
                    <a:pt x="342" y="62"/>
                    <a:pt x="339" y="54"/>
                  </a:cubicBezTo>
                  <a:cubicBezTo>
                    <a:pt x="330" y="36"/>
                    <a:pt x="312" y="27"/>
                    <a:pt x="286" y="27"/>
                  </a:cubicBezTo>
                  <a:cubicBezTo>
                    <a:pt x="260" y="27"/>
                    <a:pt x="242" y="36"/>
                    <a:pt x="233" y="54"/>
                  </a:cubicBezTo>
                  <a:cubicBezTo>
                    <a:pt x="233" y="55"/>
                    <a:pt x="231" y="58"/>
                    <a:pt x="229" y="66"/>
                  </a:cubicBezTo>
                  <a:cubicBezTo>
                    <a:pt x="226" y="80"/>
                    <a:pt x="227" y="95"/>
                    <a:pt x="228" y="102"/>
                  </a:cubicBezTo>
                  <a:cubicBezTo>
                    <a:pt x="228" y="103"/>
                    <a:pt x="228" y="103"/>
                    <a:pt x="228" y="104"/>
                  </a:cubicBezTo>
                  <a:cubicBezTo>
                    <a:pt x="222" y="111"/>
                    <a:pt x="222" y="123"/>
                    <a:pt x="225" y="131"/>
                  </a:cubicBezTo>
                  <a:cubicBezTo>
                    <a:pt x="227" y="137"/>
                    <a:pt x="231" y="142"/>
                    <a:pt x="236" y="143"/>
                  </a:cubicBezTo>
                  <a:cubicBezTo>
                    <a:pt x="240" y="164"/>
                    <a:pt x="253" y="180"/>
                    <a:pt x="257" y="184"/>
                  </a:cubicBezTo>
                  <a:cubicBezTo>
                    <a:pt x="257" y="191"/>
                    <a:pt x="255" y="197"/>
                    <a:pt x="254" y="197"/>
                  </a:cubicBezTo>
                  <a:cubicBezTo>
                    <a:pt x="250" y="198"/>
                    <a:pt x="242" y="200"/>
                    <a:pt x="233" y="204"/>
                  </a:cubicBezTo>
                  <a:cubicBezTo>
                    <a:pt x="208" y="185"/>
                    <a:pt x="173" y="172"/>
                    <a:pt x="162" y="170"/>
                  </a:cubicBezTo>
                  <a:cubicBezTo>
                    <a:pt x="160" y="170"/>
                    <a:pt x="159" y="164"/>
                    <a:pt x="158" y="157"/>
                  </a:cubicBezTo>
                  <a:cubicBezTo>
                    <a:pt x="162" y="152"/>
                    <a:pt x="176" y="137"/>
                    <a:pt x="180" y="116"/>
                  </a:cubicBezTo>
                  <a:cubicBezTo>
                    <a:pt x="185" y="115"/>
                    <a:pt x="188" y="110"/>
                    <a:pt x="191" y="104"/>
                  </a:cubicBezTo>
                  <a:cubicBezTo>
                    <a:pt x="194" y="95"/>
                    <a:pt x="194" y="84"/>
                    <a:pt x="187" y="77"/>
                  </a:cubicBezTo>
                  <a:cubicBezTo>
                    <a:pt x="187" y="76"/>
                    <a:pt x="188" y="75"/>
                    <a:pt x="188" y="75"/>
                  </a:cubicBezTo>
                  <a:cubicBezTo>
                    <a:pt x="188" y="68"/>
                    <a:pt x="190" y="53"/>
                    <a:pt x="187" y="39"/>
                  </a:cubicBezTo>
                  <a:cubicBezTo>
                    <a:pt x="187" y="39"/>
                    <a:pt x="186" y="35"/>
                    <a:pt x="182" y="27"/>
                  </a:cubicBezTo>
                  <a:cubicBezTo>
                    <a:pt x="174" y="9"/>
                    <a:pt x="156" y="0"/>
                    <a:pt x="130" y="0"/>
                  </a:cubicBezTo>
                  <a:cubicBezTo>
                    <a:pt x="104" y="0"/>
                    <a:pt x="86" y="9"/>
                    <a:pt x="77" y="27"/>
                  </a:cubicBezTo>
                  <a:cubicBezTo>
                    <a:pt x="77" y="28"/>
                    <a:pt x="75" y="31"/>
                    <a:pt x="73" y="39"/>
                  </a:cubicBezTo>
                  <a:cubicBezTo>
                    <a:pt x="70" y="53"/>
                    <a:pt x="71" y="68"/>
                    <a:pt x="72" y="75"/>
                  </a:cubicBezTo>
                  <a:cubicBezTo>
                    <a:pt x="72" y="76"/>
                    <a:pt x="72" y="76"/>
                    <a:pt x="72" y="77"/>
                  </a:cubicBezTo>
                  <a:cubicBezTo>
                    <a:pt x="66" y="84"/>
                    <a:pt x="66" y="95"/>
                    <a:pt x="69" y="104"/>
                  </a:cubicBezTo>
                  <a:cubicBezTo>
                    <a:pt x="71" y="110"/>
                    <a:pt x="75" y="115"/>
                    <a:pt x="80" y="116"/>
                  </a:cubicBezTo>
                  <a:cubicBezTo>
                    <a:pt x="84" y="137"/>
                    <a:pt x="97" y="152"/>
                    <a:pt x="101" y="157"/>
                  </a:cubicBezTo>
                  <a:cubicBezTo>
                    <a:pt x="101" y="164"/>
                    <a:pt x="99" y="170"/>
                    <a:pt x="98" y="170"/>
                  </a:cubicBezTo>
                  <a:cubicBezTo>
                    <a:pt x="79" y="173"/>
                    <a:pt x="0" y="205"/>
                    <a:pt x="0" y="245"/>
                  </a:cubicBezTo>
                  <a:cubicBezTo>
                    <a:pt x="7" y="245"/>
                    <a:pt x="7" y="245"/>
                    <a:pt x="7" y="245"/>
                  </a:cubicBezTo>
                  <a:cubicBezTo>
                    <a:pt x="7" y="212"/>
                    <a:pt x="80" y="180"/>
                    <a:pt x="99" y="177"/>
                  </a:cubicBezTo>
                  <a:cubicBezTo>
                    <a:pt x="108" y="175"/>
                    <a:pt x="108" y="160"/>
                    <a:pt x="108" y="155"/>
                  </a:cubicBezTo>
                  <a:cubicBezTo>
                    <a:pt x="108" y="154"/>
                    <a:pt x="108" y="154"/>
                    <a:pt x="108" y="154"/>
                  </a:cubicBezTo>
                  <a:cubicBezTo>
                    <a:pt x="107" y="153"/>
                    <a:pt x="107" y="153"/>
                    <a:pt x="107" y="153"/>
                  </a:cubicBezTo>
                  <a:cubicBezTo>
                    <a:pt x="107" y="153"/>
                    <a:pt x="90" y="135"/>
                    <a:pt x="86" y="112"/>
                  </a:cubicBezTo>
                  <a:cubicBezTo>
                    <a:pt x="85" y="109"/>
                    <a:pt x="85" y="109"/>
                    <a:pt x="85" y="109"/>
                  </a:cubicBezTo>
                  <a:cubicBezTo>
                    <a:pt x="83" y="109"/>
                    <a:pt x="83" y="109"/>
                    <a:pt x="83" y="109"/>
                  </a:cubicBezTo>
                  <a:cubicBezTo>
                    <a:pt x="80" y="109"/>
                    <a:pt x="77" y="106"/>
                    <a:pt x="75" y="102"/>
                  </a:cubicBezTo>
                  <a:cubicBezTo>
                    <a:pt x="73" y="95"/>
                    <a:pt x="73" y="85"/>
                    <a:pt x="78" y="81"/>
                  </a:cubicBezTo>
                  <a:cubicBezTo>
                    <a:pt x="79" y="80"/>
                    <a:pt x="79" y="80"/>
                    <a:pt x="79" y="80"/>
                  </a:cubicBezTo>
                  <a:cubicBezTo>
                    <a:pt x="79" y="78"/>
                    <a:pt x="79" y="78"/>
                    <a:pt x="79" y="78"/>
                  </a:cubicBezTo>
                  <a:cubicBezTo>
                    <a:pt x="79" y="77"/>
                    <a:pt x="79" y="76"/>
                    <a:pt x="79" y="74"/>
                  </a:cubicBezTo>
                  <a:cubicBezTo>
                    <a:pt x="78" y="68"/>
                    <a:pt x="77" y="54"/>
                    <a:pt x="80" y="41"/>
                  </a:cubicBezTo>
                  <a:cubicBezTo>
                    <a:pt x="82" y="33"/>
                    <a:pt x="83" y="31"/>
                    <a:pt x="83" y="31"/>
                  </a:cubicBezTo>
                  <a:cubicBezTo>
                    <a:pt x="84" y="30"/>
                    <a:pt x="84" y="30"/>
                    <a:pt x="84" y="30"/>
                  </a:cubicBezTo>
                  <a:cubicBezTo>
                    <a:pt x="91" y="14"/>
                    <a:pt x="107" y="7"/>
                    <a:pt x="130" y="7"/>
                  </a:cubicBezTo>
                  <a:cubicBezTo>
                    <a:pt x="153" y="7"/>
                    <a:pt x="169" y="14"/>
                    <a:pt x="176" y="30"/>
                  </a:cubicBezTo>
                  <a:cubicBezTo>
                    <a:pt x="179" y="37"/>
                    <a:pt x="180" y="40"/>
                    <a:pt x="180" y="41"/>
                  </a:cubicBezTo>
                  <a:cubicBezTo>
                    <a:pt x="183" y="54"/>
                    <a:pt x="181" y="67"/>
                    <a:pt x="181" y="74"/>
                  </a:cubicBezTo>
                  <a:cubicBezTo>
                    <a:pt x="181" y="76"/>
                    <a:pt x="180" y="77"/>
                    <a:pt x="180" y="78"/>
                  </a:cubicBezTo>
                  <a:cubicBezTo>
                    <a:pt x="180" y="80"/>
                    <a:pt x="180" y="80"/>
                    <a:pt x="180" y="80"/>
                  </a:cubicBezTo>
                  <a:cubicBezTo>
                    <a:pt x="182" y="81"/>
                    <a:pt x="182" y="81"/>
                    <a:pt x="182" y="81"/>
                  </a:cubicBezTo>
                  <a:cubicBezTo>
                    <a:pt x="187" y="85"/>
                    <a:pt x="187" y="95"/>
                    <a:pt x="184" y="102"/>
                  </a:cubicBezTo>
                  <a:cubicBezTo>
                    <a:pt x="182" y="106"/>
                    <a:pt x="180" y="109"/>
                    <a:pt x="177" y="109"/>
                  </a:cubicBezTo>
                  <a:cubicBezTo>
                    <a:pt x="174" y="109"/>
                    <a:pt x="174" y="109"/>
                    <a:pt x="174" y="109"/>
                  </a:cubicBezTo>
                  <a:cubicBezTo>
                    <a:pt x="174" y="112"/>
                    <a:pt x="174" y="112"/>
                    <a:pt x="174" y="112"/>
                  </a:cubicBezTo>
                  <a:cubicBezTo>
                    <a:pt x="170" y="135"/>
                    <a:pt x="152" y="153"/>
                    <a:pt x="152" y="153"/>
                  </a:cubicBezTo>
                  <a:cubicBezTo>
                    <a:pt x="151" y="154"/>
                    <a:pt x="151" y="154"/>
                    <a:pt x="151" y="154"/>
                  </a:cubicBezTo>
                  <a:cubicBezTo>
                    <a:pt x="151" y="155"/>
                    <a:pt x="151" y="155"/>
                    <a:pt x="151" y="155"/>
                  </a:cubicBezTo>
                  <a:cubicBezTo>
                    <a:pt x="151" y="160"/>
                    <a:pt x="152" y="175"/>
                    <a:pt x="161" y="177"/>
                  </a:cubicBezTo>
                  <a:cubicBezTo>
                    <a:pt x="172" y="178"/>
                    <a:pt x="202" y="190"/>
                    <a:pt x="225" y="207"/>
                  </a:cubicBezTo>
                  <a:cubicBezTo>
                    <a:pt x="195" y="220"/>
                    <a:pt x="156" y="244"/>
                    <a:pt x="156" y="273"/>
                  </a:cubicBezTo>
                  <a:cubicBezTo>
                    <a:pt x="163" y="273"/>
                    <a:pt x="163" y="273"/>
                    <a:pt x="163" y="273"/>
                  </a:cubicBezTo>
                  <a:cubicBezTo>
                    <a:pt x="163" y="248"/>
                    <a:pt x="203" y="224"/>
                    <a:pt x="231" y="212"/>
                  </a:cubicBezTo>
                  <a:cubicBezTo>
                    <a:pt x="234" y="211"/>
                    <a:pt x="236" y="210"/>
                    <a:pt x="239" y="209"/>
                  </a:cubicBezTo>
                  <a:cubicBezTo>
                    <a:pt x="246" y="206"/>
                    <a:pt x="251" y="204"/>
                    <a:pt x="255" y="204"/>
                  </a:cubicBezTo>
                  <a:cubicBezTo>
                    <a:pt x="264" y="202"/>
                    <a:pt x="264" y="187"/>
                    <a:pt x="264" y="182"/>
                  </a:cubicBezTo>
                  <a:cubicBezTo>
                    <a:pt x="264" y="181"/>
                    <a:pt x="264" y="181"/>
                    <a:pt x="264" y="181"/>
                  </a:cubicBezTo>
                  <a:cubicBezTo>
                    <a:pt x="263" y="180"/>
                    <a:pt x="263" y="180"/>
                    <a:pt x="263" y="180"/>
                  </a:cubicBezTo>
                  <a:cubicBezTo>
                    <a:pt x="263" y="180"/>
                    <a:pt x="246" y="162"/>
                    <a:pt x="242" y="139"/>
                  </a:cubicBezTo>
                  <a:cubicBezTo>
                    <a:pt x="242" y="137"/>
                    <a:pt x="242" y="137"/>
                    <a:pt x="242" y="137"/>
                  </a:cubicBezTo>
                  <a:cubicBezTo>
                    <a:pt x="239" y="137"/>
                    <a:pt x="239" y="137"/>
                    <a:pt x="239" y="137"/>
                  </a:cubicBezTo>
                  <a:cubicBezTo>
                    <a:pt x="236" y="137"/>
                    <a:pt x="233" y="133"/>
                    <a:pt x="232" y="129"/>
                  </a:cubicBezTo>
                  <a:cubicBezTo>
                    <a:pt x="229" y="122"/>
                    <a:pt x="229" y="112"/>
                    <a:pt x="234" y="108"/>
                  </a:cubicBezTo>
                  <a:cubicBezTo>
                    <a:pt x="236" y="107"/>
                    <a:pt x="236" y="107"/>
                    <a:pt x="236" y="107"/>
                  </a:cubicBezTo>
                  <a:cubicBezTo>
                    <a:pt x="235" y="105"/>
                    <a:pt x="235" y="105"/>
                    <a:pt x="235" y="105"/>
                  </a:cubicBezTo>
                  <a:cubicBezTo>
                    <a:pt x="235" y="104"/>
                    <a:pt x="235" y="103"/>
                    <a:pt x="235" y="101"/>
                  </a:cubicBezTo>
                  <a:cubicBezTo>
                    <a:pt x="234" y="95"/>
                    <a:pt x="233" y="81"/>
                    <a:pt x="236" y="68"/>
                  </a:cubicBezTo>
                  <a:cubicBezTo>
                    <a:pt x="238" y="60"/>
                    <a:pt x="239" y="58"/>
                    <a:pt x="239" y="58"/>
                  </a:cubicBezTo>
                  <a:cubicBezTo>
                    <a:pt x="240" y="57"/>
                    <a:pt x="240" y="57"/>
                    <a:pt x="240" y="57"/>
                  </a:cubicBezTo>
                  <a:cubicBezTo>
                    <a:pt x="247" y="42"/>
                    <a:pt x="263" y="34"/>
                    <a:pt x="286" y="34"/>
                  </a:cubicBezTo>
                  <a:cubicBezTo>
                    <a:pt x="309" y="34"/>
                    <a:pt x="325" y="42"/>
                    <a:pt x="332" y="57"/>
                  </a:cubicBezTo>
                  <a:cubicBezTo>
                    <a:pt x="335" y="64"/>
                    <a:pt x="336" y="68"/>
                    <a:pt x="336" y="68"/>
                  </a:cubicBezTo>
                  <a:cubicBezTo>
                    <a:pt x="339" y="81"/>
                    <a:pt x="338" y="94"/>
                    <a:pt x="337" y="101"/>
                  </a:cubicBezTo>
                  <a:cubicBezTo>
                    <a:pt x="337" y="103"/>
                    <a:pt x="337" y="104"/>
                    <a:pt x="336" y="105"/>
                  </a:cubicBezTo>
                  <a:cubicBezTo>
                    <a:pt x="336" y="107"/>
                    <a:pt x="336" y="107"/>
                    <a:pt x="336" y="107"/>
                  </a:cubicBezTo>
                  <a:cubicBezTo>
                    <a:pt x="338" y="108"/>
                    <a:pt x="338" y="108"/>
                    <a:pt x="338" y="108"/>
                  </a:cubicBezTo>
                  <a:cubicBezTo>
                    <a:pt x="343" y="112"/>
                    <a:pt x="343" y="122"/>
                    <a:pt x="340" y="129"/>
                  </a:cubicBezTo>
                  <a:cubicBezTo>
                    <a:pt x="339" y="133"/>
                    <a:pt x="336" y="137"/>
                    <a:pt x="333" y="137"/>
                  </a:cubicBezTo>
                  <a:cubicBezTo>
                    <a:pt x="330" y="137"/>
                    <a:pt x="330" y="137"/>
                    <a:pt x="330" y="137"/>
                  </a:cubicBezTo>
                  <a:cubicBezTo>
                    <a:pt x="330" y="139"/>
                    <a:pt x="330" y="139"/>
                    <a:pt x="330" y="139"/>
                  </a:cubicBezTo>
                  <a:cubicBezTo>
                    <a:pt x="326" y="162"/>
                    <a:pt x="309" y="180"/>
                    <a:pt x="308" y="180"/>
                  </a:cubicBezTo>
                  <a:cubicBezTo>
                    <a:pt x="307" y="181"/>
                    <a:pt x="307" y="181"/>
                    <a:pt x="307" y="181"/>
                  </a:cubicBezTo>
                  <a:cubicBezTo>
                    <a:pt x="307" y="182"/>
                    <a:pt x="307" y="182"/>
                    <a:pt x="307" y="182"/>
                  </a:cubicBezTo>
                  <a:cubicBezTo>
                    <a:pt x="307" y="187"/>
                    <a:pt x="308" y="202"/>
                    <a:pt x="317" y="204"/>
                  </a:cubicBezTo>
                  <a:cubicBezTo>
                    <a:pt x="321" y="204"/>
                    <a:pt x="327" y="206"/>
                    <a:pt x="334" y="209"/>
                  </a:cubicBezTo>
                  <a:cubicBezTo>
                    <a:pt x="336" y="210"/>
                    <a:pt x="339" y="211"/>
                    <a:pt x="341" y="212"/>
                  </a:cubicBezTo>
                  <a:cubicBezTo>
                    <a:pt x="370" y="224"/>
                    <a:pt x="409" y="248"/>
                    <a:pt x="409" y="273"/>
                  </a:cubicBezTo>
                  <a:cubicBezTo>
                    <a:pt x="416" y="273"/>
                    <a:pt x="416" y="273"/>
                    <a:pt x="416" y="273"/>
                  </a:cubicBezTo>
                  <a:cubicBezTo>
                    <a:pt x="416" y="245"/>
                    <a:pt x="377" y="220"/>
                    <a:pt x="347" y="207"/>
                  </a:cubicBezTo>
                  <a:cubicBezTo>
                    <a:pt x="370" y="190"/>
                    <a:pt x="401" y="178"/>
                    <a:pt x="412" y="177"/>
                  </a:cubicBezTo>
                  <a:cubicBezTo>
                    <a:pt x="421" y="175"/>
                    <a:pt x="422" y="160"/>
                    <a:pt x="422" y="155"/>
                  </a:cubicBezTo>
                  <a:cubicBezTo>
                    <a:pt x="422" y="154"/>
                    <a:pt x="422" y="154"/>
                    <a:pt x="422" y="154"/>
                  </a:cubicBezTo>
                  <a:cubicBezTo>
                    <a:pt x="421" y="153"/>
                    <a:pt x="421" y="153"/>
                    <a:pt x="421" y="153"/>
                  </a:cubicBezTo>
                  <a:cubicBezTo>
                    <a:pt x="420" y="153"/>
                    <a:pt x="403" y="135"/>
                    <a:pt x="399" y="112"/>
                  </a:cubicBezTo>
                  <a:cubicBezTo>
                    <a:pt x="399" y="109"/>
                    <a:pt x="399" y="109"/>
                    <a:pt x="399" y="109"/>
                  </a:cubicBezTo>
                  <a:cubicBezTo>
                    <a:pt x="396" y="109"/>
                    <a:pt x="396" y="109"/>
                    <a:pt x="396" y="109"/>
                  </a:cubicBezTo>
                  <a:cubicBezTo>
                    <a:pt x="393" y="109"/>
                    <a:pt x="390" y="106"/>
                    <a:pt x="389" y="102"/>
                  </a:cubicBezTo>
                  <a:cubicBezTo>
                    <a:pt x="386" y="95"/>
                    <a:pt x="386" y="85"/>
                    <a:pt x="391" y="81"/>
                  </a:cubicBezTo>
                  <a:cubicBezTo>
                    <a:pt x="393" y="80"/>
                    <a:pt x="393" y="80"/>
                    <a:pt x="393" y="80"/>
                  </a:cubicBezTo>
                  <a:cubicBezTo>
                    <a:pt x="393" y="78"/>
                    <a:pt x="393" y="78"/>
                    <a:pt x="393" y="78"/>
                  </a:cubicBezTo>
                  <a:cubicBezTo>
                    <a:pt x="393" y="77"/>
                    <a:pt x="392" y="76"/>
                    <a:pt x="392" y="74"/>
                  </a:cubicBezTo>
                  <a:cubicBezTo>
                    <a:pt x="392" y="68"/>
                    <a:pt x="390" y="54"/>
                    <a:pt x="393" y="41"/>
                  </a:cubicBezTo>
                  <a:cubicBezTo>
                    <a:pt x="395" y="33"/>
                    <a:pt x="396" y="31"/>
                    <a:pt x="396" y="31"/>
                  </a:cubicBezTo>
                  <a:cubicBezTo>
                    <a:pt x="397" y="30"/>
                    <a:pt x="397" y="30"/>
                    <a:pt x="397" y="30"/>
                  </a:cubicBezTo>
                  <a:cubicBezTo>
                    <a:pt x="404" y="14"/>
                    <a:pt x="420" y="7"/>
                    <a:pt x="443" y="7"/>
                  </a:cubicBezTo>
                  <a:cubicBezTo>
                    <a:pt x="466" y="7"/>
                    <a:pt x="482" y="14"/>
                    <a:pt x="489" y="30"/>
                  </a:cubicBezTo>
                  <a:cubicBezTo>
                    <a:pt x="492" y="37"/>
                    <a:pt x="493" y="40"/>
                    <a:pt x="493" y="41"/>
                  </a:cubicBezTo>
                  <a:cubicBezTo>
                    <a:pt x="496" y="54"/>
                    <a:pt x="495" y="67"/>
                    <a:pt x="494" y="74"/>
                  </a:cubicBezTo>
                  <a:cubicBezTo>
                    <a:pt x="494" y="76"/>
                    <a:pt x="494" y="77"/>
                    <a:pt x="494" y="78"/>
                  </a:cubicBezTo>
                  <a:cubicBezTo>
                    <a:pt x="494" y="80"/>
                    <a:pt x="494" y="80"/>
                    <a:pt x="494" y="80"/>
                  </a:cubicBezTo>
                  <a:cubicBezTo>
                    <a:pt x="495" y="81"/>
                    <a:pt x="495" y="81"/>
                    <a:pt x="495" y="81"/>
                  </a:cubicBezTo>
                  <a:cubicBezTo>
                    <a:pt x="500" y="85"/>
                    <a:pt x="500" y="95"/>
                    <a:pt x="497" y="102"/>
                  </a:cubicBezTo>
                  <a:cubicBezTo>
                    <a:pt x="496" y="106"/>
                    <a:pt x="493" y="109"/>
                    <a:pt x="490" y="109"/>
                  </a:cubicBezTo>
                  <a:cubicBezTo>
                    <a:pt x="487" y="109"/>
                    <a:pt x="487" y="109"/>
                    <a:pt x="487" y="109"/>
                  </a:cubicBezTo>
                  <a:cubicBezTo>
                    <a:pt x="487" y="112"/>
                    <a:pt x="487" y="112"/>
                    <a:pt x="487" y="112"/>
                  </a:cubicBezTo>
                  <a:cubicBezTo>
                    <a:pt x="483" y="135"/>
                    <a:pt x="466" y="153"/>
                    <a:pt x="466" y="153"/>
                  </a:cubicBezTo>
                  <a:cubicBezTo>
                    <a:pt x="465" y="154"/>
                    <a:pt x="465" y="154"/>
                    <a:pt x="465" y="154"/>
                  </a:cubicBezTo>
                  <a:cubicBezTo>
                    <a:pt x="465" y="155"/>
                    <a:pt x="465" y="155"/>
                    <a:pt x="465" y="155"/>
                  </a:cubicBezTo>
                  <a:cubicBezTo>
                    <a:pt x="465" y="160"/>
                    <a:pt x="465" y="175"/>
                    <a:pt x="474" y="177"/>
                  </a:cubicBezTo>
                  <a:cubicBezTo>
                    <a:pt x="493" y="180"/>
                    <a:pt x="566" y="212"/>
                    <a:pt x="566" y="245"/>
                  </a:cubicBezTo>
                  <a:cubicBezTo>
                    <a:pt x="573" y="245"/>
                    <a:pt x="573" y="245"/>
                    <a:pt x="573" y="245"/>
                  </a:cubicBezTo>
                  <a:cubicBezTo>
                    <a:pt x="573" y="205"/>
                    <a:pt x="494" y="173"/>
                    <a:pt x="475" y="170"/>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Imago" panose="02000500060000020004" pitchFamily="2" charset="0"/>
                <a:cs typeface="Arial"/>
              </a:endParaRPr>
            </a:p>
          </p:txBody>
        </p:sp>
      </p:grpSp>
      <p:sp>
        <p:nvSpPr>
          <p:cNvPr id="55" name="TextBox 54"/>
          <p:cNvSpPr txBox="1"/>
          <p:nvPr/>
        </p:nvSpPr>
        <p:spPr>
          <a:xfrm>
            <a:off x="6099085" y="3651870"/>
            <a:ext cx="959818" cy="338554"/>
          </a:xfrm>
          <a:prstGeom prst="rect">
            <a:avLst/>
          </a:prstGeom>
          <a:noFill/>
        </p:spPr>
        <p:txBody>
          <a:bodyPr wrap="none" lIns="91436" tIns="45718" rIns="91436" bIns="45718" rtlCol="0">
            <a:spAutoFit/>
          </a:bodyPr>
          <a:lstStyle/>
          <a:p>
            <a:pPr>
              <a:spcAft>
                <a:spcPts val="225"/>
              </a:spcAft>
              <a:buSzPct val="75000"/>
              <a:defRPr/>
            </a:pPr>
            <a:r>
              <a:rPr lang="cs-CZ" sz="1600" b="1" dirty="0">
                <a:solidFill>
                  <a:srgbClr val="009900"/>
                </a:solidFill>
                <a:latin typeface="Imago" panose="02000500060000020004" pitchFamily="2" charset="0"/>
                <a:cs typeface="Arial"/>
              </a:rPr>
              <a:t>Kouření</a:t>
            </a:r>
          </a:p>
        </p:txBody>
      </p:sp>
      <p:sp>
        <p:nvSpPr>
          <p:cNvPr id="56" name="TextBox 55"/>
          <p:cNvSpPr txBox="1"/>
          <p:nvPr/>
        </p:nvSpPr>
        <p:spPr>
          <a:xfrm>
            <a:off x="5508104" y="3907522"/>
            <a:ext cx="2232248" cy="461665"/>
          </a:xfrm>
          <a:prstGeom prst="rect">
            <a:avLst/>
          </a:prstGeom>
          <a:noFill/>
        </p:spPr>
        <p:txBody>
          <a:bodyPr wrap="square" lIns="91436" tIns="45718" rIns="91436" bIns="45718" rtlCol="0">
            <a:spAutoFit/>
          </a:bodyPr>
          <a:lstStyle/>
          <a:p>
            <a:pPr algn="ctr">
              <a:spcAft>
                <a:spcPts val="225"/>
              </a:spcAft>
              <a:buSzPct val="75000"/>
              <a:defRPr/>
            </a:pPr>
            <a:r>
              <a:rPr lang="cs-CZ" sz="1200" dirty="0">
                <a:solidFill>
                  <a:srgbClr val="000000"/>
                </a:solidFill>
                <a:latin typeface="Imago" panose="02000500060000020004" pitchFamily="2" charset="0"/>
                <a:cs typeface="Arial"/>
              </a:rPr>
              <a:t>SCLC se vyskytuje téměř výhradně u kuřáků</a:t>
            </a:r>
          </a:p>
        </p:txBody>
      </p:sp>
      <p:sp>
        <p:nvSpPr>
          <p:cNvPr id="57" name="TextBox 56"/>
          <p:cNvSpPr txBox="1"/>
          <p:nvPr/>
        </p:nvSpPr>
        <p:spPr>
          <a:xfrm>
            <a:off x="962675" y="2355726"/>
            <a:ext cx="1176825" cy="338554"/>
          </a:xfrm>
          <a:prstGeom prst="rect">
            <a:avLst/>
          </a:prstGeom>
          <a:noFill/>
        </p:spPr>
        <p:txBody>
          <a:bodyPr wrap="none" lIns="91436" tIns="45718" rIns="91436" bIns="45718" rtlCol="0">
            <a:spAutoFit/>
          </a:bodyPr>
          <a:lstStyle/>
          <a:p>
            <a:pPr>
              <a:spcAft>
                <a:spcPts val="225"/>
              </a:spcAft>
              <a:buSzPct val="75000"/>
              <a:defRPr/>
            </a:pPr>
            <a:r>
              <a:rPr lang="cs-CZ" sz="1600" b="1" dirty="0">
                <a:solidFill>
                  <a:srgbClr val="D37340"/>
                </a:solidFill>
                <a:latin typeface="Imago" panose="02000500060000020004" pitchFamily="2" charset="0"/>
                <a:cs typeface="Arial"/>
              </a:rPr>
              <a:t>Agresivita</a:t>
            </a:r>
          </a:p>
        </p:txBody>
      </p:sp>
      <p:sp>
        <p:nvSpPr>
          <p:cNvPr id="58" name="TextBox 57"/>
          <p:cNvSpPr txBox="1"/>
          <p:nvPr/>
        </p:nvSpPr>
        <p:spPr>
          <a:xfrm>
            <a:off x="35498" y="2605757"/>
            <a:ext cx="3143493" cy="830993"/>
          </a:xfrm>
          <a:prstGeom prst="rect">
            <a:avLst/>
          </a:prstGeom>
          <a:noFill/>
        </p:spPr>
        <p:txBody>
          <a:bodyPr wrap="square" lIns="91436" tIns="45718" rIns="91436" bIns="45718" rtlCol="0">
            <a:spAutoFit/>
          </a:bodyPr>
          <a:lstStyle/>
          <a:p>
            <a:pPr algn="ctr">
              <a:spcAft>
                <a:spcPts val="225"/>
              </a:spcAft>
              <a:buSzPct val="75000"/>
              <a:defRPr/>
            </a:pPr>
            <a:r>
              <a:rPr lang="cs-CZ" sz="1200" dirty="0">
                <a:solidFill>
                  <a:srgbClr val="000000"/>
                </a:solidFill>
                <a:latin typeface="Imago" panose="02000500060000020004" pitchFamily="2" charset="0"/>
              </a:rPr>
              <a:t>Je to rychle rostoucí nádor charakterizovaný vysokou mitotickou aktivitou a časnými metastázami, které vyžadují rychlý </a:t>
            </a:r>
            <a:r>
              <a:rPr lang="cs-CZ" sz="1200" dirty="0" smtClean="0">
                <a:solidFill>
                  <a:srgbClr val="000000"/>
                </a:solidFill>
                <a:latin typeface="Imago" panose="02000500060000020004" pitchFamily="2" charset="0"/>
              </a:rPr>
              <a:t>zásah.</a:t>
            </a:r>
            <a:r>
              <a:rPr lang="cs-CZ" sz="1200" dirty="0">
                <a:solidFill>
                  <a:srgbClr val="000000"/>
                </a:solidFill>
                <a:latin typeface="Imago" panose="02000500060000020004" pitchFamily="2" charset="0"/>
              </a:rPr>
              <a:t/>
            </a:r>
            <a:br>
              <a:rPr lang="cs-CZ" sz="1200" dirty="0">
                <a:solidFill>
                  <a:srgbClr val="000000"/>
                </a:solidFill>
                <a:latin typeface="Imago" panose="02000500060000020004" pitchFamily="2" charset="0"/>
              </a:rPr>
            </a:br>
            <a:endParaRPr lang="cs-CZ" sz="1200" dirty="0">
              <a:solidFill>
                <a:srgbClr val="000000"/>
              </a:solidFill>
              <a:latin typeface="Imago" panose="02000500060000020004" pitchFamily="2" charset="0"/>
            </a:endParaRPr>
          </a:p>
        </p:txBody>
      </p:sp>
      <p:grpSp>
        <p:nvGrpSpPr>
          <p:cNvPr id="76" name="Group 75"/>
          <p:cNvGrpSpPr/>
          <p:nvPr/>
        </p:nvGrpSpPr>
        <p:grpSpPr>
          <a:xfrm>
            <a:off x="3766201" y="3320747"/>
            <a:ext cx="363800" cy="370383"/>
            <a:chOff x="3623730" y="3300867"/>
            <a:chExt cx="399625" cy="406856"/>
          </a:xfrm>
        </p:grpSpPr>
        <p:grpSp>
          <p:nvGrpSpPr>
            <p:cNvPr id="70" name="Group 69"/>
            <p:cNvGrpSpPr/>
            <p:nvPr/>
          </p:nvGrpSpPr>
          <p:grpSpPr>
            <a:xfrm>
              <a:off x="3623730" y="3304151"/>
              <a:ext cx="189916" cy="403572"/>
              <a:chOff x="4356101" y="2112963"/>
              <a:chExt cx="431800" cy="917576"/>
            </a:xfrm>
          </p:grpSpPr>
          <p:sp>
            <p:nvSpPr>
              <p:cNvPr id="71" name="Freeform 332"/>
              <p:cNvSpPr>
                <a:spLocks/>
              </p:cNvSpPr>
              <p:nvPr/>
            </p:nvSpPr>
            <p:spPr bwMode="auto">
              <a:xfrm>
                <a:off x="4356101" y="2282826"/>
                <a:ext cx="431800" cy="747713"/>
              </a:xfrm>
              <a:custGeom>
                <a:avLst/>
                <a:gdLst>
                  <a:gd name="T0" fmla="*/ 110 w 112"/>
                  <a:gd name="T1" fmla="*/ 73 h 197"/>
                  <a:gd name="T2" fmla="*/ 93 w 112"/>
                  <a:gd name="T3" fmla="*/ 20 h 197"/>
                  <a:gd name="T4" fmla="*/ 71 w 112"/>
                  <a:gd name="T5" fmla="*/ 0 h 197"/>
                  <a:gd name="T6" fmla="*/ 56 w 112"/>
                  <a:gd name="T7" fmla="*/ 0 h 197"/>
                  <a:gd name="T8" fmla="*/ 42 w 112"/>
                  <a:gd name="T9" fmla="*/ 0 h 197"/>
                  <a:gd name="T10" fmla="*/ 19 w 112"/>
                  <a:gd name="T11" fmla="*/ 20 h 197"/>
                  <a:gd name="T12" fmla="*/ 2 w 112"/>
                  <a:gd name="T13" fmla="*/ 73 h 197"/>
                  <a:gd name="T14" fmla="*/ 6 w 112"/>
                  <a:gd name="T15" fmla="*/ 83 h 197"/>
                  <a:gd name="T16" fmla="*/ 16 w 112"/>
                  <a:gd name="T17" fmla="*/ 78 h 197"/>
                  <a:gd name="T18" fmla="*/ 32 w 112"/>
                  <a:gd name="T19" fmla="*/ 27 h 197"/>
                  <a:gd name="T20" fmla="*/ 37 w 112"/>
                  <a:gd name="T21" fmla="*/ 27 h 197"/>
                  <a:gd name="T22" fmla="*/ 11 w 112"/>
                  <a:gd name="T23" fmla="*/ 117 h 197"/>
                  <a:gd name="T24" fmla="*/ 34 w 112"/>
                  <a:gd name="T25" fmla="*/ 117 h 197"/>
                  <a:gd name="T26" fmla="*/ 34 w 112"/>
                  <a:gd name="T27" fmla="*/ 191 h 197"/>
                  <a:gd name="T28" fmla="*/ 43 w 112"/>
                  <a:gd name="T29" fmla="*/ 197 h 197"/>
                  <a:gd name="T30" fmla="*/ 52 w 112"/>
                  <a:gd name="T31" fmla="*/ 190 h 197"/>
                  <a:gd name="T32" fmla="*/ 52 w 112"/>
                  <a:gd name="T33" fmla="*/ 117 h 197"/>
                  <a:gd name="T34" fmla="*/ 56 w 112"/>
                  <a:gd name="T35" fmla="*/ 117 h 197"/>
                  <a:gd name="T36" fmla="*/ 61 w 112"/>
                  <a:gd name="T37" fmla="*/ 117 h 197"/>
                  <a:gd name="T38" fmla="*/ 61 w 112"/>
                  <a:gd name="T39" fmla="*/ 190 h 197"/>
                  <a:gd name="T40" fmla="*/ 69 w 112"/>
                  <a:gd name="T41" fmla="*/ 197 h 197"/>
                  <a:gd name="T42" fmla="*/ 78 w 112"/>
                  <a:gd name="T43" fmla="*/ 191 h 197"/>
                  <a:gd name="T44" fmla="*/ 78 w 112"/>
                  <a:gd name="T45" fmla="*/ 117 h 197"/>
                  <a:gd name="T46" fmla="*/ 101 w 112"/>
                  <a:gd name="T47" fmla="*/ 117 h 197"/>
                  <a:gd name="T48" fmla="*/ 76 w 112"/>
                  <a:gd name="T49" fmla="*/ 27 h 197"/>
                  <a:gd name="T50" fmla="*/ 80 w 112"/>
                  <a:gd name="T51" fmla="*/ 27 h 197"/>
                  <a:gd name="T52" fmla="*/ 96 w 112"/>
                  <a:gd name="T53" fmla="*/ 78 h 197"/>
                  <a:gd name="T54" fmla="*/ 106 w 112"/>
                  <a:gd name="T55" fmla="*/ 83 h 197"/>
                  <a:gd name="T56" fmla="*/ 110 w 112"/>
                  <a:gd name="T57"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197">
                    <a:moveTo>
                      <a:pt x="110" y="73"/>
                    </a:moveTo>
                    <a:cubicBezTo>
                      <a:pt x="93" y="20"/>
                      <a:pt x="93" y="20"/>
                      <a:pt x="93" y="20"/>
                    </a:cubicBezTo>
                    <a:cubicBezTo>
                      <a:pt x="87" y="1"/>
                      <a:pt x="71" y="0"/>
                      <a:pt x="71" y="0"/>
                    </a:cubicBezTo>
                    <a:cubicBezTo>
                      <a:pt x="56" y="0"/>
                      <a:pt x="56" y="0"/>
                      <a:pt x="56" y="0"/>
                    </a:cubicBezTo>
                    <a:cubicBezTo>
                      <a:pt x="42" y="0"/>
                      <a:pt x="42" y="0"/>
                      <a:pt x="42" y="0"/>
                    </a:cubicBezTo>
                    <a:cubicBezTo>
                      <a:pt x="42" y="0"/>
                      <a:pt x="25" y="1"/>
                      <a:pt x="19" y="20"/>
                    </a:cubicBezTo>
                    <a:cubicBezTo>
                      <a:pt x="2" y="73"/>
                      <a:pt x="2" y="73"/>
                      <a:pt x="2" y="73"/>
                    </a:cubicBezTo>
                    <a:cubicBezTo>
                      <a:pt x="2" y="73"/>
                      <a:pt x="0" y="80"/>
                      <a:pt x="6" y="83"/>
                    </a:cubicBezTo>
                    <a:cubicBezTo>
                      <a:pt x="14" y="86"/>
                      <a:pt x="16" y="78"/>
                      <a:pt x="16" y="78"/>
                    </a:cubicBezTo>
                    <a:cubicBezTo>
                      <a:pt x="32" y="27"/>
                      <a:pt x="32" y="27"/>
                      <a:pt x="32" y="27"/>
                    </a:cubicBezTo>
                    <a:cubicBezTo>
                      <a:pt x="37" y="27"/>
                      <a:pt x="37" y="27"/>
                      <a:pt x="37" y="27"/>
                    </a:cubicBezTo>
                    <a:cubicBezTo>
                      <a:pt x="11" y="117"/>
                      <a:pt x="11" y="117"/>
                      <a:pt x="11" y="117"/>
                    </a:cubicBezTo>
                    <a:cubicBezTo>
                      <a:pt x="34" y="117"/>
                      <a:pt x="34" y="117"/>
                      <a:pt x="34" y="117"/>
                    </a:cubicBezTo>
                    <a:cubicBezTo>
                      <a:pt x="34" y="191"/>
                      <a:pt x="34" y="191"/>
                      <a:pt x="34" y="191"/>
                    </a:cubicBezTo>
                    <a:cubicBezTo>
                      <a:pt x="34" y="191"/>
                      <a:pt x="35" y="197"/>
                      <a:pt x="43" y="197"/>
                    </a:cubicBezTo>
                    <a:cubicBezTo>
                      <a:pt x="51" y="197"/>
                      <a:pt x="52" y="190"/>
                      <a:pt x="52" y="190"/>
                    </a:cubicBezTo>
                    <a:cubicBezTo>
                      <a:pt x="52" y="117"/>
                      <a:pt x="52" y="117"/>
                      <a:pt x="52" y="117"/>
                    </a:cubicBezTo>
                    <a:cubicBezTo>
                      <a:pt x="56" y="117"/>
                      <a:pt x="56" y="117"/>
                      <a:pt x="56" y="117"/>
                    </a:cubicBezTo>
                    <a:cubicBezTo>
                      <a:pt x="61" y="117"/>
                      <a:pt x="61" y="117"/>
                      <a:pt x="61" y="117"/>
                    </a:cubicBezTo>
                    <a:cubicBezTo>
                      <a:pt x="61" y="190"/>
                      <a:pt x="61" y="190"/>
                      <a:pt x="61" y="190"/>
                    </a:cubicBezTo>
                    <a:cubicBezTo>
                      <a:pt x="61" y="190"/>
                      <a:pt x="61" y="197"/>
                      <a:pt x="69" y="197"/>
                    </a:cubicBezTo>
                    <a:cubicBezTo>
                      <a:pt x="78" y="197"/>
                      <a:pt x="78" y="191"/>
                      <a:pt x="78" y="191"/>
                    </a:cubicBezTo>
                    <a:cubicBezTo>
                      <a:pt x="78" y="117"/>
                      <a:pt x="78" y="117"/>
                      <a:pt x="78" y="117"/>
                    </a:cubicBezTo>
                    <a:cubicBezTo>
                      <a:pt x="101" y="117"/>
                      <a:pt x="101" y="117"/>
                      <a:pt x="101" y="117"/>
                    </a:cubicBezTo>
                    <a:cubicBezTo>
                      <a:pt x="76" y="27"/>
                      <a:pt x="76" y="27"/>
                      <a:pt x="76" y="27"/>
                    </a:cubicBezTo>
                    <a:cubicBezTo>
                      <a:pt x="80" y="27"/>
                      <a:pt x="80" y="27"/>
                      <a:pt x="80" y="27"/>
                    </a:cubicBezTo>
                    <a:cubicBezTo>
                      <a:pt x="96" y="78"/>
                      <a:pt x="96" y="78"/>
                      <a:pt x="96" y="78"/>
                    </a:cubicBezTo>
                    <a:cubicBezTo>
                      <a:pt x="96" y="78"/>
                      <a:pt x="99" y="86"/>
                      <a:pt x="106" y="83"/>
                    </a:cubicBezTo>
                    <a:cubicBezTo>
                      <a:pt x="112" y="80"/>
                      <a:pt x="110" y="73"/>
                      <a:pt x="110"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72" name="Oval 333"/>
              <p:cNvSpPr>
                <a:spLocks noChangeArrowheads="1"/>
              </p:cNvSpPr>
              <p:nvPr/>
            </p:nvSpPr>
            <p:spPr bwMode="auto">
              <a:xfrm>
                <a:off x="4491038" y="2112963"/>
                <a:ext cx="165100" cy="1619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grpSp>
          <p:nvGrpSpPr>
            <p:cNvPr id="73" name="Group 72"/>
            <p:cNvGrpSpPr/>
            <p:nvPr/>
          </p:nvGrpSpPr>
          <p:grpSpPr>
            <a:xfrm>
              <a:off x="3851824" y="3300867"/>
              <a:ext cx="171531" cy="406856"/>
              <a:chOff x="4848226" y="3856038"/>
              <a:chExt cx="384174" cy="911225"/>
            </a:xfrm>
          </p:grpSpPr>
          <p:sp>
            <p:nvSpPr>
              <p:cNvPr id="74" name="Oval 337"/>
              <p:cNvSpPr>
                <a:spLocks noChangeArrowheads="1"/>
              </p:cNvSpPr>
              <p:nvPr/>
            </p:nvSpPr>
            <p:spPr bwMode="auto">
              <a:xfrm>
                <a:off x="4953000" y="3856038"/>
                <a:ext cx="158750" cy="152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75" name="Freeform 338"/>
              <p:cNvSpPr>
                <a:spLocks/>
              </p:cNvSpPr>
              <p:nvPr/>
            </p:nvSpPr>
            <p:spPr bwMode="auto">
              <a:xfrm>
                <a:off x="4848226" y="4027488"/>
                <a:ext cx="384174" cy="739775"/>
              </a:xfrm>
              <a:custGeom>
                <a:avLst/>
                <a:gdLst>
                  <a:gd name="T0" fmla="*/ 91 w 99"/>
                  <a:gd name="T1" fmla="*/ 0 h 195"/>
                  <a:gd name="T2" fmla="*/ 7 w 99"/>
                  <a:gd name="T3" fmla="*/ 0 h 195"/>
                  <a:gd name="T4" fmla="*/ 0 w 99"/>
                  <a:gd name="T5" fmla="*/ 10 h 195"/>
                  <a:gd name="T6" fmla="*/ 0 w 99"/>
                  <a:gd name="T7" fmla="*/ 10 h 195"/>
                  <a:gd name="T8" fmla="*/ 0 w 99"/>
                  <a:gd name="T9" fmla="*/ 10 h 195"/>
                  <a:gd name="T10" fmla="*/ 0 w 99"/>
                  <a:gd name="T11" fmla="*/ 72 h 195"/>
                  <a:gd name="T12" fmla="*/ 7 w 99"/>
                  <a:gd name="T13" fmla="*/ 81 h 195"/>
                  <a:gd name="T14" fmla="*/ 17 w 99"/>
                  <a:gd name="T15" fmla="*/ 72 h 195"/>
                  <a:gd name="T16" fmla="*/ 17 w 99"/>
                  <a:gd name="T17" fmla="*/ 17 h 195"/>
                  <a:gd name="T18" fmla="*/ 20 w 99"/>
                  <a:gd name="T19" fmla="*/ 17 h 195"/>
                  <a:gd name="T20" fmla="*/ 20 w 99"/>
                  <a:gd name="T21" fmla="*/ 83 h 195"/>
                  <a:gd name="T22" fmla="*/ 20 w 99"/>
                  <a:gd name="T23" fmla="*/ 96 h 195"/>
                  <a:gd name="T24" fmla="*/ 20 w 99"/>
                  <a:gd name="T25" fmla="*/ 182 h 195"/>
                  <a:gd name="T26" fmla="*/ 33 w 99"/>
                  <a:gd name="T27" fmla="*/ 195 h 195"/>
                  <a:gd name="T28" fmla="*/ 46 w 99"/>
                  <a:gd name="T29" fmla="*/ 182 h 195"/>
                  <a:gd name="T30" fmla="*/ 46 w 99"/>
                  <a:gd name="T31" fmla="*/ 96 h 195"/>
                  <a:gd name="T32" fmla="*/ 53 w 99"/>
                  <a:gd name="T33" fmla="*/ 96 h 195"/>
                  <a:gd name="T34" fmla="*/ 53 w 99"/>
                  <a:gd name="T35" fmla="*/ 182 h 195"/>
                  <a:gd name="T36" fmla="*/ 66 w 99"/>
                  <a:gd name="T37" fmla="*/ 195 h 195"/>
                  <a:gd name="T38" fmla="*/ 79 w 99"/>
                  <a:gd name="T39" fmla="*/ 182 h 195"/>
                  <a:gd name="T40" fmla="*/ 79 w 99"/>
                  <a:gd name="T41" fmla="*/ 96 h 195"/>
                  <a:gd name="T42" fmla="*/ 79 w 99"/>
                  <a:gd name="T43" fmla="*/ 83 h 195"/>
                  <a:gd name="T44" fmla="*/ 79 w 99"/>
                  <a:gd name="T45" fmla="*/ 17 h 195"/>
                  <a:gd name="T46" fmla="*/ 82 w 99"/>
                  <a:gd name="T47" fmla="*/ 17 h 195"/>
                  <a:gd name="T48" fmla="*/ 82 w 99"/>
                  <a:gd name="T49" fmla="*/ 72 h 195"/>
                  <a:gd name="T50" fmla="*/ 91 w 99"/>
                  <a:gd name="T51" fmla="*/ 81 h 195"/>
                  <a:gd name="T52" fmla="*/ 99 w 99"/>
                  <a:gd name="T53" fmla="*/ 72 h 195"/>
                  <a:gd name="T54" fmla="*/ 99 w 99"/>
                  <a:gd name="T55" fmla="*/ 10 h 195"/>
                  <a:gd name="T56" fmla="*/ 99 w 99"/>
                  <a:gd name="T57" fmla="*/ 10 h 195"/>
                  <a:gd name="T58" fmla="*/ 99 w 99"/>
                  <a:gd name="T59" fmla="*/ 10 h 195"/>
                  <a:gd name="T60" fmla="*/ 91 w 99"/>
                  <a:gd name="T6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95">
                    <a:moveTo>
                      <a:pt x="91" y="0"/>
                    </a:moveTo>
                    <a:cubicBezTo>
                      <a:pt x="7" y="0"/>
                      <a:pt x="7" y="0"/>
                      <a:pt x="7" y="0"/>
                    </a:cubicBezTo>
                    <a:cubicBezTo>
                      <a:pt x="4" y="0"/>
                      <a:pt x="0" y="4"/>
                      <a:pt x="0" y="10"/>
                    </a:cubicBezTo>
                    <a:cubicBezTo>
                      <a:pt x="0" y="10"/>
                      <a:pt x="0" y="10"/>
                      <a:pt x="0" y="10"/>
                    </a:cubicBezTo>
                    <a:cubicBezTo>
                      <a:pt x="0" y="10"/>
                      <a:pt x="0" y="10"/>
                      <a:pt x="0" y="10"/>
                    </a:cubicBezTo>
                    <a:cubicBezTo>
                      <a:pt x="0" y="72"/>
                      <a:pt x="0" y="72"/>
                      <a:pt x="0" y="72"/>
                    </a:cubicBezTo>
                    <a:cubicBezTo>
                      <a:pt x="0" y="77"/>
                      <a:pt x="4" y="81"/>
                      <a:pt x="7" y="81"/>
                    </a:cubicBezTo>
                    <a:cubicBezTo>
                      <a:pt x="13" y="81"/>
                      <a:pt x="17" y="77"/>
                      <a:pt x="17" y="72"/>
                    </a:cubicBezTo>
                    <a:cubicBezTo>
                      <a:pt x="17" y="17"/>
                      <a:pt x="17" y="17"/>
                      <a:pt x="17" y="17"/>
                    </a:cubicBezTo>
                    <a:cubicBezTo>
                      <a:pt x="20" y="17"/>
                      <a:pt x="20" y="17"/>
                      <a:pt x="20" y="17"/>
                    </a:cubicBezTo>
                    <a:cubicBezTo>
                      <a:pt x="20" y="83"/>
                      <a:pt x="20" y="83"/>
                      <a:pt x="20" y="83"/>
                    </a:cubicBezTo>
                    <a:cubicBezTo>
                      <a:pt x="20" y="96"/>
                      <a:pt x="20" y="96"/>
                      <a:pt x="20" y="96"/>
                    </a:cubicBezTo>
                    <a:cubicBezTo>
                      <a:pt x="20" y="182"/>
                      <a:pt x="20" y="182"/>
                      <a:pt x="20" y="182"/>
                    </a:cubicBezTo>
                    <a:cubicBezTo>
                      <a:pt x="20" y="189"/>
                      <a:pt x="26" y="195"/>
                      <a:pt x="33" y="195"/>
                    </a:cubicBezTo>
                    <a:cubicBezTo>
                      <a:pt x="40" y="195"/>
                      <a:pt x="46" y="189"/>
                      <a:pt x="46" y="182"/>
                    </a:cubicBezTo>
                    <a:cubicBezTo>
                      <a:pt x="46" y="96"/>
                      <a:pt x="46" y="96"/>
                      <a:pt x="46" y="96"/>
                    </a:cubicBezTo>
                    <a:cubicBezTo>
                      <a:pt x="53" y="96"/>
                      <a:pt x="53" y="96"/>
                      <a:pt x="53" y="96"/>
                    </a:cubicBezTo>
                    <a:cubicBezTo>
                      <a:pt x="53" y="182"/>
                      <a:pt x="53" y="182"/>
                      <a:pt x="53" y="182"/>
                    </a:cubicBezTo>
                    <a:cubicBezTo>
                      <a:pt x="53" y="189"/>
                      <a:pt x="58" y="195"/>
                      <a:pt x="66" y="195"/>
                    </a:cubicBezTo>
                    <a:cubicBezTo>
                      <a:pt x="73" y="195"/>
                      <a:pt x="79" y="189"/>
                      <a:pt x="79" y="182"/>
                    </a:cubicBezTo>
                    <a:cubicBezTo>
                      <a:pt x="79" y="96"/>
                      <a:pt x="79" y="96"/>
                      <a:pt x="79" y="96"/>
                    </a:cubicBezTo>
                    <a:cubicBezTo>
                      <a:pt x="79" y="83"/>
                      <a:pt x="79" y="83"/>
                      <a:pt x="79" y="83"/>
                    </a:cubicBezTo>
                    <a:cubicBezTo>
                      <a:pt x="79" y="17"/>
                      <a:pt x="79" y="17"/>
                      <a:pt x="79" y="17"/>
                    </a:cubicBezTo>
                    <a:cubicBezTo>
                      <a:pt x="82" y="17"/>
                      <a:pt x="82" y="17"/>
                      <a:pt x="82" y="17"/>
                    </a:cubicBezTo>
                    <a:cubicBezTo>
                      <a:pt x="82" y="72"/>
                      <a:pt x="82" y="72"/>
                      <a:pt x="82" y="72"/>
                    </a:cubicBezTo>
                    <a:cubicBezTo>
                      <a:pt x="82" y="77"/>
                      <a:pt x="86" y="81"/>
                      <a:pt x="91" y="81"/>
                    </a:cubicBezTo>
                    <a:cubicBezTo>
                      <a:pt x="95" y="81"/>
                      <a:pt x="99" y="77"/>
                      <a:pt x="99" y="72"/>
                    </a:cubicBezTo>
                    <a:cubicBezTo>
                      <a:pt x="99" y="10"/>
                      <a:pt x="99" y="10"/>
                      <a:pt x="99" y="10"/>
                    </a:cubicBezTo>
                    <a:cubicBezTo>
                      <a:pt x="99" y="10"/>
                      <a:pt x="99" y="10"/>
                      <a:pt x="99" y="10"/>
                    </a:cubicBezTo>
                    <a:cubicBezTo>
                      <a:pt x="99" y="10"/>
                      <a:pt x="99" y="10"/>
                      <a:pt x="99" y="10"/>
                    </a:cubicBezTo>
                    <a:cubicBezTo>
                      <a:pt x="99" y="4"/>
                      <a:pt x="95" y="0"/>
                      <a:pt x="9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grpSp>
      <p:sp>
        <p:nvSpPr>
          <p:cNvPr id="78" name="Freeform 178"/>
          <p:cNvSpPr>
            <a:spLocks/>
          </p:cNvSpPr>
          <p:nvPr/>
        </p:nvSpPr>
        <p:spPr bwMode="auto">
          <a:xfrm>
            <a:off x="5551231" y="2585804"/>
            <a:ext cx="370830" cy="375757"/>
          </a:xfrm>
          <a:custGeom>
            <a:avLst/>
            <a:gdLst>
              <a:gd name="T0" fmla="*/ 108 w 242"/>
              <a:gd name="T1" fmla="*/ 79 h 245"/>
              <a:gd name="T2" fmla="*/ 112 w 242"/>
              <a:gd name="T3" fmla="*/ 63 h 245"/>
              <a:gd name="T4" fmla="*/ 112 w 242"/>
              <a:gd name="T5" fmla="*/ 12 h 245"/>
              <a:gd name="T6" fmla="*/ 123 w 242"/>
              <a:gd name="T7" fmla="*/ 1 h 245"/>
              <a:gd name="T8" fmla="*/ 133 w 242"/>
              <a:gd name="T9" fmla="*/ 13 h 245"/>
              <a:gd name="T10" fmla="*/ 133 w 242"/>
              <a:gd name="T11" fmla="*/ 63 h 245"/>
              <a:gd name="T12" fmla="*/ 137 w 242"/>
              <a:gd name="T13" fmla="*/ 80 h 245"/>
              <a:gd name="T14" fmla="*/ 141 w 242"/>
              <a:gd name="T15" fmla="*/ 80 h 245"/>
              <a:gd name="T16" fmla="*/ 148 w 242"/>
              <a:gd name="T17" fmla="*/ 43 h 245"/>
              <a:gd name="T18" fmla="*/ 190 w 242"/>
              <a:gd name="T19" fmla="*/ 30 h 245"/>
              <a:gd name="T20" fmla="*/ 236 w 242"/>
              <a:gd name="T21" fmla="*/ 118 h 245"/>
              <a:gd name="T22" fmla="*/ 242 w 242"/>
              <a:gd name="T23" fmla="*/ 215 h 245"/>
              <a:gd name="T24" fmla="*/ 240 w 242"/>
              <a:gd name="T25" fmla="*/ 227 h 245"/>
              <a:gd name="T26" fmla="*/ 218 w 242"/>
              <a:gd name="T27" fmla="*/ 236 h 245"/>
              <a:gd name="T28" fmla="*/ 169 w 242"/>
              <a:gd name="T29" fmla="*/ 215 h 245"/>
              <a:gd name="T30" fmla="*/ 146 w 242"/>
              <a:gd name="T31" fmla="*/ 188 h 245"/>
              <a:gd name="T32" fmla="*/ 140 w 242"/>
              <a:gd name="T33" fmla="*/ 115 h 245"/>
              <a:gd name="T34" fmla="*/ 131 w 242"/>
              <a:gd name="T35" fmla="*/ 97 h 245"/>
              <a:gd name="T36" fmla="*/ 111 w 242"/>
              <a:gd name="T37" fmla="*/ 100 h 245"/>
              <a:gd name="T38" fmla="*/ 106 w 242"/>
              <a:gd name="T39" fmla="*/ 112 h 245"/>
              <a:gd name="T40" fmla="*/ 101 w 242"/>
              <a:gd name="T41" fmla="*/ 182 h 245"/>
              <a:gd name="T42" fmla="*/ 64 w 242"/>
              <a:gd name="T43" fmla="*/ 220 h 245"/>
              <a:gd name="T44" fmla="*/ 32 w 242"/>
              <a:gd name="T45" fmla="*/ 236 h 245"/>
              <a:gd name="T46" fmla="*/ 5 w 242"/>
              <a:gd name="T47" fmla="*/ 225 h 245"/>
              <a:gd name="T48" fmla="*/ 38 w 242"/>
              <a:gd name="T49" fmla="*/ 52 h 245"/>
              <a:gd name="T50" fmla="*/ 68 w 242"/>
              <a:gd name="T51" fmla="*/ 23 h 245"/>
              <a:gd name="T52" fmla="*/ 92 w 242"/>
              <a:gd name="T53" fmla="*/ 29 h 245"/>
              <a:gd name="T54" fmla="*/ 106 w 242"/>
              <a:gd name="T55" fmla="*/ 78 h 245"/>
              <a:gd name="T56" fmla="*/ 108 w 242"/>
              <a:gd name="T57" fmla="*/ 7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2" h="245">
                <a:moveTo>
                  <a:pt x="108" y="79"/>
                </a:moveTo>
                <a:cubicBezTo>
                  <a:pt x="109" y="74"/>
                  <a:pt x="112" y="68"/>
                  <a:pt x="112" y="63"/>
                </a:cubicBezTo>
                <a:cubicBezTo>
                  <a:pt x="113" y="46"/>
                  <a:pt x="113" y="29"/>
                  <a:pt x="112" y="12"/>
                </a:cubicBezTo>
                <a:cubicBezTo>
                  <a:pt x="112" y="4"/>
                  <a:pt x="114" y="1"/>
                  <a:pt x="123" y="1"/>
                </a:cubicBezTo>
                <a:cubicBezTo>
                  <a:pt x="132" y="0"/>
                  <a:pt x="133" y="5"/>
                  <a:pt x="133" y="13"/>
                </a:cubicBezTo>
                <a:cubicBezTo>
                  <a:pt x="132" y="29"/>
                  <a:pt x="132" y="46"/>
                  <a:pt x="133" y="63"/>
                </a:cubicBezTo>
                <a:cubicBezTo>
                  <a:pt x="133" y="69"/>
                  <a:pt x="136" y="75"/>
                  <a:pt x="137" y="80"/>
                </a:cubicBezTo>
                <a:cubicBezTo>
                  <a:pt x="139" y="80"/>
                  <a:pt x="140" y="80"/>
                  <a:pt x="141" y="80"/>
                </a:cubicBezTo>
                <a:cubicBezTo>
                  <a:pt x="143" y="67"/>
                  <a:pt x="145" y="55"/>
                  <a:pt x="148" y="43"/>
                </a:cubicBezTo>
                <a:cubicBezTo>
                  <a:pt x="156" y="12"/>
                  <a:pt x="167" y="8"/>
                  <a:pt x="190" y="30"/>
                </a:cubicBezTo>
                <a:cubicBezTo>
                  <a:pt x="216" y="54"/>
                  <a:pt x="231" y="84"/>
                  <a:pt x="236" y="118"/>
                </a:cubicBezTo>
                <a:cubicBezTo>
                  <a:pt x="241" y="150"/>
                  <a:pt x="240" y="183"/>
                  <a:pt x="242" y="215"/>
                </a:cubicBezTo>
                <a:cubicBezTo>
                  <a:pt x="242" y="219"/>
                  <a:pt x="241" y="223"/>
                  <a:pt x="240" y="227"/>
                </a:cubicBezTo>
                <a:cubicBezTo>
                  <a:pt x="236" y="240"/>
                  <a:pt x="229" y="243"/>
                  <a:pt x="218" y="236"/>
                </a:cubicBezTo>
                <a:cubicBezTo>
                  <a:pt x="203" y="226"/>
                  <a:pt x="187" y="218"/>
                  <a:pt x="169" y="215"/>
                </a:cubicBezTo>
                <a:cubicBezTo>
                  <a:pt x="155" y="213"/>
                  <a:pt x="148" y="201"/>
                  <a:pt x="146" y="188"/>
                </a:cubicBezTo>
                <a:cubicBezTo>
                  <a:pt x="143" y="164"/>
                  <a:pt x="141" y="139"/>
                  <a:pt x="140" y="115"/>
                </a:cubicBezTo>
                <a:cubicBezTo>
                  <a:pt x="140" y="107"/>
                  <a:pt x="139" y="101"/>
                  <a:pt x="131" y="97"/>
                </a:cubicBezTo>
                <a:cubicBezTo>
                  <a:pt x="123" y="92"/>
                  <a:pt x="116" y="94"/>
                  <a:pt x="111" y="100"/>
                </a:cubicBezTo>
                <a:cubicBezTo>
                  <a:pt x="108" y="102"/>
                  <a:pt x="106" y="108"/>
                  <a:pt x="106" y="112"/>
                </a:cubicBezTo>
                <a:cubicBezTo>
                  <a:pt x="104" y="136"/>
                  <a:pt x="104" y="159"/>
                  <a:pt x="101" y="182"/>
                </a:cubicBezTo>
                <a:cubicBezTo>
                  <a:pt x="98" y="203"/>
                  <a:pt x="88" y="218"/>
                  <a:pt x="64" y="220"/>
                </a:cubicBezTo>
                <a:cubicBezTo>
                  <a:pt x="53" y="222"/>
                  <a:pt x="42" y="230"/>
                  <a:pt x="32" y="236"/>
                </a:cubicBezTo>
                <a:cubicBezTo>
                  <a:pt x="16" y="245"/>
                  <a:pt x="6" y="242"/>
                  <a:pt x="5" y="225"/>
                </a:cubicBezTo>
                <a:cubicBezTo>
                  <a:pt x="0" y="164"/>
                  <a:pt x="1" y="104"/>
                  <a:pt x="38" y="52"/>
                </a:cubicBezTo>
                <a:cubicBezTo>
                  <a:pt x="46" y="41"/>
                  <a:pt x="57" y="31"/>
                  <a:pt x="68" y="23"/>
                </a:cubicBezTo>
                <a:cubicBezTo>
                  <a:pt x="79" y="14"/>
                  <a:pt x="87" y="16"/>
                  <a:pt x="92" y="29"/>
                </a:cubicBezTo>
                <a:cubicBezTo>
                  <a:pt x="98" y="45"/>
                  <a:pt x="101" y="62"/>
                  <a:pt x="106" y="78"/>
                </a:cubicBezTo>
                <a:cubicBezTo>
                  <a:pt x="106" y="79"/>
                  <a:pt x="107" y="79"/>
                  <a:pt x="108" y="79"/>
                </a:cubicBezTo>
                <a:close/>
              </a:path>
            </a:pathLst>
          </a:custGeom>
          <a:solidFill>
            <a:schemeClr val="bg1"/>
          </a:solidFill>
          <a:ln>
            <a:noFill/>
          </a:ln>
        </p:spPr>
        <p:txBody>
          <a:bodyPr vert="horz" wrap="square" lIns="91436" tIns="45718" rIns="91436" bIns="45718" numCol="1" anchor="t" anchorCtr="0" compatLnSpc="1">
            <a:prstTxWarp prst="textNoShape">
              <a:avLst/>
            </a:prstTxWarp>
          </a:bodyPr>
          <a:lstStyle/>
          <a:p>
            <a:endParaRPr lang="en-GB">
              <a:latin typeface="Imago" panose="02000500060000020004" pitchFamily="2" charset="0"/>
            </a:endParaRPr>
          </a:p>
        </p:txBody>
      </p:sp>
      <p:pic>
        <p:nvPicPr>
          <p:cNvPr id="86" name="Picture 85"/>
          <p:cNvPicPr>
            <a:picLocks noChangeAspect="1"/>
          </p:cNvPicPr>
          <p:nvPr/>
        </p:nvPicPr>
        <p:blipFill>
          <a:blip r:embed="rId2"/>
          <a:stretch>
            <a:fillRect/>
          </a:stretch>
        </p:blipFill>
        <p:spPr>
          <a:xfrm>
            <a:off x="3426275" y="2599824"/>
            <a:ext cx="377381" cy="334510"/>
          </a:xfrm>
          <a:prstGeom prst="rect">
            <a:avLst/>
          </a:prstGeom>
        </p:spPr>
      </p:pic>
      <p:grpSp>
        <p:nvGrpSpPr>
          <p:cNvPr id="62" name="Group 61"/>
          <p:cNvGrpSpPr/>
          <p:nvPr/>
        </p:nvGrpSpPr>
        <p:grpSpPr>
          <a:xfrm>
            <a:off x="5184892" y="1783816"/>
            <a:ext cx="447296" cy="441445"/>
            <a:chOff x="2297112" y="173038"/>
            <a:chExt cx="669926" cy="639763"/>
          </a:xfrm>
          <a:solidFill>
            <a:schemeClr val="bg1"/>
          </a:solidFill>
        </p:grpSpPr>
        <p:sp>
          <p:nvSpPr>
            <p:cNvPr id="63" name="Freeform 76"/>
            <p:cNvSpPr>
              <a:spLocks/>
            </p:cNvSpPr>
            <p:nvPr/>
          </p:nvSpPr>
          <p:spPr bwMode="auto">
            <a:xfrm>
              <a:off x="2484437" y="654051"/>
              <a:ext cx="400050" cy="158750"/>
            </a:xfrm>
            <a:custGeom>
              <a:avLst/>
              <a:gdLst>
                <a:gd name="T0" fmla="*/ 201 w 201"/>
                <a:gd name="T1" fmla="*/ 31 h 79"/>
                <a:gd name="T2" fmla="*/ 194 w 201"/>
                <a:gd name="T3" fmla="*/ 43 h 79"/>
                <a:gd name="T4" fmla="*/ 188 w 201"/>
                <a:gd name="T5" fmla="*/ 39 h 79"/>
                <a:gd name="T6" fmla="*/ 163 w 201"/>
                <a:gd name="T7" fmla="*/ 20 h 79"/>
                <a:gd name="T8" fmla="*/ 150 w 201"/>
                <a:gd name="T9" fmla="*/ 17 h 79"/>
                <a:gd name="T10" fmla="*/ 30 w 201"/>
                <a:gd name="T11" fmla="*/ 42 h 79"/>
                <a:gd name="T12" fmla="*/ 24 w 201"/>
                <a:gd name="T13" fmla="*/ 47 h 79"/>
                <a:gd name="T14" fmla="*/ 12 w 201"/>
                <a:gd name="T15" fmla="*/ 79 h 79"/>
                <a:gd name="T16" fmla="*/ 0 w 201"/>
                <a:gd name="T17" fmla="*/ 73 h 79"/>
                <a:gd name="T18" fmla="*/ 7 w 201"/>
                <a:gd name="T19" fmla="*/ 53 h 79"/>
                <a:gd name="T20" fmla="*/ 14 w 201"/>
                <a:gd name="T21" fmla="*/ 34 h 79"/>
                <a:gd name="T22" fmla="*/ 18 w 201"/>
                <a:gd name="T23" fmla="*/ 30 h 79"/>
                <a:gd name="T24" fmla="*/ 142 w 201"/>
                <a:gd name="T25" fmla="*/ 5 h 79"/>
                <a:gd name="T26" fmla="*/ 143 w 201"/>
                <a:gd name="T27" fmla="*/ 5 h 79"/>
                <a:gd name="T28" fmla="*/ 171 w 201"/>
                <a:gd name="T29" fmla="*/ 10 h 79"/>
                <a:gd name="T30" fmla="*/ 201 w 201"/>
                <a:gd name="T31"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79">
                  <a:moveTo>
                    <a:pt x="201" y="31"/>
                  </a:moveTo>
                  <a:cubicBezTo>
                    <a:pt x="198" y="35"/>
                    <a:pt x="196" y="39"/>
                    <a:pt x="194" y="43"/>
                  </a:cubicBezTo>
                  <a:cubicBezTo>
                    <a:pt x="192" y="41"/>
                    <a:pt x="190" y="40"/>
                    <a:pt x="188" y="39"/>
                  </a:cubicBezTo>
                  <a:cubicBezTo>
                    <a:pt x="179" y="33"/>
                    <a:pt x="171" y="27"/>
                    <a:pt x="163" y="20"/>
                  </a:cubicBezTo>
                  <a:cubicBezTo>
                    <a:pt x="159" y="17"/>
                    <a:pt x="155" y="16"/>
                    <a:pt x="150" y="17"/>
                  </a:cubicBezTo>
                  <a:cubicBezTo>
                    <a:pt x="110" y="26"/>
                    <a:pt x="70" y="34"/>
                    <a:pt x="30" y="42"/>
                  </a:cubicBezTo>
                  <a:cubicBezTo>
                    <a:pt x="27" y="43"/>
                    <a:pt x="25" y="44"/>
                    <a:pt x="24" y="47"/>
                  </a:cubicBezTo>
                  <a:cubicBezTo>
                    <a:pt x="20" y="58"/>
                    <a:pt x="16" y="68"/>
                    <a:pt x="12" y="79"/>
                  </a:cubicBezTo>
                  <a:cubicBezTo>
                    <a:pt x="8" y="77"/>
                    <a:pt x="4" y="75"/>
                    <a:pt x="0" y="73"/>
                  </a:cubicBezTo>
                  <a:cubicBezTo>
                    <a:pt x="2" y="66"/>
                    <a:pt x="5" y="59"/>
                    <a:pt x="7" y="53"/>
                  </a:cubicBezTo>
                  <a:cubicBezTo>
                    <a:pt x="9" y="46"/>
                    <a:pt x="12" y="40"/>
                    <a:pt x="14" y="34"/>
                  </a:cubicBezTo>
                  <a:cubicBezTo>
                    <a:pt x="15" y="32"/>
                    <a:pt x="16" y="31"/>
                    <a:pt x="18" y="30"/>
                  </a:cubicBezTo>
                  <a:cubicBezTo>
                    <a:pt x="59" y="22"/>
                    <a:pt x="101" y="14"/>
                    <a:pt x="142" y="5"/>
                  </a:cubicBezTo>
                  <a:cubicBezTo>
                    <a:pt x="142" y="5"/>
                    <a:pt x="143" y="5"/>
                    <a:pt x="143" y="5"/>
                  </a:cubicBezTo>
                  <a:cubicBezTo>
                    <a:pt x="154" y="0"/>
                    <a:pt x="162" y="3"/>
                    <a:pt x="171" y="10"/>
                  </a:cubicBezTo>
                  <a:cubicBezTo>
                    <a:pt x="180" y="18"/>
                    <a:pt x="191" y="24"/>
                    <a:pt x="201" y="3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64" name="Freeform 77"/>
            <p:cNvSpPr>
              <a:spLocks noEditPoints="1"/>
            </p:cNvSpPr>
            <p:nvPr/>
          </p:nvSpPr>
          <p:spPr bwMode="auto">
            <a:xfrm>
              <a:off x="2462212" y="430213"/>
              <a:ext cx="161925" cy="160338"/>
            </a:xfrm>
            <a:custGeom>
              <a:avLst/>
              <a:gdLst>
                <a:gd name="T0" fmla="*/ 0 w 81"/>
                <a:gd name="T1" fmla="*/ 40 h 81"/>
                <a:gd name="T2" fmla="*/ 40 w 81"/>
                <a:gd name="T3" fmla="*/ 0 h 81"/>
                <a:gd name="T4" fmla="*/ 81 w 81"/>
                <a:gd name="T5" fmla="*/ 41 h 81"/>
                <a:gd name="T6" fmla="*/ 40 w 81"/>
                <a:gd name="T7" fmla="*/ 81 h 81"/>
                <a:gd name="T8" fmla="*/ 0 w 81"/>
                <a:gd name="T9" fmla="*/ 40 h 81"/>
                <a:gd name="T10" fmla="*/ 40 w 81"/>
                <a:gd name="T11" fmla="*/ 66 h 81"/>
                <a:gd name="T12" fmla="*/ 66 w 81"/>
                <a:gd name="T13" fmla="*/ 41 h 81"/>
                <a:gd name="T14" fmla="*/ 41 w 81"/>
                <a:gd name="T15" fmla="*/ 15 h 81"/>
                <a:gd name="T16" fmla="*/ 15 w 81"/>
                <a:gd name="T17" fmla="*/ 40 h 81"/>
                <a:gd name="T18" fmla="*/ 40 w 81"/>
                <a:gd name="T1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0" y="40"/>
                  </a:moveTo>
                  <a:cubicBezTo>
                    <a:pt x="0" y="18"/>
                    <a:pt x="18" y="0"/>
                    <a:pt x="40" y="0"/>
                  </a:cubicBezTo>
                  <a:cubicBezTo>
                    <a:pt x="63" y="0"/>
                    <a:pt x="81" y="18"/>
                    <a:pt x="81" y="41"/>
                  </a:cubicBezTo>
                  <a:cubicBezTo>
                    <a:pt x="81" y="63"/>
                    <a:pt x="63" y="81"/>
                    <a:pt x="40" y="81"/>
                  </a:cubicBezTo>
                  <a:cubicBezTo>
                    <a:pt x="18" y="81"/>
                    <a:pt x="0" y="63"/>
                    <a:pt x="0" y="40"/>
                  </a:cubicBezTo>
                  <a:close/>
                  <a:moveTo>
                    <a:pt x="40" y="66"/>
                  </a:moveTo>
                  <a:cubicBezTo>
                    <a:pt x="54" y="66"/>
                    <a:pt x="66" y="55"/>
                    <a:pt x="66" y="41"/>
                  </a:cubicBezTo>
                  <a:cubicBezTo>
                    <a:pt x="66" y="27"/>
                    <a:pt x="55" y="15"/>
                    <a:pt x="41" y="15"/>
                  </a:cubicBezTo>
                  <a:cubicBezTo>
                    <a:pt x="26" y="15"/>
                    <a:pt x="15" y="26"/>
                    <a:pt x="15" y="40"/>
                  </a:cubicBezTo>
                  <a:cubicBezTo>
                    <a:pt x="15" y="55"/>
                    <a:pt x="26" y="66"/>
                    <a:pt x="40" y="6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65" name="Freeform 78"/>
            <p:cNvSpPr>
              <a:spLocks/>
            </p:cNvSpPr>
            <p:nvPr/>
          </p:nvSpPr>
          <p:spPr bwMode="auto">
            <a:xfrm>
              <a:off x="2800350" y="333376"/>
              <a:ext cx="130175" cy="365125"/>
            </a:xfrm>
            <a:custGeom>
              <a:avLst/>
              <a:gdLst>
                <a:gd name="T0" fmla="*/ 57 w 65"/>
                <a:gd name="T1" fmla="*/ 172 h 183"/>
                <a:gd name="T2" fmla="*/ 50 w 65"/>
                <a:gd name="T3" fmla="*/ 183 h 183"/>
                <a:gd name="T4" fmla="*/ 43 w 65"/>
                <a:gd name="T5" fmla="*/ 178 h 183"/>
                <a:gd name="T6" fmla="*/ 3 w 65"/>
                <a:gd name="T7" fmla="*/ 150 h 183"/>
                <a:gd name="T8" fmla="*/ 1 w 65"/>
                <a:gd name="T9" fmla="*/ 143 h 183"/>
                <a:gd name="T10" fmla="*/ 6 w 65"/>
                <a:gd name="T11" fmla="*/ 103 h 183"/>
                <a:gd name="T12" fmla="*/ 15 w 65"/>
                <a:gd name="T13" fmla="*/ 32 h 183"/>
                <a:gd name="T14" fmla="*/ 18 w 65"/>
                <a:gd name="T15" fmla="*/ 26 h 183"/>
                <a:gd name="T16" fmla="*/ 54 w 65"/>
                <a:gd name="T17" fmla="*/ 2 h 183"/>
                <a:gd name="T18" fmla="*/ 60 w 65"/>
                <a:gd name="T19" fmla="*/ 4 h 183"/>
                <a:gd name="T20" fmla="*/ 57 w 65"/>
                <a:gd name="T21" fmla="*/ 17 h 183"/>
                <a:gd name="T22" fmla="*/ 32 w 65"/>
                <a:gd name="T23" fmla="*/ 33 h 183"/>
                <a:gd name="T24" fmla="*/ 27 w 65"/>
                <a:gd name="T25" fmla="*/ 41 h 183"/>
                <a:gd name="T26" fmla="*/ 16 w 65"/>
                <a:gd name="T27" fmla="*/ 135 h 183"/>
                <a:gd name="T28" fmla="*/ 21 w 65"/>
                <a:gd name="T29" fmla="*/ 146 h 183"/>
                <a:gd name="T30" fmla="*/ 54 w 65"/>
                <a:gd name="T31" fmla="*/ 169 h 183"/>
                <a:gd name="T32" fmla="*/ 57 w 65"/>
                <a:gd name="T33" fmla="*/ 17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83">
                  <a:moveTo>
                    <a:pt x="57" y="172"/>
                  </a:moveTo>
                  <a:cubicBezTo>
                    <a:pt x="55" y="175"/>
                    <a:pt x="52" y="179"/>
                    <a:pt x="50" y="183"/>
                  </a:cubicBezTo>
                  <a:cubicBezTo>
                    <a:pt x="47" y="181"/>
                    <a:pt x="45" y="180"/>
                    <a:pt x="43" y="178"/>
                  </a:cubicBezTo>
                  <a:cubicBezTo>
                    <a:pt x="30" y="169"/>
                    <a:pt x="17" y="159"/>
                    <a:pt x="3" y="150"/>
                  </a:cubicBezTo>
                  <a:cubicBezTo>
                    <a:pt x="0" y="148"/>
                    <a:pt x="1" y="145"/>
                    <a:pt x="1" y="143"/>
                  </a:cubicBezTo>
                  <a:cubicBezTo>
                    <a:pt x="3" y="130"/>
                    <a:pt x="4" y="116"/>
                    <a:pt x="6" y="103"/>
                  </a:cubicBezTo>
                  <a:cubicBezTo>
                    <a:pt x="9" y="80"/>
                    <a:pt x="12" y="56"/>
                    <a:pt x="15" y="32"/>
                  </a:cubicBezTo>
                  <a:cubicBezTo>
                    <a:pt x="15" y="30"/>
                    <a:pt x="16" y="27"/>
                    <a:pt x="18" y="26"/>
                  </a:cubicBezTo>
                  <a:cubicBezTo>
                    <a:pt x="30" y="18"/>
                    <a:pt x="42" y="10"/>
                    <a:pt x="54" y="2"/>
                  </a:cubicBezTo>
                  <a:cubicBezTo>
                    <a:pt x="57" y="0"/>
                    <a:pt x="58" y="1"/>
                    <a:pt x="60" y="4"/>
                  </a:cubicBezTo>
                  <a:cubicBezTo>
                    <a:pt x="65" y="12"/>
                    <a:pt x="65" y="12"/>
                    <a:pt x="57" y="17"/>
                  </a:cubicBezTo>
                  <a:cubicBezTo>
                    <a:pt x="49" y="22"/>
                    <a:pt x="41" y="27"/>
                    <a:pt x="32" y="33"/>
                  </a:cubicBezTo>
                  <a:cubicBezTo>
                    <a:pt x="29" y="35"/>
                    <a:pt x="28" y="37"/>
                    <a:pt x="27" y="41"/>
                  </a:cubicBezTo>
                  <a:cubicBezTo>
                    <a:pt x="24" y="72"/>
                    <a:pt x="20" y="104"/>
                    <a:pt x="16" y="135"/>
                  </a:cubicBezTo>
                  <a:cubicBezTo>
                    <a:pt x="15" y="140"/>
                    <a:pt x="17" y="143"/>
                    <a:pt x="21" y="146"/>
                  </a:cubicBezTo>
                  <a:cubicBezTo>
                    <a:pt x="32" y="154"/>
                    <a:pt x="43" y="161"/>
                    <a:pt x="54" y="169"/>
                  </a:cubicBezTo>
                  <a:cubicBezTo>
                    <a:pt x="55" y="170"/>
                    <a:pt x="56" y="171"/>
                    <a:pt x="57" y="17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66" name="Freeform 79"/>
            <p:cNvSpPr>
              <a:spLocks/>
            </p:cNvSpPr>
            <p:nvPr/>
          </p:nvSpPr>
          <p:spPr bwMode="auto">
            <a:xfrm>
              <a:off x="2300287" y="174626"/>
              <a:ext cx="292100" cy="290513"/>
            </a:xfrm>
            <a:custGeom>
              <a:avLst/>
              <a:gdLst>
                <a:gd name="T0" fmla="*/ 0 w 146"/>
                <a:gd name="T1" fmla="*/ 146 h 146"/>
                <a:gd name="T2" fmla="*/ 2 w 146"/>
                <a:gd name="T3" fmla="*/ 135 h 146"/>
                <a:gd name="T4" fmla="*/ 6 w 146"/>
                <a:gd name="T5" fmla="*/ 132 h 146"/>
                <a:gd name="T6" fmla="*/ 19 w 146"/>
                <a:gd name="T7" fmla="*/ 132 h 146"/>
                <a:gd name="T8" fmla="*/ 26 w 146"/>
                <a:gd name="T9" fmla="*/ 129 h 146"/>
                <a:gd name="T10" fmla="*/ 98 w 146"/>
                <a:gd name="T11" fmla="*/ 56 h 146"/>
                <a:gd name="T12" fmla="*/ 127 w 146"/>
                <a:gd name="T13" fmla="*/ 28 h 146"/>
                <a:gd name="T14" fmla="*/ 132 w 146"/>
                <a:gd name="T15" fmla="*/ 16 h 146"/>
                <a:gd name="T16" fmla="*/ 132 w 146"/>
                <a:gd name="T17" fmla="*/ 2 h 146"/>
                <a:gd name="T18" fmla="*/ 146 w 146"/>
                <a:gd name="T19" fmla="*/ 0 h 146"/>
                <a:gd name="T20" fmla="*/ 146 w 146"/>
                <a:gd name="T21" fmla="*/ 28 h 146"/>
                <a:gd name="T22" fmla="*/ 144 w 146"/>
                <a:gd name="T23" fmla="*/ 31 h 146"/>
                <a:gd name="T24" fmla="*/ 37 w 146"/>
                <a:gd name="T25" fmla="*/ 138 h 146"/>
                <a:gd name="T26" fmla="*/ 19 w 146"/>
                <a:gd name="T27" fmla="*/ 146 h 146"/>
                <a:gd name="T28" fmla="*/ 0 w 146"/>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46">
                  <a:moveTo>
                    <a:pt x="0" y="146"/>
                  </a:moveTo>
                  <a:cubicBezTo>
                    <a:pt x="1" y="142"/>
                    <a:pt x="2" y="138"/>
                    <a:pt x="2" y="135"/>
                  </a:cubicBezTo>
                  <a:cubicBezTo>
                    <a:pt x="2" y="133"/>
                    <a:pt x="3" y="132"/>
                    <a:pt x="6" y="132"/>
                  </a:cubicBezTo>
                  <a:cubicBezTo>
                    <a:pt x="10" y="132"/>
                    <a:pt x="14" y="132"/>
                    <a:pt x="19" y="132"/>
                  </a:cubicBezTo>
                  <a:cubicBezTo>
                    <a:pt x="22" y="132"/>
                    <a:pt x="24" y="131"/>
                    <a:pt x="26" y="129"/>
                  </a:cubicBezTo>
                  <a:cubicBezTo>
                    <a:pt x="50" y="105"/>
                    <a:pt x="74" y="80"/>
                    <a:pt x="98" y="56"/>
                  </a:cubicBezTo>
                  <a:cubicBezTo>
                    <a:pt x="108" y="47"/>
                    <a:pt x="118" y="37"/>
                    <a:pt x="127" y="28"/>
                  </a:cubicBezTo>
                  <a:cubicBezTo>
                    <a:pt x="131" y="25"/>
                    <a:pt x="133" y="21"/>
                    <a:pt x="132" y="16"/>
                  </a:cubicBezTo>
                  <a:cubicBezTo>
                    <a:pt x="132" y="12"/>
                    <a:pt x="132" y="7"/>
                    <a:pt x="132" y="2"/>
                  </a:cubicBezTo>
                  <a:cubicBezTo>
                    <a:pt x="137" y="1"/>
                    <a:pt x="141" y="1"/>
                    <a:pt x="146" y="0"/>
                  </a:cubicBezTo>
                  <a:cubicBezTo>
                    <a:pt x="146" y="10"/>
                    <a:pt x="146" y="19"/>
                    <a:pt x="146" y="28"/>
                  </a:cubicBezTo>
                  <a:cubicBezTo>
                    <a:pt x="146" y="29"/>
                    <a:pt x="145" y="30"/>
                    <a:pt x="144" y="31"/>
                  </a:cubicBezTo>
                  <a:cubicBezTo>
                    <a:pt x="108" y="67"/>
                    <a:pt x="73" y="102"/>
                    <a:pt x="37" y="138"/>
                  </a:cubicBezTo>
                  <a:cubicBezTo>
                    <a:pt x="32" y="144"/>
                    <a:pt x="26" y="146"/>
                    <a:pt x="19" y="146"/>
                  </a:cubicBezTo>
                  <a:cubicBezTo>
                    <a:pt x="13" y="145"/>
                    <a:pt x="7" y="146"/>
                    <a:pt x="0" y="14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67" name="Freeform 80"/>
            <p:cNvSpPr>
              <a:spLocks/>
            </p:cNvSpPr>
            <p:nvPr/>
          </p:nvSpPr>
          <p:spPr bwMode="auto">
            <a:xfrm>
              <a:off x="2297112" y="473076"/>
              <a:ext cx="203200" cy="320675"/>
            </a:xfrm>
            <a:custGeom>
              <a:avLst/>
              <a:gdLst>
                <a:gd name="T0" fmla="*/ 87 w 102"/>
                <a:gd name="T1" fmla="*/ 161 h 161"/>
                <a:gd name="T2" fmla="*/ 75 w 102"/>
                <a:gd name="T3" fmla="*/ 153 h 161"/>
                <a:gd name="T4" fmla="*/ 84 w 102"/>
                <a:gd name="T5" fmla="*/ 130 h 161"/>
                <a:gd name="T6" fmla="*/ 83 w 102"/>
                <a:gd name="T7" fmla="*/ 115 h 161"/>
                <a:gd name="T8" fmla="*/ 33 w 102"/>
                <a:gd name="T9" fmla="*/ 31 h 161"/>
                <a:gd name="T10" fmla="*/ 26 w 102"/>
                <a:gd name="T11" fmla="*/ 18 h 161"/>
                <a:gd name="T12" fmla="*/ 21 w 102"/>
                <a:gd name="T13" fmla="*/ 16 h 161"/>
                <a:gd name="T14" fmla="*/ 7 w 102"/>
                <a:gd name="T15" fmla="*/ 16 h 161"/>
                <a:gd name="T16" fmla="*/ 1 w 102"/>
                <a:gd name="T17" fmla="*/ 10 h 161"/>
                <a:gd name="T18" fmla="*/ 10 w 102"/>
                <a:gd name="T19" fmla="*/ 1 h 161"/>
                <a:gd name="T20" fmla="*/ 28 w 102"/>
                <a:gd name="T21" fmla="*/ 1 h 161"/>
                <a:gd name="T22" fmla="*/ 33 w 102"/>
                <a:gd name="T23" fmla="*/ 4 h 161"/>
                <a:gd name="T24" fmla="*/ 59 w 102"/>
                <a:gd name="T25" fmla="*/ 47 h 161"/>
                <a:gd name="T26" fmla="*/ 96 w 102"/>
                <a:gd name="T27" fmla="*/ 110 h 161"/>
                <a:gd name="T28" fmla="*/ 98 w 102"/>
                <a:gd name="T29" fmla="*/ 133 h 161"/>
                <a:gd name="T30" fmla="*/ 92 w 102"/>
                <a:gd name="T31" fmla="*/ 147 h 161"/>
                <a:gd name="T32" fmla="*/ 87 w 102"/>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61">
                  <a:moveTo>
                    <a:pt x="87" y="161"/>
                  </a:moveTo>
                  <a:cubicBezTo>
                    <a:pt x="83" y="158"/>
                    <a:pt x="79" y="156"/>
                    <a:pt x="75" y="153"/>
                  </a:cubicBezTo>
                  <a:cubicBezTo>
                    <a:pt x="78" y="145"/>
                    <a:pt x="81" y="138"/>
                    <a:pt x="84" y="130"/>
                  </a:cubicBezTo>
                  <a:cubicBezTo>
                    <a:pt x="87" y="125"/>
                    <a:pt x="86" y="120"/>
                    <a:pt x="83" y="115"/>
                  </a:cubicBezTo>
                  <a:cubicBezTo>
                    <a:pt x="66" y="87"/>
                    <a:pt x="50" y="59"/>
                    <a:pt x="33" y="31"/>
                  </a:cubicBezTo>
                  <a:cubicBezTo>
                    <a:pt x="31" y="26"/>
                    <a:pt x="28" y="22"/>
                    <a:pt x="26" y="18"/>
                  </a:cubicBezTo>
                  <a:cubicBezTo>
                    <a:pt x="25" y="17"/>
                    <a:pt x="23" y="16"/>
                    <a:pt x="21" y="16"/>
                  </a:cubicBezTo>
                  <a:cubicBezTo>
                    <a:pt x="16" y="16"/>
                    <a:pt x="12" y="16"/>
                    <a:pt x="7" y="16"/>
                  </a:cubicBezTo>
                  <a:cubicBezTo>
                    <a:pt x="2" y="16"/>
                    <a:pt x="1" y="15"/>
                    <a:pt x="1" y="10"/>
                  </a:cubicBezTo>
                  <a:cubicBezTo>
                    <a:pt x="1" y="0"/>
                    <a:pt x="0" y="1"/>
                    <a:pt x="10" y="1"/>
                  </a:cubicBezTo>
                  <a:cubicBezTo>
                    <a:pt x="16" y="1"/>
                    <a:pt x="22" y="2"/>
                    <a:pt x="28" y="1"/>
                  </a:cubicBezTo>
                  <a:cubicBezTo>
                    <a:pt x="30" y="1"/>
                    <a:pt x="32" y="2"/>
                    <a:pt x="33" y="4"/>
                  </a:cubicBezTo>
                  <a:cubicBezTo>
                    <a:pt x="42" y="19"/>
                    <a:pt x="50" y="33"/>
                    <a:pt x="59" y="47"/>
                  </a:cubicBezTo>
                  <a:cubicBezTo>
                    <a:pt x="71" y="68"/>
                    <a:pt x="84" y="89"/>
                    <a:pt x="96" y="110"/>
                  </a:cubicBezTo>
                  <a:cubicBezTo>
                    <a:pt x="102" y="121"/>
                    <a:pt x="102" y="121"/>
                    <a:pt x="98" y="133"/>
                  </a:cubicBezTo>
                  <a:cubicBezTo>
                    <a:pt x="96" y="138"/>
                    <a:pt x="94" y="142"/>
                    <a:pt x="92" y="147"/>
                  </a:cubicBezTo>
                  <a:cubicBezTo>
                    <a:pt x="91" y="151"/>
                    <a:pt x="89" y="155"/>
                    <a:pt x="87" y="16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69" name="Freeform 81"/>
            <p:cNvSpPr>
              <a:spLocks/>
            </p:cNvSpPr>
            <p:nvPr/>
          </p:nvSpPr>
          <p:spPr bwMode="auto">
            <a:xfrm>
              <a:off x="2601912" y="173038"/>
              <a:ext cx="298450" cy="184150"/>
            </a:xfrm>
            <a:custGeom>
              <a:avLst/>
              <a:gdLst>
                <a:gd name="T0" fmla="*/ 2 w 150"/>
                <a:gd name="T1" fmla="*/ 0 h 93"/>
                <a:gd name="T2" fmla="*/ 15 w 150"/>
                <a:gd name="T3" fmla="*/ 0 h 93"/>
                <a:gd name="T4" fmla="*/ 15 w 150"/>
                <a:gd name="T5" fmla="*/ 16 h 93"/>
                <a:gd name="T6" fmla="*/ 21 w 150"/>
                <a:gd name="T7" fmla="*/ 27 h 93"/>
                <a:gd name="T8" fmla="*/ 95 w 150"/>
                <a:gd name="T9" fmla="*/ 70 h 93"/>
                <a:gd name="T10" fmla="*/ 104 w 150"/>
                <a:gd name="T11" fmla="*/ 77 h 93"/>
                <a:gd name="T12" fmla="*/ 111 w 150"/>
                <a:gd name="T13" fmla="*/ 77 h 93"/>
                <a:gd name="T14" fmla="*/ 145 w 150"/>
                <a:gd name="T15" fmla="*/ 61 h 93"/>
                <a:gd name="T16" fmla="*/ 150 w 150"/>
                <a:gd name="T17" fmla="*/ 70 h 93"/>
                <a:gd name="T18" fmla="*/ 149 w 150"/>
                <a:gd name="T19" fmla="*/ 74 h 93"/>
                <a:gd name="T20" fmla="*/ 111 w 150"/>
                <a:gd name="T21" fmla="*/ 92 h 93"/>
                <a:gd name="T22" fmla="*/ 104 w 150"/>
                <a:gd name="T23" fmla="*/ 92 h 93"/>
                <a:gd name="T24" fmla="*/ 11 w 150"/>
                <a:gd name="T25" fmla="*/ 37 h 93"/>
                <a:gd name="T26" fmla="*/ 1 w 150"/>
                <a:gd name="T27" fmla="*/ 19 h 93"/>
                <a:gd name="T28" fmla="*/ 2 w 150"/>
                <a:gd name="T29" fmla="*/ 1 h 93"/>
                <a:gd name="T30" fmla="*/ 2 w 150"/>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93">
                  <a:moveTo>
                    <a:pt x="2" y="0"/>
                  </a:moveTo>
                  <a:cubicBezTo>
                    <a:pt x="6" y="0"/>
                    <a:pt x="10" y="0"/>
                    <a:pt x="15" y="0"/>
                  </a:cubicBezTo>
                  <a:cubicBezTo>
                    <a:pt x="15" y="6"/>
                    <a:pt x="15" y="11"/>
                    <a:pt x="15" y="16"/>
                  </a:cubicBezTo>
                  <a:cubicBezTo>
                    <a:pt x="15" y="21"/>
                    <a:pt x="16" y="24"/>
                    <a:pt x="21" y="27"/>
                  </a:cubicBezTo>
                  <a:cubicBezTo>
                    <a:pt x="46" y="41"/>
                    <a:pt x="70" y="56"/>
                    <a:pt x="95" y="70"/>
                  </a:cubicBezTo>
                  <a:cubicBezTo>
                    <a:pt x="98" y="72"/>
                    <a:pt x="102" y="74"/>
                    <a:pt x="104" y="77"/>
                  </a:cubicBezTo>
                  <a:cubicBezTo>
                    <a:pt x="107" y="79"/>
                    <a:pt x="109" y="79"/>
                    <a:pt x="111" y="77"/>
                  </a:cubicBezTo>
                  <a:cubicBezTo>
                    <a:pt x="122" y="72"/>
                    <a:pt x="133" y="67"/>
                    <a:pt x="145" y="61"/>
                  </a:cubicBezTo>
                  <a:cubicBezTo>
                    <a:pt x="146" y="64"/>
                    <a:pt x="148" y="67"/>
                    <a:pt x="150" y="70"/>
                  </a:cubicBezTo>
                  <a:cubicBezTo>
                    <a:pt x="150" y="71"/>
                    <a:pt x="150" y="73"/>
                    <a:pt x="149" y="74"/>
                  </a:cubicBezTo>
                  <a:cubicBezTo>
                    <a:pt x="136" y="80"/>
                    <a:pt x="124" y="87"/>
                    <a:pt x="111" y="92"/>
                  </a:cubicBezTo>
                  <a:cubicBezTo>
                    <a:pt x="109" y="93"/>
                    <a:pt x="106" y="93"/>
                    <a:pt x="104" y="92"/>
                  </a:cubicBezTo>
                  <a:cubicBezTo>
                    <a:pt x="73" y="74"/>
                    <a:pt x="43" y="55"/>
                    <a:pt x="11" y="37"/>
                  </a:cubicBezTo>
                  <a:cubicBezTo>
                    <a:pt x="4" y="32"/>
                    <a:pt x="0" y="28"/>
                    <a:pt x="1" y="19"/>
                  </a:cubicBezTo>
                  <a:cubicBezTo>
                    <a:pt x="2" y="13"/>
                    <a:pt x="2" y="7"/>
                    <a:pt x="2" y="1"/>
                  </a:cubicBezTo>
                  <a:cubicBezTo>
                    <a:pt x="2" y="1"/>
                    <a:pt x="2" y="1"/>
                    <a:pt x="2"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77" name="Freeform 82"/>
            <p:cNvSpPr>
              <a:spLocks/>
            </p:cNvSpPr>
            <p:nvPr/>
          </p:nvSpPr>
          <p:spPr bwMode="auto">
            <a:xfrm>
              <a:off x="2298700" y="617538"/>
              <a:ext cx="82550" cy="80963"/>
            </a:xfrm>
            <a:custGeom>
              <a:avLst/>
              <a:gdLst>
                <a:gd name="T0" fmla="*/ 21 w 41"/>
                <a:gd name="T1" fmla="*/ 41 h 41"/>
                <a:gd name="T2" fmla="*/ 0 w 41"/>
                <a:gd name="T3" fmla="*/ 20 h 41"/>
                <a:gd name="T4" fmla="*/ 21 w 41"/>
                <a:gd name="T5" fmla="*/ 0 h 41"/>
                <a:gd name="T6" fmla="*/ 41 w 41"/>
                <a:gd name="T7" fmla="*/ 21 h 41"/>
                <a:gd name="T8" fmla="*/ 21 w 41"/>
                <a:gd name="T9" fmla="*/ 41 h 41"/>
              </a:gdLst>
              <a:ahLst/>
              <a:cxnLst>
                <a:cxn ang="0">
                  <a:pos x="T0" y="T1"/>
                </a:cxn>
                <a:cxn ang="0">
                  <a:pos x="T2" y="T3"/>
                </a:cxn>
                <a:cxn ang="0">
                  <a:pos x="T4" y="T5"/>
                </a:cxn>
                <a:cxn ang="0">
                  <a:pos x="T6" y="T7"/>
                </a:cxn>
                <a:cxn ang="0">
                  <a:pos x="T8" y="T9"/>
                </a:cxn>
              </a:cxnLst>
              <a:rect l="0" t="0" r="r" b="b"/>
              <a:pathLst>
                <a:path w="41" h="41">
                  <a:moveTo>
                    <a:pt x="21" y="41"/>
                  </a:moveTo>
                  <a:cubicBezTo>
                    <a:pt x="9" y="41"/>
                    <a:pt x="0" y="31"/>
                    <a:pt x="0" y="20"/>
                  </a:cubicBezTo>
                  <a:cubicBezTo>
                    <a:pt x="0" y="9"/>
                    <a:pt x="10" y="0"/>
                    <a:pt x="21" y="0"/>
                  </a:cubicBezTo>
                  <a:cubicBezTo>
                    <a:pt x="32" y="0"/>
                    <a:pt x="41" y="9"/>
                    <a:pt x="41" y="21"/>
                  </a:cubicBezTo>
                  <a:cubicBezTo>
                    <a:pt x="41" y="32"/>
                    <a:pt x="32" y="41"/>
                    <a:pt x="21" y="4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2" name="Freeform 83"/>
            <p:cNvSpPr>
              <a:spLocks/>
            </p:cNvSpPr>
            <p:nvPr/>
          </p:nvSpPr>
          <p:spPr bwMode="auto">
            <a:xfrm>
              <a:off x="2889250" y="498476"/>
              <a:ext cx="77788" cy="77788"/>
            </a:xfrm>
            <a:custGeom>
              <a:avLst/>
              <a:gdLst>
                <a:gd name="T0" fmla="*/ 39 w 39"/>
                <a:gd name="T1" fmla="*/ 19 h 39"/>
                <a:gd name="T2" fmla="*/ 19 w 39"/>
                <a:gd name="T3" fmla="*/ 39 h 39"/>
                <a:gd name="T4" fmla="*/ 0 w 39"/>
                <a:gd name="T5" fmla="*/ 19 h 39"/>
                <a:gd name="T6" fmla="*/ 19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9" y="30"/>
                    <a:pt x="30" y="39"/>
                    <a:pt x="19" y="39"/>
                  </a:cubicBezTo>
                  <a:cubicBezTo>
                    <a:pt x="8" y="39"/>
                    <a:pt x="0" y="30"/>
                    <a:pt x="0" y="19"/>
                  </a:cubicBezTo>
                  <a:cubicBezTo>
                    <a:pt x="0" y="8"/>
                    <a:pt x="8" y="0"/>
                    <a:pt x="19" y="0"/>
                  </a:cubicBezTo>
                  <a:cubicBezTo>
                    <a:pt x="30" y="0"/>
                    <a:pt x="39" y="9"/>
                    <a:pt x="39" y="19"/>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3" name="Freeform 84"/>
            <p:cNvSpPr>
              <a:spLocks noEditPoints="1"/>
            </p:cNvSpPr>
            <p:nvPr/>
          </p:nvSpPr>
          <p:spPr bwMode="auto">
            <a:xfrm>
              <a:off x="2624137" y="330201"/>
              <a:ext cx="87313" cy="87313"/>
            </a:xfrm>
            <a:custGeom>
              <a:avLst/>
              <a:gdLst>
                <a:gd name="T0" fmla="*/ 0 w 44"/>
                <a:gd name="T1" fmla="*/ 22 h 44"/>
                <a:gd name="T2" fmla="*/ 22 w 44"/>
                <a:gd name="T3" fmla="*/ 0 h 44"/>
                <a:gd name="T4" fmla="*/ 44 w 44"/>
                <a:gd name="T5" fmla="*/ 22 h 44"/>
                <a:gd name="T6" fmla="*/ 22 w 44"/>
                <a:gd name="T7" fmla="*/ 44 h 44"/>
                <a:gd name="T8" fmla="*/ 0 w 44"/>
                <a:gd name="T9" fmla="*/ 22 h 44"/>
                <a:gd name="T10" fmla="*/ 22 w 44"/>
                <a:gd name="T11" fmla="*/ 8 h 44"/>
                <a:gd name="T12" fmla="*/ 8 w 44"/>
                <a:gd name="T13" fmla="*/ 22 h 44"/>
                <a:gd name="T14" fmla="*/ 22 w 44"/>
                <a:gd name="T15" fmla="*/ 36 h 44"/>
                <a:gd name="T16" fmla="*/ 36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22"/>
                  </a:moveTo>
                  <a:cubicBezTo>
                    <a:pt x="0" y="10"/>
                    <a:pt x="10" y="0"/>
                    <a:pt x="22" y="0"/>
                  </a:cubicBezTo>
                  <a:cubicBezTo>
                    <a:pt x="34" y="0"/>
                    <a:pt x="44" y="10"/>
                    <a:pt x="44" y="22"/>
                  </a:cubicBezTo>
                  <a:cubicBezTo>
                    <a:pt x="44" y="34"/>
                    <a:pt x="34" y="44"/>
                    <a:pt x="22" y="44"/>
                  </a:cubicBezTo>
                  <a:cubicBezTo>
                    <a:pt x="10" y="44"/>
                    <a:pt x="0" y="34"/>
                    <a:pt x="0" y="22"/>
                  </a:cubicBezTo>
                  <a:close/>
                  <a:moveTo>
                    <a:pt x="22" y="8"/>
                  </a:moveTo>
                  <a:cubicBezTo>
                    <a:pt x="15" y="8"/>
                    <a:pt x="8" y="14"/>
                    <a:pt x="8" y="22"/>
                  </a:cubicBezTo>
                  <a:cubicBezTo>
                    <a:pt x="8" y="30"/>
                    <a:pt x="15" y="36"/>
                    <a:pt x="22" y="36"/>
                  </a:cubicBezTo>
                  <a:cubicBezTo>
                    <a:pt x="30" y="36"/>
                    <a:pt x="36" y="30"/>
                    <a:pt x="36" y="22"/>
                  </a:cubicBezTo>
                  <a:cubicBezTo>
                    <a:pt x="36" y="14"/>
                    <a:pt x="30" y="8"/>
                    <a:pt x="22"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4" name="Freeform 85"/>
            <p:cNvSpPr>
              <a:spLocks/>
            </p:cNvSpPr>
            <p:nvPr/>
          </p:nvSpPr>
          <p:spPr bwMode="auto">
            <a:xfrm>
              <a:off x="2360612" y="250826"/>
              <a:ext cx="87313" cy="88900"/>
            </a:xfrm>
            <a:custGeom>
              <a:avLst/>
              <a:gdLst>
                <a:gd name="T0" fmla="*/ 35 w 44"/>
                <a:gd name="T1" fmla="*/ 0 h 45"/>
                <a:gd name="T2" fmla="*/ 44 w 44"/>
                <a:gd name="T3" fmla="*/ 9 h 45"/>
                <a:gd name="T4" fmla="*/ 7 w 44"/>
                <a:gd name="T5" fmla="*/ 45 h 45"/>
                <a:gd name="T6" fmla="*/ 0 w 44"/>
                <a:gd name="T7" fmla="*/ 38 h 45"/>
                <a:gd name="T8" fmla="*/ 35 w 44"/>
                <a:gd name="T9" fmla="*/ 0 h 45"/>
              </a:gdLst>
              <a:ahLst/>
              <a:cxnLst>
                <a:cxn ang="0">
                  <a:pos x="T0" y="T1"/>
                </a:cxn>
                <a:cxn ang="0">
                  <a:pos x="T2" y="T3"/>
                </a:cxn>
                <a:cxn ang="0">
                  <a:pos x="T4" y="T5"/>
                </a:cxn>
                <a:cxn ang="0">
                  <a:pos x="T6" y="T7"/>
                </a:cxn>
                <a:cxn ang="0">
                  <a:pos x="T8" y="T9"/>
                </a:cxn>
              </a:cxnLst>
              <a:rect l="0" t="0" r="r" b="b"/>
              <a:pathLst>
                <a:path w="44" h="45">
                  <a:moveTo>
                    <a:pt x="35" y="0"/>
                  </a:moveTo>
                  <a:cubicBezTo>
                    <a:pt x="38" y="3"/>
                    <a:pt x="41" y="6"/>
                    <a:pt x="44" y="9"/>
                  </a:cubicBezTo>
                  <a:cubicBezTo>
                    <a:pt x="31" y="21"/>
                    <a:pt x="19" y="33"/>
                    <a:pt x="7" y="45"/>
                  </a:cubicBezTo>
                  <a:cubicBezTo>
                    <a:pt x="4" y="43"/>
                    <a:pt x="1" y="39"/>
                    <a:pt x="0" y="38"/>
                  </a:cubicBezTo>
                  <a:cubicBezTo>
                    <a:pt x="11" y="25"/>
                    <a:pt x="23" y="12"/>
                    <a:pt x="35"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5" name="Freeform 86"/>
            <p:cNvSpPr>
              <a:spLocks noEditPoints="1"/>
            </p:cNvSpPr>
            <p:nvPr/>
          </p:nvSpPr>
          <p:spPr bwMode="auto">
            <a:xfrm>
              <a:off x="2671762" y="523876"/>
              <a:ext cx="68263" cy="66675"/>
            </a:xfrm>
            <a:custGeom>
              <a:avLst/>
              <a:gdLst>
                <a:gd name="T0" fmla="*/ 0 w 34"/>
                <a:gd name="T1" fmla="*/ 17 h 34"/>
                <a:gd name="T2" fmla="*/ 17 w 34"/>
                <a:gd name="T3" fmla="*/ 0 h 34"/>
                <a:gd name="T4" fmla="*/ 34 w 34"/>
                <a:gd name="T5" fmla="*/ 17 h 34"/>
                <a:gd name="T6" fmla="*/ 17 w 34"/>
                <a:gd name="T7" fmla="*/ 34 h 34"/>
                <a:gd name="T8" fmla="*/ 0 w 34"/>
                <a:gd name="T9" fmla="*/ 17 h 34"/>
                <a:gd name="T10" fmla="*/ 17 w 34"/>
                <a:gd name="T11" fmla="*/ 6 h 34"/>
                <a:gd name="T12" fmla="*/ 6 w 34"/>
                <a:gd name="T13" fmla="*/ 17 h 34"/>
                <a:gd name="T14" fmla="*/ 17 w 34"/>
                <a:gd name="T15" fmla="*/ 28 h 34"/>
                <a:gd name="T16" fmla="*/ 28 w 34"/>
                <a:gd name="T17" fmla="*/ 17 h 34"/>
                <a:gd name="T18" fmla="*/ 17 w 34"/>
                <a:gd name="T1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0" y="17"/>
                  </a:moveTo>
                  <a:cubicBezTo>
                    <a:pt x="0" y="7"/>
                    <a:pt x="7" y="0"/>
                    <a:pt x="17" y="0"/>
                  </a:cubicBezTo>
                  <a:cubicBezTo>
                    <a:pt x="26" y="0"/>
                    <a:pt x="34" y="7"/>
                    <a:pt x="34" y="17"/>
                  </a:cubicBezTo>
                  <a:cubicBezTo>
                    <a:pt x="34" y="26"/>
                    <a:pt x="26" y="34"/>
                    <a:pt x="17" y="34"/>
                  </a:cubicBezTo>
                  <a:cubicBezTo>
                    <a:pt x="7" y="34"/>
                    <a:pt x="0" y="26"/>
                    <a:pt x="0" y="17"/>
                  </a:cubicBezTo>
                  <a:close/>
                  <a:moveTo>
                    <a:pt x="17" y="6"/>
                  </a:moveTo>
                  <a:cubicBezTo>
                    <a:pt x="11" y="6"/>
                    <a:pt x="6" y="11"/>
                    <a:pt x="6" y="17"/>
                  </a:cubicBezTo>
                  <a:cubicBezTo>
                    <a:pt x="6" y="23"/>
                    <a:pt x="11" y="28"/>
                    <a:pt x="17" y="28"/>
                  </a:cubicBezTo>
                  <a:cubicBezTo>
                    <a:pt x="23" y="28"/>
                    <a:pt x="27" y="23"/>
                    <a:pt x="28" y="17"/>
                  </a:cubicBezTo>
                  <a:cubicBezTo>
                    <a:pt x="28" y="11"/>
                    <a:pt x="23" y="6"/>
                    <a:pt x="17"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7" name="Freeform 87"/>
            <p:cNvSpPr>
              <a:spLocks/>
            </p:cNvSpPr>
            <p:nvPr/>
          </p:nvSpPr>
          <p:spPr bwMode="auto">
            <a:xfrm>
              <a:off x="2492375" y="458788"/>
              <a:ext cx="101600" cy="101600"/>
            </a:xfrm>
            <a:custGeom>
              <a:avLst/>
              <a:gdLst>
                <a:gd name="T0" fmla="*/ 25 w 51"/>
                <a:gd name="T1" fmla="*/ 51 h 51"/>
                <a:gd name="T2" fmla="*/ 0 w 51"/>
                <a:gd name="T3" fmla="*/ 25 h 51"/>
                <a:gd name="T4" fmla="*/ 26 w 51"/>
                <a:gd name="T5" fmla="*/ 0 h 51"/>
                <a:gd name="T6" fmla="*/ 51 w 51"/>
                <a:gd name="T7" fmla="*/ 26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11" y="51"/>
                    <a:pt x="0" y="40"/>
                    <a:pt x="0" y="25"/>
                  </a:cubicBezTo>
                  <a:cubicBezTo>
                    <a:pt x="0" y="11"/>
                    <a:pt x="11" y="0"/>
                    <a:pt x="26" y="0"/>
                  </a:cubicBezTo>
                  <a:cubicBezTo>
                    <a:pt x="40" y="0"/>
                    <a:pt x="51" y="12"/>
                    <a:pt x="51" y="26"/>
                  </a:cubicBezTo>
                  <a:cubicBezTo>
                    <a:pt x="51" y="40"/>
                    <a:pt x="39" y="51"/>
                    <a:pt x="25" y="5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8" name="Oval 88"/>
            <p:cNvSpPr>
              <a:spLocks noChangeArrowheads="1"/>
            </p:cNvSpPr>
            <p:nvPr/>
          </p:nvSpPr>
          <p:spPr bwMode="auto">
            <a:xfrm>
              <a:off x="2640012" y="346076"/>
              <a:ext cx="55563" cy="55563"/>
            </a:xfrm>
            <a:prstGeom prst="ellipse">
              <a:avLst/>
            </a:pr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89" name="Freeform 89"/>
            <p:cNvSpPr>
              <a:spLocks/>
            </p:cNvSpPr>
            <p:nvPr/>
          </p:nvSpPr>
          <p:spPr bwMode="auto">
            <a:xfrm>
              <a:off x="2682875" y="534988"/>
              <a:ext cx="44450" cy="44450"/>
            </a:xfrm>
            <a:custGeom>
              <a:avLst/>
              <a:gdLst>
                <a:gd name="T0" fmla="*/ 11 w 22"/>
                <a:gd name="T1" fmla="*/ 0 h 22"/>
                <a:gd name="T2" fmla="*/ 22 w 22"/>
                <a:gd name="T3" fmla="*/ 11 h 22"/>
                <a:gd name="T4" fmla="*/ 11 w 22"/>
                <a:gd name="T5" fmla="*/ 22 h 22"/>
                <a:gd name="T6" fmla="*/ 0 w 22"/>
                <a:gd name="T7" fmla="*/ 11 h 22"/>
                <a:gd name="T8" fmla="*/ 11 w 22"/>
                <a:gd name="T9" fmla="*/ 0 h 22"/>
              </a:gdLst>
              <a:ahLst/>
              <a:cxnLst>
                <a:cxn ang="0">
                  <a:pos x="T0" y="T1"/>
                </a:cxn>
                <a:cxn ang="0">
                  <a:pos x="T2" y="T3"/>
                </a:cxn>
                <a:cxn ang="0">
                  <a:pos x="T4" y="T5"/>
                </a:cxn>
                <a:cxn ang="0">
                  <a:pos x="T6" y="T7"/>
                </a:cxn>
                <a:cxn ang="0">
                  <a:pos x="T8" y="T9"/>
                </a:cxn>
              </a:cxnLst>
              <a:rect l="0" t="0" r="r" b="b"/>
              <a:pathLst>
                <a:path w="22" h="22">
                  <a:moveTo>
                    <a:pt x="11" y="0"/>
                  </a:moveTo>
                  <a:cubicBezTo>
                    <a:pt x="17" y="0"/>
                    <a:pt x="22" y="5"/>
                    <a:pt x="22" y="11"/>
                  </a:cubicBezTo>
                  <a:cubicBezTo>
                    <a:pt x="21" y="17"/>
                    <a:pt x="17" y="22"/>
                    <a:pt x="11" y="22"/>
                  </a:cubicBezTo>
                  <a:cubicBezTo>
                    <a:pt x="5" y="22"/>
                    <a:pt x="0" y="17"/>
                    <a:pt x="0" y="11"/>
                  </a:cubicBezTo>
                  <a:cubicBezTo>
                    <a:pt x="0" y="5"/>
                    <a:pt x="5" y="0"/>
                    <a:pt x="11"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grpSp>
        <p:nvGrpSpPr>
          <p:cNvPr id="90" name="Group 89"/>
          <p:cNvGrpSpPr/>
          <p:nvPr/>
        </p:nvGrpSpPr>
        <p:grpSpPr>
          <a:xfrm>
            <a:off x="5149429" y="3302359"/>
            <a:ext cx="463560" cy="328280"/>
            <a:chOff x="6590583" y="1830387"/>
            <a:chExt cx="407988" cy="288926"/>
          </a:xfrm>
        </p:grpSpPr>
        <p:sp>
          <p:nvSpPr>
            <p:cNvPr id="91" name="Freeform 5"/>
            <p:cNvSpPr>
              <a:spLocks/>
            </p:cNvSpPr>
            <p:nvPr/>
          </p:nvSpPr>
          <p:spPr bwMode="auto">
            <a:xfrm>
              <a:off x="6590583" y="2065338"/>
              <a:ext cx="347663" cy="53975"/>
            </a:xfrm>
            <a:custGeom>
              <a:avLst/>
              <a:gdLst>
                <a:gd name="T0" fmla="*/ 830 w 830"/>
                <a:gd name="T1" fmla="*/ 0 h 130"/>
                <a:gd name="T2" fmla="*/ 830 w 830"/>
                <a:gd name="T3" fmla="*/ 130 h 130"/>
                <a:gd name="T4" fmla="*/ 0 w 830"/>
                <a:gd name="T5" fmla="*/ 130 h 130"/>
                <a:gd name="T6" fmla="*/ 0 w 830"/>
                <a:gd name="T7" fmla="*/ 0 h 130"/>
                <a:gd name="T8" fmla="*/ 830 w 830"/>
                <a:gd name="T9" fmla="*/ 0 h 130"/>
              </a:gdLst>
              <a:ahLst/>
              <a:cxnLst>
                <a:cxn ang="0">
                  <a:pos x="T0" y="T1"/>
                </a:cxn>
                <a:cxn ang="0">
                  <a:pos x="T2" y="T3"/>
                </a:cxn>
                <a:cxn ang="0">
                  <a:pos x="T4" y="T5"/>
                </a:cxn>
                <a:cxn ang="0">
                  <a:pos x="T6" y="T7"/>
                </a:cxn>
                <a:cxn ang="0">
                  <a:pos x="T8" y="T9"/>
                </a:cxn>
              </a:cxnLst>
              <a:rect l="0" t="0" r="r" b="b"/>
              <a:pathLst>
                <a:path w="830" h="130">
                  <a:moveTo>
                    <a:pt x="830" y="0"/>
                  </a:moveTo>
                  <a:cubicBezTo>
                    <a:pt x="830" y="44"/>
                    <a:pt x="830" y="87"/>
                    <a:pt x="830" y="130"/>
                  </a:cubicBezTo>
                  <a:cubicBezTo>
                    <a:pt x="553" y="130"/>
                    <a:pt x="277" y="130"/>
                    <a:pt x="0" y="130"/>
                  </a:cubicBezTo>
                  <a:cubicBezTo>
                    <a:pt x="0" y="87"/>
                    <a:pt x="0" y="44"/>
                    <a:pt x="0" y="0"/>
                  </a:cubicBezTo>
                  <a:cubicBezTo>
                    <a:pt x="276" y="0"/>
                    <a:pt x="552" y="0"/>
                    <a:pt x="83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92" name="Freeform 6"/>
            <p:cNvSpPr>
              <a:spLocks/>
            </p:cNvSpPr>
            <p:nvPr/>
          </p:nvSpPr>
          <p:spPr bwMode="auto">
            <a:xfrm>
              <a:off x="6769971" y="1830387"/>
              <a:ext cx="198438" cy="223838"/>
            </a:xfrm>
            <a:custGeom>
              <a:avLst/>
              <a:gdLst>
                <a:gd name="T0" fmla="*/ 132 w 475"/>
                <a:gd name="T1" fmla="*/ 273 h 531"/>
                <a:gd name="T2" fmla="*/ 13 w 475"/>
                <a:gd name="T3" fmla="*/ 110 h 531"/>
                <a:gd name="T4" fmla="*/ 139 w 475"/>
                <a:gd name="T5" fmla="*/ 6 h 531"/>
                <a:gd name="T6" fmla="*/ 139 w 475"/>
                <a:gd name="T7" fmla="*/ 47 h 531"/>
                <a:gd name="T8" fmla="*/ 129 w 475"/>
                <a:gd name="T9" fmla="*/ 50 h 531"/>
                <a:gd name="T10" fmla="*/ 56 w 475"/>
                <a:gd name="T11" fmla="*/ 145 h 531"/>
                <a:gd name="T12" fmla="*/ 142 w 475"/>
                <a:gd name="T13" fmla="*/ 227 h 531"/>
                <a:gd name="T14" fmla="*/ 180 w 475"/>
                <a:gd name="T15" fmla="*/ 280 h 531"/>
                <a:gd name="T16" fmla="*/ 243 w 475"/>
                <a:gd name="T17" fmla="*/ 363 h 531"/>
                <a:gd name="T18" fmla="*/ 360 w 475"/>
                <a:gd name="T19" fmla="*/ 363 h 531"/>
                <a:gd name="T20" fmla="*/ 472 w 475"/>
                <a:gd name="T21" fmla="*/ 448 h 531"/>
                <a:gd name="T22" fmla="*/ 472 w 475"/>
                <a:gd name="T23" fmla="*/ 531 h 531"/>
                <a:gd name="T24" fmla="*/ 429 w 475"/>
                <a:gd name="T25" fmla="*/ 531 h 531"/>
                <a:gd name="T26" fmla="*/ 429 w 475"/>
                <a:gd name="T27" fmla="*/ 479 h 531"/>
                <a:gd name="T28" fmla="*/ 359 w 475"/>
                <a:gd name="T29" fmla="*/ 408 h 531"/>
                <a:gd name="T30" fmla="*/ 249 w 475"/>
                <a:gd name="T31" fmla="*/ 409 h 531"/>
                <a:gd name="T32" fmla="*/ 132 w 475"/>
                <a:gd name="T33" fmla="*/ 289 h 531"/>
                <a:gd name="T34" fmla="*/ 132 w 475"/>
                <a:gd name="T35" fmla="*/ 27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5" h="531">
                  <a:moveTo>
                    <a:pt x="132" y="273"/>
                  </a:moveTo>
                  <a:cubicBezTo>
                    <a:pt x="34" y="254"/>
                    <a:pt x="0" y="178"/>
                    <a:pt x="13" y="110"/>
                  </a:cubicBezTo>
                  <a:cubicBezTo>
                    <a:pt x="26" y="46"/>
                    <a:pt x="81" y="0"/>
                    <a:pt x="139" y="6"/>
                  </a:cubicBezTo>
                  <a:cubicBezTo>
                    <a:pt x="139" y="19"/>
                    <a:pt x="139" y="33"/>
                    <a:pt x="139" y="47"/>
                  </a:cubicBezTo>
                  <a:cubicBezTo>
                    <a:pt x="136" y="48"/>
                    <a:pt x="132" y="49"/>
                    <a:pt x="129" y="50"/>
                  </a:cubicBezTo>
                  <a:cubicBezTo>
                    <a:pt x="81" y="61"/>
                    <a:pt x="53" y="96"/>
                    <a:pt x="56" y="145"/>
                  </a:cubicBezTo>
                  <a:cubicBezTo>
                    <a:pt x="59" y="188"/>
                    <a:pt x="95" y="223"/>
                    <a:pt x="142" y="227"/>
                  </a:cubicBezTo>
                  <a:cubicBezTo>
                    <a:pt x="192" y="232"/>
                    <a:pt x="192" y="232"/>
                    <a:pt x="180" y="280"/>
                  </a:cubicBezTo>
                  <a:cubicBezTo>
                    <a:pt x="168" y="326"/>
                    <a:pt x="196" y="362"/>
                    <a:pt x="243" y="363"/>
                  </a:cubicBezTo>
                  <a:cubicBezTo>
                    <a:pt x="282" y="363"/>
                    <a:pt x="321" y="362"/>
                    <a:pt x="360" y="363"/>
                  </a:cubicBezTo>
                  <a:cubicBezTo>
                    <a:pt x="422" y="364"/>
                    <a:pt x="465" y="396"/>
                    <a:pt x="472" y="448"/>
                  </a:cubicBezTo>
                  <a:cubicBezTo>
                    <a:pt x="475" y="475"/>
                    <a:pt x="472" y="503"/>
                    <a:pt x="472" y="531"/>
                  </a:cubicBezTo>
                  <a:cubicBezTo>
                    <a:pt x="459" y="531"/>
                    <a:pt x="445" y="531"/>
                    <a:pt x="429" y="531"/>
                  </a:cubicBezTo>
                  <a:cubicBezTo>
                    <a:pt x="429" y="514"/>
                    <a:pt x="429" y="496"/>
                    <a:pt x="429" y="479"/>
                  </a:cubicBezTo>
                  <a:cubicBezTo>
                    <a:pt x="429" y="432"/>
                    <a:pt x="406" y="409"/>
                    <a:pt x="359" y="408"/>
                  </a:cubicBezTo>
                  <a:cubicBezTo>
                    <a:pt x="322" y="408"/>
                    <a:pt x="286" y="407"/>
                    <a:pt x="249" y="409"/>
                  </a:cubicBezTo>
                  <a:cubicBezTo>
                    <a:pt x="164" y="413"/>
                    <a:pt x="128" y="347"/>
                    <a:pt x="132" y="289"/>
                  </a:cubicBezTo>
                  <a:cubicBezTo>
                    <a:pt x="133" y="284"/>
                    <a:pt x="132" y="279"/>
                    <a:pt x="132" y="2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93" name="Freeform 7"/>
            <p:cNvSpPr>
              <a:spLocks/>
            </p:cNvSpPr>
            <p:nvPr/>
          </p:nvSpPr>
          <p:spPr bwMode="auto">
            <a:xfrm>
              <a:off x="6847758" y="1849438"/>
              <a:ext cx="150813" cy="204788"/>
            </a:xfrm>
            <a:custGeom>
              <a:avLst/>
              <a:gdLst>
                <a:gd name="T0" fmla="*/ 0 w 358"/>
                <a:gd name="T1" fmla="*/ 44 h 485"/>
                <a:gd name="T2" fmla="*/ 0 w 358"/>
                <a:gd name="T3" fmla="*/ 0 h 485"/>
                <a:gd name="T4" fmla="*/ 127 w 358"/>
                <a:gd name="T5" fmla="*/ 65 h 485"/>
                <a:gd name="T6" fmla="*/ 139 w 358"/>
                <a:gd name="T7" fmla="*/ 211 h 485"/>
                <a:gd name="T8" fmla="*/ 192 w 358"/>
                <a:gd name="T9" fmla="*/ 211 h 485"/>
                <a:gd name="T10" fmla="*/ 353 w 358"/>
                <a:gd name="T11" fmla="*/ 370 h 485"/>
                <a:gd name="T12" fmla="*/ 354 w 358"/>
                <a:gd name="T13" fmla="*/ 485 h 485"/>
                <a:gd name="T14" fmla="*/ 311 w 358"/>
                <a:gd name="T15" fmla="*/ 485 h 485"/>
                <a:gd name="T16" fmla="*/ 310 w 358"/>
                <a:gd name="T17" fmla="*/ 408 h 485"/>
                <a:gd name="T18" fmla="*/ 292 w 358"/>
                <a:gd name="T19" fmla="*/ 329 h 485"/>
                <a:gd name="T20" fmla="*/ 173 w 358"/>
                <a:gd name="T21" fmla="*/ 256 h 485"/>
                <a:gd name="T22" fmla="*/ 105 w 358"/>
                <a:gd name="T23" fmla="*/ 255 h 485"/>
                <a:gd name="T24" fmla="*/ 83 w 358"/>
                <a:gd name="T25" fmla="*/ 215 h 485"/>
                <a:gd name="T26" fmla="*/ 105 w 358"/>
                <a:gd name="T27" fmla="*/ 156 h 485"/>
                <a:gd name="T28" fmla="*/ 29 w 358"/>
                <a:gd name="T29" fmla="*/ 49 h 485"/>
                <a:gd name="T30" fmla="*/ 0 w 358"/>
                <a:gd name="T31" fmla="*/ 4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85">
                  <a:moveTo>
                    <a:pt x="0" y="44"/>
                  </a:moveTo>
                  <a:cubicBezTo>
                    <a:pt x="0" y="30"/>
                    <a:pt x="0" y="16"/>
                    <a:pt x="0" y="0"/>
                  </a:cubicBezTo>
                  <a:cubicBezTo>
                    <a:pt x="54" y="2"/>
                    <a:pt x="97" y="21"/>
                    <a:pt x="127" y="65"/>
                  </a:cubicBezTo>
                  <a:cubicBezTo>
                    <a:pt x="157" y="109"/>
                    <a:pt x="157" y="157"/>
                    <a:pt x="139" y="211"/>
                  </a:cubicBezTo>
                  <a:cubicBezTo>
                    <a:pt x="158" y="211"/>
                    <a:pt x="176" y="209"/>
                    <a:pt x="192" y="211"/>
                  </a:cubicBezTo>
                  <a:cubicBezTo>
                    <a:pt x="277" y="221"/>
                    <a:pt x="343" y="285"/>
                    <a:pt x="353" y="370"/>
                  </a:cubicBezTo>
                  <a:cubicBezTo>
                    <a:pt x="358" y="407"/>
                    <a:pt x="354" y="445"/>
                    <a:pt x="354" y="485"/>
                  </a:cubicBezTo>
                  <a:cubicBezTo>
                    <a:pt x="342" y="485"/>
                    <a:pt x="328" y="485"/>
                    <a:pt x="311" y="485"/>
                  </a:cubicBezTo>
                  <a:cubicBezTo>
                    <a:pt x="311" y="459"/>
                    <a:pt x="313" y="433"/>
                    <a:pt x="310" y="408"/>
                  </a:cubicBezTo>
                  <a:cubicBezTo>
                    <a:pt x="307" y="381"/>
                    <a:pt x="303" y="353"/>
                    <a:pt x="292" y="329"/>
                  </a:cubicBezTo>
                  <a:cubicBezTo>
                    <a:pt x="269" y="281"/>
                    <a:pt x="227" y="256"/>
                    <a:pt x="173" y="256"/>
                  </a:cubicBezTo>
                  <a:cubicBezTo>
                    <a:pt x="150" y="255"/>
                    <a:pt x="127" y="256"/>
                    <a:pt x="105" y="255"/>
                  </a:cubicBezTo>
                  <a:cubicBezTo>
                    <a:pt x="79" y="255"/>
                    <a:pt x="71" y="238"/>
                    <a:pt x="83" y="215"/>
                  </a:cubicBezTo>
                  <a:cubicBezTo>
                    <a:pt x="92" y="196"/>
                    <a:pt x="102" y="176"/>
                    <a:pt x="105" y="156"/>
                  </a:cubicBezTo>
                  <a:cubicBezTo>
                    <a:pt x="113" y="107"/>
                    <a:pt x="78" y="61"/>
                    <a:pt x="29" y="49"/>
                  </a:cubicBezTo>
                  <a:cubicBezTo>
                    <a:pt x="20" y="47"/>
                    <a:pt x="10" y="46"/>
                    <a:pt x="0"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94" name="Freeform 8"/>
            <p:cNvSpPr>
              <a:spLocks/>
            </p:cNvSpPr>
            <p:nvPr/>
          </p:nvSpPr>
          <p:spPr bwMode="auto">
            <a:xfrm>
              <a:off x="6977933" y="2063750"/>
              <a:ext cx="19050" cy="55563"/>
            </a:xfrm>
            <a:custGeom>
              <a:avLst/>
              <a:gdLst>
                <a:gd name="T0" fmla="*/ 45 w 45"/>
                <a:gd name="T1" fmla="*/ 0 h 133"/>
                <a:gd name="T2" fmla="*/ 45 w 45"/>
                <a:gd name="T3" fmla="*/ 133 h 133"/>
                <a:gd name="T4" fmla="*/ 0 w 45"/>
                <a:gd name="T5" fmla="*/ 133 h 133"/>
                <a:gd name="T6" fmla="*/ 0 w 45"/>
                <a:gd name="T7" fmla="*/ 0 h 133"/>
                <a:gd name="T8" fmla="*/ 45 w 45"/>
                <a:gd name="T9" fmla="*/ 0 h 133"/>
              </a:gdLst>
              <a:ahLst/>
              <a:cxnLst>
                <a:cxn ang="0">
                  <a:pos x="T0" y="T1"/>
                </a:cxn>
                <a:cxn ang="0">
                  <a:pos x="T2" y="T3"/>
                </a:cxn>
                <a:cxn ang="0">
                  <a:pos x="T4" y="T5"/>
                </a:cxn>
                <a:cxn ang="0">
                  <a:pos x="T6" y="T7"/>
                </a:cxn>
                <a:cxn ang="0">
                  <a:pos x="T8" y="T9"/>
                </a:cxn>
              </a:cxnLst>
              <a:rect l="0" t="0" r="r" b="b"/>
              <a:pathLst>
                <a:path w="45" h="133">
                  <a:moveTo>
                    <a:pt x="45" y="0"/>
                  </a:moveTo>
                  <a:cubicBezTo>
                    <a:pt x="45" y="45"/>
                    <a:pt x="45" y="88"/>
                    <a:pt x="45" y="133"/>
                  </a:cubicBezTo>
                  <a:cubicBezTo>
                    <a:pt x="30" y="133"/>
                    <a:pt x="16" y="133"/>
                    <a:pt x="0" y="133"/>
                  </a:cubicBezTo>
                  <a:cubicBezTo>
                    <a:pt x="0" y="89"/>
                    <a:pt x="0" y="46"/>
                    <a:pt x="0" y="0"/>
                  </a:cubicBezTo>
                  <a:cubicBezTo>
                    <a:pt x="14" y="0"/>
                    <a:pt x="29" y="0"/>
                    <a:pt x="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95" name="Freeform 9"/>
            <p:cNvSpPr>
              <a:spLocks/>
            </p:cNvSpPr>
            <p:nvPr/>
          </p:nvSpPr>
          <p:spPr bwMode="auto">
            <a:xfrm>
              <a:off x="6949358" y="2063750"/>
              <a:ext cx="19050" cy="55563"/>
            </a:xfrm>
            <a:custGeom>
              <a:avLst/>
              <a:gdLst>
                <a:gd name="T0" fmla="*/ 43 w 43"/>
                <a:gd name="T1" fmla="*/ 133 h 133"/>
                <a:gd name="T2" fmla="*/ 0 w 43"/>
                <a:gd name="T3" fmla="*/ 133 h 133"/>
                <a:gd name="T4" fmla="*/ 0 w 43"/>
                <a:gd name="T5" fmla="*/ 0 h 133"/>
                <a:gd name="T6" fmla="*/ 43 w 43"/>
                <a:gd name="T7" fmla="*/ 0 h 133"/>
                <a:gd name="T8" fmla="*/ 43 w 43"/>
                <a:gd name="T9" fmla="*/ 133 h 133"/>
              </a:gdLst>
              <a:ahLst/>
              <a:cxnLst>
                <a:cxn ang="0">
                  <a:pos x="T0" y="T1"/>
                </a:cxn>
                <a:cxn ang="0">
                  <a:pos x="T2" y="T3"/>
                </a:cxn>
                <a:cxn ang="0">
                  <a:pos x="T4" y="T5"/>
                </a:cxn>
                <a:cxn ang="0">
                  <a:pos x="T6" y="T7"/>
                </a:cxn>
                <a:cxn ang="0">
                  <a:pos x="T8" y="T9"/>
                </a:cxn>
              </a:cxnLst>
              <a:rect l="0" t="0" r="r" b="b"/>
              <a:pathLst>
                <a:path w="43" h="133">
                  <a:moveTo>
                    <a:pt x="43" y="133"/>
                  </a:moveTo>
                  <a:cubicBezTo>
                    <a:pt x="28" y="133"/>
                    <a:pt x="15" y="133"/>
                    <a:pt x="0" y="133"/>
                  </a:cubicBezTo>
                  <a:cubicBezTo>
                    <a:pt x="0" y="89"/>
                    <a:pt x="0" y="46"/>
                    <a:pt x="0" y="0"/>
                  </a:cubicBezTo>
                  <a:cubicBezTo>
                    <a:pt x="14" y="0"/>
                    <a:pt x="28" y="0"/>
                    <a:pt x="43" y="0"/>
                  </a:cubicBezTo>
                  <a:cubicBezTo>
                    <a:pt x="43" y="45"/>
                    <a:pt x="43" y="89"/>
                    <a:pt x="43"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sp>
        <p:nvSpPr>
          <p:cNvPr id="101" name="TextBox 100"/>
          <p:cNvSpPr txBox="1"/>
          <p:nvPr/>
        </p:nvSpPr>
        <p:spPr>
          <a:xfrm>
            <a:off x="816123" y="1131591"/>
            <a:ext cx="1929034" cy="338554"/>
          </a:xfrm>
          <a:prstGeom prst="rect">
            <a:avLst/>
          </a:prstGeom>
          <a:noFill/>
        </p:spPr>
        <p:txBody>
          <a:bodyPr wrap="none" lIns="91436" tIns="45718" rIns="91436" bIns="45718" rtlCol="0">
            <a:spAutoFit/>
          </a:bodyPr>
          <a:lstStyle/>
          <a:p>
            <a:pPr>
              <a:spcAft>
                <a:spcPts val="225"/>
              </a:spcAft>
              <a:buSzPct val="75000"/>
              <a:defRPr/>
            </a:pPr>
            <a:r>
              <a:rPr lang="cs-CZ" sz="1600" b="1" dirty="0">
                <a:solidFill>
                  <a:srgbClr val="00588E"/>
                </a:solidFill>
                <a:latin typeface="Imago" panose="02000500060000020004" pitchFamily="2" charset="0"/>
                <a:cs typeface="Arial"/>
              </a:rPr>
              <a:t>Léčba a prognóza</a:t>
            </a:r>
          </a:p>
        </p:txBody>
      </p:sp>
      <p:sp>
        <p:nvSpPr>
          <p:cNvPr id="102" name="TextBox 101"/>
          <p:cNvSpPr txBox="1"/>
          <p:nvPr/>
        </p:nvSpPr>
        <p:spPr>
          <a:xfrm>
            <a:off x="1478119" y="3804783"/>
            <a:ext cx="1826141" cy="338554"/>
          </a:xfrm>
          <a:prstGeom prst="rect">
            <a:avLst/>
          </a:prstGeom>
          <a:noFill/>
        </p:spPr>
        <p:txBody>
          <a:bodyPr wrap="none" lIns="91436" tIns="45718" rIns="91436" bIns="45718" rtlCol="0">
            <a:spAutoFit/>
          </a:bodyPr>
          <a:lstStyle/>
          <a:p>
            <a:pPr>
              <a:spcAft>
                <a:spcPts val="225"/>
              </a:spcAft>
              <a:buSzPct val="75000"/>
              <a:defRPr/>
            </a:pPr>
            <a:r>
              <a:rPr lang="en-GB" sz="1600" b="1" dirty="0">
                <a:solidFill>
                  <a:srgbClr val="D220C5">
                    <a:lumMod val="50000"/>
                  </a:srgbClr>
                </a:solidFill>
                <a:latin typeface="Imago" panose="02000500060000020004" pitchFamily="2" charset="0"/>
                <a:cs typeface="Arial"/>
              </a:rPr>
              <a:t> </a:t>
            </a:r>
            <a:r>
              <a:rPr lang="cs-CZ" sz="1600" b="1" dirty="0">
                <a:solidFill>
                  <a:srgbClr val="D220C5">
                    <a:lumMod val="50000"/>
                  </a:srgbClr>
                </a:solidFill>
                <a:latin typeface="Imago" panose="02000500060000020004" pitchFamily="2" charset="0"/>
                <a:cs typeface="Arial"/>
              </a:rPr>
              <a:t>Klinické projevy</a:t>
            </a:r>
          </a:p>
        </p:txBody>
      </p:sp>
      <p:sp>
        <p:nvSpPr>
          <p:cNvPr id="103" name="TextBox 102"/>
          <p:cNvSpPr txBox="1"/>
          <p:nvPr/>
        </p:nvSpPr>
        <p:spPr>
          <a:xfrm>
            <a:off x="138039" y="1399697"/>
            <a:ext cx="3216658" cy="671979"/>
          </a:xfrm>
          <a:prstGeom prst="rect">
            <a:avLst/>
          </a:prstGeom>
          <a:noFill/>
        </p:spPr>
        <p:txBody>
          <a:bodyPr wrap="square" lIns="91436" tIns="45718" rIns="91436" bIns="45718" rtlCol="0">
            <a:spAutoFit/>
          </a:bodyPr>
          <a:lstStyle/>
          <a:p>
            <a:pPr algn="ctr">
              <a:spcAft>
                <a:spcPts val="225"/>
              </a:spcAft>
              <a:buSzPct val="75000"/>
            </a:pPr>
            <a:r>
              <a:rPr lang="cs-CZ" sz="1200" dirty="0">
                <a:solidFill>
                  <a:srgbClr val="000000"/>
                </a:solidFill>
                <a:latin typeface="Imago" panose="02000500060000020004" pitchFamily="2" charset="0"/>
              </a:rPr>
              <a:t>SCLC je vysoce citlivý na </a:t>
            </a:r>
            <a:r>
              <a:rPr lang="cs-CZ" sz="1200" dirty="0" smtClean="0">
                <a:solidFill>
                  <a:srgbClr val="000000"/>
                </a:solidFill>
                <a:latin typeface="Imago" panose="02000500060000020004" pitchFamily="2" charset="0"/>
              </a:rPr>
              <a:t>úvodní </a:t>
            </a:r>
            <a:r>
              <a:rPr lang="cs-CZ" sz="1200" dirty="0">
                <a:solidFill>
                  <a:srgbClr val="000000"/>
                </a:solidFill>
                <a:latin typeface="Imago" panose="02000500060000020004" pitchFamily="2" charset="0"/>
              </a:rPr>
              <a:t>chemoterapii, ale mnoho pacientů </a:t>
            </a:r>
            <a:r>
              <a:rPr lang="cs-CZ" sz="1200" dirty="0" err="1">
                <a:solidFill>
                  <a:srgbClr val="000000"/>
                </a:solidFill>
                <a:latin typeface="Imago" panose="02000500060000020004" pitchFamily="2" charset="0"/>
              </a:rPr>
              <a:t>relabuje</a:t>
            </a:r>
            <a:r>
              <a:rPr lang="cs-CZ" sz="1200" dirty="0">
                <a:solidFill>
                  <a:srgbClr val="000000"/>
                </a:solidFill>
                <a:latin typeface="Imago" panose="02000500060000020004" pitchFamily="2" charset="0"/>
              </a:rPr>
              <a:t> </a:t>
            </a:r>
          </a:p>
          <a:p>
            <a:pPr algn="ctr">
              <a:spcAft>
                <a:spcPts val="225"/>
              </a:spcAft>
              <a:buSzPct val="75000"/>
            </a:pPr>
            <a:r>
              <a:rPr lang="cs-CZ" sz="1200" dirty="0">
                <a:solidFill>
                  <a:srgbClr val="000000"/>
                </a:solidFill>
                <a:latin typeface="Imago" panose="02000500060000020004" pitchFamily="2" charset="0"/>
              </a:rPr>
              <a:t>a umírá na toto onemocnění v průběhu 2 </a:t>
            </a:r>
            <a:r>
              <a:rPr lang="cs-CZ" sz="1200" dirty="0" smtClean="0">
                <a:solidFill>
                  <a:srgbClr val="000000"/>
                </a:solidFill>
                <a:latin typeface="Imago" panose="02000500060000020004" pitchFamily="2" charset="0"/>
              </a:rPr>
              <a:t>let.</a:t>
            </a:r>
            <a:endParaRPr lang="cs-CZ" sz="1200" dirty="0">
              <a:solidFill>
                <a:srgbClr val="000000"/>
              </a:solidFill>
              <a:latin typeface="Imago" panose="02000500060000020004" pitchFamily="2" charset="0"/>
              <a:cs typeface="Arial"/>
            </a:endParaRPr>
          </a:p>
        </p:txBody>
      </p:sp>
      <p:sp>
        <p:nvSpPr>
          <p:cNvPr id="104" name="TextBox 103"/>
          <p:cNvSpPr txBox="1"/>
          <p:nvPr/>
        </p:nvSpPr>
        <p:spPr>
          <a:xfrm>
            <a:off x="817339" y="4054303"/>
            <a:ext cx="3466631" cy="461665"/>
          </a:xfrm>
          <a:prstGeom prst="rect">
            <a:avLst/>
          </a:prstGeom>
          <a:noFill/>
        </p:spPr>
        <p:txBody>
          <a:bodyPr wrap="square" lIns="91436" tIns="45718" rIns="91436" bIns="45718" rtlCol="0">
            <a:spAutoFit/>
          </a:bodyPr>
          <a:lstStyle/>
          <a:p>
            <a:pPr algn="ctr">
              <a:spcAft>
                <a:spcPts val="225"/>
              </a:spcAft>
              <a:buSzPct val="75000"/>
              <a:defRPr/>
            </a:pPr>
            <a:r>
              <a:rPr lang="cs-CZ" sz="1200" dirty="0">
                <a:solidFill>
                  <a:srgbClr val="000000"/>
                </a:solidFill>
                <a:latin typeface="Imago" panose="02000500060000020004" pitchFamily="2" charset="0"/>
                <a:cs typeface="Arial"/>
              </a:rPr>
              <a:t>Pacienti mají typicky krátkou anamnézu a příznaky dušnosti a přetrvávajícího </a:t>
            </a:r>
            <a:r>
              <a:rPr lang="cs-CZ" sz="1200" dirty="0" smtClean="0">
                <a:solidFill>
                  <a:srgbClr val="000000"/>
                </a:solidFill>
                <a:latin typeface="Imago" panose="02000500060000020004" pitchFamily="2" charset="0"/>
                <a:cs typeface="Arial"/>
              </a:rPr>
              <a:t>kašle.</a:t>
            </a:r>
            <a:endParaRPr lang="cs-CZ" sz="1200" dirty="0">
              <a:solidFill>
                <a:srgbClr val="000000"/>
              </a:solidFill>
              <a:latin typeface="Imago" panose="02000500060000020004" pitchFamily="2" charset="0"/>
              <a:cs typeface="Arial"/>
            </a:endParaRPr>
          </a:p>
        </p:txBody>
      </p:sp>
      <p:grpSp>
        <p:nvGrpSpPr>
          <p:cNvPr id="105" name="Group 104"/>
          <p:cNvGrpSpPr/>
          <p:nvPr/>
        </p:nvGrpSpPr>
        <p:grpSpPr>
          <a:xfrm>
            <a:off x="3846319" y="1851162"/>
            <a:ext cx="217874" cy="443918"/>
            <a:chOff x="7051675" y="2062163"/>
            <a:chExt cx="254000" cy="517525"/>
          </a:xfrm>
          <a:solidFill>
            <a:schemeClr val="bg1"/>
          </a:solidFill>
        </p:grpSpPr>
        <p:sp>
          <p:nvSpPr>
            <p:cNvPr id="106" name="Freeform 22"/>
            <p:cNvSpPr>
              <a:spLocks/>
            </p:cNvSpPr>
            <p:nvPr/>
          </p:nvSpPr>
          <p:spPr bwMode="auto">
            <a:xfrm>
              <a:off x="7051675" y="2062163"/>
              <a:ext cx="254000" cy="517525"/>
            </a:xfrm>
            <a:custGeom>
              <a:avLst/>
              <a:gdLst>
                <a:gd name="T0" fmla="*/ 115 w 127"/>
                <a:gd name="T1" fmla="*/ 0 h 260"/>
                <a:gd name="T2" fmla="*/ 12 w 127"/>
                <a:gd name="T3" fmla="*/ 0 h 260"/>
                <a:gd name="T4" fmla="*/ 0 w 127"/>
                <a:gd name="T5" fmla="*/ 12 h 260"/>
                <a:gd name="T6" fmla="*/ 0 w 127"/>
                <a:gd name="T7" fmla="*/ 136 h 260"/>
                <a:gd name="T8" fmla="*/ 45 w 127"/>
                <a:gd name="T9" fmla="*/ 186 h 260"/>
                <a:gd name="T10" fmla="*/ 55 w 127"/>
                <a:gd name="T11" fmla="*/ 192 h 260"/>
                <a:gd name="T12" fmla="*/ 58 w 127"/>
                <a:gd name="T13" fmla="*/ 192 h 260"/>
                <a:gd name="T14" fmla="*/ 58 w 127"/>
                <a:gd name="T15" fmla="*/ 204 h 260"/>
                <a:gd name="T16" fmla="*/ 54 w 127"/>
                <a:gd name="T17" fmla="*/ 209 h 260"/>
                <a:gd name="T18" fmla="*/ 54 w 127"/>
                <a:gd name="T19" fmla="*/ 226 h 260"/>
                <a:gd name="T20" fmla="*/ 58 w 127"/>
                <a:gd name="T21" fmla="*/ 231 h 260"/>
                <a:gd name="T22" fmla="*/ 58 w 127"/>
                <a:gd name="T23" fmla="*/ 253 h 260"/>
                <a:gd name="T24" fmla="*/ 63 w 127"/>
                <a:gd name="T25" fmla="*/ 258 h 260"/>
                <a:gd name="T26" fmla="*/ 68 w 127"/>
                <a:gd name="T27" fmla="*/ 258 h 260"/>
                <a:gd name="T28" fmla="*/ 68 w 127"/>
                <a:gd name="T29" fmla="*/ 231 h 260"/>
                <a:gd name="T30" fmla="*/ 73 w 127"/>
                <a:gd name="T31" fmla="*/ 226 h 260"/>
                <a:gd name="T32" fmla="*/ 73 w 127"/>
                <a:gd name="T33" fmla="*/ 209 h 260"/>
                <a:gd name="T34" fmla="*/ 68 w 127"/>
                <a:gd name="T35" fmla="*/ 204 h 260"/>
                <a:gd name="T36" fmla="*/ 68 w 127"/>
                <a:gd name="T37" fmla="*/ 192 h 260"/>
                <a:gd name="T38" fmla="*/ 72 w 127"/>
                <a:gd name="T39" fmla="*/ 192 h 260"/>
                <a:gd name="T40" fmla="*/ 81 w 127"/>
                <a:gd name="T41" fmla="*/ 186 h 260"/>
                <a:gd name="T42" fmla="*/ 81 w 127"/>
                <a:gd name="T43" fmla="*/ 186 h 260"/>
                <a:gd name="T44" fmla="*/ 127 w 127"/>
                <a:gd name="T45" fmla="*/ 141 h 260"/>
                <a:gd name="T46" fmla="*/ 127 w 127"/>
                <a:gd name="T47" fmla="*/ 12 h 260"/>
                <a:gd name="T48" fmla="*/ 115 w 127"/>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260">
                  <a:moveTo>
                    <a:pt x="115" y="0"/>
                  </a:moveTo>
                  <a:cubicBezTo>
                    <a:pt x="12" y="0"/>
                    <a:pt x="12" y="0"/>
                    <a:pt x="12" y="0"/>
                  </a:cubicBezTo>
                  <a:cubicBezTo>
                    <a:pt x="5" y="0"/>
                    <a:pt x="0" y="5"/>
                    <a:pt x="0" y="12"/>
                  </a:cubicBezTo>
                  <a:cubicBezTo>
                    <a:pt x="0" y="136"/>
                    <a:pt x="0" y="136"/>
                    <a:pt x="0" y="136"/>
                  </a:cubicBezTo>
                  <a:cubicBezTo>
                    <a:pt x="0" y="162"/>
                    <a:pt x="20" y="183"/>
                    <a:pt x="45" y="186"/>
                  </a:cubicBezTo>
                  <a:cubicBezTo>
                    <a:pt x="47" y="190"/>
                    <a:pt x="51" y="192"/>
                    <a:pt x="55" y="192"/>
                  </a:cubicBezTo>
                  <a:cubicBezTo>
                    <a:pt x="58" y="192"/>
                    <a:pt x="58" y="192"/>
                    <a:pt x="58" y="192"/>
                  </a:cubicBezTo>
                  <a:cubicBezTo>
                    <a:pt x="58" y="204"/>
                    <a:pt x="58" y="204"/>
                    <a:pt x="58" y="204"/>
                  </a:cubicBezTo>
                  <a:cubicBezTo>
                    <a:pt x="56" y="204"/>
                    <a:pt x="54" y="206"/>
                    <a:pt x="54" y="209"/>
                  </a:cubicBezTo>
                  <a:cubicBezTo>
                    <a:pt x="54" y="226"/>
                    <a:pt x="54" y="226"/>
                    <a:pt x="54" y="226"/>
                  </a:cubicBezTo>
                  <a:cubicBezTo>
                    <a:pt x="54" y="229"/>
                    <a:pt x="56" y="231"/>
                    <a:pt x="58" y="231"/>
                  </a:cubicBezTo>
                  <a:cubicBezTo>
                    <a:pt x="58" y="253"/>
                    <a:pt x="58" y="253"/>
                    <a:pt x="58" y="253"/>
                  </a:cubicBezTo>
                  <a:cubicBezTo>
                    <a:pt x="58" y="255"/>
                    <a:pt x="60" y="256"/>
                    <a:pt x="63" y="258"/>
                  </a:cubicBezTo>
                  <a:cubicBezTo>
                    <a:pt x="66" y="259"/>
                    <a:pt x="68" y="260"/>
                    <a:pt x="68" y="258"/>
                  </a:cubicBezTo>
                  <a:cubicBezTo>
                    <a:pt x="68" y="231"/>
                    <a:pt x="68" y="231"/>
                    <a:pt x="68" y="231"/>
                  </a:cubicBezTo>
                  <a:cubicBezTo>
                    <a:pt x="71" y="231"/>
                    <a:pt x="73" y="229"/>
                    <a:pt x="73" y="226"/>
                  </a:cubicBezTo>
                  <a:cubicBezTo>
                    <a:pt x="73" y="209"/>
                    <a:pt x="73" y="209"/>
                    <a:pt x="73" y="209"/>
                  </a:cubicBezTo>
                  <a:cubicBezTo>
                    <a:pt x="73" y="206"/>
                    <a:pt x="71" y="204"/>
                    <a:pt x="68" y="204"/>
                  </a:cubicBezTo>
                  <a:cubicBezTo>
                    <a:pt x="68" y="192"/>
                    <a:pt x="68" y="192"/>
                    <a:pt x="68" y="192"/>
                  </a:cubicBezTo>
                  <a:cubicBezTo>
                    <a:pt x="72" y="192"/>
                    <a:pt x="72" y="192"/>
                    <a:pt x="72" y="192"/>
                  </a:cubicBezTo>
                  <a:cubicBezTo>
                    <a:pt x="76" y="192"/>
                    <a:pt x="79" y="190"/>
                    <a:pt x="81" y="186"/>
                  </a:cubicBezTo>
                  <a:cubicBezTo>
                    <a:pt x="81" y="186"/>
                    <a:pt x="81" y="186"/>
                    <a:pt x="81" y="186"/>
                  </a:cubicBezTo>
                  <a:cubicBezTo>
                    <a:pt x="106" y="186"/>
                    <a:pt x="127" y="166"/>
                    <a:pt x="127" y="141"/>
                  </a:cubicBezTo>
                  <a:cubicBezTo>
                    <a:pt x="127" y="12"/>
                    <a:pt x="127" y="12"/>
                    <a:pt x="127" y="12"/>
                  </a:cubicBezTo>
                  <a:cubicBezTo>
                    <a:pt x="127" y="5"/>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07" name="Freeform 23"/>
            <p:cNvSpPr>
              <a:spLocks/>
            </p:cNvSpPr>
            <p:nvPr/>
          </p:nvSpPr>
          <p:spPr bwMode="auto">
            <a:xfrm>
              <a:off x="7073900" y="2093913"/>
              <a:ext cx="209550" cy="306388"/>
            </a:xfrm>
            <a:custGeom>
              <a:avLst/>
              <a:gdLst>
                <a:gd name="T0" fmla="*/ 79 w 105"/>
                <a:gd name="T1" fmla="*/ 154 h 154"/>
                <a:gd name="T2" fmla="*/ 32 w 105"/>
                <a:gd name="T3" fmla="*/ 154 h 154"/>
                <a:gd name="T4" fmla="*/ 0 w 105"/>
                <a:gd name="T5" fmla="*/ 121 h 154"/>
                <a:gd name="T6" fmla="*/ 0 w 105"/>
                <a:gd name="T7" fmla="*/ 5 h 154"/>
                <a:gd name="T8" fmla="*/ 4 w 105"/>
                <a:gd name="T9" fmla="*/ 0 h 154"/>
                <a:gd name="T10" fmla="*/ 99 w 105"/>
                <a:gd name="T11" fmla="*/ 0 h 154"/>
                <a:gd name="T12" fmla="*/ 105 w 105"/>
                <a:gd name="T13" fmla="*/ 6 h 154"/>
                <a:gd name="T14" fmla="*/ 105 w 105"/>
                <a:gd name="T15" fmla="*/ 127 h 154"/>
                <a:gd name="T16" fmla="*/ 79 w 105"/>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54">
                  <a:moveTo>
                    <a:pt x="79" y="154"/>
                  </a:moveTo>
                  <a:cubicBezTo>
                    <a:pt x="32" y="154"/>
                    <a:pt x="32" y="154"/>
                    <a:pt x="32" y="154"/>
                  </a:cubicBezTo>
                  <a:cubicBezTo>
                    <a:pt x="14" y="154"/>
                    <a:pt x="0" y="139"/>
                    <a:pt x="0" y="121"/>
                  </a:cubicBezTo>
                  <a:cubicBezTo>
                    <a:pt x="0" y="5"/>
                    <a:pt x="0" y="5"/>
                    <a:pt x="0" y="5"/>
                  </a:cubicBezTo>
                  <a:cubicBezTo>
                    <a:pt x="0" y="2"/>
                    <a:pt x="2" y="0"/>
                    <a:pt x="4" y="0"/>
                  </a:cubicBezTo>
                  <a:cubicBezTo>
                    <a:pt x="99" y="0"/>
                    <a:pt x="99" y="0"/>
                    <a:pt x="99" y="0"/>
                  </a:cubicBezTo>
                  <a:cubicBezTo>
                    <a:pt x="103" y="0"/>
                    <a:pt x="105" y="3"/>
                    <a:pt x="105" y="6"/>
                  </a:cubicBezTo>
                  <a:cubicBezTo>
                    <a:pt x="105" y="127"/>
                    <a:pt x="105" y="127"/>
                    <a:pt x="105" y="127"/>
                  </a:cubicBezTo>
                  <a:cubicBezTo>
                    <a:pt x="105" y="142"/>
                    <a:pt x="93" y="154"/>
                    <a:pt x="79"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08" name="Freeform 24"/>
            <p:cNvSpPr>
              <a:spLocks/>
            </p:cNvSpPr>
            <p:nvPr/>
          </p:nvSpPr>
          <p:spPr bwMode="auto">
            <a:xfrm>
              <a:off x="7086600" y="2211388"/>
              <a:ext cx="184150" cy="176213"/>
            </a:xfrm>
            <a:custGeom>
              <a:avLst/>
              <a:gdLst>
                <a:gd name="T0" fmla="*/ 63 w 93"/>
                <a:gd name="T1" fmla="*/ 89 h 89"/>
                <a:gd name="T2" fmla="*/ 32 w 93"/>
                <a:gd name="T3" fmla="*/ 89 h 89"/>
                <a:gd name="T4" fmla="*/ 0 w 93"/>
                <a:gd name="T5" fmla="*/ 56 h 89"/>
                <a:gd name="T6" fmla="*/ 0 w 93"/>
                <a:gd name="T7" fmla="*/ 5 h 89"/>
                <a:gd name="T8" fmla="*/ 4 w 93"/>
                <a:gd name="T9" fmla="*/ 0 h 89"/>
                <a:gd name="T10" fmla="*/ 87 w 93"/>
                <a:gd name="T11" fmla="*/ 0 h 89"/>
                <a:gd name="T12" fmla="*/ 93 w 93"/>
                <a:gd name="T13" fmla="*/ 6 h 89"/>
                <a:gd name="T14" fmla="*/ 93 w 93"/>
                <a:gd name="T15" fmla="*/ 59 h 89"/>
                <a:gd name="T16" fmla="*/ 63 w 93"/>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9">
                  <a:moveTo>
                    <a:pt x="63" y="89"/>
                  </a:moveTo>
                  <a:cubicBezTo>
                    <a:pt x="32" y="89"/>
                    <a:pt x="32" y="89"/>
                    <a:pt x="32" y="89"/>
                  </a:cubicBezTo>
                  <a:cubicBezTo>
                    <a:pt x="14" y="89"/>
                    <a:pt x="0" y="74"/>
                    <a:pt x="0" y="56"/>
                  </a:cubicBezTo>
                  <a:cubicBezTo>
                    <a:pt x="0" y="5"/>
                    <a:pt x="0" y="5"/>
                    <a:pt x="0" y="5"/>
                  </a:cubicBezTo>
                  <a:cubicBezTo>
                    <a:pt x="0" y="2"/>
                    <a:pt x="2" y="0"/>
                    <a:pt x="4" y="0"/>
                  </a:cubicBezTo>
                  <a:cubicBezTo>
                    <a:pt x="87" y="0"/>
                    <a:pt x="87" y="0"/>
                    <a:pt x="87" y="0"/>
                  </a:cubicBezTo>
                  <a:cubicBezTo>
                    <a:pt x="91" y="0"/>
                    <a:pt x="93" y="3"/>
                    <a:pt x="93" y="6"/>
                  </a:cubicBezTo>
                  <a:cubicBezTo>
                    <a:pt x="93" y="59"/>
                    <a:pt x="93" y="59"/>
                    <a:pt x="93" y="59"/>
                  </a:cubicBezTo>
                  <a:cubicBezTo>
                    <a:pt x="93" y="75"/>
                    <a:pt x="80" y="89"/>
                    <a:pt x="63" y="89"/>
                  </a:cubicBezTo>
                  <a:close/>
                </a:path>
              </a:pathLst>
            </a:custGeom>
            <a:solidFill>
              <a:srgbClr val="005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09" name="Freeform 25"/>
            <p:cNvSpPr>
              <a:spLocks/>
            </p:cNvSpPr>
            <p:nvPr/>
          </p:nvSpPr>
          <p:spPr bwMode="auto">
            <a:xfrm>
              <a:off x="7105650" y="2228851"/>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7"/>
                    <a:pt x="0" y="5"/>
                  </a:cubicBezTo>
                  <a:cubicBezTo>
                    <a:pt x="0" y="3"/>
                    <a:pt x="0" y="3"/>
                    <a:pt x="0" y="3"/>
                  </a:cubicBezTo>
                  <a:cubicBezTo>
                    <a:pt x="0" y="2"/>
                    <a:pt x="1" y="0"/>
                    <a:pt x="3" y="0"/>
                  </a:cubicBezTo>
                  <a:cubicBezTo>
                    <a:pt x="31" y="0"/>
                    <a:pt x="31" y="0"/>
                    <a:pt x="31" y="0"/>
                  </a:cubicBezTo>
                  <a:cubicBezTo>
                    <a:pt x="32" y="0"/>
                    <a:pt x="34" y="2"/>
                    <a:pt x="34" y="3"/>
                  </a:cubicBezTo>
                  <a:cubicBezTo>
                    <a:pt x="34" y="5"/>
                    <a:pt x="34" y="5"/>
                    <a:pt x="34" y="5"/>
                  </a:cubicBezTo>
                  <a:cubicBezTo>
                    <a:pt x="34" y="7"/>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10" name="Freeform 26"/>
            <p:cNvSpPr>
              <a:spLocks/>
            </p:cNvSpPr>
            <p:nvPr/>
          </p:nvSpPr>
          <p:spPr bwMode="auto">
            <a:xfrm>
              <a:off x="7105650" y="2181226"/>
              <a:ext cx="68263" cy="17463"/>
            </a:xfrm>
            <a:custGeom>
              <a:avLst/>
              <a:gdLst>
                <a:gd name="T0" fmla="*/ 31 w 34"/>
                <a:gd name="T1" fmla="*/ 9 h 9"/>
                <a:gd name="T2" fmla="*/ 3 w 34"/>
                <a:gd name="T3" fmla="*/ 9 h 9"/>
                <a:gd name="T4" fmla="*/ 0 w 34"/>
                <a:gd name="T5" fmla="*/ 5 h 9"/>
                <a:gd name="T6" fmla="*/ 0 w 34"/>
                <a:gd name="T7" fmla="*/ 4 h 9"/>
                <a:gd name="T8" fmla="*/ 3 w 34"/>
                <a:gd name="T9" fmla="*/ 0 h 9"/>
                <a:gd name="T10" fmla="*/ 31 w 34"/>
                <a:gd name="T11" fmla="*/ 0 h 9"/>
                <a:gd name="T12" fmla="*/ 34 w 34"/>
                <a:gd name="T13" fmla="*/ 4 h 9"/>
                <a:gd name="T14" fmla="*/ 34 w 34"/>
                <a:gd name="T15" fmla="*/ 5 h 9"/>
                <a:gd name="T16" fmla="*/ 31 w 3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
                  <a:moveTo>
                    <a:pt x="31" y="9"/>
                  </a:moveTo>
                  <a:cubicBezTo>
                    <a:pt x="3" y="9"/>
                    <a:pt x="3" y="9"/>
                    <a:pt x="3" y="9"/>
                  </a:cubicBezTo>
                  <a:cubicBezTo>
                    <a:pt x="1" y="9"/>
                    <a:pt x="0" y="7"/>
                    <a:pt x="0" y="5"/>
                  </a:cubicBezTo>
                  <a:cubicBezTo>
                    <a:pt x="0" y="4"/>
                    <a:pt x="0" y="4"/>
                    <a:pt x="0" y="4"/>
                  </a:cubicBezTo>
                  <a:cubicBezTo>
                    <a:pt x="0" y="2"/>
                    <a:pt x="1" y="0"/>
                    <a:pt x="3" y="0"/>
                  </a:cubicBezTo>
                  <a:cubicBezTo>
                    <a:pt x="31" y="0"/>
                    <a:pt x="31" y="0"/>
                    <a:pt x="31" y="0"/>
                  </a:cubicBezTo>
                  <a:cubicBezTo>
                    <a:pt x="32" y="0"/>
                    <a:pt x="34" y="2"/>
                    <a:pt x="34" y="4"/>
                  </a:cubicBezTo>
                  <a:cubicBezTo>
                    <a:pt x="34" y="5"/>
                    <a:pt x="34" y="5"/>
                    <a:pt x="34" y="5"/>
                  </a:cubicBezTo>
                  <a:cubicBezTo>
                    <a:pt x="34" y="7"/>
                    <a:pt x="32" y="9"/>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11" name="Freeform 27"/>
            <p:cNvSpPr>
              <a:spLocks/>
            </p:cNvSpPr>
            <p:nvPr/>
          </p:nvSpPr>
          <p:spPr bwMode="auto">
            <a:xfrm>
              <a:off x="7105650" y="2135188"/>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6"/>
                    <a:pt x="0" y="5"/>
                  </a:cubicBezTo>
                  <a:cubicBezTo>
                    <a:pt x="0" y="3"/>
                    <a:pt x="0" y="3"/>
                    <a:pt x="0" y="3"/>
                  </a:cubicBezTo>
                  <a:cubicBezTo>
                    <a:pt x="0" y="1"/>
                    <a:pt x="1" y="0"/>
                    <a:pt x="3" y="0"/>
                  </a:cubicBezTo>
                  <a:cubicBezTo>
                    <a:pt x="31" y="0"/>
                    <a:pt x="31" y="0"/>
                    <a:pt x="31" y="0"/>
                  </a:cubicBezTo>
                  <a:cubicBezTo>
                    <a:pt x="32" y="0"/>
                    <a:pt x="34" y="1"/>
                    <a:pt x="34" y="3"/>
                  </a:cubicBezTo>
                  <a:cubicBezTo>
                    <a:pt x="34" y="5"/>
                    <a:pt x="34" y="5"/>
                    <a:pt x="34" y="5"/>
                  </a:cubicBezTo>
                  <a:cubicBezTo>
                    <a:pt x="34" y="6"/>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12" name="Freeform 28"/>
            <p:cNvSpPr>
              <a:spLocks/>
            </p:cNvSpPr>
            <p:nvPr/>
          </p:nvSpPr>
          <p:spPr bwMode="auto">
            <a:xfrm>
              <a:off x="7105650" y="2276476"/>
              <a:ext cx="68263" cy="15875"/>
            </a:xfrm>
            <a:custGeom>
              <a:avLst/>
              <a:gdLst>
                <a:gd name="T0" fmla="*/ 31 w 34"/>
                <a:gd name="T1" fmla="*/ 8 h 8"/>
                <a:gd name="T2" fmla="*/ 3 w 34"/>
                <a:gd name="T3" fmla="*/ 8 h 8"/>
                <a:gd name="T4" fmla="*/ 0 w 34"/>
                <a:gd name="T5" fmla="*/ 5 h 8"/>
                <a:gd name="T6" fmla="*/ 0 w 34"/>
                <a:gd name="T7" fmla="*/ 3 h 8"/>
                <a:gd name="T8" fmla="*/ 3 w 34"/>
                <a:gd name="T9" fmla="*/ 0 h 8"/>
                <a:gd name="T10" fmla="*/ 31 w 34"/>
                <a:gd name="T11" fmla="*/ 0 h 8"/>
                <a:gd name="T12" fmla="*/ 34 w 34"/>
                <a:gd name="T13" fmla="*/ 3 h 8"/>
                <a:gd name="T14" fmla="*/ 34 w 34"/>
                <a:gd name="T15" fmla="*/ 5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7"/>
                    <a:pt x="0" y="5"/>
                  </a:cubicBezTo>
                  <a:cubicBezTo>
                    <a:pt x="0" y="3"/>
                    <a:pt x="0" y="3"/>
                    <a:pt x="0" y="3"/>
                  </a:cubicBezTo>
                  <a:cubicBezTo>
                    <a:pt x="0" y="1"/>
                    <a:pt x="1" y="0"/>
                    <a:pt x="3" y="0"/>
                  </a:cubicBezTo>
                  <a:cubicBezTo>
                    <a:pt x="31" y="0"/>
                    <a:pt x="31" y="0"/>
                    <a:pt x="31" y="0"/>
                  </a:cubicBezTo>
                  <a:cubicBezTo>
                    <a:pt x="32" y="0"/>
                    <a:pt x="34" y="1"/>
                    <a:pt x="34" y="3"/>
                  </a:cubicBezTo>
                  <a:cubicBezTo>
                    <a:pt x="34" y="5"/>
                    <a:pt x="34" y="5"/>
                    <a:pt x="34" y="5"/>
                  </a:cubicBezTo>
                  <a:cubicBezTo>
                    <a:pt x="34" y="7"/>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sp>
          <p:nvSpPr>
            <p:cNvPr id="113" name="Freeform 29"/>
            <p:cNvSpPr>
              <a:spLocks/>
            </p:cNvSpPr>
            <p:nvPr/>
          </p:nvSpPr>
          <p:spPr bwMode="auto">
            <a:xfrm>
              <a:off x="7105650" y="2324101"/>
              <a:ext cx="68263" cy="15875"/>
            </a:xfrm>
            <a:custGeom>
              <a:avLst/>
              <a:gdLst>
                <a:gd name="T0" fmla="*/ 31 w 34"/>
                <a:gd name="T1" fmla="*/ 8 h 8"/>
                <a:gd name="T2" fmla="*/ 3 w 34"/>
                <a:gd name="T3" fmla="*/ 8 h 8"/>
                <a:gd name="T4" fmla="*/ 0 w 34"/>
                <a:gd name="T5" fmla="*/ 4 h 8"/>
                <a:gd name="T6" fmla="*/ 0 w 34"/>
                <a:gd name="T7" fmla="*/ 3 h 8"/>
                <a:gd name="T8" fmla="*/ 3 w 34"/>
                <a:gd name="T9" fmla="*/ 0 h 8"/>
                <a:gd name="T10" fmla="*/ 31 w 34"/>
                <a:gd name="T11" fmla="*/ 0 h 8"/>
                <a:gd name="T12" fmla="*/ 34 w 34"/>
                <a:gd name="T13" fmla="*/ 3 h 8"/>
                <a:gd name="T14" fmla="*/ 34 w 34"/>
                <a:gd name="T15" fmla="*/ 4 h 8"/>
                <a:gd name="T16" fmla="*/ 31 w 3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31" y="8"/>
                  </a:moveTo>
                  <a:cubicBezTo>
                    <a:pt x="3" y="8"/>
                    <a:pt x="3" y="8"/>
                    <a:pt x="3" y="8"/>
                  </a:cubicBezTo>
                  <a:cubicBezTo>
                    <a:pt x="1" y="8"/>
                    <a:pt x="0" y="6"/>
                    <a:pt x="0" y="4"/>
                  </a:cubicBezTo>
                  <a:cubicBezTo>
                    <a:pt x="0" y="3"/>
                    <a:pt x="0" y="3"/>
                    <a:pt x="0" y="3"/>
                  </a:cubicBezTo>
                  <a:cubicBezTo>
                    <a:pt x="0" y="1"/>
                    <a:pt x="1" y="0"/>
                    <a:pt x="3" y="0"/>
                  </a:cubicBezTo>
                  <a:cubicBezTo>
                    <a:pt x="31" y="0"/>
                    <a:pt x="31" y="0"/>
                    <a:pt x="31" y="0"/>
                  </a:cubicBezTo>
                  <a:cubicBezTo>
                    <a:pt x="32" y="0"/>
                    <a:pt x="34" y="1"/>
                    <a:pt x="34" y="3"/>
                  </a:cubicBezTo>
                  <a:cubicBezTo>
                    <a:pt x="34" y="4"/>
                    <a:pt x="34" y="4"/>
                    <a:pt x="34" y="4"/>
                  </a:cubicBezTo>
                  <a:cubicBezTo>
                    <a:pt x="34" y="6"/>
                    <a:pt x="32"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Imago" panose="02000500060000020004" pitchFamily="2" charset="0"/>
              </a:endParaRPr>
            </a:p>
          </p:txBody>
        </p:sp>
      </p:grpSp>
      <p:sp>
        <p:nvSpPr>
          <p:cNvPr id="114" name="TextBox 113"/>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en-GB" dirty="0" err="1">
                <a:latin typeface="Imago" panose="02000500060000020004" pitchFamily="2" charset="0"/>
                <a:hlinkClick r:id="rId3"/>
              </a:rPr>
              <a:t>Rekhtman</a:t>
            </a:r>
            <a:r>
              <a:rPr lang="en-GB" dirty="0">
                <a:latin typeface="Imago" panose="02000500060000020004" pitchFamily="2" charset="0"/>
                <a:hlinkClick r:id="rId3"/>
              </a:rPr>
              <a:t>. Arch </a:t>
            </a:r>
            <a:r>
              <a:rPr lang="en-GB" dirty="0" err="1">
                <a:latin typeface="Imago" panose="02000500060000020004" pitchFamily="2" charset="0"/>
                <a:hlinkClick r:id="rId3"/>
              </a:rPr>
              <a:t>Pathol</a:t>
            </a:r>
            <a:r>
              <a:rPr lang="en-GB" dirty="0">
                <a:latin typeface="Imago" panose="02000500060000020004" pitchFamily="2" charset="0"/>
                <a:hlinkClick r:id="rId3"/>
              </a:rPr>
              <a:t> Lab Mad 2010</a:t>
            </a:r>
            <a:r>
              <a:rPr lang="en-GB" dirty="0">
                <a:latin typeface="Imago" panose="02000500060000020004" pitchFamily="2" charset="0"/>
              </a:rPr>
              <a:t>; </a:t>
            </a:r>
            <a:r>
              <a:rPr lang="en-US" dirty="0">
                <a:latin typeface="Imago" panose="02000500060000020004" pitchFamily="2" charset="0"/>
                <a:hlinkClick r:id="rId4"/>
              </a:rPr>
              <a:t>Carter, et al. </a:t>
            </a:r>
            <a:r>
              <a:rPr lang="en-US" dirty="0" err="1">
                <a:latin typeface="Imago" panose="02000500060000020004" pitchFamily="2" charset="0"/>
                <a:hlinkClick r:id="rId4"/>
              </a:rPr>
              <a:t>RadioGraphics</a:t>
            </a:r>
            <a:r>
              <a:rPr lang="en-US" dirty="0">
                <a:latin typeface="Imago" panose="02000500060000020004" pitchFamily="2" charset="0"/>
                <a:hlinkClick r:id="rId4"/>
              </a:rPr>
              <a:t> 2014</a:t>
            </a:r>
            <a:r>
              <a:rPr lang="en-US" dirty="0">
                <a:latin typeface="Imago" panose="02000500060000020004" pitchFamily="2" charset="0"/>
              </a:rPr>
              <a:t/>
            </a:r>
            <a:br>
              <a:rPr lang="en-US" dirty="0">
                <a:latin typeface="Imago" panose="02000500060000020004" pitchFamily="2" charset="0"/>
              </a:rPr>
            </a:br>
            <a:r>
              <a:rPr lang="da-DK" dirty="0">
                <a:latin typeface="Imago" panose="02000500060000020004" pitchFamily="2" charset="0"/>
                <a:hlinkClick r:id="rId5"/>
              </a:rPr>
              <a:t>Pusceddu, et al. Crit Rev Oncol Hematol 2016</a:t>
            </a:r>
            <a:r>
              <a:rPr lang="da-DK" dirty="0">
                <a:latin typeface="Imago" panose="02000500060000020004" pitchFamily="2" charset="0"/>
              </a:rPr>
              <a:t>; </a:t>
            </a:r>
            <a:r>
              <a:rPr lang="en-GB" dirty="0">
                <a:latin typeface="Imago" panose="02000500060000020004" pitchFamily="2" charset="0"/>
                <a:hlinkClick r:id="rId6"/>
              </a:rPr>
              <a:t>Sabari, et al. Nat Rev </a:t>
            </a:r>
            <a:r>
              <a:rPr lang="en-GB" dirty="0" err="1">
                <a:latin typeface="Imago" panose="02000500060000020004" pitchFamily="2" charset="0"/>
                <a:hlinkClick r:id="rId6"/>
              </a:rPr>
              <a:t>Clin</a:t>
            </a:r>
            <a:r>
              <a:rPr lang="en-GB" dirty="0">
                <a:latin typeface="Imago" panose="02000500060000020004" pitchFamily="2" charset="0"/>
                <a:hlinkClick r:id="rId6"/>
              </a:rPr>
              <a:t> </a:t>
            </a:r>
            <a:r>
              <a:rPr lang="en-GB" dirty="0" err="1">
                <a:latin typeface="Imago" panose="02000500060000020004" pitchFamily="2" charset="0"/>
                <a:hlinkClick r:id="rId6"/>
              </a:rPr>
              <a:t>Oncol</a:t>
            </a:r>
            <a:r>
              <a:rPr lang="en-GB" dirty="0">
                <a:latin typeface="Imago" panose="02000500060000020004" pitchFamily="2" charset="0"/>
                <a:hlinkClick r:id="rId6"/>
              </a:rPr>
              <a:t> 2017</a:t>
            </a:r>
            <a:endParaRPr lang="en-GB" dirty="0">
              <a:latin typeface="Imago" panose="02000500060000020004" pitchFamily="2" charset="0"/>
            </a:endParaRPr>
          </a:p>
        </p:txBody>
      </p:sp>
    </p:spTree>
    <p:extLst>
      <p:ext uri="{BB962C8B-B14F-4D97-AF65-F5344CB8AC3E}">
        <p14:creationId xmlns:p14="http://schemas.microsoft.com/office/powerpoint/2010/main" val="12259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64"/>
          <p:cNvGraphicFramePr/>
          <p:nvPr>
            <p:extLst>
              <p:ext uri="{D42A27DB-BD31-4B8C-83A1-F6EECF244321}">
                <p14:modId xmlns:p14="http://schemas.microsoft.com/office/powerpoint/2010/main" val="2763796082"/>
              </p:ext>
            </p:extLst>
          </p:nvPr>
        </p:nvGraphicFramePr>
        <p:xfrm>
          <a:off x="330776" y="1680457"/>
          <a:ext cx="8482449" cy="3123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cs-CZ" sz="2200" dirty="0" smtClean="0"/>
              <a:t>V léčbě SCLC je stále co zlepšovat</a:t>
            </a:r>
            <a:endParaRPr lang="cs-CZ" sz="2200" dirty="0"/>
          </a:p>
        </p:txBody>
      </p:sp>
      <p:sp>
        <p:nvSpPr>
          <p:cNvPr id="17" name="Text Placeholder 3"/>
          <p:cNvSpPr>
            <a:spLocks noGrp="1"/>
          </p:cNvSpPr>
          <p:nvPr>
            <p:ph type="body" sz="quarter" idx="10"/>
          </p:nvPr>
        </p:nvSpPr>
        <p:spPr>
          <a:xfrm>
            <a:off x="468314" y="4646873"/>
            <a:ext cx="4668858" cy="323850"/>
          </a:xfrm>
        </p:spPr>
        <p:txBody>
          <a:bodyPr/>
          <a:lstStyle/>
          <a:p>
            <a:r>
              <a:rPr lang="cs-CZ" dirty="0"/>
              <a:t>ES-SCLC: </a:t>
            </a:r>
            <a:r>
              <a:rPr lang="cs-CZ" dirty="0" smtClean="0"/>
              <a:t>1,3 %–2,8 % 5letá </a:t>
            </a:r>
            <a:r>
              <a:rPr lang="cs-CZ" dirty="0"/>
              <a:t>míra OS </a:t>
            </a:r>
          </a:p>
          <a:p>
            <a:r>
              <a:rPr lang="cs-CZ" dirty="0"/>
              <a:t>LS-SCLC: </a:t>
            </a:r>
            <a:r>
              <a:rPr lang="cs-CZ" dirty="0" smtClean="0"/>
              <a:t>17,1 %–19,9 % 5letá </a:t>
            </a:r>
            <a:r>
              <a:rPr lang="cs-CZ" dirty="0"/>
              <a:t>míra OS</a:t>
            </a:r>
          </a:p>
        </p:txBody>
      </p:sp>
      <p:sp>
        <p:nvSpPr>
          <p:cNvPr id="21" name="TextBox 5"/>
          <p:cNvSpPr txBox="1"/>
          <p:nvPr/>
        </p:nvSpPr>
        <p:spPr>
          <a:xfrm>
            <a:off x="3174231" y="4293638"/>
            <a:ext cx="923330" cy="246221"/>
          </a:xfrm>
          <a:prstGeom prst="rect">
            <a:avLst/>
          </a:prstGeom>
          <a:solidFill>
            <a:schemeClr val="bg1"/>
          </a:solidFill>
          <a:ln>
            <a:noFill/>
          </a:ln>
        </p:spPr>
        <p:txBody>
          <a:bodyPr wrap="none" lIns="0" tIns="0" rIns="0" bIns="0" rtlCol="0">
            <a:spAutoFit/>
          </a:bodyPr>
          <a:lstStyle/>
          <a:p>
            <a:pPr algn="ctr" defTabSz="914355">
              <a:defRPr/>
            </a:pPr>
            <a:r>
              <a:rPr lang="en-US" sz="1600" kern="0" dirty="0">
                <a:solidFill>
                  <a:sysClr val="windowText" lastClr="000000"/>
                </a:solidFill>
                <a:latin typeface="Imago" panose="02000500060000020004" pitchFamily="2" charset="0"/>
                <a:cs typeface="Arial"/>
              </a:rPr>
              <a:t>1986–1999</a:t>
            </a:r>
          </a:p>
        </p:txBody>
      </p:sp>
      <p:sp>
        <p:nvSpPr>
          <p:cNvPr id="22" name="TextBox 65"/>
          <p:cNvSpPr txBox="1"/>
          <p:nvPr/>
        </p:nvSpPr>
        <p:spPr>
          <a:xfrm>
            <a:off x="5054544" y="4293638"/>
            <a:ext cx="923330" cy="246221"/>
          </a:xfrm>
          <a:prstGeom prst="rect">
            <a:avLst/>
          </a:prstGeom>
          <a:solidFill>
            <a:schemeClr val="bg1"/>
          </a:solidFill>
          <a:ln>
            <a:noFill/>
          </a:ln>
        </p:spPr>
        <p:txBody>
          <a:bodyPr wrap="none" lIns="0" tIns="0" rIns="0" bIns="0" rtlCol="0">
            <a:spAutoFit/>
          </a:bodyPr>
          <a:lstStyle/>
          <a:p>
            <a:pPr algn="ctr" defTabSz="914355">
              <a:defRPr/>
            </a:pPr>
            <a:r>
              <a:rPr lang="en-US" sz="1600" kern="0" dirty="0">
                <a:solidFill>
                  <a:sysClr val="windowText" lastClr="000000"/>
                </a:solidFill>
                <a:latin typeface="Imago" panose="02000500060000020004" pitchFamily="2" charset="0"/>
                <a:cs typeface="Arial"/>
              </a:rPr>
              <a:t>2000–2008</a:t>
            </a:r>
          </a:p>
        </p:txBody>
      </p:sp>
      <p:sp>
        <p:nvSpPr>
          <p:cNvPr id="24" name="TextBox 62"/>
          <p:cNvSpPr txBox="1"/>
          <p:nvPr/>
        </p:nvSpPr>
        <p:spPr>
          <a:xfrm>
            <a:off x="4030117" y="2146126"/>
            <a:ext cx="971733" cy="400105"/>
          </a:xfrm>
          <a:prstGeom prst="rect">
            <a:avLst/>
          </a:prstGeom>
          <a:noFill/>
          <a:ln>
            <a:noFill/>
          </a:ln>
        </p:spPr>
        <p:txBody>
          <a:bodyPr wrap="none" lIns="91436" tIns="45718" rIns="91436" bIns="45718" rtlCol="0">
            <a:spAutoFit/>
          </a:bodyPr>
          <a:lstStyle/>
          <a:p>
            <a:pPr algn="ctr" defTabSz="914355">
              <a:defRPr/>
            </a:pPr>
            <a:r>
              <a:rPr lang="el-GR" sz="2000" b="1" kern="0" dirty="0">
                <a:solidFill>
                  <a:sysClr val="windowText" lastClr="000000"/>
                </a:solidFill>
                <a:latin typeface="Imago" panose="02000500060000020004" pitchFamily="2" charset="0"/>
                <a:cs typeface="Arial"/>
              </a:rPr>
              <a:t>Δ</a:t>
            </a:r>
            <a:r>
              <a:rPr lang="en-US" sz="2000" b="1" kern="0" dirty="0">
                <a:solidFill>
                  <a:sysClr val="windowText" lastClr="000000"/>
                </a:solidFill>
                <a:latin typeface="Imago" panose="02000500060000020004" pitchFamily="2" charset="0"/>
                <a:cs typeface="Arial"/>
              </a:rPr>
              <a:t>2,7%</a:t>
            </a:r>
          </a:p>
        </p:txBody>
      </p:sp>
      <p:sp>
        <p:nvSpPr>
          <p:cNvPr id="23" name="TextBox 86"/>
          <p:cNvSpPr txBox="1"/>
          <p:nvPr/>
        </p:nvSpPr>
        <p:spPr>
          <a:xfrm>
            <a:off x="2389179" y="1667132"/>
            <a:ext cx="4293634" cy="448518"/>
          </a:xfrm>
          <a:prstGeom prst="roundRect">
            <a:avLst>
              <a:gd name="adj" fmla="val 22007"/>
            </a:avLst>
          </a:prstGeom>
          <a:solidFill>
            <a:schemeClr val="bg2"/>
          </a:solidFill>
          <a:ln w="1270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76" tIns="45676" rIns="45676" bIns="45676" numCol="1" spcCol="0" rtlCol="0" fromWordArt="0" anchor="ctr" anchorCtr="0" forceAA="0" compatLnSpc="1">
            <a:prstTxWarp prst="textNoShape">
              <a:avLst/>
            </a:prstTxWarp>
            <a:noAutofit/>
          </a:bodyPr>
          <a:lstStyle>
            <a:defPPr>
              <a:defRPr lang="en-US"/>
            </a:defPPr>
            <a:lvl1pPr algn="ctr">
              <a:defRPr sz="1499" b="1">
                <a:solidFill>
                  <a:srgbClr val="FFFFFF"/>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smtClean="0">
                <a:latin typeface="Imago" panose="02000500060000020004" pitchFamily="2" charset="0"/>
              </a:rPr>
              <a:t>5</a:t>
            </a:r>
            <a:r>
              <a:rPr lang="cs-CZ" sz="1400" dirty="0" smtClean="0">
                <a:latin typeface="Imago" panose="02000500060000020004" pitchFamily="2" charset="0"/>
              </a:rPr>
              <a:t>letá </a:t>
            </a:r>
            <a:r>
              <a:rPr lang="cs-CZ" sz="1400" dirty="0">
                <a:latin typeface="Imago" panose="02000500060000020004" pitchFamily="2" charset="0"/>
              </a:rPr>
              <a:t>míra </a:t>
            </a:r>
            <a:r>
              <a:rPr lang="en-US" sz="1400" dirty="0">
                <a:latin typeface="Imago" panose="02000500060000020004" pitchFamily="2" charset="0"/>
              </a:rPr>
              <a:t>OS </a:t>
            </a:r>
          </a:p>
        </p:txBody>
      </p:sp>
      <p:grpSp>
        <p:nvGrpSpPr>
          <p:cNvPr id="14" name="Group 13"/>
          <p:cNvGrpSpPr/>
          <p:nvPr/>
        </p:nvGrpSpPr>
        <p:grpSpPr>
          <a:xfrm>
            <a:off x="3615882" y="2536442"/>
            <a:ext cx="1783318" cy="752271"/>
            <a:chOff x="3779912" y="2134309"/>
            <a:chExt cx="1256446" cy="725473"/>
          </a:xfrm>
        </p:grpSpPr>
        <p:cxnSp>
          <p:nvCxnSpPr>
            <p:cNvPr id="9" name="Straight Connector 8"/>
            <p:cNvCxnSpPr/>
            <p:nvPr/>
          </p:nvCxnSpPr>
          <p:spPr bwMode="auto">
            <a:xfrm flipV="1">
              <a:off x="3779912" y="2139702"/>
              <a:ext cx="0" cy="72008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779913" y="2139701"/>
              <a:ext cx="1256445" cy="1"/>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5036357" y="2134309"/>
              <a:ext cx="0" cy="267857"/>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5"/>
          <p:cNvSpPr txBox="1"/>
          <p:nvPr/>
        </p:nvSpPr>
        <p:spPr>
          <a:xfrm>
            <a:off x="3430709" y="3130589"/>
            <a:ext cx="410369" cy="246221"/>
          </a:xfrm>
          <a:prstGeom prst="rect">
            <a:avLst/>
          </a:prstGeom>
          <a:solidFill>
            <a:schemeClr val="bg1"/>
          </a:solidFill>
          <a:ln>
            <a:noFill/>
          </a:ln>
        </p:spPr>
        <p:txBody>
          <a:bodyPr wrap="none" lIns="0" tIns="0" rIns="0" bIns="0" rtlCol="0">
            <a:spAutoFit/>
          </a:bodyPr>
          <a:lstStyle/>
          <a:p>
            <a:pPr algn="ctr" defTabSz="914355">
              <a:defRPr/>
            </a:pPr>
            <a:r>
              <a:rPr lang="en-US" sz="1600" kern="0" dirty="0">
                <a:solidFill>
                  <a:sysClr val="windowText" lastClr="000000"/>
                </a:solidFill>
                <a:latin typeface="Imago" panose="02000500060000020004" pitchFamily="2" charset="0"/>
                <a:cs typeface="Arial"/>
              </a:rPr>
              <a:t>8,3%</a:t>
            </a:r>
          </a:p>
        </p:txBody>
      </p:sp>
      <p:sp>
        <p:nvSpPr>
          <p:cNvPr id="30" name="TextBox 5"/>
          <p:cNvSpPr txBox="1"/>
          <p:nvPr/>
        </p:nvSpPr>
        <p:spPr>
          <a:xfrm>
            <a:off x="5179615" y="2874356"/>
            <a:ext cx="512961" cy="246221"/>
          </a:xfrm>
          <a:prstGeom prst="rect">
            <a:avLst/>
          </a:prstGeom>
          <a:solidFill>
            <a:schemeClr val="bg1"/>
          </a:solidFill>
          <a:ln>
            <a:noFill/>
          </a:ln>
        </p:spPr>
        <p:txBody>
          <a:bodyPr wrap="none" lIns="0" tIns="0" rIns="0" bIns="0" rtlCol="0">
            <a:spAutoFit/>
          </a:bodyPr>
          <a:lstStyle/>
          <a:p>
            <a:pPr algn="ctr" defTabSz="914355">
              <a:defRPr/>
            </a:pPr>
            <a:r>
              <a:rPr lang="en-US" sz="1600" kern="0" dirty="0">
                <a:solidFill>
                  <a:sysClr val="windowText" lastClr="000000"/>
                </a:solidFill>
                <a:latin typeface="Imago" panose="02000500060000020004" pitchFamily="2" charset="0"/>
                <a:cs typeface="Arial"/>
              </a:rPr>
              <a:t>11,0%</a:t>
            </a:r>
          </a:p>
        </p:txBody>
      </p:sp>
      <p:sp>
        <p:nvSpPr>
          <p:cNvPr id="31" name="TextBox 30"/>
          <p:cNvSpPr txBox="1"/>
          <p:nvPr/>
        </p:nvSpPr>
        <p:spPr>
          <a:xfrm>
            <a:off x="0" y="935582"/>
            <a:ext cx="9144000" cy="584467"/>
          </a:xfrm>
          <a:prstGeom prst="rect">
            <a:avLst/>
          </a:prstGeom>
          <a:noFill/>
          <a:ln>
            <a:noFill/>
          </a:ln>
        </p:spPr>
        <p:txBody>
          <a:bodyPr wrap="square" lIns="91436" tIns="45718" rIns="91436" bIns="45718" rtlCol="0">
            <a:spAutoFit/>
          </a:bodyPr>
          <a:lstStyle/>
          <a:p>
            <a:pPr algn="ctr">
              <a:defRPr/>
            </a:pPr>
            <a:r>
              <a:rPr lang="cs-CZ" sz="1600" dirty="0">
                <a:solidFill>
                  <a:srgbClr val="000000"/>
                </a:solidFill>
                <a:latin typeface="Imago" panose="02000500060000020004" pitchFamily="2" charset="0"/>
                <a:cs typeface="Arial" pitchFamily="34" charset="0"/>
              </a:rPr>
              <a:t>Analýza míry přežití u 1032 LS- a ES-SCLC pacientů </a:t>
            </a:r>
            <a:r>
              <a:rPr lang="cs-CZ" sz="1600" dirty="0" smtClean="0">
                <a:solidFill>
                  <a:srgbClr val="000000"/>
                </a:solidFill>
                <a:latin typeface="Imago" panose="02000500060000020004" pitchFamily="2" charset="0"/>
                <a:cs typeface="Arial" pitchFamily="34" charset="0"/>
              </a:rPr>
              <a:t>ukazuje, </a:t>
            </a:r>
            <a:r>
              <a:rPr lang="cs-CZ" sz="1600" dirty="0">
                <a:solidFill>
                  <a:srgbClr val="000000"/>
                </a:solidFill>
                <a:latin typeface="Imago" panose="02000500060000020004" pitchFamily="2" charset="0"/>
                <a:cs typeface="Arial" pitchFamily="34" charset="0"/>
              </a:rPr>
              <a:t/>
            </a:r>
            <a:br>
              <a:rPr lang="cs-CZ" sz="1600" dirty="0">
                <a:solidFill>
                  <a:srgbClr val="000000"/>
                </a:solidFill>
                <a:latin typeface="Imago" panose="02000500060000020004" pitchFamily="2" charset="0"/>
                <a:cs typeface="Arial" pitchFamily="34" charset="0"/>
              </a:rPr>
            </a:br>
            <a:r>
              <a:rPr lang="cs-CZ" sz="1600" b="1" dirty="0">
                <a:solidFill>
                  <a:schemeClr val="bg2"/>
                </a:solidFill>
                <a:latin typeface="Imago" panose="02000500060000020004" pitchFamily="2" charset="0"/>
                <a:cs typeface="Arial" pitchFamily="34" charset="0"/>
              </a:rPr>
              <a:t>jak málo se v minulých dekádách zvedla míra </a:t>
            </a:r>
            <a:r>
              <a:rPr lang="cs-CZ" sz="1600" b="1" dirty="0" smtClean="0">
                <a:solidFill>
                  <a:schemeClr val="bg2"/>
                </a:solidFill>
                <a:latin typeface="Imago" panose="02000500060000020004" pitchFamily="2" charset="0"/>
                <a:cs typeface="Arial" pitchFamily="34" charset="0"/>
              </a:rPr>
              <a:t>přežití.</a:t>
            </a:r>
            <a:endParaRPr lang="cs-CZ" sz="1600" b="1" baseline="30000" dirty="0">
              <a:solidFill>
                <a:schemeClr val="bg2"/>
              </a:solidFill>
              <a:latin typeface="Imago" panose="02000500060000020004" pitchFamily="2" charset="0"/>
              <a:cs typeface="Arial" pitchFamily="34" charset="0"/>
            </a:endParaRPr>
          </a:p>
        </p:txBody>
      </p:sp>
      <p:sp>
        <p:nvSpPr>
          <p:cNvPr id="28" name="TextBox 27"/>
          <p:cNvSpPr txBox="1"/>
          <p:nvPr/>
        </p:nvSpPr>
        <p:spPr>
          <a:xfrm>
            <a:off x="3663853" y="4754287"/>
            <a:ext cx="5015012" cy="215444"/>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en-GB" dirty="0" err="1">
                <a:latin typeface="Imago" panose="02000500060000020004" pitchFamily="2" charset="0"/>
                <a:hlinkClick r:id="rId3"/>
              </a:rPr>
              <a:t>Schabath</a:t>
            </a:r>
            <a:r>
              <a:rPr lang="en-GB" dirty="0">
                <a:latin typeface="Imago" panose="02000500060000020004" pitchFamily="2" charset="0"/>
                <a:hlinkClick r:id="rId3"/>
              </a:rPr>
              <a:t>, et al. Lung Cancer 2014</a:t>
            </a:r>
            <a:endParaRPr lang="en-GB" dirty="0">
              <a:latin typeface="Imago" panose="02000500060000020004" pitchFamily="2" charset="0"/>
            </a:endParaRPr>
          </a:p>
        </p:txBody>
      </p:sp>
    </p:spTree>
    <p:extLst>
      <p:ext uri="{BB962C8B-B14F-4D97-AF65-F5344CB8AC3E}">
        <p14:creationId xmlns:p14="http://schemas.microsoft.com/office/powerpoint/2010/main" val="37441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ES-SCLC pacienti velmi dobře odpovídají na 1L chemoterapii, ale většina progreduje během 1 </a:t>
            </a:r>
            <a:r>
              <a:rPr lang="cs-CZ" dirty="0" smtClean="0"/>
              <a:t>roku.</a:t>
            </a:r>
            <a:endParaRPr lang="cs-CZ" dirty="0"/>
          </a:p>
        </p:txBody>
      </p:sp>
      <p:graphicFrame>
        <p:nvGraphicFramePr>
          <p:cNvPr id="8" name="Chart 7"/>
          <p:cNvGraphicFramePr/>
          <p:nvPr>
            <p:extLst>
              <p:ext uri="{D42A27DB-BD31-4B8C-83A1-F6EECF244321}">
                <p14:modId xmlns:p14="http://schemas.microsoft.com/office/powerpoint/2010/main" val="412992389"/>
              </p:ext>
            </p:extLst>
          </p:nvPr>
        </p:nvGraphicFramePr>
        <p:xfrm>
          <a:off x="490141" y="822411"/>
          <a:ext cx="2455874" cy="2504852"/>
        </p:xfrm>
        <a:graphic>
          <a:graphicData uri="http://schemas.openxmlformats.org/drawingml/2006/chart">
            <c:chart xmlns:c="http://schemas.openxmlformats.org/drawingml/2006/chart" xmlns:r="http://schemas.openxmlformats.org/officeDocument/2006/relationships" r:id="rId3"/>
          </a:graphicData>
        </a:graphic>
      </p:graphicFrame>
      <p:sp>
        <p:nvSpPr>
          <p:cNvPr id="10" name="Freeform 114"/>
          <p:cNvSpPr>
            <a:spLocks/>
          </p:cNvSpPr>
          <p:nvPr>
            <p:custDataLst>
              <p:tags r:id="rId1"/>
            </p:custDataLst>
          </p:nvPr>
        </p:nvSpPr>
        <p:spPr bwMode="auto">
          <a:xfrm>
            <a:off x="831049" y="1188073"/>
            <a:ext cx="750798" cy="674222"/>
          </a:xfrm>
          <a:custGeom>
            <a:avLst/>
            <a:gdLst>
              <a:gd name="T0" fmla="*/ 444 w 712"/>
              <a:gd name="T1" fmla="*/ 477 h 680"/>
              <a:gd name="T2" fmla="*/ 426 w 712"/>
              <a:gd name="T3" fmla="*/ 427 h 680"/>
              <a:gd name="T4" fmla="*/ 489 w 712"/>
              <a:gd name="T5" fmla="*/ 308 h 680"/>
              <a:gd name="T6" fmla="*/ 508 w 712"/>
              <a:gd name="T7" fmla="*/ 210 h 680"/>
              <a:gd name="T8" fmla="*/ 356 w 712"/>
              <a:gd name="T9" fmla="*/ 0 h 680"/>
              <a:gd name="T10" fmla="*/ 205 w 712"/>
              <a:gd name="T11" fmla="*/ 210 h 680"/>
              <a:gd name="T12" fmla="*/ 223 w 712"/>
              <a:gd name="T13" fmla="*/ 308 h 680"/>
              <a:gd name="T14" fmla="*/ 286 w 712"/>
              <a:gd name="T15" fmla="*/ 427 h 680"/>
              <a:gd name="T16" fmla="*/ 268 w 712"/>
              <a:gd name="T17" fmla="*/ 477 h 680"/>
              <a:gd name="T18" fmla="*/ 0 w 712"/>
              <a:gd name="T19" fmla="*/ 680 h 680"/>
              <a:gd name="T20" fmla="*/ 712 w 712"/>
              <a:gd name="T21" fmla="*/ 680 h 680"/>
              <a:gd name="T22" fmla="*/ 444 w 712"/>
              <a:gd name="T23" fmla="*/ 47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2" h="680">
                <a:moveTo>
                  <a:pt x="444" y="477"/>
                </a:moveTo>
                <a:cubicBezTo>
                  <a:pt x="427" y="475"/>
                  <a:pt x="426" y="427"/>
                  <a:pt x="426" y="427"/>
                </a:cubicBezTo>
                <a:cubicBezTo>
                  <a:pt x="426" y="427"/>
                  <a:pt x="478" y="376"/>
                  <a:pt x="489" y="308"/>
                </a:cubicBezTo>
                <a:cubicBezTo>
                  <a:pt x="519" y="308"/>
                  <a:pt x="538" y="236"/>
                  <a:pt x="508" y="210"/>
                </a:cubicBezTo>
                <a:cubicBezTo>
                  <a:pt x="509" y="183"/>
                  <a:pt x="547" y="0"/>
                  <a:pt x="356" y="0"/>
                </a:cubicBezTo>
                <a:cubicBezTo>
                  <a:pt x="166" y="0"/>
                  <a:pt x="203" y="183"/>
                  <a:pt x="205" y="210"/>
                </a:cubicBezTo>
                <a:cubicBezTo>
                  <a:pt x="174" y="236"/>
                  <a:pt x="193" y="308"/>
                  <a:pt x="223" y="308"/>
                </a:cubicBezTo>
                <a:cubicBezTo>
                  <a:pt x="235" y="376"/>
                  <a:pt x="286" y="427"/>
                  <a:pt x="286" y="427"/>
                </a:cubicBezTo>
                <a:cubicBezTo>
                  <a:pt x="286" y="427"/>
                  <a:pt x="286" y="475"/>
                  <a:pt x="268" y="477"/>
                </a:cubicBezTo>
                <a:cubicBezTo>
                  <a:pt x="212" y="486"/>
                  <a:pt x="0" y="579"/>
                  <a:pt x="0" y="680"/>
                </a:cubicBezTo>
                <a:cubicBezTo>
                  <a:pt x="712" y="680"/>
                  <a:pt x="712" y="680"/>
                  <a:pt x="712" y="680"/>
                </a:cubicBezTo>
                <a:cubicBezTo>
                  <a:pt x="712" y="579"/>
                  <a:pt x="501" y="486"/>
                  <a:pt x="444" y="477"/>
                </a:cubicBezTo>
                <a:close/>
              </a:path>
            </a:pathLst>
          </a:custGeom>
          <a:solidFill>
            <a:schemeClr val="bg1">
              <a:lumMod val="65000"/>
            </a:schemeClr>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11" name="TextBox 10"/>
          <p:cNvSpPr txBox="1"/>
          <p:nvPr/>
        </p:nvSpPr>
        <p:spPr>
          <a:xfrm>
            <a:off x="1482183" y="3544938"/>
            <a:ext cx="471790" cy="638974"/>
          </a:xfrm>
          <a:prstGeom prst="rect">
            <a:avLst/>
          </a:prstGeom>
          <a:noFill/>
        </p:spPr>
        <p:txBody>
          <a:bodyPr wrap="none" lIns="91436" tIns="45718" rIns="91436" bIns="45718" rtlCol="0" anchor="ctr" anchorCtr="0">
            <a:noAutofit/>
          </a:bodyPr>
          <a:lstStyle/>
          <a:p>
            <a:pPr algn="ctr" defTabSz="913532" eaLnBrk="0" fontAlgn="base" hangingPunct="0">
              <a:spcBef>
                <a:spcPct val="50000"/>
              </a:spcBef>
              <a:spcAft>
                <a:spcPct val="0"/>
              </a:spcAft>
              <a:defRPr/>
            </a:pPr>
            <a:r>
              <a:rPr lang="cs-CZ" sz="2000" b="1" dirty="0">
                <a:solidFill>
                  <a:srgbClr val="076EAC"/>
                </a:solidFill>
                <a:latin typeface="Imago" panose="02000500060000020004" pitchFamily="2" charset="0"/>
                <a:cs typeface="Arial"/>
              </a:rPr>
              <a:t>ORR: </a:t>
            </a:r>
            <a:r>
              <a:rPr lang="cs-CZ" sz="2000" b="1" dirty="0" smtClean="0">
                <a:solidFill>
                  <a:srgbClr val="076EAC"/>
                </a:solidFill>
                <a:latin typeface="Imago" panose="02000500060000020004" pitchFamily="2" charset="0"/>
              </a:rPr>
              <a:t>~70</a:t>
            </a:r>
            <a:r>
              <a:rPr lang="cs-CZ" sz="2000" b="1" dirty="0" smtClean="0">
                <a:solidFill>
                  <a:srgbClr val="076EAC"/>
                </a:solidFill>
                <a:latin typeface="Imago" panose="02000500060000020004" pitchFamily="2" charset="0"/>
                <a:cs typeface="Arial"/>
              </a:rPr>
              <a:t> </a:t>
            </a:r>
            <a:r>
              <a:rPr lang="cs-CZ" sz="2000" b="1" dirty="0">
                <a:solidFill>
                  <a:srgbClr val="076EAC"/>
                </a:solidFill>
                <a:latin typeface="Imago" panose="02000500060000020004" pitchFamily="2" charset="0"/>
                <a:cs typeface="Arial"/>
              </a:rPr>
              <a:t>%</a:t>
            </a:r>
            <a:endParaRPr lang="cs-CZ" sz="2000" b="1" baseline="30000" dirty="0">
              <a:solidFill>
                <a:srgbClr val="076EAC"/>
              </a:solidFill>
              <a:latin typeface="Imago" panose="02000500060000020004" pitchFamily="2" charset="0"/>
              <a:cs typeface="Arial"/>
            </a:endParaRPr>
          </a:p>
        </p:txBody>
      </p:sp>
      <p:sp>
        <p:nvSpPr>
          <p:cNvPr id="13" name="TextBox 1"/>
          <p:cNvSpPr txBox="1"/>
          <p:nvPr/>
        </p:nvSpPr>
        <p:spPr>
          <a:xfrm>
            <a:off x="3964772" y="1302716"/>
            <a:ext cx="226437" cy="202230"/>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3532" eaLnBrk="0" fontAlgn="base" hangingPunct="0">
              <a:spcBef>
                <a:spcPct val="50000"/>
              </a:spcBef>
              <a:spcAft>
                <a:spcPct val="0"/>
              </a:spcAft>
              <a:defRPr/>
            </a:pPr>
            <a:r>
              <a:rPr lang="cs-CZ" sz="3600" b="1">
                <a:solidFill>
                  <a:srgbClr val="FFFFFF"/>
                </a:solidFill>
                <a:latin typeface="Imago" panose="02000500060000020004" pitchFamily="2" charset="0"/>
                <a:cs typeface="Minion"/>
              </a:rPr>
              <a:t>8</a:t>
            </a:r>
          </a:p>
        </p:txBody>
      </p:sp>
      <p:sp>
        <p:nvSpPr>
          <p:cNvPr id="15" name="Freeform 91"/>
          <p:cNvSpPr>
            <a:spLocks/>
          </p:cNvSpPr>
          <p:nvPr/>
        </p:nvSpPr>
        <p:spPr bwMode="auto">
          <a:xfrm>
            <a:off x="4116525" y="1231515"/>
            <a:ext cx="64792" cy="348889"/>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16" name="Freeform 92"/>
          <p:cNvSpPr>
            <a:spLocks/>
          </p:cNvSpPr>
          <p:nvPr/>
        </p:nvSpPr>
        <p:spPr bwMode="auto">
          <a:xfrm>
            <a:off x="3397737" y="1231515"/>
            <a:ext cx="64792" cy="348889"/>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1" name="Rectangle 93"/>
          <p:cNvSpPr>
            <a:spLocks noChangeArrowheads="1"/>
          </p:cNvSpPr>
          <p:nvPr/>
        </p:nvSpPr>
        <p:spPr bwMode="auto">
          <a:xfrm>
            <a:off x="3295402" y="1877724"/>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2" name="Rectangle 94"/>
          <p:cNvSpPr>
            <a:spLocks noChangeArrowheads="1"/>
          </p:cNvSpPr>
          <p:nvPr/>
        </p:nvSpPr>
        <p:spPr bwMode="auto">
          <a:xfrm>
            <a:off x="3575212" y="1877724"/>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3" name="Rectangle 95"/>
          <p:cNvSpPr>
            <a:spLocks noChangeArrowheads="1"/>
          </p:cNvSpPr>
          <p:nvPr/>
        </p:nvSpPr>
        <p:spPr bwMode="auto">
          <a:xfrm>
            <a:off x="3855019" y="1877724"/>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4" name="Rectangle 96"/>
          <p:cNvSpPr>
            <a:spLocks noChangeArrowheads="1"/>
          </p:cNvSpPr>
          <p:nvPr/>
        </p:nvSpPr>
        <p:spPr bwMode="auto">
          <a:xfrm>
            <a:off x="4134829" y="1877724"/>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18" name="Freeform 109"/>
          <p:cNvSpPr>
            <a:spLocks noEditPoints="1"/>
          </p:cNvSpPr>
          <p:nvPr/>
        </p:nvSpPr>
        <p:spPr bwMode="auto">
          <a:xfrm>
            <a:off x="3087948" y="1402399"/>
            <a:ext cx="1403158" cy="1476926"/>
          </a:xfrm>
          <a:custGeom>
            <a:avLst/>
            <a:gdLst>
              <a:gd name="T0" fmla="*/ 478 w 585"/>
              <a:gd name="T1" fmla="*/ 0 h 613"/>
              <a:gd name="T2" fmla="*/ 477 w 585"/>
              <a:gd name="T3" fmla="*/ 0 h 613"/>
              <a:gd name="T4" fmla="*/ 477 w 585"/>
              <a:gd name="T5" fmla="*/ 1 h 613"/>
              <a:gd name="T6" fmla="*/ 477 w 585"/>
              <a:gd name="T7" fmla="*/ 51 h 613"/>
              <a:gd name="T8" fmla="*/ 489 w 585"/>
              <a:gd name="T9" fmla="*/ 81 h 613"/>
              <a:gd name="T10" fmla="*/ 443 w 585"/>
              <a:gd name="T11" fmla="*/ 127 h 613"/>
              <a:gd name="T12" fmla="*/ 397 w 585"/>
              <a:gd name="T13" fmla="*/ 81 h 613"/>
              <a:gd name="T14" fmla="*/ 409 w 585"/>
              <a:gd name="T15" fmla="*/ 51 h 613"/>
              <a:gd name="T16" fmla="*/ 409 w 585"/>
              <a:gd name="T17" fmla="*/ 0 h 613"/>
              <a:gd name="T18" fmla="*/ 405 w 585"/>
              <a:gd name="T19" fmla="*/ 0 h 613"/>
              <a:gd name="T20" fmla="*/ 179 w 585"/>
              <a:gd name="T21" fmla="*/ 0 h 613"/>
              <a:gd name="T22" fmla="*/ 177 w 585"/>
              <a:gd name="T23" fmla="*/ 0 h 613"/>
              <a:gd name="T24" fmla="*/ 177 w 585"/>
              <a:gd name="T25" fmla="*/ 3 h 613"/>
              <a:gd name="T26" fmla="*/ 177 w 585"/>
              <a:gd name="T27" fmla="*/ 30 h 613"/>
              <a:gd name="T28" fmla="*/ 177 w 585"/>
              <a:gd name="T29" fmla="*/ 43 h 613"/>
              <a:gd name="T30" fmla="*/ 177 w 585"/>
              <a:gd name="T31" fmla="*/ 51 h 613"/>
              <a:gd name="T32" fmla="*/ 189 w 585"/>
              <a:gd name="T33" fmla="*/ 81 h 613"/>
              <a:gd name="T34" fmla="*/ 143 w 585"/>
              <a:gd name="T35" fmla="*/ 127 h 613"/>
              <a:gd name="T36" fmla="*/ 97 w 585"/>
              <a:gd name="T37" fmla="*/ 81 h 613"/>
              <a:gd name="T38" fmla="*/ 109 w 585"/>
              <a:gd name="T39" fmla="*/ 51 h 613"/>
              <a:gd name="T40" fmla="*/ 108 w 585"/>
              <a:gd name="T41" fmla="*/ 24 h 613"/>
              <a:gd name="T42" fmla="*/ 109 w 585"/>
              <a:gd name="T43" fmla="*/ 0 h 613"/>
              <a:gd name="T44" fmla="*/ 106 w 585"/>
              <a:gd name="T45" fmla="*/ 0 h 613"/>
              <a:gd name="T46" fmla="*/ 0 w 585"/>
              <a:gd name="T47" fmla="*/ 0 h 613"/>
              <a:gd name="T48" fmla="*/ 0 w 585"/>
              <a:gd name="T49" fmla="*/ 613 h 613"/>
              <a:gd name="T50" fmla="*/ 585 w 585"/>
              <a:gd name="T51" fmla="*/ 613 h 613"/>
              <a:gd name="T52" fmla="*/ 585 w 585"/>
              <a:gd name="T53" fmla="*/ 0 h 613"/>
              <a:gd name="T54" fmla="*/ 478 w 585"/>
              <a:gd name="T55" fmla="*/ 0 h 613"/>
              <a:gd name="T56" fmla="*/ 538 w 585"/>
              <a:gd name="T57" fmla="*/ 564 h 613"/>
              <a:gd name="T58" fmla="*/ 47 w 585"/>
              <a:gd name="T59" fmla="*/ 564 h 613"/>
              <a:gd name="T60" fmla="*/ 47 w 585"/>
              <a:gd name="T61" fmla="*/ 151 h 613"/>
              <a:gd name="T62" fmla="*/ 538 w 585"/>
              <a:gd name="T63" fmla="*/ 151 h 613"/>
              <a:gd name="T64" fmla="*/ 538 w 585"/>
              <a:gd name="T65" fmla="*/ 56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5" h="613">
                <a:moveTo>
                  <a:pt x="478" y="0"/>
                </a:moveTo>
                <a:cubicBezTo>
                  <a:pt x="477" y="0"/>
                  <a:pt x="477" y="0"/>
                  <a:pt x="477" y="0"/>
                </a:cubicBezTo>
                <a:cubicBezTo>
                  <a:pt x="477" y="1"/>
                  <a:pt x="477" y="1"/>
                  <a:pt x="477" y="1"/>
                </a:cubicBezTo>
                <a:cubicBezTo>
                  <a:pt x="477" y="1"/>
                  <a:pt x="477" y="29"/>
                  <a:pt x="477" y="51"/>
                </a:cubicBezTo>
                <a:cubicBezTo>
                  <a:pt x="484" y="59"/>
                  <a:pt x="489" y="69"/>
                  <a:pt x="489" y="81"/>
                </a:cubicBezTo>
                <a:cubicBezTo>
                  <a:pt x="489" y="106"/>
                  <a:pt x="468" y="127"/>
                  <a:pt x="443" y="127"/>
                </a:cubicBezTo>
                <a:cubicBezTo>
                  <a:pt x="417" y="127"/>
                  <a:pt x="397" y="106"/>
                  <a:pt x="397" y="81"/>
                </a:cubicBezTo>
                <a:cubicBezTo>
                  <a:pt x="397" y="69"/>
                  <a:pt x="402" y="59"/>
                  <a:pt x="409" y="51"/>
                </a:cubicBezTo>
                <a:cubicBezTo>
                  <a:pt x="409" y="34"/>
                  <a:pt x="409" y="17"/>
                  <a:pt x="409" y="0"/>
                </a:cubicBezTo>
                <a:cubicBezTo>
                  <a:pt x="405" y="0"/>
                  <a:pt x="405" y="0"/>
                  <a:pt x="405" y="0"/>
                </a:cubicBezTo>
                <a:cubicBezTo>
                  <a:pt x="179" y="0"/>
                  <a:pt x="179" y="0"/>
                  <a:pt x="179" y="0"/>
                </a:cubicBezTo>
                <a:cubicBezTo>
                  <a:pt x="177" y="0"/>
                  <a:pt x="177" y="0"/>
                  <a:pt x="177" y="0"/>
                </a:cubicBezTo>
                <a:cubicBezTo>
                  <a:pt x="177" y="1"/>
                  <a:pt x="177" y="2"/>
                  <a:pt x="177" y="3"/>
                </a:cubicBezTo>
                <a:cubicBezTo>
                  <a:pt x="177" y="30"/>
                  <a:pt x="177" y="30"/>
                  <a:pt x="177" y="30"/>
                </a:cubicBezTo>
                <a:cubicBezTo>
                  <a:pt x="177" y="43"/>
                  <a:pt x="177" y="43"/>
                  <a:pt x="177" y="43"/>
                </a:cubicBezTo>
                <a:cubicBezTo>
                  <a:pt x="177" y="45"/>
                  <a:pt x="177" y="48"/>
                  <a:pt x="177" y="51"/>
                </a:cubicBezTo>
                <a:cubicBezTo>
                  <a:pt x="184" y="59"/>
                  <a:pt x="189" y="70"/>
                  <a:pt x="189" y="81"/>
                </a:cubicBezTo>
                <a:cubicBezTo>
                  <a:pt x="189" y="106"/>
                  <a:pt x="168" y="127"/>
                  <a:pt x="143" y="127"/>
                </a:cubicBezTo>
                <a:cubicBezTo>
                  <a:pt x="118" y="127"/>
                  <a:pt x="97" y="106"/>
                  <a:pt x="97" y="81"/>
                </a:cubicBezTo>
                <a:cubicBezTo>
                  <a:pt x="97" y="70"/>
                  <a:pt x="101" y="59"/>
                  <a:pt x="109" y="51"/>
                </a:cubicBezTo>
                <a:cubicBezTo>
                  <a:pt x="109" y="42"/>
                  <a:pt x="108" y="33"/>
                  <a:pt x="108" y="24"/>
                </a:cubicBezTo>
                <a:cubicBezTo>
                  <a:pt x="109" y="0"/>
                  <a:pt x="109" y="0"/>
                  <a:pt x="109" y="0"/>
                </a:cubicBezTo>
                <a:cubicBezTo>
                  <a:pt x="106" y="0"/>
                  <a:pt x="106" y="0"/>
                  <a:pt x="106" y="0"/>
                </a:cubicBezTo>
                <a:cubicBezTo>
                  <a:pt x="106" y="0"/>
                  <a:pt x="35" y="0"/>
                  <a:pt x="0" y="0"/>
                </a:cubicBezTo>
                <a:cubicBezTo>
                  <a:pt x="0" y="205"/>
                  <a:pt x="0" y="409"/>
                  <a:pt x="0" y="613"/>
                </a:cubicBezTo>
                <a:cubicBezTo>
                  <a:pt x="195" y="613"/>
                  <a:pt x="390" y="613"/>
                  <a:pt x="585" y="613"/>
                </a:cubicBezTo>
                <a:cubicBezTo>
                  <a:pt x="585" y="409"/>
                  <a:pt x="585" y="204"/>
                  <a:pt x="585" y="0"/>
                </a:cubicBezTo>
                <a:cubicBezTo>
                  <a:pt x="549" y="0"/>
                  <a:pt x="478" y="0"/>
                  <a:pt x="478" y="0"/>
                </a:cubicBezTo>
                <a:close/>
                <a:moveTo>
                  <a:pt x="538" y="564"/>
                </a:moveTo>
                <a:cubicBezTo>
                  <a:pt x="374" y="564"/>
                  <a:pt x="211" y="564"/>
                  <a:pt x="47" y="564"/>
                </a:cubicBezTo>
                <a:cubicBezTo>
                  <a:pt x="47" y="426"/>
                  <a:pt x="47" y="289"/>
                  <a:pt x="47" y="151"/>
                </a:cubicBezTo>
                <a:cubicBezTo>
                  <a:pt x="210" y="151"/>
                  <a:pt x="374" y="151"/>
                  <a:pt x="538" y="151"/>
                </a:cubicBezTo>
                <a:cubicBezTo>
                  <a:pt x="538" y="288"/>
                  <a:pt x="538" y="426"/>
                  <a:pt x="538" y="564"/>
                </a:cubicBezTo>
                <a:close/>
              </a:path>
            </a:pathLst>
          </a:custGeom>
          <a:solidFill>
            <a:srgbClr val="076EAC"/>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19" name="Rectangle 93"/>
          <p:cNvSpPr>
            <a:spLocks noChangeArrowheads="1"/>
          </p:cNvSpPr>
          <p:nvPr/>
        </p:nvSpPr>
        <p:spPr bwMode="auto">
          <a:xfrm>
            <a:off x="3295402" y="2089818"/>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5" name="TextBox 34"/>
          <p:cNvSpPr txBox="1"/>
          <p:nvPr/>
        </p:nvSpPr>
        <p:spPr>
          <a:xfrm>
            <a:off x="3529326" y="3544938"/>
            <a:ext cx="471790" cy="638974"/>
          </a:xfrm>
          <a:prstGeom prst="rect">
            <a:avLst/>
          </a:prstGeom>
          <a:noFill/>
        </p:spPr>
        <p:txBody>
          <a:bodyPr wrap="none" lIns="91436" tIns="45718" rIns="91436" bIns="45718" rtlCol="0" anchor="ctr" anchorCtr="0">
            <a:noAutofit/>
          </a:bodyPr>
          <a:lstStyle/>
          <a:p>
            <a:pPr algn="ctr" defTabSz="913532" eaLnBrk="0" fontAlgn="base" hangingPunct="0">
              <a:spcBef>
                <a:spcPct val="50000"/>
              </a:spcBef>
              <a:spcAft>
                <a:spcPct val="0"/>
              </a:spcAft>
              <a:defRPr/>
            </a:pPr>
            <a:r>
              <a:rPr lang="cs-CZ" sz="2000" b="1" dirty="0">
                <a:solidFill>
                  <a:srgbClr val="076EAC"/>
                </a:solidFill>
                <a:latin typeface="Imago" panose="02000500060000020004" pitchFamily="2" charset="0"/>
                <a:cs typeface="Arial"/>
              </a:rPr>
              <a:t>Medián PFS:</a:t>
            </a:r>
            <a:br>
              <a:rPr lang="cs-CZ" sz="2000" b="1" dirty="0">
                <a:solidFill>
                  <a:srgbClr val="076EAC"/>
                </a:solidFill>
                <a:latin typeface="Imago" panose="02000500060000020004" pitchFamily="2" charset="0"/>
                <a:cs typeface="Arial"/>
              </a:rPr>
            </a:br>
            <a:r>
              <a:rPr lang="cs-CZ" sz="2000" b="1" dirty="0">
                <a:solidFill>
                  <a:srgbClr val="076EAC"/>
                </a:solidFill>
                <a:latin typeface="Imago" panose="02000500060000020004" pitchFamily="2" charset="0"/>
              </a:rPr>
              <a:t>~6</a:t>
            </a:r>
            <a:r>
              <a:rPr lang="cs-CZ" sz="2000" b="1" dirty="0">
                <a:solidFill>
                  <a:srgbClr val="076EAC"/>
                </a:solidFill>
                <a:latin typeface="Imago" panose="02000500060000020004" pitchFamily="2" charset="0"/>
                <a:cs typeface="Arial"/>
              </a:rPr>
              <a:t> měsíců</a:t>
            </a:r>
            <a:endParaRPr lang="cs-CZ" sz="2000" b="1" baseline="30000" dirty="0">
              <a:solidFill>
                <a:srgbClr val="076EAC"/>
              </a:solidFill>
              <a:latin typeface="Imago" panose="02000500060000020004" pitchFamily="2" charset="0"/>
              <a:cs typeface="Arial"/>
            </a:endParaRPr>
          </a:p>
        </p:txBody>
      </p:sp>
      <p:graphicFrame>
        <p:nvGraphicFramePr>
          <p:cNvPr id="38" name="Chart 37"/>
          <p:cNvGraphicFramePr/>
          <p:nvPr>
            <p:extLst>
              <p:ext uri="{D42A27DB-BD31-4B8C-83A1-F6EECF244321}">
                <p14:modId xmlns:p14="http://schemas.microsoft.com/office/powerpoint/2010/main" val="2331552956"/>
              </p:ext>
            </p:extLst>
          </p:nvPr>
        </p:nvGraphicFramePr>
        <p:xfrm>
          <a:off x="6306201" y="973497"/>
          <a:ext cx="2591374" cy="2110302"/>
        </p:xfrm>
        <a:graphic>
          <a:graphicData uri="http://schemas.openxmlformats.org/drawingml/2006/chart">
            <c:chart xmlns:c="http://schemas.openxmlformats.org/drawingml/2006/chart" xmlns:r="http://schemas.openxmlformats.org/officeDocument/2006/relationships" r:id="rId4"/>
          </a:graphicData>
        </a:graphic>
      </p:graphicFrame>
      <p:grpSp>
        <p:nvGrpSpPr>
          <p:cNvPr id="39" name="Group 38"/>
          <p:cNvGrpSpPr/>
          <p:nvPr/>
        </p:nvGrpSpPr>
        <p:grpSpPr>
          <a:xfrm>
            <a:off x="7133196" y="1616781"/>
            <a:ext cx="937380" cy="832409"/>
            <a:chOff x="12631738" y="1087438"/>
            <a:chExt cx="2640012" cy="2644775"/>
          </a:xfrm>
        </p:grpSpPr>
        <p:sp>
          <p:nvSpPr>
            <p:cNvPr id="40" name="Freeform 172"/>
            <p:cNvSpPr>
              <a:spLocks/>
            </p:cNvSpPr>
            <p:nvPr/>
          </p:nvSpPr>
          <p:spPr bwMode="auto">
            <a:xfrm>
              <a:off x="12631738" y="1644650"/>
              <a:ext cx="2282825" cy="1728787"/>
            </a:xfrm>
            <a:custGeom>
              <a:avLst/>
              <a:gdLst>
                <a:gd name="T0" fmla="*/ 1438 w 1438"/>
                <a:gd name="T1" fmla="*/ 778 h 1089"/>
                <a:gd name="T2" fmla="*/ 1127 w 1438"/>
                <a:gd name="T3" fmla="*/ 778 h 1089"/>
                <a:gd name="T4" fmla="*/ 1127 w 1438"/>
                <a:gd name="T5" fmla="*/ 1089 h 1089"/>
                <a:gd name="T6" fmla="*/ 0 w 1438"/>
                <a:gd name="T7" fmla="*/ 1089 h 1089"/>
                <a:gd name="T8" fmla="*/ 0 w 1438"/>
                <a:gd name="T9" fmla="*/ 0 h 1089"/>
                <a:gd name="T10" fmla="*/ 1438 w 1438"/>
                <a:gd name="T11" fmla="*/ 0 h 1089"/>
                <a:gd name="T12" fmla="*/ 1438 w 1438"/>
                <a:gd name="T13" fmla="*/ 778 h 1089"/>
              </a:gdLst>
              <a:ahLst/>
              <a:cxnLst>
                <a:cxn ang="0">
                  <a:pos x="T0" y="T1"/>
                </a:cxn>
                <a:cxn ang="0">
                  <a:pos x="T2" y="T3"/>
                </a:cxn>
                <a:cxn ang="0">
                  <a:pos x="T4" y="T5"/>
                </a:cxn>
                <a:cxn ang="0">
                  <a:pos x="T6" y="T7"/>
                </a:cxn>
                <a:cxn ang="0">
                  <a:pos x="T8" y="T9"/>
                </a:cxn>
                <a:cxn ang="0">
                  <a:pos x="T10" y="T11"/>
                </a:cxn>
                <a:cxn ang="0">
                  <a:pos x="T12" y="T13"/>
                </a:cxn>
              </a:cxnLst>
              <a:rect l="0" t="0" r="r" b="b"/>
              <a:pathLst>
                <a:path w="1438" h="1089">
                  <a:moveTo>
                    <a:pt x="1438" y="778"/>
                  </a:moveTo>
                  <a:lnTo>
                    <a:pt x="1127" y="778"/>
                  </a:lnTo>
                  <a:lnTo>
                    <a:pt x="1127" y="1089"/>
                  </a:lnTo>
                  <a:lnTo>
                    <a:pt x="0" y="1089"/>
                  </a:lnTo>
                  <a:lnTo>
                    <a:pt x="0" y="0"/>
                  </a:lnTo>
                  <a:lnTo>
                    <a:pt x="1438" y="0"/>
                  </a:lnTo>
                  <a:lnTo>
                    <a:pt x="1438" y="778"/>
                  </a:lnTo>
                  <a:close/>
                </a:path>
              </a:pathLst>
            </a:custGeom>
            <a:solidFill>
              <a:srgbClr val="FFFFFF"/>
            </a:solidFill>
            <a:ln w="19050" cap="rnd">
              <a:solidFill>
                <a:schemeClr val="bg2"/>
              </a:solidFill>
              <a:prstDash val="solid"/>
              <a:round/>
              <a:headEnd/>
              <a:tailEnd/>
            </a:ln>
          </p:spPr>
          <p:txBody>
            <a:bodyPr vert="horz" wrap="square" lIns="91355" tIns="45678" rIns="91355" bIns="45678" numCol="1" anchor="ctr" anchorCtr="0" compatLnSpc="1">
              <a:prstTxWarp prst="textNoShape">
                <a:avLst/>
              </a:prstTxWarp>
            </a:bodyPr>
            <a:lstStyle/>
            <a:p>
              <a:pPr algn="ctr" defTabSz="913532"/>
              <a:r>
                <a:rPr lang="cs-CZ" sz="3600" b="1">
                  <a:solidFill>
                    <a:srgbClr val="076EAC"/>
                  </a:solidFill>
                  <a:latin typeface="Imago" panose="02000500060000020004" pitchFamily="2" charset="0"/>
                  <a:cs typeface="Arial"/>
                </a:rPr>
                <a:t>5</a:t>
              </a:r>
            </a:p>
          </p:txBody>
        </p:sp>
        <p:sp>
          <p:nvSpPr>
            <p:cNvPr id="41" name="Freeform 173"/>
            <p:cNvSpPr>
              <a:spLocks/>
            </p:cNvSpPr>
            <p:nvPr/>
          </p:nvSpPr>
          <p:spPr bwMode="auto">
            <a:xfrm>
              <a:off x="12809538" y="1268413"/>
              <a:ext cx="2286000" cy="2286000"/>
            </a:xfrm>
            <a:custGeom>
              <a:avLst/>
              <a:gdLst>
                <a:gd name="T0" fmla="*/ 1440 w 1440"/>
                <a:gd name="T1" fmla="*/ 0 h 1440"/>
                <a:gd name="T2" fmla="*/ 1440 w 1440"/>
                <a:gd name="T3" fmla="*/ 1440 h 1440"/>
                <a:gd name="T4" fmla="*/ 0 w 1440"/>
                <a:gd name="T5" fmla="*/ 1440 h 1440"/>
              </a:gdLst>
              <a:ahLst/>
              <a:cxnLst>
                <a:cxn ang="0">
                  <a:pos x="T0" y="T1"/>
                </a:cxn>
                <a:cxn ang="0">
                  <a:pos x="T2" y="T3"/>
                </a:cxn>
                <a:cxn ang="0">
                  <a:pos x="T4" y="T5"/>
                </a:cxn>
              </a:cxnLst>
              <a:rect l="0" t="0" r="r" b="b"/>
              <a:pathLst>
                <a:path w="1440" h="1440">
                  <a:moveTo>
                    <a:pt x="1440" y="0"/>
                  </a:moveTo>
                  <a:lnTo>
                    <a:pt x="1440" y="1440"/>
                  </a:lnTo>
                  <a:lnTo>
                    <a:pt x="0" y="1440"/>
                  </a:lnTo>
                </a:path>
              </a:pathLst>
            </a:custGeom>
            <a:noFill/>
            <a:ln w="1905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pPr defTabSz="913532"/>
              <a:endParaRPr lang="cs-CZ" sz="1800">
                <a:solidFill>
                  <a:srgbClr val="000000"/>
                </a:solidFill>
                <a:latin typeface="Imago" panose="02000500060000020004" pitchFamily="2" charset="0"/>
                <a:cs typeface="Arial"/>
              </a:endParaRPr>
            </a:p>
          </p:txBody>
        </p:sp>
        <p:sp>
          <p:nvSpPr>
            <p:cNvPr id="42" name="Freeform 174"/>
            <p:cNvSpPr>
              <a:spLocks/>
            </p:cNvSpPr>
            <p:nvPr/>
          </p:nvSpPr>
          <p:spPr bwMode="auto">
            <a:xfrm>
              <a:off x="12990513" y="1449388"/>
              <a:ext cx="2281237" cy="2282825"/>
            </a:xfrm>
            <a:custGeom>
              <a:avLst/>
              <a:gdLst>
                <a:gd name="T0" fmla="*/ 1437 w 1437"/>
                <a:gd name="T1" fmla="*/ 0 h 1438"/>
                <a:gd name="T2" fmla="*/ 1437 w 1437"/>
                <a:gd name="T3" fmla="*/ 1438 h 1438"/>
                <a:gd name="T4" fmla="*/ 0 w 1437"/>
                <a:gd name="T5" fmla="*/ 1438 h 1438"/>
              </a:gdLst>
              <a:ahLst/>
              <a:cxnLst>
                <a:cxn ang="0">
                  <a:pos x="T0" y="T1"/>
                </a:cxn>
                <a:cxn ang="0">
                  <a:pos x="T2" y="T3"/>
                </a:cxn>
                <a:cxn ang="0">
                  <a:pos x="T4" y="T5"/>
                </a:cxn>
              </a:cxnLst>
              <a:rect l="0" t="0" r="r" b="b"/>
              <a:pathLst>
                <a:path w="1437" h="1438">
                  <a:moveTo>
                    <a:pt x="1437" y="0"/>
                  </a:moveTo>
                  <a:lnTo>
                    <a:pt x="1437" y="1438"/>
                  </a:lnTo>
                  <a:lnTo>
                    <a:pt x="0" y="1438"/>
                  </a:lnTo>
                </a:path>
              </a:pathLst>
            </a:custGeom>
            <a:noFill/>
            <a:ln w="1905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pPr defTabSz="913532"/>
              <a:endParaRPr lang="cs-CZ" sz="1800">
                <a:solidFill>
                  <a:srgbClr val="000000"/>
                </a:solidFill>
                <a:latin typeface="Imago" panose="02000500060000020004" pitchFamily="2" charset="0"/>
                <a:cs typeface="Arial"/>
              </a:endParaRPr>
            </a:p>
          </p:txBody>
        </p:sp>
        <p:sp>
          <p:nvSpPr>
            <p:cNvPr id="43" name="Freeform 175"/>
            <p:cNvSpPr>
              <a:spLocks noEditPoints="1"/>
            </p:cNvSpPr>
            <p:nvPr/>
          </p:nvSpPr>
          <p:spPr bwMode="auto">
            <a:xfrm>
              <a:off x="12631738" y="1087438"/>
              <a:ext cx="2282825" cy="557212"/>
            </a:xfrm>
            <a:custGeom>
              <a:avLst/>
              <a:gdLst>
                <a:gd name="T0" fmla="*/ 0 w 606"/>
                <a:gd name="T1" fmla="*/ 0 h 148"/>
                <a:gd name="T2" fmla="*/ 0 w 606"/>
                <a:gd name="T3" fmla="*/ 148 h 148"/>
                <a:gd name="T4" fmla="*/ 606 w 606"/>
                <a:gd name="T5" fmla="*/ 148 h 148"/>
                <a:gd name="T6" fmla="*/ 606 w 606"/>
                <a:gd name="T7" fmla="*/ 0 h 148"/>
                <a:gd name="T8" fmla="*/ 0 w 606"/>
                <a:gd name="T9" fmla="*/ 0 h 148"/>
                <a:gd name="T10" fmla="*/ 131 w 606"/>
                <a:gd name="T11" fmla="*/ 102 h 148"/>
                <a:gd name="T12" fmla="*/ 104 w 606"/>
                <a:gd name="T13" fmla="*/ 75 h 148"/>
                <a:gd name="T14" fmla="*/ 131 w 606"/>
                <a:gd name="T15" fmla="*/ 49 h 148"/>
                <a:gd name="T16" fmla="*/ 157 w 606"/>
                <a:gd name="T17" fmla="*/ 75 h 148"/>
                <a:gd name="T18" fmla="*/ 131 w 606"/>
                <a:gd name="T19" fmla="*/ 102 h 148"/>
                <a:gd name="T20" fmla="*/ 475 w 606"/>
                <a:gd name="T21" fmla="*/ 102 h 148"/>
                <a:gd name="T22" fmla="*/ 448 w 606"/>
                <a:gd name="T23" fmla="*/ 75 h 148"/>
                <a:gd name="T24" fmla="*/ 475 w 606"/>
                <a:gd name="T25" fmla="*/ 49 h 148"/>
                <a:gd name="T26" fmla="*/ 501 w 606"/>
                <a:gd name="T27" fmla="*/ 75 h 148"/>
                <a:gd name="T28" fmla="*/ 475 w 606"/>
                <a:gd name="T29" fmla="*/ 10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6" h="148">
                  <a:moveTo>
                    <a:pt x="0" y="0"/>
                  </a:moveTo>
                  <a:cubicBezTo>
                    <a:pt x="0" y="148"/>
                    <a:pt x="0" y="148"/>
                    <a:pt x="0" y="148"/>
                  </a:cubicBezTo>
                  <a:cubicBezTo>
                    <a:pt x="606" y="148"/>
                    <a:pt x="606" y="148"/>
                    <a:pt x="606" y="148"/>
                  </a:cubicBezTo>
                  <a:cubicBezTo>
                    <a:pt x="606" y="0"/>
                    <a:pt x="606" y="0"/>
                    <a:pt x="606" y="0"/>
                  </a:cubicBezTo>
                  <a:lnTo>
                    <a:pt x="0" y="0"/>
                  </a:lnTo>
                  <a:close/>
                  <a:moveTo>
                    <a:pt x="131" y="102"/>
                  </a:moveTo>
                  <a:cubicBezTo>
                    <a:pt x="116" y="102"/>
                    <a:pt x="104" y="90"/>
                    <a:pt x="104" y="75"/>
                  </a:cubicBezTo>
                  <a:cubicBezTo>
                    <a:pt x="104" y="61"/>
                    <a:pt x="116" y="49"/>
                    <a:pt x="131" y="49"/>
                  </a:cubicBezTo>
                  <a:cubicBezTo>
                    <a:pt x="146" y="49"/>
                    <a:pt x="157" y="61"/>
                    <a:pt x="157" y="75"/>
                  </a:cubicBezTo>
                  <a:cubicBezTo>
                    <a:pt x="157" y="90"/>
                    <a:pt x="146" y="102"/>
                    <a:pt x="131" y="102"/>
                  </a:cubicBezTo>
                  <a:close/>
                  <a:moveTo>
                    <a:pt x="475" y="102"/>
                  </a:moveTo>
                  <a:cubicBezTo>
                    <a:pt x="460" y="102"/>
                    <a:pt x="448" y="90"/>
                    <a:pt x="448" y="75"/>
                  </a:cubicBezTo>
                  <a:cubicBezTo>
                    <a:pt x="448" y="61"/>
                    <a:pt x="460" y="49"/>
                    <a:pt x="475" y="49"/>
                  </a:cubicBezTo>
                  <a:cubicBezTo>
                    <a:pt x="489" y="49"/>
                    <a:pt x="501" y="61"/>
                    <a:pt x="501" y="75"/>
                  </a:cubicBezTo>
                  <a:cubicBezTo>
                    <a:pt x="501" y="90"/>
                    <a:pt x="489" y="102"/>
                    <a:pt x="475" y="102"/>
                  </a:cubicBezTo>
                  <a:close/>
                </a:path>
              </a:pathLst>
            </a:custGeom>
            <a:solidFill>
              <a:schemeClr val="accent1"/>
            </a:solidFill>
            <a:ln w="19050" cap="rnd">
              <a:solidFill>
                <a:schemeClr val="bg2"/>
              </a:solidFill>
              <a:prstDash val="solid"/>
              <a:round/>
              <a:headEnd/>
              <a:tailEnd/>
            </a:ln>
          </p:spPr>
          <p:txBody>
            <a:bodyPr vert="horz" wrap="square" lIns="91355" tIns="45678" rIns="91355" bIns="45678" numCol="1" anchor="t" anchorCtr="0" compatLnSpc="1">
              <a:prstTxWarp prst="textNoShape">
                <a:avLst/>
              </a:prstTxWarp>
            </a:bodyPr>
            <a:lstStyle/>
            <a:p>
              <a:pPr defTabSz="913532"/>
              <a:endParaRPr lang="cs-CZ" sz="1800">
                <a:solidFill>
                  <a:srgbClr val="000000"/>
                </a:solidFill>
                <a:latin typeface="Imago" panose="02000500060000020004" pitchFamily="2" charset="0"/>
                <a:cs typeface="Arial"/>
              </a:endParaRPr>
            </a:p>
          </p:txBody>
        </p:sp>
        <p:sp>
          <p:nvSpPr>
            <p:cNvPr id="44" name="Freeform 176"/>
            <p:cNvSpPr>
              <a:spLocks/>
            </p:cNvSpPr>
            <p:nvPr/>
          </p:nvSpPr>
          <p:spPr bwMode="auto">
            <a:xfrm>
              <a:off x="14420850" y="2879725"/>
              <a:ext cx="493712" cy="493712"/>
            </a:xfrm>
            <a:custGeom>
              <a:avLst/>
              <a:gdLst>
                <a:gd name="T0" fmla="*/ 311 w 311"/>
                <a:gd name="T1" fmla="*/ 0 h 311"/>
                <a:gd name="T2" fmla="*/ 0 w 311"/>
                <a:gd name="T3" fmla="*/ 311 h 311"/>
                <a:gd name="T4" fmla="*/ 0 w 311"/>
                <a:gd name="T5" fmla="*/ 0 h 311"/>
                <a:gd name="T6" fmla="*/ 311 w 311"/>
                <a:gd name="T7" fmla="*/ 0 h 311"/>
              </a:gdLst>
              <a:ahLst/>
              <a:cxnLst>
                <a:cxn ang="0">
                  <a:pos x="T0" y="T1"/>
                </a:cxn>
                <a:cxn ang="0">
                  <a:pos x="T2" y="T3"/>
                </a:cxn>
                <a:cxn ang="0">
                  <a:pos x="T4" y="T5"/>
                </a:cxn>
                <a:cxn ang="0">
                  <a:pos x="T6" y="T7"/>
                </a:cxn>
              </a:cxnLst>
              <a:rect l="0" t="0" r="r" b="b"/>
              <a:pathLst>
                <a:path w="311" h="311">
                  <a:moveTo>
                    <a:pt x="311" y="0"/>
                  </a:moveTo>
                  <a:lnTo>
                    <a:pt x="0" y="311"/>
                  </a:lnTo>
                  <a:lnTo>
                    <a:pt x="0" y="0"/>
                  </a:lnTo>
                  <a:lnTo>
                    <a:pt x="311" y="0"/>
                  </a:lnTo>
                  <a:close/>
                </a:path>
              </a:pathLst>
            </a:custGeom>
            <a:solidFill>
              <a:srgbClr val="B8B8B8"/>
            </a:solidFill>
            <a:ln w="19050" cap="rnd">
              <a:solidFill>
                <a:schemeClr val="bg2"/>
              </a:solidFill>
              <a:prstDash val="solid"/>
              <a:round/>
              <a:headEnd/>
              <a:tailEnd/>
            </a:ln>
          </p:spPr>
          <p:txBody>
            <a:bodyPr vert="horz" wrap="square" lIns="91355" tIns="45678" rIns="91355" bIns="45678" numCol="1" anchor="t" anchorCtr="0" compatLnSpc="1">
              <a:prstTxWarp prst="textNoShape">
                <a:avLst/>
              </a:prstTxWarp>
            </a:bodyPr>
            <a:lstStyle/>
            <a:p>
              <a:pPr defTabSz="913532"/>
              <a:endParaRPr lang="cs-CZ" sz="1800">
                <a:solidFill>
                  <a:srgbClr val="000000"/>
                </a:solidFill>
                <a:latin typeface="Imago" panose="02000500060000020004" pitchFamily="2" charset="0"/>
                <a:cs typeface="Arial"/>
              </a:endParaRPr>
            </a:p>
          </p:txBody>
        </p:sp>
      </p:grpSp>
      <p:sp>
        <p:nvSpPr>
          <p:cNvPr id="45" name="TextBox 44"/>
          <p:cNvSpPr txBox="1"/>
          <p:nvPr/>
        </p:nvSpPr>
        <p:spPr>
          <a:xfrm>
            <a:off x="7479846" y="3544938"/>
            <a:ext cx="471790" cy="638974"/>
          </a:xfrm>
          <a:prstGeom prst="rect">
            <a:avLst/>
          </a:prstGeom>
          <a:noFill/>
        </p:spPr>
        <p:txBody>
          <a:bodyPr wrap="none" lIns="91436" tIns="45718" rIns="91436" bIns="45718" rtlCol="0" anchor="ctr" anchorCtr="0">
            <a:noAutofit/>
          </a:bodyPr>
          <a:lstStyle/>
          <a:p>
            <a:pPr algn="ctr" defTabSz="913532" eaLnBrk="0" fontAlgn="base" hangingPunct="0">
              <a:spcBef>
                <a:spcPct val="50000"/>
              </a:spcBef>
              <a:spcAft>
                <a:spcPct val="0"/>
              </a:spcAft>
              <a:defRPr/>
            </a:pPr>
            <a:r>
              <a:rPr lang="cs-CZ" sz="2000" b="1" dirty="0">
                <a:solidFill>
                  <a:srgbClr val="076EAC"/>
                </a:solidFill>
                <a:latin typeface="Imago" panose="02000500060000020004" pitchFamily="2" charset="0"/>
                <a:cs typeface="Arial"/>
              </a:rPr>
              <a:t>5 letá míra OS:</a:t>
            </a:r>
            <a:br>
              <a:rPr lang="cs-CZ" sz="2000" b="1" dirty="0">
                <a:solidFill>
                  <a:srgbClr val="076EAC"/>
                </a:solidFill>
                <a:latin typeface="Imago" panose="02000500060000020004" pitchFamily="2" charset="0"/>
                <a:cs typeface="Arial"/>
              </a:rPr>
            </a:br>
            <a:r>
              <a:rPr lang="cs-CZ" sz="2000" b="1" dirty="0" smtClean="0">
                <a:solidFill>
                  <a:srgbClr val="076EAC"/>
                </a:solidFill>
                <a:latin typeface="Imago" panose="02000500060000020004" pitchFamily="2" charset="0"/>
              </a:rPr>
              <a:t>&lt; 10 </a:t>
            </a:r>
            <a:r>
              <a:rPr lang="cs-CZ" sz="2000" b="1" dirty="0" smtClean="0">
                <a:solidFill>
                  <a:srgbClr val="076EAC"/>
                </a:solidFill>
                <a:latin typeface="Imago" panose="02000500060000020004" pitchFamily="2" charset="0"/>
                <a:cs typeface="Arial"/>
              </a:rPr>
              <a:t>%</a:t>
            </a:r>
            <a:endParaRPr lang="cs-CZ" sz="2000" b="1" baseline="30000" dirty="0">
              <a:solidFill>
                <a:srgbClr val="076EAC"/>
              </a:solidFill>
              <a:latin typeface="Imago" panose="02000500060000020004" pitchFamily="2" charset="0"/>
              <a:cs typeface="Arial"/>
            </a:endParaRPr>
          </a:p>
        </p:txBody>
      </p:sp>
      <p:sp>
        <p:nvSpPr>
          <p:cNvPr id="51" name="Rectangle 93"/>
          <p:cNvSpPr>
            <a:spLocks noChangeArrowheads="1"/>
          </p:cNvSpPr>
          <p:nvPr/>
        </p:nvSpPr>
        <p:spPr bwMode="auto">
          <a:xfrm>
            <a:off x="3575212" y="2088147"/>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36" name="TextBox 35"/>
          <p:cNvSpPr txBox="1"/>
          <p:nvPr/>
        </p:nvSpPr>
        <p:spPr>
          <a:xfrm>
            <a:off x="2339753" y="4752269"/>
            <a:ext cx="6335313" cy="215245"/>
          </a:xfrm>
          <a:prstGeom prst="rect">
            <a:avLst/>
          </a:prstGeom>
          <a:noFill/>
          <a:ln>
            <a:noFill/>
          </a:ln>
          <a:effectLst/>
        </p:spPr>
        <p:txBody>
          <a:bodyPr vert="horz" wrap="square" lIns="0" tIns="0" rIns="0" bIns="0" numCol="1" anchor="b" anchorCtr="0" compatLnSpc="1">
            <a:prstTxWarp prst="textNoShape">
              <a:avLst/>
            </a:prstTxWarp>
          </a:bodyPr>
          <a:lstStyle>
            <a:lvl1pPr indent="0" algn="r" eaLnBrk="0" fontAlgn="base" hangingPunct="0">
              <a:spcBef>
                <a:spcPts val="0"/>
              </a:spcBef>
              <a:spcAft>
                <a:spcPts val="0"/>
              </a:spcAft>
              <a:buSzPct val="100000"/>
              <a:buNone/>
              <a:defRPr sz="800">
                <a:latin typeface="Arial" pitchFamily="34" charset="0"/>
                <a:cs typeface="Arial" pitchFamily="34" charset="0"/>
              </a:defRPr>
            </a:lvl1pPr>
            <a:lvl2pPr marL="415529" indent="-223838" eaLnBrk="0" fontAlgn="base" hangingPunct="0">
              <a:spcBef>
                <a:spcPts val="0"/>
              </a:spcBef>
              <a:spcAft>
                <a:spcPts val="300"/>
              </a:spcAft>
              <a:buChar char="–"/>
              <a:defRPr sz="1600">
                <a:latin typeface="Arial" pitchFamily="34" charset="0"/>
                <a:cs typeface="Arial" pitchFamily="34" charset="0"/>
              </a:defRPr>
            </a:lvl2pPr>
            <a:lvl3pPr marL="607219" indent="-179785" eaLnBrk="0" fontAlgn="base" hangingPunct="0">
              <a:spcBef>
                <a:spcPts val="0"/>
              </a:spcBef>
              <a:spcAft>
                <a:spcPts val="300"/>
              </a:spcAft>
              <a:buChar char="•"/>
              <a:defRPr sz="1600">
                <a:latin typeface="Arial" pitchFamily="34" charset="0"/>
                <a:cs typeface="Arial" pitchFamily="34" charset="0"/>
              </a:defRPr>
            </a:lvl3pPr>
            <a:lvl4pPr marL="848916" indent="-241697" eaLnBrk="0" fontAlgn="base" hangingPunct="0">
              <a:spcBef>
                <a:spcPts val="0"/>
              </a:spcBef>
              <a:spcAft>
                <a:spcPts val="300"/>
              </a:spcAft>
              <a:buChar char="–"/>
              <a:defRPr sz="1600">
                <a:latin typeface="Arial" pitchFamily="34" charset="0"/>
                <a:cs typeface="Arial" pitchFamily="34" charset="0"/>
              </a:defRPr>
            </a:lvl4pPr>
            <a:lvl5pPr marL="1107281" indent="-241697" eaLnBrk="0" fontAlgn="base" hangingPunct="0">
              <a:spcBef>
                <a:spcPts val="0"/>
              </a:spcBef>
              <a:spcAft>
                <a:spcPts val="300"/>
              </a:spcAft>
              <a:buChar char="»"/>
              <a:defRPr sz="1600">
                <a:latin typeface="Arial" pitchFamily="34" charset="0"/>
                <a:cs typeface="Arial" pitchFamily="34" charset="0"/>
              </a:defRPr>
            </a:lvl5pPr>
            <a:lvl6pPr marL="1989535" indent="-214313" eaLnBrk="0" fontAlgn="base" hangingPunct="0">
              <a:spcBef>
                <a:spcPct val="20000"/>
              </a:spcBef>
              <a:spcAft>
                <a:spcPct val="0"/>
              </a:spcAft>
              <a:buChar char="»"/>
              <a:defRPr sz="1500"/>
            </a:lvl6pPr>
            <a:lvl7pPr marL="2332435" indent="-214313" eaLnBrk="0" fontAlgn="base" hangingPunct="0">
              <a:spcBef>
                <a:spcPct val="20000"/>
              </a:spcBef>
              <a:spcAft>
                <a:spcPct val="0"/>
              </a:spcAft>
              <a:buChar char="»"/>
              <a:defRPr sz="1500"/>
            </a:lvl7pPr>
            <a:lvl8pPr marL="2675335" indent="-214313" eaLnBrk="0" fontAlgn="base" hangingPunct="0">
              <a:spcBef>
                <a:spcPct val="20000"/>
              </a:spcBef>
              <a:spcAft>
                <a:spcPct val="0"/>
              </a:spcAft>
              <a:buChar char="»"/>
              <a:defRPr sz="1500"/>
            </a:lvl8pPr>
            <a:lvl9pPr marL="3018235" indent="-214313" eaLnBrk="0" fontAlgn="base" hangingPunct="0">
              <a:spcBef>
                <a:spcPct val="20000"/>
              </a:spcBef>
              <a:spcAft>
                <a:spcPct val="0"/>
              </a:spcAft>
              <a:buChar char="»"/>
              <a:defRPr sz="1500"/>
            </a:lvl9pPr>
          </a:lstStyle>
          <a:p>
            <a:r>
              <a:rPr lang="en-GB" dirty="0">
                <a:latin typeface="Imago" panose="02000500060000020004" pitchFamily="2" charset="0"/>
                <a:hlinkClick r:id="rId5"/>
              </a:rPr>
              <a:t>Alvarado-Luna and Morales-Espinosa. </a:t>
            </a:r>
            <a:r>
              <a:rPr lang="en-GB" dirty="0" err="1">
                <a:latin typeface="Imago" panose="02000500060000020004" pitchFamily="2" charset="0"/>
                <a:hlinkClick r:id="rId5"/>
              </a:rPr>
              <a:t>Transl</a:t>
            </a:r>
            <a:r>
              <a:rPr lang="en-GB" dirty="0">
                <a:latin typeface="Imago" panose="02000500060000020004" pitchFamily="2" charset="0"/>
                <a:hlinkClick r:id="rId5"/>
              </a:rPr>
              <a:t> Lung Cancer Res 2016</a:t>
            </a:r>
            <a:endParaRPr lang="en-US" dirty="0">
              <a:latin typeface="Imago" panose="02000500060000020004" pitchFamily="2" charset="0"/>
            </a:endParaRPr>
          </a:p>
        </p:txBody>
      </p:sp>
      <p:sp>
        <p:nvSpPr>
          <p:cNvPr id="56" name="TextBox 1"/>
          <p:cNvSpPr txBox="1"/>
          <p:nvPr/>
        </p:nvSpPr>
        <p:spPr>
          <a:xfrm>
            <a:off x="5729480" y="1284091"/>
            <a:ext cx="226437" cy="202230"/>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3532" eaLnBrk="0" fontAlgn="base" hangingPunct="0">
              <a:spcBef>
                <a:spcPct val="50000"/>
              </a:spcBef>
              <a:spcAft>
                <a:spcPct val="0"/>
              </a:spcAft>
              <a:defRPr/>
            </a:pPr>
            <a:r>
              <a:rPr lang="cs-CZ" sz="3600" b="1">
                <a:solidFill>
                  <a:srgbClr val="FFFFFF"/>
                </a:solidFill>
                <a:latin typeface="Imago" panose="02000500060000020004" pitchFamily="2" charset="0"/>
                <a:cs typeface="Minion"/>
              </a:rPr>
              <a:t>8</a:t>
            </a:r>
          </a:p>
        </p:txBody>
      </p:sp>
      <p:sp>
        <p:nvSpPr>
          <p:cNvPr id="57" name="Freeform 91"/>
          <p:cNvSpPr>
            <a:spLocks/>
          </p:cNvSpPr>
          <p:nvPr/>
        </p:nvSpPr>
        <p:spPr bwMode="auto">
          <a:xfrm>
            <a:off x="5881233" y="1212889"/>
            <a:ext cx="64792" cy="348889"/>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58" name="Freeform 92"/>
          <p:cNvSpPr>
            <a:spLocks/>
          </p:cNvSpPr>
          <p:nvPr/>
        </p:nvSpPr>
        <p:spPr bwMode="auto">
          <a:xfrm>
            <a:off x="5162445" y="1212889"/>
            <a:ext cx="64792" cy="348889"/>
          </a:xfrm>
          <a:custGeom>
            <a:avLst/>
            <a:gdLst>
              <a:gd name="T0" fmla="*/ 27 w 27"/>
              <a:gd name="T1" fmla="*/ 72 h 145"/>
              <a:gd name="T2" fmla="*/ 27 w 27"/>
              <a:gd name="T3" fmla="*/ 129 h 145"/>
              <a:gd name="T4" fmla="*/ 14 w 27"/>
              <a:gd name="T5" fmla="*/ 145 h 145"/>
              <a:gd name="T6" fmla="*/ 0 w 27"/>
              <a:gd name="T7" fmla="*/ 129 h 145"/>
              <a:gd name="T8" fmla="*/ 0 w 27"/>
              <a:gd name="T9" fmla="*/ 16 h 145"/>
              <a:gd name="T10" fmla="*/ 14 w 27"/>
              <a:gd name="T11" fmla="*/ 0 h 145"/>
              <a:gd name="T12" fmla="*/ 27 w 27"/>
              <a:gd name="T13" fmla="*/ 16 h 145"/>
              <a:gd name="T14" fmla="*/ 27 w 27"/>
              <a:gd name="T15" fmla="*/ 7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27" y="72"/>
                </a:moveTo>
                <a:cubicBezTo>
                  <a:pt x="27" y="91"/>
                  <a:pt x="27" y="110"/>
                  <a:pt x="27" y="129"/>
                </a:cubicBezTo>
                <a:cubicBezTo>
                  <a:pt x="27" y="139"/>
                  <a:pt x="22" y="145"/>
                  <a:pt x="14" y="145"/>
                </a:cubicBezTo>
                <a:cubicBezTo>
                  <a:pt x="6" y="145"/>
                  <a:pt x="0" y="138"/>
                  <a:pt x="0" y="129"/>
                </a:cubicBezTo>
                <a:cubicBezTo>
                  <a:pt x="0" y="91"/>
                  <a:pt x="0" y="53"/>
                  <a:pt x="0" y="16"/>
                </a:cubicBezTo>
                <a:cubicBezTo>
                  <a:pt x="0" y="6"/>
                  <a:pt x="6" y="0"/>
                  <a:pt x="14" y="0"/>
                </a:cubicBezTo>
                <a:cubicBezTo>
                  <a:pt x="22" y="0"/>
                  <a:pt x="27" y="6"/>
                  <a:pt x="27" y="16"/>
                </a:cubicBezTo>
                <a:cubicBezTo>
                  <a:pt x="27" y="34"/>
                  <a:pt x="27" y="53"/>
                  <a:pt x="27" y="72"/>
                </a:cubicBezTo>
                <a:close/>
              </a:path>
            </a:pathLst>
          </a:cu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59" name="Rectangle 93"/>
          <p:cNvSpPr>
            <a:spLocks noChangeArrowheads="1"/>
          </p:cNvSpPr>
          <p:nvPr/>
        </p:nvSpPr>
        <p:spPr bwMode="auto">
          <a:xfrm>
            <a:off x="5060108" y="1859098"/>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0" name="Rectangle 94"/>
          <p:cNvSpPr>
            <a:spLocks noChangeArrowheads="1"/>
          </p:cNvSpPr>
          <p:nvPr/>
        </p:nvSpPr>
        <p:spPr bwMode="auto">
          <a:xfrm>
            <a:off x="5339920" y="1859098"/>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1" name="Rectangle 95"/>
          <p:cNvSpPr>
            <a:spLocks noChangeArrowheads="1"/>
          </p:cNvSpPr>
          <p:nvPr/>
        </p:nvSpPr>
        <p:spPr bwMode="auto">
          <a:xfrm>
            <a:off x="5619727" y="1859098"/>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2" name="Rectangle 96"/>
          <p:cNvSpPr>
            <a:spLocks noChangeArrowheads="1"/>
          </p:cNvSpPr>
          <p:nvPr/>
        </p:nvSpPr>
        <p:spPr bwMode="auto">
          <a:xfrm>
            <a:off x="5899537" y="1859098"/>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3" name="Freeform 109"/>
          <p:cNvSpPr>
            <a:spLocks noEditPoints="1"/>
          </p:cNvSpPr>
          <p:nvPr/>
        </p:nvSpPr>
        <p:spPr bwMode="auto">
          <a:xfrm>
            <a:off x="4852656" y="1383772"/>
            <a:ext cx="1403158" cy="1476926"/>
          </a:xfrm>
          <a:custGeom>
            <a:avLst/>
            <a:gdLst>
              <a:gd name="T0" fmla="*/ 478 w 585"/>
              <a:gd name="T1" fmla="*/ 0 h 613"/>
              <a:gd name="T2" fmla="*/ 477 w 585"/>
              <a:gd name="T3" fmla="*/ 0 h 613"/>
              <a:gd name="T4" fmla="*/ 477 w 585"/>
              <a:gd name="T5" fmla="*/ 1 h 613"/>
              <a:gd name="T6" fmla="*/ 477 w 585"/>
              <a:gd name="T7" fmla="*/ 51 h 613"/>
              <a:gd name="T8" fmla="*/ 489 w 585"/>
              <a:gd name="T9" fmla="*/ 81 h 613"/>
              <a:gd name="T10" fmla="*/ 443 w 585"/>
              <a:gd name="T11" fmla="*/ 127 h 613"/>
              <a:gd name="T12" fmla="*/ 397 w 585"/>
              <a:gd name="T13" fmla="*/ 81 h 613"/>
              <a:gd name="T14" fmla="*/ 409 w 585"/>
              <a:gd name="T15" fmla="*/ 51 h 613"/>
              <a:gd name="T16" fmla="*/ 409 w 585"/>
              <a:gd name="T17" fmla="*/ 0 h 613"/>
              <a:gd name="T18" fmla="*/ 405 w 585"/>
              <a:gd name="T19" fmla="*/ 0 h 613"/>
              <a:gd name="T20" fmla="*/ 179 w 585"/>
              <a:gd name="T21" fmla="*/ 0 h 613"/>
              <a:gd name="T22" fmla="*/ 177 w 585"/>
              <a:gd name="T23" fmla="*/ 0 h 613"/>
              <a:gd name="T24" fmla="*/ 177 w 585"/>
              <a:gd name="T25" fmla="*/ 3 h 613"/>
              <a:gd name="T26" fmla="*/ 177 w 585"/>
              <a:gd name="T27" fmla="*/ 30 h 613"/>
              <a:gd name="T28" fmla="*/ 177 w 585"/>
              <a:gd name="T29" fmla="*/ 43 h 613"/>
              <a:gd name="T30" fmla="*/ 177 w 585"/>
              <a:gd name="T31" fmla="*/ 51 h 613"/>
              <a:gd name="T32" fmla="*/ 189 w 585"/>
              <a:gd name="T33" fmla="*/ 81 h 613"/>
              <a:gd name="T34" fmla="*/ 143 w 585"/>
              <a:gd name="T35" fmla="*/ 127 h 613"/>
              <a:gd name="T36" fmla="*/ 97 w 585"/>
              <a:gd name="T37" fmla="*/ 81 h 613"/>
              <a:gd name="T38" fmla="*/ 109 w 585"/>
              <a:gd name="T39" fmla="*/ 51 h 613"/>
              <a:gd name="T40" fmla="*/ 108 w 585"/>
              <a:gd name="T41" fmla="*/ 24 h 613"/>
              <a:gd name="T42" fmla="*/ 109 w 585"/>
              <a:gd name="T43" fmla="*/ 0 h 613"/>
              <a:gd name="T44" fmla="*/ 106 w 585"/>
              <a:gd name="T45" fmla="*/ 0 h 613"/>
              <a:gd name="T46" fmla="*/ 0 w 585"/>
              <a:gd name="T47" fmla="*/ 0 h 613"/>
              <a:gd name="T48" fmla="*/ 0 w 585"/>
              <a:gd name="T49" fmla="*/ 613 h 613"/>
              <a:gd name="T50" fmla="*/ 585 w 585"/>
              <a:gd name="T51" fmla="*/ 613 h 613"/>
              <a:gd name="T52" fmla="*/ 585 w 585"/>
              <a:gd name="T53" fmla="*/ 0 h 613"/>
              <a:gd name="T54" fmla="*/ 478 w 585"/>
              <a:gd name="T55" fmla="*/ 0 h 613"/>
              <a:gd name="T56" fmla="*/ 538 w 585"/>
              <a:gd name="T57" fmla="*/ 564 h 613"/>
              <a:gd name="T58" fmla="*/ 47 w 585"/>
              <a:gd name="T59" fmla="*/ 564 h 613"/>
              <a:gd name="T60" fmla="*/ 47 w 585"/>
              <a:gd name="T61" fmla="*/ 151 h 613"/>
              <a:gd name="T62" fmla="*/ 538 w 585"/>
              <a:gd name="T63" fmla="*/ 151 h 613"/>
              <a:gd name="T64" fmla="*/ 538 w 585"/>
              <a:gd name="T65" fmla="*/ 56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5" h="613">
                <a:moveTo>
                  <a:pt x="478" y="0"/>
                </a:moveTo>
                <a:cubicBezTo>
                  <a:pt x="477" y="0"/>
                  <a:pt x="477" y="0"/>
                  <a:pt x="477" y="0"/>
                </a:cubicBezTo>
                <a:cubicBezTo>
                  <a:pt x="477" y="1"/>
                  <a:pt x="477" y="1"/>
                  <a:pt x="477" y="1"/>
                </a:cubicBezTo>
                <a:cubicBezTo>
                  <a:pt x="477" y="1"/>
                  <a:pt x="477" y="29"/>
                  <a:pt x="477" y="51"/>
                </a:cubicBezTo>
                <a:cubicBezTo>
                  <a:pt x="484" y="59"/>
                  <a:pt x="489" y="69"/>
                  <a:pt x="489" y="81"/>
                </a:cubicBezTo>
                <a:cubicBezTo>
                  <a:pt x="489" y="106"/>
                  <a:pt x="468" y="127"/>
                  <a:pt x="443" y="127"/>
                </a:cubicBezTo>
                <a:cubicBezTo>
                  <a:pt x="417" y="127"/>
                  <a:pt x="397" y="106"/>
                  <a:pt x="397" y="81"/>
                </a:cubicBezTo>
                <a:cubicBezTo>
                  <a:pt x="397" y="69"/>
                  <a:pt x="402" y="59"/>
                  <a:pt x="409" y="51"/>
                </a:cubicBezTo>
                <a:cubicBezTo>
                  <a:pt x="409" y="34"/>
                  <a:pt x="409" y="17"/>
                  <a:pt x="409" y="0"/>
                </a:cubicBezTo>
                <a:cubicBezTo>
                  <a:pt x="405" y="0"/>
                  <a:pt x="405" y="0"/>
                  <a:pt x="405" y="0"/>
                </a:cubicBezTo>
                <a:cubicBezTo>
                  <a:pt x="179" y="0"/>
                  <a:pt x="179" y="0"/>
                  <a:pt x="179" y="0"/>
                </a:cubicBezTo>
                <a:cubicBezTo>
                  <a:pt x="177" y="0"/>
                  <a:pt x="177" y="0"/>
                  <a:pt x="177" y="0"/>
                </a:cubicBezTo>
                <a:cubicBezTo>
                  <a:pt x="177" y="1"/>
                  <a:pt x="177" y="2"/>
                  <a:pt x="177" y="3"/>
                </a:cubicBezTo>
                <a:cubicBezTo>
                  <a:pt x="177" y="30"/>
                  <a:pt x="177" y="30"/>
                  <a:pt x="177" y="30"/>
                </a:cubicBezTo>
                <a:cubicBezTo>
                  <a:pt x="177" y="43"/>
                  <a:pt x="177" y="43"/>
                  <a:pt x="177" y="43"/>
                </a:cubicBezTo>
                <a:cubicBezTo>
                  <a:pt x="177" y="45"/>
                  <a:pt x="177" y="48"/>
                  <a:pt x="177" y="51"/>
                </a:cubicBezTo>
                <a:cubicBezTo>
                  <a:pt x="184" y="59"/>
                  <a:pt x="189" y="70"/>
                  <a:pt x="189" y="81"/>
                </a:cubicBezTo>
                <a:cubicBezTo>
                  <a:pt x="189" y="106"/>
                  <a:pt x="168" y="127"/>
                  <a:pt x="143" y="127"/>
                </a:cubicBezTo>
                <a:cubicBezTo>
                  <a:pt x="118" y="127"/>
                  <a:pt x="97" y="106"/>
                  <a:pt x="97" y="81"/>
                </a:cubicBezTo>
                <a:cubicBezTo>
                  <a:pt x="97" y="70"/>
                  <a:pt x="101" y="59"/>
                  <a:pt x="109" y="51"/>
                </a:cubicBezTo>
                <a:cubicBezTo>
                  <a:pt x="109" y="42"/>
                  <a:pt x="108" y="33"/>
                  <a:pt x="108" y="24"/>
                </a:cubicBezTo>
                <a:cubicBezTo>
                  <a:pt x="109" y="0"/>
                  <a:pt x="109" y="0"/>
                  <a:pt x="109" y="0"/>
                </a:cubicBezTo>
                <a:cubicBezTo>
                  <a:pt x="106" y="0"/>
                  <a:pt x="106" y="0"/>
                  <a:pt x="106" y="0"/>
                </a:cubicBezTo>
                <a:cubicBezTo>
                  <a:pt x="106" y="0"/>
                  <a:pt x="35" y="0"/>
                  <a:pt x="0" y="0"/>
                </a:cubicBezTo>
                <a:cubicBezTo>
                  <a:pt x="0" y="205"/>
                  <a:pt x="0" y="409"/>
                  <a:pt x="0" y="613"/>
                </a:cubicBezTo>
                <a:cubicBezTo>
                  <a:pt x="195" y="613"/>
                  <a:pt x="390" y="613"/>
                  <a:pt x="585" y="613"/>
                </a:cubicBezTo>
                <a:cubicBezTo>
                  <a:pt x="585" y="409"/>
                  <a:pt x="585" y="204"/>
                  <a:pt x="585" y="0"/>
                </a:cubicBezTo>
                <a:cubicBezTo>
                  <a:pt x="549" y="0"/>
                  <a:pt x="478" y="0"/>
                  <a:pt x="478" y="0"/>
                </a:cubicBezTo>
                <a:close/>
                <a:moveTo>
                  <a:pt x="538" y="564"/>
                </a:moveTo>
                <a:cubicBezTo>
                  <a:pt x="374" y="564"/>
                  <a:pt x="211" y="564"/>
                  <a:pt x="47" y="564"/>
                </a:cubicBezTo>
                <a:cubicBezTo>
                  <a:pt x="47" y="426"/>
                  <a:pt x="47" y="289"/>
                  <a:pt x="47" y="151"/>
                </a:cubicBezTo>
                <a:cubicBezTo>
                  <a:pt x="210" y="151"/>
                  <a:pt x="374" y="151"/>
                  <a:pt x="538" y="151"/>
                </a:cubicBezTo>
                <a:cubicBezTo>
                  <a:pt x="538" y="288"/>
                  <a:pt x="538" y="426"/>
                  <a:pt x="538" y="564"/>
                </a:cubicBezTo>
                <a:close/>
              </a:path>
            </a:pathLst>
          </a:custGeom>
          <a:solidFill>
            <a:srgbClr val="076EAC"/>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4" name="Rectangle 93"/>
          <p:cNvSpPr>
            <a:spLocks noChangeArrowheads="1"/>
          </p:cNvSpPr>
          <p:nvPr/>
        </p:nvSpPr>
        <p:spPr bwMode="auto">
          <a:xfrm>
            <a:off x="5060108" y="2071192"/>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6" name="Rectangle 93"/>
          <p:cNvSpPr>
            <a:spLocks noChangeArrowheads="1"/>
          </p:cNvSpPr>
          <p:nvPr/>
        </p:nvSpPr>
        <p:spPr bwMode="auto">
          <a:xfrm>
            <a:off x="5335126" y="2068527"/>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7" name="Rectangle 93"/>
          <p:cNvSpPr>
            <a:spLocks noChangeArrowheads="1"/>
          </p:cNvSpPr>
          <p:nvPr/>
        </p:nvSpPr>
        <p:spPr bwMode="auto">
          <a:xfrm>
            <a:off x="5619727" y="2060601"/>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8" name="Rectangle 93"/>
          <p:cNvSpPr>
            <a:spLocks noChangeArrowheads="1"/>
          </p:cNvSpPr>
          <p:nvPr/>
        </p:nvSpPr>
        <p:spPr bwMode="auto">
          <a:xfrm>
            <a:off x="5902885" y="2051534"/>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69" name="Rectangle 93"/>
          <p:cNvSpPr>
            <a:spLocks noChangeArrowheads="1"/>
          </p:cNvSpPr>
          <p:nvPr/>
        </p:nvSpPr>
        <p:spPr bwMode="auto">
          <a:xfrm>
            <a:off x="5060108" y="2282436"/>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70" name="Rectangle 93"/>
          <p:cNvSpPr>
            <a:spLocks noChangeArrowheads="1"/>
          </p:cNvSpPr>
          <p:nvPr/>
        </p:nvSpPr>
        <p:spPr bwMode="auto">
          <a:xfrm>
            <a:off x="5328010" y="2282436"/>
            <a:ext cx="148820" cy="151559"/>
          </a:xfrm>
          <a:prstGeom prst="rect">
            <a:avLst/>
          </a:prstGeom>
          <a:solidFill>
            <a:schemeClr val="accent1"/>
          </a:solidFill>
          <a:ln>
            <a:noFill/>
          </a:ln>
          <a:extLst/>
        </p:spPr>
        <p:txBody>
          <a:bodyPr vert="horz" wrap="square" lIns="91351" tIns="45676" rIns="91351" bIns="45676" numCol="1" anchor="t" anchorCtr="0" compatLnSpc="1">
            <a:prstTxWarp prst="textNoShape">
              <a:avLst/>
            </a:prstTxWarp>
          </a:bodyPr>
          <a:lstStyle/>
          <a:p>
            <a:pPr defTabSz="913532" eaLnBrk="0" fontAlgn="base" hangingPunct="0">
              <a:spcBef>
                <a:spcPct val="50000"/>
              </a:spcBef>
              <a:spcAft>
                <a:spcPct val="0"/>
              </a:spcAft>
              <a:defRPr/>
            </a:pPr>
            <a:endParaRPr lang="cs-CZ" sz="1800">
              <a:solidFill>
                <a:srgbClr val="000000"/>
              </a:solidFill>
              <a:latin typeface="Imago" panose="02000500060000020004" pitchFamily="2" charset="0"/>
              <a:cs typeface="Arial"/>
            </a:endParaRPr>
          </a:p>
        </p:txBody>
      </p:sp>
      <p:sp>
        <p:nvSpPr>
          <p:cNvPr id="22" name="Oval 21"/>
          <p:cNvSpPr/>
          <p:nvPr/>
        </p:nvSpPr>
        <p:spPr>
          <a:xfrm>
            <a:off x="3724032" y="2282436"/>
            <a:ext cx="935134" cy="93513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532" eaLnBrk="0" fontAlgn="base" hangingPunct="0">
              <a:spcBef>
                <a:spcPct val="50000"/>
              </a:spcBef>
              <a:spcAft>
                <a:spcPct val="0"/>
              </a:spcAft>
              <a:defRPr/>
            </a:pPr>
            <a:r>
              <a:rPr lang="cs-CZ" sz="1800" b="1">
                <a:solidFill>
                  <a:srgbClr val="076EAC"/>
                </a:solidFill>
                <a:latin typeface="Imago" panose="02000500060000020004" pitchFamily="2" charset="0"/>
                <a:cs typeface="Arial"/>
              </a:rPr>
              <a:t>mPFS</a:t>
            </a:r>
            <a:endParaRPr lang="cs-CZ" sz="1100" b="1">
              <a:solidFill>
                <a:srgbClr val="076EAC"/>
              </a:solidFill>
              <a:latin typeface="Imago" panose="02000500060000020004" pitchFamily="2" charset="0"/>
              <a:cs typeface="Arial"/>
            </a:endParaRPr>
          </a:p>
        </p:txBody>
      </p:sp>
      <p:sp>
        <p:nvSpPr>
          <p:cNvPr id="37" name="Oval 21"/>
          <p:cNvSpPr/>
          <p:nvPr/>
        </p:nvSpPr>
        <p:spPr>
          <a:xfrm>
            <a:off x="5489958" y="2293442"/>
            <a:ext cx="935134" cy="93513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532" eaLnBrk="0" fontAlgn="base" hangingPunct="0">
              <a:spcBef>
                <a:spcPct val="50000"/>
              </a:spcBef>
              <a:spcAft>
                <a:spcPct val="0"/>
              </a:spcAft>
              <a:defRPr/>
            </a:pPr>
            <a:r>
              <a:rPr lang="cs-CZ" sz="1800" b="1">
                <a:solidFill>
                  <a:srgbClr val="076EAC"/>
                </a:solidFill>
                <a:latin typeface="Imago" panose="02000500060000020004" pitchFamily="2" charset="0"/>
                <a:cs typeface="Arial"/>
              </a:rPr>
              <a:t>mOS</a:t>
            </a:r>
            <a:endParaRPr lang="cs-CZ" sz="1100" b="1">
              <a:solidFill>
                <a:srgbClr val="076EAC"/>
              </a:solidFill>
              <a:latin typeface="Imago" panose="02000500060000020004" pitchFamily="2" charset="0"/>
              <a:cs typeface="Arial"/>
            </a:endParaRPr>
          </a:p>
        </p:txBody>
      </p:sp>
      <p:sp>
        <p:nvSpPr>
          <p:cNvPr id="71" name="TextBox 34"/>
          <p:cNvSpPr txBox="1"/>
          <p:nvPr/>
        </p:nvSpPr>
        <p:spPr>
          <a:xfrm>
            <a:off x="5503920" y="3548082"/>
            <a:ext cx="471790" cy="638974"/>
          </a:xfrm>
          <a:prstGeom prst="rect">
            <a:avLst/>
          </a:prstGeom>
          <a:noFill/>
        </p:spPr>
        <p:txBody>
          <a:bodyPr wrap="none" lIns="91436" tIns="45718" rIns="91436" bIns="45718" rtlCol="0" anchor="ctr" anchorCtr="0">
            <a:noAutofit/>
          </a:bodyPr>
          <a:lstStyle/>
          <a:p>
            <a:pPr algn="ctr" defTabSz="913532" eaLnBrk="0" fontAlgn="base" hangingPunct="0">
              <a:spcBef>
                <a:spcPct val="50000"/>
              </a:spcBef>
              <a:spcAft>
                <a:spcPct val="0"/>
              </a:spcAft>
              <a:defRPr/>
            </a:pPr>
            <a:r>
              <a:rPr lang="cs-CZ" sz="2000" b="1" dirty="0">
                <a:solidFill>
                  <a:srgbClr val="076EAC"/>
                </a:solidFill>
                <a:latin typeface="Imago" panose="02000500060000020004" pitchFamily="2" charset="0"/>
                <a:cs typeface="Arial"/>
              </a:rPr>
              <a:t>Medián OS:</a:t>
            </a:r>
            <a:br>
              <a:rPr lang="cs-CZ" sz="2000" b="1" dirty="0">
                <a:solidFill>
                  <a:srgbClr val="076EAC"/>
                </a:solidFill>
                <a:latin typeface="Imago" panose="02000500060000020004" pitchFamily="2" charset="0"/>
                <a:cs typeface="Arial"/>
              </a:rPr>
            </a:br>
            <a:r>
              <a:rPr lang="cs-CZ" sz="2000" b="1" dirty="0">
                <a:solidFill>
                  <a:srgbClr val="076EAC"/>
                </a:solidFill>
                <a:latin typeface="Imago" panose="02000500060000020004" pitchFamily="2" charset="0"/>
                <a:cs typeface="Arial"/>
              </a:rPr>
              <a:t>~10 měsíců</a:t>
            </a:r>
            <a:endParaRPr lang="cs-CZ" sz="2000" b="1" baseline="30000" dirty="0">
              <a:solidFill>
                <a:srgbClr val="076EAC"/>
              </a:solidFill>
              <a:latin typeface="Imago" panose="02000500060000020004" pitchFamily="2" charset="0"/>
              <a:cs typeface="Arial"/>
            </a:endParaRPr>
          </a:p>
        </p:txBody>
      </p:sp>
    </p:spTree>
    <p:extLst>
      <p:ext uri="{BB962C8B-B14F-4D97-AF65-F5344CB8AC3E}">
        <p14:creationId xmlns:p14="http://schemas.microsoft.com/office/powerpoint/2010/main" val="428353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PRESGUID" val="0e20ff6d-20cf-47c3-a23d-f23791fdc5fd"/>
  <p:tag name="VARSAVEMESSAGETIMESTAMP" val="RXP07.02.2021"/>
</p:tagLst>
</file>

<file path=ppt/tags/tag2.xml><?xml version="1.0" encoding="utf-8"?>
<p:tagLst xmlns:a="http://schemas.openxmlformats.org/drawingml/2006/main" xmlns:r="http://schemas.openxmlformats.org/officeDocument/2006/relationships" xmlns:p="http://schemas.openxmlformats.org/presentationml/2006/main">
  <p:tag name="MIO_GUID" val="6160697f-09cb-4a29-830b-9c4319ad3a81"/>
</p:tagLst>
</file>

<file path=ppt/theme/theme1.xml><?xml version="1.0" encoding="utf-8"?>
<a:theme xmlns:a="http://schemas.openxmlformats.org/drawingml/2006/main" name="Plain template">
  <a:themeElements>
    <a:clrScheme name="Custom 149">
      <a:dk1>
        <a:srgbClr val="000000"/>
      </a:dk1>
      <a:lt1>
        <a:srgbClr val="FFFFFF"/>
      </a:lt1>
      <a:dk2>
        <a:srgbClr val="808080"/>
      </a:dk2>
      <a:lt2>
        <a:srgbClr val="006CAD"/>
      </a:lt2>
      <a:accent1>
        <a:srgbClr val="0082DA"/>
      </a:accent1>
      <a:accent2>
        <a:srgbClr val="D220C5"/>
      </a:accent2>
      <a:accent3>
        <a:srgbClr val="009900"/>
      </a:accent3>
      <a:accent4>
        <a:srgbClr val="603016"/>
      </a:accent4>
      <a:accent5>
        <a:srgbClr val="969696"/>
      </a:accent5>
      <a:accent6>
        <a:srgbClr val="006CAD"/>
      </a:accent6>
      <a:hlink>
        <a:srgbClr val="642D86"/>
      </a:hlink>
      <a:folHlink>
        <a:srgbClr val="0082DA"/>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flat" cmpd="sng" algn="ctr">
          <a:solidFill>
            <a:schemeClr val="tx1"/>
          </a:solidFill>
          <a:prstDash val="solid"/>
          <a:miter lim="800000"/>
          <a:headEnd type="triangle" w="med" len="sm"/>
          <a:tailEnd type="triangle" w="med" len="sm"/>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tx1"/>
            </a:solidFill>
            <a:effectLst/>
          </a:defRPr>
        </a:defPPr>
      </a:lstStyle>
    </a:spDef>
    <a:lnDef>
      <a:spPr bwMode="auto">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dirty="0" err="1" smtClean="0">
            <a:latin typeface="+mj-lt"/>
          </a:defRPr>
        </a:defPPr>
      </a:lstStyle>
    </a:tx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FTF D1 Plenary (open)">
  <a:themeElements>
    <a:clrScheme name="Custom 30">
      <a:dk1>
        <a:srgbClr val="000000"/>
      </a:dk1>
      <a:lt1>
        <a:srgbClr val="FFFFFF"/>
      </a:lt1>
      <a:dk2>
        <a:srgbClr val="969696"/>
      </a:dk2>
      <a:lt2>
        <a:srgbClr val="57A1C2"/>
      </a:lt2>
      <a:accent1>
        <a:srgbClr val="6F2A5C"/>
      </a:accent1>
      <a:accent2>
        <a:srgbClr val="CD1420"/>
      </a:accent2>
      <a:accent3>
        <a:srgbClr val="0082DA"/>
      </a:accent3>
      <a:accent4>
        <a:srgbClr val="FF7F00"/>
      </a:accent4>
      <a:accent5>
        <a:srgbClr val="009900"/>
      </a:accent5>
      <a:accent6>
        <a:srgbClr val="FFCC00"/>
      </a:accent6>
      <a:hlink>
        <a:srgbClr val="9933FF"/>
      </a:hlink>
      <a:folHlink>
        <a:srgbClr val="FF330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noAutofit/>
      </a:bodyPr>
      <a:lstStyle>
        <a:defPPr algn="ctr">
          <a:defRPr sz="1600" dirty="0" smtClean="0">
            <a:solidFill>
              <a:schemeClr val="tx1"/>
            </a:solidFill>
            <a:latin typeface="+mj-lt"/>
          </a:defRPr>
        </a:defPPr>
      </a:lstStyle>
    </a:txDef>
  </a:objectDefaults>
  <a:extraClrSchemeLst/>
  <a:extLst>
    <a:ext uri="{05A4C25C-085E-4340-85A3-A5531E510DB2}">
      <thm15:themeFamily xmlns:thm15="http://schemas.microsoft.com/office/thememl/2012/main" name="ASCO Slide Template_ 16-9 [Read-Only]" id="{57A80794-5FC5-495A-993B-7955C7BAA0FC}" vid="{5B7B2426-ABBF-42D2-9BAA-F13B0EF50E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2B5DC21B25B245B47D77D7E2846E62" ma:contentTypeVersion="29" ma:contentTypeDescription="Create a new document." ma:contentTypeScope="" ma:versionID="3ddd41d2ddb5c6d9a8e3a301edefe47f">
  <xsd:schema xmlns:xsd="http://www.w3.org/2001/XMLSchema" xmlns:xs="http://www.w3.org/2001/XMLSchema" xmlns:p="http://schemas.microsoft.com/office/2006/metadata/properties" xmlns:ns1="http://schemas.microsoft.com/sharepoint/v3" xmlns:ns2="505158ba-dd53-4785-9b64-af27a2defe83" xmlns:ns3="a05c992f-f318-42fa-9dc2-df5982636847" xmlns:ns4="f191ad30-9ade-4f0c-b78e-cf30469879ae" targetNamespace="http://schemas.microsoft.com/office/2006/metadata/properties" ma:root="true" ma:fieldsID="8974a207ca10a3e97de3869fc669e2ca" ns1:_="" ns2:_="" ns3:_="" ns4:_="">
    <xsd:import namespace="http://schemas.microsoft.com/sharepoint/v3"/>
    <xsd:import namespace="505158ba-dd53-4785-9b64-af27a2defe83"/>
    <xsd:import namespace="a05c992f-f318-42fa-9dc2-df5982636847"/>
    <xsd:import namespace="f191ad30-9ade-4f0c-b78e-cf30469879ae"/>
    <xsd:element name="properties">
      <xsd:complexType>
        <xsd:sequence>
          <xsd:element name="documentManagement">
            <xsd:complexType>
              <xsd:all>
                <xsd:element ref="ns3:description0" minOccurs="0"/>
                <xsd:element ref="ns3:therapeutic_area" minOccurs="0"/>
                <xsd:element ref="ns3:origin" minOccurs="0"/>
                <xsd:element ref="ns3:molecule" minOccurs="0"/>
                <xsd:element ref="ns3:year" minOccurs="0"/>
                <xsd:element ref="ns3:main_category" minOccurs="0"/>
                <xsd:element ref="ns3:content" minOccurs="0"/>
                <xsd:element ref="ns3:indication" minOccurs="0"/>
                <xsd:element ref="ns3:topic" minOccurs="0"/>
                <xsd:element ref="ns3:gmt" minOccurs="0"/>
                <xsd:element ref="ns3:language" minOccurs="0"/>
                <xsd:element ref="ns3:emap_external_site" minOccurs="0"/>
                <xsd:element ref="ns3:emap_external_file_ref" minOccurs="0"/>
                <xsd:element ref="ns3:emap_external_id" minOccurs="0"/>
                <xsd:element ref="ns3:thumbnail" minOccurs="0"/>
                <xsd:element ref="ns3:contact_person" minOccurs="0"/>
                <xsd:element ref="ns3:congress" minOccurs="0"/>
                <xsd:element ref="ns3:additional_link" minOccurs="0"/>
                <xsd:element ref="ns3:congress_content" minOccurs="0"/>
                <xsd:element ref="ns1:_dlc_ExpireDateSaved" minOccurs="0"/>
                <xsd:element ref="ns1:_dlc_ExpireDate" minOccurs="0"/>
                <xsd:element ref="ns1:_dlc_Exempt" minOccurs="0"/>
                <xsd:element ref="ns1:_vti_ItemDeclaredRecord" minOccurs="0"/>
                <xsd:element ref="ns2:TaxKeywordTaxHTField" minOccurs="0"/>
                <xsd:element ref="ns4:TaxCatchAll"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description=""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element name="_dlc_Exempt" ma:index="24" nillable="true" ma:displayName="Exempt from Policy" ma:hidden="true" ma:internalName="_dlc_Exempt" ma:readOnly="true">
      <xsd:simpleType>
        <xsd:restriction base="dms:Unknown"/>
      </xsd:simpleType>
    </xsd:element>
    <xsd:element name="_vti_ItemDeclaredRecord" ma:index="25" nillable="true" ma:displayName="Declared Record" ma:hidden="true" ma:internalName="_vti_ItemDeclaredRecord" ma:readOnly="true">
      <xsd:simpleType>
        <xsd:restriction base="dms:DateTime"/>
      </xsd:simpleType>
    </xsd:element>
    <xsd:element name="_vti_ItemHoldRecordStatus" ma:index="3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5158ba-dd53-4785-9b64-af27a2defe83" elementFormDefault="qualified">
    <xsd:import namespace="http://schemas.microsoft.com/office/2006/documentManagement/types"/>
    <xsd:import namespace="http://schemas.microsoft.com/office/infopath/2007/PartnerControls"/>
    <xsd:element name="TaxKeywordTaxHTField" ma:index="31" nillable="true" ma:taxonomy="true" ma:internalName="TaxKeywordTaxHTField" ma:taxonomyFieldName="TaxKeyword" ma:displayName="Enterprise Keywords" ma:fieldId="{23f27201-bee3-471e-b2e7-b64fd8b7ca38}" ma:taxonomyMulti="true" ma:sspId="cb3b16da-6438-44a9-840c-73f1ed966cc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5c992f-f318-42fa-9dc2-df5982636847" elementFormDefault="qualified">
    <xsd:import namespace="http://schemas.microsoft.com/office/2006/documentManagement/types"/>
    <xsd:import namespace="http://schemas.microsoft.com/office/infopath/2007/PartnerControls"/>
    <xsd:element name="description0" ma:index="3" nillable="true" ma:displayName="description" ma:internalName="description0">
      <xsd:simpleType>
        <xsd:restriction base="dms:Note">
          <xsd:maxLength value="255"/>
        </xsd:restriction>
      </xsd:simpleType>
    </xsd:element>
    <xsd:element name="therapeutic_area" ma:index="4" nillable="true" ma:displayName="therapeutic_area" ma:list="{2f65a296-5da0-46c8-abd7-be2a5230b3bc}" ma:internalName="therapeutic_area" ma:showField="LinkTitleNoMenu">
      <xsd:simpleType>
        <xsd:restriction base="dms:Lookup"/>
      </xsd:simpleType>
    </xsd:element>
    <xsd:element name="origin" ma:index="5" nillable="true" ma:displayName="origin" ma:list="{4c051c1a-0e91-4cea-bc0c-fc15d3d7d9cf}" ma:internalName="origin" ma:showField="LinkTitleNoMenu">
      <xsd:complexType>
        <xsd:complexContent>
          <xsd:extension base="dms:MultiChoiceLookup">
            <xsd:sequence>
              <xsd:element name="Value" type="dms:Lookup" maxOccurs="unbounded" minOccurs="0" nillable="true"/>
            </xsd:sequence>
          </xsd:extension>
        </xsd:complexContent>
      </xsd:complexType>
    </xsd:element>
    <xsd:element name="molecule" ma:index="6" nillable="true" ma:displayName="molecule" ma:list="{50b2e0f5-5328-44ff-8463-869b165d1c0b}" ma:internalName="molecule" ma:showField="LinkTitleNoMenu">
      <xsd:complexType>
        <xsd:complexContent>
          <xsd:extension base="dms:MultiChoiceLookup">
            <xsd:sequence>
              <xsd:element name="Value" type="dms:Lookup" maxOccurs="unbounded" minOccurs="0" nillable="true"/>
            </xsd:sequence>
          </xsd:extension>
        </xsd:complexContent>
      </xsd:complexType>
    </xsd:element>
    <xsd:element name="year" ma:index="7" nillable="true" ma:displayName="year" ma:list="{49e5db7e-e77c-4237-b538-61a2471b23cc}" ma:internalName="year" ma:showField="Title">
      <xsd:complexType>
        <xsd:complexContent>
          <xsd:extension base="dms:MultiChoiceLookup">
            <xsd:sequence>
              <xsd:element name="Value" type="dms:Lookup" maxOccurs="unbounded" minOccurs="0" nillable="true"/>
            </xsd:sequence>
          </xsd:extension>
        </xsd:complexContent>
      </xsd:complexType>
    </xsd:element>
    <xsd:element name="main_category" ma:index="8" nillable="true" ma:displayName="main_category" ma:list="{8444FA0A-13F9-4C98-B0ED-7F6C3C4CA9D5}" ma:internalName="main_category" ma:showField="Title">
      <xsd:complexType>
        <xsd:complexContent>
          <xsd:extension base="dms:MultiChoiceLookup">
            <xsd:sequence>
              <xsd:element name="Value" type="dms:Lookup" maxOccurs="unbounded" minOccurs="0" nillable="true"/>
            </xsd:sequence>
          </xsd:extension>
        </xsd:complexContent>
      </xsd:complexType>
    </xsd:element>
    <xsd:element name="content" ma:index="9" nillable="true" ma:displayName="content" ma:list="{8a9723c9-e6a6-488d-9da6-eb33d262d53c}" ma:internalName="content" ma:showField="LinkTitleNoMenu">
      <xsd:complexType>
        <xsd:complexContent>
          <xsd:extension base="dms:MultiChoiceLookup">
            <xsd:sequence>
              <xsd:element name="Value" type="dms:Lookup" maxOccurs="unbounded" minOccurs="0" nillable="true"/>
            </xsd:sequence>
          </xsd:extension>
        </xsd:complexContent>
      </xsd:complexType>
    </xsd:element>
    <xsd:element name="indication" ma:index="10" nillable="true" ma:displayName="indication" ma:list="{f5d17aec-3324-4e4d-8f16-7ef33d9edc94}" ma:internalName="indication" ma:showField="LinkTitleNoMenu">
      <xsd:complexType>
        <xsd:complexContent>
          <xsd:extension base="dms:MultiChoiceLookup">
            <xsd:sequence>
              <xsd:element name="Value" type="dms:Lookup" maxOccurs="unbounded" minOccurs="0" nillable="true"/>
            </xsd:sequence>
          </xsd:extension>
        </xsd:complexContent>
      </xsd:complexType>
    </xsd:element>
    <xsd:element name="topic" ma:index="11" nillable="true" ma:displayName="topic" ma:list="{6e421982-7cac-4ba6-89e4-fb4d6d78fded}" ma:internalName="topic" ma:showField="LinkTitleNoMenu">
      <xsd:complexType>
        <xsd:complexContent>
          <xsd:extension base="dms:MultiChoiceLookup">
            <xsd:sequence>
              <xsd:element name="Value" type="dms:Lookup" maxOccurs="unbounded" minOccurs="0" nillable="true"/>
            </xsd:sequence>
          </xsd:extension>
        </xsd:complexContent>
      </xsd:complexType>
    </xsd:element>
    <xsd:element name="gmt" ma:index="12" nillable="true" ma:displayName="gmt" ma:list="{cb5e07fd-7140-4689-b407-cdfed98598cb}" ma:internalName="gmt" ma:showField="LinkTitleNoMenu">
      <xsd:complexType>
        <xsd:complexContent>
          <xsd:extension base="dms:MultiChoiceLookup">
            <xsd:sequence>
              <xsd:element name="Value" type="dms:Lookup" maxOccurs="unbounded" minOccurs="0" nillable="true"/>
            </xsd:sequence>
          </xsd:extension>
        </xsd:complexContent>
      </xsd:complexType>
    </xsd:element>
    <xsd:element name="language" ma:index="13" nillable="true" ma:displayName="language" ma:list="{b1b761e3-a10a-41fc-8acc-ffe6f251c913}" ma:internalName="language" ma:showField="LinkTitleNoMenu">
      <xsd:complexType>
        <xsd:complexContent>
          <xsd:extension base="dms:MultiChoiceLookup">
            <xsd:sequence>
              <xsd:element name="Value" type="dms:Lookup" maxOccurs="unbounded" minOccurs="0" nillable="true"/>
            </xsd:sequence>
          </xsd:extension>
        </xsd:complexContent>
      </xsd:complexType>
    </xsd:element>
    <xsd:element name="emap_external_site" ma:index="14" nillable="true" ma:displayName="emap_external_site" ma:internalName="emap_external_site">
      <xsd:simpleType>
        <xsd:restriction base="dms:Text">
          <xsd:maxLength value="255"/>
        </xsd:restriction>
      </xsd:simpleType>
    </xsd:element>
    <xsd:element name="emap_external_file_ref" ma:index="15" nillable="true" ma:displayName="emap_external_file_ref" ma:internalName="emap_external_file_ref">
      <xsd:simpleType>
        <xsd:restriction base="dms:Text">
          <xsd:maxLength value="255"/>
        </xsd:restriction>
      </xsd:simpleType>
    </xsd:element>
    <xsd:element name="emap_external_id" ma:index="16" nillable="true" ma:displayName="emap_external_id" ma:internalName="emap_external_id">
      <xsd:simpleType>
        <xsd:restriction base="dms:Text">
          <xsd:maxLength value="255"/>
        </xsd:restriction>
      </xsd:simpleType>
    </xsd:element>
    <xsd:element name="thumbnail" ma:index="17" nillable="true" ma:displayName="thumbnail" ma:list="{09542366-4b32-44c7-ac88-dbbcee33b374}" ma:internalName="thumbnail" ma:showField="LinkTitleNoMenu">
      <xsd:simpleType>
        <xsd:restriction base="dms:Lookup"/>
      </xsd:simpleType>
    </xsd:element>
    <xsd:element name="contact_person" ma:index="18" nillable="true" ma:displayName="contact_person" ma:list="UserInfo" ma:SharePointGroup="0" ma:internalName="contact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gress" ma:index="19" nillable="true" ma:displayName="congress" ma:list="{d5ee0e77-c00a-4085-9643-5ed5750feed2}" ma:internalName="congress" ma:showField="LinkTitleNoMenu">
      <xsd:complexType>
        <xsd:complexContent>
          <xsd:extension base="dms:MultiChoiceLookup">
            <xsd:sequence>
              <xsd:element name="Value" type="dms:Lookup" maxOccurs="unbounded" minOccurs="0" nillable="true"/>
            </xsd:sequence>
          </xsd:extension>
        </xsd:complexContent>
      </xsd:complexType>
    </xsd:element>
    <xsd:element name="additional_link" ma:index="20" nillable="true" ma:displayName="additional_link" ma:internalName="additional_link">
      <xsd:complexType>
        <xsd:complexContent>
          <xsd:extension base="dms:URL">
            <xsd:sequence>
              <xsd:element name="Url" type="dms:ValidUrl" minOccurs="0" nillable="true"/>
              <xsd:element name="Description" type="xsd:string" nillable="true"/>
            </xsd:sequence>
          </xsd:extension>
        </xsd:complexContent>
      </xsd:complexType>
    </xsd:element>
    <xsd:element name="congress_content" ma:index="21" nillable="true" ma:displayName="congress_content" ma:list="{6A0737B2-4197-4475-8174-9DEC185776BE}" ma:internalName="congress_content"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91ad30-9ade-4f0c-b78e-cf30469879ae"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f9f69829-efe7-4cc1-b6a7-b9cb3346414d}" ma:internalName="TaxCatchAll" ma:showField="CatchAllData" ma:web="505158ba-dd53-4785-9b64-af27a2def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dditional_link xmlns="a05c992f-f318-42fa-9dc2-df5982636847">
      <Url xsi:nil="true"/>
      <Description xsi:nil="true"/>
    </additional_link>
    <TaxCatchAll xmlns="f191ad30-9ade-4f0c-b78e-cf30469879ae"/>
    <main_category xmlns="a05c992f-f318-42fa-9dc2-df5982636847">
      <Value>87</Value>
    </main_category>
    <contact_person xmlns="a05c992f-f318-42fa-9dc2-df5982636847">
      <UserInfo>
        <DisplayName>Morris, Stefanie {MDAO~Basel}</DisplayName>
        <AccountId>5567</AccountId>
        <AccountType/>
      </UserInfo>
    </contact_person>
    <origin xmlns="a05c992f-f318-42fa-9dc2-df5982636847">
      <Value>194</Value>
    </origin>
    <topic xmlns="a05c992f-f318-42fa-9dc2-df5982636847"/>
    <congress_content xmlns="a05c992f-f318-42fa-9dc2-df5982636847"/>
    <TaxKeywordTaxHTField xmlns="505158ba-dd53-4785-9b64-af27a2defe83">
      <Terms xmlns="http://schemas.microsoft.com/office/infopath/2007/PartnerControls"/>
    </TaxKeywordTaxHTField>
    <content xmlns="a05c992f-f318-42fa-9dc2-df5982636847"/>
    <language xmlns="a05c992f-f318-42fa-9dc2-df5982636847"/>
    <emap_external_id xmlns="a05c992f-f318-42fa-9dc2-df5982636847" xsi:nil="true"/>
    <congress xmlns="a05c992f-f318-42fa-9dc2-df5982636847"/>
    <emap_external_site xmlns="a05c992f-f318-42fa-9dc2-df5982636847" xsi:nil="true"/>
    <therapeutic_area xmlns="a05c992f-f318-42fa-9dc2-df5982636847">18</therapeutic_area>
    <molecule xmlns="a05c992f-f318-42fa-9dc2-df5982636847">
      <Value>54</Value>
      <Value>107</Value>
    </molecule>
    <indication xmlns="a05c992f-f318-42fa-9dc2-df5982636847">
      <Value>74</Value>
    </indication>
    <emap_external_file_ref xmlns="a05c992f-f318-42fa-9dc2-df5982636847" xsi:nil="true"/>
    <gmt xmlns="a05c992f-f318-42fa-9dc2-df5982636847"/>
    <description0 xmlns="a05c992f-f318-42fa-9dc2-df5982636847">MSL External deck_SCLC disease background and latest development</description0>
    <thumbnail xmlns="a05c992f-f318-42fa-9dc2-df5982636847">24</thumbnail>
    <year xmlns="a05c992f-f318-42fa-9dc2-df5982636847"/>
    <_dlc_ExpireDateSaved xmlns="http://schemas.microsoft.com/sharepoint/v3" xsi:nil="true"/>
    <_dlc_ExpireDate xmlns="http://schemas.microsoft.com/sharepoint/v3">2028-11-30T23:00:00+00:00</_dlc_ExpireDate>
  </documentManagement>
</p:properties>
</file>

<file path=customXml/itemProps1.xml><?xml version="1.0" encoding="utf-8"?>
<ds:datastoreItem xmlns:ds="http://schemas.openxmlformats.org/officeDocument/2006/customXml" ds:itemID="{455E53BC-91EC-4DD8-8EFC-105FB81F1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5158ba-dd53-4785-9b64-af27a2defe83"/>
    <ds:schemaRef ds:uri="a05c992f-f318-42fa-9dc2-df5982636847"/>
    <ds:schemaRef ds:uri="f191ad30-9ade-4f0c-b78e-cf304698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36989E-9FBA-455A-8148-4BAC4F2E99F2}">
  <ds:schemaRefs>
    <ds:schemaRef ds:uri="http://schemas.microsoft.com/sharepoint/v3/contenttype/forms"/>
  </ds:schemaRefs>
</ds:datastoreItem>
</file>

<file path=customXml/itemProps3.xml><?xml version="1.0" encoding="utf-8"?>
<ds:datastoreItem xmlns:ds="http://schemas.openxmlformats.org/officeDocument/2006/customXml" ds:itemID="{A2E6A349-683D-40D1-B4F3-3BE18786140F}">
  <ds:schemaRefs>
    <ds:schemaRef ds:uri="http://schemas.microsoft.com/office/2006/metadata/properties"/>
    <ds:schemaRef ds:uri="http://schemas.microsoft.com/sharepoint/v3"/>
    <ds:schemaRef ds:uri="http://purl.org/dc/terms/"/>
    <ds:schemaRef ds:uri="http://schemas.openxmlformats.org/package/2006/metadata/core-properties"/>
    <ds:schemaRef ds:uri="505158ba-dd53-4785-9b64-af27a2defe83"/>
    <ds:schemaRef ds:uri="http://schemas.microsoft.com/office/2006/documentManagement/types"/>
    <ds:schemaRef ds:uri="f191ad30-9ade-4f0c-b78e-cf30469879ae"/>
    <ds:schemaRef ds:uri="http://schemas.microsoft.com/office/infopath/2007/PartnerControls"/>
    <ds:schemaRef ds:uri="http://purl.org/dc/elements/1.1/"/>
    <ds:schemaRef ds:uri="a05c992f-f318-42fa-9dc2-df598263684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5005</TotalTime>
  <Words>3194</Words>
  <Application>Microsoft Office PowerPoint</Application>
  <PresentationFormat>Předvádění na obrazovce (16:9)</PresentationFormat>
  <Paragraphs>335</Paragraphs>
  <Slides>25</Slides>
  <Notes>1</Notes>
  <HiddenSlides>0</HiddenSlides>
  <MMClips>0</MMClips>
  <ScaleCrop>false</ScaleCrop>
  <HeadingPairs>
    <vt:vector size="6" baseType="variant">
      <vt:variant>
        <vt:lpstr>Použitá písma</vt:lpstr>
      </vt:variant>
      <vt:variant>
        <vt:i4>9</vt:i4>
      </vt:variant>
      <vt:variant>
        <vt:lpstr>Motiv</vt:lpstr>
      </vt:variant>
      <vt:variant>
        <vt:i4>2</vt:i4>
      </vt:variant>
      <vt:variant>
        <vt:lpstr>Nadpisy snímků</vt:lpstr>
      </vt:variant>
      <vt:variant>
        <vt:i4>25</vt:i4>
      </vt:variant>
    </vt:vector>
  </HeadingPairs>
  <TitlesOfParts>
    <vt:vector size="36" baseType="lpstr">
      <vt:lpstr>MS PGothic</vt:lpstr>
      <vt:lpstr>Arial</vt:lpstr>
      <vt:lpstr>Calibri</vt:lpstr>
      <vt:lpstr>Georgia</vt:lpstr>
      <vt:lpstr>Gotham Light</vt:lpstr>
      <vt:lpstr>Imago</vt:lpstr>
      <vt:lpstr>Minion</vt:lpstr>
      <vt:lpstr>Wingdings</vt:lpstr>
      <vt:lpstr>ヒラギノ角ゴ Pro W3</vt:lpstr>
      <vt:lpstr>Plain template</vt:lpstr>
      <vt:lpstr>FFTF D1 Plenary (open)</vt:lpstr>
      <vt:lpstr>Prezentace aplikace PowerPoint</vt:lpstr>
      <vt:lpstr>SCLC ve zkratce</vt:lpstr>
      <vt:lpstr>Obsah</vt:lpstr>
      <vt:lpstr>Prezentace aplikace PowerPoint</vt:lpstr>
      <vt:lpstr>SCLC tvoří 13–15 % ze všech karcinomů plic</vt:lpstr>
      <vt:lpstr>Incidence SCLC</vt:lpstr>
      <vt:lpstr>Charakteristika onemocnění SCLC</vt:lpstr>
      <vt:lpstr>V léčbě SCLC je stále co zlepšovat</vt:lpstr>
      <vt:lpstr>ES-SCLC pacienti velmi dobře odpovídají na 1L chemoterapii, ale většina progreduje během 1 roku.</vt:lpstr>
      <vt:lpstr>Může imunoterapie pro léčbu rakoviny v kombinaci  s chemoterapií nabídnout lepší výsledky u SCLC?</vt:lpstr>
      <vt:lpstr>Prezentace aplikace PowerPoint</vt:lpstr>
      <vt:lpstr>Jaké jsou rozdíly mezi SCLC a NSCLC?</vt:lpstr>
      <vt:lpstr>Jak se liší míry přežití mezi SCLC a NSCLC?</vt:lpstr>
      <vt:lpstr>Genetické změny u SCLC versus NSCLC</vt:lpstr>
      <vt:lpstr>Prezentace aplikace PowerPoint</vt:lpstr>
      <vt:lpstr>Většina pacientů se SLCC je diagnostikována s pokročilým stadiem onemocnění (ED-SCLC)</vt:lpstr>
      <vt:lpstr>Prezentace aplikace PowerPoint</vt:lpstr>
      <vt:lpstr>Léčba je určena zařazením onemocnění</vt:lpstr>
      <vt:lpstr>Profylaktické ozařování krania (PCI) u SCLC</vt:lpstr>
      <vt:lpstr>Současný standard péče pro většinu LS-SCLC pacientů  je chemoterapie ± radioterapie</vt:lpstr>
      <vt:lpstr>Progrese na terapii 1L je prediktorem potenciální odpovědi na budoucí léčbu</vt:lpstr>
      <vt:lpstr>Reference</vt:lpstr>
      <vt:lpstr>Reference (2)</vt:lpstr>
      <vt:lpstr>Reference (3)</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Stefanie {MDAO~Basel}</dc:creator>
  <cp:lastModifiedBy>Pituchova, Ivana {MWJC~Prague}</cp:lastModifiedBy>
  <cp:revision>763</cp:revision>
  <dcterms:created xsi:type="dcterms:W3CDTF">2018-01-31T16:57:06Z</dcterms:created>
  <dcterms:modified xsi:type="dcterms:W3CDTF">2021-02-07T15:08:24Z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0x010100C12B5DC21B25B245B47D77D7E2846E62</vt:lpwstr>
  </property>
  <property fmtid="{D5CDD505-2E9C-101B-9397-08002B2CF9AE}" pid="3" name="_dlc_policyId">
    <vt:lpwstr>/team/2012480d/emap</vt:lpwstr>
  </property>
  <property fmtid="{D5CDD505-2E9C-101B-9397-08002B2CF9AE}" pid="4" name="ItemRetentionFormula">
    <vt:lpwstr>&lt;formula id="Roche.Common.Coremap.ExpirationFormula" /&gt;</vt:lpwstr>
  </property>
  <property fmtid="{D5CDD505-2E9C-101B-9397-08002B2CF9AE}" pid="5" name="TaxKeyword">
    <vt:lpwstr/>
  </property>
  <property fmtid="{D5CDD505-2E9C-101B-9397-08002B2CF9AE}" pid="6" name="Order">
    <vt:r8>1094200</vt:r8>
  </property>
</Properties>
</file>