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364" r:id="rId4"/>
    <p:sldMasterId id="2147484376" r:id="rId5"/>
    <p:sldMasterId id="2147484425" r:id="rId6"/>
  </p:sldMasterIdLst>
  <p:notesMasterIdLst>
    <p:notesMasterId r:id="rId39"/>
  </p:notesMasterIdLst>
  <p:handoutMasterIdLst>
    <p:handoutMasterId r:id="rId40"/>
  </p:handoutMasterIdLst>
  <p:sldIdLst>
    <p:sldId id="524" r:id="rId7"/>
    <p:sldId id="700" r:id="rId8"/>
    <p:sldId id="573" r:id="rId9"/>
    <p:sldId id="637" r:id="rId10"/>
    <p:sldId id="529" r:id="rId11"/>
    <p:sldId id="675" r:id="rId12"/>
    <p:sldId id="560" r:id="rId13"/>
    <p:sldId id="678" r:id="rId14"/>
    <p:sldId id="676" r:id="rId15"/>
    <p:sldId id="677" r:id="rId16"/>
    <p:sldId id="707" r:id="rId17"/>
    <p:sldId id="699" r:id="rId18"/>
    <p:sldId id="531" r:id="rId19"/>
    <p:sldId id="519" r:id="rId20"/>
    <p:sldId id="520" r:id="rId21"/>
    <p:sldId id="523" r:id="rId22"/>
    <p:sldId id="708" r:id="rId23"/>
    <p:sldId id="680" r:id="rId24"/>
    <p:sldId id="535" r:id="rId25"/>
    <p:sldId id="682" r:id="rId26"/>
    <p:sldId id="532" r:id="rId27"/>
    <p:sldId id="681" r:id="rId28"/>
    <p:sldId id="550" r:id="rId29"/>
    <p:sldId id="709" r:id="rId30"/>
    <p:sldId id="706" r:id="rId31"/>
    <p:sldId id="705" r:id="rId32"/>
    <p:sldId id="674" r:id="rId33"/>
    <p:sldId id="643" r:id="rId34"/>
    <p:sldId id="711" r:id="rId35"/>
    <p:sldId id="712" r:id="rId36"/>
    <p:sldId id="714" r:id="rId37"/>
    <p:sldId id="710" r:id="rId38"/>
  </p:sldIdLst>
  <p:sldSz cx="9144000" cy="5143500" type="screen16x9"/>
  <p:notesSz cx="7099300" cy="10234613"/>
  <p:custDataLst>
    <p:tags r:id="rId41"/>
  </p:custDataLst>
  <p:defaultTextStyle>
    <a:defPPr>
      <a:defRPr lang="en-GB"/>
    </a:defPPr>
    <a:lvl1pPr algn="l" rtl="0" fontAlgn="base">
      <a:spcBef>
        <a:spcPct val="0"/>
      </a:spcBef>
      <a:spcAft>
        <a:spcPct val="0"/>
      </a:spcAft>
      <a:defRPr i="1" kern="1200">
        <a:solidFill>
          <a:schemeClr val="tx1"/>
        </a:solidFill>
        <a:latin typeface="Imago-Medium" pitchFamily="2" charset="0"/>
        <a:ea typeface="MS PGothic" pitchFamily="34" charset="-128"/>
        <a:cs typeface="+mn-cs"/>
      </a:defRPr>
    </a:lvl1pPr>
    <a:lvl2pPr marL="457178" algn="l" rtl="0" fontAlgn="base">
      <a:spcBef>
        <a:spcPct val="0"/>
      </a:spcBef>
      <a:spcAft>
        <a:spcPct val="0"/>
      </a:spcAft>
      <a:defRPr i="1" kern="1200">
        <a:solidFill>
          <a:schemeClr val="tx1"/>
        </a:solidFill>
        <a:latin typeface="Imago-Medium" pitchFamily="2" charset="0"/>
        <a:ea typeface="MS PGothic" pitchFamily="34" charset="-128"/>
        <a:cs typeface="+mn-cs"/>
      </a:defRPr>
    </a:lvl2pPr>
    <a:lvl3pPr marL="914355" algn="l" rtl="0" fontAlgn="base">
      <a:spcBef>
        <a:spcPct val="0"/>
      </a:spcBef>
      <a:spcAft>
        <a:spcPct val="0"/>
      </a:spcAft>
      <a:defRPr i="1" kern="1200">
        <a:solidFill>
          <a:schemeClr val="tx1"/>
        </a:solidFill>
        <a:latin typeface="Imago-Medium" pitchFamily="2" charset="0"/>
        <a:ea typeface="MS PGothic" pitchFamily="34" charset="-128"/>
        <a:cs typeface="+mn-cs"/>
      </a:defRPr>
    </a:lvl3pPr>
    <a:lvl4pPr marL="1371532" algn="l" rtl="0" fontAlgn="base">
      <a:spcBef>
        <a:spcPct val="0"/>
      </a:spcBef>
      <a:spcAft>
        <a:spcPct val="0"/>
      </a:spcAft>
      <a:defRPr i="1" kern="1200">
        <a:solidFill>
          <a:schemeClr val="tx1"/>
        </a:solidFill>
        <a:latin typeface="Imago-Medium" pitchFamily="2" charset="0"/>
        <a:ea typeface="MS PGothic" pitchFamily="34" charset="-128"/>
        <a:cs typeface="+mn-cs"/>
      </a:defRPr>
    </a:lvl4pPr>
    <a:lvl5pPr marL="1828709" algn="l" rtl="0" fontAlgn="base">
      <a:spcBef>
        <a:spcPct val="0"/>
      </a:spcBef>
      <a:spcAft>
        <a:spcPct val="0"/>
      </a:spcAft>
      <a:defRPr i="1" kern="1200">
        <a:solidFill>
          <a:schemeClr val="tx1"/>
        </a:solidFill>
        <a:latin typeface="Imago-Medium" pitchFamily="2" charset="0"/>
        <a:ea typeface="MS PGothic" pitchFamily="34" charset="-128"/>
        <a:cs typeface="+mn-cs"/>
      </a:defRPr>
    </a:lvl5pPr>
    <a:lvl6pPr marL="2285886" algn="l" defTabSz="914355" rtl="0" eaLnBrk="1" latinLnBrk="0" hangingPunct="1">
      <a:defRPr i="1" kern="1200">
        <a:solidFill>
          <a:schemeClr val="tx1"/>
        </a:solidFill>
        <a:latin typeface="Imago-Medium" pitchFamily="2" charset="0"/>
        <a:ea typeface="MS PGothic" pitchFamily="34" charset="-128"/>
        <a:cs typeface="+mn-cs"/>
      </a:defRPr>
    </a:lvl6pPr>
    <a:lvl7pPr marL="2743064" algn="l" defTabSz="914355" rtl="0" eaLnBrk="1" latinLnBrk="0" hangingPunct="1">
      <a:defRPr i="1" kern="1200">
        <a:solidFill>
          <a:schemeClr val="tx1"/>
        </a:solidFill>
        <a:latin typeface="Imago-Medium" pitchFamily="2" charset="0"/>
        <a:ea typeface="MS PGothic" pitchFamily="34" charset="-128"/>
        <a:cs typeface="+mn-cs"/>
      </a:defRPr>
    </a:lvl7pPr>
    <a:lvl8pPr marL="3200240" algn="l" defTabSz="914355" rtl="0" eaLnBrk="1" latinLnBrk="0" hangingPunct="1">
      <a:defRPr i="1" kern="1200">
        <a:solidFill>
          <a:schemeClr val="tx1"/>
        </a:solidFill>
        <a:latin typeface="Imago-Medium" pitchFamily="2" charset="0"/>
        <a:ea typeface="MS PGothic" pitchFamily="34" charset="-128"/>
        <a:cs typeface="+mn-cs"/>
      </a:defRPr>
    </a:lvl8pPr>
    <a:lvl9pPr marL="3657418" algn="l" defTabSz="914355" rtl="0" eaLnBrk="1" latinLnBrk="0" hangingPunct="1">
      <a:defRPr i="1" kern="1200">
        <a:solidFill>
          <a:schemeClr val="tx1"/>
        </a:solidFill>
        <a:latin typeface="Imago-Medium" pitchFamily="2" charset="0"/>
        <a:ea typeface="MS PGothic" pitchFamily="34" charset="-128"/>
        <a:cs typeface="+mn-cs"/>
      </a:defRPr>
    </a:lvl9pPr>
  </p:defaultTextStyle>
  <p:extLst>
    <p:ext uri="{521415D9-36F7-43E2-AB2F-B90AF26B5E84}">
      <p14:sectionLst xmlns:p14="http://schemas.microsoft.com/office/powerpoint/2010/main">
        <p14:section name="Front matter" id="{05D7698A-BB6E-44B2-86DA-D4255B554AF0}">
          <p14:sldIdLst>
            <p14:sldId id="524"/>
            <p14:sldId id="700"/>
            <p14:sldId id="573"/>
            <p14:sldId id="637"/>
          </p14:sldIdLst>
        </p14:section>
        <p14:section name="The immune response in cancer" id="{1C23A97D-3695-4F0F-AE85-78AE84DC9001}">
          <p14:sldIdLst>
            <p14:sldId id="529"/>
            <p14:sldId id="675"/>
            <p14:sldId id="560"/>
            <p14:sldId id="678"/>
            <p14:sldId id="676"/>
            <p14:sldId id="677"/>
          </p14:sldIdLst>
        </p14:section>
        <p14:section name="Tumour escape mechanisms and cancer-immune phenotypes" id="{EBE673BE-2B64-46A2-98EE-6DF341FDB02B}">
          <p14:sldIdLst>
            <p14:sldId id="707"/>
            <p14:sldId id="699"/>
            <p14:sldId id="531"/>
            <p14:sldId id="519"/>
            <p14:sldId id="520"/>
            <p14:sldId id="523"/>
          </p14:sldIdLst>
        </p14:section>
        <p14:section name="Restoring the anti-cancer immune response" id="{CAD65EAC-DB4A-470C-9E4D-762A7958DD11}">
          <p14:sldIdLst>
            <p14:sldId id="708"/>
            <p14:sldId id="680"/>
            <p14:sldId id="535"/>
            <p14:sldId id="682"/>
            <p14:sldId id="532"/>
          </p14:sldIdLst>
        </p14:section>
        <p14:section name="Our CIT pipeline and combination program" id="{DB23F86A-AD0A-4AE4-B65E-571BA7FE6032}">
          <p14:sldIdLst>
            <p14:sldId id="681"/>
            <p14:sldId id="550"/>
          </p14:sldIdLst>
        </p14:section>
        <p14:section name="Future directions in CIT" id="{7312288F-1C62-45D1-B63F-6AC881C79FDE}">
          <p14:sldIdLst>
            <p14:sldId id="709"/>
            <p14:sldId id="706"/>
            <p14:sldId id="705"/>
            <p14:sldId id="674"/>
            <p14:sldId id="643"/>
            <p14:sldId id="711"/>
            <p14:sldId id="712"/>
            <p14:sldId id="714"/>
            <p14:sldId id="710"/>
          </p14:sldIdLst>
        </p14:section>
      </p14:sectionLst>
    </p:ext>
    <p:ext uri="{EFAFB233-063F-42B5-8137-9DF3F51BA10A}">
      <p15:sldGuideLst xmlns:p15="http://schemas.microsoft.com/office/powerpoint/2012/main">
        <p15:guide id="1" orient="horz" pos="3026" userDrawn="1">
          <p15:clr>
            <a:srgbClr val="A4A3A4"/>
          </p15:clr>
        </p15:guide>
        <p15:guide id="2" orient="horz" pos="577" userDrawn="1">
          <p15:clr>
            <a:srgbClr val="A4A3A4"/>
          </p15:clr>
        </p15:guide>
        <p15:guide id="3" pos="5516" userDrawn="1">
          <p15:clr>
            <a:srgbClr val="A4A3A4"/>
          </p15:clr>
        </p15:guide>
        <p15:guide id="4" pos="249" userDrawn="1">
          <p15:clr>
            <a:srgbClr val="A4A3A4"/>
          </p15:clr>
        </p15:guide>
        <p15:guide id="6" pos="2903" userDrawn="1">
          <p15:clr>
            <a:srgbClr val="A4A3A4"/>
          </p15:clr>
        </p15:guide>
        <p15:guide id="8" pos="3061" userDrawn="1">
          <p15:clr>
            <a:srgbClr val="A4A3A4"/>
          </p15:clr>
        </p15:guide>
        <p15:guide id="9" pos="2653" userDrawn="1">
          <p15:clr>
            <a:srgbClr val="A4A3A4"/>
          </p15:clr>
        </p15:guide>
        <p15:guide id="11" orient="horz" pos="2300" userDrawn="1">
          <p15:clr>
            <a:srgbClr val="A4A3A4"/>
          </p15:clr>
        </p15:guide>
        <p15:guide id="12" orient="horz" pos="2482" userDrawn="1">
          <p15:clr>
            <a:srgbClr val="A4A3A4"/>
          </p15:clr>
        </p15:guide>
        <p15:guide id="14" pos="5579" userDrawn="1">
          <p15:clr>
            <a:srgbClr val="A4A3A4"/>
          </p15:clr>
        </p15:guide>
        <p15:guide id="19" pos="1995" userDrawn="1">
          <p15:clr>
            <a:srgbClr val="A4A3A4"/>
          </p15:clr>
        </p15:guide>
        <p15:guide id="20" orient="horz" pos="509" userDrawn="1">
          <p15:clr>
            <a:srgbClr val="A4A3A4"/>
          </p15:clr>
        </p15:guide>
        <p15:guide id="21" orient="horz" pos="1048" userDrawn="1">
          <p15:clr>
            <a:srgbClr val="A4A3A4"/>
          </p15:clr>
        </p15:guide>
        <p15:guide id="22" orient="horz" pos="2368" userDrawn="1">
          <p15:clr>
            <a:srgbClr val="A4A3A4"/>
          </p15:clr>
        </p15:guide>
        <p15:guide id="23" orient="horz" pos="2845" userDrawn="1">
          <p15:clr>
            <a:srgbClr val="A4A3A4"/>
          </p15:clr>
        </p15:guide>
        <p15:guide id="24" orient="horz" pos="2618" userDrawn="1">
          <p15:clr>
            <a:srgbClr val="A4A3A4"/>
          </p15:clr>
        </p15:guide>
        <p15:guide id="25" orient="horz" pos="645" userDrawn="1">
          <p15:clr>
            <a:srgbClr val="A4A3A4"/>
          </p15:clr>
        </p15:guide>
        <p15:guide id="26" pos="1814" userDrawn="1">
          <p15:clr>
            <a:srgbClr val="A4A3A4"/>
          </p15:clr>
        </p15:guide>
        <p15:guide id="27" pos="1723" userDrawn="1">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232A"/>
    <a:srgbClr val="4891D4"/>
    <a:srgbClr val="93191F"/>
    <a:srgbClr val="51234F"/>
    <a:srgbClr val="743371"/>
    <a:srgbClr val="89B9E3"/>
    <a:srgbClr val="CB0000"/>
    <a:srgbClr val="FFCCCC"/>
    <a:srgbClr val="FF505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9" autoAdjust="0"/>
    <p:restoredTop sz="96437" autoAdjust="0"/>
  </p:normalViewPr>
  <p:slideViewPr>
    <p:cSldViewPr snapToGrid="0" showGuides="1">
      <p:cViewPr varScale="1">
        <p:scale>
          <a:sx n="84" d="100"/>
          <a:sy n="84" d="100"/>
        </p:scale>
        <p:origin x="776" y="40"/>
      </p:cViewPr>
      <p:guideLst>
        <p:guide orient="horz" pos="3026"/>
        <p:guide orient="horz" pos="577"/>
        <p:guide pos="5516"/>
        <p:guide pos="249"/>
        <p:guide pos="2903"/>
        <p:guide pos="3061"/>
        <p:guide pos="2653"/>
        <p:guide orient="horz" pos="2300"/>
        <p:guide orient="horz" pos="2482"/>
        <p:guide pos="5579"/>
        <p:guide pos="1995"/>
        <p:guide orient="horz" pos="509"/>
        <p:guide orient="horz" pos="1048"/>
        <p:guide orient="horz" pos="2368"/>
        <p:guide orient="horz" pos="2845"/>
        <p:guide orient="horz" pos="2618"/>
        <p:guide orient="horz" pos="645"/>
        <p:guide pos="1814"/>
        <p:guide pos="1723"/>
      </p:guideLst>
    </p:cSldViewPr>
  </p:slideViewPr>
  <p:outlineViewPr>
    <p:cViewPr>
      <p:scale>
        <a:sx n="33" d="100"/>
        <a:sy n="33" d="100"/>
      </p:scale>
      <p:origin x="43" y="0"/>
    </p:cViewPr>
  </p:outlineViewPr>
  <p:notesTextViewPr>
    <p:cViewPr>
      <p:scale>
        <a:sx n="75" d="100"/>
        <a:sy n="75" d="100"/>
      </p:scale>
      <p:origin x="0" y="0"/>
    </p:cViewPr>
  </p:notesTextViewPr>
  <p:sorterViewPr>
    <p:cViewPr>
      <p:scale>
        <a:sx n="150" d="100"/>
        <a:sy n="150" d="100"/>
      </p:scale>
      <p:origin x="0" y="0"/>
    </p:cViewPr>
  </p:sorterViewPr>
  <p:notesViewPr>
    <p:cSldViewPr snapToGrid="0" showGuides="1">
      <p:cViewPr>
        <p:scale>
          <a:sx n="66" d="100"/>
          <a:sy n="66" d="100"/>
        </p:scale>
        <p:origin x="-3000" y="86"/>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2690" name="Rectangle 2"/>
          <p:cNvSpPr>
            <a:spLocks noGrp="1" noChangeArrowheads="1"/>
          </p:cNvSpPr>
          <p:nvPr>
            <p:ph type="hdr" sz="quarter"/>
          </p:nvPr>
        </p:nvSpPr>
        <p:spPr bwMode="auto">
          <a:xfrm>
            <a:off x="0" y="0"/>
            <a:ext cx="307657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8115" tIns="49058" rIns="98115" bIns="49058" numCol="1" anchor="t" anchorCtr="0" compatLnSpc="1">
            <a:prstTxWarp prst="textNoShape">
              <a:avLst/>
            </a:prstTxWarp>
          </a:bodyPr>
          <a:lstStyle>
            <a:lvl1pPr defTabSz="981075">
              <a:defRPr sz="1300" i="0">
                <a:latin typeface="Arial" pitchFamily="34" charset="0"/>
                <a:ea typeface="ＭＳ Ｐゴシック" pitchFamily="34" charset="-128"/>
              </a:defRPr>
            </a:lvl1pPr>
          </a:lstStyle>
          <a:p>
            <a:pPr>
              <a:defRPr/>
            </a:pPr>
            <a:endParaRPr lang="en-GB"/>
          </a:p>
        </p:txBody>
      </p:sp>
      <p:sp>
        <p:nvSpPr>
          <p:cNvPr id="242691" name="Rectangle 3"/>
          <p:cNvSpPr>
            <a:spLocks noGrp="1" noChangeArrowheads="1"/>
          </p:cNvSpPr>
          <p:nvPr>
            <p:ph type="dt" sz="quarter" idx="1"/>
          </p:nvPr>
        </p:nvSpPr>
        <p:spPr bwMode="auto">
          <a:xfrm>
            <a:off x="4021138" y="0"/>
            <a:ext cx="307657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8115" tIns="49058" rIns="98115" bIns="49058" numCol="1" anchor="t" anchorCtr="0" compatLnSpc="1">
            <a:prstTxWarp prst="textNoShape">
              <a:avLst/>
            </a:prstTxWarp>
          </a:bodyPr>
          <a:lstStyle>
            <a:lvl1pPr algn="r" defTabSz="981075">
              <a:defRPr sz="1300" i="0">
                <a:latin typeface="Arial" pitchFamily="34" charset="0"/>
                <a:ea typeface="ＭＳ Ｐゴシック" pitchFamily="34" charset="-128"/>
              </a:defRPr>
            </a:lvl1pPr>
          </a:lstStyle>
          <a:p>
            <a:pPr>
              <a:defRPr/>
            </a:pPr>
            <a:endParaRPr lang="en-GB"/>
          </a:p>
        </p:txBody>
      </p:sp>
      <p:sp>
        <p:nvSpPr>
          <p:cNvPr id="242692" name="Rectangle 4"/>
          <p:cNvSpPr>
            <a:spLocks noGrp="1" noChangeArrowheads="1"/>
          </p:cNvSpPr>
          <p:nvPr>
            <p:ph type="ftr" sz="quarter" idx="2"/>
          </p:nvPr>
        </p:nvSpPr>
        <p:spPr bwMode="auto">
          <a:xfrm>
            <a:off x="0" y="9720263"/>
            <a:ext cx="307657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8115" tIns="49058" rIns="98115" bIns="49058" numCol="1" anchor="b" anchorCtr="0" compatLnSpc="1">
            <a:prstTxWarp prst="textNoShape">
              <a:avLst/>
            </a:prstTxWarp>
          </a:bodyPr>
          <a:lstStyle>
            <a:lvl1pPr defTabSz="981075">
              <a:defRPr sz="1300" i="0">
                <a:latin typeface="Arial" pitchFamily="34" charset="0"/>
                <a:ea typeface="ＭＳ Ｐゴシック" pitchFamily="34" charset="-128"/>
              </a:defRPr>
            </a:lvl1pPr>
          </a:lstStyle>
          <a:p>
            <a:pPr>
              <a:defRPr/>
            </a:pPr>
            <a:endParaRPr lang="en-GB"/>
          </a:p>
        </p:txBody>
      </p:sp>
      <p:sp>
        <p:nvSpPr>
          <p:cNvPr id="242693" name="Rectangle 5"/>
          <p:cNvSpPr>
            <a:spLocks noGrp="1" noChangeArrowheads="1"/>
          </p:cNvSpPr>
          <p:nvPr>
            <p:ph type="sldNum" sz="quarter" idx="3"/>
          </p:nvPr>
        </p:nvSpPr>
        <p:spPr bwMode="auto">
          <a:xfrm>
            <a:off x="4021138" y="9720263"/>
            <a:ext cx="307657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8115" tIns="49058" rIns="98115" bIns="49058" numCol="1" anchor="b" anchorCtr="0" compatLnSpc="1">
            <a:prstTxWarp prst="textNoShape">
              <a:avLst/>
            </a:prstTxWarp>
          </a:bodyPr>
          <a:lstStyle>
            <a:lvl1pPr algn="r" defTabSz="981075">
              <a:defRPr sz="1300" i="0">
                <a:latin typeface="Arial" pitchFamily="34" charset="0"/>
                <a:ea typeface="ＭＳ Ｐゴシック" pitchFamily="34" charset="-128"/>
              </a:defRPr>
            </a:lvl1pPr>
          </a:lstStyle>
          <a:p>
            <a:pPr>
              <a:defRPr/>
            </a:pPr>
            <a:fld id="{A6369FF2-D9B8-4F58-84EA-09D5919E5C7B}" type="slidenum">
              <a:rPr lang="en-US"/>
              <a:pPr>
                <a:defRPr/>
              </a:pPr>
              <a:t>‹#›</a:t>
            </a:fld>
            <a:endParaRPr lang="en-US"/>
          </a:p>
        </p:txBody>
      </p:sp>
    </p:spTree>
    <p:extLst>
      <p:ext uri="{BB962C8B-B14F-4D97-AF65-F5344CB8AC3E}">
        <p14:creationId xmlns:p14="http://schemas.microsoft.com/office/powerpoint/2010/main" val="2618773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7657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195" tIns="49597" rIns="99195" bIns="49597" numCol="1" anchor="t" anchorCtr="0" compatLnSpc="1">
            <a:prstTxWarp prst="textNoShape">
              <a:avLst/>
            </a:prstTxWarp>
          </a:bodyPr>
          <a:lstStyle>
            <a:lvl1pPr defTabSz="990600">
              <a:defRPr sz="1300" i="0">
                <a:latin typeface="Arial" pitchFamily="34" charset="0"/>
                <a:ea typeface="ＭＳ Ｐゴシック" pitchFamily="34" charset="-128"/>
              </a:defRPr>
            </a:lvl1pPr>
          </a:lstStyle>
          <a:p>
            <a:pPr>
              <a:defRPr/>
            </a:pPr>
            <a:endParaRPr lang="en-GB"/>
          </a:p>
        </p:txBody>
      </p:sp>
      <p:sp>
        <p:nvSpPr>
          <p:cNvPr id="10243" name="Rectangle 3"/>
          <p:cNvSpPr>
            <a:spLocks noGrp="1" noChangeArrowheads="1"/>
          </p:cNvSpPr>
          <p:nvPr>
            <p:ph type="dt" idx="1"/>
          </p:nvPr>
        </p:nvSpPr>
        <p:spPr bwMode="auto">
          <a:xfrm>
            <a:off x="4021138" y="0"/>
            <a:ext cx="307657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195" tIns="49597" rIns="99195" bIns="49597" numCol="1" anchor="t" anchorCtr="0" compatLnSpc="1">
            <a:prstTxWarp prst="textNoShape">
              <a:avLst/>
            </a:prstTxWarp>
          </a:bodyPr>
          <a:lstStyle>
            <a:lvl1pPr algn="r" defTabSz="990600">
              <a:defRPr sz="1300" i="0">
                <a:latin typeface="Arial" pitchFamily="34" charset="0"/>
                <a:ea typeface="ＭＳ Ｐゴシック" pitchFamily="34" charset="-128"/>
              </a:defRPr>
            </a:lvl1pPr>
          </a:lstStyle>
          <a:p>
            <a:pPr>
              <a:defRPr/>
            </a:pPr>
            <a:endParaRPr lang="en-GB"/>
          </a:p>
        </p:txBody>
      </p:sp>
      <p:sp>
        <p:nvSpPr>
          <p:cNvPr id="119812" name="Rectangle 4"/>
          <p:cNvSpPr>
            <a:spLocks noGrp="1" noRot="1" noChangeAspect="1" noChangeArrowheads="1" noTextEdit="1"/>
          </p:cNvSpPr>
          <p:nvPr>
            <p:ph type="sldImg" idx="2"/>
          </p:nvPr>
        </p:nvSpPr>
        <p:spPr bwMode="auto">
          <a:xfrm>
            <a:off x="138113" y="766763"/>
            <a:ext cx="6823075"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5"/>
          <p:cNvSpPr>
            <a:spLocks noGrp="1" noChangeArrowheads="1"/>
          </p:cNvSpPr>
          <p:nvPr>
            <p:ph type="body" sz="quarter" idx="3"/>
          </p:nvPr>
        </p:nvSpPr>
        <p:spPr bwMode="auto">
          <a:xfrm>
            <a:off x="711200" y="4862513"/>
            <a:ext cx="5678488" cy="460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195" tIns="49597" rIns="99195" bIns="49597"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46" name="Rectangle 6"/>
          <p:cNvSpPr>
            <a:spLocks noGrp="1" noChangeArrowheads="1"/>
          </p:cNvSpPr>
          <p:nvPr>
            <p:ph type="ftr" sz="quarter" idx="4"/>
          </p:nvPr>
        </p:nvSpPr>
        <p:spPr bwMode="auto">
          <a:xfrm>
            <a:off x="0" y="9720263"/>
            <a:ext cx="307657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195" tIns="49597" rIns="99195" bIns="49597" numCol="1" anchor="b" anchorCtr="0" compatLnSpc="1">
            <a:prstTxWarp prst="textNoShape">
              <a:avLst/>
            </a:prstTxWarp>
          </a:bodyPr>
          <a:lstStyle>
            <a:lvl1pPr defTabSz="990600">
              <a:defRPr sz="1300" i="0">
                <a:latin typeface="Arial" pitchFamily="34" charset="0"/>
                <a:ea typeface="ＭＳ Ｐゴシック" pitchFamily="34" charset="-128"/>
              </a:defRPr>
            </a:lvl1pPr>
          </a:lstStyle>
          <a:p>
            <a:pPr>
              <a:defRPr/>
            </a:pPr>
            <a:endParaRPr lang="en-GB"/>
          </a:p>
        </p:txBody>
      </p:sp>
      <p:sp>
        <p:nvSpPr>
          <p:cNvPr id="10247" name="Rectangle 7"/>
          <p:cNvSpPr>
            <a:spLocks noGrp="1" noChangeArrowheads="1"/>
          </p:cNvSpPr>
          <p:nvPr>
            <p:ph type="sldNum" sz="quarter" idx="5"/>
          </p:nvPr>
        </p:nvSpPr>
        <p:spPr bwMode="auto">
          <a:xfrm>
            <a:off x="4021138" y="9720263"/>
            <a:ext cx="307657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195" tIns="49597" rIns="99195" bIns="49597" numCol="1" anchor="b" anchorCtr="0" compatLnSpc="1">
            <a:prstTxWarp prst="textNoShape">
              <a:avLst/>
            </a:prstTxWarp>
          </a:bodyPr>
          <a:lstStyle>
            <a:lvl1pPr algn="r" defTabSz="990600">
              <a:defRPr sz="1300" i="0">
                <a:latin typeface="Arial" pitchFamily="34" charset="0"/>
                <a:ea typeface="ＭＳ Ｐゴシック" pitchFamily="34" charset="-128"/>
              </a:defRPr>
            </a:lvl1pPr>
          </a:lstStyle>
          <a:p>
            <a:pPr>
              <a:defRPr/>
            </a:pPr>
            <a:fld id="{26BBFF5E-91D1-4493-A873-1C5CEE6A87CA}" type="slidenum">
              <a:rPr lang="en-US"/>
              <a:pPr>
                <a:defRPr/>
              </a:pPr>
              <a:t>‹#›</a:t>
            </a:fld>
            <a:endParaRPr lang="en-US"/>
          </a:p>
        </p:txBody>
      </p:sp>
    </p:spTree>
    <p:extLst>
      <p:ext uri="{BB962C8B-B14F-4D97-AF65-F5344CB8AC3E}">
        <p14:creationId xmlns:p14="http://schemas.microsoft.com/office/powerpoint/2010/main" val="401975697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S PGothic" pitchFamily="34" charset="-128"/>
        <a:cs typeface="Arial" pitchFamily="34" charset="0"/>
      </a:defRPr>
    </a:lvl1pPr>
    <a:lvl2pPr marL="457178" algn="l" rtl="0" fontAlgn="base">
      <a:spcBef>
        <a:spcPct val="30000"/>
      </a:spcBef>
      <a:spcAft>
        <a:spcPct val="0"/>
      </a:spcAft>
      <a:defRPr sz="1200" kern="1200">
        <a:solidFill>
          <a:schemeClr val="tx1"/>
        </a:solidFill>
        <a:latin typeface="Arial" pitchFamily="34" charset="0"/>
        <a:ea typeface="MS PGothic" pitchFamily="34" charset="-128"/>
        <a:cs typeface="Arial" pitchFamily="34" charset="0"/>
      </a:defRPr>
    </a:lvl2pPr>
    <a:lvl3pPr marL="914355" algn="l" rtl="0" fontAlgn="base">
      <a:spcBef>
        <a:spcPct val="30000"/>
      </a:spcBef>
      <a:spcAft>
        <a:spcPct val="0"/>
      </a:spcAft>
      <a:defRPr sz="1200" kern="1200">
        <a:solidFill>
          <a:schemeClr val="tx1"/>
        </a:solidFill>
        <a:latin typeface="Arial" pitchFamily="34" charset="0"/>
        <a:ea typeface="MS PGothic" pitchFamily="34" charset="-128"/>
        <a:cs typeface="Arial" pitchFamily="34" charset="0"/>
      </a:defRPr>
    </a:lvl3pPr>
    <a:lvl4pPr marL="1371532" algn="l" rtl="0" fontAlgn="base">
      <a:spcBef>
        <a:spcPct val="30000"/>
      </a:spcBef>
      <a:spcAft>
        <a:spcPct val="0"/>
      </a:spcAft>
      <a:defRPr sz="1200" kern="1200">
        <a:solidFill>
          <a:schemeClr val="tx1"/>
        </a:solidFill>
        <a:latin typeface="Arial" pitchFamily="34" charset="0"/>
        <a:ea typeface="MS PGothic" pitchFamily="34" charset="-128"/>
        <a:cs typeface="Arial" pitchFamily="34" charset="0"/>
      </a:defRPr>
    </a:lvl4pPr>
    <a:lvl5pPr marL="1828709" algn="l" rtl="0" fontAlgn="base">
      <a:spcBef>
        <a:spcPct val="30000"/>
      </a:spcBef>
      <a:spcAft>
        <a:spcPct val="0"/>
      </a:spcAft>
      <a:defRPr sz="1200" kern="1200">
        <a:solidFill>
          <a:schemeClr val="tx1"/>
        </a:solidFill>
        <a:latin typeface="Arial" pitchFamily="34" charset="0"/>
        <a:ea typeface="MS PGothic" pitchFamily="34" charset="-128"/>
        <a:cs typeface="Arial" pitchFamily="34" charset="0"/>
      </a:defRPr>
    </a:lvl5pPr>
    <a:lvl6pPr marL="2285886" algn="l" defTabSz="457178" rtl="0" eaLnBrk="1" latinLnBrk="0" hangingPunct="1">
      <a:defRPr sz="1200" kern="1200">
        <a:solidFill>
          <a:schemeClr val="tx1"/>
        </a:solidFill>
        <a:latin typeface="+mn-lt"/>
        <a:ea typeface="+mn-ea"/>
        <a:cs typeface="+mn-cs"/>
      </a:defRPr>
    </a:lvl6pPr>
    <a:lvl7pPr marL="2743064" algn="l" defTabSz="457178" rtl="0" eaLnBrk="1" latinLnBrk="0" hangingPunct="1">
      <a:defRPr sz="1200" kern="1200">
        <a:solidFill>
          <a:schemeClr val="tx1"/>
        </a:solidFill>
        <a:latin typeface="+mn-lt"/>
        <a:ea typeface="+mn-ea"/>
        <a:cs typeface="+mn-cs"/>
      </a:defRPr>
    </a:lvl7pPr>
    <a:lvl8pPr marL="3200240" algn="l" defTabSz="457178" rtl="0" eaLnBrk="1" latinLnBrk="0" hangingPunct="1">
      <a:defRPr sz="1200" kern="1200">
        <a:solidFill>
          <a:schemeClr val="tx1"/>
        </a:solidFill>
        <a:latin typeface="+mn-lt"/>
        <a:ea typeface="+mn-ea"/>
        <a:cs typeface="+mn-cs"/>
      </a:defRPr>
    </a:lvl8pPr>
    <a:lvl9pPr marL="3657418" algn="l" defTabSz="457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6BBFF5E-91D1-4493-A873-1C5CEE6A87CA}" type="slidenum">
              <a:rPr lang="en-US" smtClean="0"/>
              <a:pPr>
                <a:defRPr/>
              </a:pPr>
              <a:t>1</a:t>
            </a:fld>
            <a:endParaRPr lang="en-US"/>
          </a:p>
        </p:txBody>
      </p:sp>
    </p:spTree>
    <p:extLst>
      <p:ext uri="{BB962C8B-B14F-4D97-AF65-F5344CB8AC3E}">
        <p14:creationId xmlns:p14="http://schemas.microsoft.com/office/powerpoint/2010/main" val="3593226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400" dirty="0" smtClean="0"/>
              <a:t>Tumor-infiltrating cytotoxic T cells kill the tumor cells, which releases more tumor-specific antigens to perpetuate the cancer immunity cycle.</a:t>
            </a:r>
          </a:p>
          <a:p>
            <a:pPr marL="171450" indent="-171450" algn="just">
              <a:buFont typeface="Arial" panose="020B0604020202020204" pitchFamily="34" charset="0"/>
              <a:buChar char="•"/>
            </a:pPr>
            <a:endParaRPr lang="en-US" sz="1400" dirty="0" smtClean="0"/>
          </a:p>
          <a:p>
            <a:pPr marL="171450" indent="-171450" algn="just">
              <a:buFont typeface="Arial" panose="020B0604020202020204" pitchFamily="34" charset="0"/>
              <a:buChar char="•"/>
            </a:pPr>
            <a:r>
              <a:rPr lang="en-US" sz="1400" dirty="0" smtClean="0"/>
              <a:t>Tumor-infiltrating cytotoxic T cells bind to cancer cells through T-cell receptor interaction and cognate antigen bound to MHC class I</a:t>
            </a:r>
          </a:p>
          <a:p>
            <a:pPr marL="171450" indent="-171450" algn="just">
              <a:buFont typeface="Arial" panose="020B0604020202020204" pitchFamily="34" charset="0"/>
              <a:buChar char="•"/>
            </a:pPr>
            <a:endParaRPr lang="en-US" sz="1400" dirty="0" smtClean="0"/>
          </a:p>
          <a:p>
            <a:pPr marL="171450" indent="-171450" algn="just">
              <a:buFont typeface="Arial" panose="020B0604020202020204" pitchFamily="34" charset="0"/>
              <a:buChar char="•"/>
            </a:pPr>
            <a:r>
              <a:rPr lang="en-US" sz="1400" dirty="0" smtClean="0"/>
              <a:t>Cancer cell death results in the release of additional tumor-associated antigens, thereby amplifying the response in subsequent cycles</a:t>
            </a:r>
          </a:p>
          <a:p>
            <a:pPr algn="just"/>
            <a:endParaRPr lang="en-GB" sz="800" b="1" dirty="0" smtClean="0"/>
          </a:p>
          <a:p>
            <a:pPr algn="just"/>
            <a:r>
              <a:rPr lang="en-GB" sz="800" b="1" dirty="0" smtClean="0"/>
              <a:t>References</a:t>
            </a:r>
            <a:endParaRPr lang="en-GB" sz="800" b="1" dirty="0"/>
          </a:p>
          <a:p>
            <a:pPr algn="just"/>
            <a:r>
              <a:rPr lang="en-GB" sz="800" b="0" dirty="0"/>
              <a:t>Chen</a:t>
            </a:r>
            <a:r>
              <a:rPr lang="en-GB" sz="800" b="0" baseline="0" dirty="0"/>
              <a:t> DS &amp; </a:t>
            </a:r>
            <a:r>
              <a:rPr lang="en-GB" sz="800" b="0" baseline="0" dirty="0" err="1"/>
              <a:t>Mellman</a:t>
            </a:r>
            <a:r>
              <a:rPr lang="en-GB" sz="800" b="0" baseline="0" dirty="0"/>
              <a:t> I. Oncology Meets Immunology: The Cancer-Immunity Cycle. </a:t>
            </a:r>
            <a:r>
              <a:rPr lang="en-GB" sz="800" b="0" i="1" baseline="0" dirty="0"/>
              <a:t>Immunity</a:t>
            </a:r>
            <a:r>
              <a:rPr lang="en-GB" sz="800" b="0" i="0" baseline="0" dirty="0"/>
              <a:t> 2013; </a:t>
            </a:r>
            <a:r>
              <a:rPr lang="en-GB" sz="800" b="1" i="0" baseline="0" dirty="0"/>
              <a:t>39:</a:t>
            </a:r>
            <a:r>
              <a:rPr lang="en-GB" sz="800" b="0" i="0" baseline="0" dirty="0"/>
              <a:t> 1–10.</a:t>
            </a:r>
            <a:endParaRPr lang="en-GB" sz="800" b="0" dirty="0"/>
          </a:p>
        </p:txBody>
      </p:sp>
      <p:sp>
        <p:nvSpPr>
          <p:cNvPr id="4" name="Slide Number Placeholder 3"/>
          <p:cNvSpPr>
            <a:spLocks noGrp="1"/>
          </p:cNvSpPr>
          <p:nvPr>
            <p:ph type="sldNum" sz="quarter" idx="10"/>
          </p:nvPr>
        </p:nvSpPr>
        <p:spPr/>
        <p:txBody>
          <a:bodyPr/>
          <a:lstStyle/>
          <a:p>
            <a:pPr>
              <a:defRPr/>
            </a:pPr>
            <a:fld id="{26BBFF5E-91D1-4493-A873-1C5CEE6A87CA}" type="slidenum">
              <a:rPr lang="en-US" smtClean="0"/>
              <a:pPr>
                <a:defRPr/>
              </a:pPr>
              <a:t>10</a:t>
            </a:fld>
            <a:endParaRPr lang="en-US"/>
          </a:p>
        </p:txBody>
      </p:sp>
    </p:spTree>
    <p:extLst>
      <p:ext uri="{BB962C8B-B14F-4D97-AF65-F5344CB8AC3E}">
        <p14:creationId xmlns:p14="http://schemas.microsoft.com/office/powerpoint/2010/main" val="3468772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6BBFF5E-91D1-4493-A873-1C5CEE6A87CA}" type="slidenum">
              <a:rPr lang="en-US" smtClean="0"/>
              <a:pPr>
                <a:defRPr/>
              </a:pPr>
              <a:t>11</a:t>
            </a:fld>
            <a:endParaRPr lang="en-US"/>
          </a:p>
        </p:txBody>
      </p:sp>
    </p:spTree>
    <p:extLst>
      <p:ext uri="{BB962C8B-B14F-4D97-AF65-F5344CB8AC3E}">
        <p14:creationId xmlns:p14="http://schemas.microsoft.com/office/powerpoint/2010/main" val="1824765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a:buChar char="•"/>
            </a:pPr>
            <a:r>
              <a:rPr lang="en-US" sz="1400" b="0" dirty="0" smtClean="0"/>
              <a:t>Cancer can grow when the </a:t>
            </a:r>
            <a:r>
              <a:rPr lang="en-US" sz="1400" b="1" dirty="0" smtClean="0"/>
              <a:t>immune system is unable to generate an effective anti-cancer immune response </a:t>
            </a:r>
          </a:p>
          <a:p>
            <a:pPr marL="171450" indent="-171450" algn="just">
              <a:buFont typeface="Arial"/>
              <a:buChar char="•"/>
            </a:pPr>
            <a:endParaRPr lang="en-US" sz="1400" b="0" dirty="0" smtClean="0"/>
          </a:p>
          <a:p>
            <a:pPr marL="171450" indent="-171450" algn="just">
              <a:buFont typeface="Arial"/>
              <a:buChar char="•"/>
            </a:pPr>
            <a:r>
              <a:rPr lang="en-US" sz="1400" b="0" dirty="0" smtClean="0"/>
              <a:t>Tumor immune escape can occur as a result of </a:t>
            </a:r>
            <a:r>
              <a:rPr lang="en-US" sz="1400" b="1" dirty="0" smtClean="0"/>
              <a:t>disruption of any -or several- steps</a:t>
            </a:r>
            <a:r>
              <a:rPr lang="en-US" sz="1400" b="1" baseline="0" dirty="0" smtClean="0"/>
              <a:t> of the cancer-immunity cycle</a:t>
            </a:r>
            <a:r>
              <a:rPr lang="en-US" sz="1400" b="0" baseline="0" dirty="0" smtClean="0"/>
              <a:t>, thus blocking </a:t>
            </a:r>
            <a:r>
              <a:rPr lang="en-US" sz="1400" b="0" dirty="0" smtClean="0"/>
              <a:t>essential T-cell activity</a:t>
            </a:r>
          </a:p>
          <a:p>
            <a:pPr marL="171450" indent="-171450" algn="just">
              <a:buFont typeface="Arial"/>
              <a:buChar char="•"/>
            </a:pPr>
            <a:endParaRPr lang="en-US" sz="1400" b="0" dirty="0" smtClean="0"/>
          </a:p>
          <a:p>
            <a:pPr algn="just"/>
            <a:r>
              <a:rPr lang="en-GB" sz="800" b="1" dirty="0" smtClean="0"/>
              <a:t>References</a:t>
            </a:r>
            <a:endParaRPr lang="en-GB" sz="800" b="1" dirty="0"/>
          </a:p>
          <a:p>
            <a:pPr marL="228600" marR="0" lvl="0" indent="-228600" algn="just" defTabSz="914400" rtl="0" eaLnBrk="1" fontAlgn="base" latinLnBrk="0" hangingPunct="1">
              <a:lnSpc>
                <a:spcPct val="100000"/>
              </a:lnSpc>
              <a:spcBef>
                <a:spcPct val="30000"/>
              </a:spcBef>
              <a:spcAft>
                <a:spcPct val="0"/>
              </a:spcAft>
              <a:buClrTx/>
              <a:buSzTx/>
              <a:buFont typeface="+mj-lt"/>
              <a:buAutoNum type="arabicPeriod"/>
              <a:tabLst/>
              <a:defRPr/>
            </a:pPr>
            <a:r>
              <a:rPr lang="en-GB" sz="800" b="0" dirty="0"/>
              <a:t>Chen</a:t>
            </a:r>
            <a:r>
              <a:rPr lang="en-GB" sz="800" b="0" baseline="0" dirty="0"/>
              <a:t> DS &amp; </a:t>
            </a:r>
            <a:r>
              <a:rPr lang="en-GB" sz="800" b="0" baseline="0" dirty="0" err="1"/>
              <a:t>Mellman</a:t>
            </a:r>
            <a:r>
              <a:rPr lang="en-GB" sz="800" b="0" baseline="0" dirty="0"/>
              <a:t> I. Oncology Meets Immunology: The Cancer-Immunity Cycle. </a:t>
            </a:r>
            <a:r>
              <a:rPr lang="en-GB" sz="800" b="0" i="1" baseline="0" dirty="0"/>
              <a:t>Immunity</a:t>
            </a:r>
            <a:r>
              <a:rPr lang="en-GB" sz="800" b="0" i="0" baseline="0" dirty="0"/>
              <a:t> 2013; </a:t>
            </a:r>
            <a:r>
              <a:rPr lang="en-GB" sz="800" b="1" i="0" baseline="0" dirty="0"/>
              <a:t>39:</a:t>
            </a:r>
            <a:r>
              <a:rPr lang="en-GB" sz="800" b="0" i="0" baseline="0" dirty="0"/>
              <a:t> 1–10.</a:t>
            </a:r>
          </a:p>
          <a:p>
            <a:pPr marL="228600" indent="-228600" algn="just">
              <a:buFont typeface="+mj-lt"/>
              <a:buAutoNum type="arabicPeriod"/>
            </a:pPr>
            <a:r>
              <a:rPr lang="en-GB" sz="800" dirty="0"/>
              <a:t>Kim JM &amp; Chen DS. Immune escape to PD-L1/PD-1 blockade: seven steps to success (or failure). </a:t>
            </a:r>
            <a:r>
              <a:rPr lang="en-GB" sz="800" i="1" dirty="0"/>
              <a:t>Annals of </a:t>
            </a:r>
            <a:r>
              <a:rPr lang="en-GB" sz="800" i="1" dirty="0" err="1"/>
              <a:t>Oncol</a:t>
            </a:r>
            <a:r>
              <a:rPr lang="en-GB" sz="800" i="1" dirty="0"/>
              <a:t> </a:t>
            </a:r>
            <a:r>
              <a:rPr lang="en-GB" sz="800" dirty="0"/>
              <a:t>2016; </a:t>
            </a:r>
            <a:r>
              <a:rPr lang="en-GB" sz="800" b="1" dirty="0"/>
              <a:t>27:</a:t>
            </a:r>
            <a:r>
              <a:rPr lang="en-GB" sz="800" dirty="0"/>
              <a:t>1492–1504.</a:t>
            </a:r>
          </a:p>
          <a:p>
            <a:pPr marL="0" indent="0">
              <a:buFont typeface="Arial" panose="020B0604020202020204" pitchFamily="34" charset="0"/>
              <a:buNone/>
            </a:pPr>
            <a:endParaRPr lang="en-GB" b="0" dirty="0"/>
          </a:p>
          <a:p>
            <a:endParaRPr lang="en-GB" b="0" dirty="0"/>
          </a:p>
          <a:p>
            <a:endParaRPr lang="en-GB" b="0" dirty="0"/>
          </a:p>
          <a:p>
            <a:endParaRPr lang="en-GB" b="0" dirty="0"/>
          </a:p>
          <a:p>
            <a:endParaRPr lang="en-GB" dirty="0"/>
          </a:p>
        </p:txBody>
      </p:sp>
      <p:sp>
        <p:nvSpPr>
          <p:cNvPr id="4" name="Slide Number Placeholder 3"/>
          <p:cNvSpPr>
            <a:spLocks noGrp="1"/>
          </p:cNvSpPr>
          <p:nvPr>
            <p:ph type="sldNum" sz="quarter" idx="10"/>
          </p:nvPr>
        </p:nvSpPr>
        <p:spPr/>
        <p:txBody>
          <a:bodyPr/>
          <a:lstStyle/>
          <a:p>
            <a:pPr>
              <a:defRPr/>
            </a:pPr>
            <a:fld id="{26BBFF5E-91D1-4493-A873-1C5CEE6A87CA}" type="slidenum">
              <a:rPr lang="en-US" smtClean="0"/>
              <a:pPr>
                <a:defRPr/>
              </a:pPr>
              <a:t>12</a:t>
            </a:fld>
            <a:endParaRPr lang="en-US"/>
          </a:p>
        </p:txBody>
      </p:sp>
    </p:spTree>
    <p:extLst>
      <p:ext uri="{BB962C8B-B14F-4D97-AF65-F5344CB8AC3E}">
        <p14:creationId xmlns:p14="http://schemas.microsoft.com/office/powerpoint/2010/main" val="4159774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1200" y="4862513"/>
            <a:ext cx="5678488" cy="5068565"/>
          </a:xfrm>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sz="1400" b="1" baseline="0" dirty="0" smtClean="0"/>
              <a:t>3 tumour immune phenotypes </a:t>
            </a:r>
            <a:r>
              <a:rPr lang="en-GB" sz="1400" baseline="0" dirty="0" smtClean="0"/>
              <a:t>point to where the cancer-immunity cycle fails.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GB" sz="1400" baseline="0" dirty="0" smtClean="0"/>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sz="1400" baseline="0" dirty="0" smtClean="0"/>
              <a:t>Each phenotype is </a:t>
            </a:r>
            <a:r>
              <a:rPr lang="en-GB" sz="1400" b="1" baseline="0" dirty="0" smtClean="0"/>
              <a:t>associated to underlying immune escape mechanisms that disrupt the cancer immunity cycle</a:t>
            </a:r>
            <a:r>
              <a:rPr lang="en-GB" sz="1400" baseline="0" dirty="0" smtClean="0"/>
              <a:t>, not allowing the generation of anti-cancer immunity</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sz="1400" baseline="0" dirty="0" smtClean="0"/>
              <a:t>Immune Desert: a</a:t>
            </a:r>
            <a:r>
              <a:rPr lang="en-GB" sz="1400" i="0" dirty="0" smtClean="0"/>
              <a:t>ssociated with defects in generating</a:t>
            </a:r>
            <a:r>
              <a:rPr lang="en-GB" sz="1400" i="0" baseline="0" dirty="0" smtClean="0"/>
              <a:t> tumour-directed T-cells, therefore disrupting</a:t>
            </a:r>
            <a:r>
              <a:rPr lang="en-GB" sz="1400" i="0" dirty="0" smtClean="0"/>
              <a:t> cancer-immunity cycle steps</a:t>
            </a:r>
            <a:r>
              <a:rPr lang="en-GB" sz="1400" i="0" baseline="0" dirty="0" smtClean="0"/>
              <a:t> 1-3</a:t>
            </a:r>
            <a:endParaRPr lang="en-GB" sz="1400" i="0" baseline="30000" dirty="0" smtClean="0"/>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sz="1400" i="0" dirty="0" smtClean="0"/>
              <a:t>Immune</a:t>
            </a:r>
            <a:r>
              <a:rPr lang="en-GB" sz="1400" i="0" baseline="0" dirty="0" smtClean="0"/>
              <a:t> Excluded: a</a:t>
            </a:r>
            <a:r>
              <a:rPr lang="en-GB" sz="1400" i="0" dirty="0" smtClean="0"/>
              <a:t>ssociated with defects in T-cell infiltration,</a:t>
            </a:r>
            <a:r>
              <a:rPr lang="en-GB" sz="1400" i="0" baseline="0" dirty="0" smtClean="0"/>
              <a:t> therefore disrupting the </a:t>
            </a:r>
            <a:r>
              <a:rPr lang="en-GB" sz="1400" i="0" dirty="0" smtClean="0"/>
              <a:t>cancer-immunity cycle steps 4-5</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sz="1400" i="0" dirty="0" smtClean="0"/>
              <a:t>Inflamed: associated with defects in T-cell killing, therefore disrupting</a:t>
            </a:r>
            <a:r>
              <a:rPr lang="en-GB" sz="1400" i="0" baseline="0" dirty="0" smtClean="0"/>
              <a:t> </a:t>
            </a:r>
            <a:r>
              <a:rPr lang="en-GB" sz="1400" i="0" dirty="0" smtClean="0"/>
              <a:t>cancer-immunity cycle steps</a:t>
            </a:r>
            <a:r>
              <a:rPr lang="en-GB" sz="1400" i="0" baseline="0" dirty="0" smtClean="0"/>
              <a:t> 6-7</a:t>
            </a:r>
            <a:endParaRPr lang="en-GB" sz="1400" b="1" i="0" baseline="30000" dirty="0" smtClean="0"/>
          </a:p>
          <a:p>
            <a:endParaRPr lang="en-GB" b="1" dirty="0"/>
          </a:p>
          <a:p>
            <a:r>
              <a:rPr lang="en-GB" sz="800" b="1" dirty="0"/>
              <a:t>References</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GB" sz="800" dirty="0"/>
              <a:t>Chen DS &amp; </a:t>
            </a:r>
            <a:r>
              <a:rPr lang="en-GB" sz="800" dirty="0" err="1"/>
              <a:t>Mellman</a:t>
            </a:r>
            <a:r>
              <a:rPr lang="en-GB" sz="800" dirty="0"/>
              <a:t> I. Elements of cancer immunity and the cancer–immune set point. </a:t>
            </a:r>
            <a:r>
              <a:rPr lang="en-GB" sz="800" i="1" dirty="0"/>
              <a:t>Nature</a:t>
            </a:r>
            <a:r>
              <a:rPr lang="en-GB" sz="800" dirty="0"/>
              <a:t> 2017; </a:t>
            </a:r>
            <a:r>
              <a:rPr lang="en-GB" sz="800" b="1" dirty="0"/>
              <a:t>541:</a:t>
            </a:r>
            <a:r>
              <a:rPr lang="en-GB" sz="800" dirty="0"/>
              <a:t>321–330.</a:t>
            </a:r>
          </a:p>
          <a:p>
            <a:pPr marL="228600" indent="-228600">
              <a:buFont typeface="+mj-lt"/>
              <a:buAutoNum type="arabicPeriod"/>
            </a:pPr>
            <a:r>
              <a:rPr lang="en-GB" sz="800" dirty="0"/>
              <a:t>Kim JM &amp; Chen DS. Immune escape to PD-L1/PD-1 blockade: seven steps to success (or failure). </a:t>
            </a:r>
            <a:r>
              <a:rPr lang="en-GB" sz="800" i="1" dirty="0"/>
              <a:t>Annals of </a:t>
            </a:r>
            <a:r>
              <a:rPr lang="en-GB" sz="800" i="1" dirty="0" err="1"/>
              <a:t>Oncol</a:t>
            </a:r>
            <a:r>
              <a:rPr lang="en-GB" sz="800" i="1" dirty="0"/>
              <a:t> </a:t>
            </a:r>
            <a:r>
              <a:rPr lang="en-GB" sz="800" dirty="0"/>
              <a:t>2016; </a:t>
            </a:r>
            <a:r>
              <a:rPr lang="en-GB" sz="800" b="1" dirty="0"/>
              <a:t>27:</a:t>
            </a:r>
            <a:r>
              <a:rPr lang="en-GB" sz="800" dirty="0"/>
              <a:t>1492–1504.</a:t>
            </a:r>
          </a:p>
          <a:p>
            <a:pPr marL="228600" indent="-228600">
              <a:buFont typeface="+mj-lt"/>
              <a:buAutoNum type="arabicPeriod"/>
            </a:pPr>
            <a:r>
              <a:rPr lang="en-GB" sz="800" b="0" dirty="0"/>
              <a:t>Chen</a:t>
            </a:r>
            <a:r>
              <a:rPr lang="en-GB" sz="800" b="0" baseline="0" dirty="0"/>
              <a:t> DS &amp; </a:t>
            </a:r>
            <a:r>
              <a:rPr lang="en-GB" sz="800" b="0" baseline="0" dirty="0" err="1"/>
              <a:t>Mellman</a:t>
            </a:r>
            <a:r>
              <a:rPr lang="en-GB" sz="800" b="0" baseline="0" dirty="0"/>
              <a:t> I. Oncology Meets Immunology: The Cancer-Immunity Cycle. </a:t>
            </a:r>
            <a:r>
              <a:rPr lang="en-GB" sz="800" b="0" i="1" baseline="0" dirty="0"/>
              <a:t>Immunity</a:t>
            </a:r>
            <a:r>
              <a:rPr lang="en-GB" sz="800" b="0" i="0" baseline="0" dirty="0"/>
              <a:t> 2013; </a:t>
            </a:r>
            <a:r>
              <a:rPr lang="en-GB" sz="800" b="1" i="0" baseline="0" dirty="0"/>
              <a:t>39:</a:t>
            </a:r>
            <a:r>
              <a:rPr lang="en-GB" sz="800" b="0" i="0" baseline="0" dirty="0"/>
              <a:t> 1–10.</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GB" sz="800" b="0" dirty="0" err="1"/>
              <a:t>Herbst</a:t>
            </a:r>
            <a:r>
              <a:rPr lang="en-GB" sz="800" b="0" baseline="0" dirty="0"/>
              <a:t> RS, Soria J-C, </a:t>
            </a:r>
            <a:r>
              <a:rPr lang="en-GB" sz="800" b="0" baseline="0" dirty="0" err="1"/>
              <a:t>Kowanetz</a:t>
            </a:r>
            <a:r>
              <a:rPr lang="en-GB" sz="800" b="0" baseline="0" dirty="0"/>
              <a:t> M, </a:t>
            </a:r>
            <a:r>
              <a:rPr lang="en-GB" sz="800" b="0" i="1" baseline="0" dirty="0"/>
              <a:t>et al</a:t>
            </a:r>
            <a:r>
              <a:rPr lang="en-GB" sz="800" b="0" i="0" baseline="0" dirty="0"/>
              <a:t>. Predictive correlates of response to the anti-PD-L1 antibody MPDL3280A in cancer patients. </a:t>
            </a:r>
            <a:r>
              <a:rPr lang="en-GB" sz="800" b="0" i="1" baseline="0" dirty="0"/>
              <a:t>Nature</a:t>
            </a:r>
            <a:r>
              <a:rPr lang="en-GB" sz="800" b="0" i="0" baseline="0" dirty="0"/>
              <a:t> 2014; </a:t>
            </a:r>
            <a:r>
              <a:rPr lang="en-GB" sz="800" b="1" i="0" baseline="0" dirty="0"/>
              <a:t>515:</a:t>
            </a:r>
            <a:r>
              <a:rPr lang="en-GB" sz="800" b="0" i="0" baseline="0" dirty="0"/>
              <a:t>563–567.</a:t>
            </a:r>
            <a:endParaRPr lang="en-GB" sz="800" b="0" dirty="0"/>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GB" sz="800" dirty="0" err="1"/>
              <a:t>Tumeh</a:t>
            </a:r>
            <a:r>
              <a:rPr lang="en-GB" sz="800" dirty="0"/>
              <a:t> PC, </a:t>
            </a:r>
            <a:r>
              <a:rPr lang="en-GB" sz="800" dirty="0" err="1"/>
              <a:t>Harview</a:t>
            </a:r>
            <a:r>
              <a:rPr lang="en-GB" sz="800" dirty="0"/>
              <a:t> CL, </a:t>
            </a:r>
            <a:r>
              <a:rPr lang="en-GB" sz="800" dirty="0" err="1"/>
              <a:t>Yearley</a:t>
            </a:r>
            <a:r>
              <a:rPr lang="en-GB" sz="800" dirty="0"/>
              <a:t> JH, </a:t>
            </a:r>
            <a:r>
              <a:rPr lang="en-GB" sz="800" i="1" dirty="0"/>
              <a:t>et al</a:t>
            </a:r>
            <a:r>
              <a:rPr lang="en-GB" sz="800" i="0" dirty="0"/>
              <a:t>. P</a:t>
            </a:r>
            <a:r>
              <a:rPr lang="en-GB" sz="800" dirty="0"/>
              <a:t>D-1 blockade induces responses by inhibiting adaptive immune resistance. </a:t>
            </a:r>
            <a:r>
              <a:rPr lang="en-GB" sz="800" i="1" dirty="0"/>
              <a:t>Nature</a:t>
            </a:r>
            <a:r>
              <a:rPr lang="en-GB" sz="800" dirty="0"/>
              <a:t> 2014; </a:t>
            </a:r>
            <a:r>
              <a:rPr lang="en-GB" sz="800" b="1" dirty="0"/>
              <a:t>515:</a:t>
            </a:r>
            <a:r>
              <a:rPr lang="en-GB" sz="800" dirty="0"/>
              <a:t> 568–571.</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GB" sz="800" dirty="0"/>
              <a:t>Hedge PS, </a:t>
            </a:r>
            <a:r>
              <a:rPr lang="en-GB" sz="800" dirty="0" err="1"/>
              <a:t>Karanikas</a:t>
            </a:r>
            <a:r>
              <a:rPr lang="en-GB" sz="800" dirty="0"/>
              <a:t> V &amp; Evers S. The Where, the When, and the How of Immune Monitoring for Cancer Immunotherapies in the Era of Checkpoint Inhibition. </a:t>
            </a:r>
            <a:r>
              <a:rPr lang="en-GB" sz="800" i="1" dirty="0" err="1"/>
              <a:t>Clin</a:t>
            </a:r>
            <a:r>
              <a:rPr lang="en-GB" sz="800" i="1" dirty="0"/>
              <a:t> Cancer Res </a:t>
            </a:r>
            <a:r>
              <a:rPr lang="en-GB" sz="800" dirty="0"/>
              <a:t>2016; </a:t>
            </a:r>
            <a:r>
              <a:rPr lang="en-GB" sz="800" b="1" dirty="0"/>
              <a:t>22:</a:t>
            </a:r>
            <a:r>
              <a:rPr lang="en-GB" sz="800" dirty="0"/>
              <a:t>1865–1874.</a:t>
            </a:r>
          </a:p>
        </p:txBody>
      </p:sp>
      <p:sp>
        <p:nvSpPr>
          <p:cNvPr id="4" name="Slide Number Placeholder 3"/>
          <p:cNvSpPr>
            <a:spLocks noGrp="1"/>
          </p:cNvSpPr>
          <p:nvPr>
            <p:ph type="sldNum" sz="quarter" idx="10"/>
          </p:nvPr>
        </p:nvSpPr>
        <p:spPr/>
        <p:txBody>
          <a:bodyPr/>
          <a:lstStyle/>
          <a:p>
            <a:pPr>
              <a:defRPr/>
            </a:pPr>
            <a:fld id="{26BBFF5E-91D1-4493-A873-1C5CEE6A87CA}" type="slidenum">
              <a:rPr lang="en-US" smtClean="0"/>
              <a:pPr>
                <a:defRPr/>
              </a:pPr>
              <a:t>13</a:t>
            </a:fld>
            <a:endParaRPr lang="en-US"/>
          </a:p>
        </p:txBody>
      </p:sp>
    </p:spTree>
    <p:extLst>
      <p:ext uri="{BB962C8B-B14F-4D97-AF65-F5344CB8AC3E}">
        <p14:creationId xmlns:p14="http://schemas.microsoft.com/office/powerpoint/2010/main" val="2005654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Immune desert </a:t>
            </a:r>
            <a:r>
              <a:rPr lang="en-US" sz="1400" b="0" dirty="0" smtClean="0"/>
              <a:t>(non-inflamed tumors with little or no CD8+ T-cell infiltration).</a:t>
            </a:r>
          </a:p>
          <a:p>
            <a:pPr marL="171450" indent="-171450">
              <a:buFont typeface="Arial" panose="020B0604020202020204" pitchFamily="34" charset="0"/>
              <a:buChar char="•"/>
            </a:pPr>
            <a:endParaRPr lang="en-US" sz="1400" b="0" dirty="0" smtClean="0"/>
          </a:p>
          <a:p>
            <a:pPr marL="171450" indent="-171450">
              <a:buFont typeface="Arial" panose="020B0604020202020204" pitchFamily="34" charset="0"/>
              <a:buChar char="•"/>
            </a:pPr>
            <a:r>
              <a:rPr lang="en-US" sz="1400" b="0" dirty="0" smtClean="0"/>
              <a:t>These tumors are likely to have a defect in the early stages of the cancer immunity cycle (steps 1-3). </a:t>
            </a:r>
          </a:p>
          <a:p>
            <a:pPr marL="171450" indent="-171450">
              <a:buFont typeface="Arial" panose="020B0604020202020204" pitchFamily="34" charset="0"/>
              <a:buChar char="•"/>
            </a:pPr>
            <a:endParaRPr lang="en-US" sz="1400" b="0" dirty="0" smtClean="0"/>
          </a:p>
          <a:p>
            <a:pPr marL="171450" indent="-171450">
              <a:buFont typeface="Arial" panose="020B0604020202020204" pitchFamily="34" charset="0"/>
              <a:buChar char="•"/>
            </a:pPr>
            <a:r>
              <a:rPr lang="en-US" sz="1400" b="0" dirty="0" smtClean="0"/>
              <a:t>Escape mechanisms associated with this phenotype include: poor tumor immunogenicity (step 1) (e.g. reduced non-synonymous mutational load, low MHC-I), reduced dendritic cells (DC) maturation (step 2) (e.g. inactivation of damage-associated molecular pattern activity, numerous cancer-derived soluble factors such as IL-10, MCSF, VEGF, TGF-B, IDO and prostaglandins, or suppressive immune cells including T-</a:t>
            </a:r>
            <a:r>
              <a:rPr lang="en-US" sz="1400" b="0" dirty="0" err="1" smtClean="0"/>
              <a:t>regs</a:t>
            </a:r>
            <a:r>
              <a:rPr lang="en-US" sz="1400" b="0" dirty="0" smtClean="0"/>
              <a:t> and MDSCs), and suboptimal T-cell activation (step 3) (e.g. lack of costimulatory interactions between DCs and T-cells, such as OX40L:OX40, GITRL:GITR or 4-1BBL:4-1BB, limited production of IL-2 or overexpression of CTLA-4)</a:t>
            </a:r>
          </a:p>
          <a:p>
            <a:endParaRPr lang="en-GB" sz="800" b="1" dirty="0" smtClean="0"/>
          </a:p>
          <a:p>
            <a:r>
              <a:rPr lang="en-GB" sz="800" b="1" dirty="0" smtClean="0"/>
              <a:t>References</a:t>
            </a:r>
            <a:endParaRPr lang="en-GB" sz="800" dirty="0"/>
          </a:p>
          <a:p>
            <a:pPr marL="228600" indent="-228600">
              <a:buFont typeface="+mj-lt"/>
              <a:buAutoNum type="arabicPeriod"/>
            </a:pPr>
            <a:r>
              <a:rPr lang="en-GB" sz="800" dirty="0" err="1"/>
              <a:t>Gajewski</a:t>
            </a:r>
            <a:r>
              <a:rPr lang="en-GB" sz="800" dirty="0"/>
              <a:t> TF, Schreiber H &amp; Fu Y-X. Innate and adaptive immune cells in the </a:t>
            </a:r>
            <a:r>
              <a:rPr lang="en-GB" sz="800" dirty="0" err="1"/>
              <a:t>tumor</a:t>
            </a:r>
            <a:r>
              <a:rPr lang="en-GB" sz="800" dirty="0"/>
              <a:t> microenvironment. </a:t>
            </a:r>
            <a:r>
              <a:rPr lang="en-GB" sz="800" i="1" dirty="0"/>
              <a:t>Nature </a:t>
            </a:r>
            <a:r>
              <a:rPr lang="en-GB" sz="800" i="1" dirty="0" err="1"/>
              <a:t>Immunol</a:t>
            </a:r>
            <a:r>
              <a:rPr lang="en-GB" sz="800" dirty="0"/>
              <a:t> 2013; </a:t>
            </a:r>
            <a:r>
              <a:rPr lang="en-GB" sz="800" b="1" dirty="0"/>
              <a:t>14:</a:t>
            </a:r>
            <a:r>
              <a:rPr lang="en-GB" sz="800" dirty="0"/>
              <a:t>1014–1022.</a:t>
            </a:r>
          </a:p>
          <a:p>
            <a:pPr marL="228600" indent="-228600">
              <a:buFont typeface="+mj-lt"/>
              <a:buAutoNum type="arabicPeriod"/>
            </a:pPr>
            <a:r>
              <a:rPr lang="en-GB" sz="800" dirty="0" err="1"/>
              <a:t>Herbst</a:t>
            </a:r>
            <a:r>
              <a:rPr lang="en-GB" sz="800" dirty="0"/>
              <a:t> RS, Soria J-C, </a:t>
            </a:r>
            <a:r>
              <a:rPr lang="en-GB" sz="800" dirty="0" err="1"/>
              <a:t>Kowanetz</a:t>
            </a:r>
            <a:r>
              <a:rPr lang="en-GB" sz="800" dirty="0"/>
              <a:t> M, </a:t>
            </a:r>
            <a:r>
              <a:rPr lang="en-GB" sz="800" i="1" dirty="0"/>
              <a:t>et al</a:t>
            </a:r>
            <a:r>
              <a:rPr lang="en-GB" sz="800" dirty="0"/>
              <a:t>. Predictive correlates of response to the anti-PD-L1 antibody MPDL3280A in cancer patients. </a:t>
            </a:r>
            <a:r>
              <a:rPr lang="en-GB" sz="800" i="1" dirty="0"/>
              <a:t>Nature</a:t>
            </a:r>
            <a:r>
              <a:rPr lang="en-GB" sz="800" dirty="0"/>
              <a:t> 2014; </a:t>
            </a:r>
            <a:r>
              <a:rPr lang="en-GB" sz="800" b="1" dirty="0"/>
              <a:t>515:</a:t>
            </a:r>
            <a:r>
              <a:rPr lang="en-GB" sz="800" dirty="0"/>
              <a:t>563–567.</a:t>
            </a:r>
          </a:p>
          <a:p>
            <a:pPr marL="228600" indent="-228600">
              <a:buFont typeface="+mj-lt"/>
              <a:buAutoNum type="arabicPeriod"/>
            </a:pPr>
            <a:r>
              <a:rPr lang="en-GB" sz="800" dirty="0"/>
              <a:t>Hedge PS, </a:t>
            </a:r>
            <a:r>
              <a:rPr lang="en-GB" sz="800" dirty="0" err="1"/>
              <a:t>Karanikas</a:t>
            </a:r>
            <a:r>
              <a:rPr lang="en-GB" sz="800" dirty="0"/>
              <a:t> V &amp; Evers S. The Where, the When, and the How of Immune Monitoring for Cancer Immunotherapies in the Era of Checkpoint Inhibition. </a:t>
            </a:r>
            <a:r>
              <a:rPr lang="en-GB" sz="800" i="1" dirty="0" err="1"/>
              <a:t>Clin</a:t>
            </a:r>
            <a:r>
              <a:rPr lang="en-GB" sz="800" i="1" dirty="0"/>
              <a:t> Cancer Res </a:t>
            </a:r>
            <a:r>
              <a:rPr lang="en-GB" sz="800" dirty="0"/>
              <a:t>2016; </a:t>
            </a:r>
            <a:r>
              <a:rPr lang="en-GB" sz="800" b="1" dirty="0"/>
              <a:t>22:</a:t>
            </a:r>
            <a:r>
              <a:rPr lang="en-GB" sz="800" dirty="0"/>
              <a:t>1865–1874.</a:t>
            </a:r>
          </a:p>
          <a:p>
            <a:pPr marL="228600" indent="-228600">
              <a:buFont typeface="+mj-lt"/>
              <a:buAutoNum type="arabicPeriod"/>
            </a:pPr>
            <a:r>
              <a:rPr lang="en-GB" sz="800" dirty="0"/>
              <a:t>Kim JM &amp; Chen DS. Immune escape to PD-L1/PD-1 blockade: seven steps to success (or failure). </a:t>
            </a:r>
            <a:r>
              <a:rPr lang="en-GB" sz="800" i="1" dirty="0"/>
              <a:t>Annals of </a:t>
            </a:r>
            <a:r>
              <a:rPr lang="en-GB" sz="800" i="1" dirty="0" err="1"/>
              <a:t>Oncol</a:t>
            </a:r>
            <a:r>
              <a:rPr lang="en-GB" sz="800" i="1" dirty="0"/>
              <a:t> </a:t>
            </a:r>
            <a:r>
              <a:rPr lang="en-GB" sz="800" dirty="0"/>
              <a:t>2016; </a:t>
            </a:r>
            <a:r>
              <a:rPr lang="en-GB" sz="800" b="1" dirty="0"/>
              <a:t>27:</a:t>
            </a:r>
            <a:r>
              <a:rPr lang="en-GB" sz="800" dirty="0"/>
              <a:t>1492–1504.</a:t>
            </a:r>
          </a:p>
          <a:p>
            <a:pPr marL="228600" indent="-228600">
              <a:buFont typeface="+mj-lt"/>
              <a:buAutoNum type="arabicPeriod"/>
            </a:pPr>
            <a:r>
              <a:rPr lang="en-GB" sz="800" dirty="0"/>
              <a:t>Chen DS &amp; </a:t>
            </a:r>
            <a:r>
              <a:rPr lang="en-GB" sz="800" dirty="0" err="1"/>
              <a:t>Mellman</a:t>
            </a:r>
            <a:r>
              <a:rPr lang="en-GB" sz="800" dirty="0"/>
              <a:t> I. Elements of cancer immunity and the cancer–immune set point. </a:t>
            </a:r>
            <a:r>
              <a:rPr lang="en-GB" sz="800" i="1" dirty="0"/>
              <a:t>Nature</a:t>
            </a:r>
            <a:r>
              <a:rPr lang="en-GB" sz="800" dirty="0"/>
              <a:t> 2017; </a:t>
            </a:r>
            <a:r>
              <a:rPr lang="en-GB" sz="800" b="1" dirty="0"/>
              <a:t>541:</a:t>
            </a:r>
            <a:r>
              <a:rPr lang="en-GB" sz="800" dirty="0"/>
              <a:t>321–330.</a:t>
            </a:r>
          </a:p>
          <a:p>
            <a:pPr marL="228600" indent="-228600">
              <a:buFont typeface="+mj-lt"/>
              <a:buAutoNum type="arabicPeriod"/>
            </a:pPr>
            <a:r>
              <a:rPr lang="en-GB" sz="800" dirty="0" err="1"/>
              <a:t>Motz</a:t>
            </a:r>
            <a:r>
              <a:rPr lang="en-GB" sz="800" dirty="0"/>
              <a:t> GT, </a:t>
            </a:r>
            <a:r>
              <a:rPr lang="en-GB" sz="800" dirty="0" err="1"/>
              <a:t>Coukos</a:t>
            </a:r>
            <a:r>
              <a:rPr lang="en-GB" sz="800" dirty="0"/>
              <a:t> G. Deciphering and reversing </a:t>
            </a:r>
            <a:r>
              <a:rPr lang="en-GB" sz="800" dirty="0" err="1"/>
              <a:t>tumor</a:t>
            </a:r>
            <a:r>
              <a:rPr lang="en-GB" sz="800" dirty="0"/>
              <a:t> immune suppression. </a:t>
            </a:r>
            <a:r>
              <a:rPr lang="en-GB" sz="800" i="1" dirty="0"/>
              <a:t>Immunity</a:t>
            </a:r>
            <a:r>
              <a:rPr lang="en-GB" sz="800" dirty="0"/>
              <a:t> 2013; </a:t>
            </a:r>
            <a:r>
              <a:rPr lang="en-GB" sz="800" b="1" dirty="0"/>
              <a:t>39:</a:t>
            </a:r>
            <a:r>
              <a:rPr lang="en-GB" sz="800" dirty="0"/>
              <a:t>61–73.</a:t>
            </a:r>
          </a:p>
          <a:p>
            <a:pPr marL="228600" indent="-228600">
              <a:buFont typeface="+mj-lt"/>
              <a:buAutoNum type="arabicPeriod"/>
            </a:pPr>
            <a:r>
              <a:rPr lang="en-GB" sz="800" dirty="0"/>
              <a:t>Pinzon-Charry A, Maxwell T, Lopez JA. Dendritic cell dysfunction in cancer: a mechanism for immunosuppression. </a:t>
            </a:r>
            <a:r>
              <a:rPr lang="en-GB" sz="800" i="1" dirty="0" err="1"/>
              <a:t>Immunol</a:t>
            </a:r>
            <a:r>
              <a:rPr lang="en-GB" sz="800" i="1" dirty="0"/>
              <a:t> Cell </a:t>
            </a:r>
            <a:r>
              <a:rPr lang="en-GB" sz="800" i="1" dirty="0" err="1"/>
              <a:t>Biol</a:t>
            </a:r>
            <a:r>
              <a:rPr lang="en-GB" sz="800" i="1" dirty="0"/>
              <a:t> </a:t>
            </a:r>
            <a:r>
              <a:rPr lang="en-GB" sz="800" dirty="0"/>
              <a:t>2005; </a:t>
            </a:r>
            <a:r>
              <a:rPr lang="en-GB" sz="800" b="1" dirty="0"/>
              <a:t>83:</a:t>
            </a:r>
            <a:r>
              <a:rPr lang="en-GB" sz="800" dirty="0"/>
              <a:t>451–461.</a:t>
            </a:r>
          </a:p>
          <a:p>
            <a:pPr marL="228600" indent="-228600">
              <a:buFont typeface="+mj-lt"/>
              <a:buAutoNum type="arabicPeriod"/>
            </a:pPr>
            <a:r>
              <a:rPr lang="en-GB" sz="800" dirty="0"/>
              <a:t>Hwang SL, Chung NP, Chan JK &amp; Lin CL. Indoleamine 2,3-dioxygenase (IDO) is essential for dendritic cell activation and chemotactic responsiveness to chemokines. </a:t>
            </a:r>
            <a:r>
              <a:rPr lang="en-GB" sz="800" i="1" dirty="0"/>
              <a:t>Cell Res</a:t>
            </a:r>
            <a:r>
              <a:rPr lang="en-GB" sz="800" dirty="0"/>
              <a:t> 2005; </a:t>
            </a:r>
            <a:r>
              <a:rPr lang="en-GB" sz="800" b="1" dirty="0"/>
              <a:t>15:</a:t>
            </a:r>
            <a:r>
              <a:rPr lang="en-GB" sz="800" dirty="0"/>
              <a:t>167–175.</a:t>
            </a:r>
          </a:p>
          <a:p>
            <a:pPr marL="228600" indent="-228600">
              <a:buFont typeface="+mj-lt"/>
              <a:buAutoNum type="arabicPeriod"/>
            </a:pPr>
            <a:r>
              <a:rPr lang="en-GB" sz="800" dirty="0" err="1"/>
              <a:t>Novitskiy</a:t>
            </a:r>
            <a:r>
              <a:rPr lang="en-GB" sz="800" dirty="0"/>
              <a:t> SV, </a:t>
            </a:r>
            <a:r>
              <a:rPr lang="en-GB" sz="800" dirty="0" err="1"/>
              <a:t>Ryzhov</a:t>
            </a:r>
            <a:r>
              <a:rPr lang="en-GB" sz="800" dirty="0"/>
              <a:t> S, </a:t>
            </a:r>
            <a:r>
              <a:rPr lang="en-GB" sz="800" dirty="0" err="1"/>
              <a:t>Zaynagetdinov</a:t>
            </a:r>
            <a:r>
              <a:rPr lang="en-GB" sz="800" dirty="0"/>
              <a:t> R, </a:t>
            </a:r>
            <a:r>
              <a:rPr lang="en-GB" sz="800" i="1" dirty="0"/>
              <a:t>et al</a:t>
            </a:r>
            <a:r>
              <a:rPr lang="en-GB" sz="800" dirty="0"/>
              <a:t>. Adenosine receptors in regulation of dendritic cell differentiation and function. </a:t>
            </a:r>
            <a:r>
              <a:rPr lang="en-GB" sz="800" i="1" dirty="0"/>
              <a:t>Blood</a:t>
            </a:r>
            <a:r>
              <a:rPr lang="en-GB" sz="800" dirty="0"/>
              <a:t> 2008; </a:t>
            </a:r>
            <a:r>
              <a:rPr lang="en-GB" sz="800" b="1" dirty="0"/>
              <a:t>112:</a:t>
            </a:r>
            <a:r>
              <a:rPr lang="en-GB" sz="800" dirty="0"/>
              <a:t>1822–1831.</a:t>
            </a:r>
          </a:p>
          <a:p>
            <a:pPr marL="228600" indent="-228600">
              <a:buFont typeface="+mj-lt"/>
              <a:buAutoNum type="arabicPeriod"/>
            </a:pPr>
            <a:r>
              <a:rPr lang="en-GB" sz="800" dirty="0"/>
              <a:t>Chen L &amp; Flies DB. Molecular mechanisms of T cell co-stimulation and co-inhibition. </a:t>
            </a:r>
            <a:r>
              <a:rPr lang="en-GB" sz="800" i="1" dirty="0"/>
              <a:t>Nat Rev </a:t>
            </a:r>
            <a:r>
              <a:rPr lang="en-GB" sz="800" i="1" dirty="0" err="1"/>
              <a:t>Immunol</a:t>
            </a:r>
            <a:r>
              <a:rPr lang="en-GB" sz="800" dirty="0"/>
              <a:t> 2013; </a:t>
            </a:r>
            <a:r>
              <a:rPr lang="en-GB" sz="800" b="1" dirty="0"/>
              <a:t>13:</a:t>
            </a:r>
            <a:r>
              <a:rPr lang="en-GB" sz="800" dirty="0"/>
              <a:t>227–242.</a:t>
            </a:r>
          </a:p>
          <a:p>
            <a:pPr marL="228600" indent="-228600">
              <a:buFont typeface="+mj-lt"/>
              <a:buAutoNum type="arabicPeriod"/>
            </a:pPr>
            <a:r>
              <a:rPr lang="en-GB" sz="800" dirty="0" err="1"/>
              <a:t>Gimmi</a:t>
            </a:r>
            <a:r>
              <a:rPr lang="en-GB" sz="800" dirty="0"/>
              <a:t> CD, Freeman GJ, </a:t>
            </a:r>
            <a:r>
              <a:rPr lang="en-GB" sz="800" dirty="0" err="1"/>
              <a:t>Gribben</a:t>
            </a:r>
            <a:r>
              <a:rPr lang="en-GB" sz="800" dirty="0"/>
              <a:t> JG,</a:t>
            </a:r>
            <a:r>
              <a:rPr lang="en-GB" sz="800" i="1" dirty="0"/>
              <a:t> et al</a:t>
            </a:r>
            <a:r>
              <a:rPr lang="en-GB" sz="800" dirty="0"/>
              <a:t>. Human T-cell clonal </a:t>
            </a:r>
            <a:r>
              <a:rPr lang="en-GB" sz="800" dirty="0" err="1"/>
              <a:t>anergy</a:t>
            </a:r>
            <a:r>
              <a:rPr lang="en-GB" sz="800" dirty="0"/>
              <a:t> is induced by antigen presentation in the absence of B7 </a:t>
            </a:r>
            <a:r>
              <a:rPr lang="en-GB" sz="800" dirty="0" err="1"/>
              <a:t>costimulation</a:t>
            </a:r>
            <a:r>
              <a:rPr lang="en-GB" sz="800" dirty="0"/>
              <a:t>. </a:t>
            </a:r>
            <a:r>
              <a:rPr lang="en-GB" sz="800" i="1" dirty="0"/>
              <a:t>Proc Natl </a:t>
            </a:r>
            <a:r>
              <a:rPr lang="en-GB" sz="800" i="1" dirty="0" err="1"/>
              <a:t>Acad</a:t>
            </a:r>
            <a:r>
              <a:rPr lang="en-GB" sz="800" i="1" dirty="0"/>
              <a:t> Sci USA</a:t>
            </a:r>
            <a:r>
              <a:rPr lang="en-GB" sz="800" dirty="0"/>
              <a:t> 1993; </a:t>
            </a:r>
            <a:r>
              <a:rPr lang="en-GB" sz="800" b="1" dirty="0"/>
              <a:t>90:</a:t>
            </a:r>
            <a:r>
              <a:rPr lang="en-GB" sz="800" dirty="0"/>
              <a:t>6586–6590.</a:t>
            </a:r>
          </a:p>
          <a:p>
            <a:pPr marL="228600" indent="-228600">
              <a:buFont typeface="+mj-lt"/>
              <a:buAutoNum type="arabicPeriod"/>
            </a:pPr>
            <a:r>
              <a:rPr lang="en-GB" sz="800" dirty="0"/>
              <a:t>D’Souza WN &amp; </a:t>
            </a:r>
            <a:r>
              <a:rPr lang="en-GB" sz="800" dirty="0" err="1"/>
              <a:t>Lefrancois</a:t>
            </a:r>
            <a:r>
              <a:rPr lang="en-GB" sz="800" dirty="0"/>
              <a:t> L. IL-2 is not required for the initiation of CD8 T cell cycling but sustains expansion. </a:t>
            </a:r>
            <a:r>
              <a:rPr lang="en-GB" sz="800" i="1" dirty="0"/>
              <a:t>J </a:t>
            </a:r>
            <a:r>
              <a:rPr lang="en-GB" sz="800" i="1" dirty="0" err="1"/>
              <a:t>Immunol</a:t>
            </a:r>
            <a:r>
              <a:rPr lang="en-GB" sz="800" i="1" dirty="0"/>
              <a:t> </a:t>
            </a:r>
            <a:r>
              <a:rPr lang="en-GB" sz="800" dirty="0"/>
              <a:t>2003; </a:t>
            </a:r>
            <a:r>
              <a:rPr lang="en-GB" sz="800" b="1" dirty="0"/>
              <a:t>171:</a:t>
            </a:r>
            <a:r>
              <a:rPr lang="en-GB" sz="800" dirty="0"/>
              <a:t>5727–5735.</a:t>
            </a:r>
          </a:p>
          <a:p>
            <a:pPr marL="228600" indent="-228600">
              <a:buFont typeface="+mj-lt"/>
              <a:buAutoNum type="arabicPeriod"/>
            </a:pPr>
            <a:r>
              <a:rPr lang="en-GB" sz="800" dirty="0"/>
              <a:t>Williams MA, </a:t>
            </a:r>
            <a:r>
              <a:rPr lang="en-GB" sz="800" dirty="0" err="1"/>
              <a:t>Tyznik</a:t>
            </a:r>
            <a:r>
              <a:rPr lang="en-GB" sz="800" dirty="0"/>
              <a:t> AJ, Bevan MJ. Interleukin-2 signals during priming are required for secondary expansion of CD8+ memory T cells. </a:t>
            </a:r>
            <a:r>
              <a:rPr lang="en-GB" sz="800" i="1" dirty="0"/>
              <a:t>Nature</a:t>
            </a:r>
            <a:r>
              <a:rPr lang="en-GB" sz="800" dirty="0"/>
              <a:t> 2006; </a:t>
            </a:r>
            <a:r>
              <a:rPr lang="en-GB" sz="800" b="1" dirty="0" smtClean="0"/>
              <a:t>441:</a:t>
            </a:r>
            <a:r>
              <a:rPr lang="en-GB" sz="800" dirty="0" smtClean="0"/>
              <a:t>890–893.</a:t>
            </a:r>
          </a:p>
          <a:p>
            <a:pPr marL="228600" indent="-228600">
              <a:buFont typeface="+mj-lt"/>
              <a:buAutoNum type="arabicPeriod"/>
            </a:pPr>
            <a:r>
              <a:rPr lang="en-GB" sz="800" b="0" dirty="0" smtClean="0"/>
              <a:t>Chen</a:t>
            </a:r>
            <a:r>
              <a:rPr lang="en-GB" sz="800" b="0" baseline="0" dirty="0" smtClean="0"/>
              <a:t> </a:t>
            </a:r>
            <a:r>
              <a:rPr lang="en-GB" sz="800" b="0" baseline="0" dirty="0"/>
              <a:t>DS &amp; </a:t>
            </a:r>
            <a:r>
              <a:rPr lang="en-GB" sz="800" b="0" baseline="0" dirty="0" err="1"/>
              <a:t>Mellman</a:t>
            </a:r>
            <a:r>
              <a:rPr lang="en-GB" sz="800" b="0" baseline="0" dirty="0"/>
              <a:t> I. Oncology Meets Immunology: The Cancer-Immunity Cycle. </a:t>
            </a:r>
            <a:r>
              <a:rPr lang="en-GB" sz="800" b="0" i="1" baseline="0" dirty="0"/>
              <a:t>Immunity</a:t>
            </a:r>
            <a:r>
              <a:rPr lang="en-GB" sz="800" b="0" i="0" baseline="0" dirty="0"/>
              <a:t> 2013; </a:t>
            </a:r>
            <a:r>
              <a:rPr lang="en-GB" sz="800" b="1" i="0" baseline="0" dirty="0"/>
              <a:t>39:</a:t>
            </a:r>
            <a:r>
              <a:rPr lang="en-GB" sz="800" b="0" i="0" baseline="0" dirty="0"/>
              <a:t> 1–10.</a:t>
            </a:r>
            <a:endParaRPr lang="en-GB" sz="800" b="0" dirty="0"/>
          </a:p>
          <a:p>
            <a:pPr marL="228600" indent="-228600">
              <a:buFont typeface="+mj-lt"/>
              <a:buAutoNum type="arabicPeriod"/>
            </a:pPr>
            <a:endParaRPr lang="en-GB" dirty="0"/>
          </a:p>
        </p:txBody>
      </p:sp>
      <p:sp>
        <p:nvSpPr>
          <p:cNvPr id="4" name="Slide Number Placeholder 3"/>
          <p:cNvSpPr>
            <a:spLocks noGrp="1"/>
          </p:cNvSpPr>
          <p:nvPr>
            <p:ph type="sldNum" sz="quarter" idx="10"/>
          </p:nvPr>
        </p:nvSpPr>
        <p:spPr/>
        <p:txBody>
          <a:bodyPr/>
          <a:lstStyle/>
          <a:p>
            <a:pPr>
              <a:defRPr/>
            </a:pPr>
            <a:fld id="{26BBFF5E-91D1-4493-A873-1C5CEE6A87CA}" type="slidenum">
              <a:rPr lang="en-US" smtClean="0"/>
              <a:pPr>
                <a:defRPr/>
              </a:pPr>
              <a:t>14</a:t>
            </a:fld>
            <a:endParaRPr lang="en-US"/>
          </a:p>
        </p:txBody>
      </p:sp>
    </p:spTree>
    <p:extLst>
      <p:ext uri="{BB962C8B-B14F-4D97-AF65-F5344CB8AC3E}">
        <p14:creationId xmlns:p14="http://schemas.microsoft.com/office/powerpoint/2010/main" val="488642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Immune</a:t>
            </a:r>
            <a:r>
              <a:rPr lang="en-US" sz="1400" b="1" baseline="0" dirty="0" smtClean="0"/>
              <a:t> e</a:t>
            </a:r>
            <a:r>
              <a:rPr lang="en-US" sz="1400" b="1" dirty="0" smtClean="0"/>
              <a:t>xcluded </a:t>
            </a:r>
            <a:r>
              <a:rPr lang="en-US" sz="1400" b="0" dirty="0" smtClean="0"/>
              <a:t>(non-inflamed tumors with presence of CD8+ T-cells that resides solely around the outer edge of the tumor cell mass).</a:t>
            </a:r>
          </a:p>
          <a:p>
            <a:endParaRPr lang="en-US" sz="1400" b="0" dirty="0" smtClean="0"/>
          </a:p>
          <a:p>
            <a:pPr marL="171450" indent="-171450">
              <a:buFont typeface="Arial" panose="020B0604020202020204" pitchFamily="34" charset="0"/>
              <a:buChar char="•"/>
            </a:pPr>
            <a:r>
              <a:rPr lang="en-US" sz="1400" b="0" dirty="0" smtClean="0"/>
              <a:t>In these tumors the first stages of T-cell priming and activation (step 1-3) of the anticancer immune response are successful; however active escape mechanisms prevent T-cells entering the tumor.</a:t>
            </a:r>
          </a:p>
          <a:p>
            <a:pPr marL="171450" indent="-171450">
              <a:buFont typeface="Arial" panose="020B0604020202020204" pitchFamily="34" charset="0"/>
              <a:buChar char="•"/>
            </a:pPr>
            <a:endParaRPr lang="en-US" sz="1400" b="0" dirty="0" smtClean="0"/>
          </a:p>
          <a:p>
            <a:pPr marL="171450" indent="-171450">
              <a:buFont typeface="Arial" panose="020B0604020202020204" pitchFamily="34" charset="0"/>
              <a:buChar char="•"/>
            </a:pPr>
            <a:r>
              <a:rPr lang="en-US" sz="1400" b="0" dirty="0" smtClean="0"/>
              <a:t>Escape mechanisms in these tumors are related to impaired T-cell trafficking and infiltration (steps 4-5) (e.g. low levels of CXCR3 ligands or increased levels of VEGF) or stroma-dependent exclusion (</a:t>
            </a:r>
            <a:r>
              <a:rPr lang="en-US" sz="1400" b="0" dirty="0" err="1" smtClean="0"/>
              <a:t>e,g</a:t>
            </a:r>
            <a:r>
              <a:rPr lang="en-US" sz="1400" b="0" dirty="0" smtClean="0"/>
              <a:t>. extracellular matrix produced by cancer associated fibroblasts or CXCL12, also produced by CAFs)</a:t>
            </a:r>
          </a:p>
          <a:p>
            <a:endParaRPr lang="en-GB" b="1" dirty="0" smtClean="0"/>
          </a:p>
          <a:p>
            <a:r>
              <a:rPr lang="en-GB" sz="800" b="1" dirty="0" smtClean="0"/>
              <a:t>References</a:t>
            </a:r>
            <a:endParaRPr lang="en-GB" sz="800" b="1" dirty="0"/>
          </a:p>
          <a:p>
            <a:pPr marL="228600" indent="-228600">
              <a:buFont typeface="+mj-lt"/>
              <a:buAutoNum type="arabicPeriod"/>
            </a:pPr>
            <a:r>
              <a:rPr lang="en-GB" sz="800" b="0" dirty="0"/>
              <a:t>Salmon H, </a:t>
            </a:r>
            <a:r>
              <a:rPr lang="en-GB" sz="800" b="0" dirty="0" err="1"/>
              <a:t>Franciszkiewicz</a:t>
            </a:r>
            <a:r>
              <a:rPr lang="en-GB" sz="800" b="0" dirty="0"/>
              <a:t> K, </a:t>
            </a:r>
            <a:r>
              <a:rPr lang="en-GB" sz="800" b="0" dirty="0" err="1"/>
              <a:t>Damotte</a:t>
            </a:r>
            <a:r>
              <a:rPr lang="en-GB" sz="800" b="0" dirty="0"/>
              <a:t> D, </a:t>
            </a:r>
            <a:r>
              <a:rPr lang="en-GB" sz="800" b="0" i="1" dirty="0"/>
              <a:t>et al</a:t>
            </a:r>
            <a:r>
              <a:rPr lang="en-GB" sz="800" b="0" i="0" dirty="0"/>
              <a:t>. Matrix architecture defines the preferential localization and migration of T cells into the stroma of human lung </a:t>
            </a:r>
            <a:r>
              <a:rPr lang="en-GB" sz="800" b="0" i="0" dirty="0" err="1"/>
              <a:t>tumors</a:t>
            </a:r>
            <a:r>
              <a:rPr lang="en-GB" sz="800" b="0" i="0" dirty="0"/>
              <a:t>. </a:t>
            </a:r>
            <a:r>
              <a:rPr lang="en-GB" sz="800" b="0" i="1" dirty="0"/>
              <a:t>J</a:t>
            </a:r>
            <a:r>
              <a:rPr lang="en-GB" sz="800" b="0" i="1" baseline="0" dirty="0"/>
              <a:t> </a:t>
            </a:r>
            <a:r>
              <a:rPr lang="en-GB" sz="800" b="0" i="1" baseline="0" dirty="0" err="1"/>
              <a:t>Clin</a:t>
            </a:r>
            <a:r>
              <a:rPr lang="en-GB" sz="800" b="0" i="1" baseline="0" dirty="0"/>
              <a:t> Invest</a:t>
            </a:r>
            <a:r>
              <a:rPr lang="en-GB" sz="800" b="0" i="0" baseline="0" dirty="0"/>
              <a:t> 2012; </a:t>
            </a:r>
            <a:r>
              <a:rPr lang="en-GB" sz="800" b="1" i="0" baseline="0" dirty="0"/>
              <a:t>122:</a:t>
            </a:r>
            <a:r>
              <a:rPr lang="en-GB" sz="800" b="0" i="0" baseline="0" dirty="0"/>
              <a:t>899–910.</a:t>
            </a:r>
            <a:endParaRPr lang="en-GB" sz="800" b="0" dirty="0"/>
          </a:p>
          <a:p>
            <a:pPr marL="228600" indent="-228600">
              <a:buFont typeface="+mj-lt"/>
              <a:buAutoNum type="arabicPeriod"/>
            </a:pPr>
            <a:r>
              <a:rPr lang="en-GB" sz="800" b="0" dirty="0" err="1"/>
              <a:t>Herbst</a:t>
            </a:r>
            <a:r>
              <a:rPr lang="en-GB" sz="800" b="0" baseline="0" dirty="0"/>
              <a:t> RS, Soria J-C, </a:t>
            </a:r>
            <a:r>
              <a:rPr lang="en-GB" sz="800" b="0" baseline="0" dirty="0" err="1"/>
              <a:t>Kowanetz</a:t>
            </a:r>
            <a:r>
              <a:rPr lang="en-GB" sz="800" b="0" baseline="0" dirty="0"/>
              <a:t> M, </a:t>
            </a:r>
            <a:r>
              <a:rPr lang="en-GB" sz="800" b="0" i="1" baseline="0" dirty="0"/>
              <a:t>et al</a:t>
            </a:r>
            <a:r>
              <a:rPr lang="en-GB" sz="800" b="0" i="0" baseline="0" dirty="0"/>
              <a:t>. Predictive correlates of response to the anti-PD-L1 antibody MPDL3280A in cancer patients. </a:t>
            </a:r>
            <a:r>
              <a:rPr lang="en-GB" sz="800" b="0" i="1" baseline="0" dirty="0"/>
              <a:t>Nature</a:t>
            </a:r>
            <a:r>
              <a:rPr lang="en-GB" sz="800" b="0" i="0" baseline="0" dirty="0"/>
              <a:t> 2014; </a:t>
            </a:r>
            <a:r>
              <a:rPr lang="en-GB" sz="800" b="1" i="0" baseline="0" dirty="0"/>
              <a:t>515:</a:t>
            </a:r>
            <a:r>
              <a:rPr lang="en-GB" sz="800" b="0" i="0" baseline="0" dirty="0"/>
              <a:t>563–567.</a:t>
            </a:r>
            <a:endParaRPr lang="en-GB" sz="800" b="0" dirty="0"/>
          </a:p>
          <a:p>
            <a:pPr marL="228600" indent="-228600">
              <a:buFont typeface="+mj-lt"/>
              <a:buAutoNum type="arabicPeriod"/>
            </a:pPr>
            <a:r>
              <a:rPr lang="en-GB" sz="800" b="0" dirty="0"/>
              <a:t>Joyce JA</a:t>
            </a:r>
            <a:r>
              <a:rPr lang="en-GB" sz="800" b="0" baseline="0" dirty="0"/>
              <a:t> &amp; </a:t>
            </a:r>
            <a:r>
              <a:rPr lang="en-GB" sz="800" b="0" baseline="0" dirty="0" err="1"/>
              <a:t>Fearon</a:t>
            </a:r>
            <a:r>
              <a:rPr lang="en-GB" sz="800" b="0" baseline="0" dirty="0"/>
              <a:t> DT. T cell exclusion, immune privilege, and the </a:t>
            </a:r>
            <a:r>
              <a:rPr lang="en-GB" sz="800" b="0" baseline="0" dirty="0" err="1"/>
              <a:t>tumor</a:t>
            </a:r>
            <a:r>
              <a:rPr lang="en-GB" sz="800" b="0" baseline="0" dirty="0"/>
              <a:t> microenvironment. </a:t>
            </a:r>
            <a:r>
              <a:rPr lang="en-GB" sz="800" b="0" i="1" baseline="0" dirty="0"/>
              <a:t>Science</a:t>
            </a:r>
            <a:r>
              <a:rPr lang="en-GB" sz="800" b="0" i="0" baseline="0" dirty="0"/>
              <a:t> 2015; </a:t>
            </a:r>
            <a:r>
              <a:rPr lang="en-GB" sz="800" b="1" i="0" baseline="0" dirty="0"/>
              <a:t>348:</a:t>
            </a:r>
            <a:r>
              <a:rPr lang="en-GB" sz="800" b="0" i="0" baseline="0" dirty="0"/>
              <a:t>74–80.</a:t>
            </a:r>
            <a:endParaRPr lang="en-GB" sz="800" b="0" dirty="0"/>
          </a:p>
          <a:p>
            <a:pPr marL="228600" indent="-228600">
              <a:buFont typeface="+mj-lt"/>
              <a:buAutoNum type="arabicPeriod"/>
            </a:pPr>
            <a:r>
              <a:rPr lang="en-GB" sz="800" b="0" dirty="0"/>
              <a:t>Hedge PS, </a:t>
            </a:r>
            <a:r>
              <a:rPr lang="en-GB" sz="800" b="0" dirty="0" err="1"/>
              <a:t>Karanikas</a:t>
            </a:r>
            <a:r>
              <a:rPr lang="en-GB" sz="800" b="0" baseline="0" dirty="0"/>
              <a:t> V &amp; </a:t>
            </a:r>
            <a:r>
              <a:rPr lang="en-GB" sz="800" b="0" dirty="0"/>
              <a:t>Evers</a:t>
            </a:r>
            <a:r>
              <a:rPr lang="en-GB" sz="800" b="0" baseline="0" dirty="0"/>
              <a:t> S. The Where, the When, and the How of Immune Monitoring for Cancer Immunotherapies in the Era of Checkpoint Inhibition. </a:t>
            </a:r>
            <a:r>
              <a:rPr lang="en-GB" sz="800" b="0" i="1" baseline="0" dirty="0" err="1"/>
              <a:t>Clin</a:t>
            </a:r>
            <a:r>
              <a:rPr lang="en-GB" sz="800" b="0" i="1" baseline="0" dirty="0"/>
              <a:t> Cancer Res </a:t>
            </a:r>
            <a:r>
              <a:rPr lang="en-GB" sz="800" b="0" i="0" baseline="0" dirty="0"/>
              <a:t>2016</a:t>
            </a:r>
            <a:r>
              <a:rPr lang="en-GB" sz="800" b="0" baseline="0" dirty="0"/>
              <a:t>; </a:t>
            </a:r>
            <a:r>
              <a:rPr lang="en-GB" sz="800" b="1" baseline="0" dirty="0"/>
              <a:t>22:</a:t>
            </a:r>
            <a:r>
              <a:rPr lang="en-GB" sz="800" b="0" baseline="0" dirty="0"/>
              <a:t>1865–1874.</a:t>
            </a:r>
            <a:endParaRPr lang="en-GB" sz="800" b="0" dirty="0"/>
          </a:p>
          <a:p>
            <a:pPr marL="228600" indent="-228600">
              <a:buFont typeface="+mj-lt"/>
              <a:buAutoNum type="arabicPeriod"/>
            </a:pPr>
            <a:r>
              <a:rPr lang="en-GB" sz="800" b="0" dirty="0"/>
              <a:t>Kim JM &amp;</a:t>
            </a:r>
            <a:r>
              <a:rPr lang="en-GB" sz="800" b="0" baseline="0" dirty="0"/>
              <a:t> Chen DS. Immune escape to PD-L1/PD-1 blockade: seven steps to success (or failure). </a:t>
            </a:r>
            <a:r>
              <a:rPr lang="en-GB" sz="800" b="0" i="1" baseline="0" dirty="0"/>
              <a:t>Annals of </a:t>
            </a:r>
            <a:r>
              <a:rPr lang="en-GB" sz="800" b="0" i="1" baseline="0" dirty="0" err="1"/>
              <a:t>Oncol</a:t>
            </a:r>
            <a:r>
              <a:rPr lang="en-GB" sz="800" b="0" i="1" baseline="0" dirty="0"/>
              <a:t> </a:t>
            </a:r>
            <a:r>
              <a:rPr lang="en-GB" sz="800" b="0" i="0" baseline="0" dirty="0"/>
              <a:t>2016; </a:t>
            </a:r>
            <a:r>
              <a:rPr lang="en-GB" sz="800" b="1" i="0" baseline="0" dirty="0"/>
              <a:t>27:</a:t>
            </a:r>
            <a:r>
              <a:rPr lang="en-GB" sz="800" b="0" i="0" baseline="0" dirty="0"/>
              <a:t>1492–1504.</a:t>
            </a:r>
            <a:endParaRPr lang="en-GB" sz="800" b="0" dirty="0"/>
          </a:p>
          <a:p>
            <a:pPr marL="228600" indent="-228600">
              <a:buFont typeface="+mj-lt"/>
              <a:buAutoNum type="arabicPeriod"/>
            </a:pPr>
            <a:r>
              <a:rPr lang="en-GB" sz="800" b="0" dirty="0"/>
              <a:t>Chen</a:t>
            </a:r>
            <a:r>
              <a:rPr lang="en-GB" sz="800" b="0" baseline="0" dirty="0"/>
              <a:t> DS &amp; </a:t>
            </a:r>
            <a:r>
              <a:rPr lang="en-GB" sz="800" b="0" baseline="0" dirty="0" err="1"/>
              <a:t>Mellman</a:t>
            </a:r>
            <a:r>
              <a:rPr lang="en-GB" sz="800" b="0" baseline="0" dirty="0"/>
              <a:t> I. Elements of cancer immunity and the cancer–immune set point. </a:t>
            </a:r>
            <a:r>
              <a:rPr lang="en-GB" sz="800" b="0" i="1" baseline="0" dirty="0"/>
              <a:t>Nature</a:t>
            </a:r>
            <a:r>
              <a:rPr lang="en-GB" sz="800" b="0" i="0" baseline="0" dirty="0"/>
              <a:t> 2017; </a:t>
            </a:r>
            <a:r>
              <a:rPr lang="en-GB" sz="800" b="1" i="0" baseline="0" dirty="0"/>
              <a:t>541:</a:t>
            </a:r>
            <a:r>
              <a:rPr lang="en-GB" sz="800" b="0" i="0" baseline="0" dirty="0"/>
              <a:t>321–330.</a:t>
            </a:r>
          </a:p>
          <a:p>
            <a:pPr marL="228600" indent="-228600">
              <a:buFont typeface="+mj-lt"/>
              <a:buAutoNum type="arabicPeriod"/>
            </a:pPr>
            <a:r>
              <a:rPr lang="en-GB" sz="800" b="0" baseline="0" dirty="0" err="1"/>
              <a:t>Mikucki</a:t>
            </a:r>
            <a:r>
              <a:rPr lang="en-GB" sz="800" b="0" baseline="0" dirty="0"/>
              <a:t> ME, Fisher DT, </a:t>
            </a:r>
            <a:r>
              <a:rPr lang="en-GB" sz="800" b="0" baseline="0" dirty="0" err="1"/>
              <a:t>Matsuzaki</a:t>
            </a:r>
            <a:r>
              <a:rPr lang="en-GB" sz="800" b="0" baseline="0" dirty="0"/>
              <a:t> J </a:t>
            </a:r>
            <a:r>
              <a:rPr lang="en-GB" sz="800" b="0" i="1" baseline="0" dirty="0"/>
              <a:t>et al</a:t>
            </a:r>
            <a:r>
              <a:rPr lang="en-GB" sz="800" b="0" baseline="0" dirty="0"/>
              <a:t>. Non-redundant requirement for CXCR3 signalling during tumoricidal T-cell trafficking across tumour vascular checkpoints. </a:t>
            </a:r>
            <a:r>
              <a:rPr lang="en-GB" sz="800" b="0" i="1" baseline="0" dirty="0"/>
              <a:t>Nat </a:t>
            </a:r>
            <a:r>
              <a:rPr lang="en-GB" sz="800" b="0" i="1" baseline="0" dirty="0" err="1"/>
              <a:t>Commun</a:t>
            </a:r>
            <a:r>
              <a:rPr lang="en-GB" sz="800" b="0" i="1" baseline="0" dirty="0"/>
              <a:t> </a:t>
            </a:r>
            <a:r>
              <a:rPr lang="en-GB" sz="800" b="0" baseline="0" dirty="0"/>
              <a:t>2015; </a:t>
            </a:r>
            <a:r>
              <a:rPr lang="en-GB" sz="800" b="1" baseline="0" dirty="0"/>
              <a:t>6:</a:t>
            </a:r>
            <a:r>
              <a:rPr lang="en-GB" sz="800" b="0" baseline="0" dirty="0"/>
              <a:t> 7458–.</a:t>
            </a:r>
          </a:p>
          <a:p>
            <a:pPr marL="228600" indent="-228600">
              <a:buFont typeface="+mj-lt"/>
              <a:buAutoNum type="arabicPeriod"/>
            </a:pPr>
            <a:r>
              <a:rPr lang="en-GB" sz="800" b="0" baseline="0" dirty="0" err="1"/>
              <a:t>Proost</a:t>
            </a:r>
            <a:r>
              <a:rPr lang="en-GB" sz="800" b="0" baseline="0" dirty="0"/>
              <a:t> P, </a:t>
            </a:r>
            <a:r>
              <a:rPr lang="en-GB" sz="800" b="0" baseline="0" dirty="0" err="1"/>
              <a:t>Mortier</a:t>
            </a:r>
            <a:r>
              <a:rPr lang="en-GB" sz="800" b="0" baseline="0" dirty="0"/>
              <a:t> A, Loos T </a:t>
            </a:r>
            <a:r>
              <a:rPr lang="en-GB" sz="800" b="0" i="1" baseline="0" dirty="0"/>
              <a:t>et al</a:t>
            </a:r>
            <a:r>
              <a:rPr lang="en-GB" sz="800" b="0" baseline="0" dirty="0"/>
              <a:t>. Proteolytic processing of CXCL11 by CD13/aminopeptidase N impairs CXCR3 and CXCR7 binding and </a:t>
            </a:r>
            <a:r>
              <a:rPr lang="en-GB" sz="800" b="0" baseline="0" dirty="0" err="1"/>
              <a:t>signaling</a:t>
            </a:r>
            <a:r>
              <a:rPr lang="en-GB" sz="800" b="0" baseline="0" dirty="0"/>
              <a:t> and reduces lymphocyte and endothelial cell migration. </a:t>
            </a:r>
            <a:r>
              <a:rPr lang="en-GB" sz="800" b="0" i="1" baseline="0" dirty="0"/>
              <a:t>Blood</a:t>
            </a:r>
            <a:r>
              <a:rPr lang="en-GB" sz="800" b="0" baseline="0" dirty="0"/>
              <a:t> 2007; </a:t>
            </a:r>
            <a:r>
              <a:rPr lang="en-GB" sz="800" b="1" baseline="0" dirty="0"/>
              <a:t>110: </a:t>
            </a:r>
            <a:r>
              <a:rPr lang="en-GB" sz="800" b="0" baseline="0" dirty="0"/>
              <a:t>37–44.</a:t>
            </a:r>
          </a:p>
          <a:p>
            <a:pPr marL="228600" indent="-228600">
              <a:buFont typeface="+mj-lt"/>
              <a:buAutoNum type="arabicPeriod"/>
            </a:pPr>
            <a:r>
              <a:rPr lang="en-GB" sz="800" b="0" baseline="0" dirty="0"/>
              <a:t>Loos T, </a:t>
            </a:r>
            <a:r>
              <a:rPr lang="en-GB" sz="800" b="0" baseline="0" dirty="0" err="1"/>
              <a:t>Mortier</a:t>
            </a:r>
            <a:r>
              <a:rPr lang="en-GB" sz="800" b="0" baseline="0" dirty="0"/>
              <a:t> A, </a:t>
            </a:r>
            <a:r>
              <a:rPr lang="en-GB" sz="800" b="0" baseline="0" dirty="0" err="1"/>
              <a:t>Gouwy</a:t>
            </a:r>
            <a:r>
              <a:rPr lang="en-GB" sz="800" b="0" baseline="0" dirty="0"/>
              <a:t> M </a:t>
            </a:r>
            <a:r>
              <a:rPr lang="en-GB" sz="800" b="0" i="1" baseline="0" dirty="0"/>
              <a:t>et al</a:t>
            </a:r>
            <a:r>
              <a:rPr lang="en-GB" sz="800" b="0" baseline="0" dirty="0"/>
              <a:t>. Citrullination of CXCL10 and CXCL11 by </a:t>
            </a:r>
            <a:r>
              <a:rPr lang="en-GB" sz="800" b="0" baseline="0" dirty="0" err="1"/>
              <a:t>peptidylarginine</a:t>
            </a:r>
            <a:r>
              <a:rPr lang="en-GB" sz="800" b="0" baseline="0" dirty="0"/>
              <a:t> deiminase: a naturally occurring posttranslational modification of chemokines and new dimension of immunoregulation. </a:t>
            </a:r>
            <a:r>
              <a:rPr lang="en-GB" sz="800" b="0" i="1" baseline="0" dirty="0"/>
              <a:t>Blood</a:t>
            </a:r>
            <a:r>
              <a:rPr lang="en-GB" sz="800" b="0" baseline="0" dirty="0"/>
              <a:t> 2008; </a:t>
            </a:r>
            <a:r>
              <a:rPr lang="en-GB" sz="800" b="1" baseline="0" dirty="0"/>
              <a:t>112: </a:t>
            </a:r>
            <a:r>
              <a:rPr lang="en-GB" sz="800" b="0" baseline="0" dirty="0"/>
              <a:t>2648–2656. </a:t>
            </a:r>
          </a:p>
          <a:p>
            <a:pPr marL="228600" indent="-228600">
              <a:buFont typeface="+mj-lt"/>
              <a:buAutoNum type="arabicPeriod"/>
            </a:pPr>
            <a:r>
              <a:rPr lang="en-GB" sz="800" b="0" i="0" baseline="0" dirty="0"/>
              <a:t>Zhang L, </a:t>
            </a:r>
            <a:r>
              <a:rPr lang="en-GB" sz="800" b="0" i="0" baseline="0" dirty="0" err="1"/>
              <a:t>Conejo</a:t>
            </a:r>
            <a:r>
              <a:rPr lang="en-GB" sz="800" b="0" i="0" baseline="0" dirty="0"/>
              <a:t>-Garcia JR, </a:t>
            </a:r>
            <a:r>
              <a:rPr lang="en-GB" sz="800" b="0" i="0" baseline="0" dirty="0" err="1"/>
              <a:t>Katsaros</a:t>
            </a:r>
            <a:r>
              <a:rPr lang="en-GB" sz="800" b="0" i="0" baseline="0" dirty="0"/>
              <a:t> D </a:t>
            </a:r>
            <a:r>
              <a:rPr lang="en-GB" sz="800" b="0" i="1" baseline="0" dirty="0"/>
              <a:t>et al</a:t>
            </a:r>
            <a:r>
              <a:rPr lang="en-GB" sz="800" b="0" i="0" baseline="0" dirty="0"/>
              <a:t>. </a:t>
            </a:r>
            <a:r>
              <a:rPr lang="en-GB" sz="800" b="0" i="0" baseline="0" dirty="0" err="1"/>
              <a:t>Intratumoral</a:t>
            </a:r>
            <a:r>
              <a:rPr lang="en-GB" sz="800" b="0" i="0" baseline="0" dirty="0"/>
              <a:t> T cells, recurrence, and survival in epithelial ovarian cancer. </a:t>
            </a:r>
            <a:r>
              <a:rPr lang="en-GB" sz="800" b="0" i="1" baseline="0" dirty="0"/>
              <a:t>N </a:t>
            </a:r>
            <a:r>
              <a:rPr lang="en-GB" sz="800" b="0" i="1" baseline="0" dirty="0" err="1"/>
              <a:t>Engl</a:t>
            </a:r>
            <a:r>
              <a:rPr lang="en-GB" sz="800" b="0" i="1" baseline="0" dirty="0"/>
              <a:t> J Med </a:t>
            </a:r>
            <a:r>
              <a:rPr lang="en-GB" sz="800" b="0" i="0" baseline="0" dirty="0"/>
              <a:t>2003; </a:t>
            </a:r>
            <a:r>
              <a:rPr lang="en-GB" sz="800" b="1" i="0" baseline="0" dirty="0"/>
              <a:t>348: </a:t>
            </a:r>
            <a:r>
              <a:rPr lang="en-GB" sz="800" b="0" i="0" baseline="0" dirty="0"/>
              <a:t>203–213.</a:t>
            </a:r>
          </a:p>
          <a:p>
            <a:pPr marL="228600" indent="-228600">
              <a:buFont typeface="+mj-lt"/>
              <a:buAutoNum type="arabicPeriod"/>
            </a:pPr>
            <a:r>
              <a:rPr lang="en-GB" sz="800" b="0" i="0" baseline="0" dirty="0"/>
              <a:t>Feig C, Jones JO, </a:t>
            </a:r>
            <a:r>
              <a:rPr lang="en-GB" sz="800" b="0" i="0" baseline="0" dirty="0" err="1"/>
              <a:t>Kraman</a:t>
            </a:r>
            <a:r>
              <a:rPr lang="en-GB" sz="800" b="0" i="0" baseline="0" dirty="0"/>
              <a:t> M </a:t>
            </a:r>
            <a:r>
              <a:rPr lang="en-GB" sz="800" b="0" i="1" baseline="0" dirty="0"/>
              <a:t>et al</a:t>
            </a:r>
            <a:r>
              <a:rPr lang="en-GB" sz="800" b="0" i="0" baseline="0" dirty="0"/>
              <a:t>. Targeting CXCL12 from FAP-expressing carcinoma-associated fibroblasts synergizes with anti-PD-L1 immunotherapy in pancreatic cancer. </a:t>
            </a:r>
            <a:r>
              <a:rPr lang="en-GB" sz="800" b="0" i="1" baseline="0" dirty="0"/>
              <a:t>Proc Natl </a:t>
            </a:r>
            <a:r>
              <a:rPr lang="en-GB" sz="800" b="0" i="1" baseline="0" dirty="0" err="1"/>
              <a:t>Acad</a:t>
            </a:r>
            <a:r>
              <a:rPr lang="en-GB" sz="800" b="0" i="1" baseline="0" dirty="0"/>
              <a:t> Sci USA </a:t>
            </a:r>
            <a:r>
              <a:rPr lang="en-GB" sz="800" b="0" i="0" baseline="0" dirty="0"/>
              <a:t>2013; </a:t>
            </a:r>
            <a:r>
              <a:rPr lang="en-GB" sz="800" b="1" i="0" baseline="0" dirty="0"/>
              <a:t>110: </a:t>
            </a:r>
            <a:r>
              <a:rPr lang="en-GB" sz="800" b="0" i="0" baseline="0" dirty="0"/>
              <a:t>20212–20217.</a:t>
            </a:r>
          </a:p>
          <a:p>
            <a:pPr marL="228600" indent="-228600">
              <a:buFont typeface="+mj-lt"/>
              <a:buAutoNum type="arabicPeriod"/>
            </a:pPr>
            <a:r>
              <a:rPr lang="en-GB" sz="800" b="0" i="0" baseline="0" dirty="0" err="1"/>
              <a:t>Loeffler</a:t>
            </a:r>
            <a:r>
              <a:rPr lang="en-GB" sz="800" b="0" i="0" baseline="0" dirty="0"/>
              <a:t> M, Kruger JA, </a:t>
            </a:r>
            <a:r>
              <a:rPr lang="en-GB" sz="800" b="0" i="0" baseline="0" dirty="0" err="1"/>
              <a:t>Niethammer</a:t>
            </a:r>
            <a:r>
              <a:rPr lang="en-GB" sz="800" b="0" i="0" baseline="0" dirty="0"/>
              <a:t> AG, </a:t>
            </a:r>
            <a:r>
              <a:rPr lang="en-GB" sz="800" b="0" i="0" baseline="0" dirty="0" err="1"/>
              <a:t>Reisfeld</a:t>
            </a:r>
            <a:r>
              <a:rPr lang="en-GB" sz="800" b="0" i="0" baseline="0" dirty="0"/>
              <a:t> RA. Targeting </a:t>
            </a:r>
            <a:r>
              <a:rPr lang="en-GB" sz="800" b="0" i="0" baseline="0" dirty="0" err="1"/>
              <a:t>tumor</a:t>
            </a:r>
            <a:r>
              <a:rPr lang="en-GB" sz="800" b="0" i="0" baseline="0" dirty="0"/>
              <a:t>-associated fibroblasts improves cancer chemotherapy by increasing </a:t>
            </a:r>
            <a:r>
              <a:rPr lang="en-GB" sz="800" b="0" i="0" baseline="0" dirty="0" err="1"/>
              <a:t>intratumoral</a:t>
            </a:r>
            <a:r>
              <a:rPr lang="en-GB" sz="800" b="0" i="0" baseline="0" dirty="0"/>
              <a:t> drug uptake. </a:t>
            </a:r>
            <a:r>
              <a:rPr lang="en-GB" sz="800" b="0" i="1" baseline="0" dirty="0"/>
              <a:t>J </a:t>
            </a:r>
            <a:r>
              <a:rPr lang="en-GB" sz="800" b="0" i="1" baseline="0" dirty="0" err="1"/>
              <a:t>Clin</a:t>
            </a:r>
            <a:r>
              <a:rPr lang="en-GB" sz="800" b="0" i="1" baseline="0" dirty="0"/>
              <a:t> Invest</a:t>
            </a:r>
            <a:r>
              <a:rPr lang="en-GB" sz="800" b="1" i="0" baseline="0" dirty="0"/>
              <a:t> </a:t>
            </a:r>
            <a:r>
              <a:rPr lang="en-GB" sz="800" b="0" i="0" baseline="0" dirty="0"/>
              <a:t>2006; </a:t>
            </a:r>
            <a:r>
              <a:rPr lang="en-GB" sz="800" b="1" i="0" baseline="0" dirty="0"/>
              <a:t>116: </a:t>
            </a:r>
            <a:r>
              <a:rPr lang="en-GB" sz="800" b="0" i="0" baseline="0" dirty="0"/>
              <a:t>1955–1962.</a:t>
            </a:r>
          </a:p>
          <a:p>
            <a:pPr marL="228600" indent="-228600">
              <a:buFont typeface="+mj-lt"/>
              <a:buAutoNum type="arabicPeriod"/>
            </a:pPr>
            <a:r>
              <a:rPr lang="en-GB" sz="800" b="0" i="0" baseline="0" dirty="0"/>
              <a:t>Lo A, Wang LC, Scholler J </a:t>
            </a:r>
            <a:r>
              <a:rPr lang="en-GB" sz="800" b="0" i="1" baseline="0" dirty="0"/>
              <a:t>et al</a:t>
            </a:r>
            <a:r>
              <a:rPr lang="en-GB" sz="800" b="0" i="0" baseline="0" dirty="0"/>
              <a:t>. </a:t>
            </a:r>
            <a:r>
              <a:rPr lang="en-GB" sz="800" b="0" i="0" baseline="0" dirty="0" err="1"/>
              <a:t>Tumor</a:t>
            </a:r>
            <a:r>
              <a:rPr lang="en-GB" sz="800" b="0" i="0" baseline="0" dirty="0"/>
              <a:t>-promoting </a:t>
            </a:r>
            <a:r>
              <a:rPr lang="en-GB" sz="800" b="0" i="0" baseline="0" dirty="0" err="1"/>
              <a:t>desmoplasia</a:t>
            </a:r>
            <a:r>
              <a:rPr lang="en-GB" sz="800" b="0" i="0" baseline="0" dirty="0"/>
              <a:t> is disrupted by depleting FAP-expressing stromal cells. </a:t>
            </a:r>
            <a:r>
              <a:rPr lang="en-GB" sz="800" b="0" i="1" baseline="0" dirty="0"/>
              <a:t>Cancer Res </a:t>
            </a:r>
            <a:r>
              <a:rPr lang="en-GB" sz="800" b="0" i="0" baseline="0" dirty="0"/>
              <a:t>2015; </a:t>
            </a:r>
            <a:r>
              <a:rPr lang="en-GB" sz="800" b="1" i="0" baseline="0" dirty="0"/>
              <a:t>75:</a:t>
            </a:r>
            <a:r>
              <a:rPr lang="en-GB" sz="800" b="0" i="0" baseline="0" dirty="0"/>
              <a:t> </a:t>
            </a:r>
            <a:r>
              <a:rPr lang="en-GB" sz="800" b="0" i="0" baseline="0" dirty="0" smtClean="0"/>
              <a:t>2800–2810.</a:t>
            </a:r>
          </a:p>
          <a:p>
            <a:pPr marL="228600" indent="-228600">
              <a:buFont typeface="+mj-lt"/>
              <a:buAutoNum type="arabicPeriod"/>
            </a:pPr>
            <a:r>
              <a:rPr lang="en-GB" sz="800" b="0" dirty="0" smtClean="0"/>
              <a:t>Chen</a:t>
            </a:r>
            <a:r>
              <a:rPr lang="en-GB" sz="800" b="0" baseline="0" dirty="0" smtClean="0"/>
              <a:t> </a:t>
            </a:r>
            <a:r>
              <a:rPr lang="en-GB" sz="800" b="0" baseline="0" dirty="0"/>
              <a:t>DS &amp; </a:t>
            </a:r>
            <a:r>
              <a:rPr lang="en-GB" sz="800" b="0" baseline="0" dirty="0" err="1"/>
              <a:t>Mellman</a:t>
            </a:r>
            <a:r>
              <a:rPr lang="en-GB" sz="800" b="0" baseline="0" dirty="0"/>
              <a:t> I. Oncology Meets Immunology: The Cancer-Immunity Cycle. </a:t>
            </a:r>
            <a:r>
              <a:rPr lang="en-GB" sz="800" b="0" i="1" baseline="0" dirty="0"/>
              <a:t>Immunity</a:t>
            </a:r>
            <a:r>
              <a:rPr lang="en-GB" sz="800" b="0" i="0" baseline="0" dirty="0"/>
              <a:t> 2013; </a:t>
            </a:r>
            <a:r>
              <a:rPr lang="en-GB" sz="800" b="1" i="0" baseline="0" dirty="0"/>
              <a:t>39:</a:t>
            </a:r>
            <a:r>
              <a:rPr lang="en-GB" sz="800" b="0" i="0" baseline="0" dirty="0"/>
              <a:t> 1–10.</a:t>
            </a:r>
            <a:endParaRPr lang="en-GB" sz="800" b="0" dirty="0"/>
          </a:p>
          <a:p>
            <a:pPr marL="0" indent="0">
              <a:buFont typeface="+mj-lt"/>
              <a:buNone/>
            </a:pPr>
            <a:endParaRPr lang="en-GB" sz="800" b="0" i="0" baseline="0" dirty="0"/>
          </a:p>
        </p:txBody>
      </p:sp>
      <p:sp>
        <p:nvSpPr>
          <p:cNvPr id="4" name="Slide Number Placeholder 3"/>
          <p:cNvSpPr>
            <a:spLocks noGrp="1"/>
          </p:cNvSpPr>
          <p:nvPr>
            <p:ph type="sldNum" sz="quarter" idx="10"/>
          </p:nvPr>
        </p:nvSpPr>
        <p:spPr/>
        <p:txBody>
          <a:bodyPr/>
          <a:lstStyle/>
          <a:p>
            <a:pPr>
              <a:defRPr/>
            </a:pPr>
            <a:fld id="{26BBFF5E-91D1-4493-A873-1C5CEE6A87CA}" type="slidenum">
              <a:rPr lang="en-US" smtClean="0"/>
              <a:pPr>
                <a:defRPr/>
              </a:pPr>
              <a:t>15</a:t>
            </a:fld>
            <a:endParaRPr lang="en-US"/>
          </a:p>
        </p:txBody>
      </p:sp>
    </p:spTree>
    <p:extLst>
      <p:ext uri="{BB962C8B-B14F-4D97-AF65-F5344CB8AC3E}">
        <p14:creationId xmlns:p14="http://schemas.microsoft.com/office/powerpoint/2010/main" val="2490162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Inflamed tumors </a:t>
            </a:r>
            <a:r>
              <a:rPr lang="en-US" sz="1400" b="0" dirty="0" smtClean="0"/>
              <a:t>(presence of intra-</a:t>
            </a:r>
            <a:r>
              <a:rPr lang="en-US" sz="1400" b="0" dirty="0" err="1" smtClean="0"/>
              <a:t>tumoral</a:t>
            </a:r>
            <a:r>
              <a:rPr lang="en-US" sz="1400" b="0" dirty="0" smtClean="0"/>
              <a:t> CD8+ T-cell infiltrate)</a:t>
            </a:r>
          </a:p>
          <a:p>
            <a:endParaRPr lang="en-US" sz="1400" b="0" dirty="0" smtClean="0"/>
          </a:p>
          <a:p>
            <a:pPr marL="171450" indent="-171450">
              <a:buFont typeface="Arial" panose="020B0604020202020204" pitchFamily="34" charset="0"/>
              <a:buChar char="•"/>
            </a:pPr>
            <a:r>
              <a:rPr lang="en-US" sz="1400" b="0" dirty="0" smtClean="0"/>
              <a:t>The successful passage through the early stages of T-cell priming and activation (steps 1-3) and infiltration of T cells into tumors (steps 4-5) is a prerequisite for an inflamed tumor phenotype. </a:t>
            </a:r>
          </a:p>
          <a:p>
            <a:pPr marL="171450" indent="-171450">
              <a:buFont typeface="Arial" panose="020B0604020202020204" pitchFamily="34" charset="0"/>
              <a:buChar char="•"/>
            </a:pPr>
            <a:endParaRPr lang="en-US" sz="1400" b="0" dirty="0" smtClean="0"/>
          </a:p>
          <a:p>
            <a:pPr marL="171450" indent="-171450">
              <a:buFont typeface="Arial" panose="020B0604020202020204" pitchFamily="34" charset="0"/>
              <a:buChar char="•"/>
            </a:pPr>
            <a:r>
              <a:rPr lang="en-US" sz="1400" b="0" dirty="0" smtClean="0"/>
              <a:t>Escape mechanisms that target the tumor cell recognition (step 6) and killing of cancer cells (step 7) are hypothesized to apply to inflamed tumors. These include: reduced recognition by immune cells (step 6) (e.g. down-regulation, loss or alteration of the MHC-I protein), additive checkpoints (step 7) (e.g. LAG-3, TIGIT or TIM-3) or immunosuppressive cells (step 7) (</a:t>
            </a:r>
            <a:r>
              <a:rPr lang="en-US" sz="1400" b="0" dirty="0" err="1" smtClean="0"/>
              <a:t>e.g</a:t>
            </a:r>
            <a:r>
              <a:rPr lang="en-US" sz="1400" b="0" dirty="0" smtClean="0"/>
              <a:t> tumor-associated macrophages, MDSCs or </a:t>
            </a:r>
            <a:r>
              <a:rPr lang="en-US" sz="1400" b="0" dirty="0" err="1" smtClean="0"/>
              <a:t>Tregs</a:t>
            </a:r>
            <a:r>
              <a:rPr lang="en-US" sz="1400" b="0" dirty="0" smtClean="0"/>
              <a:t>).</a:t>
            </a:r>
          </a:p>
          <a:p>
            <a:endParaRPr lang="en-GB" b="1" dirty="0" smtClean="0"/>
          </a:p>
          <a:p>
            <a:r>
              <a:rPr lang="en-GB" sz="800" b="1" dirty="0" smtClean="0"/>
              <a:t>References</a:t>
            </a:r>
            <a:endParaRPr lang="en-GB" sz="800" b="0" dirty="0" smtClean="0"/>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GB" sz="800" dirty="0" err="1" smtClean="0"/>
              <a:t>Spranger</a:t>
            </a:r>
            <a:r>
              <a:rPr lang="en-GB" sz="800" dirty="0" smtClean="0"/>
              <a:t> S, </a:t>
            </a:r>
            <a:r>
              <a:rPr lang="en-GB" sz="800" dirty="0" err="1" smtClean="0"/>
              <a:t>Spaapen</a:t>
            </a:r>
            <a:r>
              <a:rPr lang="en-GB" sz="800" dirty="0" smtClean="0"/>
              <a:t> RM, </a:t>
            </a:r>
            <a:r>
              <a:rPr lang="en-GB" sz="800" dirty="0" err="1" smtClean="0"/>
              <a:t>Zha</a:t>
            </a:r>
            <a:r>
              <a:rPr lang="en-GB" sz="800" dirty="0" smtClean="0"/>
              <a:t> Y, </a:t>
            </a:r>
            <a:r>
              <a:rPr lang="en-GB" sz="800" i="1" dirty="0" smtClean="0"/>
              <a:t>et al</a:t>
            </a:r>
            <a:r>
              <a:rPr lang="en-GB" sz="800" dirty="0" smtClean="0"/>
              <a:t>. Up-regulation of PD-L1, IDO, and </a:t>
            </a:r>
            <a:r>
              <a:rPr lang="en-GB" sz="800" dirty="0" err="1" smtClean="0"/>
              <a:t>Tregs</a:t>
            </a:r>
            <a:r>
              <a:rPr lang="en-GB" sz="800" dirty="0" smtClean="0"/>
              <a:t> in the melanoma </a:t>
            </a:r>
            <a:r>
              <a:rPr lang="en-GB" sz="800" dirty="0" err="1" smtClean="0"/>
              <a:t>tumor</a:t>
            </a:r>
            <a:r>
              <a:rPr lang="en-GB" sz="800" dirty="0" smtClean="0"/>
              <a:t> microenvironment is driven by CD8+ T cells. </a:t>
            </a:r>
            <a:r>
              <a:rPr lang="en-GB" sz="800" i="1" dirty="0" err="1" smtClean="0"/>
              <a:t>Sci</a:t>
            </a:r>
            <a:r>
              <a:rPr lang="en-GB" sz="800" i="1" dirty="0" smtClean="0"/>
              <a:t> </a:t>
            </a:r>
            <a:r>
              <a:rPr lang="en-GB" sz="800" i="1" dirty="0" err="1" smtClean="0"/>
              <a:t>Transl</a:t>
            </a:r>
            <a:r>
              <a:rPr lang="en-GB" sz="800" i="1" dirty="0" smtClean="0"/>
              <a:t> Med 2013</a:t>
            </a:r>
            <a:r>
              <a:rPr lang="en-GB" sz="800" dirty="0" smtClean="0"/>
              <a:t> </a:t>
            </a:r>
            <a:r>
              <a:rPr lang="en-GB" sz="800" b="1" dirty="0" smtClean="0"/>
              <a:t>5:</a:t>
            </a:r>
            <a:r>
              <a:rPr lang="en-GB" sz="800" dirty="0" smtClean="0"/>
              <a:t> 200ra116.</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GB" sz="800" dirty="0" err="1" smtClean="0"/>
              <a:t>Tumeh</a:t>
            </a:r>
            <a:r>
              <a:rPr lang="en-GB" sz="800" dirty="0" smtClean="0"/>
              <a:t> </a:t>
            </a:r>
            <a:r>
              <a:rPr lang="en-GB" sz="800" dirty="0"/>
              <a:t>PC, </a:t>
            </a:r>
            <a:r>
              <a:rPr lang="en-GB" sz="800" dirty="0" err="1"/>
              <a:t>Harview</a:t>
            </a:r>
            <a:r>
              <a:rPr lang="en-GB" sz="800" dirty="0"/>
              <a:t> CL, </a:t>
            </a:r>
            <a:r>
              <a:rPr lang="en-GB" sz="800" dirty="0" err="1"/>
              <a:t>Yearley</a:t>
            </a:r>
            <a:r>
              <a:rPr lang="en-GB" sz="800" dirty="0"/>
              <a:t> JH, </a:t>
            </a:r>
            <a:r>
              <a:rPr lang="en-GB" sz="800" i="1" dirty="0"/>
              <a:t>et al</a:t>
            </a:r>
            <a:r>
              <a:rPr lang="en-GB" sz="800" i="0" dirty="0"/>
              <a:t>. P</a:t>
            </a:r>
            <a:r>
              <a:rPr lang="en-GB" sz="800" dirty="0"/>
              <a:t>D-1 blockade induces responses by inhibiting adaptive immune resistance. </a:t>
            </a:r>
            <a:r>
              <a:rPr lang="en-GB" sz="800" i="1" dirty="0"/>
              <a:t>Nature</a:t>
            </a:r>
            <a:r>
              <a:rPr lang="en-GB" sz="800" dirty="0"/>
              <a:t> 2014; </a:t>
            </a:r>
            <a:r>
              <a:rPr lang="en-GB" sz="800" b="1" dirty="0"/>
              <a:t>515:</a:t>
            </a:r>
            <a:r>
              <a:rPr lang="en-GB" sz="800" dirty="0"/>
              <a:t> 568–571.</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GB" sz="800" b="0" dirty="0" err="1"/>
              <a:t>Herbst</a:t>
            </a:r>
            <a:r>
              <a:rPr lang="en-GB" sz="800" b="0" baseline="0" dirty="0"/>
              <a:t> RS, Soria J-C, </a:t>
            </a:r>
            <a:r>
              <a:rPr lang="en-GB" sz="800" b="0" baseline="0" dirty="0" err="1"/>
              <a:t>Kowanetz</a:t>
            </a:r>
            <a:r>
              <a:rPr lang="en-GB" sz="800" b="0" baseline="0" dirty="0"/>
              <a:t> M, </a:t>
            </a:r>
            <a:r>
              <a:rPr lang="en-GB" sz="800" b="0" i="1" baseline="0" dirty="0"/>
              <a:t>et al</a:t>
            </a:r>
            <a:r>
              <a:rPr lang="en-GB" sz="800" b="0" i="0" baseline="0" dirty="0"/>
              <a:t>. Predictive correlates of response to the anti-PD-L1 antibody MPDL3280A in cancer patients. </a:t>
            </a:r>
            <a:r>
              <a:rPr lang="en-GB" sz="800" b="0" i="1" baseline="0" dirty="0"/>
              <a:t>Nature</a:t>
            </a:r>
            <a:r>
              <a:rPr lang="en-GB" sz="800" b="0" i="0" baseline="0" dirty="0"/>
              <a:t> 2014; </a:t>
            </a:r>
            <a:r>
              <a:rPr lang="en-GB" sz="800" b="1" i="0" baseline="0" dirty="0"/>
              <a:t>515:</a:t>
            </a:r>
            <a:r>
              <a:rPr lang="en-GB" sz="800" b="0" i="0" baseline="0" dirty="0"/>
              <a:t>563–567.</a:t>
            </a:r>
            <a:endParaRPr lang="en-GB" sz="800" b="0" dirty="0"/>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GB" sz="800" b="0" dirty="0" err="1"/>
              <a:t>Fehrenbacher</a:t>
            </a:r>
            <a:r>
              <a:rPr lang="en-GB" sz="800" b="0" baseline="0" dirty="0"/>
              <a:t> L, </a:t>
            </a:r>
            <a:r>
              <a:rPr lang="en-GB" sz="800" b="0" baseline="0" dirty="0" err="1"/>
              <a:t>Spira</a:t>
            </a:r>
            <a:r>
              <a:rPr lang="en-GB" sz="800" b="0" baseline="0" dirty="0"/>
              <a:t> A, Ballinger</a:t>
            </a:r>
            <a:r>
              <a:rPr lang="en-GB" sz="800" b="0" dirty="0"/>
              <a:t> M,</a:t>
            </a:r>
            <a:r>
              <a:rPr lang="en-GB" sz="800" b="0" baseline="0" dirty="0"/>
              <a:t> </a:t>
            </a:r>
            <a:r>
              <a:rPr lang="en-GB" sz="800" b="0" i="1" dirty="0"/>
              <a:t>et al</a:t>
            </a:r>
            <a:r>
              <a:rPr lang="en-GB" sz="800" b="0" dirty="0"/>
              <a:t>. Atezolizumab versus docetaxel for patients with previously treated non-small-cell lung cancer (POPLAR): a multicentre, open-label, phase 2 randomised controlled trial. </a:t>
            </a:r>
            <a:r>
              <a:rPr lang="en-GB" sz="800" b="0" i="1" dirty="0"/>
              <a:t>Lancet</a:t>
            </a:r>
            <a:r>
              <a:rPr lang="en-GB" sz="800" b="0" i="0" dirty="0"/>
              <a:t> 2016;</a:t>
            </a:r>
            <a:r>
              <a:rPr lang="en-GB" sz="800" b="0" dirty="0"/>
              <a:t> </a:t>
            </a:r>
            <a:r>
              <a:rPr lang="en-GB" sz="800" b="1" dirty="0"/>
              <a:t>387: </a:t>
            </a:r>
            <a:r>
              <a:rPr lang="en-GB" sz="800" b="0" dirty="0"/>
              <a:t>1837–1846.</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GB" sz="800" b="0" dirty="0"/>
              <a:t>Rosenberg JE, Hoffman-</a:t>
            </a:r>
            <a:r>
              <a:rPr lang="en-GB" sz="800" b="0" dirty="0" err="1"/>
              <a:t>Censits</a:t>
            </a:r>
            <a:r>
              <a:rPr lang="en-GB" sz="800" b="0" dirty="0"/>
              <a:t> J, Powles T, </a:t>
            </a:r>
            <a:r>
              <a:rPr lang="en-GB" sz="800" b="0" i="1" dirty="0"/>
              <a:t>et al</a:t>
            </a:r>
            <a:r>
              <a:rPr lang="en-GB" sz="800" b="0" dirty="0"/>
              <a:t>. Atezolizumab in patients with locally advanced and metastatic urothelial carcinoma who have progressed following treatment with platinum-based chemotherapy: a single-arm, multicentre, phase 2 trial.</a:t>
            </a:r>
            <a:r>
              <a:rPr lang="en-GB" sz="800" b="0" i="1" dirty="0"/>
              <a:t> Lancet </a:t>
            </a:r>
            <a:r>
              <a:rPr lang="en-GB" sz="800" b="0" dirty="0"/>
              <a:t>2016; </a:t>
            </a:r>
            <a:r>
              <a:rPr lang="en-GB" sz="800" b="1" dirty="0"/>
              <a:t>387:</a:t>
            </a:r>
            <a:r>
              <a:rPr lang="en-GB" sz="800" b="0" dirty="0"/>
              <a:t> 1909–1920.</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GB" sz="800" b="0" dirty="0"/>
              <a:t>McDermott</a:t>
            </a:r>
            <a:r>
              <a:rPr lang="en-GB" sz="800" b="0" baseline="0" dirty="0"/>
              <a:t> DF, </a:t>
            </a:r>
            <a:r>
              <a:rPr lang="en-GB" sz="800" b="0" baseline="0" dirty="0" err="1"/>
              <a:t>Sosman</a:t>
            </a:r>
            <a:r>
              <a:rPr lang="en-GB" sz="800" b="0" baseline="0" dirty="0"/>
              <a:t> JA, </a:t>
            </a:r>
            <a:r>
              <a:rPr lang="en-GB" sz="800" b="0" baseline="0" dirty="0" err="1"/>
              <a:t>Sznol</a:t>
            </a:r>
            <a:r>
              <a:rPr lang="en-GB" sz="800" b="0" baseline="0" dirty="0"/>
              <a:t> M, </a:t>
            </a:r>
            <a:r>
              <a:rPr lang="en-GB" sz="800" b="0" i="1" dirty="0"/>
              <a:t>et al</a:t>
            </a:r>
            <a:r>
              <a:rPr lang="en-GB" sz="800" b="0" dirty="0"/>
              <a:t>. Atezolizumab, an anti-programmed death-ligand 1 antibody, in metastatic renal cell carcinoma: long-term safety, clinical activity, and immune correlates from a phase </a:t>
            </a:r>
            <a:r>
              <a:rPr lang="en-GB" sz="800" b="0" dirty="0" err="1"/>
              <a:t>Ia</a:t>
            </a:r>
            <a:r>
              <a:rPr lang="en-GB" sz="800" b="0" dirty="0"/>
              <a:t> study. </a:t>
            </a:r>
            <a:r>
              <a:rPr lang="en-GB" sz="800" b="0" i="1" dirty="0"/>
              <a:t>J </a:t>
            </a:r>
            <a:r>
              <a:rPr lang="en-GB" sz="800" b="0" i="1" dirty="0" err="1"/>
              <a:t>Clin</a:t>
            </a:r>
            <a:r>
              <a:rPr lang="en-GB" sz="800" b="0" i="1" dirty="0"/>
              <a:t> </a:t>
            </a:r>
            <a:r>
              <a:rPr lang="en-GB" sz="800" b="0" i="1" dirty="0" err="1"/>
              <a:t>Oncol</a:t>
            </a:r>
            <a:r>
              <a:rPr lang="en-GB" sz="800" b="0" i="1" dirty="0"/>
              <a:t> </a:t>
            </a:r>
            <a:r>
              <a:rPr lang="en-GB" sz="800" b="0" dirty="0"/>
              <a:t>2016; </a:t>
            </a:r>
            <a:r>
              <a:rPr lang="en-GB" sz="800" b="1" dirty="0"/>
              <a:t>34:</a:t>
            </a:r>
            <a:r>
              <a:rPr lang="en-GB" sz="800" b="0" dirty="0"/>
              <a:t> 833–842.</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GB" sz="800" b="0" dirty="0"/>
              <a:t>Chen</a:t>
            </a:r>
            <a:r>
              <a:rPr lang="en-GB" sz="800" b="0" baseline="0" dirty="0"/>
              <a:t> DS &amp; </a:t>
            </a:r>
            <a:r>
              <a:rPr lang="en-GB" sz="800" b="0" baseline="0" dirty="0" err="1"/>
              <a:t>Mellman</a:t>
            </a:r>
            <a:r>
              <a:rPr lang="en-GB" sz="800" b="0" baseline="0" dirty="0"/>
              <a:t> I. Elements of cancer immunity and the cancer–immune set point. </a:t>
            </a:r>
            <a:r>
              <a:rPr lang="en-GB" sz="800" b="0" i="1" baseline="0" dirty="0"/>
              <a:t>Nature</a:t>
            </a:r>
            <a:r>
              <a:rPr lang="en-GB" sz="800" b="0" i="0" baseline="0" dirty="0"/>
              <a:t> 2017; </a:t>
            </a:r>
            <a:r>
              <a:rPr lang="en-GB" sz="800" b="1" i="0" baseline="0" dirty="0"/>
              <a:t>541:</a:t>
            </a:r>
            <a:r>
              <a:rPr lang="en-GB" sz="800" b="0" i="0" baseline="0" dirty="0"/>
              <a:t>321–330.</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GB" sz="800" b="0" dirty="0"/>
              <a:t>Kim JM &amp;</a:t>
            </a:r>
            <a:r>
              <a:rPr lang="en-GB" sz="800" b="0" baseline="0" dirty="0"/>
              <a:t> Chen DS. Immune escape to PD-L1/PD-1 blockade: seven steps to success (or failure). </a:t>
            </a:r>
            <a:r>
              <a:rPr lang="en-GB" sz="800" b="0" i="1" baseline="0" dirty="0"/>
              <a:t>Annals of </a:t>
            </a:r>
            <a:r>
              <a:rPr lang="en-GB" sz="800" b="0" i="1" baseline="0" dirty="0" err="1"/>
              <a:t>Oncol</a:t>
            </a:r>
            <a:r>
              <a:rPr lang="en-GB" sz="800" b="0" i="1" baseline="0" dirty="0"/>
              <a:t> </a:t>
            </a:r>
            <a:r>
              <a:rPr lang="en-GB" sz="800" b="0" i="0" baseline="0" dirty="0"/>
              <a:t>2016; </a:t>
            </a:r>
            <a:r>
              <a:rPr lang="en-GB" sz="800" b="1" i="0" baseline="0" dirty="0"/>
              <a:t>27:</a:t>
            </a:r>
            <a:r>
              <a:rPr lang="en-GB" sz="800" b="0" i="0" baseline="0" dirty="0"/>
              <a:t>1492–1504.</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GB" sz="800" b="0" dirty="0"/>
              <a:t>Taube JM, Klein A, </a:t>
            </a:r>
            <a:r>
              <a:rPr lang="en-GB" sz="800" b="0" dirty="0" err="1"/>
              <a:t>Brahmer</a:t>
            </a:r>
            <a:r>
              <a:rPr lang="en-GB" sz="800" b="0" dirty="0"/>
              <a:t> JR, </a:t>
            </a:r>
            <a:r>
              <a:rPr lang="en-GB" sz="800" b="0" i="1" dirty="0"/>
              <a:t>et al</a:t>
            </a:r>
            <a:r>
              <a:rPr lang="en-GB" sz="800" b="0" dirty="0"/>
              <a:t>. Association of PD-1, PD-1 ligands, and other features of the </a:t>
            </a:r>
            <a:r>
              <a:rPr lang="en-GB" sz="800" b="0" dirty="0" err="1"/>
              <a:t>tumor</a:t>
            </a:r>
            <a:r>
              <a:rPr lang="en-GB" sz="800" b="0" dirty="0"/>
              <a:t> immune microenvironment with response to anti-PD-1 therapy. </a:t>
            </a:r>
            <a:r>
              <a:rPr lang="en-GB" sz="800" b="0" i="1" dirty="0" err="1"/>
              <a:t>Clin</a:t>
            </a:r>
            <a:r>
              <a:rPr lang="en-GB" sz="800" b="0" i="1" dirty="0"/>
              <a:t> Cancer Res</a:t>
            </a:r>
            <a:r>
              <a:rPr lang="en-GB" sz="800" b="0" dirty="0"/>
              <a:t> 2014; </a:t>
            </a:r>
            <a:r>
              <a:rPr lang="en-GB" sz="800" b="1" dirty="0"/>
              <a:t>20: </a:t>
            </a:r>
            <a:r>
              <a:rPr lang="en-GB" sz="800" b="0" dirty="0"/>
              <a:t>5064–5074.</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GB" sz="800" b="0" dirty="0"/>
              <a:t>Powles T, Eder JP, Fine GD, </a:t>
            </a:r>
            <a:r>
              <a:rPr lang="en-GB" sz="800" b="0" i="1" dirty="0"/>
              <a:t>et al</a:t>
            </a:r>
            <a:r>
              <a:rPr lang="en-GB" sz="800" b="0" i="0" dirty="0"/>
              <a:t>. MPDL3280A (anti-PD-L1) treatment leads to clinical activity in metastatic bladder cancer. </a:t>
            </a:r>
            <a:r>
              <a:rPr lang="en-GB" sz="800" b="0" i="1" dirty="0"/>
              <a:t>Nature</a:t>
            </a:r>
            <a:r>
              <a:rPr lang="en-GB" sz="800" b="0" i="0" dirty="0"/>
              <a:t> 2014; </a:t>
            </a:r>
            <a:r>
              <a:rPr lang="en-GB" sz="800" b="1" i="0" dirty="0"/>
              <a:t>515:</a:t>
            </a:r>
            <a:r>
              <a:rPr lang="en-GB" sz="800" b="0" i="0" dirty="0"/>
              <a:t> 558–563.</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GB" sz="800" b="0" dirty="0" err="1"/>
              <a:t>Garon</a:t>
            </a:r>
            <a:r>
              <a:rPr lang="en-GB" sz="800" b="0" dirty="0"/>
              <a:t> EB,</a:t>
            </a:r>
            <a:r>
              <a:rPr lang="en-GB" sz="800" b="0" baseline="0" dirty="0"/>
              <a:t> Rizvi NA, Hui R, </a:t>
            </a:r>
            <a:r>
              <a:rPr lang="en-GB" sz="800" b="0" i="1" baseline="0" dirty="0"/>
              <a:t>et al</a:t>
            </a:r>
            <a:r>
              <a:rPr lang="en-GB" sz="800" b="0" i="0" baseline="0" dirty="0"/>
              <a:t>. Pembrolizumab for the Treatment of Non–Small-Cell Lung Cancer. </a:t>
            </a:r>
            <a:r>
              <a:rPr lang="en-GB" sz="800" b="0" i="1" baseline="0" dirty="0"/>
              <a:t>N </a:t>
            </a:r>
            <a:r>
              <a:rPr lang="en-GB" sz="800" b="0" i="1" baseline="0" dirty="0" err="1"/>
              <a:t>Engl</a:t>
            </a:r>
            <a:r>
              <a:rPr lang="en-GB" sz="800" b="0" i="1" baseline="0" dirty="0"/>
              <a:t> J Med </a:t>
            </a:r>
            <a:r>
              <a:rPr lang="en-GB" sz="800" b="0" i="0" baseline="0" dirty="0"/>
              <a:t>2015; </a:t>
            </a:r>
            <a:r>
              <a:rPr lang="en-GB" sz="800" b="1" i="0" baseline="0" dirty="0"/>
              <a:t>372:</a:t>
            </a:r>
            <a:r>
              <a:rPr lang="en-GB" sz="800" b="0" i="0" baseline="0" dirty="0"/>
              <a:t> 2018–2028.</a:t>
            </a:r>
            <a:endParaRPr lang="en-GB" sz="800" b="0" dirty="0"/>
          </a:p>
          <a:p>
            <a:pPr marL="228600" indent="-228600">
              <a:buFont typeface="+mj-lt"/>
              <a:buAutoNum type="arabicPeriod"/>
            </a:pPr>
            <a:r>
              <a:rPr lang="en-GB" sz="800" b="0" dirty="0"/>
              <a:t>Hicklin DJ, </a:t>
            </a:r>
            <a:r>
              <a:rPr lang="en-GB" sz="800" b="0" dirty="0" err="1"/>
              <a:t>Marincola</a:t>
            </a:r>
            <a:r>
              <a:rPr lang="en-GB" sz="800" b="0" dirty="0"/>
              <a:t> FM, </a:t>
            </a:r>
            <a:r>
              <a:rPr lang="en-GB" sz="800" b="0" dirty="0" err="1"/>
              <a:t>Ferrone</a:t>
            </a:r>
            <a:r>
              <a:rPr lang="en-GB" sz="800" b="0" dirty="0"/>
              <a:t> S. HLA class I antigen downregulation in human cancers: T-cell immunotherapy revives an old story. </a:t>
            </a:r>
            <a:r>
              <a:rPr lang="en-GB" sz="800" b="0" i="1" dirty="0" err="1"/>
              <a:t>Mol</a:t>
            </a:r>
            <a:r>
              <a:rPr lang="en-GB" sz="800" b="0" i="1" dirty="0"/>
              <a:t> Med Today </a:t>
            </a:r>
            <a:r>
              <a:rPr lang="en-GB" sz="800" b="0" dirty="0"/>
              <a:t>1999; </a:t>
            </a:r>
            <a:r>
              <a:rPr lang="en-GB" sz="800" b="1" dirty="0"/>
              <a:t>5: </a:t>
            </a:r>
            <a:r>
              <a:rPr lang="en-GB" sz="800" b="0" dirty="0"/>
              <a:t>178–186.</a:t>
            </a:r>
          </a:p>
          <a:p>
            <a:pPr marL="228600" indent="-228600">
              <a:buFont typeface="+mj-lt"/>
              <a:buAutoNum type="arabicPeriod"/>
            </a:pPr>
            <a:r>
              <a:rPr lang="en-GB" sz="800" b="0" dirty="0" err="1"/>
              <a:t>Seliger</a:t>
            </a:r>
            <a:r>
              <a:rPr lang="en-GB" sz="800" b="0" dirty="0"/>
              <a:t> B. The link between MHC class I abnormalities of </a:t>
            </a:r>
            <a:r>
              <a:rPr lang="en-GB" sz="800" b="0" dirty="0" err="1"/>
              <a:t>tumors</a:t>
            </a:r>
            <a:r>
              <a:rPr lang="en-GB" sz="800" b="0" dirty="0"/>
              <a:t>, oncogenes, </a:t>
            </a:r>
            <a:r>
              <a:rPr lang="en-GB" sz="800" b="0" dirty="0" err="1"/>
              <a:t>tumor</a:t>
            </a:r>
            <a:r>
              <a:rPr lang="en-GB" sz="800" b="0" dirty="0"/>
              <a:t> suppressor genes, and transcription factors. </a:t>
            </a:r>
            <a:r>
              <a:rPr lang="en-GB" sz="800" b="0" i="1" dirty="0"/>
              <a:t>J </a:t>
            </a:r>
            <a:r>
              <a:rPr lang="en-GB" sz="800" b="0" i="1" dirty="0" err="1"/>
              <a:t>Immunotoxicol</a:t>
            </a:r>
            <a:r>
              <a:rPr lang="en-GB" sz="800" b="0" i="1" dirty="0"/>
              <a:t> </a:t>
            </a:r>
            <a:r>
              <a:rPr lang="en-GB" sz="800" b="0" dirty="0"/>
              <a:t>2014; </a:t>
            </a:r>
            <a:r>
              <a:rPr lang="en-GB" sz="800" b="1" dirty="0"/>
              <a:t>11: </a:t>
            </a:r>
            <a:r>
              <a:rPr lang="en-GB" sz="800" b="0" dirty="0"/>
              <a:t>308–310.</a:t>
            </a:r>
          </a:p>
          <a:p>
            <a:pPr marL="228600" indent="-228600">
              <a:buFont typeface="+mj-lt"/>
              <a:buAutoNum type="arabicPeriod"/>
            </a:pPr>
            <a:r>
              <a:rPr lang="en-GB" sz="800" b="0" dirty="0"/>
              <a:t>Shukla SA, Rooney MS, </a:t>
            </a:r>
            <a:r>
              <a:rPr lang="en-GB" sz="800" b="0" dirty="0" err="1"/>
              <a:t>Rajasagi</a:t>
            </a:r>
            <a:r>
              <a:rPr lang="en-GB" sz="800" b="0" dirty="0"/>
              <a:t> M </a:t>
            </a:r>
            <a:r>
              <a:rPr lang="en-GB" sz="800" b="0" i="1" dirty="0"/>
              <a:t>et al</a:t>
            </a:r>
            <a:r>
              <a:rPr lang="en-GB" sz="800" b="0" dirty="0"/>
              <a:t>. Comprehensive analysis of cancer-associated somatic mutations in class I HLA genes. </a:t>
            </a:r>
            <a:r>
              <a:rPr lang="en-GB" sz="800" b="0" i="1" dirty="0"/>
              <a:t>Nat </a:t>
            </a:r>
            <a:r>
              <a:rPr lang="en-GB" sz="800" b="0" i="1" dirty="0" err="1"/>
              <a:t>Biotechnol</a:t>
            </a:r>
            <a:r>
              <a:rPr lang="en-GB" sz="800" b="0" i="1" dirty="0"/>
              <a:t> </a:t>
            </a:r>
            <a:r>
              <a:rPr lang="en-GB" sz="800" b="0" dirty="0"/>
              <a:t>2015; </a:t>
            </a:r>
            <a:r>
              <a:rPr lang="en-GB" sz="800" b="1" dirty="0"/>
              <a:t>33: </a:t>
            </a:r>
            <a:r>
              <a:rPr lang="en-GB" sz="800" b="0" dirty="0"/>
              <a:t>1152–1158.</a:t>
            </a:r>
          </a:p>
          <a:p>
            <a:pPr marL="228600" indent="-228600">
              <a:buFont typeface="+mj-lt"/>
              <a:buAutoNum type="arabicPeriod"/>
            </a:pPr>
            <a:r>
              <a:rPr lang="en-GB" sz="800" b="0" dirty="0" err="1"/>
              <a:t>Pardoll</a:t>
            </a:r>
            <a:r>
              <a:rPr lang="en-GB" sz="800" b="0" dirty="0"/>
              <a:t> DM. The blockade of immune checkpoints in cancer immunotherapy. </a:t>
            </a:r>
            <a:r>
              <a:rPr lang="en-GB" sz="800" b="0" i="1" dirty="0"/>
              <a:t>Nat Rev Cancer </a:t>
            </a:r>
            <a:r>
              <a:rPr lang="en-GB" sz="800" b="0" dirty="0"/>
              <a:t>2012; </a:t>
            </a:r>
            <a:r>
              <a:rPr lang="en-GB" sz="800" b="1" dirty="0"/>
              <a:t>12: </a:t>
            </a:r>
            <a:r>
              <a:rPr lang="en-GB" sz="800" b="0" dirty="0"/>
              <a:t>252–264.</a:t>
            </a:r>
          </a:p>
          <a:p>
            <a:pPr marL="228600" indent="-228600">
              <a:buFont typeface="+mj-lt"/>
              <a:buAutoNum type="arabicPeriod"/>
            </a:pPr>
            <a:r>
              <a:rPr lang="en-GB" sz="800" b="0" dirty="0"/>
              <a:t>Johnston RJ, Comps-</a:t>
            </a:r>
            <a:r>
              <a:rPr lang="en-GB" sz="800" b="0" dirty="0" err="1"/>
              <a:t>Agrar</a:t>
            </a:r>
            <a:r>
              <a:rPr lang="en-GB" sz="800" b="0" dirty="0"/>
              <a:t> L, Hackney J </a:t>
            </a:r>
            <a:r>
              <a:rPr lang="en-GB" sz="800" b="0" i="1" dirty="0"/>
              <a:t>et al</a:t>
            </a:r>
            <a:r>
              <a:rPr lang="en-GB" sz="800" b="0" dirty="0"/>
              <a:t>. The immunoreceptor TIGIT regulates antitumor and antiviral CD8(+) T cell effector function. </a:t>
            </a:r>
            <a:r>
              <a:rPr lang="en-GB" sz="800" b="0" i="1" dirty="0"/>
              <a:t>Cancer Cell </a:t>
            </a:r>
            <a:r>
              <a:rPr lang="en-GB" sz="800" b="0" dirty="0"/>
              <a:t>2014; </a:t>
            </a:r>
            <a:r>
              <a:rPr lang="en-GB" sz="800" b="1" dirty="0"/>
              <a:t>26:</a:t>
            </a:r>
            <a:r>
              <a:rPr lang="en-GB" sz="800" b="0" dirty="0"/>
              <a:t> 923–937.</a:t>
            </a:r>
          </a:p>
          <a:p>
            <a:pPr marL="228600" indent="-228600">
              <a:buFont typeface="+mj-lt"/>
              <a:buAutoNum type="arabicPeriod"/>
            </a:pPr>
            <a:r>
              <a:rPr lang="en-GB" sz="800" b="0" dirty="0"/>
              <a:t>Jin HT, Anderson AC, Tan WG </a:t>
            </a:r>
            <a:r>
              <a:rPr lang="en-GB" sz="800" b="0" i="1" dirty="0"/>
              <a:t>et al</a:t>
            </a:r>
            <a:r>
              <a:rPr lang="en-GB" sz="800" b="0" dirty="0"/>
              <a:t>. Cooperation of Tim-3 and PD-1 in CD8 T-cell exhaustion during chronic viral infection. </a:t>
            </a:r>
            <a:r>
              <a:rPr lang="en-GB" sz="800" b="0" i="1" dirty="0"/>
              <a:t>Proc Natl </a:t>
            </a:r>
            <a:r>
              <a:rPr lang="en-GB" sz="800" b="0" i="1" dirty="0" err="1"/>
              <a:t>Acad</a:t>
            </a:r>
            <a:r>
              <a:rPr lang="en-GB" sz="800" b="0" i="1" dirty="0"/>
              <a:t> Sci USA </a:t>
            </a:r>
            <a:r>
              <a:rPr lang="en-GB" sz="800" b="0" dirty="0"/>
              <a:t>2010; </a:t>
            </a:r>
            <a:r>
              <a:rPr lang="en-GB" sz="800" b="1" dirty="0"/>
              <a:t>107: </a:t>
            </a:r>
            <a:r>
              <a:rPr lang="en-GB" sz="800" b="0" dirty="0"/>
              <a:t>14733–14738.</a:t>
            </a:r>
          </a:p>
          <a:p>
            <a:pPr marL="228600" indent="-228600">
              <a:buFont typeface="+mj-lt"/>
              <a:buAutoNum type="arabicPeriod"/>
            </a:pPr>
            <a:r>
              <a:rPr lang="en-GB" sz="800" b="0" dirty="0"/>
              <a:t>Wherry EJ, Ha SJ, </a:t>
            </a:r>
            <a:r>
              <a:rPr lang="en-GB" sz="800" b="0" dirty="0" err="1"/>
              <a:t>Kaech</a:t>
            </a:r>
            <a:r>
              <a:rPr lang="en-GB" sz="800" b="0" dirty="0"/>
              <a:t> SM </a:t>
            </a:r>
            <a:r>
              <a:rPr lang="en-GB" sz="800" b="0" i="1" dirty="0"/>
              <a:t>et al</a:t>
            </a:r>
            <a:r>
              <a:rPr lang="en-GB" sz="800" b="0" dirty="0"/>
              <a:t>. Molecular signature of CD8+ T cell exhaustion during chronic viral infection. </a:t>
            </a:r>
            <a:r>
              <a:rPr lang="en-GB" sz="800" b="0" i="1" dirty="0"/>
              <a:t>Immunity</a:t>
            </a:r>
            <a:r>
              <a:rPr lang="en-GB" sz="800" b="0" dirty="0"/>
              <a:t> 2007; </a:t>
            </a:r>
            <a:r>
              <a:rPr lang="en-GB" sz="800" b="1" dirty="0"/>
              <a:t>27:</a:t>
            </a:r>
            <a:r>
              <a:rPr lang="en-GB" sz="800" b="0" dirty="0"/>
              <a:t> 670–684.</a:t>
            </a:r>
          </a:p>
          <a:p>
            <a:pPr marL="228600" indent="-228600">
              <a:buFont typeface="+mj-lt"/>
              <a:buAutoNum type="arabicPeriod"/>
            </a:pPr>
            <a:r>
              <a:rPr lang="en-GB" sz="800" b="0" dirty="0" err="1"/>
              <a:t>Quatromoni</a:t>
            </a:r>
            <a:r>
              <a:rPr lang="en-GB" sz="800" b="0" dirty="0"/>
              <a:t> JG</a:t>
            </a:r>
            <a:r>
              <a:rPr lang="en-GB" sz="800" b="0" baseline="0" dirty="0"/>
              <a:t> &amp; </a:t>
            </a:r>
            <a:r>
              <a:rPr lang="en-GB" sz="800" b="0" dirty="0" err="1"/>
              <a:t>Eruslanov</a:t>
            </a:r>
            <a:r>
              <a:rPr lang="en-GB" sz="800" b="0" dirty="0"/>
              <a:t> E. </a:t>
            </a:r>
            <a:r>
              <a:rPr lang="en-GB" sz="800" b="0" dirty="0" err="1"/>
              <a:t>Tumor</a:t>
            </a:r>
            <a:r>
              <a:rPr lang="en-GB" sz="800" b="0" dirty="0"/>
              <a:t>-associated macrophages: function, phenotype, and link to prognosis in human lung cancer. </a:t>
            </a:r>
            <a:r>
              <a:rPr lang="en-GB" sz="800" b="0" i="1" dirty="0"/>
              <a:t>Am J </a:t>
            </a:r>
            <a:r>
              <a:rPr lang="en-GB" sz="800" b="0" i="1" dirty="0" err="1"/>
              <a:t>Transl</a:t>
            </a:r>
            <a:r>
              <a:rPr lang="en-GB" sz="800" b="0" i="1" dirty="0"/>
              <a:t> Res </a:t>
            </a:r>
            <a:r>
              <a:rPr lang="en-GB" sz="800" b="0" dirty="0"/>
              <a:t>2012; </a:t>
            </a:r>
            <a:r>
              <a:rPr lang="en-GB" sz="800" b="1" dirty="0"/>
              <a:t>4: </a:t>
            </a:r>
            <a:r>
              <a:rPr lang="en-GB" sz="800" b="0" dirty="0"/>
              <a:t>376–389.</a:t>
            </a:r>
          </a:p>
          <a:p>
            <a:pPr marL="228600" indent="-228600">
              <a:buFont typeface="+mj-lt"/>
              <a:buAutoNum type="arabicPeriod"/>
            </a:pPr>
            <a:r>
              <a:rPr lang="en-GB" sz="800" b="0" dirty="0"/>
              <a:t>Zhang QW, Liu L, Gong CY </a:t>
            </a:r>
            <a:r>
              <a:rPr lang="en-GB" sz="800" b="0" i="1" dirty="0"/>
              <a:t>et al</a:t>
            </a:r>
            <a:r>
              <a:rPr lang="en-GB" sz="800" b="0" dirty="0"/>
              <a:t>. Prognostic significance of </a:t>
            </a:r>
            <a:r>
              <a:rPr lang="en-GB" sz="800" b="0" dirty="0" err="1"/>
              <a:t>tumor</a:t>
            </a:r>
            <a:r>
              <a:rPr lang="en-GB" sz="800" b="0" dirty="0"/>
              <a:t>-associated macrophages in solid </a:t>
            </a:r>
            <a:r>
              <a:rPr lang="en-GB" sz="800" b="0" dirty="0" err="1"/>
              <a:t>tumor</a:t>
            </a:r>
            <a:r>
              <a:rPr lang="en-GB" sz="800" b="0" dirty="0"/>
              <a:t>: a meta-analysis of the literature. </a:t>
            </a:r>
            <a:r>
              <a:rPr lang="en-GB" sz="800" b="0" i="1" dirty="0" err="1"/>
              <a:t>PLoS</a:t>
            </a:r>
            <a:r>
              <a:rPr lang="en-GB" sz="800" b="0" i="1" dirty="0"/>
              <a:t> ONE </a:t>
            </a:r>
            <a:r>
              <a:rPr lang="en-GB" sz="800" b="0" dirty="0"/>
              <a:t>2012; </a:t>
            </a:r>
            <a:r>
              <a:rPr lang="en-GB" sz="800" b="1" dirty="0"/>
              <a:t>7: </a:t>
            </a:r>
            <a:r>
              <a:rPr lang="en-GB" sz="800" b="0" dirty="0"/>
              <a:t>e50946.</a:t>
            </a:r>
          </a:p>
          <a:p>
            <a:pPr marL="228600" indent="-228600">
              <a:buFont typeface="+mj-lt"/>
              <a:buAutoNum type="arabicPeriod"/>
            </a:pPr>
            <a:r>
              <a:rPr lang="en-GB" sz="800" b="0" dirty="0"/>
              <a:t>Bates GJ, Fox SB, Han C et al. Quantification of regulatory T cells enables the identification of high-risk breast cancer patients and those at risk of late relapse. </a:t>
            </a:r>
            <a:r>
              <a:rPr lang="en-GB" sz="800" b="0" i="1" baseline="0" dirty="0"/>
              <a:t>J </a:t>
            </a:r>
            <a:r>
              <a:rPr lang="en-GB" sz="800" b="0" i="1" baseline="0" dirty="0" err="1"/>
              <a:t>Clin</a:t>
            </a:r>
            <a:r>
              <a:rPr lang="en-GB" sz="800" b="0" i="1" baseline="0" dirty="0"/>
              <a:t> </a:t>
            </a:r>
            <a:r>
              <a:rPr lang="en-GB" sz="800" b="0" i="1" baseline="0" dirty="0" err="1"/>
              <a:t>Oncol</a:t>
            </a:r>
            <a:r>
              <a:rPr lang="en-GB" sz="800" b="0" i="1" baseline="0" dirty="0"/>
              <a:t> </a:t>
            </a:r>
            <a:r>
              <a:rPr lang="en-GB" sz="800" b="0" dirty="0"/>
              <a:t>2006; </a:t>
            </a:r>
            <a:r>
              <a:rPr lang="en-GB" sz="800" b="1" dirty="0"/>
              <a:t>24: </a:t>
            </a:r>
            <a:r>
              <a:rPr lang="en-GB" sz="800" b="0" dirty="0"/>
              <a:t>5373–5380.</a:t>
            </a:r>
          </a:p>
          <a:p>
            <a:pPr marL="228600" indent="-228600">
              <a:buFont typeface="+mj-lt"/>
              <a:buAutoNum type="arabicPeriod"/>
            </a:pPr>
            <a:r>
              <a:rPr lang="en-GB" sz="800" b="0" dirty="0"/>
              <a:t>Curiel TJ, </a:t>
            </a:r>
            <a:r>
              <a:rPr lang="en-GB" sz="800" b="0" dirty="0" err="1"/>
              <a:t>Coukos</a:t>
            </a:r>
            <a:r>
              <a:rPr lang="en-GB" sz="800" b="0" dirty="0"/>
              <a:t> G, Zou L </a:t>
            </a:r>
            <a:r>
              <a:rPr lang="en-GB" sz="800" b="0" i="1" dirty="0"/>
              <a:t>et al</a:t>
            </a:r>
            <a:r>
              <a:rPr lang="en-GB" sz="800" b="0" dirty="0"/>
              <a:t>. Specific recruitment of regulatory T cells in ovarian carcinoma fosters immune privilege and predicts reduced survival. </a:t>
            </a:r>
            <a:r>
              <a:rPr lang="en-GB" sz="800" b="0" i="1" dirty="0"/>
              <a:t>Nat</a:t>
            </a:r>
            <a:r>
              <a:rPr lang="en-GB" sz="800" b="0" i="1" baseline="0" dirty="0"/>
              <a:t> </a:t>
            </a:r>
            <a:r>
              <a:rPr lang="en-GB" sz="800" b="0" i="1" dirty="0"/>
              <a:t>Med </a:t>
            </a:r>
            <a:r>
              <a:rPr lang="en-GB" sz="800" b="0" dirty="0"/>
              <a:t>2004; </a:t>
            </a:r>
            <a:r>
              <a:rPr lang="en-GB" sz="800" b="1" dirty="0"/>
              <a:t>10:</a:t>
            </a:r>
            <a:r>
              <a:rPr lang="en-GB" sz="800" b="0" dirty="0"/>
              <a:t> 942–949.</a:t>
            </a:r>
          </a:p>
          <a:p>
            <a:pPr marL="228600" indent="-228600">
              <a:buFont typeface="+mj-lt"/>
              <a:buAutoNum type="arabicPeriod"/>
            </a:pPr>
            <a:r>
              <a:rPr lang="en-GB" sz="800" b="0" dirty="0"/>
              <a:t>Petersen RP, </a:t>
            </a:r>
            <a:r>
              <a:rPr lang="en-GB" sz="800" b="0" dirty="0" err="1"/>
              <a:t>Campa</a:t>
            </a:r>
            <a:r>
              <a:rPr lang="en-GB" sz="800" b="0" dirty="0"/>
              <a:t> MJ, </a:t>
            </a:r>
            <a:r>
              <a:rPr lang="en-GB" sz="800" b="0" dirty="0" err="1"/>
              <a:t>Sperlazza</a:t>
            </a:r>
            <a:r>
              <a:rPr lang="en-GB" sz="800" b="0" dirty="0"/>
              <a:t> J </a:t>
            </a:r>
            <a:r>
              <a:rPr lang="en-GB" sz="800" b="0" i="1" dirty="0"/>
              <a:t>et al</a:t>
            </a:r>
            <a:r>
              <a:rPr lang="en-GB" sz="800" b="0" dirty="0"/>
              <a:t>. </a:t>
            </a:r>
            <a:r>
              <a:rPr lang="en-GB" sz="800" b="0" dirty="0" err="1"/>
              <a:t>Tumor</a:t>
            </a:r>
            <a:r>
              <a:rPr lang="en-GB" sz="800" b="0" dirty="0"/>
              <a:t> infiltrating Foxp3+ regulatory T-cells are associated with recurrence in pathologic stage I NSCLC patients.</a:t>
            </a:r>
            <a:r>
              <a:rPr lang="en-GB" sz="800" b="0" baseline="0" dirty="0"/>
              <a:t> </a:t>
            </a:r>
            <a:r>
              <a:rPr lang="en-GB" sz="800" b="0" i="1" dirty="0"/>
              <a:t>Cancer</a:t>
            </a:r>
            <a:r>
              <a:rPr lang="en-GB" sz="800" b="0" dirty="0"/>
              <a:t> 2006; </a:t>
            </a:r>
            <a:r>
              <a:rPr lang="en-GB" sz="800" b="1" dirty="0"/>
              <a:t>107:</a:t>
            </a:r>
            <a:r>
              <a:rPr lang="en-GB" sz="800" b="0" dirty="0"/>
              <a:t> 2866–2872.</a:t>
            </a:r>
          </a:p>
          <a:p>
            <a:pPr marL="228600" indent="-228600">
              <a:buFont typeface="+mj-lt"/>
              <a:buAutoNum type="arabicPeriod"/>
            </a:pPr>
            <a:r>
              <a:rPr lang="en-GB" sz="800" b="0" dirty="0"/>
              <a:t>Gao Q, </a:t>
            </a:r>
            <a:r>
              <a:rPr lang="en-GB" sz="800" b="0" dirty="0" err="1"/>
              <a:t>Qiu</a:t>
            </a:r>
            <a:r>
              <a:rPr lang="en-GB" sz="800" b="0" dirty="0"/>
              <a:t> SJ, Fan J et al. </a:t>
            </a:r>
            <a:r>
              <a:rPr lang="en-GB" sz="800" b="0" dirty="0" err="1"/>
              <a:t>Intratumoral</a:t>
            </a:r>
            <a:r>
              <a:rPr lang="en-GB" sz="800" b="0" dirty="0"/>
              <a:t> balance of regulatory and cytotoxic T cells is associated with prognosis of hepatocellular carcinoma after resection.</a:t>
            </a:r>
            <a:r>
              <a:rPr lang="en-GB" sz="800" b="0" baseline="0" dirty="0"/>
              <a:t> </a:t>
            </a:r>
            <a:r>
              <a:rPr lang="en-GB" sz="800" b="0" i="1" dirty="0"/>
              <a:t>J </a:t>
            </a:r>
            <a:r>
              <a:rPr lang="en-GB" sz="800" b="0" i="1" dirty="0" err="1"/>
              <a:t>Clin</a:t>
            </a:r>
            <a:r>
              <a:rPr lang="en-GB" sz="800" b="0" i="1" dirty="0"/>
              <a:t> </a:t>
            </a:r>
            <a:r>
              <a:rPr lang="en-GB" sz="800" b="0" i="1" dirty="0" err="1"/>
              <a:t>Oncol</a:t>
            </a:r>
            <a:r>
              <a:rPr lang="en-GB" sz="800" b="0" i="1" dirty="0"/>
              <a:t> </a:t>
            </a:r>
            <a:r>
              <a:rPr lang="en-GB" sz="800" b="0" dirty="0"/>
              <a:t>2007; </a:t>
            </a:r>
            <a:r>
              <a:rPr lang="en-GB" sz="800" b="1" dirty="0"/>
              <a:t>25:</a:t>
            </a:r>
            <a:r>
              <a:rPr lang="en-GB" sz="800" b="0" dirty="0"/>
              <a:t> 2586–2593.</a:t>
            </a:r>
          </a:p>
          <a:p>
            <a:pPr marL="228600" indent="-228600">
              <a:buFont typeface="+mj-lt"/>
              <a:buAutoNum type="arabicPeriod"/>
            </a:pPr>
            <a:r>
              <a:rPr lang="en-GB" sz="800" b="0" dirty="0"/>
              <a:t>Li X, </a:t>
            </a:r>
            <a:r>
              <a:rPr lang="en-GB" sz="800" b="0" dirty="0" err="1"/>
              <a:t>Kostareli</a:t>
            </a:r>
            <a:r>
              <a:rPr lang="en-GB" sz="800" b="0" dirty="0"/>
              <a:t> E, </a:t>
            </a:r>
            <a:r>
              <a:rPr lang="en-GB" sz="800" b="0" dirty="0" err="1"/>
              <a:t>Suffner</a:t>
            </a:r>
            <a:r>
              <a:rPr lang="en-GB" sz="800" b="0" dirty="0"/>
              <a:t> J </a:t>
            </a:r>
            <a:r>
              <a:rPr lang="en-GB" sz="800" b="0" i="1" dirty="0"/>
              <a:t>et al</a:t>
            </a:r>
            <a:r>
              <a:rPr lang="en-GB" sz="800" b="0" dirty="0"/>
              <a:t>. Efficient </a:t>
            </a:r>
            <a:r>
              <a:rPr lang="en-GB" sz="800" b="0" dirty="0" err="1"/>
              <a:t>Treg</a:t>
            </a:r>
            <a:r>
              <a:rPr lang="en-GB" sz="800" b="0" dirty="0"/>
              <a:t> depletion induces T-cell infiltration and rejection of large </a:t>
            </a:r>
            <a:r>
              <a:rPr lang="en-GB" sz="800" b="0" dirty="0" err="1"/>
              <a:t>tumors</a:t>
            </a:r>
            <a:r>
              <a:rPr lang="en-GB" sz="800" b="0" dirty="0"/>
              <a:t>. </a:t>
            </a:r>
            <a:r>
              <a:rPr lang="en-GB" sz="800" b="0" i="1" dirty="0" err="1"/>
              <a:t>Eur</a:t>
            </a:r>
            <a:r>
              <a:rPr lang="en-GB" sz="800" b="0" i="1" dirty="0"/>
              <a:t> J </a:t>
            </a:r>
            <a:r>
              <a:rPr lang="en-GB" sz="800" b="0" i="1" dirty="0" err="1"/>
              <a:t>Immunol</a:t>
            </a:r>
            <a:r>
              <a:rPr lang="en-GB" sz="800" b="0" i="1" dirty="0"/>
              <a:t> </a:t>
            </a:r>
            <a:r>
              <a:rPr lang="en-GB" sz="800" b="0" dirty="0"/>
              <a:t>2010; </a:t>
            </a:r>
            <a:r>
              <a:rPr lang="en-GB" sz="800" b="1" dirty="0"/>
              <a:t>40:</a:t>
            </a:r>
            <a:r>
              <a:rPr lang="en-GB" sz="800" b="0" dirty="0"/>
              <a:t> 3325–3335.</a:t>
            </a:r>
          </a:p>
        </p:txBody>
      </p:sp>
      <p:sp>
        <p:nvSpPr>
          <p:cNvPr id="4" name="Slide Number Placeholder 3"/>
          <p:cNvSpPr>
            <a:spLocks noGrp="1"/>
          </p:cNvSpPr>
          <p:nvPr>
            <p:ph type="sldNum" sz="quarter" idx="10"/>
          </p:nvPr>
        </p:nvSpPr>
        <p:spPr/>
        <p:txBody>
          <a:bodyPr/>
          <a:lstStyle/>
          <a:p>
            <a:pPr>
              <a:defRPr/>
            </a:pPr>
            <a:fld id="{26BBFF5E-91D1-4493-A873-1C5CEE6A87CA}" type="slidenum">
              <a:rPr lang="en-US" smtClean="0"/>
              <a:pPr>
                <a:defRPr/>
              </a:pPr>
              <a:t>16</a:t>
            </a:fld>
            <a:endParaRPr lang="en-US"/>
          </a:p>
        </p:txBody>
      </p:sp>
    </p:spTree>
    <p:extLst>
      <p:ext uri="{BB962C8B-B14F-4D97-AF65-F5344CB8AC3E}">
        <p14:creationId xmlns:p14="http://schemas.microsoft.com/office/powerpoint/2010/main" val="3738948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6BBFF5E-91D1-4493-A873-1C5CEE6A87CA}" type="slidenum">
              <a:rPr lang="en-US" smtClean="0"/>
              <a:pPr>
                <a:defRPr/>
              </a:pPr>
              <a:t>17</a:t>
            </a:fld>
            <a:endParaRPr lang="en-US"/>
          </a:p>
        </p:txBody>
      </p:sp>
    </p:spTree>
    <p:extLst>
      <p:ext uri="{BB962C8B-B14F-4D97-AF65-F5344CB8AC3E}">
        <p14:creationId xmlns:p14="http://schemas.microsoft.com/office/powerpoint/2010/main" val="669339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just">
              <a:buFont typeface="Arial" panose="020B0604020202020204" pitchFamily="34" charset="0"/>
              <a:buChar char="•"/>
            </a:pPr>
            <a:r>
              <a:rPr lang="en-US" sz="1400" b="1" i="0" dirty="0" smtClean="0"/>
              <a:t>The</a:t>
            </a:r>
            <a:r>
              <a:rPr lang="en-US" sz="1400" b="1" i="0" baseline="0" dirty="0" smtClean="0"/>
              <a:t> three</a:t>
            </a:r>
            <a:r>
              <a:rPr lang="en-US" sz="1400" b="1" i="0" dirty="0" smtClean="0"/>
              <a:t> phenotypes can help characterize a patient’s immune status </a:t>
            </a:r>
            <a:r>
              <a:rPr lang="en-US" sz="1400" b="0" i="0" dirty="0" smtClean="0"/>
              <a:t>and the critical point at which cancer immunity fails.  </a:t>
            </a:r>
          </a:p>
          <a:p>
            <a:pPr marL="171450" lvl="0" indent="-171450" algn="just">
              <a:buFont typeface="Arial" panose="020B0604020202020204" pitchFamily="34" charset="0"/>
              <a:buChar char="•"/>
            </a:pPr>
            <a:endParaRPr lang="en-US" sz="1400" b="0" i="0" dirty="0" smtClean="0"/>
          </a:p>
          <a:p>
            <a:pPr marL="171450" lvl="0" indent="-171450" algn="just">
              <a:buFont typeface="Arial" panose="020B0604020202020204" pitchFamily="34" charset="0"/>
              <a:buChar char="•"/>
            </a:pPr>
            <a:r>
              <a:rPr lang="en-US" sz="1400" b="0" i="0" dirty="0" smtClean="0"/>
              <a:t>Each immune phenotype requires specific, essential T-cell activity  to reinitiate the antitumor immune response </a:t>
            </a:r>
          </a:p>
          <a:p>
            <a:pPr marL="628650" lvl="1" indent="-171450" algn="just">
              <a:buFont typeface="Arial" panose="020B0604020202020204" pitchFamily="34" charset="0"/>
              <a:buChar char="•"/>
            </a:pPr>
            <a:r>
              <a:rPr lang="en-US" sz="1400" b="0" i="1" dirty="0" smtClean="0"/>
              <a:t>For Immune Desert, the goal is to: </a:t>
            </a:r>
            <a:r>
              <a:rPr lang="en-US" sz="1400" b="0" dirty="0" smtClean="0"/>
              <a:t>Generate active tumor-directed T cells</a:t>
            </a:r>
            <a:endParaRPr lang="en-US" sz="1400" b="0" i="1" dirty="0" smtClean="0"/>
          </a:p>
          <a:p>
            <a:pPr marL="628650" lvl="1" indent="-171450" algn="just">
              <a:buFont typeface="Arial" panose="020B0604020202020204" pitchFamily="34" charset="0"/>
              <a:buChar char="•"/>
            </a:pPr>
            <a:r>
              <a:rPr lang="en-US" sz="1400" b="0" i="1" dirty="0" smtClean="0"/>
              <a:t>For Immune Excluded, the</a:t>
            </a:r>
            <a:r>
              <a:rPr lang="en-US" sz="1400" b="0" i="1" baseline="0" dirty="0" smtClean="0"/>
              <a:t> </a:t>
            </a:r>
            <a:r>
              <a:rPr lang="en-US" sz="1400" b="0" i="1" dirty="0" smtClean="0"/>
              <a:t>goal is to:</a:t>
            </a:r>
            <a:r>
              <a:rPr lang="en-US" sz="1400" b="0" i="0" baseline="0" dirty="0" smtClean="0"/>
              <a:t> </a:t>
            </a:r>
            <a:r>
              <a:rPr lang="en-US" sz="1400" b="0" dirty="0" smtClean="0"/>
              <a:t>Infiltrate the tumor </a:t>
            </a:r>
          </a:p>
          <a:p>
            <a:pPr marL="628650" lvl="1" indent="-171450" algn="just">
              <a:buFont typeface="Arial" panose="020B0604020202020204" pitchFamily="34" charset="0"/>
              <a:buChar char="•"/>
            </a:pPr>
            <a:r>
              <a:rPr lang="en-US" sz="1400" b="0" i="1" dirty="0" smtClean="0"/>
              <a:t>For Inflamed, the goal is to:</a:t>
            </a:r>
            <a:r>
              <a:rPr lang="en-US" sz="1400" b="0" i="0" baseline="0" dirty="0" smtClean="0"/>
              <a:t> </a:t>
            </a:r>
            <a:r>
              <a:rPr lang="en-US" sz="1400" b="0" dirty="0" smtClean="0"/>
              <a:t>Kill the tumor</a:t>
            </a:r>
          </a:p>
          <a:p>
            <a:pPr marL="628650" lvl="1" indent="-171450" algn="just">
              <a:buFont typeface="Arial" panose="020B0604020202020204" pitchFamily="34" charset="0"/>
              <a:buChar char="•"/>
            </a:pPr>
            <a:endParaRPr lang="en-US" sz="1200" b="0" dirty="0" smtClean="0"/>
          </a:p>
          <a:p>
            <a:pPr marL="0" indent="0">
              <a:buFont typeface="Arial" panose="020B0604020202020204" pitchFamily="34" charset="0"/>
              <a:buNone/>
            </a:pPr>
            <a:r>
              <a:rPr lang="en-GB" sz="800" b="1" baseline="0" dirty="0" smtClean="0"/>
              <a:t>References</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GB" sz="800" b="0" dirty="0" smtClean="0"/>
              <a:t>Chen</a:t>
            </a:r>
            <a:r>
              <a:rPr lang="en-GB" sz="800" b="0" baseline="0" dirty="0" smtClean="0"/>
              <a:t> DS &amp; </a:t>
            </a:r>
            <a:r>
              <a:rPr lang="en-GB" sz="800" b="0" baseline="0" dirty="0" err="1" smtClean="0"/>
              <a:t>Mellman</a:t>
            </a:r>
            <a:r>
              <a:rPr lang="en-GB" sz="800" b="0" baseline="0" dirty="0" smtClean="0"/>
              <a:t> I. Oncology Meets Immunology: The Cancer-Immunity Cycle. </a:t>
            </a:r>
            <a:r>
              <a:rPr lang="en-GB" sz="800" b="0" i="1" baseline="0" dirty="0" smtClean="0"/>
              <a:t>Immunity</a:t>
            </a:r>
            <a:r>
              <a:rPr lang="en-GB" sz="800" b="0" i="0" baseline="0" dirty="0" smtClean="0"/>
              <a:t> 2013; </a:t>
            </a:r>
            <a:r>
              <a:rPr lang="en-GB" sz="800" b="1" i="0" baseline="0" dirty="0" smtClean="0"/>
              <a:t>39:</a:t>
            </a:r>
            <a:r>
              <a:rPr lang="en-GB" sz="800" b="0" i="0" baseline="0" dirty="0" smtClean="0"/>
              <a:t> 1–10.</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GB" sz="800" b="0" dirty="0" smtClean="0"/>
              <a:t>Kim JM &amp;</a:t>
            </a:r>
            <a:r>
              <a:rPr lang="en-GB" sz="800" b="0" baseline="0" dirty="0" smtClean="0"/>
              <a:t> Chen DS. Immune escape to PD-L1/PD-1 blockade: seven steps to success (or failure). </a:t>
            </a:r>
            <a:r>
              <a:rPr lang="en-GB" sz="800" b="0" i="1" baseline="0" dirty="0" smtClean="0"/>
              <a:t>Annals of </a:t>
            </a:r>
            <a:r>
              <a:rPr lang="en-GB" sz="800" b="0" i="1" baseline="0" dirty="0" err="1" smtClean="0"/>
              <a:t>Oncol</a:t>
            </a:r>
            <a:r>
              <a:rPr lang="en-GB" sz="800" b="0" i="1" baseline="0" dirty="0" smtClean="0"/>
              <a:t> </a:t>
            </a:r>
            <a:r>
              <a:rPr lang="en-GB" sz="800" b="0" i="0" baseline="0" dirty="0" smtClean="0"/>
              <a:t>2016; </a:t>
            </a:r>
            <a:r>
              <a:rPr lang="en-GB" sz="800" b="1" i="0" baseline="0" dirty="0" smtClean="0"/>
              <a:t>27:</a:t>
            </a:r>
            <a:r>
              <a:rPr lang="en-GB" sz="800" b="0" i="0" baseline="0" dirty="0" smtClean="0"/>
              <a:t>1492–1504.</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GB" sz="800" b="0" dirty="0" smtClean="0"/>
              <a:t>Hedge PS, </a:t>
            </a:r>
            <a:r>
              <a:rPr lang="en-GB" sz="800" b="0" dirty="0" err="1" smtClean="0"/>
              <a:t>Karanikas</a:t>
            </a:r>
            <a:r>
              <a:rPr lang="en-GB" sz="800" b="0" baseline="0" dirty="0" smtClean="0"/>
              <a:t> V &amp; </a:t>
            </a:r>
            <a:r>
              <a:rPr lang="en-GB" sz="800" b="0" dirty="0" smtClean="0"/>
              <a:t>Evers</a:t>
            </a:r>
            <a:r>
              <a:rPr lang="en-GB" sz="800" b="0" baseline="0" dirty="0" smtClean="0"/>
              <a:t> S. The Where, the When, and the How of Immune Monitoring for Cancer Immunotherapies in the Era of Checkpoint Inhibition. </a:t>
            </a:r>
            <a:r>
              <a:rPr lang="en-GB" sz="800" b="0" i="1" baseline="0" dirty="0" err="1" smtClean="0"/>
              <a:t>Clin</a:t>
            </a:r>
            <a:r>
              <a:rPr lang="en-GB" sz="800" b="0" i="1" baseline="0" dirty="0" smtClean="0"/>
              <a:t> Cancer Res </a:t>
            </a:r>
            <a:r>
              <a:rPr lang="en-GB" sz="800" b="0" i="0" baseline="0" dirty="0" smtClean="0"/>
              <a:t>2016</a:t>
            </a:r>
            <a:r>
              <a:rPr lang="en-GB" sz="800" b="0" baseline="0" dirty="0" smtClean="0"/>
              <a:t>; </a:t>
            </a:r>
            <a:r>
              <a:rPr lang="en-GB" sz="800" b="1" baseline="0" dirty="0" smtClean="0"/>
              <a:t>22:</a:t>
            </a:r>
            <a:r>
              <a:rPr lang="en-GB" sz="800" b="0" baseline="0" dirty="0" smtClean="0"/>
              <a:t>1865–1874.</a:t>
            </a:r>
            <a:endParaRPr lang="en-GB" sz="800" b="0" i="0" baseline="0" dirty="0" smtClean="0"/>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GB" sz="800" b="0" dirty="0" smtClean="0"/>
              <a:t>Chen</a:t>
            </a:r>
            <a:r>
              <a:rPr lang="en-GB" sz="800" b="0" baseline="0" dirty="0" smtClean="0"/>
              <a:t> DS &amp; </a:t>
            </a:r>
            <a:r>
              <a:rPr lang="en-GB" sz="800" b="0" baseline="0" dirty="0" err="1" smtClean="0"/>
              <a:t>Mellman</a:t>
            </a:r>
            <a:r>
              <a:rPr lang="en-GB" sz="800" b="0" baseline="0" dirty="0" smtClean="0"/>
              <a:t> I. Elements of cancer immunity and the cancer–immune set point. </a:t>
            </a:r>
            <a:r>
              <a:rPr lang="en-GB" sz="800" b="0" i="1" baseline="0" dirty="0" smtClean="0"/>
              <a:t>Nature</a:t>
            </a:r>
            <a:r>
              <a:rPr lang="en-GB" sz="800" b="0" i="0" baseline="0" dirty="0" smtClean="0"/>
              <a:t> 2017; </a:t>
            </a:r>
            <a:r>
              <a:rPr lang="en-GB" sz="800" b="1" i="0" baseline="0" dirty="0" smtClean="0"/>
              <a:t>541:</a:t>
            </a:r>
            <a:r>
              <a:rPr lang="en-GB" sz="800" b="0" i="0" baseline="0" dirty="0" smtClean="0"/>
              <a:t>321–330.</a:t>
            </a:r>
          </a:p>
          <a:p>
            <a:pPr marL="628650" lvl="1" indent="-171450" algn="just">
              <a:buFont typeface="Arial" panose="020B0604020202020204" pitchFamily="34" charset="0"/>
              <a:buChar char="•"/>
            </a:pPr>
            <a:endParaRPr lang="en-US" sz="800" b="0" dirty="0" smtClean="0"/>
          </a:p>
        </p:txBody>
      </p:sp>
      <p:sp>
        <p:nvSpPr>
          <p:cNvPr id="4" name="Slide Number Placeholder 3"/>
          <p:cNvSpPr>
            <a:spLocks noGrp="1"/>
          </p:cNvSpPr>
          <p:nvPr>
            <p:ph type="sldNum" sz="quarter" idx="10"/>
          </p:nvPr>
        </p:nvSpPr>
        <p:spPr/>
        <p:txBody>
          <a:bodyPr/>
          <a:lstStyle/>
          <a:p>
            <a:pPr>
              <a:defRPr/>
            </a:pPr>
            <a:fld id="{26BBFF5E-91D1-4493-A873-1C5CEE6A87CA}" type="slidenum">
              <a:rPr lang="en-US" smtClean="0"/>
              <a:pPr>
                <a:defRPr/>
              </a:pPr>
              <a:t>18</a:t>
            </a:fld>
            <a:endParaRPr lang="en-US"/>
          </a:p>
        </p:txBody>
      </p:sp>
    </p:spTree>
    <p:extLst>
      <p:ext uri="{BB962C8B-B14F-4D97-AF65-F5344CB8AC3E}">
        <p14:creationId xmlns:p14="http://schemas.microsoft.com/office/powerpoint/2010/main" val="2380437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400" b="1" i="0" kern="1200" dirty="0" smtClean="0">
                <a:solidFill>
                  <a:schemeClr val="tx1"/>
                </a:solidFill>
                <a:effectLst/>
                <a:latin typeface="Arial" pitchFamily="34" charset="0"/>
                <a:ea typeface="MS PGothic" pitchFamily="34" charset="-128"/>
                <a:cs typeface="Arial" pitchFamily="34" charset="0"/>
              </a:rPr>
              <a:t>Inflamed tumors </a:t>
            </a:r>
            <a:r>
              <a:rPr lang="en-US" sz="1400" b="0" i="0" kern="1200" dirty="0" smtClean="0">
                <a:solidFill>
                  <a:schemeClr val="tx1"/>
                </a:solidFill>
                <a:effectLst/>
                <a:latin typeface="Arial" pitchFamily="34" charset="0"/>
                <a:ea typeface="MS PGothic" pitchFamily="34" charset="-128"/>
                <a:cs typeface="Arial" pitchFamily="34" charset="0"/>
              </a:rPr>
              <a:t>are characterized by the presence of tumor-infiltrating lymphocytes (TIL), high density of </a:t>
            </a:r>
            <a:r>
              <a:rPr lang="en-US" sz="1400" b="0" i="0" kern="1200" dirty="0" err="1" smtClean="0">
                <a:solidFill>
                  <a:schemeClr val="tx1"/>
                </a:solidFill>
                <a:effectLst/>
                <a:latin typeface="Arial" pitchFamily="34" charset="0"/>
                <a:ea typeface="MS PGothic" pitchFamily="34" charset="-128"/>
                <a:cs typeface="Arial" pitchFamily="34" charset="0"/>
              </a:rPr>
              <a:t>IFNγ</a:t>
            </a:r>
            <a:r>
              <a:rPr lang="en-US" sz="1400" b="0" i="0" kern="1200" dirty="0" smtClean="0">
                <a:solidFill>
                  <a:schemeClr val="tx1"/>
                </a:solidFill>
                <a:effectLst/>
                <a:latin typeface="Arial" pitchFamily="34" charset="0"/>
                <a:ea typeface="MS PGothic" pitchFamily="34" charset="-128"/>
                <a:cs typeface="Arial" pitchFamily="34" charset="0"/>
              </a:rPr>
              <a:t>-producing CD8</a:t>
            </a:r>
            <a:r>
              <a:rPr lang="en-US" sz="1400" b="0" i="0" kern="1200" baseline="30000" dirty="0" smtClean="0">
                <a:solidFill>
                  <a:schemeClr val="tx1"/>
                </a:solidFill>
                <a:effectLst/>
                <a:latin typeface="Arial" pitchFamily="34" charset="0"/>
                <a:ea typeface="MS PGothic" pitchFamily="34" charset="-128"/>
                <a:cs typeface="Arial" pitchFamily="34" charset="0"/>
              </a:rPr>
              <a:t>+</a:t>
            </a:r>
            <a:r>
              <a:rPr lang="en-US" sz="1400" b="0" i="0" kern="1200" dirty="0" smtClean="0">
                <a:solidFill>
                  <a:schemeClr val="tx1"/>
                </a:solidFill>
                <a:effectLst/>
                <a:latin typeface="Arial" pitchFamily="34" charset="0"/>
                <a:ea typeface="MS PGothic" pitchFamily="34" charset="-128"/>
                <a:cs typeface="Arial" pitchFamily="34" charset="0"/>
              </a:rPr>
              <a:t> T cells, expression of PD-L1 in tumor-infiltrating immune cells, possible genomic instability, and the presence of a preexisting antitumor immune response. </a:t>
            </a:r>
          </a:p>
          <a:p>
            <a:pPr marL="171450" indent="-171450">
              <a:buFont typeface="Arial" panose="020B0604020202020204" pitchFamily="34" charset="0"/>
              <a:buChar char="•"/>
            </a:pPr>
            <a:endParaRPr lang="en-US" sz="1400" b="0" i="0" kern="1200" dirty="0" smtClean="0">
              <a:solidFill>
                <a:schemeClr val="tx1"/>
              </a:solidFill>
              <a:effectLst/>
              <a:latin typeface="Arial" pitchFamily="34" charset="0"/>
              <a:ea typeface="MS PGothic" pitchFamily="34" charset="-128"/>
              <a:cs typeface="Arial" pitchFamily="34" charset="0"/>
            </a:endParaRPr>
          </a:p>
          <a:p>
            <a:pPr marL="171450" indent="-171450">
              <a:buFont typeface="Arial" panose="020B0604020202020204" pitchFamily="34" charset="0"/>
              <a:buChar char="•"/>
            </a:pPr>
            <a:r>
              <a:rPr lang="en-US" sz="1400" b="0" i="0" kern="1200" dirty="0" smtClean="0">
                <a:solidFill>
                  <a:schemeClr val="tx1"/>
                </a:solidFill>
                <a:effectLst/>
                <a:latin typeface="Arial" pitchFamily="34" charset="0"/>
                <a:ea typeface="MS PGothic" pitchFamily="34" charset="-128"/>
                <a:cs typeface="Arial" pitchFamily="34" charset="0"/>
              </a:rPr>
              <a:t>In contrast, </a:t>
            </a:r>
            <a:r>
              <a:rPr lang="en-US" sz="1400" b="1" i="0" kern="1200" dirty="0" smtClean="0">
                <a:solidFill>
                  <a:schemeClr val="tx1"/>
                </a:solidFill>
                <a:effectLst/>
                <a:latin typeface="Arial" pitchFamily="34" charset="0"/>
                <a:ea typeface="MS PGothic" pitchFamily="34" charset="-128"/>
                <a:cs typeface="Arial" pitchFamily="34" charset="0"/>
              </a:rPr>
              <a:t>non-inflamed tumors </a:t>
            </a:r>
            <a:r>
              <a:rPr lang="en-US" sz="1400" b="0" i="0" kern="1200" dirty="0" smtClean="0">
                <a:solidFill>
                  <a:schemeClr val="tx1"/>
                </a:solidFill>
                <a:effectLst/>
                <a:latin typeface="Arial" pitchFamily="34" charset="0"/>
                <a:ea typeface="MS PGothic" pitchFamily="34" charset="-128"/>
                <a:cs typeface="Arial" pitchFamily="34" charset="0"/>
              </a:rPr>
              <a:t>are immunologically ignorant and are poorly infiltrated by lymphocytes, rarely express PD-L1, and at the antipodal end of the tumor immunity continuum, are characterized by highly proliferating tumors with low mutational burden and low expression of antigen presentation machinery markers including MHC class I</a:t>
            </a:r>
          </a:p>
          <a:p>
            <a:pPr marL="171450" indent="-171450">
              <a:buFont typeface="Arial" panose="020B0604020202020204" pitchFamily="34" charset="0"/>
              <a:buChar char="•"/>
            </a:pPr>
            <a:endParaRPr lang="en-US" sz="1200" b="0" i="0" kern="1200" dirty="0" smtClean="0">
              <a:solidFill>
                <a:schemeClr val="tx1"/>
              </a:solidFill>
              <a:effectLst/>
              <a:latin typeface="Arial" pitchFamily="34" charset="0"/>
              <a:ea typeface="MS PGothic" pitchFamily="34" charset="-128"/>
              <a:cs typeface="Arial" pitchFamily="34" charset="0"/>
            </a:endParaRPr>
          </a:p>
          <a:p>
            <a:r>
              <a:rPr lang="en-GB" sz="800" b="1" i="0" u="none" strike="noStrike" kern="1200" baseline="0" dirty="0" smtClean="0">
                <a:solidFill>
                  <a:schemeClr val="tx1"/>
                </a:solidFill>
              </a:rPr>
              <a:t>References</a:t>
            </a:r>
            <a:endParaRPr lang="en-GB" sz="800" b="1" i="0" u="none" strike="noStrike" kern="1200" baseline="0" dirty="0">
              <a:solidFill>
                <a:schemeClr val="tx1"/>
              </a:solidFill>
            </a:endParaRP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GB" sz="800" b="0" dirty="0"/>
              <a:t>Hedge PS, </a:t>
            </a:r>
            <a:r>
              <a:rPr lang="en-GB" sz="800" b="0" dirty="0" err="1"/>
              <a:t>Karanikas</a:t>
            </a:r>
            <a:r>
              <a:rPr lang="en-GB" sz="800" b="0" baseline="0" dirty="0"/>
              <a:t> V &amp; </a:t>
            </a:r>
            <a:r>
              <a:rPr lang="en-GB" sz="800" b="0" dirty="0"/>
              <a:t>Evers</a:t>
            </a:r>
            <a:r>
              <a:rPr lang="en-GB" sz="800" b="0" baseline="0" dirty="0"/>
              <a:t> S. The Where, the When, and the How of Immune Monitoring for Cancer Immunotherapies in the Era of Checkpoint Inhibition. </a:t>
            </a:r>
            <a:r>
              <a:rPr lang="en-GB" sz="800" b="0" i="1" baseline="0" dirty="0" err="1"/>
              <a:t>Clin</a:t>
            </a:r>
            <a:r>
              <a:rPr lang="en-GB" sz="800" b="0" i="1" baseline="0" dirty="0"/>
              <a:t> Cancer Res </a:t>
            </a:r>
            <a:r>
              <a:rPr lang="en-GB" sz="800" b="0" i="0" baseline="0" dirty="0"/>
              <a:t>2016</a:t>
            </a:r>
            <a:r>
              <a:rPr lang="en-GB" sz="800" b="0" baseline="0" dirty="0"/>
              <a:t>; </a:t>
            </a:r>
            <a:r>
              <a:rPr lang="en-GB" sz="800" b="1" baseline="0" dirty="0"/>
              <a:t>22:</a:t>
            </a:r>
            <a:r>
              <a:rPr lang="en-GB" sz="800" b="0" baseline="0" dirty="0"/>
              <a:t>1865–1874.</a:t>
            </a:r>
          </a:p>
          <a:p>
            <a:endParaRPr lang="en-GB" b="0" dirty="0"/>
          </a:p>
          <a:p>
            <a:endParaRPr lang="en-GB" b="0" dirty="0"/>
          </a:p>
        </p:txBody>
      </p:sp>
      <p:sp>
        <p:nvSpPr>
          <p:cNvPr id="4" name="Slide Number Placeholder 3"/>
          <p:cNvSpPr>
            <a:spLocks noGrp="1"/>
          </p:cNvSpPr>
          <p:nvPr>
            <p:ph type="sldNum" sz="quarter" idx="10"/>
          </p:nvPr>
        </p:nvSpPr>
        <p:spPr/>
        <p:txBody>
          <a:bodyPr/>
          <a:lstStyle/>
          <a:p>
            <a:pPr>
              <a:defRPr/>
            </a:pPr>
            <a:fld id="{26BBFF5E-91D1-4493-A873-1C5CEE6A87CA}" type="slidenum">
              <a:rPr lang="en-US" smtClean="0"/>
              <a:pPr>
                <a:defRPr/>
              </a:pPr>
              <a:t>19</a:t>
            </a:fld>
            <a:endParaRPr lang="en-US"/>
          </a:p>
        </p:txBody>
      </p:sp>
    </p:spTree>
    <p:extLst>
      <p:ext uri="{BB962C8B-B14F-4D97-AF65-F5344CB8AC3E}">
        <p14:creationId xmlns:p14="http://schemas.microsoft.com/office/powerpoint/2010/main" val="3200572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fld id="{26BBFF5E-91D1-4493-A873-1C5CEE6A87CA}" type="slidenum">
              <a:rPr lang="en-US" smtClean="0"/>
              <a:pPr>
                <a:defRPr/>
              </a:pPr>
              <a:t>2</a:t>
            </a:fld>
            <a:endParaRPr lang="en-US"/>
          </a:p>
        </p:txBody>
      </p:sp>
    </p:spTree>
    <p:extLst>
      <p:ext uri="{BB962C8B-B14F-4D97-AF65-F5344CB8AC3E}">
        <p14:creationId xmlns:p14="http://schemas.microsoft.com/office/powerpoint/2010/main" val="3891280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400" b="0" i="0" kern="1200" dirty="0" smtClean="0">
                <a:solidFill>
                  <a:schemeClr val="tx1"/>
                </a:solidFill>
                <a:effectLst/>
                <a:latin typeface="Arial" pitchFamily="34" charset="0"/>
                <a:ea typeface="MS PGothic" pitchFamily="34" charset="-128"/>
                <a:cs typeface="Arial" pitchFamily="34" charset="0"/>
              </a:rPr>
              <a:t>Roche/Genentech has examined different </a:t>
            </a:r>
            <a:r>
              <a:rPr lang="en-US" sz="1400" b="0" i="0" kern="1200" dirty="0" err="1" smtClean="0">
                <a:solidFill>
                  <a:schemeClr val="tx1"/>
                </a:solidFill>
                <a:effectLst/>
                <a:latin typeface="Arial" pitchFamily="34" charset="0"/>
                <a:ea typeface="MS PGothic" pitchFamily="34" charset="-128"/>
                <a:cs typeface="Arial" pitchFamily="34" charset="0"/>
              </a:rPr>
              <a:t>tumour</a:t>
            </a:r>
            <a:r>
              <a:rPr lang="en-US" sz="1400" b="0" i="0" kern="1200" dirty="0" smtClean="0">
                <a:solidFill>
                  <a:schemeClr val="tx1"/>
                </a:solidFill>
                <a:effectLst/>
                <a:latin typeface="Arial" pitchFamily="34" charset="0"/>
                <a:ea typeface="MS PGothic" pitchFamily="34" charset="-128"/>
                <a:cs typeface="Arial" pitchFamily="34" charset="0"/>
              </a:rPr>
              <a:t> types to better understand what proportion of </a:t>
            </a:r>
            <a:r>
              <a:rPr lang="en-US" sz="1400" b="0" i="0" kern="1200" dirty="0" err="1" smtClean="0">
                <a:solidFill>
                  <a:schemeClr val="tx1"/>
                </a:solidFill>
                <a:effectLst/>
                <a:latin typeface="Arial" pitchFamily="34" charset="0"/>
                <a:ea typeface="MS PGothic" pitchFamily="34" charset="-128"/>
                <a:cs typeface="Arial" pitchFamily="34" charset="0"/>
              </a:rPr>
              <a:t>tumours</a:t>
            </a:r>
            <a:r>
              <a:rPr lang="en-US" sz="1400" b="0" i="0" kern="1200" dirty="0" smtClean="0">
                <a:solidFill>
                  <a:schemeClr val="tx1"/>
                </a:solidFill>
                <a:effectLst/>
                <a:latin typeface="Arial" pitchFamily="34" charset="0"/>
                <a:ea typeface="MS PGothic" pitchFamily="34" charset="-128"/>
                <a:cs typeface="Arial" pitchFamily="34" charset="0"/>
              </a:rPr>
              <a:t> fall into each immune phenotype. </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sz="1400" b="0" i="0" kern="1200" dirty="0" smtClean="0">
              <a:solidFill>
                <a:schemeClr val="tx1"/>
              </a:solidFill>
              <a:effectLst/>
              <a:latin typeface="Arial" pitchFamily="34" charset="0"/>
              <a:ea typeface="MS PGothic" pitchFamily="34" charset="-128"/>
              <a:cs typeface="Arial" pitchFamily="34" charset="0"/>
            </a:endParaRP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400" b="0" i="0" kern="1200" dirty="0" smtClean="0">
                <a:solidFill>
                  <a:schemeClr val="tx1"/>
                </a:solidFill>
                <a:effectLst/>
                <a:latin typeface="Arial" pitchFamily="34" charset="0"/>
                <a:ea typeface="MS PGothic" pitchFamily="34" charset="-128"/>
                <a:cs typeface="Arial" pitchFamily="34" charset="0"/>
              </a:rPr>
              <a:t>Consideration across these various types of patient profiles can help explain clinical findings and inform development strategies.</a:t>
            </a:r>
          </a:p>
          <a:p>
            <a:pPr marL="0" indent="0">
              <a:buFont typeface="Arial" panose="020B0604020202020204" pitchFamily="34" charset="0"/>
              <a:buNone/>
            </a:pPr>
            <a:endParaRPr lang="en-GB" b="1" baseline="0" dirty="0" smtClean="0"/>
          </a:p>
          <a:p>
            <a:pPr marL="0" indent="0">
              <a:buFont typeface="Arial" panose="020B0604020202020204" pitchFamily="34" charset="0"/>
              <a:buNone/>
            </a:pPr>
            <a:r>
              <a:rPr lang="en-GB" sz="800" b="1" baseline="0" dirty="0" smtClean="0"/>
              <a:t>References</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GB" sz="800" b="0" dirty="0" smtClean="0"/>
              <a:t>Chen</a:t>
            </a:r>
            <a:r>
              <a:rPr lang="en-GB" sz="800" b="0" baseline="0" dirty="0" smtClean="0"/>
              <a:t> DS &amp; </a:t>
            </a:r>
            <a:r>
              <a:rPr lang="en-GB" sz="800" b="0" baseline="0" dirty="0" err="1" smtClean="0"/>
              <a:t>Mellman</a:t>
            </a:r>
            <a:r>
              <a:rPr lang="en-GB" sz="800" b="0" baseline="0" dirty="0" smtClean="0"/>
              <a:t> I. Oncology Meets Immunology: The Cancer-Immunity Cycle. </a:t>
            </a:r>
            <a:r>
              <a:rPr lang="en-GB" sz="800" b="0" i="1" baseline="0" dirty="0" smtClean="0"/>
              <a:t>Immunity</a:t>
            </a:r>
            <a:r>
              <a:rPr lang="en-GB" sz="800" b="0" i="0" baseline="0" dirty="0" smtClean="0"/>
              <a:t> 2013; </a:t>
            </a:r>
            <a:r>
              <a:rPr lang="en-GB" sz="800" b="1" i="0" baseline="0" dirty="0" smtClean="0"/>
              <a:t>39:</a:t>
            </a:r>
            <a:r>
              <a:rPr lang="en-GB" sz="800" b="0" i="0" baseline="0" dirty="0" smtClean="0"/>
              <a:t> 1–10.</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GB" sz="800" b="0" dirty="0" smtClean="0"/>
              <a:t>Kim JM &amp;</a:t>
            </a:r>
            <a:r>
              <a:rPr lang="en-GB" sz="800" b="0" baseline="0" dirty="0" smtClean="0"/>
              <a:t> Chen DS. Immune escape to PD-L1/PD-1 blockade: seven steps to success (or failure). </a:t>
            </a:r>
            <a:r>
              <a:rPr lang="en-GB" sz="800" b="0" i="1" baseline="0" dirty="0" smtClean="0"/>
              <a:t>Annals of </a:t>
            </a:r>
            <a:r>
              <a:rPr lang="en-GB" sz="800" b="0" i="1" baseline="0" dirty="0" err="1" smtClean="0"/>
              <a:t>Oncol</a:t>
            </a:r>
            <a:r>
              <a:rPr lang="en-GB" sz="800" b="0" i="1" baseline="0" dirty="0" smtClean="0"/>
              <a:t> </a:t>
            </a:r>
            <a:r>
              <a:rPr lang="en-GB" sz="800" b="0" i="0" baseline="0" dirty="0" smtClean="0"/>
              <a:t>2016; </a:t>
            </a:r>
            <a:r>
              <a:rPr lang="en-GB" sz="800" b="1" i="0" baseline="0" dirty="0" smtClean="0"/>
              <a:t>27:</a:t>
            </a:r>
            <a:r>
              <a:rPr lang="en-GB" sz="800" b="0" i="0" baseline="0" dirty="0" smtClean="0"/>
              <a:t>1492–1504.</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GB" sz="800" b="0" dirty="0" smtClean="0"/>
              <a:t>Hedge PS, </a:t>
            </a:r>
            <a:r>
              <a:rPr lang="en-GB" sz="800" b="0" dirty="0" err="1" smtClean="0"/>
              <a:t>Karanikas</a:t>
            </a:r>
            <a:r>
              <a:rPr lang="en-GB" sz="800" b="0" baseline="0" dirty="0" smtClean="0"/>
              <a:t> V &amp; </a:t>
            </a:r>
            <a:r>
              <a:rPr lang="en-GB" sz="800" b="0" dirty="0" smtClean="0"/>
              <a:t>Evers</a:t>
            </a:r>
            <a:r>
              <a:rPr lang="en-GB" sz="800" b="0" baseline="0" dirty="0" smtClean="0"/>
              <a:t> S. The Where, the When, and the How of Immune Monitoring for Cancer Immunotherapies in the Era of Checkpoint Inhibition. </a:t>
            </a:r>
            <a:r>
              <a:rPr lang="en-GB" sz="800" b="0" i="1" baseline="0" dirty="0" err="1" smtClean="0"/>
              <a:t>Clin</a:t>
            </a:r>
            <a:r>
              <a:rPr lang="en-GB" sz="800" b="0" i="1" baseline="0" dirty="0" smtClean="0"/>
              <a:t> Cancer Res </a:t>
            </a:r>
            <a:r>
              <a:rPr lang="en-GB" sz="800" b="0" i="0" baseline="0" dirty="0" smtClean="0"/>
              <a:t>2016</a:t>
            </a:r>
            <a:r>
              <a:rPr lang="en-GB" sz="800" b="0" baseline="0" dirty="0" smtClean="0"/>
              <a:t>; </a:t>
            </a:r>
            <a:r>
              <a:rPr lang="en-GB" sz="800" b="1" baseline="0" dirty="0" smtClean="0"/>
              <a:t>22:</a:t>
            </a:r>
            <a:r>
              <a:rPr lang="en-GB" sz="800" b="0" baseline="0" dirty="0" smtClean="0"/>
              <a:t>1865–1874.</a:t>
            </a:r>
            <a:endParaRPr lang="en-GB" sz="800" b="0" i="0" baseline="0" dirty="0" smtClean="0"/>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GB" sz="800" b="0" dirty="0" smtClean="0"/>
              <a:t>Chen</a:t>
            </a:r>
            <a:r>
              <a:rPr lang="en-GB" sz="800" b="0" baseline="0" dirty="0" smtClean="0"/>
              <a:t> DS &amp; </a:t>
            </a:r>
            <a:r>
              <a:rPr lang="en-GB" sz="800" b="0" baseline="0" dirty="0" err="1" smtClean="0"/>
              <a:t>Mellman</a:t>
            </a:r>
            <a:r>
              <a:rPr lang="en-GB" sz="800" b="0" baseline="0" dirty="0" smtClean="0"/>
              <a:t> I. Elements of cancer immunity and the cancer–immune set point. </a:t>
            </a:r>
            <a:r>
              <a:rPr lang="en-GB" sz="800" b="0" i="1" baseline="0" dirty="0" smtClean="0"/>
              <a:t>Nature</a:t>
            </a:r>
            <a:r>
              <a:rPr lang="en-GB" sz="800" b="0" i="0" baseline="0" dirty="0" smtClean="0"/>
              <a:t> 2017; </a:t>
            </a:r>
            <a:r>
              <a:rPr lang="en-GB" sz="800" b="1" i="0" baseline="0" dirty="0" smtClean="0"/>
              <a:t>541:</a:t>
            </a:r>
            <a:r>
              <a:rPr lang="en-GB" sz="800" b="0" i="0" baseline="0" dirty="0" smtClean="0"/>
              <a:t>321–330.</a:t>
            </a:r>
          </a:p>
          <a:p>
            <a:pPr marL="628650" lvl="1" indent="-171450" algn="just">
              <a:buFont typeface="Arial" panose="020B0604020202020204" pitchFamily="34" charset="0"/>
              <a:buChar char="•"/>
            </a:pPr>
            <a:endParaRPr lang="en-US" sz="800" b="0" dirty="0" smtClean="0"/>
          </a:p>
          <a:p>
            <a:pPr marL="0" marR="0" lvl="0" indent="0" algn="l" defTabSz="914400" rtl="0" eaLnBrk="1" fontAlgn="base" latinLnBrk="0" hangingPunct="1">
              <a:lnSpc>
                <a:spcPct val="100000"/>
              </a:lnSpc>
              <a:spcBef>
                <a:spcPct val="30000"/>
              </a:spcBef>
              <a:spcAft>
                <a:spcPct val="0"/>
              </a:spcAft>
              <a:buClrTx/>
              <a:buSzTx/>
              <a:buFont typeface="+mj-lt"/>
              <a:buNone/>
              <a:tabLst/>
              <a:defRPr/>
            </a:pPr>
            <a:endParaRPr lang="en-GB" sz="800" b="0" baseline="0" dirty="0"/>
          </a:p>
        </p:txBody>
      </p:sp>
      <p:sp>
        <p:nvSpPr>
          <p:cNvPr id="4" name="Slide Number Placeholder 3"/>
          <p:cNvSpPr>
            <a:spLocks noGrp="1"/>
          </p:cNvSpPr>
          <p:nvPr>
            <p:ph type="sldNum" sz="quarter" idx="10"/>
          </p:nvPr>
        </p:nvSpPr>
        <p:spPr/>
        <p:txBody>
          <a:bodyPr/>
          <a:lstStyle/>
          <a:p>
            <a:pPr>
              <a:defRPr/>
            </a:pPr>
            <a:fld id="{26BBFF5E-91D1-4493-A873-1C5CEE6A87CA}" type="slidenum">
              <a:rPr lang="en-US" smtClean="0"/>
              <a:pPr>
                <a:defRPr/>
              </a:pPr>
              <a:t>20</a:t>
            </a:fld>
            <a:endParaRPr lang="en-US"/>
          </a:p>
        </p:txBody>
      </p:sp>
    </p:spTree>
    <p:extLst>
      <p:ext uri="{BB962C8B-B14F-4D97-AF65-F5344CB8AC3E}">
        <p14:creationId xmlns:p14="http://schemas.microsoft.com/office/powerpoint/2010/main" val="30545077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Arial" panose="020B0604020202020204" pitchFamily="34" charset="0"/>
              <a:buNone/>
            </a:pPr>
            <a:r>
              <a:rPr lang="en-GB" sz="1400" b="1" dirty="0" smtClean="0"/>
              <a:t>Key strategies to reinitiate the anti-tumour immune response according to each phenotype</a:t>
            </a:r>
            <a:endParaRPr lang="en-US" sz="1400" i="0" dirty="0" smtClean="0"/>
          </a:p>
          <a:p>
            <a:pPr marL="285750" indent="-285750" algn="just">
              <a:buFont typeface="Arial" panose="020B0604020202020204" pitchFamily="34" charset="0"/>
              <a:buChar char="•"/>
            </a:pPr>
            <a:r>
              <a:rPr lang="en-US" sz="1400" b="1" i="0" dirty="0" smtClean="0"/>
              <a:t>For Immune Desert</a:t>
            </a:r>
            <a:r>
              <a:rPr lang="en-US" sz="1400" i="0" dirty="0" smtClean="0"/>
              <a:t>, key</a:t>
            </a:r>
            <a:r>
              <a:rPr lang="en-US" sz="1400" b="1" i="0" baseline="0" dirty="0" smtClean="0"/>
              <a:t> </a:t>
            </a:r>
            <a:r>
              <a:rPr lang="en-US" sz="1400" i="0" dirty="0" smtClean="0"/>
              <a:t>strategies for</a:t>
            </a:r>
            <a:r>
              <a:rPr lang="en-US" sz="1400" i="0" baseline="0" dirty="0" smtClean="0"/>
              <a:t> generating tumor-directed t-cells are</a:t>
            </a:r>
            <a:endParaRPr lang="en-US" sz="1400" i="0" dirty="0" smtClean="0"/>
          </a:p>
          <a:p>
            <a:pPr marL="742950" lvl="1" indent="-285750" algn="just">
              <a:buFont typeface="Arial" panose="020B0604020202020204" pitchFamily="34" charset="0"/>
              <a:buChar char="•"/>
            </a:pPr>
            <a:r>
              <a:rPr lang="en-US" sz="1400" i="0" dirty="0" smtClean="0"/>
              <a:t>Generate/release</a:t>
            </a:r>
            <a:r>
              <a:rPr lang="en-US" sz="1400" i="0" baseline="0" dirty="0" smtClean="0"/>
              <a:t> antigens</a:t>
            </a:r>
          </a:p>
          <a:p>
            <a:pPr marL="742950" lvl="1" indent="-285750" algn="just">
              <a:buFont typeface="Arial" panose="020B0604020202020204" pitchFamily="34" charset="0"/>
              <a:buChar char="•"/>
            </a:pPr>
            <a:r>
              <a:rPr lang="en-US" sz="1400" i="0" dirty="0" smtClean="0"/>
              <a:t>Enhance antigen presentation and T cell priming</a:t>
            </a:r>
          </a:p>
          <a:p>
            <a:pPr marL="742950" lvl="1" indent="-285750" algn="just">
              <a:buFont typeface="Arial" panose="020B0604020202020204" pitchFamily="34" charset="0"/>
              <a:buChar char="•"/>
            </a:pPr>
            <a:r>
              <a:rPr lang="en-US" sz="1400" i="0" dirty="0" smtClean="0"/>
              <a:t>Redirect and engage T cells </a:t>
            </a:r>
          </a:p>
          <a:p>
            <a:pPr marL="285750" indent="-285750" algn="just">
              <a:buFont typeface="Arial" panose="020B0604020202020204" pitchFamily="34" charset="0"/>
              <a:buChar char="•"/>
            </a:pPr>
            <a:r>
              <a:rPr lang="en-US" sz="1400" b="1" i="0" dirty="0" smtClean="0"/>
              <a:t>For Immune Excluded</a:t>
            </a:r>
            <a:r>
              <a:rPr lang="en-US" sz="1400" i="0" dirty="0" smtClean="0"/>
              <a:t>, key strategies for</a:t>
            </a:r>
            <a:r>
              <a:rPr lang="en-US" sz="1400" i="0" baseline="0" dirty="0" smtClean="0"/>
              <a:t> enhancing T-cell infiltration into the tumor are:</a:t>
            </a:r>
            <a:endParaRPr lang="en-US" sz="1400" i="0" dirty="0" smtClean="0"/>
          </a:p>
          <a:p>
            <a:pPr marL="742950" lvl="1" indent="-285750" algn="just">
              <a:buFont typeface="Arial" panose="020B0604020202020204" pitchFamily="34" charset="0"/>
              <a:buChar char="•"/>
            </a:pPr>
            <a:r>
              <a:rPr lang="en-US" sz="1400" i="0" dirty="0" smtClean="0"/>
              <a:t>Recruit T cells to the tumor</a:t>
            </a:r>
          </a:p>
          <a:p>
            <a:pPr marL="742950" lvl="1" indent="-285750" algn="just">
              <a:buFont typeface="Arial" panose="020B0604020202020204" pitchFamily="34" charset="0"/>
              <a:buChar char="•"/>
            </a:pPr>
            <a:r>
              <a:rPr lang="en-US" sz="1400" i="0" dirty="0" smtClean="0"/>
              <a:t>Address the stromal barrier</a:t>
            </a:r>
          </a:p>
          <a:p>
            <a:pPr marL="742950" lvl="1" indent="-285750" algn="just">
              <a:buFont typeface="Arial" panose="020B0604020202020204" pitchFamily="34" charset="0"/>
              <a:buChar char="•"/>
            </a:pPr>
            <a:r>
              <a:rPr lang="en-US" sz="1400" i="0" dirty="0" smtClean="0"/>
              <a:t>Redirect </a:t>
            </a:r>
            <a:r>
              <a:rPr lang="en-US" sz="1400" b="0" i="0" dirty="0" smtClean="0"/>
              <a:t>and engage T cells</a:t>
            </a:r>
          </a:p>
          <a:p>
            <a:pPr marL="285750" marR="0" indent="-285750" algn="just"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400" b="1" i="0" dirty="0" smtClean="0"/>
              <a:t>For Inflamed</a:t>
            </a:r>
            <a:r>
              <a:rPr lang="en-US" sz="1400" b="0" i="0" dirty="0" smtClean="0"/>
              <a:t>,</a:t>
            </a:r>
            <a:r>
              <a:rPr lang="en-US" sz="1400" b="0" i="0" baseline="0" dirty="0" smtClean="0"/>
              <a:t> key strategies to enhance T-cell </a:t>
            </a:r>
            <a:r>
              <a:rPr lang="en-US" sz="1400" b="0" i="0" baseline="0" dirty="0" err="1" smtClean="0"/>
              <a:t>killilng</a:t>
            </a:r>
            <a:r>
              <a:rPr lang="en-US" sz="1400" b="0" i="0" baseline="0" dirty="0" smtClean="0"/>
              <a:t> </a:t>
            </a:r>
            <a:r>
              <a:rPr lang="en-US" sz="1400" b="0" i="0" dirty="0" smtClean="0"/>
              <a:t>the tumor are:</a:t>
            </a:r>
          </a:p>
          <a:p>
            <a:pPr marL="742950" marR="0" lvl="1" indent="-285750" algn="just"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400" i="0" dirty="0" err="1" smtClean="0"/>
              <a:t>Ivigorate</a:t>
            </a:r>
            <a:r>
              <a:rPr lang="en-US" sz="1400" i="0" dirty="0" smtClean="0"/>
              <a:t> T cells</a:t>
            </a:r>
          </a:p>
          <a:p>
            <a:pPr marL="742950" marR="0" lvl="1" indent="-285750" algn="just"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400" i="0" dirty="0" smtClean="0"/>
              <a:t>Redirect and engage T cells</a:t>
            </a:r>
          </a:p>
          <a:p>
            <a:pPr marL="0" indent="0">
              <a:buFont typeface="Arial" panose="020B0604020202020204" pitchFamily="34" charset="0"/>
              <a:buNone/>
            </a:pPr>
            <a:endParaRPr lang="en-GB" sz="1400" b="1" dirty="0" smtClean="0"/>
          </a:p>
          <a:p>
            <a:pPr marL="0" indent="0">
              <a:buFont typeface="Arial" panose="020B0604020202020204" pitchFamily="34" charset="0"/>
              <a:buNone/>
            </a:pPr>
            <a:r>
              <a:rPr lang="en-GB" sz="800" b="1" baseline="0" dirty="0" smtClean="0"/>
              <a:t>References</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GB" sz="800" b="0" dirty="0" smtClean="0"/>
              <a:t>Chen</a:t>
            </a:r>
            <a:r>
              <a:rPr lang="en-GB" sz="800" b="0" baseline="0" dirty="0" smtClean="0"/>
              <a:t> DS &amp; </a:t>
            </a:r>
            <a:r>
              <a:rPr lang="en-GB" sz="800" b="0" baseline="0" dirty="0" err="1" smtClean="0"/>
              <a:t>Mellman</a:t>
            </a:r>
            <a:r>
              <a:rPr lang="en-GB" sz="800" b="0" baseline="0" dirty="0" smtClean="0"/>
              <a:t> I. Oncology Meets Immunology: The Cancer-Immunity Cycle. </a:t>
            </a:r>
            <a:r>
              <a:rPr lang="en-GB" sz="800" b="0" i="1" baseline="0" dirty="0" smtClean="0"/>
              <a:t>Immunity</a:t>
            </a:r>
            <a:r>
              <a:rPr lang="en-GB" sz="800" b="0" i="0" baseline="0" dirty="0" smtClean="0"/>
              <a:t> 2013; </a:t>
            </a:r>
            <a:r>
              <a:rPr lang="en-GB" sz="800" b="1" i="0" baseline="0" dirty="0" smtClean="0"/>
              <a:t>39:</a:t>
            </a:r>
            <a:r>
              <a:rPr lang="en-GB" sz="800" b="0" i="0" baseline="0" dirty="0" smtClean="0"/>
              <a:t> 1–10.</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GB" sz="800" b="0" dirty="0" smtClean="0"/>
              <a:t>Kim JM &amp;</a:t>
            </a:r>
            <a:r>
              <a:rPr lang="en-GB" sz="800" b="0" baseline="0" dirty="0" smtClean="0"/>
              <a:t> Chen DS. Immune escape to PD-L1/PD-1 blockade: seven steps to success (or failure). </a:t>
            </a:r>
            <a:r>
              <a:rPr lang="en-GB" sz="800" b="0" i="1" baseline="0" dirty="0" smtClean="0"/>
              <a:t>Annals of </a:t>
            </a:r>
            <a:r>
              <a:rPr lang="en-GB" sz="800" b="0" i="1" baseline="0" dirty="0" err="1" smtClean="0"/>
              <a:t>Oncol</a:t>
            </a:r>
            <a:r>
              <a:rPr lang="en-GB" sz="800" b="0" i="1" baseline="0" dirty="0" smtClean="0"/>
              <a:t> </a:t>
            </a:r>
            <a:r>
              <a:rPr lang="en-GB" sz="800" b="0" i="0" baseline="0" dirty="0" smtClean="0"/>
              <a:t>2016; </a:t>
            </a:r>
            <a:r>
              <a:rPr lang="en-GB" sz="800" b="1" i="0" baseline="0" dirty="0" smtClean="0"/>
              <a:t>27:</a:t>
            </a:r>
            <a:r>
              <a:rPr lang="en-GB" sz="800" b="0" i="0" baseline="0" dirty="0" smtClean="0"/>
              <a:t>1492–1504.</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GB" sz="800" b="0" dirty="0" smtClean="0"/>
              <a:t>Hedge PS, </a:t>
            </a:r>
            <a:r>
              <a:rPr lang="en-GB" sz="800" b="0" dirty="0" err="1" smtClean="0"/>
              <a:t>Karanikas</a:t>
            </a:r>
            <a:r>
              <a:rPr lang="en-GB" sz="800" b="0" baseline="0" dirty="0" smtClean="0"/>
              <a:t> V &amp; </a:t>
            </a:r>
            <a:r>
              <a:rPr lang="en-GB" sz="800" b="0" dirty="0" smtClean="0"/>
              <a:t>Evers</a:t>
            </a:r>
            <a:r>
              <a:rPr lang="en-GB" sz="800" b="0" baseline="0" dirty="0" smtClean="0"/>
              <a:t> S. The Where, the When, and the How of Immune Monitoring for Cancer Immunotherapies in the Era of Checkpoint Inhibition. </a:t>
            </a:r>
            <a:r>
              <a:rPr lang="en-GB" sz="800" b="0" i="1" baseline="0" dirty="0" err="1" smtClean="0"/>
              <a:t>Clin</a:t>
            </a:r>
            <a:r>
              <a:rPr lang="en-GB" sz="800" b="0" i="1" baseline="0" dirty="0" smtClean="0"/>
              <a:t> Cancer Res </a:t>
            </a:r>
            <a:r>
              <a:rPr lang="en-GB" sz="800" b="0" i="0" baseline="0" dirty="0" smtClean="0"/>
              <a:t>2016</a:t>
            </a:r>
            <a:r>
              <a:rPr lang="en-GB" sz="800" b="0" baseline="0" dirty="0" smtClean="0"/>
              <a:t>; </a:t>
            </a:r>
            <a:r>
              <a:rPr lang="en-GB" sz="800" b="1" baseline="0" dirty="0" smtClean="0"/>
              <a:t>22:</a:t>
            </a:r>
            <a:r>
              <a:rPr lang="en-GB" sz="800" b="0" baseline="0" dirty="0" smtClean="0"/>
              <a:t>1865–1874.</a:t>
            </a:r>
            <a:endParaRPr lang="en-GB" sz="800" b="0" i="0" baseline="0" dirty="0" smtClean="0"/>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GB" sz="800" b="0" dirty="0" smtClean="0"/>
              <a:t>Chen</a:t>
            </a:r>
            <a:r>
              <a:rPr lang="en-GB" sz="800" b="0" baseline="0" dirty="0" smtClean="0"/>
              <a:t> DS &amp; </a:t>
            </a:r>
            <a:r>
              <a:rPr lang="en-GB" sz="800" b="0" baseline="0" dirty="0" err="1" smtClean="0"/>
              <a:t>Mellman</a:t>
            </a:r>
            <a:r>
              <a:rPr lang="en-GB" sz="800" b="0" baseline="0" dirty="0" smtClean="0"/>
              <a:t> I. Elements of cancer immunity and the cancer–immune set point. </a:t>
            </a:r>
            <a:r>
              <a:rPr lang="en-GB" sz="800" b="0" i="1" baseline="0" dirty="0" smtClean="0"/>
              <a:t>Nature</a:t>
            </a:r>
            <a:r>
              <a:rPr lang="en-GB" sz="800" b="0" i="0" baseline="0" dirty="0" smtClean="0"/>
              <a:t> 2017; </a:t>
            </a:r>
            <a:r>
              <a:rPr lang="en-GB" sz="800" b="1" i="0" baseline="0" dirty="0" smtClean="0"/>
              <a:t>541:</a:t>
            </a:r>
            <a:r>
              <a:rPr lang="en-GB" sz="800" b="0" i="0" baseline="0" dirty="0" smtClean="0"/>
              <a:t>321–330.</a:t>
            </a:r>
          </a:p>
          <a:p>
            <a:pPr marL="628650" lvl="1" indent="-171450" algn="just">
              <a:buFont typeface="Arial" panose="020B0604020202020204" pitchFamily="34" charset="0"/>
              <a:buChar char="•"/>
            </a:pPr>
            <a:endParaRPr lang="en-US" sz="800" b="0" dirty="0" smtClean="0"/>
          </a:p>
        </p:txBody>
      </p:sp>
      <p:sp>
        <p:nvSpPr>
          <p:cNvPr id="4" name="Slide Number Placeholder 3"/>
          <p:cNvSpPr>
            <a:spLocks noGrp="1"/>
          </p:cNvSpPr>
          <p:nvPr>
            <p:ph type="sldNum" sz="quarter" idx="10"/>
          </p:nvPr>
        </p:nvSpPr>
        <p:spPr/>
        <p:txBody>
          <a:bodyPr/>
          <a:lstStyle/>
          <a:p>
            <a:pPr>
              <a:defRPr/>
            </a:pPr>
            <a:fld id="{26BBFF5E-91D1-4493-A873-1C5CEE6A87CA}" type="slidenum">
              <a:rPr lang="en-US" smtClean="0"/>
              <a:pPr>
                <a:defRPr/>
              </a:pPr>
              <a:t>21</a:t>
            </a:fld>
            <a:endParaRPr lang="en-US"/>
          </a:p>
        </p:txBody>
      </p:sp>
    </p:spTree>
    <p:extLst>
      <p:ext uri="{BB962C8B-B14F-4D97-AF65-F5344CB8AC3E}">
        <p14:creationId xmlns:p14="http://schemas.microsoft.com/office/powerpoint/2010/main" val="10686051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400" b="1" dirty="0" smtClean="0"/>
              <a:t>Atezolizumab directly targets</a:t>
            </a:r>
            <a:r>
              <a:rPr lang="en-GB" sz="1400" b="1" baseline="0" dirty="0" smtClean="0"/>
              <a:t> PD-L1 to restore anti-cancer immunity</a:t>
            </a:r>
            <a:endParaRPr lang="en-GB" sz="1400" b="1" dirty="0" smtClean="0"/>
          </a:p>
          <a:p>
            <a:pPr marL="171450" indent="-171450" algn="just">
              <a:spcBef>
                <a:spcPts val="600"/>
              </a:spcBef>
              <a:spcAft>
                <a:spcPts val="600"/>
              </a:spcAft>
              <a:buFont typeface="Arial" panose="020B0604020202020204" pitchFamily="34" charset="0"/>
              <a:buChar char="•"/>
            </a:pPr>
            <a:r>
              <a:rPr lang="en-US" sz="1400" b="0" i="1" dirty="0" smtClean="0"/>
              <a:t>Direct: </a:t>
            </a:r>
            <a:r>
              <a:rPr lang="en-US" sz="1400" b="0" dirty="0" smtClean="0"/>
              <a:t>Targets PD-L1 on </a:t>
            </a:r>
            <a:r>
              <a:rPr lang="en-US" sz="1400" b="0" dirty="0" err="1" smtClean="0"/>
              <a:t>tumour</a:t>
            </a:r>
            <a:r>
              <a:rPr lang="en-US" sz="1400" b="0" dirty="0" smtClean="0"/>
              <a:t> cells and </a:t>
            </a:r>
            <a:r>
              <a:rPr lang="en-US" sz="1400" b="0" dirty="0" err="1" smtClean="0"/>
              <a:t>tumour</a:t>
            </a:r>
            <a:r>
              <a:rPr lang="en-US" sz="1400" b="0" dirty="0" smtClean="0"/>
              <a:t>-infiltrating immune cells to reactivate T cells</a:t>
            </a:r>
          </a:p>
          <a:p>
            <a:pPr marL="171450" indent="-171450" algn="just">
              <a:spcBef>
                <a:spcPts val="600"/>
              </a:spcBef>
              <a:spcAft>
                <a:spcPts val="600"/>
              </a:spcAft>
              <a:buFont typeface="Arial" panose="020B0604020202020204" pitchFamily="34" charset="0"/>
              <a:buChar char="•"/>
            </a:pPr>
            <a:r>
              <a:rPr lang="en-US" sz="1400" b="0" i="1" dirty="0" smtClean="0"/>
              <a:t>Complete: </a:t>
            </a:r>
            <a:r>
              <a:rPr lang="en-US" sz="1400" b="0" dirty="0" smtClean="0"/>
              <a:t>Provides dual blockade of PD-1 and B7.1, which can reinvigorate suppressed T cells to kill cancer cells (via PD-1) and can enhance T-cell priming in the lymph node (via B7.1)</a:t>
            </a:r>
          </a:p>
          <a:p>
            <a:pPr marL="171450" indent="-171450" algn="just">
              <a:spcBef>
                <a:spcPts val="600"/>
              </a:spcBef>
              <a:spcAft>
                <a:spcPts val="600"/>
              </a:spcAft>
              <a:buFont typeface="Arial" panose="020B0604020202020204" pitchFamily="34" charset="0"/>
              <a:buChar char="•"/>
            </a:pPr>
            <a:r>
              <a:rPr lang="en-US" sz="1400" b="0" i="1" dirty="0" smtClean="0"/>
              <a:t>Selective: </a:t>
            </a:r>
            <a:r>
              <a:rPr lang="en-US" sz="1400" b="0" dirty="0" smtClean="0"/>
              <a:t>Spares PD-L2/PD-1 interactions, helping to </a:t>
            </a:r>
            <a:r>
              <a:rPr lang="en-US" sz="1400" b="0" dirty="0" err="1" smtClean="0"/>
              <a:t>minimise</a:t>
            </a:r>
            <a:r>
              <a:rPr lang="en-US" sz="1400" b="0" dirty="0" smtClean="0"/>
              <a:t> autoimmune reactions in normal tissue</a:t>
            </a:r>
          </a:p>
          <a:p>
            <a:pPr algn="just"/>
            <a:endParaRPr lang="en-GB" sz="800" b="1" dirty="0" smtClean="0"/>
          </a:p>
          <a:p>
            <a:pPr algn="just"/>
            <a:r>
              <a:rPr lang="en-GB" sz="800" b="1" dirty="0" smtClean="0"/>
              <a:t>References</a:t>
            </a:r>
            <a:endParaRPr lang="en-GB" sz="800" b="0" dirty="0" smtClean="0"/>
          </a:p>
          <a:p>
            <a:pPr marL="228600" marR="0" lvl="0" indent="-228600" algn="just" defTabSz="914400" rtl="0" eaLnBrk="1" fontAlgn="base" latinLnBrk="0" hangingPunct="1">
              <a:lnSpc>
                <a:spcPct val="100000"/>
              </a:lnSpc>
              <a:spcBef>
                <a:spcPct val="30000"/>
              </a:spcBef>
              <a:spcAft>
                <a:spcPct val="0"/>
              </a:spcAft>
              <a:buClrTx/>
              <a:buSzTx/>
              <a:buFont typeface="+mj-lt"/>
              <a:buAutoNum type="arabicPeriod"/>
              <a:tabLst/>
              <a:defRPr/>
            </a:pPr>
            <a:r>
              <a:rPr lang="en-GB" sz="800" b="0" dirty="0" smtClean="0"/>
              <a:t>Chen DS, Irving BA &amp; </a:t>
            </a:r>
            <a:r>
              <a:rPr lang="en-GB" sz="800" b="0" dirty="0" err="1" smtClean="0"/>
              <a:t>Hodi</a:t>
            </a:r>
            <a:r>
              <a:rPr lang="en-GB" sz="800" b="0" dirty="0" smtClean="0"/>
              <a:t> FS. Molecular pathways: next-generation immunotherapy—inhibiting programmed death-ligand 1 and programmed death-1. </a:t>
            </a:r>
            <a:r>
              <a:rPr lang="en-GB" sz="800" b="0" i="1" dirty="0" smtClean="0"/>
              <a:t>Clinical cancer research</a:t>
            </a:r>
            <a:r>
              <a:rPr lang="en-GB" sz="800" b="0" i="0" dirty="0" smtClean="0"/>
              <a:t> 2012; </a:t>
            </a:r>
            <a:r>
              <a:rPr lang="en-GB" sz="800" b="1" i="0" dirty="0" smtClean="0"/>
              <a:t>18:</a:t>
            </a:r>
            <a:r>
              <a:rPr lang="en-GB" sz="800" b="0" i="0" dirty="0" smtClean="0"/>
              <a:t> 6580-6587</a:t>
            </a:r>
          </a:p>
          <a:p>
            <a:pPr marL="228600" marR="0" lvl="0" indent="-228600" algn="just" defTabSz="914400" rtl="0" eaLnBrk="1" fontAlgn="base" latinLnBrk="0" hangingPunct="1">
              <a:lnSpc>
                <a:spcPct val="100000"/>
              </a:lnSpc>
              <a:spcBef>
                <a:spcPct val="30000"/>
              </a:spcBef>
              <a:spcAft>
                <a:spcPct val="0"/>
              </a:spcAft>
              <a:buClrTx/>
              <a:buSzTx/>
              <a:buFont typeface="+mj-lt"/>
              <a:buAutoNum type="arabicPeriod"/>
              <a:tabLst/>
              <a:defRPr/>
            </a:pPr>
            <a:r>
              <a:rPr lang="en-GB" sz="800" b="0" dirty="0" err="1" smtClean="0"/>
              <a:t>Herbst</a:t>
            </a:r>
            <a:r>
              <a:rPr lang="en-GB" sz="800" b="0" baseline="0" dirty="0" smtClean="0"/>
              <a:t> RS, Soria J-C, </a:t>
            </a:r>
            <a:r>
              <a:rPr lang="en-GB" sz="800" b="0" baseline="0" dirty="0" err="1" smtClean="0"/>
              <a:t>Kowanetz</a:t>
            </a:r>
            <a:r>
              <a:rPr lang="en-GB" sz="800" b="0" baseline="0" dirty="0" smtClean="0"/>
              <a:t> M, </a:t>
            </a:r>
            <a:r>
              <a:rPr lang="en-GB" sz="800" b="0" i="1" baseline="0" dirty="0" smtClean="0"/>
              <a:t>et al</a:t>
            </a:r>
            <a:r>
              <a:rPr lang="en-GB" sz="800" b="0" i="0" baseline="0" dirty="0" smtClean="0"/>
              <a:t>. Predictive correlates of response to the anti-PD-L1 antibody MPDL3280A in cancer patients. </a:t>
            </a:r>
            <a:r>
              <a:rPr lang="en-GB" sz="800" b="0" i="1" baseline="0" dirty="0" smtClean="0"/>
              <a:t>Nature</a:t>
            </a:r>
            <a:r>
              <a:rPr lang="en-GB" sz="800" b="0" i="0" baseline="0" dirty="0" smtClean="0"/>
              <a:t> 2014; </a:t>
            </a:r>
            <a:r>
              <a:rPr lang="en-GB" sz="800" b="1" i="0" baseline="0" dirty="0" smtClean="0"/>
              <a:t>515:</a:t>
            </a:r>
            <a:r>
              <a:rPr lang="en-GB" sz="800" b="0" i="0" baseline="0" dirty="0" smtClean="0"/>
              <a:t>563–567.</a:t>
            </a:r>
            <a:endParaRPr lang="en-GB" sz="800" b="0" dirty="0" smtClean="0"/>
          </a:p>
          <a:p>
            <a:pPr marL="228600" marR="0" lvl="0" indent="-228600" algn="just" defTabSz="914400" rtl="0" eaLnBrk="1" fontAlgn="base" latinLnBrk="0" hangingPunct="1">
              <a:lnSpc>
                <a:spcPct val="100000"/>
              </a:lnSpc>
              <a:spcBef>
                <a:spcPct val="30000"/>
              </a:spcBef>
              <a:spcAft>
                <a:spcPct val="0"/>
              </a:spcAft>
              <a:buClrTx/>
              <a:buSzTx/>
              <a:buFont typeface="+mj-lt"/>
              <a:buAutoNum type="arabicPeriod"/>
              <a:tabLst/>
              <a:defRPr/>
            </a:pPr>
            <a:r>
              <a:rPr lang="en-GB" sz="800" b="0" dirty="0" smtClean="0"/>
              <a:t>Powles T, Eder JP, Fine GD, </a:t>
            </a:r>
            <a:r>
              <a:rPr lang="en-GB" sz="800" b="0" i="1" dirty="0" smtClean="0"/>
              <a:t>et al</a:t>
            </a:r>
            <a:r>
              <a:rPr lang="en-GB" sz="800" b="0" i="0" dirty="0" smtClean="0"/>
              <a:t>. MPDL3280A (anti-PD-L1) treatment leads to clinical activity in metastatic bladder cancer. </a:t>
            </a:r>
            <a:r>
              <a:rPr lang="en-GB" sz="800" b="0" i="1" dirty="0" smtClean="0"/>
              <a:t>Nature</a:t>
            </a:r>
            <a:r>
              <a:rPr lang="en-GB" sz="800" b="0" i="0" dirty="0" smtClean="0"/>
              <a:t> 2014; </a:t>
            </a:r>
            <a:r>
              <a:rPr lang="en-GB" sz="800" b="1" i="0" dirty="0" smtClean="0"/>
              <a:t>515:</a:t>
            </a:r>
            <a:r>
              <a:rPr lang="en-GB" sz="800" b="0" i="0" dirty="0" smtClean="0"/>
              <a:t> 558–563.</a:t>
            </a:r>
          </a:p>
          <a:p>
            <a:pPr marL="228600" marR="0" lvl="0" indent="-228600" algn="just" defTabSz="914400" rtl="0" eaLnBrk="1" fontAlgn="base" latinLnBrk="0" hangingPunct="1">
              <a:lnSpc>
                <a:spcPct val="100000"/>
              </a:lnSpc>
              <a:spcBef>
                <a:spcPct val="30000"/>
              </a:spcBef>
              <a:spcAft>
                <a:spcPct val="0"/>
              </a:spcAft>
              <a:buClrTx/>
              <a:buSzTx/>
              <a:buFont typeface="+mj-lt"/>
              <a:buAutoNum type="arabicPeriod"/>
              <a:tabLst/>
              <a:defRPr/>
            </a:pPr>
            <a:r>
              <a:rPr lang="en-GB" sz="800" b="0" i="0" dirty="0" smtClean="0"/>
              <a:t>Paterson AM, Brown KE, </a:t>
            </a:r>
            <a:r>
              <a:rPr lang="en-GB" sz="800" b="0" i="0" dirty="0" err="1" smtClean="0"/>
              <a:t>Keir</a:t>
            </a:r>
            <a:r>
              <a:rPr lang="en-GB" sz="800" b="0" i="0" dirty="0" smtClean="0"/>
              <a:t> ME, </a:t>
            </a:r>
            <a:r>
              <a:rPr lang="en-GB" sz="800" b="0" i="1" dirty="0" smtClean="0"/>
              <a:t>et al</a:t>
            </a:r>
            <a:r>
              <a:rPr lang="en-GB" sz="800" b="0" i="0" dirty="0" smtClean="0"/>
              <a:t>. The Programmed Death-1 Ligand 1:B7-1 Pathway Restrains </a:t>
            </a:r>
            <a:r>
              <a:rPr lang="en-GB" sz="800" b="0" i="0" dirty="0" err="1" smtClean="0"/>
              <a:t>Diabetogenic</a:t>
            </a:r>
            <a:r>
              <a:rPr lang="en-GB" sz="800" b="0" i="0" dirty="0" smtClean="0"/>
              <a:t> Effector T Cells In Vivo. </a:t>
            </a:r>
            <a:r>
              <a:rPr lang="en-GB" sz="800" b="0" i="1" dirty="0" smtClean="0"/>
              <a:t>J </a:t>
            </a:r>
            <a:r>
              <a:rPr lang="en-GB" sz="800" b="0" i="1" dirty="0" err="1" smtClean="0"/>
              <a:t>Immunol</a:t>
            </a:r>
            <a:r>
              <a:rPr lang="en-GB" sz="800" b="0" i="0" dirty="0" smtClean="0"/>
              <a:t> 2011;</a:t>
            </a:r>
            <a:r>
              <a:rPr lang="en-GB" sz="800" b="0" i="0" baseline="0" dirty="0" smtClean="0"/>
              <a:t> </a:t>
            </a:r>
            <a:r>
              <a:rPr lang="en-GB" sz="800" b="1" i="0" baseline="0" dirty="0" smtClean="0"/>
              <a:t>187: </a:t>
            </a:r>
            <a:r>
              <a:rPr lang="en-GB" sz="800" b="0" i="0" baseline="0" dirty="0" smtClean="0"/>
              <a:t>1097-1105</a:t>
            </a:r>
            <a:endParaRPr lang="en-GB" sz="800" b="0" i="0" dirty="0" smtClean="0"/>
          </a:p>
          <a:p>
            <a:pPr marL="228600" marR="0" lvl="0" indent="-228600" algn="just" defTabSz="914400" rtl="0" eaLnBrk="1" fontAlgn="base" latinLnBrk="0" hangingPunct="1">
              <a:lnSpc>
                <a:spcPct val="100000"/>
              </a:lnSpc>
              <a:spcBef>
                <a:spcPct val="30000"/>
              </a:spcBef>
              <a:spcAft>
                <a:spcPct val="0"/>
              </a:spcAft>
              <a:buClrTx/>
              <a:buSzTx/>
              <a:buFont typeface="+mj-lt"/>
              <a:buAutoNum type="arabicPeriod"/>
              <a:tabLst/>
              <a:defRPr/>
            </a:pPr>
            <a:r>
              <a:rPr lang="en-GB" sz="800" b="0" i="0" dirty="0" err="1" smtClean="0"/>
              <a:t>Latchman</a:t>
            </a:r>
            <a:r>
              <a:rPr lang="en-GB" sz="800" b="0" i="0" dirty="0" smtClean="0"/>
              <a:t> Y, Wood CR, </a:t>
            </a:r>
            <a:r>
              <a:rPr lang="en-GB" sz="800" b="0" i="0" dirty="0" err="1" smtClean="0"/>
              <a:t>Chernova</a:t>
            </a:r>
            <a:r>
              <a:rPr lang="en-GB" sz="800" b="0" i="0" dirty="0" smtClean="0"/>
              <a:t> T, </a:t>
            </a:r>
            <a:r>
              <a:rPr lang="en-GB" sz="800" b="0" i="1" dirty="0" smtClean="0"/>
              <a:t>et al</a:t>
            </a:r>
            <a:r>
              <a:rPr lang="en-GB" sz="800" b="0" i="0" dirty="0" smtClean="0"/>
              <a:t>. PD-L2 is a second ligand for PD-1 and inhibits T cell activation. </a:t>
            </a:r>
            <a:r>
              <a:rPr lang="en-GB" sz="800" b="0" i="1" dirty="0" smtClean="0"/>
              <a:t>Nature </a:t>
            </a:r>
            <a:r>
              <a:rPr lang="en-GB" sz="800" b="0" i="1" dirty="0" err="1" smtClean="0"/>
              <a:t>Immunol</a:t>
            </a:r>
            <a:r>
              <a:rPr lang="en-GB" sz="800" b="0" i="1" dirty="0" smtClean="0"/>
              <a:t> </a:t>
            </a:r>
            <a:r>
              <a:rPr lang="en-GB" sz="800" b="0" i="0" dirty="0" smtClean="0"/>
              <a:t>2001; </a:t>
            </a:r>
            <a:r>
              <a:rPr lang="en-GB" sz="800" b="1" i="0" dirty="0" smtClean="0"/>
              <a:t>2:</a:t>
            </a:r>
            <a:r>
              <a:rPr lang="en-GB" sz="800" b="0" i="0" dirty="0" smtClean="0"/>
              <a:t> 261–268.</a:t>
            </a:r>
          </a:p>
          <a:p>
            <a:pPr marL="228600" marR="0" lvl="0" indent="-228600" algn="just" defTabSz="914400" rtl="0" eaLnBrk="1" fontAlgn="base" latinLnBrk="0" hangingPunct="1">
              <a:lnSpc>
                <a:spcPct val="100000"/>
              </a:lnSpc>
              <a:spcBef>
                <a:spcPct val="30000"/>
              </a:spcBef>
              <a:spcAft>
                <a:spcPct val="0"/>
              </a:spcAft>
              <a:buClrTx/>
              <a:buSzTx/>
              <a:buFont typeface="+mj-lt"/>
              <a:buAutoNum type="arabicPeriod"/>
              <a:tabLst/>
              <a:defRPr/>
            </a:pPr>
            <a:r>
              <a:rPr lang="en-GB" sz="800" b="0" i="0" dirty="0" smtClean="0"/>
              <a:t>Akbari O, Stock P, Singh AK, </a:t>
            </a:r>
            <a:r>
              <a:rPr lang="en-GB" sz="800" b="0" i="1" dirty="0" smtClean="0"/>
              <a:t>et al</a:t>
            </a:r>
            <a:r>
              <a:rPr lang="en-GB" sz="800" b="0" i="0" dirty="0" smtClean="0"/>
              <a:t>. PD-L1 and PD-L2 modulate airway inflammation and </a:t>
            </a:r>
            <a:r>
              <a:rPr lang="en-GB" sz="800" b="0" i="0" dirty="0" err="1" smtClean="0"/>
              <a:t>iNKT</a:t>
            </a:r>
            <a:r>
              <a:rPr lang="en-GB" sz="800" b="0" i="0" dirty="0" smtClean="0"/>
              <a:t>-cell-dependent airway </a:t>
            </a:r>
            <a:r>
              <a:rPr lang="en-GB" sz="800" b="0" i="0" dirty="0" err="1" smtClean="0"/>
              <a:t>hyperreactivity</a:t>
            </a:r>
            <a:r>
              <a:rPr lang="en-GB" sz="800" b="0" i="0" dirty="0" smtClean="0"/>
              <a:t> in opposing directions. </a:t>
            </a:r>
            <a:r>
              <a:rPr lang="en-GB" sz="800" b="0" i="1" dirty="0" smtClean="0"/>
              <a:t>Mucosal Immunology</a:t>
            </a:r>
            <a:r>
              <a:rPr lang="en-GB" sz="800" b="0" i="0" dirty="0" smtClean="0"/>
              <a:t> 2010;</a:t>
            </a:r>
            <a:r>
              <a:rPr lang="en-GB" sz="800" b="0" i="0" baseline="0" dirty="0" smtClean="0"/>
              <a:t> </a:t>
            </a:r>
            <a:r>
              <a:rPr lang="en-GB" sz="800" b="1" i="0" baseline="0" dirty="0" smtClean="0"/>
              <a:t>3: </a:t>
            </a:r>
            <a:r>
              <a:rPr lang="en-GB" sz="800" b="0" i="0" baseline="0" dirty="0" smtClean="0"/>
              <a:t>81–91.</a:t>
            </a:r>
          </a:p>
          <a:p>
            <a:pPr marL="228600" marR="0" lvl="0" indent="-228600" algn="just" defTabSz="914400" rtl="0" eaLnBrk="1" fontAlgn="base" latinLnBrk="0" hangingPunct="1">
              <a:lnSpc>
                <a:spcPct val="100000"/>
              </a:lnSpc>
              <a:spcBef>
                <a:spcPct val="30000"/>
              </a:spcBef>
              <a:spcAft>
                <a:spcPct val="0"/>
              </a:spcAft>
              <a:buClrTx/>
              <a:buSzTx/>
              <a:buFont typeface="+mj-lt"/>
              <a:buAutoNum type="arabicPeriod"/>
              <a:tabLst/>
              <a:defRPr/>
            </a:pPr>
            <a:r>
              <a:rPr lang="en-GB" sz="800" b="0" i="0" dirty="0" smtClean="0"/>
              <a:t>Brown JA, </a:t>
            </a:r>
            <a:r>
              <a:rPr lang="en-GB" sz="800" b="0" i="0" dirty="0" err="1" smtClean="0"/>
              <a:t>Dorfman</a:t>
            </a:r>
            <a:r>
              <a:rPr lang="en-GB" sz="800" b="0" i="0" dirty="0" smtClean="0"/>
              <a:t> DM, F-R Ma, </a:t>
            </a:r>
            <a:r>
              <a:rPr lang="en-GB" sz="800" b="0" i="1" dirty="0" smtClean="0"/>
              <a:t>et al</a:t>
            </a:r>
            <a:r>
              <a:rPr lang="en-GB" sz="800" b="0" i="0" dirty="0" smtClean="0"/>
              <a:t>. Blockade of Programmed Death-1 Ligands on Dendritic Cells Enhances T Cell Activation and Cytokine Production. </a:t>
            </a:r>
            <a:r>
              <a:rPr lang="en-GB" sz="800" b="0" i="1" dirty="0" smtClean="0"/>
              <a:t>J </a:t>
            </a:r>
            <a:r>
              <a:rPr lang="en-GB" sz="800" b="0" i="1" dirty="0" err="1" smtClean="0"/>
              <a:t>Immunol</a:t>
            </a:r>
            <a:r>
              <a:rPr lang="en-GB" sz="800" b="0" i="0" dirty="0" smtClean="0"/>
              <a:t> 2003;</a:t>
            </a:r>
            <a:r>
              <a:rPr lang="en-GB" sz="800" b="0" i="0" baseline="0" dirty="0" smtClean="0"/>
              <a:t> </a:t>
            </a:r>
            <a:r>
              <a:rPr lang="en-GB" sz="800" b="1" i="0" baseline="0" dirty="0" smtClean="0"/>
              <a:t>170:</a:t>
            </a:r>
            <a:r>
              <a:rPr lang="en-GB" sz="800" b="0" i="0" baseline="0" dirty="0" smtClean="0"/>
              <a:t> 1257–1266.</a:t>
            </a:r>
          </a:p>
          <a:p>
            <a:pPr marL="228600" marR="0" lvl="0" indent="-228600" algn="just" defTabSz="914400" rtl="0" eaLnBrk="1" fontAlgn="base" latinLnBrk="0" hangingPunct="1">
              <a:lnSpc>
                <a:spcPct val="100000"/>
              </a:lnSpc>
              <a:spcBef>
                <a:spcPct val="30000"/>
              </a:spcBef>
              <a:spcAft>
                <a:spcPct val="0"/>
              </a:spcAft>
              <a:buClrTx/>
              <a:buSzTx/>
              <a:buFont typeface="+mj-lt"/>
              <a:buAutoNum type="arabicPeriod"/>
              <a:tabLst/>
              <a:defRPr/>
            </a:pPr>
            <a:r>
              <a:rPr lang="en-GB" sz="800" b="0" i="0" dirty="0" smtClean="0"/>
              <a:t>Matsumoto K, Fukuyama S, </a:t>
            </a:r>
            <a:r>
              <a:rPr lang="en-GB" sz="800" b="0" i="0" dirty="0" err="1" smtClean="0"/>
              <a:t>Eguchi-Tsuda</a:t>
            </a:r>
            <a:r>
              <a:rPr lang="en-GB" sz="800" b="0" i="0" dirty="0" smtClean="0"/>
              <a:t> M, </a:t>
            </a:r>
            <a:r>
              <a:rPr lang="en-GB" sz="800" b="0" i="1" dirty="0" smtClean="0"/>
              <a:t>et al</a:t>
            </a:r>
            <a:r>
              <a:rPr lang="en-GB" sz="800" b="0" i="0" dirty="0" smtClean="0"/>
              <a:t>. B7-DC induced by IL-13 works as a feedback regulator in the effector phase of allergic asthma. </a:t>
            </a:r>
            <a:r>
              <a:rPr lang="en-GB" sz="800" b="0" i="1" dirty="0" err="1" smtClean="0"/>
              <a:t>Biochem</a:t>
            </a:r>
            <a:r>
              <a:rPr lang="en-GB" sz="800" b="0" i="1" dirty="0" smtClean="0"/>
              <a:t> and </a:t>
            </a:r>
            <a:r>
              <a:rPr lang="en-GB" sz="800" b="0" i="1" dirty="0" err="1" smtClean="0"/>
              <a:t>Biophys</a:t>
            </a:r>
            <a:r>
              <a:rPr lang="en-GB" sz="800" b="0" i="1" dirty="0" smtClean="0"/>
              <a:t> Res </a:t>
            </a:r>
            <a:r>
              <a:rPr lang="en-GB" sz="800" b="0" i="1" dirty="0" err="1" smtClean="0"/>
              <a:t>Comms</a:t>
            </a:r>
            <a:r>
              <a:rPr lang="en-GB" sz="800" b="0" i="0" dirty="0" smtClean="0"/>
              <a:t> 2008;</a:t>
            </a:r>
            <a:r>
              <a:rPr lang="en-GB" sz="800" b="0" i="1" dirty="0" smtClean="0"/>
              <a:t> </a:t>
            </a:r>
            <a:r>
              <a:rPr lang="en-GB" sz="800" b="1" i="0" dirty="0" smtClean="0"/>
              <a:t>365: </a:t>
            </a:r>
            <a:r>
              <a:rPr lang="en-GB" sz="800" b="0" i="0" dirty="0" smtClean="0"/>
              <a:t>170–175</a:t>
            </a:r>
          </a:p>
          <a:p>
            <a:pPr algn="just"/>
            <a:endParaRPr lang="en-US" sz="800" dirty="0"/>
          </a:p>
        </p:txBody>
      </p:sp>
      <p:sp>
        <p:nvSpPr>
          <p:cNvPr id="4" name="Slide Number Placeholder 3"/>
          <p:cNvSpPr>
            <a:spLocks noGrp="1"/>
          </p:cNvSpPr>
          <p:nvPr>
            <p:ph type="sldNum" sz="quarter" idx="10"/>
          </p:nvPr>
        </p:nvSpPr>
        <p:spPr/>
        <p:txBody>
          <a:bodyPr/>
          <a:lstStyle/>
          <a:p>
            <a:pPr>
              <a:defRPr/>
            </a:pPr>
            <a:fld id="{26BBFF5E-91D1-4493-A873-1C5CEE6A87CA}" type="slidenum">
              <a:rPr lang="en-US" smtClean="0"/>
              <a:pPr>
                <a:defRPr/>
              </a:pPr>
              <a:t>22</a:t>
            </a:fld>
            <a:endParaRPr lang="en-US"/>
          </a:p>
        </p:txBody>
      </p:sp>
    </p:spTree>
    <p:extLst>
      <p:ext uri="{BB962C8B-B14F-4D97-AF65-F5344CB8AC3E}">
        <p14:creationId xmlns:p14="http://schemas.microsoft.com/office/powerpoint/2010/main" val="5745369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0" indent="0">
              <a:buFont typeface="Arial" panose="020B0604020202020204" pitchFamily="34" charset="0"/>
              <a:buNone/>
            </a:pPr>
            <a:r>
              <a:rPr lang="en-GB" sz="800" b="1" baseline="0" dirty="0" smtClean="0"/>
              <a:t>References</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GB" sz="800" b="0" dirty="0" smtClean="0"/>
              <a:t>Chen</a:t>
            </a:r>
            <a:r>
              <a:rPr lang="en-GB" sz="800" b="0" baseline="0" dirty="0" smtClean="0"/>
              <a:t> DS &amp; </a:t>
            </a:r>
            <a:r>
              <a:rPr lang="en-GB" sz="800" b="0" baseline="0" dirty="0" err="1" smtClean="0"/>
              <a:t>Mellman</a:t>
            </a:r>
            <a:r>
              <a:rPr lang="en-GB" sz="800" b="0" baseline="0" dirty="0" smtClean="0"/>
              <a:t> I. Oncology Meets Immunology: The Cancer-Immunity Cycle. </a:t>
            </a:r>
            <a:r>
              <a:rPr lang="en-GB" sz="800" b="0" i="1" baseline="0" dirty="0" smtClean="0"/>
              <a:t>Immunity</a:t>
            </a:r>
            <a:r>
              <a:rPr lang="en-GB" sz="800" b="0" i="0" baseline="0" dirty="0" smtClean="0"/>
              <a:t> 2013; </a:t>
            </a:r>
            <a:r>
              <a:rPr lang="en-GB" sz="800" b="1" i="0" baseline="0" dirty="0" smtClean="0"/>
              <a:t>39:</a:t>
            </a:r>
            <a:r>
              <a:rPr lang="en-GB" sz="800" b="0" i="0" baseline="0" dirty="0" smtClean="0"/>
              <a:t> 1–10.</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GB" sz="800" b="0" dirty="0" smtClean="0"/>
              <a:t>Kim JM &amp;</a:t>
            </a:r>
            <a:r>
              <a:rPr lang="en-GB" sz="800" b="0" baseline="0" dirty="0" smtClean="0"/>
              <a:t> Chen DS. Immune escape to PD-L1/PD-1 blockade: seven steps to success (or failure). </a:t>
            </a:r>
            <a:r>
              <a:rPr lang="en-GB" sz="800" b="0" i="1" baseline="0" dirty="0" smtClean="0"/>
              <a:t>Annals of </a:t>
            </a:r>
            <a:r>
              <a:rPr lang="en-GB" sz="800" b="0" i="1" baseline="0" dirty="0" err="1" smtClean="0"/>
              <a:t>Oncol</a:t>
            </a:r>
            <a:r>
              <a:rPr lang="en-GB" sz="800" b="0" i="1" baseline="0" dirty="0" smtClean="0"/>
              <a:t> </a:t>
            </a:r>
            <a:r>
              <a:rPr lang="en-GB" sz="800" b="0" i="0" baseline="0" dirty="0" smtClean="0"/>
              <a:t>2016; </a:t>
            </a:r>
            <a:r>
              <a:rPr lang="en-GB" sz="800" b="1" i="0" baseline="0" dirty="0" smtClean="0"/>
              <a:t>27:</a:t>
            </a:r>
            <a:r>
              <a:rPr lang="en-GB" sz="800" b="0" i="0" baseline="0" dirty="0" smtClean="0"/>
              <a:t>1492–1504.</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GB" sz="800" b="0" dirty="0" smtClean="0"/>
              <a:t>Hedge PS, </a:t>
            </a:r>
            <a:r>
              <a:rPr lang="en-GB" sz="800" b="0" dirty="0" err="1" smtClean="0"/>
              <a:t>Karanikas</a:t>
            </a:r>
            <a:r>
              <a:rPr lang="en-GB" sz="800" b="0" baseline="0" dirty="0" smtClean="0"/>
              <a:t> V &amp; </a:t>
            </a:r>
            <a:r>
              <a:rPr lang="en-GB" sz="800" b="0" dirty="0" smtClean="0"/>
              <a:t>Evers</a:t>
            </a:r>
            <a:r>
              <a:rPr lang="en-GB" sz="800" b="0" baseline="0" dirty="0" smtClean="0"/>
              <a:t> S. The Where, the When, and the How of Immune Monitoring for Cancer Immunotherapies in the Era of Checkpoint Inhibition. </a:t>
            </a:r>
            <a:r>
              <a:rPr lang="en-GB" sz="800" b="0" i="1" baseline="0" dirty="0" err="1" smtClean="0"/>
              <a:t>Clin</a:t>
            </a:r>
            <a:r>
              <a:rPr lang="en-GB" sz="800" b="0" i="1" baseline="0" dirty="0" smtClean="0"/>
              <a:t> Cancer Res </a:t>
            </a:r>
            <a:r>
              <a:rPr lang="en-GB" sz="800" b="0" i="0" baseline="0" dirty="0" smtClean="0"/>
              <a:t>2016</a:t>
            </a:r>
            <a:r>
              <a:rPr lang="en-GB" sz="800" b="0" baseline="0" dirty="0" smtClean="0"/>
              <a:t>; </a:t>
            </a:r>
            <a:r>
              <a:rPr lang="en-GB" sz="800" b="1" baseline="0" dirty="0" smtClean="0"/>
              <a:t>22:</a:t>
            </a:r>
            <a:r>
              <a:rPr lang="en-GB" sz="800" b="0" baseline="0" dirty="0" smtClean="0"/>
              <a:t>1865–1874.</a:t>
            </a:r>
            <a:endParaRPr lang="en-GB" sz="800" b="0" i="0" baseline="0" dirty="0" smtClean="0"/>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GB" sz="800" b="0" dirty="0" smtClean="0"/>
              <a:t>Chen</a:t>
            </a:r>
            <a:r>
              <a:rPr lang="en-GB" sz="800" b="0" baseline="0" dirty="0" smtClean="0"/>
              <a:t> DS &amp; </a:t>
            </a:r>
            <a:r>
              <a:rPr lang="en-GB" sz="800" b="0" baseline="0" dirty="0" err="1" smtClean="0"/>
              <a:t>Mellman</a:t>
            </a:r>
            <a:r>
              <a:rPr lang="en-GB" sz="800" b="0" baseline="0" dirty="0" smtClean="0"/>
              <a:t> I. Elements of cancer immunity and the cancer–immune set point. </a:t>
            </a:r>
            <a:r>
              <a:rPr lang="en-GB" sz="800" b="0" i="1" baseline="0" dirty="0" smtClean="0"/>
              <a:t>Nature</a:t>
            </a:r>
            <a:r>
              <a:rPr lang="en-GB" sz="800" b="0" i="0" baseline="0" dirty="0" smtClean="0"/>
              <a:t> 2017; </a:t>
            </a:r>
            <a:r>
              <a:rPr lang="en-GB" sz="800" b="1" i="0" baseline="0" dirty="0" smtClean="0"/>
              <a:t>541:</a:t>
            </a:r>
            <a:r>
              <a:rPr lang="en-GB" sz="800" b="0" i="0" baseline="0" dirty="0" smtClean="0"/>
              <a:t>321–330.</a:t>
            </a:r>
          </a:p>
          <a:p>
            <a:pPr marL="628650" lvl="1" indent="-171450" algn="just">
              <a:buFont typeface="Arial" panose="020B0604020202020204" pitchFamily="34" charset="0"/>
              <a:buChar char="•"/>
            </a:pPr>
            <a:endParaRPr lang="en-US" sz="800" b="0" dirty="0" smtClean="0"/>
          </a:p>
        </p:txBody>
      </p:sp>
      <p:sp>
        <p:nvSpPr>
          <p:cNvPr id="4" name="Slide Number Placeholder 3"/>
          <p:cNvSpPr>
            <a:spLocks noGrp="1"/>
          </p:cNvSpPr>
          <p:nvPr>
            <p:ph type="sldNum" sz="quarter" idx="10"/>
          </p:nvPr>
        </p:nvSpPr>
        <p:spPr/>
        <p:txBody>
          <a:bodyPr/>
          <a:lstStyle/>
          <a:p>
            <a:pPr>
              <a:defRPr/>
            </a:pPr>
            <a:fld id="{26BBFF5E-91D1-4493-A873-1C5CEE6A87CA}" type="slidenum">
              <a:rPr lang="en-US" smtClean="0"/>
              <a:pPr>
                <a:defRPr/>
              </a:pPr>
              <a:t>23</a:t>
            </a:fld>
            <a:endParaRPr lang="en-US"/>
          </a:p>
        </p:txBody>
      </p:sp>
    </p:spTree>
    <p:extLst>
      <p:ext uri="{BB962C8B-B14F-4D97-AF65-F5344CB8AC3E}">
        <p14:creationId xmlns:p14="http://schemas.microsoft.com/office/powerpoint/2010/main" val="27040599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6BBFF5E-91D1-4493-A873-1C5CEE6A87CA}" type="slidenum">
              <a:rPr lang="en-US" smtClean="0"/>
              <a:pPr>
                <a:defRPr/>
              </a:pPr>
              <a:t>24</a:t>
            </a:fld>
            <a:endParaRPr lang="en-US"/>
          </a:p>
        </p:txBody>
      </p:sp>
    </p:spTree>
    <p:extLst>
      <p:ext uri="{BB962C8B-B14F-4D97-AF65-F5344CB8AC3E}">
        <p14:creationId xmlns:p14="http://schemas.microsoft.com/office/powerpoint/2010/main" val="12555893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400" b="1" dirty="0" smtClean="0"/>
              <a:t>The cancer-immune set point is a threshold</a:t>
            </a:r>
            <a:r>
              <a:rPr lang="en-US" sz="1400" b="1" baseline="0" dirty="0" smtClean="0"/>
              <a:t> that </a:t>
            </a:r>
            <a:r>
              <a:rPr lang="en-US" sz="1400" b="1" dirty="0" smtClean="0"/>
              <a:t>must be surpassed to generate an effective antitumor response and perpetuate the cancer immunity cycle.</a:t>
            </a:r>
          </a:p>
          <a:p>
            <a:pPr marL="0" indent="0" algn="just">
              <a:buFont typeface="Arial" panose="020B0604020202020204" pitchFamily="34" charset="0"/>
              <a:buNone/>
            </a:pPr>
            <a:endParaRPr lang="en-US" sz="1400" dirty="0" smtClean="0"/>
          </a:p>
          <a:p>
            <a:pPr marL="185715" indent="-185715" algn="just">
              <a:buFont typeface="Arial" panose="020B0604020202020204" pitchFamily="34" charset="0"/>
              <a:buChar char="•"/>
            </a:pPr>
            <a:r>
              <a:rPr lang="en-US" sz="1400" dirty="0" smtClean="0"/>
              <a:t>The set point is the summation of inhibitory and stimulatory factors, which may be driven by a given tumor’s inherent immunogenicity and the responsiveness of an individual’s immune system</a:t>
            </a:r>
          </a:p>
          <a:p>
            <a:pPr marL="185715" marR="0" indent="-185715" algn="just"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sz="1400" b="0" i="0" u="none" strike="noStrike" kern="1200" baseline="0" dirty="0" smtClean="0">
              <a:solidFill>
                <a:schemeClr val="tx1"/>
              </a:solidFill>
              <a:latin typeface="Arial" pitchFamily="34" charset="0"/>
              <a:ea typeface="MS PGothic" pitchFamily="34" charset="-128"/>
              <a:cs typeface="Arial" pitchFamily="34" charset="0"/>
            </a:endParaRPr>
          </a:p>
          <a:p>
            <a:pPr marL="185715" marR="0" indent="-185715" algn="just"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400" b="0" i="0" u="none" strike="noStrike" kern="1200" baseline="0" dirty="0" smtClean="0">
                <a:solidFill>
                  <a:schemeClr val="tx1"/>
                </a:solidFill>
                <a:latin typeface="Arial" pitchFamily="34" charset="0"/>
                <a:ea typeface="MS PGothic" pitchFamily="34" charset="-128"/>
                <a:cs typeface="Arial" pitchFamily="34" charset="0"/>
              </a:rPr>
              <a:t>The bell curve represents the population distribution of variability in these factors, which is related to the likelihood that a given person’s </a:t>
            </a:r>
            <a:r>
              <a:rPr lang="en-US" sz="1400" b="0" i="0" u="none" strike="noStrike" kern="1200" baseline="0" dirty="0" err="1" smtClean="0">
                <a:solidFill>
                  <a:schemeClr val="tx1"/>
                </a:solidFill>
                <a:latin typeface="Arial" pitchFamily="34" charset="0"/>
                <a:ea typeface="MS PGothic" pitchFamily="34" charset="-128"/>
                <a:cs typeface="Arial" pitchFamily="34" charset="0"/>
              </a:rPr>
              <a:t>tumour</a:t>
            </a:r>
            <a:r>
              <a:rPr lang="en-US" sz="1400" b="0" i="0" u="none" strike="noStrike" kern="1200" baseline="0" dirty="0" smtClean="0">
                <a:solidFill>
                  <a:schemeClr val="tx1"/>
                </a:solidFill>
                <a:latin typeface="Arial" pitchFamily="34" charset="0"/>
                <a:ea typeface="MS PGothic" pitchFamily="34" charset="-128"/>
                <a:cs typeface="Arial" pitchFamily="34" charset="0"/>
              </a:rPr>
              <a:t> will adopt a more inflamed or a non-inflamed phenotype, effectively defining the cancer–immune set point</a:t>
            </a:r>
            <a:endParaRPr lang="en-US" sz="1400" i="0" dirty="0" smtClean="0"/>
          </a:p>
          <a:p>
            <a:pPr marL="0" indent="0" algn="just">
              <a:buFont typeface="Arial" panose="020B0604020202020204" pitchFamily="34" charset="0"/>
              <a:buNone/>
            </a:pPr>
            <a:endParaRPr lang="en-US" dirty="0" smtClean="0"/>
          </a:p>
          <a:p>
            <a:pPr algn="just"/>
            <a:r>
              <a:rPr lang="en-US" sz="800" b="1" dirty="0" smtClean="0"/>
              <a:t>Reference</a:t>
            </a:r>
            <a:endParaRPr lang="en-US" sz="800" dirty="0" smtClean="0"/>
          </a:p>
          <a:p>
            <a:pPr marL="0" lvl="3" algn="just"/>
            <a:r>
              <a:rPr lang="en-US" sz="800" dirty="0" smtClean="0">
                <a:ea typeface="Arial"/>
              </a:rPr>
              <a:t>Chen DS, </a:t>
            </a:r>
            <a:r>
              <a:rPr lang="en-US" sz="800" dirty="0" err="1" smtClean="0">
                <a:ea typeface="Arial"/>
              </a:rPr>
              <a:t>Mellman</a:t>
            </a:r>
            <a:r>
              <a:rPr lang="en-US" sz="800" dirty="0" smtClean="0">
                <a:ea typeface="Arial"/>
              </a:rPr>
              <a:t> I. Elements of cancer immunity and the cancer-immune set point. </a:t>
            </a:r>
            <a:r>
              <a:rPr lang="en-US" sz="800" i="1" dirty="0" smtClean="0">
                <a:ea typeface="Arial"/>
              </a:rPr>
              <a:t>Nature</a:t>
            </a:r>
            <a:r>
              <a:rPr lang="en-US" sz="800" dirty="0" smtClean="0">
                <a:ea typeface="Arial"/>
              </a:rPr>
              <a:t>. 2017;541(7637):321-330</a:t>
            </a:r>
            <a:r>
              <a:rPr lang="en-US" dirty="0" smtClean="0">
                <a:ea typeface="Arial"/>
                <a:cs typeface="Arial" panose="020B0604020202020204" pitchFamily="34" charset="0"/>
              </a:rPr>
              <a:t>.</a:t>
            </a:r>
          </a:p>
        </p:txBody>
      </p:sp>
      <p:sp>
        <p:nvSpPr>
          <p:cNvPr id="4" name="Slide Number Placeholder 3"/>
          <p:cNvSpPr>
            <a:spLocks noGrp="1"/>
          </p:cNvSpPr>
          <p:nvPr>
            <p:ph type="sldNum" sz="quarter" idx="10"/>
          </p:nvPr>
        </p:nvSpPr>
        <p:spPr/>
        <p:txBody>
          <a:bodyPr/>
          <a:lstStyle/>
          <a:p>
            <a:pPr>
              <a:defRPr/>
            </a:pPr>
            <a:fld id="{26BBFF5E-91D1-4493-A873-1C5CEE6A87CA}" type="slidenum">
              <a:rPr lang="en-US" smtClean="0"/>
              <a:pPr>
                <a:defRPr/>
              </a:pPr>
              <a:t>25</a:t>
            </a:fld>
            <a:endParaRPr lang="en-US"/>
          </a:p>
        </p:txBody>
      </p:sp>
    </p:spTree>
    <p:extLst>
      <p:ext uri="{BB962C8B-B14F-4D97-AF65-F5344CB8AC3E}">
        <p14:creationId xmlns:p14="http://schemas.microsoft.com/office/powerpoint/2010/main" val="18443544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8825" y="1052513"/>
            <a:ext cx="5581650" cy="3140075"/>
          </a:xfrm>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en-US" sz="1400" b="0" i="0" u="none" strike="noStrike" kern="1200" baseline="0" dirty="0" smtClean="0">
                <a:solidFill>
                  <a:schemeClr val="tx1"/>
                </a:solidFill>
                <a:latin typeface="Arial" pitchFamily="34" charset="0"/>
                <a:ea typeface="MS PGothic" pitchFamily="34" charset="-128"/>
                <a:cs typeface="Arial" pitchFamily="34" charset="0"/>
              </a:rPr>
              <a:t>The </a:t>
            </a:r>
            <a:r>
              <a:rPr lang="en-US" sz="1400" b="1" i="0" u="none" strike="noStrike" kern="1200" baseline="0" dirty="0" smtClean="0">
                <a:solidFill>
                  <a:schemeClr val="tx1"/>
                </a:solidFill>
                <a:latin typeface="Arial" pitchFamily="34" charset="0"/>
                <a:ea typeface="MS PGothic" pitchFamily="34" charset="-128"/>
                <a:cs typeface="Arial" pitchFamily="34" charset="0"/>
              </a:rPr>
              <a:t>factors that determine the baseline immune profile </a:t>
            </a:r>
            <a:r>
              <a:rPr lang="en-US" sz="1400" b="0" i="0" u="none" strike="noStrike" kern="1200" baseline="0" dirty="0" smtClean="0">
                <a:solidFill>
                  <a:schemeClr val="tx1"/>
                </a:solidFill>
                <a:latin typeface="Arial" pitchFamily="34" charset="0"/>
                <a:ea typeface="MS PGothic" pitchFamily="34" charset="-128"/>
                <a:cs typeface="Arial" pitchFamily="34" charset="0"/>
              </a:rPr>
              <a:t>or cancer–immune set point of a given </a:t>
            </a:r>
            <a:r>
              <a:rPr lang="en-US" sz="1400" b="0" i="0" u="none" strike="noStrike" kern="1200" baseline="0" dirty="0" err="1" smtClean="0">
                <a:solidFill>
                  <a:schemeClr val="tx1"/>
                </a:solidFill>
                <a:latin typeface="Arial" pitchFamily="34" charset="0"/>
                <a:ea typeface="MS PGothic" pitchFamily="34" charset="-128"/>
                <a:cs typeface="Arial" pitchFamily="34" charset="0"/>
              </a:rPr>
              <a:t>tumour</a:t>
            </a:r>
            <a:r>
              <a:rPr lang="en-US" sz="1400" b="0" i="0" u="none" strike="noStrike" kern="1200" baseline="0" dirty="0" smtClean="0">
                <a:solidFill>
                  <a:schemeClr val="tx1"/>
                </a:solidFill>
                <a:latin typeface="Arial" pitchFamily="34" charset="0"/>
                <a:ea typeface="MS PGothic" pitchFamily="34" charset="-128"/>
                <a:cs typeface="Arial" pitchFamily="34" charset="0"/>
              </a:rPr>
              <a:t> represent a key unknown, but they </a:t>
            </a:r>
            <a:r>
              <a:rPr lang="en-US" sz="1400" b="1" i="0" u="none" strike="noStrike" kern="1200" baseline="0" dirty="0" smtClean="0">
                <a:solidFill>
                  <a:schemeClr val="tx1"/>
                </a:solidFill>
                <a:latin typeface="Arial" pitchFamily="34" charset="0"/>
                <a:ea typeface="MS PGothic" pitchFamily="34" charset="-128"/>
                <a:cs typeface="Arial" pitchFamily="34" charset="0"/>
              </a:rPr>
              <a:t>are likely to include variations in </a:t>
            </a:r>
            <a:r>
              <a:rPr lang="en-US" sz="1400" b="1" i="0" u="none" strike="noStrike" kern="1200" baseline="0" dirty="0" err="1" smtClean="0">
                <a:solidFill>
                  <a:schemeClr val="tx1"/>
                </a:solidFill>
                <a:latin typeface="Arial" pitchFamily="34" charset="0"/>
                <a:ea typeface="MS PGothic" pitchFamily="34" charset="-128"/>
                <a:cs typeface="Arial" pitchFamily="34" charset="0"/>
              </a:rPr>
              <a:t>tumour</a:t>
            </a:r>
            <a:r>
              <a:rPr lang="en-US" sz="1400" b="1" i="0" u="none" strike="noStrike" kern="1200" baseline="0" dirty="0" smtClean="0">
                <a:solidFill>
                  <a:schemeClr val="tx1"/>
                </a:solidFill>
                <a:latin typeface="Arial" pitchFamily="34" charset="0"/>
                <a:ea typeface="MS PGothic" pitchFamily="34" charset="-128"/>
                <a:cs typeface="Arial" pitchFamily="34" charset="0"/>
              </a:rPr>
              <a:t> genetics, germline genetics, age, the microbiome, the presence of infectious agents, exposure to sunlight and pharmacological agents </a:t>
            </a:r>
          </a:p>
          <a:p>
            <a:pPr marL="171450" indent="-171450" algn="just">
              <a:buFont typeface="Arial" panose="020B0604020202020204" pitchFamily="34" charset="0"/>
              <a:buChar char="•"/>
            </a:pPr>
            <a:endParaRPr lang="en-US" sz="1400" b="1" dirty="0"/>
          </a:p>
          <a:p>
            <a:pPr marL="171450" marR="0" indent="-171450" algn="just"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400" b="0" i="0" u="none" strike="noStrike" kern="1200" baseline="0" dirty="0" smtClean="0">
                <a:solidFill>
                  <a:schemeClr val="tx1"/>
                </a:solidFill>
                <a:latin typeface="Arial" pitchFamily="34" charset="0"/>
                <a:ea typeface="MS PGothic" pitchFamily="34" charset="-128"/>
                <a:cs typeface="Arial" pitchFamily="34" charset="0"/>
              </a:rPr>
              <a:t>These </a:t>
            </a:r>
            <a:r>
              <a:rPr lang="en-US" sz="1400" b="1" i="0" u="none" strike="noStrike" kern="1200" baseline="0" dirty="0" smtClean="0">
                <a:solidFill>
                  <a:schemeClr val="tx1"/>
                </a:solidFill>
                <a:latin typeface="Arial" pitchFamily="34" charset="0"/>
                <a:ea typeface="MS PGothic" pitchFamily="34" charset="-128"/>
                <a:cs typeface="Arial" pitchFamily="34" charset="0"/>
              </a:rPr>
              <a:t>factors are distributed in a continuum </a:t>
            </a:r>
            <a:r>
              <a:rPr lang="en-US" sz="1400" b="0" i="0" u="none" strike="noStrike" kern="1200" baseline="0" dirty="0" smtClean="0">
                <a:solidFill>
                  <a:schemeClr val="tx1"/>
                </a:solidFill>
                <a:latin typeface="Arial" pitchFamily="34" charset="0"/>
                <a:ea typeface="MS PGothic" pitchFamily="34" charset="-128"/>
                <a:cs typeface="Arial" pitchFamily="34" charset="0"/>
              </a:rPr>
              <a:t>(red–blue bars) </a:t>
            </a:r>
            <a:r>
              <a:rPr lang="en-US" sz="1400" b="1" i="0" u="none" strike="noStrike" kern="1200" baseline="0" dirty="0" smtClean="0">
                <a:solidFill>
                  <a:schemeClr val="tx1"/>
                </a:solidFill>
                <a:latin typeface="Arial" pitchFamily="34" charset="0"/>
                <a:ea typeface="MS PGothic" pitchFamily="34" charset="-128"/>
                <a:cs typeface="Arial" pitchFamily="34" charset="0"/>
              </a:rPr>
              <a:t>and act to determine the set point by directly or indirectly controlling the expression of </a:t>
            </a:r>
            <a:r>
              <a:rPr lang="en-US" sz="1400" b="1" i="0" u="none" strike="noStrike" kern="1200" baseline="0" dirty="0" err="1" smtClean="0">
                <a:solidFill>
                  <a:schemeClr val="tx1"/>
                </a:solidFill>
                <a:latin typeface="Arial" pitchFamily="34" charset="0"/>
                <a:ea typeface="MS PGothic" pitchFamily="34" charset="-128"/>
                <a:cs typeface="Arial" pitchFamily="34" charset="0"/>
              </a:rPr>
              <a:t>tolerogenic</a:t>
            </a:r>
            <a:r>
              <a:rPr lang="en-US" sz="1400" b="1" i="0" u="none" strike="noStrike" kern="1200" baseline="0" dirty="0" smtClean="0">
                <a:solidFill>
                  <a:schemeClr val="tx1"/>
                </a:solidFill>
                <a:latin typeface="Arial" pitchFamily="34" charset="0"/>
                <a:ea typeface="MS PGothic" pitchFamily="34" charset="-128"/>
                <a:cs typeface="Arial" pitchFamily="34" charset="0"/>
              </a:rPr>
              <a:t> </a:t>
            </a:r>
            <a:r>
              <a:rPr lang="en-US" sz="1400" b="0" i="0" u="none" strike="noStrike" kern="1200" baseline="0" dirty="0" smtClean="0">
                <a:solidFill>
                  <a:schemeClr val="tx1"/>
                </a:solidFill>
                <a:latin typeface="Arial" pitchFamily="34" charset="0"/>
                <a:ea typeface="MS PGothic" pitchFamily="34" charset="-128"/>
                <a:cs typeface="Arial" pitchFamily="34" charset="0"/>
              </a:rPr>
              <a:t>(blue box) or </a:t>
            </a:r>
            <a:r>
              <a:rPr lang="en-US" sz="1400" b="1" i="0" u="none" strike="noStrike" kern="1200" baseline="0" dirty="0" smtClean="0">
                <a:solidFill>
                  <a:schemeClr val="tx1"/>
                </a:solidFill>
                <a:latin typeface="Arial" pitchFamily="34" charset="0"/>
                <a:ea typeface="MS PGothic" pitchFamily="34" charset="-128"/>
                <a:cs typeface="Arial" pitchFamily="34" charset="0"/>
              </a:rPr>
              <a:t>immunogenic</a:t>
            </a:r>
            <a:r>
              <a:rPr lang="en-US" sz="1400" b="0" i="0" u="none" strike="noStrike" kern="1200" baseline="0" dirty="0" smtClean="0">
                <a:solidFill>
                  <a:schemeClr val="tx1"/>
                </a:solidFill>
                <a:latin typeface="Arial" pitchFamily="34" charset="0"/>
                <a:ea typeface="MS PGothic" pitchFamily="34" charset="-128"/>
                <a:cs typeface="Arial" pitchFamily="34" charset="0"/>
              </a:rPr>
              <a:t> (red box) </a:t>
            </a:r>
            <a:r>
              <a:rPr lang="en-US" sz="1400" b="1" i="0" u="none" strike="noStrike" kern="1200" baseline="0" dirty="0" smtClean="0">
                <a:solidFill>
                  <a:schemeClr val="tx1"/>
                </a:solidFill>
                <a:latin typeface="Arial" pitchFamily="34" charset="0"/>
                <a:ea typeface="MS PGothic" pitchFamily="34" charset="-128"/>
                <a:cs typeface="Arial" pitchFamily="34" charset="0"/>
              </a:rPr>
              <a:t>cytokines and cell types</a:t>
            </a:r>
            <a:r>
              <a:rPr lang="en-US" sz="1400" b="0" i="0" u="none" strike="noStrike" kern="1200" baseline="0" dirty="0" smtClean="0">
                <a:solidFill>
                  <a:schemeClr val="tx1"/>
                </a:solidFill>
                <a:latin typeface="Arial" pitchFamily="34" charset="0"/>
                <a:ea typeface="MS PGothic" pitchFamily="34" charset="-128"/>
                <a:cs typeface="Arial" pitchFamily="34" charset="0"/>
              </a:rPr>
              <a:t>. </a:t>
            </a:r>
          </a:p>
          <a:p>
            <a:pPr marL="0" marR="0" indent="0" algn="just" defTabSz="914400" rtl="0" eaLnBrk="1" fontAlgn="base" latinLnBrk="0" hangingPunct="1">
              <a:lnSpc>
                <a:spcPct val="100000"/>
              </a:lnSpc>
              <a:spcBef>
                <a:spcPct val="30000"/>
              </a:spcBef>
              <a:spcAft>
                <a:spcPct val="0"/>
              </a:spcAft>
              <a:buClrTx/>
              <a:buSzTx/>
              <a:buFontTx/>
              <a:buNone/>
              <a:tabLst/>
              <a:defRPr/>
            </a:pPr>
            <a:endParaRPr lang="en-US" sz="1400" dirty="0"/>
          </a:p>
          <a:p>
            <a:pPr algn="just"/>
            <a:r>
              <a:rPr lang="en-US" sz="800" b="1" dirty="0"/>
              <a:t>Reference</a:t>
            </a:r>
            <a:endParaRPr lang="en-US" sz="800" dirty="0"/>
          </a:p>
          <a:p>
            <a:pPr marL="0" lvl="3" algn="just"/>
            <a:r>
              <a:rPr lang="en-US" sz="800" dirty="0">
                <a:ea typeface="Arial"/>
              </a:rPr>
              <a:t>Chen DS, </a:t>
            </a:r>
            <a:r>
              <a:rPr lang="en-US" sz="800" dirty="0" err="1">
                <a:ea typeface="Arial"/>
              </a:rPr>
              <a:t>Mellman</a:t>
            </a:r>
            <a:r>
              <a:rPr lang="en-US" sz="800" dirty="0">
                <a:ea typeface="Arial"/>
              </a:rPr>
              <a:t> I. Elements of cancer immunity and the cancer-immune set point. </a:t>
            </a:r>
            <a:r>
              <a:rPr lang="en-US" sz="800" i="1" dirty="0">
                <a:ea typeface="Arial"/>
              </a:rPr>
              <a:t>Nature</a:t>
            </a:r>
            <a:r>
              <a:rPr lang="en-US" sz="800" dirty="0">
                <a:ea typeface="Arial"/>
              </a:rPr>
              <a:t>. 2017;541(7637):321-330.</a:t>
            </a:r>
          </a:p>
        </p:txBody>
      </p:sp>
      <p:sp>
        <p:nvSpPr>
          <p:cNvPr id="4" name="Slide Number Placeholder 3"/>
          <p:cNvSpPr>
            <a:spLocks noGrp="1"/>
          </p:cNvSpPr>
          <p:nvPr>
            <p:ph type="sldNum" sz="quarter" idx="10"/>
          </p:nvPr>
        </p:nvSpPr>
        <p:spPr/>
        <p:txBody>
          <a:bodyPr/>
          <a:lstStyle/>
          <a:p>
            <a:fld id="{AA9883C4-D18F-4883-873F-9CCB53993193}" type="slidenum">
              <a:rPr lang="en-US" smtClean="0"/>
              <a:t>26</a:t>
            </a:fld>
            <a:endParaRPr lang="en-US" dirty="0"/>
          </a:p>
        </p:txBody>
      </p:sp>
    </p:spTree>
    <p:extLst>
      <p:ext uri="{BB962C8B-B14F-4D97-AF65-F5344CB8AC3E}">
        <p14:creationId xmlns:p14="http://schemas.microsoft.com/office/powerpoint/2010/main" val="17653341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en-US" sz="1400" dirty="0" smtClean="0"/>
              <a:t>Superimposed onto the cancer immunity cycle</a:t>
            </a:r>
            <a:r>
              <a:rPr lang="en-US" sz="1400" baseline="0" dirty="0" smtClean="0"/>
              <a:t> are the different tumor phenotypes that arise when immune escape occurs at different points in the cycle</a:t>
            </a:r>
          </a:p>
          <a:p>
            <a:pPr marL="171450" indent="-171450" algn="just">
              <a:buFont typeface="Arial" panose="020B0604020202020204" pitchFamily="34" charset="0"/>
              <a:buChar char="•"/>
            </a:pPr>
            <a:endParaRPr lang="en-US" sz="1400" baseline="0" dirty="0" smtClean="0"/>
          </a:p>
          <a:p>
            <a:pPr marL="171450" indent="-171450" algn="just">
              <a:buFont typeface="Arial" panose="020B0604020202020204" pitchFamily="34" charset="0"/>
              <a:buChar char="•"/>
            </a:pPr>
            <a:r>
              <a:rPr lang="en-US" sz="1400" baseline="0" dirty="0" smtClean="0"/>
              <a:t>The different factors that lead to expression of </a:t>
            </a:r>
            <a:r>
              <a:rPr lang="en-US" sz="1400" baseline="0" dirty="0" err="1" smtClean="0"/>
              <a:t>tolerogenic</a:t>
            </a:r>
            <a:r>
              <a:rPr lang="en-US" sz="1400" baseline="0" dirty="0" smtClean="0"/>
              <a:t> or </a:t>
            </a:r>
            <a:r>
              <a:rPr lang="en-US" sz="1400" baseline="0" dirty="0" err="1" smtClean="0"/>
              <a:t>immnugenic</a:t>
            </a:r>
            <a:r>
              <a:rPr lang="en-US" sz="1400" baseline="0" dirty="0" smtClean="0"/>
              <a:t> cytokines and cell and influence the cancer-immune set point can be mapped to the different steps in the cancer-immunity cycle in which they mainly act.  </a:t>
            </a:r>
          </a:p>
          <a:p>
            <a:pPr marL="171450" indent="-171450" algn="just">
              <a:buFont typeface="Arial" panose="020B0604020202020204" pitchFamily="34" charset="0"/>
              <a:buChar char="•"/>
            </a:pPr>
            <a:endParaRPr lang="en-US" sz="1400" baseline="0" dirty="0" smtClean="0"/>
          </a:p>
          <a:p>
            <a:pPr marL="171450" indent="-171450" algn="just">
              <a:buFont typeface="Arial" panose="020B0604020202020204" pitchFamily="34" charset="0"/>
              <a:buChar char="•"/>
            </a:pPr>
            <a:r>
              <a:rPr lang="en-US" sz="1400" baseline="0" dirty="0" smtClean="0"/>
              <a:t>Taking into account other factors like age, infection, treatment with other immune modulating drugs, </a:t>
            </a:r>
            <a:r>
              <a:rPr lang="en-US" sz="1400" baseline="0" dirty="0" err="1" smtClean="0"/>
              <a:t>etc</a:t>
            </a:r>
            <a:r>
              <a:rPr lang="en-US" sz="1400" baseline="0" dirty="0" smtClean="0"/>
              <a:t>, these can also be layered into the CIC to illustrate how they might also influence the cancer immune set point</a:t>
            </a:r>
          </a:p>
          <a:p>
            <a:pPr marL="171450" indent="-171450" algn="just">
              <a:buFont typeface="Arial" panose="020B0604020202020204" pitchFamily="34" charset="0"/>
              <a:buChar char="•"/>
            </a:pPr>
            <a:endParaRPr lang="en-US" sz="1400" baseline="0" dirty="0" smtClean="0"/>
          </a:p>
          <a:p>
            <a:pPr marL="0" indent="0" algn="just">
              <a:buFont typeface="Arial" panose="020B0604020202020204" pitchFamily="34" charset="0"/>
              <a:buNone/>
            </a:pPr>
            <a:r>
              <a:rPr lang="en-US" sz="800" b="1" dirty="0" smtClean="0"/>
              <a:t>Reference</a:t>
            </a:r>
            <a:endParaRPr lang="en-US" sz="800" dirty="0" smtClean="0"/>
          </a:p>
          <a:p>
            <a:pPr marL="0" lvl="3" algn="just"/>
            <a:r>
              <a:rPr lang="en-US" sz="800" dirty="0" smtClean="0">
                <a:ea typeface="Arial"/>
              </a:rPr>
              <a:t>Chen DS, </a:t>
            </a:r>
            <a:r>
              <a:rPr lang="en-US" sz="800" dirty="0" err="1" smtClean="0">
                <a:ea typeface="Arial"/>
              </a:rPr>
              <a:t>Mellman</a:t>
            </a:r>
            <a:r>
              <a:rPr lang="en-US" sz="800" dirty="0" smtClean="0">
                <a:ea typeface="Arial"/>
              </a:rPr>
              <a:t> I. Elements of cancer immunity and the cancer-immune set point. </a:t>
            </a:r>
            <a:r>
              <a:rPr lang="en-US" sz="800" i="1" dirty="0" smtClean="0">
                <a:ea typeface="Arial"/>
              </a:rPr>
              <a:t>Nature</a:t>
            </a:r>
            <a:r>
              <a:rPr lang="en-US" sz="800" dirty="0" smtClean="0">
                <a:ea typeface="Arial"/>
              </a:rPr>
              <a:t>. 2017;541(7637):321-330.</a:t>
            </a:r>
          </a:p>
          <a:p>
            <a:pPr algn="just"/>
            <a:endParaRPr lang="en-US" dirty="0"/>
          </a:p>
        </p:txBody>
      </p:sp>
      <p:sp>
        <p:nvSpPr>
          <p:cNvPr id="4" name="Slide Number Placeholder 3"/>
          <p:cNvSpPr>
            <a:spLocks noGrp="1"/>
          </p:cNvSpPr>
          <p:nvPr>
            <p:ph type="sldNum" sz="quarter" idx="10"/>
          </p:nvPr>
        </p:nvSpPr>
        <p:spPr/>
        <p:txBody>
          <a:bodyPr/>
          <a:lstStyle/>
          <a:p>
            <a:pPr>
              <a:defRPr/>
            </a:pPr>
            <a:fld id="{26BBFF5E-91D1-4493-A873-1C5CEE6A87CA}" type="slidenum">
              <a:rPr lang="en-US" smtClean="0"/>
              <a:pPr>
                <a:defRPr/>
              </a:pPr>
              <a:t>27</a:t>
            </a:fld>
            <a:endParaRPr lang="en-US"/>
          </a:p>
        </p:txBody>
      </p:sp>
    </p:spTree>
    <p:extLst>
      <p:ext uri="{BB962C8B-B14F-4D97-AF65-F5344CB8AC3E}">
        <p14:creationId xmlns:p14="http://schemas.microsoft.com/office/powerpoint/2010/main" val="26007860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en-US" sz="1400" dirty="0" smtClean="0"/>
              <a:t>There is a growing </a:t>
            </a:r>
            <a:r>
              <a:rPr lang="en-US" sz="1400" b="1" dirty="0" smtClean="0"/>
              <a:t>need to identify predictive and prognostic biomarkers that enhance our understanding of the mechanisms underlying the complex interactions between the immune system and cancer.</a:t>
            </a:r>
          </a:p>
          <a:p>
            <a:pPr marL="171450" indent="-171450" algn="just">
              <a:buFont typeface="Arial" panose="020B0604020202020204" pitchFamily="34" charset="0"/>
              <a:buChar char="•"/>
            </a:pPr>
            <a:endParaRPr lang="en-US" sz="1400" b="0" i="0" kern="1200" dirty="0" smtClean="0">
              <a:solidFill>
                <a:schemeClr val="tx1"/>
              </a:solidFill>
              <a:effectLst/>
              <a:latin typeface="Arial" pitchFamily="34" charset="0"/>
              <a:ea typeface="MS PGothic" pitchFamily="34" charset="-128"/>
              <a:cs typeface="Arial" pitchFamily="34" charset="0"/>
            </a:endParaRPr>
          </a:p>
          <a:p>
            <a:pPr marL="171450" marR="0" indent="-171450" algn="just"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400" b="0" i="0" kern="1200" dirty="0" smtClean="0">
                <a:solidFill>
                  <a:schemeClr val="tx1"/>
                </a:solidFill>
                <a:effectLst/>
                <a:latin typeface="Arial" pitchFamily="34" charset="0"/>
                <a:ea typeface="MS PGothic" pitchFamily="34" charset="-128"/>
                <a:cs typeface="Arial" pitchFamily="34" charset="0"/>
              </a:rPr>
              <a:t>Potential biomarkers identified from high-throughput technologies can further differentiate tumors by the mutation load, gene/protein/antibody signature profile, phenotype and function of immune cells, and can also </a:t>
            </a:r>
            <a:r>
              <a:rPr lang="en-US" sz="1400" b="1" i="0" kern="1200" dirty="0" smtClean="0">
                <a:solidFill>
                  <a:schemeClr val="tx1"/>
                </a:solidFill>
                <a:effectLst/>
                <a:latin typeface="Arial" pitchFamily="34" charset="0"/>
                <a:ea typeface="MS PGothic" pitchFamily="34" charset="-128"/>
                <a:cs typeface="Arial" pitchFamily="34" charset="0"/>
              </a:rPr>
              <a:t>provide clinical strategies for personalized cancer immunotherapies</a:t>
            </a:r>
            <a:r>
              <a:rPr lang="en-US" sz="1400" b="0" i="0" kern="1200" dirty="0" smtClean="0">
                <a:solidFill>
                  <a:schemeClr val="tx1"/>
                </a:solidFill>
                <a:effectLst/>
                <a:latin typeface="Arial" pitchFamily="34" charset="0"/>
                <a:ea typeface="MS PGothic" pitchFamily="34" charset="-128"/>
                <a:cs typeface="Arial" pitchFamily="34" charset="0"/>
              </a:rPr>
              <a:t>.</a:t>
            </a:r>
            <a:endParaRPr lang="en-US" sz="1400" dirty="0" smtClean="0"/>
          </a:p>
          <a:p>
            <a:pPr algn="just"/>
            <a:endParaRPr lang="en-US" sz="1200" b="0" i="0" kern="1200" dirty="0" smtClean="0">
              <a:solidFill>
                <a:schemeClr val="tx1"/>
              </a:solidFill>
              <a:effectLst/>
              <a:latin typeface="Arial" pitchFamily="34" charset="0"/>
              <a:ea typeface="MS PGothic" pitchFamily="34" charset="-128"/>
              <a:cs typeface="Arial" pitchFamily="34" charset="0"/>
            </a:endParaRPr>
          </a:p>
          <a:p>
            <a:pPr algn="just"/>
            <a:r>
              <a:rPr lang="en-US" sz="800" b="1" dirty="0" smtClean="0"/>
              <a:t>Reference</a:t>
            </a:r>
            <a:endParaRPr lang="en-US" sz="800" dirty="0" smtClean="0"/>
          </a:p>
          <a:p>
            <a:pPr algn="just"/>
            <a:r>
              <a:rPr lang="en-US" sz="800" b="0" i="0" kern="1200" dirty="0" smtClean="0">
                <a:solidFill>
                  <a:schemeClr val="tx1"/>
                </a:solidFill>
                <a:effectLst/>
              </a:rPr>
              <a:t>Yuan</a:t>
            </a:r>
            <a:r>
              <a:rPr lang="en-US" sz="800" b="0" i="0" kern="1200" baseline="0" dirty="0" smtClean="0">
                <a:solidFill>
                  <a:schemeClr val="tx1"/>
                </a:solidFill>
                <a:effectLst/>
              </a:rPr>
              <a:t> J et al. </a:t>
            </a:r>
            <a:r>
              <a:rPr lang="en-US" sz="800" b="0" i="0" kern="1200" dirty="0" smtClean="0">
                <a:solidFill>
                  <a:schemeClr val="tx1"/>
                </a:solidFill>
                <a:effectLst/>
              </a:rPr>
              <a:t>J </a:t>
            </a:r>
            <a:r>
              <a:rPr lang="en-US" sz="800" b="0" i="0" kern="1200" dirty="0" err="1" smtClean="0">
                <a:solidFill>
                  <a:schemeClr val="tx1"/>
                </a:solidFill>
                <a:effectLst/>
              </a:rPr>
              <a:t>Immunother</a:t>
            </a:r>
            <a:r>
              <a:rPr lang="en-US" sz="800" b="0" i="0" kern="1200" dirty="0" smtClean="0">
                <a:solidFill>
                  <a:schemeClr val="tx1"/>
                </a:solidFill>
                <a:effectLst/>
              </a:rPr>
              <a:t> Cancer. 2016; 4: 3.</a:t>
            </a:r>
            <a:endParaRPr lang="en-US" sz="800" dirty="0"/>
          </a:p>
        </p:txBody>
      </p:sp>
      <p:sp>
        <p:nvSpPr>
          <p:cNvPr id="4" name="Slide Number Placeholder 3"/>
          <p:cNvSpPr>
            <a:spLocks noGrp="1"/>
          </p:cNvSpPr>
          <p:nvPr>
            <p:ph type="sldNum" sz="quarter" idx="10"/>
          </p:nvPr>
        </p:nvSpPr>
        <p:spPr/>
        <p:txBody>
          <a:bodyPr/>
          <a:lstStyle/>
          <a:p>
            <a:pPr>
              <a:defRPr/>
            </a:pPr>
            <a:fld id="{26BBFF5E-91D1-4493-A873-1C5CEE6A87CA}" type="slidenum">
              <a:rPr lang="en-US" smtClean="0"/>
              <a:pPr>
                <a:defRPr/>
              </a:pPr>
              <a:t>28</a:t>
            </a:fld>
            <a:endParaRPr lang="en-US"/>
          </a:p>
        </p:txBody>
      </p:sp>
    </p:spTree>
    <p:extLst>
      <p:ext uri="{BB962C8B-B14F-4D97-AF65-F5344CB8AC3E}">
        <p14:creationId xmlns:p14="http://schemas.microsoft.com/office/powerpoint/2010/main" val="37052722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p18:notes"/>
          <p:cNvSpPr txBox="1">
            <a:spLocks noGrp="1"/>
          </p:cNvSpPr>
          <p:nvPr>
            <p:ph type="body" idx="1"/>
          </p:nvPr>
        </p:nvSpPr>
        <p:spPr>
          <a:xfrm>
            <a:off x="914400" y="4641850"/>
            <a:ext cx="5029200" cy="4516438"/>
          </a:xfrm>
          <a:prstGeom prst="rect">
            <a:avLst/>
          </a:prstGeom>
        </p:spPr>
        <p:txBody>
          <a:bodyPr spcFirstLastPara="1" wrap="square" lIns="90475" tIns="44450" rIns="90475" bIns="44450" anchor="t" anchorCtr="0">
            <a:noAutofit/>
          </a:bodyPr>
          <a:lstStyle/>
          <a:p>
            <a:pPr marL="0" lvl="0" indent="0" algn="l" rtl="0">
              <a:spcBef>
                <a:spcPts val="360"/>
              </a:spcBef>
              <a:spcAft>
                <a:spcPts val="0"/>
              </a:spcAft>
              <a:buNone/>
            </a:pPr>
            <a:endParaRPr dirty="0"/>
          </a:p>
        </p:txBody>
      </p:sp>
      <p:sp>
        <p:nvSpPr>
          <p:cNvPr id="700" name="Google Shape;700;p18:notes"/>
          <p:cNvSpPr>
            <a:spLocks noGrp="1" noRot="1" noChangeAspect="1"/>
          </p:cNvSpPr>
          <p:nvPr>
            <p:ph type="sldImg" idx="2"/>
          </p:nvPr>
        </p:nvSpPr>
        <p:spPr>
          <a:xfrm>
            <a:off x="379413" y="850900"/>
            <a:ext cx="6099175" cy="34321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5219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6BBFF5E-91D1-4493-A873-1C5CEE6A87CA}" type="slidenum">
              <a:rPr lang="en-US" smtClean="0"/>
              <a:pPr>
                <a:defRPr/>
              </a:pPr>
              <a:t>3</a:t>
            </a:fld>
            <a:endParaRPr lang="en-US"/>
          </a:p>
        </p:txBody>
      </p:sp>
    </p:spTree>
    <p:extLst>
      <p:ext uri="{BB962C8B-B14F-4D97-AF65-F5344CB8AC3E}">
        <p14:creationId xmlns:p14="http://schemas.microsoft.com/office/powerpoint/2010/main" val="1509412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6BBFF5E-91D1-4493-A873-1C5CEE6A87CA}" type="slidenum">
              <a:rPr lang="en-US" smtClean="0"/>
              <a:pPr>
                <a:defRPr/>
              </a:pPr>
              <a:t>4</a:t>
            </a:fld>
            <a:endParaRPr lang="en-US"/>
          </a:p>
        </p:txBody>
      </p:sp>
    </p:spTree>
    <p:extLst>
      <p:ext uri="{BB962C8B-B14F-4D97-AF65-F5344CB8AC3E}">
        <p14:creationId xmlns:p14="http://schemas.microsoft.com/office/powerpoint/2010/main" val="2393193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6BBFF5E-91D1-4493-A873-1C5CEE6A87CA}" type="slidenum">
              <a:rPr lang="en-US" smtClean="0"/>
              <a:pPr>
                <a:defRPr/>
              </a:pPr>
              <a:t>5</a:t>
            </a:fld>
            <a:endParaRPr lang="en-US"/>
          </a:p>
        </p:txBody>
      </p:sp>
    </p:spTree>
    <p:extLst>
      <p:ext uri="{BB962C8B-B14F-4D97-AF65-F5344CB8AC3E}">
        <p14:creationId xmlns:p14="http://schemas.microsoft.com/office/powerpoint/2010/main" val="2188596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base" latinLnBrk="0" hangingPunct="1">
              <a:lnSpc>
                <a:spcPct val="100000"/>
              </a:lnSpc>
              <a:spcBef>
                <a:spcPct val="30000"/>
              </a:spcBef>
              <a:spcAft>
                <a:spcPct val="0"/>
              </a:spcAft>
              <a:buClrTx/>
              <a:buSzTx/>
              <a:buFontTx/>
              <a:buNone/>
              <a:tabLst/>
              <a:defRPr/>
            </a:pPr>
            <a:r>
              <a:rPr lang="en-GB" altLang="en-US" sz="1400" dirty="0" smtClean="0">
                <a:solidFill>
                  <a:schemeClr val="tx1"/>
                </a:solidFill>
                <a:sym typeface="Gill Sans" pitchFamily="1" charset="0"/>
              </a:rPr>
              <a:t>For an anticancer immune response to lead to effective killing of cancer cells, a series of stepwise events must be initiated and allowed to proceed and expand iteratively,</a:t>
            </a:r>
            <a:r>
              <a:rPr lang="en-GB" altLang="en-US" sz="1400" baseline="0" dirty="0" smtClean="0">
                <a:solidFill>
                  <a:schemeClr val="tx1"/>
                </a:solidFill>
                <a:sym typeface="Gill Sans" pitchFamily="1" charset="0"/>
              </a:rPr>
              <a:t> known as </a:t>
            </a:r>
            <a:r>
              <a:rPr lang="en-GB" altLang="en-US" sz="1400" dirty="0" smtClean="0">
                <a:solidFill>
                  <a:schemeClr val="tx1"/>
                </a:solidFill>
                <a:sym typeface="Gill Sans" pitchFamily="1" charset="0"/>
              </a:rPr>
              <a:t>the </a:t>
            </a:r>
            <a:r>
              <a:rPr lang="en-GB" altLang="en-US" sz="1400" b="1" dirty="0" smtClean="0">
                <a:solidFill>
                  <a:schemeClr val="tx1"/>
                </a:solidFill>
                <a:sym typeface="Gill Sans" pitchFamily="1" charset="0"/>
              </a:rPr>
              <a:t>cancer-immunity cycle</a:t>
            </a:r>
            <a:endParaRPr lang="en-GB" altLang="en-US" sz="1400" dirty="0" smtClean="0">
              <a:solidFill>
                <a:schemeClr val="tx1"/>
              </a:solidFill>
              <a:sym typeface="Gill Sans" pitchFamily="1" charset="0"/>
            </a:endParaRPr>
          </a:p>
          <a:p>
            <a:pPr algn="just"/>
            <a:endParaRPr lang="en-GB" sz="800" b="1" dirty="0" smtClean="0"/>
          </a:p>
          <a:p>
            <a:pPr algn="just"/>
            <a:endParaRPr lang="en-GB" sz="800" b="1" dirty="0" smtClean="0"/>
          </a:p>
          <a:p>
            <a:pPr algn="just"/>
            <a:r>
              <a:rPr lang="en-GB" sz="800" b="1" dirty="0" smtClean="0"/>
              <a:t>References</a:t>
            </a:r>
          </a:p>
          <a:p>
            <a:pPr marL="228600" indent="-228600" algn="just">
              <a:buFont typeface="+mj-lt"/>
              <a:buAutoNum type="arabicPeriod"/>
            </a:pPr>
            <a:r>
              <a:rPr lang="en-US" sz="800" dirty="0" smtClean="0"/>
              <a:t>Lu Y-C, Robbins PF. </a:t>
            </a:r>
            <a:r>
              <a:rPr lang="en-US" sz="800" i="1" dirty="0" err="1" smtClean="0"/>
              <a:t>Sem</a:t>
            </a:r>
            <a:r>
              <a:rPr lang="en-US" sz="800" i="1" dirty="0" smtClean="0"/>
              <a:t> </a:t>
            </a:r>
            <a:r>
              <a:rPr lang="en-US" sz="800" i="1" dirty="0" err="1" smtClean="0"/>
              <a:t>Immunol</a:t>
            </a:r>
            <a:r>
              <a:rPr lang="en-US" sz="800" dirty="0" smtClean="0"/>
              <a:t>. 2016;28(1):22-27 </a:t>
            </a:r>
          </a:p>
          <a:p>
            <a:pPr marL="228600" indent="-228600" algn="just">
              <a:buFont typeface="+mj-lt"/>
              <a:buAutoNum type="arabicPeriod"/>
            </a:pPr>
            <a:r>
              <a:rPr lang="en-GB" sz="800" b="0" dirty="0" smtClean="0"/>
              <a:t>Chen</a:t>
            </a:r>
            <a:r>
              <a:rPr lang="en-GB" sz="800" b="0" baseline="0" dirty="0" smtClean="0"/>
              <a:t> DS &amp; </a:t>
            </a:r>
            <a:r>
              <a:rPr lang="en-GB" sz="800" b="0" baseline="0" dirty="0" err="1" smtClean="0"/>
              <a:t>Mellman</a:t>
            </a:r>
            <a:r>
              <a:rPr lang="en-GB" sz="800" b="0" baseline="0" dirty="0" smtClean="0"/>
              <a:t> I. Oncology Meets Immunology: The Cancer-Immunity Cycle. </a:t>
            </a:r>
            <a:r>
              <a:rPr lang="en-GB" sz="800" b="0" i="1" baseline="0" dirty="0" smtClean="0"/>
              <a:t>Immunity</a:t>
            </a:r>
            <a:r>
              <a:rPr lang="en-GB" sz="800" b="0" i="0" baseline="0" dirty="0" smtClean="0"/>
              <a:t> 2013; </a:t>
            </a:r>
            <a:r>
              <a:rPr lang="en-GB" sz="800" b="1" i="0" baseline="0" dirty="0" smtClean="0"/>
              <a:t>39:</a:t>
            </a:r>
            <a:r>
              <a:rPr lang="en-GB" sz="800" b="0" i="0" baseline="0" dirty="0" smtClean="0"/>
              <a:t> 1–10.</a:t>
            </a:r>
            <a:endParaRPr lang="en-GB" sz="800" b="0" dirty="0" smtClean="0"/>
          </a:p>
          <a:p>
            <a:endParaRPr lang="en-US" dirty="0"/>
          </a:p>
        </p:txBody>
      </p:sp>
      <p:sp>
        <p:nvSpPr>
          <p:cNvPr id="4" name="Slide Number Placeholder 3"/>
          <p:cNvSpPr>
            <a:spLocks noGrp="1"/>
          </p:cNvSpPr>
          <p:nvPr>
            <p:ph type="sldNum" sz="quarter" idx="10"/>
          </p:nvPr>
        </p:nvSpPr>
        <p:spPr/>
        <p:txBody>
          <a:bodyPr/>
          <a:lstStyle/>
          <a:p>
            <a:pPr>
              <a:defRPr/>
            </a:pPr>
            <a:fld id="{26BBFF5E-91D1-4493-A873-1C5CEE6A87CA}" type="slidenum">
              <a:rPr lang="en-US" smtClean="0"/>
              <a:pPr>
                <a:defRPr/>
              </a:pPr>
              <a:t>6</a:t>
            </a:fld>
            <a:endParaRPr lang="en-US"/>
          </a:p>
        </p:txBody>
      </p:sp>
    </p:spTree>
    <p:extLst>
      <p:ext uri="{BB962C8B-B14F-4D97-AF65-F5344CB8AC3E}">
        <p14:creationId xmlns:p14="http://schemas.microsoft.com/office/powerpoint/2010/main" val="676881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400" i="0" dirty="0" smtClean="0"/>
              <a:t>For an anticancer immune response to lead to effective killing of cancer cells, </a:t>
            </a:r>
            <a:r>
              <a:rPr lang="en-US" sz="1400" b="1" i="0" dirty="0" smtClean="0"/>
              <a:t>the Cancer Immunity Cycle must be initiated and allowed to proceed. </a:t>
            </a:r>
          </a:p>
          <a:p>
            <a:pPr algn="just"/>
            <a:endParaRPr lang="en-US" sz="1400" i="0" dirty="0" smtClean="0"/>
          </a:p>
          <a:p>
            <a:pPr algn="just"/>
            <a:r>
              <a:rPr lang="en-US" sz="1400" i="0" dirty="0" smtClean="0"/>
              <a:t>There are 3 key T-cell activities required: </a:t>
            </a:r>
          </a:p>
          <a:p>
            <a:pPr marL="631578" lvl="1" indent="-380990" algn="just">
              <a:buFont typeface="Arial" panose="020B0604020202020204" pitchFamily="34" charset="0"/>
              <a:buChar char="•"/>
            </a:pPr>
            <a:r>
              <a:rPr lang="en-US" sz="1400" b="1" i="0" dirty="0" smtClean="0"/>
              <a:t>T-cell generation</a:t>
            </a:r>
          </a:p>
          <a:p>
            <a:pPr marL="631578" lvl="1" indent="-380990" algn="just">
              <a:buFont typeface="Arial" panose="020B0604020202020204" pitchFamily="34" charset="0"/>
              <a:buChar char="•"/>
            </a:pPr>
            <a:r>
              <a:rPr lang="en-US" sz="1400" b="1" i="0" dirty="0" smtClean="0"/>
              <a:t>T-cell infiltration</a:t>
            </a:r>
          </a:p>
          <a:p>
            <a:pPr marL="631578" lvl="1" indent="-380990" algn="just">
              <a:buFont typeface="Arial" panose="020B0604020202020204" pitchFamily="34" charset="0"/>
              <a:buChar char="•"/>
            </a:pPr>
            <a:r>
              <a:rPr lang="en-US" sz="1400" b="1" i="0" dirty="0" smtClean="0"/>
              <a:t>T-cell killing of tumor</a:t>
            </a:r>
          </a:p>
          <a:p>
            <a:pPr algn="just"/>
            <a:endParaRPr lang="en-GB" sz="1400" b="1" dirty="0" smtClean="0"/>
          </a:p>
          <a:p>
            <a:pPr algn="just"/>
            <a:endParaRPr lang="en-GB" sz="1400" b="1" dirty="0" smtClean="0"/>
          </a:p>
          <a:p>
            <a:pPr algn="just"/>
            <a:r>
              <a:rPr lang="en-GB" sz="800" b="1" dirty="0" smtClean="0"/>
              <a:t>References</a:t>
            </a:r>
            <a:endParaRPr lang="en-GB" sz="800" b="1" dirty="0"/>
          </a:p>
          <a:p>
            <a:pPr marL="0" indent="0" algn="just">
              <a:buFont typeface="+mj-lt"/>
              <a:buNone/>
            </a:pPr>
            <a:r>
              <a:rPr lang="en-GB" sz="800" b="0" dirty="0"/>
              <a:t>Chen</a:t>
            </a:r>
            <a:r>
              <a:rPr lang="en-GB" sz="800" b="0" baseline="0" dirty="0"/>
              <a:t> DS &amp; </a:t>
            </a:r>
            <a:r>
              <a:rPr lang="en-GB" sz="800" b="0" baseline="0" dirty="0" err="1"/>
              <a:t>Mellman</a:t>
            </a:r>
            <a:r>
              <a:rPr lang="en-GB" sz="800" b="0" baseline="0" dirty="0"/>
              <a:t> I. Oncology Meets Immunology: The Cancer-Immunity Cycle. </a:t>
            </a:r>
            <a:r>
              <a:rPr lang="en-GB" sz="800" b="0" i="1" baseline="0" dirty="0"/>
              <a:t>Immunity</a:t>
            </a:r>
            <a:r>
              <a:rPr lang="en-GB" sz="800" b="0" i="0" baseline="0" dirty="0"/>
              <a:t> 2013; </a:t>
            </a:r>
            <a:r>
              <a:rPr lang="en-GB" sz="800" b="1" i="0" baseline="0" dirty="0"/>
              <a:t>39:</a:t>
            </a:r>
            <a:r>
              <a:rPr lang="en-GB" sz="800" b="0" i="0" baseline="0" dirty="0"/>
              <a:t> 1–10.</a:t>
            </a:r>
            <a:endParaRPr lang="en-GB" sz="800" b="0" dirty="0"/>
          </a:p>
          <a:p>
            <a:pPr algn="just"/>
            <a:endParaRPr lang="en-GB" sz="800" dirty="0"/>
          </a:p>
        </p:txBody>
      </p:sp>
      <p:sp>
        <p:nvSpPr>
          <p:cNvPr id="4" name="Slide Number Placeholder 3"/>
          <p:cNvSpPr>
            <a:spLocks noGrp="1"/>
          </p:cNvSpPr>
          <p:nvPr>
            <p:ph type="sldNum" sz="quarter" idx="10"/>
          </p:nvPr>
        </p:nvSpPr>
        <p:spPr/>
        <p:txBody>
          <a:bodyPr/>
          <a:lstStyle/>
          <a:p>
            <a:pPr>
              <a:defRPr/>
            </a:pPr>
            <a:fld id="{26BBFF5E-91D1-4493-A873-1C5CEE6A87CA}" type="slidenum">
              <a:rPr lang="en-US" smtClean="0"/>
              <a:pPr>
                <a:defRPr/>
              </a:pPr>
              <a:t>7</a:t>
            </a:fld>
            <a:endParaRPr lang="en-US"/>
          </a:p>
        </p:txBody>
      </p:sp>
    </p:spTree>
    <p:extLst>
      <p:ext uri="{BB962C8B-B14F-4D97-AF65-F5344CB8AC3E}">
        <p14:creationId xmlns:p14="http://schemas.microsoft.com/office/powerpoint/2010/main" val="141414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400" dirty="0" smtClean="0"/>
              <a:t>The cancer immunity cycle is initiated by the generation of tumor-directed T cells.</a:t>
            </a:r>
          </a:p>
          <a:p>
            <a:pPr algn="just"/>
            <a:endParaRPr lang="en-US" sz="1400" b="1" dirty="0" smtClean="0"/>
          </a:p>
          <a:p>
            <a:pPr marL="171450" indent="-171450" algn="just">
              <a:buFont typeface="Arial" panose="020B0604020202020204" pitchFamily="34" charset="0"/>
              <a:buChar char="•"/>
            </a:pPr>
            <a:r>
              <a:rPr lang="en-US" sz="1400" dirty="0" smtClean="0"/>
              <a:t>Tumor-specific antigens are released and engulfed and processed by DCs</a:t>
            </a:r>
          </a:p>
          <a:p>
            <a:pPr marL="171450" indent="-171450" algn="just">
              <a:buFont typeface="Arial" panose="020B0604020202020204" pitchFamily="34" charset="0"/>
              <a:buChar char="•"/>
            </a:pPr>
            <a:endParaRPr lang="en-US" sz="1400" dirty="0" smtClean="0"/>
          </a:p>
          <a:p>
            <a:pPr marL="171450" indent="-171450" algn="just">
              <a:buFont typeface="Arial" panose="020B0604020202020204" pitchFamily="34" charset="0"/>
              <a:buChar char="•"/>
            </a:pPr>
            <a:r>
              <a:rPr lang="en-US" sz="1400" dirty="0" smtClean="0"/>
              <a:t>DCs present the antigens to naïve T cells in the lymph nodes, which activates them</a:t>
            </a:r>
            <a:endParaRPr lang="en-GB" sz="1400" baseline="0" dirty="0" smtClean="0"/>
          </a:p>
          <a:p>
            <a:pPr algn="just"/>
            <a:endParaRPr lang="en-GB" sz="1400" b="1" dirty="0"/>
          </a:p>
          <a:p>
            <a:pPr algn="just"/>
            <a:r>
              <a:rPr lang="en-GB" sz="800" b="1" dirty="0"/>
              <a:t>References</a:t>
            </a:r>
          </a:p>
          <a:p>
            <a:pPr algn="just"/>
            <a:r>
              <a:rPr lang="en-GB" sz="800" b="0" dirty="0"/>
              <a:t>Chen</a:t>
            </a:r>
            <a:r>
              <a:rPr lang="en-GB" sz="800" b="0" baseline="0" dirty="0"/>
              <a:t> DS &amp; </a:t>
            </a:r>
            <a:r>
              <a:rPr lang="en-GB" sz="800" b="0" baseline="0" dirty="0" err="1"/>
              <a:t>Mellman</a:t>
            </a:r>
            <a:r>
              <a:rPr lang="en-GB" sz="800" b="0" baseline="0" dirty="0"/>
              <a:t> I. Oncology Meets Immunology: The Cancer-Immunity Cycle. </a:t>
            </a:r>
            <a:r>
              <a:rPr lang="en-GB" sz="800" b="0" i="1" baseline="0" dirty="0"/>
              <a:t>Immunity</a:t>
            </a:r>
            <a:r>
              <a:rPr lang="en-GB" sz="800" b="0" i="0" baseline="0" dirty="0"/>
              <a:t> 2013; </a:t>
            </a:r>
            <a:r>
              <a:rPr lang="en-GB" sz="800" b="1" i="0" baseline="0" dirty="0"/>
              <a:t>39:</a:t>
            </a:r>
            <a:r>
              <a:rPr lang="en-GB" sz="800" b="0" i="0" baseline="0" dirty="0"/>
              <a:t> 1–10.</a:t>
            </a:r>
            <a:endParaRPr lang="en-GB" sz="800" b="0" dirty="0"/>
          </a:p>
        </p:txBody>
      </p:sp>
      <p:sp>
        <p:nvSpPr>
          <p:cNvPr id="4" name="Slide Number Placeholder 3"/>
          <p:cNvSpPr>
            <a:spLocks noGrp="1"/>
          </p:cNvSpPr>
          <p:nvPr>
            <p:ph type="sldNum" sz="quarter" idx="10"/>
          </p:nvPr>
        </p:nvSpPr>
        <p:spPr/>
        <p:txBody>
          <a:bodyPr/>
          <a:lstStyle/>
          <a:p>
            <a:pPr>
              <a:defRPr/>
            </a:pPr>
            <a:fld id="{26BBFF5E-91D1-4493-A873-1C5CEE6A87CA}" type="slidenum">
              <a:rPr lang="en-US" smtClean="0"/>
              <a:pPr>
                <a:defRPr/>
              </a:pPr>
              <a:t>8</a:t>
            </a:fld>
            <a:endParaRPr lang="en-US"/>
          </a:p>
        </p:txBody>
      </p:sp>
    </p:spTree>
    <p:extLst>
      <p:ext uri="{BB962C8B-B14F-4D97-AF65-F5344CB8AC3E}">
        <p14:creationId xmlns:p14="http://schemas.microsoft.com/office/powerpoint/2010/main" val="3468772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en-US" sz="1400" dirty="0" smtClean="0"/>
              <a:t>Activated T cells travel from the lymph node via the vasculature to the tumor. </a:t>
            </a:r>
          </a:p>
          <a:p>
            <a:pPr marL="171450" indent="-171450" algn="just">
              <a:buFont typeface="Arial" panose="020B0604020202020204" pitchFamily="34" charset="0"/>
              <a:buChar char="•"/>
            </a:pPr>
            <a:endParaRPr lang="en-US" sz="1400" dirty="0" smtClean="0"/>
          </a:p>
          <a:p>
            <a:pPr marL="171450" indent="-171450" algn="just">
              <a:buFont typeface="Arial" panose="020B0604020202020204" pitchFamily="34" charset="0"/>
              <a:buChar char="•"/>
            </a:pPr>
            <a:r>
              <a:rPr lang="en-US" sz="1400" dirty="0" smtClean="0"/>
              <a:t>Once at the tumor site, activated T cells infiltrate the tumor microenvironment.</a:t>
            </a:r>
          </a:p>
          <a:p>
            <a:pPr algn="just"/>
            <a:endParaRPr lang="en-GB" sz="1400" b="1" dirty="0"/>
          </a:p>
          <a:p>
            <a:pPr algn="just"/>
            <a:r>
              <a:rPr lang="en-GB" sz="800" b="1" dirty="0"/>
              <a:t>References</a:t>
            </a:r>
          </a:p>
          <a:p>
            <a:pPr algn="just"/>
            <a:r>
              <a:rPr lang="en-GB" sz="800" b="0" dirty="0"/>
              <a:t>Chen</a:t>
            </a:r>
            <a:r>
              <a:rPr lang="en-GB" sz="800" b="0" baseline="0" dirty="0"/>
              <a:t> DS &amp; </a:t>
            </a:r>
            <a:r>
              <a:rPr lang="en-GB" sz="800" b="0" baseline="0" dirty="0" err="1"/>
              <a:t>Mellman</a:t>
            </a:r>
            <a:r>
              <a:rPr lang="en-GB" sz="800" b="0" baseline="0" dirty="0"/>
              <a:t> I. Oncology Meets Immunology: The Cancer-Immunity Cycle. </a:t>
            </a:r>
            <a:r>
              <a:rPr lang="en-GB" sz="800" b="0" i="1" baseline="0" dirty="0"/>
              <a:t>Immunity</a:t>
            </a:r>
            <a:r>
              <a:rPr lang="en-GB" sz="800" b="0" i="0" baseline="0" dirty="0"/>
              <a:t> 2013; </a:t>
            </a:r>
            <a:r>
              <a:rPr lang="en-GB" sz="800" b="1" i="0" baseline="0" dirty="0"/>
              <a:t>39:</a:t>
            </a:r>
            <a:r>
              <a:rPr lang="en-GB" sz="800" b="0" i="0" baseline="0" dirty="0"/>
              <a:t> 1–10.</a:t>
            </a:r>
            <a:endParaRPr lang="en-GB" sz="800" b="0" dirty="0"/>
          </a:p>
        </p:txBody>
      </p:sp>
      <p:sp>
        <p:nvSpPr>
          <p:cNvPr id="4" name="Slide Number Placeholder 3"/>
          <p:cNvSpPr>
            <a:spLocks noGrp="1"/>
          </p:cNvSpPr>
          <p:nvPr>
            <p:ph type="sldNum" sz="quarter" idx="10"/>
          </p:nvPr>
        </p:nvSpPr>
        <p:spPr/>
        <p:txBody>
          <a:bodyPr/>
          <a:lstStyle/>
          <a:p>
            <a:pPr>
              <a:defRPr/>
            </a:pPr>
            <a:fld id="{26BBFF5E-91D1-4493-A873-1C5CEE6A87CA}" type="slidenum">
              <a:rPr lang="en-US" smtClean="0"/>
              <a:pPr>
                <a:defRPr/>
              </a:pPr>
              <a:t>9</a:t>
            </a:fld>
            <a:endParaRPr lang="en-US"/>
          </a:p>
        </p:txBody>
      </p:sp>
    </p:spTree>
    <p:extLst>
      <p:ext uri="{BB962C8B-B14F-4D97-AF65-F5344CB8AC3E}">
        <p14:creationId xmlns:p14="http://schemas.microsoft.com/office/powerpoint/2010/main" val="3468772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6.wmf"/><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9.emf"/><Relationship Id="rId4" Type="http://schemas.openxmlformats.org/officeDocument/2006/relationships/oleObject" Target="../embeddings/oleObject2.bin"/></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66595" name="Title Placeholder 1"/>
          <p:cNvSpPr>
            <a:spLocks noGrp="1"/>
          </p:cNvSpPr>
          <p:nvPr>
            <p:ph type="ctrTitle"/>
          </p:nvPr>
        </p:nvSpPr>
        <p:spPr>
          <a:xfrm>
            <a:off x="685800" y="2210795"/>
            <a:ext cx="7772400" cy="1338263"/>
          </a:xfrm>
        </p:spPr>
        <p:txBody>
          <a:bodyPr anchor="b"/>
          <a:lstStyle>
            <a:lvl1pPr>
              <a:lnSpc>
                <a:spcPct val="100000"/>
              </a:lnSpc>
              <a:defRPr sz="2800">
                <a:solidFill>
                  <a:schemeClr val="tx1"/>
                </a:solidFill>
              </a:defRPr>
            </a:lvl1pPr>
          </a:lstStyle>
          <a:p>
            <a:pPr lvl="0"/>
            <a:r>
              <a:rPr lang="en-US" noProof="0" dirty="0"/>
              <a:t>Click to edit Master title style</a:t>
            </a:r>
            <a:endParaRPr lang="en-GB" noProof="0" dirty="0"/>
          </a:p>
        </p:txBody>
      </p:sp>
      <p:sp>
        <p:nvSpPr>
          <p:cNvPr id="366596" name="Text Placeholder 2"/>
          <p:cNvSpPr>
            <a:spLocks noGrp="1"/>
          </p:cNvSpPr>
          <p:nvPr>
            <p:ph type="subTitle" idx="1"/>
          </p:nvPr>
        </p:nvSpPr>
        <p:spPr>
          <a:xfrm>
            <a:off x="685800" y="3667327"/>
            <a:ext cx="7772400" cy="621506"/>
          </a:xfrm>
        </p:spPr>
        <p:txBody>
          <a:bodyPr/>
          <a:lstStyle>
            <a:lvl1pPr marL="0" indent="0">
              <a:spcBef>
                <a:spcPct val="0"/>
              </a:spcBef>
              <a:buFont typeface="Arial" pitchFamily="34" charset="0"/>
              <a:buNone/>
              <a:defRPr sz="2400" b="1" i="1">
                <a:solidFill>
                  <a:schemeClr val="tx1"/>
                </a:solidFill>
                <a:latin typeface="Minion" pitchFamily="18" charset="0"/>
              </a:defRPr>
            </a:lvl1pPr>
          </a:lstStyle>
          <a:p>
            <a:pPr lvl="0"/>
            <a:r>
              <a:rPr lang="en-US" noProof="0" dirty="0"/>
              <a:t>Click to edit Master subtitle style</a:t>
            </a:r>
            <a:endParaRPr lang="en-GB" noProof="0" dirty="0"/>
          </a:p>
        </p:txBody>
      </p:sp>
      <p:sp>
        <p:nvSpPr>
          <p:cNvPr id="4" name="Obdélník 3"/>
          <p:cNvSpPr/>
          <p:nvPr userDrawn="1"/>
        </p:nvSpPr>
        <p:spPr>
          <a:xfrm>
            <a:off x="8029484" y="4890610"/>
            <a:ext cx="1163351" cy="200055"/>
          </a:xfrm>
          <a:prstGeom prst="rect">
            <a:avLst/>
          </a:prstGeom>
        </p:spPr>
        <p:txBody>
          <a:bodyPr wrap="none">
            <a:spAutoFit/>
          </a:bodyPr>
          <a:lstStyle/>
          <a:p>
            <a:r>
              <a:rPr lang="mr-IN" sz="700" i="0" dirty="0" smtClean="0">
                <a:solidFill>
                  <a:srgbClr val="000000"/>
                </a:solidFill>
                <a:latin typeface="Helvetica" charset="0"/>
              </a:rPr>
              <a:t>CZ/TCN/0318/0005</a:t>
            </a:r>
            <a:r>
              <a:rPr lang="cs-CZ" sz="700" i="0" dirty="0" err="1" smtClean="0">
                <a:solidFill>
                  <a:srgbClr val="000000"/>
                </a:solidFill>
                <a:latin typeface="Helvetica" charset="0"/>
              </a:rPr>
              <a:t>ai</a:t>
            </a:r>
            <a:endParaRPr lang="cs-CZ" sz="700" dirty="0"/>
          </a:p>
        </p:txBody>
      </p:sp>
    </p:spTree>
  </p:cSld>
  <p:clrMapOvr>
    <a:masterClrMapping/>
  </p:clrMapOvr>
  <p:transition/>
  <p:timing>
    <p:tnLst>
      <p:par>
        <p:cTn id="1" dur="indefinite" restart="never" nodeType="tmRoot"/>
      </p:par>
    </p:tnLst>
  </p:timing>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
        <p:nvSpPr>
          <p:cNvPr id="6" name="shpPlaceholderTitle"/>
          <p:cNvSpPr>
            <a:spLocks noGrp="1" noChangeArrowheads="1"/>
          </p:cNvSpPr>
          <p:nvPr>
            <p:ph type="title" hasCustomPrompt="1"/>
          </p:nvPr>
        </p:nvSpPr>
        <p:spPr bwMode="auto">
          <a:xfrm>
            <a:off x="305100" y="336063"/>
            <a:ext cx="7366000" cy="6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2000"/>
            </a:lvl1pPr>
          </a:lstStyle>
          <a:p>
            <a:pPr lvl="0"/>
            <a:r>
              <a:rPr lang="en-US" dirty="0" smtClean="0"/>
              <a:t>Click to edit Master title style</a:t>
            </a:r>
            <a:br>
              <a:rPr lang="en-US" dirty="0" smtClean="0"/>
            </a:br>
            <a:r>
              <a:rPr lang="en-GB" altLang="en-US" sz="2200" i="1" dirty="0" smtClean="0">
                <a:latin typeface="Minion" pitchFamily="18" charset="0"/>
              </a:rPr>
              <a:t>Subtitle</a:t>
            </a:r>
            <a:endParaRPr lang="en-US" dirty="0" smtClean="0"/>
          </a:p>
        </p:txBody>
      </p:sp>
      <p:sp>
        <p:nvSpPr>
          <p:cNvPr id="5" name="shpPlaceholderNumber"/>
          <p:cNvSpPr>
            <a:spLocks noGrp="1" noChangeArrowheads="1"/>
          </p:cNvSpPr>
          <p:nvPr>
            <p:ph type="sldNum" sz="quarter" idx="11"/>
          </p:nvPr>
        </p:nvSpPr>
        <p:spPr bwMode="auto">
          <a:xfrm>
            <a:off x="8106304" y="4832620"/>
            <a:ext cx="731708" cy="114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spcBef>
                <a:spcPct val="0"/>
              </a:spcBef>
              <a:defRPr sz="800" b="0">
                <a:solidFill>
                  <a:schemeClr val="accent1"/>
                </a:solidFill>
              </a:defRPr>
            </a:lvl1pPr>
          </a:lstStyle>
          <a:p>
            <a:pPr algn="l">
              <a:tabLst>
                <a:tab pos="714339" algn="r"/>
                <a:tab pos="3119282" algn="l"/>
                <a:tab pos="3158571" algn="l"/>
                <a:tab pos="3496691" algn="l"/>
                <a:tab pos="5176580" algn="r"/>
              </a:tabLst>
            </a:pPr>
            <a:r>
              <a:rPr lang="en-US" dirty="0" smtClean="0"/>
              <a:t>	</a:t>
            </a:r>
            <a:endParaRPr lang="en-US" dirty="0"/>
          </a:p>
        </p:txBody>
      </p:sp>
    </p:spTree>
    <p:extLst>
      <p:ext uri="{BB962C8B-B14F-4D97-AF65-F5344CB8AC3E}">
        <p14:creationId xmlns:p14="http://schemas.microsoft.com/office/powerpoint/2010/main" val="1053444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shpPlaceholderTitle"/>
          <p:cNvSpPr>
            <a:spLocks noGrp="1" noChangeArrowheads="1"/>
          </p:cNvSpPr>
          <p:nvPr>
            <p:ph type="title" hasCustomPrompt="1"/>
          </p:nvPr>
        </p:nvSpPr>
        <p:spPr bwMode="auto">
          <a:xfrm>
            <a:off x="305100" y="336063"/>
            <a:ext cx="7366000" cy="6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2000"/>
            </a:lvl1pPr>
          </a:lstStyle>
          <a:p>
            <a:pPr lvl="0"/>
            <a:r>
              <a:rPr lang="en-US" dirty="0" smtClean="0"/>
              <a:t>Click to edit Master title style</a:t>
            </a:r>
            <a:br>
              <a:rPr lang="en-US" dirty="0" smtClean="0"/>
            </a:br>
            <a:r>
              <a:rPr lang="en-GB" altLang="en-US" sz="2200" i="1" dirty="0" smtClean="0">
                <a:latin typeface="Minion" pitchFamily="18" charset="0"/>
              </a:rPr>
              <a:t>Subtitle</a:t>
            </a:r>
            <a:endParaRPr lang="en-US" dirty="0" smtClean="0"/>
          </a:p>
        </p:txBody>
      </p:sp>
      <p:sp>
        <p:nvSpPr>
          <p:cNvPr id="7" name="Content Placeholder 3"/>
          <p:cNvSpPr>
            <a:spLocks noGrp="1"/>
          </p:cNvSpPr>
          <p:nvPr>
            <p:ph sz="half" idx="11"/>
          </p:nvPr>
        </p:nvSpPr>
        <p:spPr>
          <a:xfrm>
            <a:off x="305099" y="1117544"/>
            <a:ext cx="4104000" cy="3345199"/>
          </a:xfrm>
          <a:prstGeom prst="rect">
            <a:avLst/>
          </a:prstGeom>
        </p:spPr>
        <p:txBody>
          <a:bodyPr/>
          <a:lstStyle>
            <a:lvl1pPr>
              <a:defRPr sz="1500"/>
            </a:lvl1pPr>
            <a:lvl2pPr>
              <a:defRPr sz="14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3"/>
          <p:cNvSpPr>
            <a:spLocks noGrp="1"/>
          </p:cNvSpPr>
          <p:nvPr>
            <p:ph sz="half" idx="12"/>
          </p:nvPr>
        </p:nvSpPr>
        <p:spPr>
          <a:xfrm>
            <a:off x="4712096" y="1117544"/>
            <a:ext cx="4104000" cy="3345199"/>
          </a:xfrm>
          <a:prstGeom prst="rect">
            <a:avLst/>
          </a:prstGeom>
        </p:spPr>
        <p:txBody>
          <a:bodyPr/>
          <a:lstStyle>
            <a:lvl1pPr>
              <a:defRPr sz="1500"/>
            </a:lvl1pPr>
            <a:lvl2pPr>
              <a:defRPr sz="14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5102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5" name="Text Placeholder 6"/>
          <p:cNvSpPr>
            <a:spLocks noGrp="1"/>
          </p:cNvSpPr>
          <p:nvPr>
            <p:ph type="body" sz="quarter" idx="10" hasCustomPrompt="1"/>
          </p:nvPr>
        </p:nvSpPr>
        <p:spPr>
          <a:xfrm>
            <a:off x="377831" y="4616712"/>
            <a:ext cx="8373453" cy="413461"/>
          </a:xfrm>
        </p:spPr>
        <p:txBody>
          <a:bodyPr anchor="b"/>
          <a:lstStyle>
            <a:lvl1pPr marL="0" indent="0">
              <a:lnSpc>
                <a:spcPts val="750"/>
              </a:lnSpc>
              <a:spcAft>
                <a:spcPts val="0"/>
              </a:spcAft>
              <a:buNone/>
              <a:defRPr sz="700">
                <a:solidFill>
                  <a:schemeClr val="tx1">
                    <a:lumMod val="50000"/>
                    <a:lumOff val="50000"/>
                  </a:schemeClr>
                </a:solidFill>
              </a:defRPr>
            </a:lvl1pPr>
            <a:lvl2pPr marL="175000" indent="0">
              <a:spcAft>
                <a:spcPts val="0"/>
              </a:spcAft>
              <a:buNone/>
              <a:defRPr sz="900"/>
            </a:lvl2pPr>
            <a:lvl3pPr marL="407144" indent="0">
              <a:spcAft>
                <a:spcPts val="0"/>
              </a:spcAft>
              <a:buNone/>
              <a:defRPr sz="900"/>
            </a:lvl3pPr>
            <a:lvl4pPr marL="610716" indent="0">
              <a:spcAft>
                <a:spcPts val="0"/>
              </a:spcAft>
              <a:buNone/>
              <a:defRPr sz="900"/>
            </a:lvl4pPr>
            <a:lvl5pPr marL="864289" indent="0">
              <a:spcAft>
                <a:spcPts val="0"/>
              </a:spcAft>
              <a:buNone/>
              <a:defRPr sz="900"/>
            </a:lvl5pPr>
          </a:lstStyle>
          <a:p>
            <a:pPr lvl="0"/>
            <a:r>
              <a:rPr lang="en-US" dirty="0"/>
              <a:t>Footnotes</a:t>
            </a:r>
            <a:endParaRPr lang="en-GB" dirty="0"/>
          </a:p>
        </p:txBody>
      </p:sp>
    </p:spTree>
    <p:extLst>
      <p:ext uri="{BB962C8B-B14F-4D97-AF65-F5344CB8AC3E}">
        <p14:creationId xmlns:p14="http://schemas.microsoft.com/office/powerpoint/2010/main" val="40079433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pl-PL" dirty="0"/>
          </a:p>
        </p:txBody>
      </p:sp>
      <p:sp>
        <p:nvSpPr>
          <p:cNvPr id="3" name="Content Placeholder 2"/>
          <p:cNvSpPr>
            <a:spLocks noGrp="1"/>
          </p:cNvSpPr>
          <p:nvPr>
            <p:ph idx="1"/>
          </p:nvPr>
        </p:nvSpPr>
        <p:spPr>
          <a:xfrm>
            <a:off x="384176" y="1143000"/>
            <a:ext cx="8367102" cy="33169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pl-PL" dirty="0"/>
          </a:p>
        </p:txBody>
      </p:sp>
      <p:sp>
        <p:nvSpPr>
          <p:cNvPr id="7" name="Text Placeholder 6"/>
          <p:cNvSpPr>
            <a:spLocks noGrp="1"/>
          </p:cNvSpPr>
          <p:nvPr>
            <p:ph type="body" sz="quarter" idx="10" hasCustomPrompt="1"/>
          </p:nvPr>
        </p:nvSpPr>
        <p:spPr>
          <a:xfrm>
            <a:off x="377831" y="4616712"/>
            <a:ext cx="8373453" cy="413461"/>
          </a:xfrm>
        </p:spPr>
        <p:txBody>
          <a:bodyPr anchor="b"/>
          <a:lstStyle>
            <a:lvl1pPr marL="0" indent="0">
              <a:lnSpc>
                <a:spcPts val="750"/>
              </a:lnSpc>
              <a:spcAft>
                <a:spcPts val="0"/>
              </a:spcAft>
              <a:buNone/>
              <a:defRPr sz="700">
                <a:solidFill>
                  <a:schemeClr val="tx1">
                    <a:lumMod val="50000"/>
                    <a:lumOff val="50000"/>
                  </a:schemeClr>
                </a:solidFill>
              </a:defRPr>
            </a:lvl1pPr>
            <a:lvl2pPr marL="175000" indent="0">
              <a:spcAft>
                <a:spcPts val="0"/>
              </a:spcAft>
              <a:buNone/>
              <a:defRPr sz="900"/>
            </a:lvl2pPr>
            <a:lvl3pPr marL="407144" indent="0">
              <a:spcAft>
                <a:spcPts val="0"/>
              </a:spcAft>
              <a:buNone/>
              <a:defRPr sz="900"/>
            </a:lvl3pPr>
            <a:lvl4pPr marL="610716" indent="0">
              <a:spcAft>
                <a:spcPts val="0"/>
              </a:spcAft>
              <a:buNone/>
              <a:defRPr sz="900"/>
            </a:lvl4pPr>
            <a:lvl5pPr marL="864289" indent="0">
              <a:spcAft>
                <a:spcPts val="0"/>
              </a:spcAft>
              <a:buNone/>
              <a:defRPr sz="900"/>
            </a:lvl5pPr>
          </a:lstStyle>
          <a:p>
            <a:pPr lvl="0"/>
            <a:r>
              <a:rPr lang="en-US" dirty="0"/>
              <a:t>Footnotes</a:t>
            </a:r>
            <a:endParaRPr lang="en-GB" dirty="0"/>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904" y="205146"/>
            <a:ext cx="564092" cy="318971"/>
          </a:xfrm>
          <a:prstGeom prst="rect">
            <a:avLst/>
          </a:prstGeom>
        </p:spPr>
      </p:pic>
    </p:spTree>
    <p:extLst>
      <p:ext uri="{BB962C8B-B14F-4D97-AF65-F5344CB8AC3E}">
        <p14:creationId xmlns:p14="http://schemas.microsoft.com/office/powerpoint/2010/main" val="39844671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1118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4" name="Title 3"/>
          <p:cNvSpPr>
            <a:spLocks noGrp="1"/>
          </p:cNvSpPr>
          <p:nvPr>
            <p:ph type="title"/>
          </p:nvPr>
        </p:nvSpPr>
        <p:spPr>
          <a:xfrm>
            <a:off x="395288" y="123825"/>
            <a:ext cx="7864624" cy="665163"/>
          </a:xfrm>
          <a:prstGeom prst="rect">
            <a:avLst/>
          </a:prstGeom>
        </p:spPr>
        <p:txBody>
          <a:bodyPr lIns="0" tIns="0" bIns="0" anchor="b"/>
          <a:lstStyle>
            <a:lvl1pPr>
              <a:lnSpc>
                <a:spcPts val="2600"/>
              </a:lnSpc>
              <a:defRPr>
                <a:solidFill>
                  <a:schemeClr val="accent1"/>
                </a:solidFill>
              </a:defRPr>
            </a:lvl1pPr>
          </a:lstStyle>
          <a:p>
            <a:r>
              <a:rPr lang="en-US" dirty="0"/>
              <a:t>Click to edit Master title style</a:t>
            </a:r>
            <a:endParaRPr lang="en-GB" dirty="0"/>
          </a:p>
        </p:txBody>
      </p:sp>
      <p:sp>
        <p:nvSpPr>
          <p:cNvPr id="7" name="Text Placeholder 5"/>
          <p:cNvSpPr>
            <a:spLocks noGrp="1"/>
          </p:cNvSpPr>
          <p:nvPr>
            <p:ph type="body" sz="quarter" idx="11"/>
          </p:nvPr>
        </p:nvSpPr>
        <p:spPr>
          <a:xfrm>
            <a:off x="388023" y="4867457"/>
            <a:ext cx="7192926" cy="227410"/>
          </a:xfrm>
          <a:prstGeom prst="rect">
            <a:avLst/>
          </a:prstGeom>
        </p:spPr>
        <p:txBody>
          <a:bodyPr lIns="0" rIns="0" anchor="b" anchorCtr="0"/>
          <a:lstStyle>
            <a:lvl1pPr marL="0" indent="0">
              <a:spcBef>
                <a:spcPts val="0"/>
              </a:spcBef>
              <a:spcAft>
                <a:spcPts val="0"/>
              </a:spcAft>
              <a:buNone/>
              <a:defRPr sz="800">
                <a:solidFill>
                  <a:schemeClr val="tx2">
                    <a:lumMod val="75000"/>
                  </a:schemeClr>
                </a:solidFill>
              </a:defRPr>
            </a:lvl1pPr>
            <a:lvl2pPr marL="269081" indent="0">
              <a:buNone/>
              <a:defRPr/>
            </a:lvl2pPr>
            <a:lvl3pPr marL="470297" indent="0">
              <a:buNone/>
              <a:defRPr/>
            </a:lvl3pPr>
            <a:lvl4pPr marL="672703" indent="0">
              <a:buNone/>
              <a:defRPr/>
            </a:lvl4pPr>
            <a:lvl5pPr marL="1371600" indent="0">
              <a:buNone/>
              <a:defRPr/>
            </a:lvl5pPr>
          </a:lstStyle>
          <a:p>
            <a:pPr lvl="0"/>
            <a:r>
              <a:rPr lang="en-US" dirty="0"/>
              <a:t>Edit Master text styles</a:t>
            </a:r>
            <a:endParaRPr lang="en-CA" dirty="0"/>
          </a:p>
        </p:txBody>
      </p:sp>
      <p:pic>
        <p:nvPicPr>
          <p:cNvPr id="6" name="Picture 5">
            <a:extLst>
              <a:ext uri="{FF2B5EF4-FFF2-40B4-BE49-F238E27FC236}">
                <a16:creationId xmlns:a16="http://schemas.microsoft.com/office/drawing/2014/main" id="{0F182B32-310C-4B22-BF31-FFD261E34D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95915" y="255652"/>
            <a:ext cx="493608" cy="255464"/>
          </a:xfrm>
          <a:prstGeom prst="rect">
            <a:avLst/>
          </a:prstGeom>
        </p:spPr>
      </p:pic>
    </p:spTree>
    <p:extLst>
      <p:ext uri="{BB962C8B-B14F-4D97-AF65-F5344CB8AC3E}">
        <p14:creationId xmlns:p14="http://schemas.microsoft.com/office/powerpoint/2010/main" val="1327613710"/>
      </p:ext>
    </p:extLst>
  </p:cSld>
  <p:clrMapOvr>
    <a:masterClrMapping/>
  </p:clrMapOvr>
  <p:transition>
    <p:fade/>
  </p:transition>
  <p:extLst mod="1">
    <p:ext uri="{DCECCB84-F9BA-43D5-87BE-67443E8EF086}">
      <p15:sldGuideLst xmlns:p15="http://schemas.microsoft.com/office/powerpoint/2012/main">
        <p15:guide id="1"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lastní rozložení">
  <p:cSld name="Vlastní rozložení">
    <p:spTree>
      <p:nvGrpSpPr>
        <p:cNvPr id="1" name="Shape 21"/>
        <p:cNvGrpSpPr/>
        <p:nvPr/>
      </p:nvGrpSpPr>
      <p:grpSpPr>
        <a:xfrm>
          <a:off x="0" y="0"/>
          <a:ext cx="0" cy="0"/>
          <a:chOff x="0" y="0"/>
          <a:chExt cx="0" cy="0"/>
        </a:xfrm>
      </p:grpSpPr>
      <p:sp>
        <p:nvSpPr>
          <p:cNvPr id="22" name="Google Shape;22;p23"/>
          <p:cNvSpPr txBox="1">
            <a:spLocks noGrp="1"/>
          </p:cNvSpPr>
          <p:nvPr>
            <p:ph type="title"/>
          </p:nvPr>
        </p:nvSpPr>
        <p:spPr>
          <a:xfrm>
            <a:off x="388328" y="339330"/>
            <a:ext cx="7362825" cy="982265"/>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3"/>
          <p:cNvSpPr txBox="1">
            <a:spLocks noGrp="1"/>
          </p:cNvSpPr>
          <p:nvPr>
            <p:ph type="body" idx="1"/>
          </p:nvPr>
        </p:nvSpPr>
        <p:spPr>
          <a:xfrm>
            <a:off x="388023" y="4867458"/>
            <a:ext cx="7192926" cy="227410"/>
          </a:xfrm>
          <a:prstGeom prst="rect">
            <a:avLst/>
          </a:prstGeom>
          <a:noFill/>
          <a:ln>
            <a:noFill/>
          </a:ln>
        </p:spPr>
        <p:txBody>
          <a:bodyPr spcFirstLastPara="1" wrap="square" lIns="0" tIns="0" rIns="0" bIns="0" anchor="b" anchorCtr="0">
            <a:noAutofit/>
          </a:bodyPr>
          <a:lstStyle>
            <a:lvl1pPr marL="342900" lvl="0" indent="-171450" algn="l">
              <a:spcBef>
                <a:spcPts val="0"/>
              </a:spcBef>
              <a:spcAft>
                <a:spcPts val="0"/>
              </a:spcAft>
              <a:buClr>
                <a:schemeClr val="dk1"/>
              </a:buClr>
              <a:buSzPts val="800"/>
              <a:buNone/>
              <a:defRPr sz="600">
                <a:solidFill>
                  <a:schemeClr val="dk1"/>
                </a:solidFill>
              </a:defRPr>
            </a:lvl1pPr>
            <a:lvl2pPr marL="685800" lvl="1" indent="-171450" algn="l">
              <a:spcBef>
                <a:spcPts val="450"/>
              </a:spcBef>
              <a:spcAft>
                <a:spcPts val="0"/>
              </a:spcAft>
              <a:buClr>
                <a:schemeClr val="dk1"/>
              </a:buClr>
              <a:buSzPts val="2000"/>
              <a:buFont typeface="Arial"/>
              <a:buNone/>
              <a:defRPr/>
            </a:lvl2pPr>
            <a:lvl3pPr marL="1028700" lvl="2" indent="-171450" algn="l">
              <a:spcBef>
                <a:spcPts val="300"/>
              </a:spcBef>
              <a:spcAft>
                <a:spcPts val="0"/>
              </a:spcAft>
              <a:buClr>
                <a:schemeClr val="dk1"/>
              </a:buClr>
              <a:buSzPts val="2000"/>
              <a:buFont typeface="Arial"/>
              <a:buNone/>
              <a:defRPr/>
            </a:lvl3pPr>
            <a:lvl4pPr marL="1371600" lvl="3" indent="-171450" algn="l">
              <a:spcBef>
                <a:spcPts val="300"/>
              </a:spcBef>
              <a:spcAft>
                <a:spcPts val="0"/>
              </a:spcAft>
              <a:buClr>
                <a:schemeClr val="dk1"/>
              </a:buClr>
              <a:buSzPts val="2000"/>
              <a:buFont typeface="Arial"/>
              <a:buNone/>
              <a:defRPr/>
            </a:lvl4pPr>
            <a:lvl5pPr marL="1714500" lvl="4" indent="-171450" algn="l">
              <a:spcBef>
                <a:spcPts val="300"/>
              </a:spcBef>
              <a:spcAft>
                <a:spcPts val="0"/>
              </a:spcAft>
              <a:buClr>
                <a:schemeClr val="dk1"/>
              </a:buClr>
              <a:buSzPts val="2000"/>
              <a:buFont typeface="Arial"/>
              <a:buNone/>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970217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66594" name="shpTitleLine"/>
          <p:cNvSpPr>
            <a:spLocks noChangeShapeType="1"/>
          </p:cNvSpPr>
          <p:nvPr/>
        </p:nvSpPr>
        <p:spPr bwMode="auto">
          <a:xfrm>
            <a:off x="2" y="844154"/>
            <a:ext cx="7523163" cy="0"/>
          </a:xfrm>
          <a:prstGeom prst="line">
            <a:avLst/>
          </a:prstGeom>
          <a:noFill/>
          <a:ln w="12700">
            <a:solidFill>
              <a:schemeClr val="tx1">
                <a:lumMod val="50000"/>
                <a:lumOff val="50000"/>
              </a:schemeClr>
            </a:solidFill>
            <a:round/>
            <a:headEnd/>
            <a:tailEnd/>
          </a:ln>
          <a:extLst>
            <a:ext uri="{909E8E84-426E-40DD-AFC4-6F175D3DCCD1}">
              <a14:hiddenFill xmlns:a14="http://schemas.microsoft.com/office/drawing/2010/main">
                <a:noFill/>
              </a14:hiddenFill>
            </a:ext>
          </a:extLst>
        </p:spPr>
        <p:txBody>
          <a:bodyPr lIns="91436" tIns="45718" rIns="91436" bIns="45718">
            <a:spAutoFit/>
          </a:bodyPr>
          <a:lstStyle/>
          <a:p>
            <a:endParaRPr lang="en-GB" dirty="0">
              <a:latin typeface="Imago" pitchFamily="2" charset="0"/>
            </a:endParaRPr>
          </a:p>
        </p:txBody>
      </p:sp>
      <p:sp>
        <p:nvSpPr>
          <p:cNvPr id="366595" name="Title Placeholder 1"/>
          <p:cNvSpPr>
            <a:spLocks noGrp="1"/>
          </p:cNvSpPr>
          <p:nvPr>
            <p:ph type="ctrTitle"/>
          </p:nvPr>
        </p:nvSpPr>
        <p:spPr>
          <a:xfrm>
            <a:off x="685800" y="2210795"/>
            <a:ext cx="7772400" cy="1338263"/>
          </a:xfrm>
        </p:spPr>
        <p:txBody>
          <a:bodyPr anchor="b"/>
          <a:lstStyle>
            <a:lvl1pPr>
              <a:lnSpc>
                <a:spcPct val="100000"/>
              </a:lnSpc>
              <a:defRPr sz="3000">
                <a:solidFill>
                  <a:schemeClr val="tx1"/>
                </a:solidFill>
              </a:defRPr>
            </a:lvl1pPr>
          </a:lstStyle>
          <a:p>
            <a:pPr lvl="0"/>
            <a:r>
              <a:rPr lang="en-US" noProof="0" dirty="0"/>
              <a:t>Click to edit Master title style</a:t>
            </a:r>
            <a:endParaRPr lang="en-GB" noProof="0" dirty="0"/>
          </a:p>
        </p:txBody>
      </p:sp>
      <p:sp>
        <p:nvSpPr>
          <p:cNvPr id="366596" name="Text Placeholder 2"/>
          <p:cNvSpPr>
            <a:spLocks noGrp="1"/>
          </p:cNvSpPr>
          <p:nvPr>
            <p:ph type="subTitle" idx="1"/>
          </p:nvPr>
        </p:nvSpPr>
        <p:spPr>
          <a:xfrm>
            <a:off x="685800" y="3667327"/>
            <a:ext cx="7772400" cy="621506"/>
          </a:xfrm>
        </p:spPr>
        <p:txBody>
          <a:bodyPr/>
          <a:lstStyle>
            <a:lvl1pPr marL="0" indent="0">
              <a:spcBef>
                <a:spcPct val="0"/>
              </a:spcBef>
              <a:buFont typeface="Arial" pitchFamily="34" charset="0"/>
              <a:buNone/>
              <a:defRPr sz="2800" b="1" i="1">
                <a:solidFill>
                  <a:schemeClr val="tx1"/>
                </a:solidFill>
                <a:latin typeface="Minion" pitchFamily="18" charset="0"/>
              </a:defRPr>
            </a:lvl1pPr>
          </a:lstStyle>
          <a:p>
            <a:pPr lvl="0"/>
            <a:r>
              <a:rPr lang="en-US" noProof="0" dirty="0"/>
              <a:t>Click to edit Master subtitle style</a:t>
            </a:r>
            <a:endParaRPr lang="en-GB" noProof="0" dirty="0"/>
          </a:p>
        </p:txBody>
      </p:sp>
      <p:pic>
        <p:nvPicPr>
          <p:cNvPr id="24" name="Picture 2" descr="X:\Studio_Main\PRESENTATIONS\04 Logos\Roche\Roche logo.png"/>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8094381" y="302041"/>
            <a:ext cx="630706" cy="32699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701468"/>
      </p:ext>
    </p:extLst>
  </p:cSld>
  <p:clrMapOvr>
    <a:masterClrMapping/>
  </p:clrMapOvr>
  <p:transition/>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178" indent="0">
              <a:buNone/>
              <a:defRPr sz="1800"/>
            </a:lvl2pPr>
            <a:lvl3pPr marL="914355" indent="0">
              <a:buNone/>
              <a:defRPr sz="1600"/>
            </a:lvl3pPr>
            <a:lvl4pPr marL="1371532" indent="0">
              <a:buNone/>
              <a:defRPr sz="1400"/>
            </a:lvl4pPr>
            <a:lvl5pPr marL="1828709" indent="0">
              <a:buNone/>
              <a:defRPr sz="1400"/>
            </a:lvl5pPr>
            <a:lvl6pPr marL="2285886" indent="0">
              <a:buNone/>
              <a:defRPr sz="1400"/>
            </a:lvl6pPr>
            <a:lvl7pPr marL="2743064" indent="0">
              <a:buNone/>
              <a:defRPr sz="1400"/>
            </a:lvl7pPr>
            <a:lvl8pPr marL="3200240" indent="0">
              <a:buNone/>
              <a:defRPr sz="1400"/>
            </a:lvl8pPr>
            <a:lvl9pPr marL="3657418" indent="0">
              <a:buNone/>
              <a:defRPr sz="1400"/>
            </a:lvl9pPr>
          </a:lstStyle>
          <a:p>
            <a:pPr lvl="0"/>
            <a:r>
              <a:rPr lang="en-US"/>
              <a:t>Click to edit Master text styles</a:t>
            </a:r>
          </a:p>
        </p:txBody>
      </p:sp>
    </p:spTree>
    <p:extLst>
      <p:ext uri="{BB962C8B-B14F-4D97-AF65-F5344CB8AC3E}">
        <p14:creationId xmlns:p14="http://schemas.microsoft.com/office/powerpoint/2010/main" val="193139970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363540" y="1085850"/>
            <a:ext cx="8340725" cy="3396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754304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178" indent="0">
              <a:buNone/>
              <a:defRPr sz="1800"/>
            </a:lvl2pPr>
            <a:lvl3pPr marL="914355" indent="0">
              <a:buNone/>
              <a:defRPr sz="1600"/>
            </a:lvl3pPr>
            <a:lvl4pPr marL="1371532" indent="0">
              <a:buNone/>
              <a:defRPr sz="1400"/>
            </a:lvl4pPr>
            <a:lvl5pPr marL="1828709" indent="0">
              <a:buNone/>
              <a:defRPr sz="1400"/>
            </a:lvl5pPr>
            <a:lvl6pPr marL="2285886" indent="0">
              <a:buNone/>
              <a:defRPr sz="1400"/>
            </a:lvl6pPr>
            <a:lvl7pPr marL="2743064" indent="0">
              <a:buNone/>
              <a:defRPr sz="1400"/>
            </a:lvl7pPr>
            <a:lvl8pPr marL="3200240" indent="0">
              <a:buNone/>
              <a:defRPr sz="1400"/>
            </a:lvl8pPr>
            <a:lvl9pPr marL="3657418" indent="0">
              <a:buNone/>
              <a:defRPr sz="1400"/>
            </a:lvl9pPr>
          </a:lstStyle>
          <a:p>
            <a:pPr lvl="0"/>
            <a:r>
              <a:rPr lang="en-US"/>
              <a:t>Click to edit Master text styles</a:t>
            </a:r>
          </a:p>
        </p:txBody>
      </p:sp>
    </p:spTree>
    <p:extLst>
      <p:ext uri="{BB962C8B-B14F-4D97-AF65-F5344CB8AC3E}">
        <p14:creationId xmlns:p14="http://schemas.microsoft.com/office/powerpoint/2010/main" val="3672633765"/>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GB"/>
          </a:p>
        </p:txBody>
      </p:sp>
      <p:sp>
        <p:nvSpPr>
          <p:cNvPr id="7" name="Content Placeholder 6"/>
          <p:cNvSpPr>
            <a:spLocks noGrp="1"/>
          </p:cNvSpPr>
          <p:nvPr>
            <p:ph sz="quarter" idx="10"/>
          </p:nvPr>
        </p:nvSpPr>
        <p:spPr>
          <a:xfrm>
            <a:off x="363540" y="1085850"/>
            <a:ext cx="4089400" cy="3396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6"/>
          <p:cNvSpPr>
            <a:spLocks noGrp="1"/>
          </p:cNvSpPr>
          <p:nvPr>
            <p:ph sz="quarter" idx="11"/>
          </p:nvPr>
        </p:nvSpPr>
        <p:spPr>
          <a:xfrm>
            <a:off x="4614864" y="1085850"/>
            <a:ext cx="4089400" cy="3396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73937628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eft Conten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GB"/>
          </a:p>
        </p:txBody>
      </p:sp>
      <p:sp>
        <p:nvSpPr>
          <p:cNvPr id="7" name="Content Placeholder 6"/>
          <p:cNvSpPr>
            <a:spLocks noGrp="1"/>
          </p:cNvSpPr>
          <p:nvPr>
            <p:ph sz="quarter" idx="10"/>
          </p:nvPr>
        </p:nvSpPr>
        <p:spPr>
          <a:xfrm>
            <a:off x="363540" y="1085850"/>
            <a:ext cx="4089400" cy="3396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7663331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ight Conten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GB"/>
          </a:p>
        </p:txBody>
      </p:sp>
      <p:sp>
        <p:nvSpPr>
          <p:cNvPr id="8" name="Content Placeholder 6"/>
          <p:cNvSpPr>
            <a:spLocks noGrp="1"/>
          </p:cNvSpPr>
          <p:nvPr>
            <p:ph sz="quarter" idx="11"/>
          </p:nvPr>
        </p:nvSpPr>
        <p:spPr>
          <a:xfrm>
            <a:off x="4614864" y="1085850"/>
            <a:ext cx="4089400" cy="3396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95289683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6887554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5551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9813" name="Picture 5" descr="C:\Users\cardonaj\Pictures\Picture1.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0783"/>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a:spLocks noGrp="1"/>
          </p:cNvSpPr>
          <p:nvPr>
            <p:ph type="ctrTitle" hasCustomPrompt="1"/>
          </p:nvPr>
        </p:nvSpPr>
        <p:spPr>
          <a:xfrm>
            <a:off x="293081" y="1176475"/>
            <a:ext cx="6353785" cy="1022729"/>
          </a:xfrm>
        </p:spPr>
        <p:txBody>
          <a:bodyPr anchor="t" anchorCtr="0"/>
          <a:lstStyle>
            <a:lvl1pPr>
              <a:defRPr sz="2100" b="1">
                <a:solidFill>
                  <a:schemeClr val="bg1"/>
                </a:solidFill>
              </a:defRPr>
            </a:lvl1pPr>
          </a:lstStyle>
          <a:p>
            <a:r>
              <a:rPr lang="en-US" dirty="0" smtClean="0"/>
              <a:t>Click to edit Master title style</a:t>
            </a:r>
            <a:br>
              <a:rPr lang="en-US" dirty="0" smtClean="0"/>
            </a:br>
            <a:endParaRPr lang="en-US" dirty="0"/>
          </a:p>
        </p:txBody>
      </p:sp>
      <p:sp>
        <p:nvSpPr>
          <p:cNvPr id="11" name="Subtitle 2"/>
          <p:cNvSpPr>
            <a:spLocks noGrp="1"/>
          </p:cNvSpPr>
          <p:nvPr>
            <p:ph type="subTitle" idx="1" hasCustomPrompt="1"/>
          </p:nvPr>
        </p:nvSpPr>
        <p:spPr>
          <a:xfrm>
            <a:off x="300040" y="2199203"/>
            <a:ext cx="4216400" cy="628650"/>
          </a:xfrm>
          <a:prstGeom prst="rect">
            <a:avLst/>
          </a:prstGeom>
        </p:spPr>
        <p:txBody>
          <a:bodyPr/>
          <a:lstStyle>
            <a:lvl1pPr marL="0" indent="0" algn="l">
              <a:buNone/>
              <a:defRPr sz="2300" b="1" i="1">
                <a:solidFill>
                  <a:schemeClr val="bg1"/>
                </a:solidFill>
                <a:latin typeface="Minion" panose="02040503050201020203" pitchFamily="18" charset="0"/>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pPr>
              <a:spcBef>
                <a:spcPct val="0"/>
              </a:spcBef>
            </a:pPr>
            <a:r>
              <a:rPr lang="en-US" dirty="0" smtClean="0"/>
              <a:t>Presenter's Name</a:t>
            </a:r>
            <a:endParaRPr lang="en-US" dirty="0"/>
          </a:p>
        </p:txBody>
      </p:sp>
      <p:pic>
        <p:nvPicPr>
          <p:cNvPr id="19"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5991" y="4683482"/>
            <a:ext cx="1307386" cy="264758"/>
          </a:xfrm>
          <a:prstGeom prst="rect">
            <a:avLst/>
          </a:prstGeom>
        </p:spPr>
      </p:pic>
      <p:sp>
        <p:nvSpPr>
          <p:cNvPr id="24" name="Rectangle 23"/>
          <p:cNvSpPr/>
          <p:nvPr userDrawn="1"/>
        </p:nvSpPr>
        <p:spPr bwMode="auto">
          <a:xfrm>
            <a:off x="1" y="0"/>
            <a:ext cx="9143999" cy="5143500"/>
          </a:xfrm>
          <a:prstGeom prst="rect">
            <a:avLst/>
          </a:prstGeom>
          <a:solidFill>
            <a:schemeClr val="bg1">
              <a:alpha val="86000"/>
            </a:schemeClr>
          </a:solidFill>
          <a:ln w="12700">
            <a:noFill/>
            <a:round/>
            <a:headEnd type="none" w="sm" len="sm"/>
            <a:tailEnd type="none" w="sm" len="sm"/>
          </a:ln>
          <a:effectLst/>
        </p:spPr>
        <p:txBody>
          <a:bodyPr wrap="square" lIns="68580" tIns="34290" rIns="68580" bIns="34290" rtlCol="0" anchor="ctr">
            <a:noAutofit/>
          </a:bodyPr>
          <a:lstStyle/>
          <a:p>
            <a:pPr algn="ctr"/>
            <a:endParaRPr lang="en-GB" sz="1400" b="1" i="0" dirty="0">
              <a:solidFill>
                <a:srgbClr val="FFFFFF"/>
              </a:solidFill>
              <a:latin typeface="Imago" charset="0"/>
              <a:cs typeface="ヒラギノ角ゴ Pro W3"/>
            </a:endParaRPr>
          </a:p>
        </p:txBody>
      </p:sp>
      <p:pic>
        <p:nvPicPr>
          <p:cNvPr id="29"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5991" y="4683482"/>
            <a:ext cx="1307386" cy="264758"/>
          </a:xfrm>
          <a:prstGeom prst="rect">
            <a:avLst/>
          </a:prstGeom>
        </p:spPr>
      </p:pic>
      <p:pic>
        <p:nvPicPr>
          <p:cNvPr id="30" name="Picture 2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52154" y="4701561"/>
            <a:ext cx="1137981" cy="312004"/>
          </a:xfrm>
          <a:prstGeom prst="rect">
            <a:avLst/>
          </a:prstGeom>
        </p:spPr>
      </p:pic>
      <p:pic>
        <p:nvPicPr>
          <p:cNvPr id="31" name="shpLogoPicDark"/>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bwMode="black">
          <a:xfrm>
            <a:off x="8218170" y="135255"/>
            <a:ext cx="734378" cy="491490"/>
          </a:xfrm>
          <a:prstGeom prst="rect">
            <a:avLst/>
          </a:prstGeom>
        </p:spPr>
      </p:pic>
    </p:spTree>
    <p:extLst>
      <p:ext uri="{BB962C8B-B14F-4D97-AF65-F5344CB8AC3E}">
        <p14:creationId xmlns:p14="http://schemas.microsoft.com/office/powerpoint/2010/main" val="2365672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071589421"/>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4233"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2" y="1192"/>
                        <a:ext cx="1190"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shpPlaceholderMain"/>
          <p:cNvSpPr>
            <a:spLocks noGrp="1" noChangeArrowheads="1"/>
          </p:cNvSpPr>
          <p:nvPr>
            <p:ph idx="1"/>
          </p:nvPr>
        </p:nvSpPr>
        <p:spPr bwMode="auto">
          <a:xfrm>
            <a:off x="305991" y="1112400"/>
            <a:ext cx="8532019" cy="351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 name="shpPlaceholderTitle"/>
          <p:cNvSpPr>
            <a:spLocks noGrp="1" noChangeArrowheads="1"/>
          </p:cNvSpPr>
          <p:nvPr>
            <p:ph type="title" hasCustomPrompt="1"/>
          </p:nvPr>
        </p:nvSpPr>
        <p:spPr bwMode="auto">
          <a:xfrm>
            <a:off x="305100" y="336063"/>
            <a:ext cx="7366000" cy="6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2000">
                <a:solidFill>
                  <a:schemeClr val="tx1"/>
                </a:solidFill>
              </a:defRPr>
            </a:lvl1pPr>
          </a:lstStyle>
          <a:p>
            <a:pPr lvl="0"/>
            <a:r>
              <a:rPr lang="en-US" dirty="0" smtClean="0"/>
              <a:t>Click to edit Master title style</a:t>
            </a:r>
            <a:br>
              <a:rPr lang="en-US" dirty="0" smtClean="0"/>
            </a:br>
            <a:r>
              <a:rPr lang="en-GB" altLang="en-US" sz="2200" i="1" dirty="0" smtClean="0">
                <a:latin typeface="Minion" pitchFamily="18" charset="0"/>
              </a:rPr>
              <a:t>Subtitle</a:t>
            </a:r>
            <a:endParaRPr lang="en-US" dirty="0" smtClean="0"/>
          </a:p>
        </p:txBody>
      </p:sp>
      <p:sp>
        <p:nvSpPr>
          <p:cNvPr id="2" name="Foliennummernplatzhalter 1"/>
          <p:cNvSpPr>
            <a:spLocks noGrp="1"/>
          </p:cNvSpPr>
          <p:nvPr>
            <p:ph type="sldNum" sz="quarter" idx="10"/>
          </p:nvPr>
        </p:nvSpPr>
        <p:spPr>
          <a:xfrm>
            <a:off x="8106302" y="4839278"/>
            <a:ext cx="731708" cy="114314"/>
          </a:xfrm>
        </p:spPr>
        <p:txBody>
          <a:bodyPr/>
          <a:lstStyle/>
          <a:p>
            <a:pPr algn="l">
              <a:tabLst>
                <a:tab pos="714375" algn="r"/>
                <a:tab pos="3119438" algn="l"/>
                <a:tab pos="3158729" algn="l"/>
                <a:tab pos="3496866" algn="l"/>
                <a:tab pos="5176838" algn="r"/>
              </a:tabLst>
            </a:pPr>
            <a:r>
              <a:rPr lang="en-US" smtClean="0">
                <a:solidFill>
                  <a:srgbClr val="0066CC"/>
                </a:solidFill>
              </a:rPr>
              <a:t>	</a:t>
            </a:r>
            <a:fld id="{0FBB20A0-29A2-4F03-9BB9-2B9F07088D58}" type="slidenum">
              <a:rPr lang="en-US" smtClean="0">
                <a:solidFill>
                  <a:srgbClr val="0066CC"/>
                </a:solidFill>
              </a:rPr>
              <a:pPr algn="l">
                <a:tabLst>
                  <a:tab pos="714375" algn="r"/>
                  <a:tab pos="3119438" algn="l"/>
                  <a:tab pos="3158729" algn="l"/>
                  <a:tab pos="3496866" algn="l"/>
                  <a:tab pos="5176838" algn="r"/>
                </a:tabLst>
              </a:pPr>
              <a:t>‹#›</a:t>
            </a:fld>
            <a:endParaRPr lang="en-US" dirty="0">
              <a:solidFill>
                <a:srgbClr val="0066CC"/>
              </a:solidFill>
            </a:endParaRPr>
          </a:p>
        </p:txBody>
      </p:sp>
    </p:spTree>
    <p:extLst>
      <p:ext uri="{BB962C8B-B14F-4D97-AF65-F5344CB8AC3E}">
        <p14:creationId xmlns:p14="http://schemas.microsoft.com/office/powerpoint/2010/main" val="1937607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5100" y="3305179"/>
            <a:ext cx="7772400" cy="1021556"/>
          </a:xfrm>
          <a:prstGeom prst="rect">
            <a:avLst/>
          </a:prstGeom>
        </p:spPr>
        <p:txBody>
          <a:bodyPr anchor="t" anchorCtr="0"/>
          <a:lstStyle>
            <a:lvl1pPr algn="l">
              <a:defRPr sz="2300" b="1" cap="all">
                <a:solidFill>
                  <a:schemeClr val="accent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05100" y="2180035"/>
            <a:ext cx="7772400" cy="1125140"/>
          </a:xfrm>
          <a:prstGeom prst="rect">
            <a:avLst/>
          </a:prstGeom>
        </p:spPr>
        <p:txBody>
          <a:bodyPr anchor="b"/>
          <a:lstStyle>
            <a:lvl1pPr marL="0" indent="0">
              <a:buNone/>
              <a:defRPr sz="1500"/>
            </a:lvl1pPr>
            <a:lvl2pPr marL="342900" indent="0">
              <a:buNone/>
              <a:defRPr sz="1400"/>
            </a:lvl2pPr>
            <a:lvl3pPr marL="685800" indent="0">
              <a:buNone/>
              <a:defRPr sz="1200"/>
            </a:lvl3pPr>
            <a:lvl4pPr marL="1028700" indent="0">
              <a:buNone/>
              <a:defRPr sz="1100"/>
            </a:lvl4pPr>
            <a:lvl5pPr marL="1371600" indent="0">
              <a:buNone/>
              <a:defRPr sz="1100"/>
            </a:lvl5pPr>
            <a:lvl6pPr marL="1714500" indent="0">
              <a:buNone/>
              <a:defRPr sz="1100"/>
            </a:lvl6pPr>
            <a:lvl7pPr marL="2057400" indent="0">
              <a:buNone/>
              <a:defRPr sz="1100"/>
            </a:lvl7pPr>
            <a:lvl8pPr marL="2400300" indent="0">
              <a:buNone/>
              <a:defRPr sz="1100"/>
            </a:lvl8pPr>
            <a:lvl9pPr marL="2743200" indent="0">
              <a:buNone/>
              <a:defRPr sz="1100"/>
            </a:lvl9pPr>
          </a:lstStyle>
          <a:p>
            <a:pPr lvl="0"/>
            <a:r>
              <a:rPr lang="en-US" smtClean="0"/>
              <a:t>Click to edit Master text styles</a:t>
            </a:r>
          </a:p>
        </p:txBody>
      </p:sp>
      <p:sp>
        <p:nvSpPr>
          <p:cNvPr id="6" name="shpPlaceholderNumber"/>
          <p:cNvSpPr>
            <a:spLocks noGrp="1" noChangeArrowheads="1"/>
          </p:cNvSpPr>
          <p:nvPr>
            <p:ph type="sldNum" sz="quarter" idx="4"/>
          </p:nvPr>
        </p:nvSpPr>
        <p:spPr bwMode="auto">
          <a:xfrm>
            <a:off x="8106302" y="4832620"/>
            <a:ext cx="731708" cy="114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spcBef>
                <a:spcPct val="0"/>
              </a:spcBef>
              <a:defRPr sz="800" b="0">
                <a:solidFill>
                  <a:schemeClr val="accent1"/>
                </a:solidFill>
              </a:defRPr>
            </a:lvl1pPr>
          </a:lstStyle>
          <a:p>
            <a:pPr algn="l">
              <a:tabLst>
                <a:tab pos="714375" algn="r"/>
                <a:tab pos="3119438" algn="l"/>
                <a:tab pos="3158729" algn="l"/>
                <a:tab pos="3496866" algn="l"/>
                <a:tab pos="5176838" algn="r"/>
              </a:tabLst>
            </a:pPr>
            <a:r>
              <a:rPr lang="en-US" smtClean="0">
                <a:solidFill>
                  <a:srgbClr val="0066CC"/>
                </a:solidFill>
              </a:rPr>
              <a:t>	</a:t>
            </a:r>
            <a:fld id="{0FBB20A0-29A2-4F03-9BB9-2B9F07088D58}" type="slidenum">
              <a:rPr lang="en-US" smtClean="0">
                <a:solidFill>
                  <a:srgbClr val="0066CC"/>
                </a:solidFill>
              </a:rPr>
              <a:pPr algn="l">
                <a:tabLst>
                  <a:tab pos="714375" algn="r"/>
                  <a:tab pos="3119438" algn="l"/>
                  <a:tab pos="3158729" algn="l"/>
                  <a:tab pos="3496866" algn="l"/>
                  <a:tab pos="5176838" algn="r"/>
                </a:tabLst>
              </a:pPr>
              <a:t>‹#›</a:t>
            </a:fld>
            <a:endParaRPr lang="en-US" dirty="0">
              <a:solidFill>
                <a:srgbClr val="0066CC"/>
              </a:solidFill>
            </a:endParaRPr>
          </a:p>
        </p:txBody>
      </p:sp>
    </p:spTree>
    <p:extLst>
      <p:ext uri="{BB962C8B-B14F-4D97-AF65-F5344CB8AC3E}">
        <p14:creationId xmlns:p14="http://schemas.microsoft.com/office/powerpoint/2010/main" val="24801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shpPlaceholderTitle"/>
          <p:cNvSpPr>
            <a:spLocks noGrp="1" noChangeArrowheads="1"/>
          </p:cNvSpPr>
          <p:nvPr>
            <p:ph type="title" hasCustomPrompt="1"/>
          </p:nvPr>
        </p:nvSpPr>
        <p:spPr bwMode="auto">
          <a:xfrm>
            <a:off x="305100" y="336063"/>
            <a:ext cx="7366000" cy="6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2000"/>
            </a:lvl1pPr>
          </a:lstStyle>
          <a:p>
            <a:pPr lvl="0"/>
            <a:r>
              <a:rPr lang="en-US" dirty="0" smtClean="0"/>
              <a:t>Click to edit Master title style</a:t>
            </a:r>
            <a:br>
              <a:rPr lang="en-US" dirty="0" smtClean="0"/>
            </a:br>
            <a:r>
              <a:rPr lang="en-GB" altLang="en-US" sz="2200" i="1" dirty="0" smtClean="0">
                <a:latin typeface="Minion" pitchFamily="18" charset="0"/>
              </a:rPr>
              <a:t>Subtitle</a:t>
            </a:r>
            <a:endParaRPr lang="en-US" dirty="0" smtClean="0"/>
          </a:p>
        </p:txBody>
      </p:sp>
      <p:sp>
        <p:nvSpPr>
          <p:cNvPr id="7" name="Content Placeholder 3"/>
          <p:cNvSpPr>
            <a:spLocks noGrp="1"/>
          </p:cNvSpPr>
          <p:nvPr>
            <p:ph sz="half" idx="11"/>
          </p:nvPr>
        </p:nvSpPr>
        <p:spPr>
          <a:xfrm>
            <a:off x="305099" y="1117543"/>
            <a:ext cx="4104000" cy="3345199"/>
          </a:xfrm>
          <a:prstGeom prst="rect">
            <a:avLst/>
          </a:prstGeom>
        </p:spPr>
        <p:txBody>
          <a:bodyPr/>
          <a:lstStyle>
            <a:lvl1pPr>
              <a:defRPr sz="1500"/>
            </a:lvl1pPr>
            <a:lvl2pPr>
              <a:defRPr sz="14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3"/>
          <p:cNvSpPr>
            <a:spLocks noGrp="1"/>
          </p:cNvSpPr>
          <p:nvPr>
            <p:ph sz="half" idx="12"/>
          </p:nvPr>
        </p:nvSpPr>
        <p:spPr>
          <a:xfrm>
            <a:off x="4712096" y="1117543"/>
            <a:ext cx="4104000" cy="3345199"/>
          </a:xfrm>
          <a:prstGeom prst="rect">
            <a:avLst/>
          </a:prstGeom>
        </p:spPr>
        <p:txBody>
          <a:bodyPr/>
          <a:lstStyle>
            <a:lvl1pPr>
              <a:defRPr sz="1500"/>
            </a:lvl1pPr>
            <a:lvl2pPr>
              <a:defRPr sz="14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shpPlaceholderNumber"/>
          <p:cNvSpPr>
            <a:spLocks noGrp="1" noChangeArrowheads="1"/>
          </p:cNvSpPr>
          <p:nvPr>
            <p:ph type="sldNum" sz="quarter" idx="4"/>
          </p:nvPr>
        </p:nvSpPr>
        <p:spPr bwMode="auto">
          <a:xfrm>
            <a:off x="8106302" y="4832620"/>
            <a:ext cx="731708" cy="114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spcBef>
                <a:spcPct val="0"/>
              </a:spcBef>
              <a:defRPr sz="800" b="0">
                <a:solidFill>
                  <a:schemeClr val="accent1"/>
                </a:solidFill>
              </a:defRPr>
            </a:lvl1pPr>
          </a:lstStyle>
          <a:p>
            <a:pPr algn="l">
              <a:tabLst>
                <a:tab pos="714375" algn="r"/>
                <a:tab pos="3119438" algn="l"/>
                <a:tab pos="3158729" algn="l"/>
                <a:tab pos="3496866" algn="l"/>
                <a:tab pos="5176838" algn="r"/>
              </a:tabLst>
            </a:pPr>
            <a:r>
              <a:rPr lang="en-US" smtClean="0">
                <a:solidFill>
                  <a:srgbClr val="0066CC"/>
                </a:solidFill>
              </a:rPr>
              <a:t>	</a:t>
            </a:r>
            <a:fld id="{0FBB20A0-29A2-4F03-9BB9-2B9F07088D58}" type="slidenum">
              <a:rPr lang="en-US" smtClean="0">
                <a:solidFill>
                  <a:srgbClr val="0066CC"/>
                </a:solidFill>
              </a:rPr>
              <a:pPr algn="l">
                <a:tabLst>
                  <a:tab pos="714375" algn="r"/>
                  <a:tab pos="3119438" algn="l"/>
                  <a:tab pos="3158729" algn="l"/>
                  <a:tab pos="3496866" algn="l"/>
                  <a:tab pos="5176838" algn="r"/>
                </a:tabLst>
              </a:pPr>
              <a:t>‹#›</a:t>
            </a:fld>
            <a:endParaRPr lang="en-US" dirty="0">
              <a:solidFill>
                <a:srgbClr val="0066CC"/>
              </a:solidFill>
            </a:endParaRPr>
          </a:p>
        </p:txBody>
      </p:sp>
    </p:spTree>
    <p:extLst>
      <p:ext uri="{BB962C8B-B14F-4D97-AF65-F5344CB8AC3E}">
        <p14:creationId xmlns:p14="http://schemas.microsoft.com/office/powerpoint/2010/main" val="144148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5099" y="1085400"/>
            <a:ext cx="4104000" cy="479822"/>
          </a:xfrm>
          <a:prstGeom prst="rect">
            <a:avLst/>
          </a:prstGeom>
        </p:spPr>
        <p:txBody>
          <a:bodyPr anchor="b"/>
          <a:lstStyle>
            <a:lvl1pPr marL="0" indent="0">
              <a:buNone/>
              <a:defRPr sz="15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05099" y="1598401"/>
            <a:ext cx="4104000" cy="2858110"/>
          </a:xfrm>
          <a:prstGeom prst="rect">
            <a:avLst/>
          </a:prstGeom>
        </p:spPr>
        <p:txBody>
          <a:bodyPr/>
          <a:lstStyle>
            <a:lvl1pPr marL="213300" indent="-213300">
              <a:buSzPct val="90000"/>
              <a:buFont typeface="Wingdings" panose="05000000000000000000" pitchFamily="2" charset="2"/>
              <a:buChar char="§"/>
              <a:defRPr sz="15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5749" y="1093691"/>
            <a:ext cx="4104000" cy="479822"/>
          </a:xfrm>
          <a:prstGeom prst="rect">
            <a:avLst/>
          </a:prstGeom>
        </p:spPr>
        <p:txBody>
          <a:bodyPr anchor="b"/>
          <a:lstStyle>
            <a:lvl1pPr marL="0" indent="0">
              <a:buNone/>
              <a:defRPr sz="15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725749" y="1627587"/>
            <a:ext cx="4104000" cy="2858110"/>
          </a:xfrm>
          <a:prstGeom prst="rect">
            <a:avLst/>
          </a:prstGeom>
        </p:spPr>
        <p:txBody>
          <a:bodyPr/>
          <a:lstStyle>
            <a:lvl1pPr marL="213300" indent="-213300">
              <a:buFont typeface="Wingdings" panose="05000000000000000000" pitchFamily="2" charset="2"/>
              <a:buChar char="§"/>
              <a:defRPr sz="15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hpPlaceholderTitle"/>
          <p:cNvSpPr>
            <a:spLocks noGrp="1" noChangeArrowheads="1"/>
          </p:cNvSpPr>
          <p:nvPr>
            <p:ph type="title" hasCustomPrompt="1"/>
          </p:nvPr>
        </p:nvSpPr>
        <p:spPr bwMode="auto">
          <a:xfrm>
            <a:off x="305100" y="336063"/>
            <a:ext cx="7366000" cy="6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2000"/>
            </a:lvl1pPr>
          </a:lstStyle>
          <a:p>
            <a:pPr lvl="0"/>
            <a:r>
              <a:rPr lang="en-US" dirty="0" smtClean="0"/>
              <a:t>Click to edit Master title style</a:t>
            </a:r>
            <a:br>
              <a:rPr lang="en-US" dirty="0" smtClean="0"/>
            </a:br>
            <a:r>
              <a:rPr lang="en-GB" altLang="en-US" sz="2200" i="1" dirty="0" smtClean="0">
                <a:latin typeface="Minion" pitchFamily="18" charset="0"/>
              </a:rPr>
              <a:t>Subtitle</a:t>
            </a:r>
            <a:endParaRPr lang="en-US" dirty="0" smtClean="0"/>
          </a:p>
        </p:txBody>
      </p:sp>
      <p:sp>
        <p:nvSpPr>
          <p:cNvPr id="9" name="shpPlaceholderNumber"/>
          <p:cNvSpPr>
            <a:spLocks noGrp="1" noChangeArrowheads="1"/>
          </p:cNvSpPr>
          <p:nvPr>
            <p:ph type="sldNum" sz="quarter" idx="11"/>
          </p:nvPr>
        </p:nvSpPr>
        <p:spPr bwMode="auto">
          <a:xfrm>
            <a:off x="8106302" y="4832620"/>
            <a:ext cx="731708" cy="114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spcBef>
                <a:spcPct val="0"/>
              </a:spcBef>
              <a:defRPr sz="800" b="0">
                <a:solidFill>
                  <a:schemeClr val="accent1"/>
                </a:solidFill>
              </a:defRPr>
            </a:lvl1pPr>
          </a:lstStyle>
          <a:p>
            <a:pPr algn="l">
              <a:tabLst>
                <a:tab pos="714375" algn="r"/>
                <a:tab pos="3119438" algn="l"/>
                <a:tab pos="3158729" algn="l"/>
                <a:tab pos="3496866" algn="l"/>
                <a:tab pos="5176838" algn="r"/>
              </a:tabLst>
            </a:pPr>
            <a:r>
              <a:rPr lang="en-US" smtClean="0">
                <a:solidFill>
                  <a:srgbClr val="0066CC"/>
                </a:solidFill>
              </a:rPr>
              <a:t>	</a:t>
            </a:r>
            <a:fld id="{0FBB20A0-29A2-4F03-9BB9-2B9F07088D58}" type="slidenum">
              <a:rPr lang="en-US" smtClean="0">
                <a:solidFill>
                  <a:srgbClr val="0066CC"/>
                </a:solidFill>
              </a:rPr>
              <a:pPr algn="l">
                <a:tabLst>
                  <a:tab pos="714375" algn="r"/>
                  <a:tab pos="3119438" algn="l"/>
                  <a:tab pos="3158729" algn="l"/>
                  <a:tab pos="3496866" algn="l"/>
                  <a:tab pos="5176838" algn="r"/>
                </a:tabLst>
              </a:pPr>
              <a:t>‹#›</a:t>
            </a:fld>
            <a:endParaRPr lang="en-US" dirty="0">
              <a:solidFill>
                <a:srgbClr val="0066CC"/>
              </a:solidFill>
            </a:endParaRPr>
          </a:p>
        </p:txBody>
      </p:sp>
    </p:spTree>
    <p:extLst>
      <p:ext uri="{BB962C8B-B14F-4D97-AF65-F5344CB8AC3E}">
        <p14:creationId xmlns:p14="http://schemas.microsoft.com/office/powerpoint/2010/main" val="379292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363540" y="1085850"/>
            <a:ext cx="8340725" cy="3396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85863423"/>
      </p:ext>
    </p:extLst>
  </p:cSld>
  <p:clrMapOvr>
    <a:masterClrMapping/>
  </p:clrMapOvr>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hpPlaceholderTitle"/>
          <p:cNvSpPr>
            <a:spLocks noGrp="1" noChangeArrowheads="1"/>
          </p:cNvSpPr>
          <p:nvPr>
            <p:ph type="title" hasCustomPrompt="1"/>
          </p:nvPr>
        </p:nvSpPr>
        <p:spPr bwMode="auto">
          <a:xfrm>
            <a:off x="305100" y="336063"/>
            <a:ext cx="7366000" cy="6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2000"/>
            </a:lvl1pPr>
          </a:lstStyle>
          <a:p>
            <a:pPr lvl="0"/>
            <a:r>
              <a:rPr lang="en-US" dirty="0" smtClean="0"/>
              <a:t>Click to edit Master title style</a:t>
            </a:r>
            <a:br>
              <a:rPr lang="en-US" dirty="0" smtClean="0"/>
            </a:br>
            <a:r>
              <a:rPr lang="en-GB" altLang="en-US" sz="2200" i="1" dirty="0" smtClean="0">
                <a:latin typeface="Minion" pitchFamily="18" charset="0"/>
              </a:rPr>
              <a:t>Subtitle</a:t>
            </a:r>
            <a:endParaRPr lang="en-US" dirty="0" smtClean="0"/>
          </a:p>
        </p:txBody>
      </p:sp>
      <p:sp>
        <p:nvSpPr>
          <p:cNvPr id="5" name="shpPlaceholderNumber"/>
          <p:cNvSpPr>
            <a:spLocks noGrp="1" noChangeArrowheads="1"/>
          </p:cNvSpPr>
          <p:nvPr>
            <p:ph type="sldNum" sz="quarter" idx="11"/>
          </p:nvPr>
        </p:nvSpPr>
        <p:spPr bwMode="auto">
          <a:xfrm>
            <a:off x="8106302" y="4832620"/>
            <a:ext cx="731708" cy="114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spcBef>
                <a:spcPct val="0"/>
              </a:spcBef>
              <a:defRPr sz="800" b="0">
                <a:solidFill>
                  <a:schemeClr val="accent1"/>
                </a:solidFill>
              </a:defRPr>
            </a:lvl1pPr>
          </a:lstStyle>
          <a:p>
            <a:pPr algn="l">
              <a:tabLst>
                <a:tab pos="714375" algn="r"/>
                <a:tab pos="3119438" algn="l"/>
                <a:tab pos="3158729" algn="l"/>
                <a:tab pos="3496866" algn="l"/>
                <a:tab pos="5176838" algn="r"/>
              </a:tabLst>
            </a:pPr>
            <a:r>
              <a:rPr lang="en-US" smtClean="0">
                <a:solidFill>
                  <a:srgbClr val="0066CC"/>
                </a:solidFill>
              </a:rPr>
              <a:t>	</a:t>
            </a:r>
            <a:fld id="{0FBB20A0-29A2-4F03-9BB9-2B9F07088D58}" type="slidenum">
              <a:rPr lang="en-US" smtClean="0">
                <a:solidFill>
                  <a:srgbClr val="0066CC"/>
                </a:solidFill>
              </a:rPr>
              <a:pPr algn="l">
                <a:tabLst>
                  <a:tab pos="714375" algn="r"/>
                  <a:tab pos="3119438" algn="l"/>
                  <a:tab pos="3158729" algn="l"/>
                  <a:tab pos="3496866" algn="l"/>
                  <a:tab pos="5176838" algn="r"/>
                </a:tabLst>
              </a:pPr>
              <a:t>‹#›</a:t>
            </a:fld>
            <a:endParaRPr lang="en-US" dirty="0">
              <a:solidFill>
                <a:srgbClr val="0066CC"/>
              </a:solidFill>
            </a:endParaRPr>
          </a:p>
        </p:txBody>
      </p:sp>
    </p:spTree>
    <p:extLst>
      <p:ext uri="{BB962C8B-B14F-4D97-AF65-F5344CB8AC3E}">
        <p14:creationId xmlns:p14="http://schemas.microsoft.com/office/powerpoint/2010/main" val="41293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6" name="shpPlaceholderNumber"/>
          <p:cNvSpPr txBox="1">
            <a:spLocks noChangeArrowheads="1"/>
          </p:cNvSpPr>
          <p:nvPr userDrawn="1"/>
        </p:nvSpPr>
        <p:spPr bwMode="auto">
          <a:xfrm>
            <a:off x="8026087" y="4832620"/>
            <a:ext cx="731708" cy="114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algn="r" rtl="0" fontAlgn="base">
              <a:spcBef>
                <a:spcPct val="0"/>
              </a:spcBef>
              <a:spcAft>
                <a:spcPct val="0"/>
              </a:spcAft>
              <a:defRPr sz="1100" b="0" kern="1200">
                <a:solidFill>
                  <a:schemeClr val="accent1"/>
                </a:solidFill>
                <a:latin typeface="Imago" charset="0"/>
                <a:ea typeface="ＭＳ Ｐゴシック" charset="0"/>
                <a:cs typeface="ＭＳ Ｐゴシック" charset="0"/>
              </a:defRPr>
            </a:lvl1pPr>
            <a:lvl2pPr marL="457200" algn="l" rtl="0" fontAlgn="base">
              <a:spcBef>
                <a:spcPct val="0"/>
              </a:spcBef>
              <a:spcAft>
                <a:spcPct val="0"/>
              </a:spcAft>
              <a:defRPr sz="2000" kern="1200">
                <a:solidFill>
                  <a:srgbClr val="000000"/>
                </a:solidFill>
                <a:latin typeface="Imago" charset="0"/>
                <a:ea typeface="ＭＳ Ｐゴシック" charset="0"/>
                <a:cs typeface="ＭＳ Ｐゴシック" charset="0"/>
              </a:defRPr>
            </a:lvl2pPr>
            <a:lvl3pPr marL="914400" algn="l" rtl="0" fontAlgn="base">
              <a:spcBef>
                <a:spcPct val="0"/>
              </a:spcBef>
              <a:spcAft>
                <a:spcPct val="0"/>
              </a:spcAft>
              <a:defRPr sz="2000" kern="1200">
                <a:solidFill>
                  <a:srgbClr val="000000"/>
                </a:solidFill>
                <a:latin typeface="Imago" charset="0"/>
                <a:ea typeface="ＭＳ Ｐゴシック" charset="0"/>
                <a:cs typeface="ＭＳ Ｐゴシック" charset="0"/>
              </a:defRPr>
            </a:lvl3pPr>
            <a:lvl4pPr marL="1371600" algn="l" rtl="0" fontAlgn="base">
              <a:spcBef>
                <a:spcPct val="0"/>
              </a:spcBef>
              <a:spcAft>
                <a:spcPct val="0"/>
              </a:spcAft>
              <a:defRPr sz="2000" kern="1200">
                <a:solidFill>
                  <a:srgbClr val="000000"/>
                </a:solidFill>
                <a:latin typeface="Imago" charset="0"/>
                <a:ea typeface="ＭＳ Ｐゴシック" charset="0"/>
                <a:cs typeface="ＭＳ Ｐゴシック" charset="0"/>
              </a:defRPr>
            </a:lvl4pPr>
            <a:lvl5pPr marL="1828800" algn="l" rtl="0" fontAlgn="base">
              <a:spcBef>
                <a:spcPct val="0"/>
              </a:spcBef>
              <a:spcAft>
                <a:spcPct val="0"/>
              </a:spcAft>
              <a:defRPr sz="2000" kern="1200">
                <a:solidFill>
                  <a:srgbClr val="000000"/>
                </a:solidFill>
                <a:latin typeface="Imago" charset="0"/>
                <a:ea typeface="ＭＳ Ｐゴシック" charset="0"/>
                <a:cs typeface="ＭＳ Ｐゴシック" charset="0"/>
              </a:defRPr>
            </a:lvl5pPr>
            <a:lvl6pPr marL="2286000" algn="l" defTabSz="457200" rtl="0" eaLnBrk="1" latinLnBrk="0" hangingPunct="1">
              <a:defRPr sz="2000" kern="1200">
                <a:solidFill>
                  <a:srgbClr val="000000"/>
                </a:solidFill>
                <a:latin typeface="Imago" charset="0"/>
                <a:ea typeface="ＭＳ Ｐゴシック" charset="0"/>
                <a:cs typeface="ＭＳ Ｐゴシック" charset="0"/>
              </a:defRPr>
            </a:lvl6pPr>
            <a:lvl7pPr marL="2743200" algn="l" defTabSz="457200" rtl="0" eaLnBrk="1" latinLnBrk="0" hangingPunct="1">
              <a:defRPr sz="2000" kern="1200">
                <a:solidFill>
                  <a:srgbClr val="000000"/>
                </a:solidFill>
                <a:latin typeface="Imago" charset="0"/>
                <a:ea typeface="ＭＳ Ｐゴシック" charset="0"/>
                <a:cs typeface="ＭＳ Ｐゴシック" charset="0"/>
              </a:defRPr>
            </a:lvl7pPr>
            <a:lvl8pPr marL="3200400" algn="l" defTabSz="457200" rtl="0" eaLnBrk="1" latinLnBrk="0" hangingPunct="1">
              <a:defRPr sz="2000" kern="1200">
                <a:solidFill>
                  <a:srgbClr val="000000"/>
                </a:solidFill>
                <a:latin typeface="Imago" charset="0"/>
                <a:ea typeface="ＭＳ Ｐゴシック" charset="0"/>
                <a:cs typeface="ＭＳ Ｐゴシック" charset="0"/>
              </a:defRPr>
            </a:lvl8pPr>
            <a:lvl9pPr marL="3657600" algn="l" defTabSz="457200" rtl="0" eaLnBrk="1" latinLnBrk="0" hangingPunct="1">
              <a:defRPr sz="2000" kern="1200">
                <a:solidFill>
                  <a:srgbClr val="000000"/>
                </a:solidFill>
                <a:latin typeface="Imago" charset="0"/>
                <a:ea typeface="ＭＳ Ｐゴシック" charset="0"/>
                <a:cs typeface="ＭＳ Ｐゴシック" charset="0"/>
              </a:defRPr>
            </a:lvl9pPr>
          </a:lstStyle>
          <a:p>
            <a:pPr algn="l">
              <a:tabLst>
                <a:tab pos="714375" algn="r"/>
                <a:tab pos="3119438" algn="l"/>
                <a:tab pos="3158729" algn="l"/>
                <a:tab pos="3496866" algn="l"/>
                <a:tab pos="5176838" algn="r"/>
              </a:tabLst>
            </a:pPr>
            <a:r>
              <a:rPr lang="en-US" sz="800" i="0" smtClean="0">
                <a:solidFill>
                  <a:srgbClr val="0066CC"/>
                </a:solidFill>
              </a:rPr>
              <a:t>	</a:t>
            </a:r>
            <a:fld id="{0FBB20A0-29A2-4F03-9BB9-2B9F07088D58}" type="slidenum">
              <a:rPr lang="en-US" sz="800" i="0" smtClean="0">
                <a:solidFill>
                  <a:srgbClr val="0066CC"/>
                </a:solidFill>
              </a:rPr>
              <a:pPr algn="l">
                <a:tabLst>
                  <a:tab pos="714375" algn="r"/>
                  <a:tab pos="3119438" algn="l"/>
                  <a:tab pos="3158729" algn="l"/>
                  <a:tab pos="3496866" algn="l"/>
                  <a:tab pos="5176838" algn="r"/>
                </a:tabLst>
              </a:pPr>
              <a:t>‹#›</a:t>
            </a:fld>
            <a:endParaRPr lang="en-US" sz="800" i="0" dirty="0">
              <a:solidFill>
                <a:srgbClr val="0066CC"/>
              </a:solidFill>
            </a:endParaRPr>
          </a:p>
        </p:txBody>
      </p:sp>
    </p:spTree>
    <p:extLst>
      <p:ext uri="{BB962C8B-B14F-4D97-AF65-F5344CB8AC3E}">
        <p14:creationId xmlns:p14="http://schemas.microsoft.com/office/powerpoint/2010/main" val="237195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Rechteck 1"/>
          <p:cNvSpPr/>
          <p:nvPr userDrawn="1"/>
        </p:nvSpPr>
        <p:spPr bwMode="auto">
          <a:xfrm>
            <a:off x="269631" y="4606528"/>
            <a:ext cx="8674344" cy="375047"/>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endParaRPr lang="de-CH" sz="1500" i="0">
              <a:solidFill>
                <a:srgbClr val="000000"/>
              </a:solidFill>
              <a:latin typeface="Imago Book" pitchFamily="-105" charset="0"/>
              <a:ea typeface="ＭＳ Ｐゴシック" charset="0"/>
            </a:endParaRPr>
          </a:p>
        </p:txBody>
      </p:sp>
    </p:spTree>
    <p:extLst>
      <p:ext uri="{BB962C8B-B14F-4D97-AF65-F5344CB8AC3E}">
        <p14:creationId xmlns:p14="http://schemas.microsoft.com/office/powerpoint/2010/main" val="3985459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6_Title Only">
    <p:spTree>
      <p:nvGrpSpPr>
        <p:cNvPr id="1" name=""/>
        <p:cNvGrpSpPr/>
        <p:nvPr/>
      </p:nvGrpSpPr>
      <p:grpSpPr>
        <a:xfrm>
          <a:off x="0" y="0"/>
          <a:ext cx="0" cy="0"/>
          <a:chOff x="0" y="0"/>
          <a:chExt cx="0" cy="0"/>
        </a:xfrm>
      </p:grpSpPr>
      <p:sp>
        <p:nvSpPr>
          <p:cNvPr id="5" name="shpPlaceholderTitle"/>
          <p:cNvSpPr>
            <a:spLocks noGrp="1" noChangeArrowheads="1"/>
          </p:cNvSpPr>
          <p:nvPr>
            <p:ph type="title"/>
          </p:nvPr>
        </p:nvSpPr>
        <p:spPr bwMode="auto">
          <a:xfrm>
            <a:off x="323850" y="1"/>
            <a:ext cx="7524750" cy="737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dirty="0"/>
              <a:t>Click to edit Master title style</a:t>
            </a:r>
          </a:p>
        </p:txBody>
      </p:sp>
      <p:sp>
        <p:nvSpPr>
          <p:cNvPr id="4" name="Text Placeholder 6"/>
          <p:cNvSpPr>
            <a:spLocks noGrp="1"/>
          </p:cNvSpPr>
          <p:nvPr>
            <p:ph type="body" sz="quarter" idx="10"/>
          </p:nvPr>
        </p:nvSpPr>
        <p:spPr>
          <a:xfrm>
            <a:off x="323850" y="4066758"/>
            <a:ext cx="8496300" cy="560767"/>
          </a:xfrm>
        </p:spPr>
        <p:txBody>
          <a:bodyPr anchor="b" anchorCtr="0"/>
          <a:lstStyle>
            <a:lvl1pPr marL="0" indent="0" algn="l">
              <a:buNone/>
              <a:defRPr sz="900">
                <a:solidFill>
                  <a:schemeClr val="bg1">
                    <a:lumMod val="50000"/>
                  </a:schemeClr>
                </a:solidFill>
              </a:defRPr>
            </a:lvl1pPr>
          </a:lstStyle>
          <a:p>
            <a:pPr lvl="0"/>
            <a:r>
              <a:rPr lang="en-US" dirty="0"/>
              <a:t>Click to edit Master </a:t>
            </a:r>
            <a:r>
              <a:rPr lang="en-US"/>
              <a:t>text styles</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40522" y="289684"/>
            <a:ext cx="505573" cy="261656"/>
          </a:xfrm>
          <a:prstGeom prst="rect">
            <a:avLst/>
          </a:prstGeom>
        </p:spPr>
      </p:pic>
      <p:sp>
        <p:nvSpPr>
          <p:cNvPr id="7" name="Rectangle 6"/>
          <p:cNvSpPr/>
          <p:nvPr userDrawn="1"/>
        </p:nvSpPr>
        <p:spPr>
          <a:xfrm>
            <a:off x="0" y="808468"/>
            <a:ext cx="9144000" cy="36000"/>
          </a:xfrm>
          <a:prstGeom prst="rect">
            <a:avLst/>
          </a:prstGeom>
          <a:solidFill>
            <a:schemeClr val="accent4"/>
          </a:solidFill>
          <a:ln>
            <a:noFill/>
          </a:ln>
        </p:spPr>
        <p:txBody>
          <a:bodyPr vert="horz" wrap="square" lIns="71988" tIns="45713" rIns="71988" bIns="45713" numCol="1" rtlCol="0" anchor="ctr" anchorCtr="0" compatLnSpc="1">
            <a:prstTxWarp prst="textNoShape">
              <a:avLst/>
            </a:prstTxWarp>
            <a:noAutofit/>
          </a:bodyPr>
          <a:lstStyle/>
          <a:p>
            <a:pPr algn="ctr" defTabSz="914234" eaLnBrk="0" hangingPunct="0">
              <a:spcBef>
                <a:spcPct val="50000"/>
              </a:spcBef>
            </a:pPr>
            <a:endParaRPr lang="en-US" sz="1500" i="0" dirty="0">
              <a:solidFill>
                <a:srgbClr val="E62436"/>
              </a:solidFill>
              <a:latin typeface="Imago" charset="0"/>
              <a:ea typeface="ＭＳ Ｐゴシック" charset="0"/>
            </a:endParaRPr>
          </a:p>
        </p:txBody>
      </p:sp>
    </p:spTree>
    <p:extLst>
      <p:ext uri="{BB962C8B-B14F-4D97-AF65-F5344CB8AC3E}">
        <p14:creationId xmlns:p14="http://schemas.microsoft.com/office/powerpoint/2010/main" val="3621139006"/>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Blank 1 Title 1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latin typeface="Arial" panose="020B0604020202020204" pitchFamily="34" charset="0"/>
              </a:defRPr>
            </a:lvl1pPr>
          </a:lstStyle>
          <a:p>
            <a:r>
              <a:rPr lang="en-US" dirty="0"/>
              <a:t>Click to edit Master title style</a:t>
            </a:r>
          </a:p>
        </p:txBody>
      </p:sp>
      <p:sp>
        <p:nvSpPr>
          <p:cNvPr id="5" name="Text Placeholder 6"/>
          <p:cNvSpPr>
            <a:spLocks noGrp="1"/>
          </p:cNvSpPr>
          <p:nvPr>
            <p:ph type="body" sz="quarter" idx="11"/>
          </p:nvPr>
        </p:nvSpPr>
        <p:spPr>
          <a:xfrm>
            <a:off x="351692" y="4780026"/>
            <a:ext cx="7174523" cy="226314"/>
          </a:xfrm>
        </p:spPr>
        <p:txBody>
          <a:bodyPr lIns="0" rIns="0" anchor="b">
            <a:noAutofit/>
          </a:bodyPr>
          <a:lstStyle>
            <a:lvl1pPr marL="0" indent="0">
              <a:spcBef>
                <a:spcPts val="0"/>
              </a:spcBef>
              <a:buNone/>
              <a:tabLst>
                <a:tab pos="54864" algn="l"/>
              </a:tabLst>
              <a:defRPr lang="en-US" sz="600" kern="1200" dirty="0" smtClean="0">
                <a:solidFill>
                  <a:schemeClr val="tx1"/>
                </a:solidFill>
                <a:latin typeface="Arial" panose="020B0604020202020204" pitchFamily="34" charset="0"/>
                <a:ea typeface="+mn-ea"/>
                <a:cs typeface="Times New Roman" pitchFamily="18" charset="0"/>
              </a:defRPr>
            </a:lvl1pPr>
            <a:lvl2pPr>
              <a:defRPr lang="en-US" sz="800" kern="1200" dirty="0" smtClean="0">
                <a:solidFill>
                  <a:schemeClr val="accent6"/>
                </a:solidFill>
                <a:latin typeface="+mn-lt"/>
                <a:ea typeface="+mn-ea"/>
                <a:cs typeface="+mn-cs"/>
              </a:defRPr>
            </a:lvl2pPr>
            <a:lvl3pPr>
              <a:defRPr lang="en-US" sz="800" kern="1200" dirty="0" smtClean="0">
                <a:solidFill>
                  <a:schemeClr val="accent6"/>
                </a:solidFill>
                <a:latin typeface="+mn-lt"/>
                <a:ea typeface="+mn-ea"/>
                <a:cs typeface="+mn-cs"/>
              </a:defRPr>
            </a:lvl3pPr>
            <a:lvl4pPr>
              <a:defRPr lang="en-US" sz="800" kern="1200" dirty="0" smtClean="0">
                <a:solidFill>
                  <a:schemeClr val="accent6"/>
                </a:solidFill>
                <a:latin typeface="+mn-lt"/>
                <a:ea typeface="+mn-ea"/>
                <a:cs typeface="+mn-cs"/>
              </a:defRPr>
            </a:lvl4pPr>
            <a:lvl5pPr>
              <a:defRPr lang="en-US" sz="800" kern="1200" dirty="0" smtClean="0">
                <a:solidFill>
                  <a:schemeClr val="accent6"/>
                </a:solidFill>
                <a:latin typeface="+mn-lt"/>
                <a:ea typeface="+mn-ea"/>
                <a:cs typeface="+mn-cs"/>
              </a:defRPr>
            </a:lvl5pPr>
          </a:lstStyle>
          <a:p>
            <a:pPr lvl="0"/>
            <a:r>
              <a:rPr lang="en-US" dirty="0"/>
              <a:t>Click to edit Master text styles</a:t>
            </a:r>
          </a:p>
        </p:txBody>
      </p:sp>
    </p:spTree>
    <p:extLst>
      <p:ext uri="{BB962C8B-B14F-4D97-AF65-F5344CB8AC3E}">
        <p14:creationId xmlns:p14="http://schemas.microsoft.com/office/powerpoint/2010/main" val="21614444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cSld name="03a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6"/>
          <p:cNvSpPr>
            <a:spLocks noGrp="1"/>
          </p:cNvSpPr>
          <p:nvPr>
            <p:ph type="ftr" sz="quarter" idx="3"/>
          </p:nvPr>
        </p:nvSpPr>
        <p:spPr>
          <a:xfrm>
            <a:off x="317678" y="4101861"/>
            <a:ext cx="6583454" cy="382867"/>
          </a:xfrm>
          <a:prstGeom prst="rect">
            <a:avLst/>
          </a:prstGeom>
        </p:spPr>
        <p:txBody>
          <a:bodyPr vert="horz" lIns="0" tIns="34290" rIns="68580" bIns="0" rtlCol="0" anchor="b"/>
          <a:lstStyle>
            <a:lvl1pPr algn="l">
              <a:defRPr sz="600">
                <a:solidFill>
                  <a:schemeClr val="accent4"/>
                </a:solidFill>
              </a:defRPr>
            </a:lvl1pPr>
          </a:lstStyle>
          <a:p>
            <a:endParaRPr lang="en-US" i="0" dirty="0">
              <a:solidFill>
                <a:srgbClr val="128A53"/>
              </a:solidFill>
              <a:latin typeface="Imago" charset="0"/>
              <a:ea typeface="ＭＳ Ｐゴシック" charset="0"/>
            </a:endParaRPr>
          </a:p>
        </p:txBody>
      </p:sp>
    </p:spTree>
    <p:extLst>
      <p:ext uri="{BB962C8B-B14F-4D97-AF65-F5344CB8AC3E}">
        <p14:creationId xmlns:p14="http://schemas.microsoft.com/office/powerpoint/2010/main" val="310813310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1023939"/>
            <a:ext cx="8496300" cy="3205162"/>
          </a:xfrm>
        </p:spPr>
        <p:txBody>
          <a:bodyPr/>
          <a:lstStyle>
            <a:lvl1pPr>
              <a:defRPr>
                <a:solidFill>
                  <a:schemeClr val="accent1"/>
                </a:solidFill>
              </a:defRPr>
            </a:lvl1pPr>
            <a:lvl2pPr>
              <a:spcBef>
                <a:spcPts val="400"/>
              </a:spcBef>
              <a:defRPr>
                <a:solidFill>
                  <a:schemeClr val="accent1"/>
                </a:solidFill>
              </a:defRPr>
            </a:lvl2pPr>
            <a:lvl3pPr>
              <a:spcBef>
                <a:spcPts val="400"/>
              </a:spcBef>
              <a:defRPr>
                <a:solidFill>
                  <a:schemeClr val="accent1"/>
                </a:solidFill>
              </a:defRPr>
            </a:lvl3pPr>
            <a:lvl4pPr>
              <a:spcBef>
                <a:spcPts val="400"/>
              </a:spcBef>
              <a:defRPr>
                <a:solidFill>
                  <a:schemeClr val="accent1"/>
                </a:solidFill>
              </a:defRPr>
            </a:lvl4pPr>
            <a:lvl5pPr>
              <a:spcBef>
                <a:spcPts val="400"/>
              </a:spcBef>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pl-PL" dirty="0"/>
          </a:p>
        </p:txBody>
      </p:sp>
      <p:sp>
        <p:nvSpPr>
          <p:cNvPr id="6" name="shpPlaceholderTitle"/>
          <p:cNvSpPr>
            <a:spLocks noGrp="1" noChangeArrowheads="1"/>
          </p:cNvSpPr>
          <p:nvPr>
            <p:ph type="title"/>
          </p:nvPr>
        </p:nvSpPr>
        <p:spPr bwMode="auto">
          <a:xfrm>
            <a:off x="323850" y="0"/>
            <a:ext cx="7524750" cy="737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dirty="0"/>
              <a:t>Click to edit Master title style</a:t>
            </a:r>
          </a:p>
        </p:txBody>
      </p:sp>
      <p:sp>
        <p:nvSpPr>
          <p:cNvPr id="7" name="Text Placeholder 6"/>
          <p:cNvSpPr>
            <a:spLocks noGrp="1"/>
          </p:cNvSpPr>
          <p:nvPr>
            <p:ph type="body" sz="quarter" idx="10"/>
          </p:nvPr>
        </p:nvSpPr>
        <p:spPr>
          <a:xfrm>
            <a:off x="323850" y="4066756"/>
            <a:ext cx="8496300" cy="560767"/>
          </a:xfrm>
        </p:spPr>
        <p:txBody>
          <a:bodyPr anchor="b" anchorCtr="0"/>
          <a:lstStyle>
            <a:lvl1pPr marL="0" indent="0" algn="l">
              <a:buNone/>
              <a:defRPr sz="900">
                <a:solidFill>
                  <a:schemeClr val="bg1">
                    <a:lumMod val="50000"/>
                  </a:schemeClr>
                </a:solidFill>
              </a:defRPr>
            </a:lvl1pPr>
          </a:lstStyle>
          <a:p>
            <a:pPr lvl="0"/>
            <a:r>
              <a:rPr lang="en-US" dirty="0"/>
              <a:t>Click to edit Master </a:t>
            </a:r>
            <a:r>
              <a:rPr lang="en-US"/>
              <a:t>text styles</a:t>
            </a:r>
            <a:endParaRPr lang="en-US" dirty="0"/>
          </a:p>
        </p:txBody>
      </p:sp>
    </p:spTree>
    <p:extLst>
      <p:ext uri="{BB962C8B-B14F-4D97-AF65-F5344CB8AC3E}">
        <p14:creationId xmlns:p14="http://schemas.microsoft.com/office/powerpoint/2010/main" val="2504916773"/>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and Content Subhea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581023959"/>
              </p:ext>
            </p:extLst>
          </p:nvPr>
        </p:nvGraphicFramePr>
        <p:xfrm>
          <a:off x="1589" y="1587"/>
          <a:ext cx="1587" cy="1586"/>
        </p:xfrm>
        <a:graphic>
          <a:graphicData uri="http://schemas.openxmlformats.org/presentationml/2006/ole">
            <mc:AlternateContent xmlns:mc="http://schemas.openxmlformats.org/markup-compatibility/2006">
              <mc:Choice xmlns:v="urn:schemas-microsoft-com:vml" Requires="v">
                <p:oleObj spid="_x0000_s5257"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589" y="1587"/>
                        <a:ext cx="1587" cy="1586"/>
                      </a:xfrm>
                      <a:prstGeom prst="rect">
                        <a:avLst/>
                      </a:prstGeom>
                    </p:spPr>
                  </p:pic>
                </p:oleObj>
              </mc:Fallback>
            </mc:AlternateContent>
          </a:graphicData>
        </a:graphic>
      </p:graphicFrame>
      <p:sp>
        <p:nvSpPr>
          <p:cNvPr id="5" name="Footer Placeholder 4"/>
          <p:cNvSpPr>
            <a:spLocks noGrp="1"/>
          </p:cNvSpPr>
          <p:nvPr>
            <p:ph type="ftr" sz="quarter" idx="11"/>
          </p:nvPr>
        </p:nvSpPr>
        <p:spPr>
          <a:xfrm>
            <a:off x="466078" y="4634164"/>
            <a:ext cx="6601968" cy="255795"/>
          </a:xfrm>
          <a:prstGeom prst="rect">
            <a:avLst/>
          </a:prstGeom>
        </p:spPr>
        <p:txBody>
          <a:bodyPr lIns="91403" tIns="45702" rIns="91403" bIns="45702"/>
          <a:lstStyle>
            <a:lvl1pPr>
              <a:defRPr>
                <a:latin typeface="Arial" panose="020B0604020202020204" pitchFamily="34" charset="0"/>
                <a:cs typeface="Arial" panose="020B0604020202020204" pitchFamily="34" charset="0"/>
              </a:defRPr>
            </a:lvl1pPr>
          </a:lstStyle>
          <a:p>
            <a:endParaRPr lang="en-US" sz="1500" i="0" dirty="0">
              <a:solidFill>
                <a:srgbClr val="000000"/>
              </a:solidFill>
              <a:ea typeface="ＭＳ Ｐゴシック" charset="0"/>
            </a:endParaRPr>
          </a:p>
        </p:txBody>
      </p:sp>
      <p:sp>
        <p:nvSpPr>
          <p:cNvPr id="7" name="Title 6"/>
          <p:cNvSpPr>
            <a:spLocks noGrp="1"/>
          </p:cNvSpPr>
          <p:nvPr>
            <p:ph type="title"/>
          </p:nvPr>
        </p:nvSpPr>
        <p:spPr>
          <a:xfrm>
            <a:off x="466344" y="1"/>
            <a:ext cx="8220456" cy="703436"/>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6" name="Text Placeholder 11"/>
          <p:cNvSpPr>
            <a:spLocks noGrp="1"/>
          </p:cNvSpPr>
          <p:nvPr>
            <p:ph type="body" sz="quarter" idx="13" hasCustomPrompt="1"/>
          </p:nvPr>
        </p:nvSpPr>
        <p:spPr>
          <a:xfrm>
            <a:off x="466344" y="900114"/>
            <a:ext cx="8220456" cy="380999"/>
          </a:xfrm>
        </p:spPr>
        <p:txBody>
          <a:bodyPr/>
          <a:lstStyle>
            <a:lvl1pPr>
              <a:spcBef>
                <a:spcPts val="0"/>
              </a:spcBef>
              <a:spcAft>
                <a:spcPts val="0"/>
              </a:spcAft>
              <a:defRPr sz="1600" b="1">
                <a:solidFill>
                  <a:schemeClr val="tx1"/>
                </a:solidFill>
                <a:latin typeface="Arial" panose="020B0604020202020204" pitchFamily="34" charset="0"/>
                <a:cs typeface="Arial" panose="020B0604020202020204" pitchFamily="34" charset="0"/>
              </a:defRPr>
            </a:lvl1pPr>
          </a:lstStyle>
          <a:p>
            <a:pPr lvl="0"/>
            <a:r>
              <a:rPr lang="en-US" dirty="0" smtClean="0"/>
              <a:t>Subhead</a:t>
            </a:r>
          </a:p>
        </p:txBody>
      </p:sp>
      <p:sp>
        <p:nvSpPr>
          <p:cNvPr id="2" name="Slide Number Placeholder 1"/>
          <p:cNvSpPr>
            <a:spLocks noGrp="1"/>
          </p:cNvSpPr>
          <p:nvPr>
            <p:ph type="sldNum" sz="quarter" idx="15"/>
          </p:nvPr>
        </p:nvSpPr>
        <p:spPr/>
        <p:txBody>
          <a:bodyPr/>
          <a:lstStyle>
            <a:lvl1pPr>
              <a:defRPr>
                <a:latin typeface="Arial" panose="020B0604020202020204" pitchFamily="34" charset="0"/>
                <a:cs typeface="Arial" panose="020B0604020202020204" pitchFamily="34" charset="0"/>
              </a:defRPr>
            </a:lvl1pPr>
          </a:lstStyle>
          <a:p>
            <a:fld id="{F07DC9AA-7A6B-4E7F-8933-A2597A103EF6}" type="slidenum">
              <a:rPr lang="en-US" smtClean="0">
                <a:solidFill>
                  <a:srgbClr val="0066CC"/>
                </a:solidFill>
              </a:rPr>
              <a:pPr/>
              <a:t>‹#›</a:t>
            </a:fld>
            <a:endParaRPr lang="en-US" dirty="0">
              <a:solidFill>
                <a:srgbClr val="0066CC"/>
              </a:solidFill>
            </a:endParaRPr>
          </a:p>
        </p:txBody>
      </p:sp>
      <p:sp>
        <p:nvSpPr>
          <p:cNvPr id="13" name="Content Placeholder 12"/>
          <p:cNvSpPr>
            <a:spLocks noGrp="1"/>
          </p:cNvSpPr>
          <p:nvPr>
            <p:ph sz="quarter" idx="16"/>
          </p:nvPr>
        </p:nvSpPr>
        <p:spPr>
          <a:xfrm>
            <a:off x="466344" y="1370331"/>
            <a:ext cx="8220456" cy="301472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67100747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GB"/>
          </a:p>
        </p:txBody>
      </p:sp>
      <p:sp>
        <p:nvSpPr>
          <p:cNvPr id="7" name="Content Placeholder 6"/>
          <p:cNvSpPr>
            <a:spLocks noGrp="1"/>
          </p:cNvSpPr>
          <p:nvPr>
            <p:ph sz="quarter" idx="10"/>
          </p:nvPr>
        </p:nvSpPr>
        <p:spPr>
          <a:xfrm>
            <a:off x="363540" y="1085850"/>
            <a:ext cx="4089400" cy="3396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6"/>
          <p:cNvSpPr>
            <a:spLocks noGrp="1"/>
          </p:cNvSpPr>
          <p:nvPr>
            <p:ph sz="quarter" idx="11"/>
          </p:nvPr>
        </p:nvSpPr>
        <p:spPr>
          <a:xfrm>
            <a:off x="4614864" y="1085850"/>
            <a:ext cx="4089400" cy="3396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68448790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Conten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GB"/>
          </a:p>
        </p:txBody>
      </p:sp>
      <p:sp>
        <p:nvSpPr>
          <p:cNvPr id="7" name="Content Placeholder 6"/>
          <p:cNvSpPr>
            <a:spLocks noGrp="1"/>
          </p:cNvSpPr>
          <p:nvPr>
            <p:ph sz="quarter" idx="10"/>
          </p:nvPr>
        </p:nvSpPr>
        <p:spPr>
          <a:xfrm>
            <a:off x="363540" y="1085850"/>
            <a:ext cx="4089400" cy="3396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6229273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ight Conten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GB"/>
          </a:p>
        </p:txBody>
      </p:sp>
      <p:sp>
        <p:nvSpPr>
          <p:cNvPr id="8" name="Content Placeholder 6"/>
          <p:cNvSpPr>
            <a:spLocks noGrp="1"/>
          </p:cNvSpPr>
          <p:nvPr>
            <p:ph sz="quarter" idx="11"/>
          </p:nvPr>
        </p:nvSpPr>
        <p:spPr>
          <a:xfrm>
            <a:off x="4614864" y="1085850"/>
            <a:ext cx="4089400" cy="3396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75938862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22490068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No Logo">
    <p:spTree>
      <p:nvGrpSpPr>
        <p:cNvPr id="1" name=""/>
        <p:cNvGrpSpPr/>
        <p:nvPr/>
      </p:nvGrpSpPr>
      <p:grpSpPr>
        <a:xfrm>
          <a:off x="0" y="0"/>
          <a:ext cx="0" cy="0"/>
          <a:chOff x="0" y="0"/>
          <a:chExt cx="0" cy="0"/>
        </a:xfrm>
      </p:grpSpPr>
      <p:sp>
        <p:nvSpPr>
          <p:cNvPr id="7" name="Rectangle 6"/>
          <p:cNvSpPr/>
          <p:nvPr userDrawn="1"/>
        </p:nvSpPr>
        <p:spPr>
          <a:xfrm>
            <a:off x="271421" y="4555084"/>
            <a:ext cx="2014581" cy="421688"/>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45718" tIns="45718" rIns="45718" bIns="45718" rtlCol="0" anchor="ctr" anchorCtr="0">
            <a:noAutofit/>
          </a:bodyPr>
          <a:lstStyle/>
          <a:p>
            <a:pPr algn="ctr"/>
            <a:endParaRPr lang="en-US" dirty="0" err="1" smtClean="0"/>
          </a:p>
        </p:txBody>
      </p:sp>
      <p:sp>
        <p:nvSpPr>
          <p:cNvPr id="8" name="Rectangle 7"/>
          <p:cNvSpPr/>
          <p:nvPr userDrawn="1"/>
        </p:nvSpPr>
        <p:spPr>
          <a:xfrm>
            <a:off x="6953252" y="4326693"/>
            <a:ext cx="2014581" cy="650076"/>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45718" tIns="45718" rIns="45718" bIns="45718" rtlCol="0" anchor="ctr" anchorCtr="0">
            <a:noAutofit/>
          </a:bodyPr>
          <a:lstStyle/>
          <a:p>
            <a:pPr algn="ctr"/>
            <a:endParaRPr lang="en-US" dirty="0" err="1" smtClean="0"/>
          </a:p>
        </p:txBody>
      </p:sp>
      <p:sp>
        <p:nvSpPr>
          <p:cNvPr id="9" name="Rectangle 8"/>
          <p:cNvSpPr/>
          <p:nvPr userDrawn="1"/>
        </p:nvSpPr>
        <p:spPr>
          <a:xfrm>
            <a:off x="6875768" y="4340710"/>
            <a:ext cx="2186031" cy="636974"/>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45718" tIns="45718" rIns="45718" bIns="45718" rtlCol="0" anchor="ctr" anchorCtr="0">
            <a:noAutofit/>
          </a:bodyPr>
          <a:lstStyle/>
          <a:p>
            <a:pPr algn="ctr"/>
            <a:endParaRPr lang="en-US" dirty="0" err="1" smtClean="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6"/>
          <p:cNvSpPr>
            <a:spLocks noGrp="1"/>
          </p:cNvSpPr>
          <p:nvPr>
            <p:ph type="ftr" sz="quarter" idx="3"/>
          </p:nvPr>
        </p:nvSpPr>
        <p:spPr>
          <a:xfrm>
            <a:off x="304801" y="4301319"/>
            <a:ext cx="6583454" cy="253765"/>
          </a:xfrm>
          <a:prstGeom prst="rect">
            <a:avLst/>
          </a:prstGeom>
        </p:spPr>
        <p:txBody>
          <a:bodyPr vert="horz" lIns="0" tIns="45718" rIns="91436" bIns="0" rtlCol="0" anchor="b"/>
          <a:lstStyle>
            <a:lvl1pPr algn="l">
              <a:defRPr sz="800">
                <a:solidFill>
                  <a:schemeClr val="accent4"/>
                </a:solidFill>
              </a:defRPr>
            </a:lvl1pPr>
          </a:lstStyle>
          <a:p>
            <a:endParaRPr lang="en-US" dirty="0"/>
          </a:p>
        </p:txBody>
      </p:sp>
    </p:spTree>
    <p:extLst>
      <p:ext uri="{BB962C8B-B14F-4D97-AF65-F5344CB8AC3E}">
        <p14:creationId xmlns:p14="http://schemas.microsoft.com/office/powerpoint/2010/main" val="226592774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5" name="Text Placeholder 6"/>
          <p:cNvSpPr>
            <a:spLocks noGrp="1"/>
          </p:cNvSpPr>
          <p:nvPr>
            <p:ph type="body" sz="quarter" idx="10" hasCustomPrompt="1"/>
          </p:nvPr>
        </p:nvSpPr>
        <p:spPr>
          <a:xfrm>
            <a:off x="377831" y="4616714"/>
            <a:ext cx="8373453" cy="413461"/>
          </a:xfrm>
        </p:spPr>
        <p:txBody>
          <a:bodyPr anchor="b"/>
          <a:lstStyle>
            <a:lvl1pPr marL="0" indent="0">
              <a:lnSpc>
                <a:spcPts val="750"/>
              </a:lnSpc>
              <a:spcAft>
                <a:spcPts val="0"/>
              </a:spcAft>
              <a:buNone/>
              <a:defRPr sz="700">
                <a:solidFill>
                  <a:schemeClr val="tx1">
                    <a:lumMod val="50000"/>
                    <a:lumOff val="50000"/>
                  </a:schemeClr>
                </a:solidFill>
              </a:defRPr>
            </a:lvl1pPr>
            <a:lvl2pPr marL="174992" indent="0">
              <a:spcAft>
                <a:spcPts val="0"/>
              </a:spcAft>
              <a:buNone/>
              <a:defRPr sz="900"/>
            </a:lvl2pPr>
            <a:lvl3pPr marL="407124" indent="0">
              <a:spcAft>
                <a:spcPts val="0"/>
              </a:spcAft>
              <a:buNone/>
              <a:defRPr sz="900"/>
            </a:lvl3pPr>
            <a:lvl4pPr marL="610686" indent="0">
              <a:spcAft>
                <a:spcPts val="0"/>
              </a:spcAft>
              <a:buNone/>
              <a:defRPr sz="900"/>
            </a:lvl4pPr>
            <a:lvl5pPr marL="864247" indent="0">
              <a:spcAft>
                <a:spcPts val="0"/>
              </a:spcAft>
              <a:buNone/>
              <a:defRPr sz="900"/>
            </a:lvl5pPr>
          </a:lstStyle>
          <a:p>
            <a:pPr lvl="0"/>
            <a:r>
              <a:rPr lang="en-US" dirty="0"/>
              <a:t>Footnotes</a:t>
            </a:r>
            <a:endParaRPr lang="en-GB" dirty="0"/>
          </a:p>
        </p:txBody>
      </p:sp>
    </p:spTree>
    <p:extLst>
      <p:ext uri="{BB962C8B-B14F-4D97-AF65-F5344CB8AC3E}">
        <p14:creationId xmlns:p14="http://schemas.microsoft.com/office/powerpoint/2010/main" val="18803367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1.png"/><Relationship Id="rId4" Type="http://schemas.openxmlformats.org/officeDocument/2006/relationships/slideLayout" Target="../slideLayouts/slideLayout2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image" Target="../media/image4.emf"/><Relationship Id="rId3" Type="http://schemas.openxmlformats.org/officeDocument/2006/relationships/slideLayout" Target="../slideLayouts/slideLayout27.xml"/><Relationship Id="rId21" Type="http://schemas.openxmlformats.org/officeDocument/2006/relationships/image" Target="../media/image7.png"/><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oleObject" Target="../embeddings/oleObject1.bin"/><Relationship Id="rId2" Type="http://schemas.openxmlformats.org/officeDocument/2006/relationships/slideLayout" Target="../slideLayouts/slideLayout26.xml"/><Relationship Id="rId16" Type="http://schemas.openxmlformats.org/officeDocument/2006/relationships/tags" Target="../tags/tag2.xml"/><Relationship Id="rId20" Type="http://schemas.openxmlformats.org/officeDocument/2006/relationships/image" Target="../media/image6.wmf"/><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vmlDrawing" Target="../drawings/vmlDrawing1.vml"/><Relationship Id="rId10" Type="http://schemas.openxmlformats.org/officeDocument/2006/relationships/slideLayout" Target="../slideLayouts/slideLayout34.xml"/><Relationship Id="rId19" Type="http://schemas.openxmlformats.org/officeDocument/2006/relationships/image" Target="../media/image5.png"/><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65571" name="Title Placeholder 1"/>
          <p:cNvSpPr>
            <a:spLocks noGrp="1"/>
          </p:cNvSpPr>
          <p:nvPr>
            <p:ph type="title"/>
          </p:nvPr>
        </p:nvSpPr>
        <p:spPr bwMode="auto">
          <a:xfrm>
            <a:off x="352425" y="96442"/>
            <a:ext cx="712364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3" tIns="45711" rIns="91423" bIns="45711" numCol="1" anchor="t" anchorCtr="0" compatLnSpc="1">
            <a:prstTxWarp prst="textNoShape">
              <a:avLst/>
            </a:prstTxWarp>
          </a:bodyPr>
          <a:lstStyle/>
          <a:p>
            <a:pPr lvl="0"/>
            <a:r>
              <a:rPr lang="en-US" dirty="0"/>
              <a:t>Click to edit Master title style</a:t>
            </a:r>
            <a:endParaRPr lang="en-GB" dirty="0"/>
          </a:p>
        </p:txBody>
      </p:sp>
      <p:sp>
        <p:nvSpPr>
          <p:cNvPr id="365572" name="Text Placeholder 2"/>
          <p:cNvSpPr>
            <a:spLocks noGrp="1"/>
          </p:cNvSpPr>
          <p:nvPr>
            <p:ph type="body" idx="1"/>
          </p:nvPr>
        </p:nvSpPr>
        <p:spPr bwMode="auto">
          <a:xfrm>
            <a:off x="363540" y="1085850"/>
            <a:ext cx="8340725" cy="3396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3" tIns="45711" rIns="91423" bIns="4571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6" name="Picture 2" descr="X:\Studio_Main\PRESENTATIONS\04 Logos\Roche\Roche logo.png"/>
          <p:cNvPicPr>
            <a:picLocks noChangeAspect="1" noChangeArrowheads="1"/>
          </p:cNvPicPr>
          <p:nvPr userDrawn="1"/>
        </p:nvPicPr>
        <p:blipFill>
          <a:blip r:embed="rId18">
            <a:extLst>
              <a:ext uri="{28A0092B-C50C-407E-A947-70E740481C1C}">
                <a14:useLocalDpi xmlns:a14="http://schemas.microsoft.com/office/drawing/2010/main" val="0"/>
              </a:ext>
            </a:extLst>
          </a:blip>
          <a:stretch>
            <a:fillRect/>
          </a:stretch>
        </p:blipFill>
        <p:spPr bwMode="auto">
          <a:xfrm>
            <a:off x="8094381" y="302041"/>
            <a:ext cx="630706" cy="32699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Obdélník 4"/>
          <p:cNvSpPr/>
          <p:nvPr userDrawn="1"/>
        </p:nvSpPr>
        <p:spPr>
          <a:xfrm>
            <a:off x="8038555" y="4890610"/>
            <a:ext cx="1163351" cy="200055"/>
          </a:xfrm>
          <a:prstGeom prst="rect">
            <a:avLst/>
          </a:prstGeom>
        </p:spPr>
        <p:txBody>
          <a:bodyPr wrap="none">
            <a:spAutoFit/>
          </a:bodyPr>
          <a:lstStyle/>
          <a:p>
            <a:r>
              <a:rPr lang="mr-IN" sz="700" i="0" dirty="0" smtClean="0">
                <a:solidFill>
                  <a:srgbClr val="000000"/>
                </a:solidFill>
                <a:latin typeface="Helvetica" charset="0"/>
              </a:rPr>
              <a:t>CZ/TCN/0318/0005</a:t>
            </a:r>
            <a:r>
              <a:rPr lang="cs-CZ" sz="700" i="0" dirty="0" err="1" smtClean="0">
                <a:solidFill>
                  <a:srgbClr val="000000"/>
                </a:solidFill>
                <a:latin typeface="Helvetica" charset="0"/>
              </a:rPr>
              <a:t>ai</a:t>
            </a:r>
            <a:endParaRPr lang="cs-CZ" sz="700" dirty="0"/>
          </a:p>
        </p:txBody>
      </p:sp>
    </p:spTree>
  </p:cSld>
  <p:clrMap bg1="lt1" tx1="dk1" bg2="lt2" tx2="dk2" accent1="accent1" accent2="accent2" accent3="accent3" accent4="accent4" accent5="accent5" accent6="accent6" hlink="hlink" folHlink="folHlink"/>
  <p:sldLayoutIdLst>
    <p:sldLayoutId id="2147484365" r:id="rId1"/>
    <p:sldLayoutId id="2147484369" r:id="rId2"/>
    <p:sldLayoutId id="2147484368" r:id="rId3"/>
    <p:sldLayoutId id="2147484370" r:id="rId4"/>
    <p:sldLayoutId id="2147484373" r:id="rId5"/>
    <p:sldLayoutId id="2147484374" r:id="rId6"/>
    <p:sldLayoutId id="2147484372" r:id="rId7"/>
    <p:sldLayoutId id="2147484386" r:id="rId8"/>
    <p:sldLayoutId id="2147484391" r:id="rId9"/>
    <p:sldLayoutId id="2147484399" r:id="rId10"/>
    <p:sldLayoutId id="2147484400" r:id="rId11"/>
    <p:sldLayoutId id="2147484421" r:id="rId12"/>
    <p:sldLayoutId id="2147484423" r:id="rId13"/>
    <p:sldLayoutId id="2147484439" r:id="rId14"/>
    <p:sldLayoutId id="2147484440" r:id="rId15"/>
    <p:sldLayoutId id="2147484441" r:id="rId16"/>
  </p:sldLayoutIdLst>
  <p:transition/>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sz="2000">
          <a:solidFill>
            <a:schemeClr val="tx1"/>
          </a:solidFill>
          <a:latin typeface="Imago" pitchFamily="2" charset="0"/>
          <a:ea typeface="+mj-ea"/>
          <a:cs typeface="+mj-cs"/>
        </a:defRPr>
      </a:lvl1pPr>
      <a:lvl2pPr algn="l" rtl="0" eaLnBrk="1" fontAlgn="base" hangingPunct="1">
        <a:lnSpc>
          <a:spcPct val="90000"/>
        </a:lnSpc>
        <a:spcBef>
          <a:spcPct val="0"/>
        </a:spcBef>
        <a:spcAft>
          <a:spcPct val="0"/>
        </a:spcAft>
        <a:defRPr sz="2600">
          <a:solidFill>
            <a:srgbClr val="7F7F7F"/>
          </a:solidFill>
          <a:latin typeface="Imago-Medium" pitchFamily="2" charset="0"/>
          <a:ea typeface="MS PGothic" pitchFamily="34" charset="-128"/>
        </a:defRPr>
      </a:lvl2pPr>
      <a:lvl3pPr algn="l" rtl="0" eaLnBrk="1" fontAlgn="base" hangingPunct="1">
        <a:lnSpc>
          <a:spcPct val="90000"/>
        </a:lnSpc>
        <a:spcBef>
          <a:spcPct val="0"/>
        </a:spcBef>
        <a:spcAft>
          <a:spcPct val="0"/>
        </a:spcAft>
        <a:defRPr sz="2600">
          <a:solidFill>
            <a:srgbClr val="7F7F7F"/>
          </a:solidFill>
          <a:latin typeface="Imago-Medium" pitchFamily="2" charset="0"/>
          <a:ea typeface="MS PGothic" pitchFamily="34" charset="-128"/>
        </a:defRPr>
      </a:lvl3pPr>
      <a:lvl4pPr algn="l" rtl="0" eaLnBrk="1" fontAlgn="base" hangingPunct="1">
        <a:lnSpc>
          <a:spcPct val="90000"/>
        </a:lnSpc>
        <a:spcBef>
          <a:spcPct val="0"/>
        </a:spcBef>
        <a:spcAft>
          <a:spcPct val="0"/>
        </a:spcAft>
        <a:defRPr sz="2600">
          <a:solidFill>
            <a:srgbClr val="7F7F7F"/>
          </a:solidFill>
          <a:latin typeface="Imago-Medium" pitchFamily="2" charset="0"/>
          <a:ea typeface="MS PGothic" pitchFamily="34" charset="-128"/>
        </a:defRPr>
      </a:lvl4pPr>
      <a:lvl5pPr algn="l" rtl="0" eaLnBrk="1" fontAlgn="base" hangingPunct="1">
        <a:lnSpc>
          <a:spcPct val="90000"/>
        </a:lnSpc>
        <a:spcBef>
          <a:spcPct val="0"/>
        </a:spcBef>
        <a:spcAft>
          <a:spcPct val="0"/>
        </a:spcAft>
        <a:defRPr sz="2600">
          <a:solidFill>
            <a:srgbClr val="7F7F7F"/>
          </a:solidFill>
          <a:latin typeface="Imago-Medium" pitchFamily="2" charset="0"/>
          <a:ea typeface="MS PGothic" pitchFamily="34" charset="-128"/>
        </a:defRPr>
      </a:lvl5pPr>
      <a:lvl6pPr marL="457178" algn="l" rtl="0" eaLnBrk="1" fontAlgn="base" hangingPunct="1">
        <a:lnSpc>
          <a:spcPct val="90000"/>
        </a:lnSpc>
        <a:spcBef>
          <a:spcPct val="0"/>
        </a:spcBef>
        <a:spcAft>
          <a:spcPct val="0"/>
        </a:spcAft>
        <a:defRPr sz="2600">
          <a:solidFill>
            <a:srgbClr val="7F7F7F"/>
          </a:solidFill>
          <a:latin typeface="Imago-Medium" pitchFamily="2" charset="0"/>
          <a:ea typeface="MS PGothic" pitchFamily="34" charset="-128"/>
        </a:defRPr>
      </a:lvl6pPr>
      <a:lvl7pPr marL="914355" algn="l" rtl="0" eaLnBrk="1" fontAlgn="base" hangingPunct="1">
        <a:lnSpc>
          <a:spcPct val="90000"/>
        </a:lnSpc>
        <a:spcBef>
          <a:spcPct val="0"/>
        </a:spcBef>
        <a:spcAft>
          <a:spcPct val="0"/>
        </a:spcAft>
        <a:defRPr sz="2600">
          <a:solidFill>
            <a:srgbClr val="7F7F7F"/>
          </a:solidFill>
          <a:latin typeface="Imago-Medium" pitchFamily="2" charset="0"/>
          <a:ea typeface="MS PGothic" pitchFamily="34" charset="-128"/>
        </a:defRPr>
      </a:lvl7pPr>
      <a:lvl8pPr marL="1371532" algn="l" rtl="0" eaLnBrk="1" fontAlgn="base" hangingPunct="1">
        <a:lnSpc>
          <a:spcPct val="90000"/>
        </a:lnSpc>
        <a:spcBef>
          <a:spcPct val="0"/>
        </a:spcBef>
        <a:spcAft>
          <a:spcPct val="0"/>
        </a:spcAft>
        <a:defRPr sz="2600">
          <a:solidFill>
            <a:srgbClr val="7F7F7F"/>
          </a:solidFill>
          <a:latin typeface="Imago-Medium" pitchFamily="2" charset="0"/>
          <a:ea typeface="MS PGothic" pitchFamily="34" charset="-128"/>
        </a:defRPr>
      </a:lvl8pPr>
      <a:lvl9pPr marL="1828709" algn="l" rtl="0" eaLnBrk="1" fontAlgn="base" hangingPunct="1">
        <a:lnSpc>
          <a:spcPct val="90000"/>
        </a:lnSpc>
        <a:spcBef>
          <a:spcPct val="0"/>
        </a:spcBef>
        <a:spcAft>
          <a:spcPct val="0"/>
        </a:spcAft>
        <a:defRPr sz="2600">
          <a:solidFill>
            <a:srgbClr val="7F7F7F"/>
          </a:solidFill>
          <a:latin typeface="Imago-Medium" pitchFamily="2" charset="0"/>
          <a:ea typeface="MS PGothic" pitchFamily="34" charset="-128"/>
        </a:defRPr>
      </a:lvl9pPr>
    </p:titleStyle>
    <p:bodyStyle>
      <a:lvl1pPr marL="263513" indent="-263513" algn="l" rtl="0" eaLnBrk="1" fontAlgn="base" hangingPunct="1">
        <a:spcBef>
          <a:spcPct val="65000"/>
        </a:spcBef>
        <a:spcAft>
          <a:spcPct val="0"/>
        </a:spcAft>
        <a:buClr>
          <a:schemeClr val="tx1"/>
        </a:buClr>
        <a:buFont typeface="Arial" pitchFamily="34" charset="0"/>
        <a:buChar char="•"/>
        <a:defRPr sz="2000">
          <a:solidFill>
            <a:schemeClr val="tx1"/>
          </a:solidFill>
          <a:latin typeface="Imago" pitchFamily="2" charset="0"/>
          <a:ea typeface="+mn-ea"/>
          <a:cs typeface="+mn-cs"/>
        </a:defRPr>
      </a:lvl1pPr>
      <a:lvl2pPr marL="627032" indent="-271451" algn="l" rtl="0" eaLnBrk="1" fontAlgn="base" hangingPunct="1">
        <a:spcBef>
          <a:spcPct val="35000"/>
        </a:spcBef>
        <a:spcAft>
          <a:spcPct val="0"/>
        </a:spcAft>
        <a:buClr>
          <a:schemeClr val="tx1"/>
        </a:buClr>
        <a:buFont typeface="Arial" pitchFamily="34" charset="0"/>
        <a:buChar char="–"/>
        <a:defRPr>
          <a:solidFill>
            <a:schemeClr val="tx1"/>
          </a:solidFill>
          <a:latin typeface="Imago" pitchFamily="2" charset="0"/>
        </a:defRPr>
      </a:lvl2pPr>
      <a:lvl3pPr marL="901655" indent="-274625" algn="l" rtl="0" eaLnBrk="1" fontAlgn="base" hangingPunct="1">
        <a:spcBef>
          <a:spcPct val="25000"/>
        </a:spcBef>
        <a:spcAft>
          <a:spcPct val="0"/>
        </a:spcAft>
        <a:buClr>
          <a:schemeClr val="tx1"/>
        </a:buClr>
        <a:buFont typeface="Arial" pitchFamily="34" charset="0"/>
        <a:buChar char="•"/>
        <a:defRPr sz="1600">
          <a:solidFill>
            <a:schemeClr val="tx1"/>
          </a:solidFill>
          <a:latin typeface="Imago" pitchFamily="2" charset="0"/>
        </a:defRPr>
      </a:lvl3pPr>
      <a:lvl4pPr marL="1265175" indent="-282561" algn="l" rtl="0" eaLnBrk="1" fontAlgn="base" hangingPunct="1">
        <a:spcBef>
          <a:spcPct val="20000"/>
        </a:spcBef>
        <a:spcAft>
          <a:spcPct val="0"/>
        </a:spcAft>
        <a:buClr>
          <a:schemeClr val="tx1"/>
        </a:buClr>
        <a:buFont typeface="Arial" pitchFamily="34" charset="0"/>
        <a:buChar char="–"/>
        <a:defRPr sz="1400">
          <a:solidFill>
            <a:schemeClr val="tx1"/>
          </a:solidFill>
          <a:latin typeface="Imago" pitchFamily="2" charset="0"/>
        </a:defRPr>
      </a:lvl4pPr>
      <a:lvl5pPr marL="1615994" indent="-269861" algn="l" rtl="0" eaLnBrk="1" fontAlgn="base" hangingPunct="1">
        <a:spcBef>
          <a:spcPct val="20000"/>
        </a:spcBef>
        <a:spcAft>
          <a:spcPct val="0"/>
        </a:spcAft>
        <a:buClr>
          <a:schemeClr val="tx1"/>
        </a:buClr>
        <a:buFont typeface="Arial" pitchFamily="34" charset="0"/>
        <a:buChar char="»"/>
        <a:defRPr sz="1400">
          <a:solidFill>
            <a:schemeClr val="tx1"/>
          </a:solidFill>
          <a:latin typeface="Imago" pitchFamily="2" charset="0"/>
        </a:defRPr>
      </a:lvl5pPr>
      <a:lvl6pPr marL="2073173" indent="-349232" algn="l" rtl="0" eaLnBrk="1" fontAlgn="base" hangingPunct="1">
        <a:spcBef>
          <a:spcPct val="20000"/>
        </a:spcBef>
        <a:spcAft>
          <a:spcPct val="0"/>
        </a:spcAft>
        <a:buClr>
          <a:srgbClr val="FB6D13"/>
        </a:buClr>
        <a:buFont typeface="Arial" pitchFamily="34" charset="0"/>
        <a:buChar char="»"/>
        <a:defRPr sz="1400">
          <a:solidFill>
            <a:schemeClr val="tx1"/>
          </a:solidFill>
          <a:latin typeface="+mn-lt"/>
        </a:defRPr>
      </a:lvl6pPr>
      <a:lvl7pPr marL="2530349" indent="-349232" algn="l" rtl="0" eaLnBrk="1" fontAlgn="base" hangingPunct="1">
        <a:spcBef>
          <a:spcPct val="20000"/>
        </a:spcBef>
        <a:spcAft>
          <a:spcPct val="0"/>
        </a:spcAft>
        <a:buClr>
          <a:srgbClr val="FB6D13"/>
        </a:buClr>
        <a:buFont typeface="Arial" pitchFamily="34" charset="0"/>
        <a:buChar char="»"/>
        <a:defRPr sz="1400">
          <a:solidFill>
            <a:schemeClr val="tx1"/>
          </a:solidFill>
          <a:latin typeface="+mn-lt"/>
        </a:defRPr>
      </a:lvl7pPr>
      <a:lvl8pPr marL="2987525" indent="-349232" algn="l" rtl="0" eaLnBrk="1" fontAlgn="base" hangingPunct="1">
        <a:spcBef>
          <a:spcPct val="20000"/>
        </a:spcBef>
        <a:spcAft>
          <a:spcPct val="0"/>
        </a:spcAft>
        <a:buClr>
          <a:srgbClr val="FB6D13"/>
        </a:buClr>
        <a:buFont typeface="Arial" pitchFamily="34" charset="0"/>
        <a:buChar char="»"/>
        <a:defRPr sz="1400">
          <a:solidFill>
            <a:schemeClr val="tx1"/>
          </a:solidFill>
          <a:latin typeface="+mn-lt"/>
        </a:defRPr>
      </a:lvl8pPr>
      <a:lvl9pPr marL="3444703" indent="-349232" algn="l" rtl="0" eaLnBrk="1" fontAlgn="base" hangingPunct="1">
        <a:spcBef>
          <a:spcPct val="20000"/>
        </a:spcBef>
        <a:spcAft>
          <a:spcPct val="0"/>
        </a:spcAft>
        <a:buClr>
          <a:srgbClr val="FB6D13"/>
        </a:buClr>
        <a:buFont typeface="Arial" pitchFamily="34" charset="0"/>
        <a:buChar char="»"/>
        <a:defRPr sz="1400">
          <a:solidFill>
            <a:schemeClr val="tx1"/>
          </a:solidFill>
          <a:latin typeface="+mn-lt"/>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65571" name="Title Placeholder 1"/>
          <p:cNvSpPr>
            <a:spLocks noGrp="1"/>
          </p:cNvSpPr>
          <p:nvPr>
            <p:ph type="title"/>
          </p:nvPr>
        </p:nvSpPr>
        <p:spPr bwMode="auto">
          <a:xfrm>
            <a:off x="352425" y="96442"/>
            <a:ext cx="712364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3" tIns="45711" rIns="91423" bIns="45711" numCol="1" anchor="t" anchorCtr="0" compatLnSpc="1">
            <a:prstTxWarp prst="textNoShape">
              <a:avLst/>
            </a:prstTxWarp>
          </a:bodyPr>
          <a:lstStyle/>
          <a:p>
            <a:pPr lvl="0"/>
            <a:r>
              <a:rPr lang="en-US" dirty="0"/>
              <a:t>Click to edit Master title style</a:t>
            </a:r>
            <a:endParaRPr lang="en-GB" dirty="0"/>
          </a:p>
        </p:txBody>
      </p:sp>
      <p:sp>
        <p:nvSpPr>
          <p:cNvPr id="365572" name="Text Placeholder 2"/>
          <p:cNvSpPr>
            <a:spLocks noGrp="1"/>
          </p:cNvSpPr>
          <p:nvPr>
            <p:ph type="body" idx="1"/>
          </p:nvPr>
        </p:nvSpPr>
        <p:spPr bwMode="auto">
          <a:xfrm>
            <a:off x="363540" y="1085850"/>
            <a:ext cx="8340725" cy="3396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3" tIns="45711" rIns="91423" bIns="4571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6" name="Picture 2" descr="X:\Studio_Main\PRESENTATIONS\04 Logos\Roche\Roche logo.png"/>
          <p:cNvPicPr>
            <a:picLocks noChangeAspect="1" noChangeArrowheads="1"/>
          </p:cNvPicPr>
          <p:nvPr userDrawn="1"/>
        </p:nvPicPr>
        <p:blipFill>
          <a:blip r:embed="rId10">
            <a:extLst>
              <a:ext uri="{28A0092B-C50C-407E-A947-70E740481C1C}">
                <a14:useLocalDpi xmlns:a14="http://schemas.microsoft.com/office/drawing/2010/main" val="0"/>
              </a:ext>
            </a:extLst>
          </a:blip>
          <a:stretch>
            <a:fillRect/>
          </a:stretch>
        </p:blipFill>
        <p:spPr bwMode="auto">
          <a:xfrm>
            <a:off x="8094381" y="302041"/>
            <a:ext cx="630706" cy="32699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059901"/>
      </p:ext>
    </p:extLst>
  </p:cSld>
  <p:clrMap bg1="lt1" tx1="dk1" bg2="lt2" tx2="dk2" accent1="accent1" accent2="accent2" accent3="accent3" accent4="accent4" accent5="accent5" accent6="accent6" hlink="hlink" folHlink="folHlink"/>
  <p:sldLayoutIdLst>
    <p:sldLayoutId id="2147484377" r:id="rId1"/>
    <p:sldLayoutId id="2147484378" r:id="rId2"/>
    <p:sldLayoutId id="2147484379" r:id="rId3"/>
    <p:sldLayoutId id="2147484380" r:id="rId4"/>
    <p:sldLayoutId id="2147484381" r:id="rId5"/>
    <p:sldLayoutId id="2147484382" r:id="rId6"/>
    <p:sldLayoutId id="2147484383" r:id="rId7"/>
    <p:sldLayoutId id="2147484384" r:id="rId8"/>
  </p:sldLayoutIdLst>
  <p:transition/>
  <p:hf hdr="0" dt="0"/>
  <p:txStyles>
    <p:titleStyle>
      <a:lvl1pPr algn="l" rtl="0" eaLnBrk="1" fontAlgn="base" hangingPunct="1">
        <a:lnSpc>
          <a:spcPct val="90000"/>
        </a:lnSpc>
        <a:spcBef>
          <a:spcPct val="0"/>
        </a:spcBef>
        <a:spcAft>
          <a:spcPct val="0"/>
        </a:spcAft>
        <a:defRPr sz="2600">
          <a:solidFill>
            <a:schemeClr val="tx1"/>
          </a:solidFill>
          <a:latin typeface="Imago" pitchFamily="2" charset="0"/>
          <a:ea typeface="+mj-ea"/>
          <a:cs typeface="+mj-cs"/>
        </a:defRPr>
      </a:lvl1pPr>
      <a:lvl2pPr algn="l" rtl="0" eaLnBrk="1" fontAlgn="base" hangingPunct="1">
        <a:lnSpc>
          <a:spcPct val="90000"/>
        </a:lnSpc>
        <a:spcBef>
          <a:spcPct val="0"/>
        </a:spcBef>
        <a:spcAft>
          <a:spcPct val="0"/>
        </a:spcAft>
        <a:defRPr sz="2600">
          <a:solidFill>
            <a:srgbClr val="7F7F7F"/>
          </a:solidFill>
          <a:latin typeface="Imago-Medium" pitchFamily="2" charset="0"/>
          <a:ea typeface="MS PGothic" pitchFamily="34" charset="-128"/>
        </a:defRPr>
      </a:lvl2pPr>
      <a:lvl3pPr algn="l" rtl="0" eaLnBrk="1" fontAlgn="base" hangingPunct="1">
        <a:lnSpc>
          <a:spcPct val="90000"/>
        </a:lnSpc>
        <a:spcBef>
          <a:spcPct val="0"/>
        </a:spcBef>
        <a:spcAft>
          <a:spcPct val="0"/>
        </a:spcAft>
        <a:defRPr sz="2600">
          <a:solidFill>
            <a:srgbClr val="7F7F7F"/>
          </a:solidFill>
          <a:latin typeface="Imago-Medium" pitchFamily="2" charset="0"/>
          <a:ea typeface="MS PGothic" pitchFamily="34" charset="-128"/>
        </a:defRPr>
      </a:lvl3pPr>
      <a:lvl4pPr algn="l" rtl="0" eaLnBrk="1" fontAlgn="base" hangingPunct="1">
        <a:lnSpc>
          <a:spcPct val="90000"/>
        </a:lnSpc>
        <a:spcBef>
          <a:spcPct val="0"/>
        </a:spcBef>
        <a:spcAft>
          <a:spcPct val="0"/>
        </a:spcAft>
        <a:defRPr sz="2600">
          <a:solidFill>
            <a:srgbClr val="7F7F7F"/>
          </a:solidFill>
          <a:latin typeface="Imago-Medium" pitchFamily="2" charset="0"/>
          <a:ea typeface="MS PGothic" pitchFamily="34" charset="-128"/>
        </a:defRPr>
      </a:lvl4pPr>
      <a:lvl5pPr algn="l" rtl="0" eaLnBrk="1" fontAlgn="base" hangingPunct="1">
        <a:lnSpc>
          <a:spcPct val="90000"/>
        </a:lnSpc>
        <a:spcBef>
          <a:spcPct val="0"/>
        </a:spcBef>
        <a:spcAft>
          <a:spcPct val="0"/>
        </a:spcAft>
        <a:defRPr sz="2600">
          <a:solidFill>
            <a:srgbClr val="7F7F7F"/>
          </a:solidFill>
          <a:latin typeface="Imago-Medium" pitchFamily="2" charset="0"/>
          <a:ea typeface="MS PGothic" pitchFamily="34" charset="-128"/>
        </a:defRPr>
      </a:lvl5pPr>
      <a:lvl6pPr marL="457178" algn="l" rtl="0" eaLnBrk="1" fontAlgn="base" hangingPunct="1">
        <a:lnSpc>
          <a:spcPct val="90000"/>
        </a:lnSpc>
        <a:spcBef>
          <a:spcPct val="0"/>
        </a:spcBef>
        <a:spcAft>
          <a:spcPct val="0"/>
        </a:spcAft>
        <a:defRPr sz="2600">
          <a:solidFill>
            <a:srgbClr val="7F7F7F"/>
          </a:solidFill>
          <a:latin typeface="Imago-Medium" pitchFamily="2" charset="0"/>
          <a:ea typeface="MS PGothic" pitchFamily="34" charset="-128"/>
        </a:defRPr>
      </a:lvl6pPr>
      <a:lvl7pPr marL="914355" algn="l" rtl="0" eaLnBrk="1" fontAlgn="base" hangingPunct="1">
        <a:lnSpc>
          <a:spcPct val="90000"/>
        </a:lnSpc>
        <a:spcBef>
          <a:spcPct val="0"/>
        </a:spcBef>
        <a:spcAft>
          <a:spcPct val="0"/>
        </a:spcAft>
        <a:defRPr sz="2600">
          <a:solidFill>
            <a:srgbClr val="7F7F7F"/>
          </a:solidFill>
          <a:latin typeface="Imago-Medium" pitchFamily="2" charset="0"/>
          <a:ea typeface="MS PGothic" pitchFamily="34" charset="-128"/>
        </a:defRPr>
      </a:lvl7pPr>
      <a:lvl8pPr marL="1371532" algn="l" rtl="0" eaLnBrk="1" fontAlgn="base" hangingPunct="1">
        <a:lnSpc>
          <a:spcPct val="90000"/>
        </a:lnSpc>
        <a:spcBef>
          <a:spcPct val="0"/>
        </a:spcBef>
        <a:spcAft>
          <a:spcPct val="0"/>
        </a:spcAft>
        <a:defRPr sz="2600">
          <a:solidFill>
            <a:srgbClr val="7F7F7F"/>
          </a:solidFill>
          <a:latin typeface="Imago-Medium" pitchFamily="2" charset="0"/>
          <a:ea typeface="MS PGothic" pitchFamily="34" charset="-128"/>
        </a:defRPr>
      </a:lvl8pPr>
      <a:lvl9pPr marL="1828709" algn="l" rtl="0" eaLnBrk="1" fontAlgn="base" hangingPunct="1">
        <a:lnSpc>
          <a:spcPct val="90000"/>
        </a:lnSpc>
        <a:spcBef>
          <a:spcPct val="0"/>
        </a:spcBef>
        <a:spcAft>
          <a:spcPct val="0"/>
        </a:spcAft>
        <a:defRPr sz="2600">
          <a:solidFill>
            <a:srgbClr val="7F7F7F"/>
          </a:solidFill>
          <a:latin typeface="Imago-Medium" pitchFamily="2" charset="0"/>
          <a:ea typeface="MS PGothic" pitchFamily="34" charset="-128"/>
        </a:defRPr>
      </a:lvl9pPr>
    </p:titleStyle>
    <p:bodyStyle>
      <a:lvl1pPr marL="263513" indent="-263513" algn="l" rtl="0" eaLnBrk="1" fontAlgn="base" hangingPunct="1">
        <a:spcBef>
          <a:spcPct val="65000"/>
        </a:spcBef>
        <a:spcAft>
          <a:spcPct val="0"/>
        </a:spcAft>
        <a:buClr>
          <a:schemeClr val="tx1"/>
        </a:buClr>
        <a:buFont typeface="Arial" pitchFamily="34" charset="0"/>
        <a:buChar char="•"/>
        <a:defRPr sz="2000">
          <a:solidFill>
            <a:schemeClr val="tx1"/>
          </a:solidFill>
          <a:latin typeface="Imago" pitchFamily="2" charset="0"/>
          <a:ea typeface="+mn-ea"/>
          <a:cs typeface="+mn-cs"/>
        </a:defRPr>
      </a:lvl1pPr>
      <a:lvl2pPr marL="627032" indent="-271451" algn="l" rtl="0" eaLnBrk="1" fontAlgn="base" hangingPunct="1">
        <a:spcBef>
          <a:spcPct val="35000"/>
        </a:spcBef>
        <a:spcAft>
          <a:spcPct val="0"/>
        </a:spcAft>
        <a:buClr>
          <a:schemeClr val="tx1"/>
        </a:buClr>
        <a:buFont typeface="Arial" pitchFamily="34" charset="0"/>
        <a:buChar char="–"/>
        <a:defRPr>
          <a:solidFill>
            <a:schemeClr val="tx1"/>
          </a:solidFill>
          <a:latin typeface="Imago" pitchFamily="2" charset="0"/>
        </a:defRPr>
      </a:lvl2pPr>
      <a:lvl3pPr marL="901655" indent="-274625" algn="l" rtl="0" eaLnBrk="1" fontAlgn="base" hangingPunct="1">
        <a:spcBef>
          <a:spcPct val="25000"/>
        </a:spcBef>
        <a:spcAft>
          <a:spcPct val="0"/>
        </a:spcAft>
        <a:buClr>
          <a:schemeClr val="tx1"/>
        </a:buClr>
        <a:buFont typeface="Arial" pitchFamily="34" charset="0"/>
        <a:buChar char="•"/>
        <a:defRPr sz="1600">
          <a:solidFill>
            <a:schemeClr val="tx1"/>
          </a:solidFill>
          <a:latin typeface="Imago" pitchFamily="2" charset="0"/>
        </a:defRPr>
      </a:lvl3pPr>
      <a:lvl4pPr marL="1265175" indent="-282561" algn="l" rtl="0" eaLnBrk="1" fontAlgn="base" hangingPunct="1">
        <a:spcBef>
          <a:spcPct val="20000"/>
        </a:spcBef>
        <a:spcAft>
          <a:spcPct val="0"/>
        </a:spcAft>
        <a:buClr>
          <a:schemeClr val="tx1"/>
        </a:buClr>
        <a:buFont typeface="Arial" pitchFamily="34" charset="0"/>
        <a:buChar char="–"/>
        <a:defRPr sz="1400">
          <a:solidFill>
            <a:schemeClr val="tx1"/>
          </a:solidFill>
          <a:latin typeface="Imago" pitchFamily="2" charset="0"/>
        </a:defRPr>
      </a:lvl4pPr>
      <a:lvl5pPr marL="1615994" indent="-269861" algn="l" rtl="0" eaLnBrk="1" fontAlgn="base" hangingPunct="1">
        <a:spcBef>
          <a:spcPct val="20000"/>
        </a:spcBef>
        <a:spcAft>
          <a:spcPct val="0"/>
        </a:spcAft>
        <a:buClr>
          <a:schemeClr val="tx1"/>
        </a:buClr>
        <a:buFont typeface="Arial" pitchFamily="34" charset="0"/>
        <a:buChar char="»"/>
        <a:defRPr sz="1400">
          <a:solidFill>
            <a:schemeClr val="tx1"/>
          </a:solidFill>
          <a:latin typeface="Imago" pitchFamily="2" charset="0"/>
        </a:defRPr>
      </a:lvl5pPr>
      <a:lvl6pPr marL="2073173" indent="-349232" algn="l" rtl="0" eaLnBrk="1" fontAlgn="base" hangingPunct="1">
        <a:spcBef>
          <a:spcPct val="20000"/>
        </a:spcBef>
        <a:spcAft>
          <a:spcPct val="0"/>
        </a:spcAft>
        <a:buClr>
          <a:srgbClr val="FB6D13"/>
        </a:buClr>
        <a:buFont typeface="Arial" pitchFamily="34" charset="0"/>
        <a:buChar char="»"/>
        <a:defRPr sz="1400">
          <a:solidFill>
            <a:schemeClr val="tx1"/>
          </a:solidFill>
          <a:latin typeface="+mn-lt"/>
        </a:defRPr>
      </a:lvl6pPr>
      <a:lvl7pPr marL="2530349" indent="-349232" algn="l" rtl="0" eaLnBrk="1" fontAlgn="base" hangingPunct="1">
        <a:spcBef>
          <a:spcPct val="20000"/>
        </a:spcBef>
        <a:spcAft>
          <a:spcPct val="0"/>
        </a:spcAft>
        <a:buClr>
          <a:srgbClr val="FB6D13"/>
        </a:buClr>
        <a:buFont typeface="Arial" pitchFamily="34" charset="0"/>
        <a:buChar char="»"/>
        <a:defRPr sz="1400">
          <a:solidFill>
            <a:schemeClr val="tx1"/>
          </a:solidFill>
          <a:latin typeface="+mn-lt"/>
        </a:defRPr>
      </a:lvl7pPr>
      <a:lvl8pPr marL="2987525" indent="-349232" algn="l" rtl="0" eaLnBrk="1" fontAlgn="base" hangingPunct="1">
        <a:spcBef>
          <a:spcPct val="20000"/>
        </a:spcBef>
        <a:spcAft>
          <a:spcPct val="0"/>
        </a:spcAft>
        <a:buClr>
          <a:srgbClr val="FB6D13"/>
        </a:buClr>
        <a:buFont typeface="Arial" pitchFamily="34" charset="0"/>
        <a:buChar char="»"/>
        <a:defRPr sz="1400">
          <a:solidFill>
            <a:schemeClr val="tx1"/>
          </a:solidFill>
          <a:latin typeface="+mn-lt"/>
        </a:defRPr>
      </a:lvl8pPr>
      <a:lvl9pPr marL="3444703" indent="-349232" algn="l" rtl="0" eaLnBrk="1" fontAlgn="base" hangingPunct="1">
        <a:spcBef>
          <a:spcPct val="20000"/>
        </a:spcBef>
        <a:spcAft>
          <a:spcPct val="0"/>
        </a:spcAft>
        <a:buClr>
          <a:srgbClr val="FB6D13"/>
        </a:buClr>
        <a:buFont typeface="Arial" pitchFamily="34" charset="0"/>
        <a:buChar char="»"/>
        <a:defRPr sz="1400">
          <a:solidFill>
            <a:schemeClr val="tx1"/>
          </a:solidFill>
          <a:latin typeface="+mn-lt"/>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6"/>
            </p:custDataLst>
            <p:extLst>
              <p:ext uri="{D42A27DB-BD31-4B8C-83A1-F6EECF244321}">
                <p14:modId xmlns:p14="http://schemas.microsoft.com/office/powerpoint/2010/main" val="3352719876"/>
              </p:ext>
            </p:extLst>
          </p:nvPr>
        </p:nvGraphicFramePr>
        <p:xfrm>
          <a:off x="1191" y="1192"/>
          <a:ext cx="1190" cy="1190"/>
        </p:xfrm>
        <a:graphic>
          <a:graphicData uri="http://schemas.openxmlformats.org/presentationml/2006/ole">
            <mc:AlternateContent xmlns:mc="http://schemas.openxmlformats.org/markup-compatibility/2006">
              <mc:Choice xmlns:v="urn:schemas-microsoft-com:vml" Requires="v">
                <p:oleObj spid="_x0000_s3209" name="think-cell Slide" r:id="rId17" imgW="360" imgH="360" progId="TCLayout.ActiveDocument.1">
                  <p:embed/>
                </p:oleObj>
              </mc:Choice>
              <mc:Fallback>
                <p:oleObj name="think-cell Slide" r:id="rId17" imgW="360" imgH="360" progId="TCLayout.ActiveDocument.1">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91" y="1192"/>
                        <a:ext cx="1190"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shpPlaceholderTitle"/>
          <p:cNvSpPr>
            <a:spLocks noGrp="1" noChangeArrowheads="1"/>
          </p:cNvSpPr>
          <p:nvPr>
            <p:ph type="title"/>
          </p:nvPr>
        </p:nvSpPr>
        <p:spPr bwMode="auto">
          <a:xfrm>
            <a:off x="305991" y="336063"/>
            <a:ext cx="7366000" cy="6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smtClean="0"/>
              <a:t>Click to edit Master title style</a:t>
            </a:r>
            <a:br>
              <a:rPr lang="en-US" dirty="0" smtClean="0"/>
            </a:br>
            <a:r>
              <a:rPr lang="en-GB" altLang="en-US" sz="2200" i="1" dirty="0" smtClean="0">
                <a:latin typeface="Minion" pitchFamily="18" charset="0"/>
              </a:rPr>
              <a:t>Subtitle</a:t>
            </a:r>
            <a:endParaRPr lang="en-US" dirty="0" smtClean="0"/>
          </a:p>
        </p:txBody>
      </p:sp>
      <p:sp>
        <p:nvSpPr>
          <p:cNvPr id="23" name="shpPlaceholderMain"/>
          <p:cNvSpPr>
            <a:spLocks noGrp="1" noChangeArrowheads="1"/>
          </p:cNvSpPr>
          <p:nvPr>
            <p:ph type="body" idx="1"/>
          </p:nvPr>
        </p:nvSpPr>
        <p:spPr bwMode="auto">
          <a:xfrm>
            <a:off x="305991" y="1112400"/>
            <a:ext cx="8532019" cy="351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8" name="shpPlaceholderNumber"/>
          <p:cNvSpPr>
            <a:spLocks noGrp="1" noChangeArrowheads="1"/>
          </p:cNvSpPr>
          <p:nvPr>
            <p:ph type="sldNum" sz="quarter" idx="4"/>
          </p:nvPr>
        </p:nvSpPr>
        <p:spPr bwMode="auto">
          <a:xfrm>
            <a:off x="8106302" y="4832620"/>
            <a:ext cx="731708" cy="114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spcBef>
                <a:spcPct val="0"/>
              </a:spcBef>
              <a:defRPr sz="800" b="0">
                <a:solidFill>
                  <a:schemeClr val="accent1"/>
                </a:solidFill>
              </a:defRPr>
            </a:lvl1pPr>
          </a:lstStyle>
          <a:p>
            <a:pPr algn="l">
              <a:tabLst>
                <a:tab pos="714375" algn="r"/>
                <a:tab pos="3119438" algn="l"/>
                <a:tab pos="3158729" algn="l"/>
                <a:tab pos="3496866" algn="l"/>
                <a:tab pos="5176838" algn="r"/>
              </a:tabLst>
            </a:pPr>
            <a:r>
              <a:rPr lang="en-US" i="0" smtClean="0">
                <a:solidFill>
                  <a:srgbClr val="0066CC"/>
                </a:solidFill>
                <a:latin typeface="Imago" charset="0"/>
                <a:ea typeface="ＭＳ Ｐゴシック" charset="0"/>
              </a:rPr>
              <a:t>	</a:t>
            </a:r>
            <a:fld id="{0FBB20A0-29A2-4F03-9BB9-2B9F07088D58}" type="slidenum">
              <a:rPr lang="en-US" i="0" smtClean="0">
                <a:solidFill>
                  <a:srgbClr val="0066CC"/>
                </a:solidFill>
                <a:latin typeface="Imago" charset="0"/>
                <a:ea typeface="ＭＳ Ｐゴシック" charset="0"/>
              </a:rPr>
              <a:pPr algn="l">
                <a:tabLst>
                  <a:tab pos="714375" algn="r"/>
                  <a:tab pos="3119438" algn="l"/>
                  <a:tab pos="3158729" algn="l"/>
                  <a:tab pos="3496866" algn="l"/>
                  <a:tab pos="5176838" algn="r"/>
                </a:tabLst>
              </a:pPr>
              <a:t>‹#›</a:t>
            </a:fld>
            <a:endParaRPr lang="en-US" i="0" dirty="0">
              <a:solidFill>
                <a:srgbClr val="0066CC"/>
              </a:solidFill>
              <a:latin typeface="Imago" charset="0"/>
              <a:ea typeface="ＭＳ Ｐゴシック" charset="0"/>
            </a:endParaRPr>
          </a:p>
        </p:txBody>
      </p:sp>
      <p:pic>
        <p:nvPicPr>
          <p:cNvPr id="16" name="Picture 9"/>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05991" y="4683482"/>
            <a:ext cx="1307386" cy="264758"/>
          </a:xfrm>
          <a:prstGeom prst="rect">
            <a:avLst/>
          </a:prstGeom>
        </p:spPr>
      </p:pic>
      <p:pic>
        <p:nvPicPr>
          <p:cNvPr id="15" name="shpLogoPicDark"/>
          <p:cNvPicPr>
            <a:picLocks/>
          </p:cNvPicPr>
          <p:nvPr userDrawn="1"/>
        </p:nvPicPr>
        <p:blipFill>
          <a:blip r:embed="rId20" cstate="print">
            <a:extLst>
              <a:ext uri="{28A0092B-C50C-407E-A947-70E740481C1C}">
                <a14:useLocalDpi xmlns:a14="http://schemas.microsoft.com/office/drawing/2010/main" val="0"/>
              </a:ext>
            </a:extLst>
          </a:blip>
          <a:stretch>
            <a:fillRect/>
          </a:stretch>
        </p:blipFill>
        <p:spPr bwMode="black">
          <a:xfrm>
            <a:off x="8218170" y="135255"/>
            <a:ext cx="734378" cy="491490"/>
          </a:xfrm>
          <a:prstGeom prst="rect">
            <a:avLst/>
          </a:prstGeom>
        </p:spPr>
      </p:pic>
      <p:sp>
        <p:nvSpPr>
          <p:cNvPr id="12" name="Rectangle 11"/>
          <p:cNvSpPr/>
          <p:nvPr userDrawn="1"/>
        </p:nvSpPr>
        <p:spPr>
          <a:xfrm>
            <a:off x="1" y="4988973"/>
            <a:ext cx="9143999" cy="146194"/>
          </a:xfrm>
          <a:prstGeom prst="rect">
            <a:avLst/>
          </a:prstGeom>
        </p:spPr>
        <p:txBody>
          <a:bodyPr wrap="square" lIns="68580" tIns="34290" rIns="68580" bIns="34290">
            <a:spAutoFit/>
          </a:bodyPr>
          <a:lstStyle/>
          <a:p>
            <a:pPr algn="ctr"/>
            <a:r>
              <a:rPr lang="en-US" sz="500" i="0" dirty="0" smtClean="0">
                <a:solidFill>
                  <a:srgbClr val="000000"/>
                </a:solidFill>
                <a:latin typeface="Imago" charset="0"/>
                <a:ea typeface="ＭＳ Ｐゴシック" charset="0"/>
              </a:rPr>
              <a:t>Global planning document for internal planning purposes that may contain aspirational statements. Any external use must be in compliance with applicable company policies and policy guidelines</a:t>
            </a:r>
            <a:endParaRPr lang="en-US" sz="500" i="0" dirty="0">
              <a:solidFill>
                <a:srgbClr val="000000"/>
              </a:solidFill>
              <a:latin typeface="Imago" charset="0"/>
              <a:ea typeface="ＭＳ Ｐゴシック" charset="0"/>
            </a:endParaRPr>
          </a:p>
        </p:txBody>
      </p:sp>
      <p:pic>
        <p:nvPicPr>
          <p:cNvPr id="9" name="Picture 8"/>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7552154" y="4701561"/>
            <a:ext cx="1137981" cy="312004"/>
          </a:xfrm>
          <a:prstGeom prst="rect">
            <a:avLst/>
          </a:prstGeom>
        </p:spPr>
      </p:pic>
    </p:spTree>
    <p:extLst>
      <p:ext uri="{BB962C8B-B14F-4D97-AF65-F5344CB8AC3E}">
        <p14:creationId xmlns:p14="http://schemas.microsoft.com/office/powerpoint/2010/main" val="3397632199"/>
      </p:ext>
    </p:extLst>
  </p:cSld>
  <p:clrMap bg1="lt1" tx1="dk1" bg2="lt2" tx2="dk2" accent1="accent1" accent2="accent2" accent3="accent3" accent4="accent4" accent5="accent5" accent6="accent6" hlink="hlink" folHlink="folHlink"/>
  <p:sldLayoutIdLst>
    <p:sldLayoutId id="2147484426" r:id="rId1"/>
    <p:sldLayoutId id="2147484427" r:id="rId2"/>
    <p:sldLayoutId id="2147484428" r:id="rId3"/>
    <p:sldLayoutId id="2147484429" r:id="rId4"/>
    <p:sldLayoutId id="2147484430" r:id="rId5"/>
    <p:sldLayoutId id="2147484431" r:id="rId6"/>
    <p:sldLayoutId id="2147484432" r:id="rId7"/>
    <p:sldLayoutId id="2147484433" r:id="rId8"/>
    <p:sldLayoutId id="2147484434" r:id="rId9"/>
    <p:sldLayoutId id="2147484435" r:id="rId10"/>
    <p:sldLayoutId id="2147484436" r:id="rId11"/>
    <p:sldLayoutId id="2147484437" r:id="rId12"/>
    <p:sldLayoutId id="2147484438"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rtl="0" eaLnBrk="0" fontAlgn="base" hangingPunct="0">
        <a:spcBef>
          <a:spcPct val="0"/>
        </a:spcBef>
        <a:spcAft>
          <a:spcPct val="0"/>
        </a:spcAft>
        <a:defRPr sz="2000" b="1">
          <a:solidFill>
            <a:schemeClr val="tx1"/>
          </a:solidFill>
          <a:latin typeface="Imago" charset="0"/>
          <a:ea typeface="ＭＳ Ｐゴシック" pitchFamily="-105" charset="-128"/>
          <a:cs typeface="ＭＳ Ｐゴシック" pitchFamily="-105" charset="-128"/>
        </a:defRPr>
      </a:lvl1pPr>
      <a:lvl2pPr algn="l" rtl="0" eaLnBrk="0" fontAlgn="base" hangingPunct="0">
        <a:spcBef>
          <a:spcPct val="0"/>
        </a:spcBef>
        <a:spcAft>
          <a:spcPct val="0"/>
        </a:spcAft>
        <a:defRPr sz="2000">
          <a:solidFill>
            <a:srgbClr val="0082DA"/>
          </a:solidFill>
          <a:latin typeface="Imago" charset="0"/>
          <a:ea typeface="ＭＳ Ｐゴシック" pitchFamily="-105" charset="-128"/>
          <a:cs typeface="ＭＳ Ｐゴシック" pitchFamily="-105" charset="-128"/>
        </a:defRPr>
      </a:lvl2pPr>
      <a:lvl3pPr algn="l" rtl="0" eaLnBrk="0" fontAlgn="base" hangingPunct="0">
        <a:spcBef>
          <a:spcPct val="0"/>
        </a:spcBef>
        <a:spcAft>
          <a:spcPct val="0"/>
        </a:spcAft>
        <a:defRPr sz="2000">
          <a:solidFill>
            <a:srgbClr val="0082DA"/>
          </a:solidFill>
          <a:latin typeface="Imago" charset="0"/>
          <a:ea typeface="ＭＳ Ｐゴシック" pitchFamily="-105" charset="-128"/>
          <a:cs typeface="ＭＳ Ｐゴシック" pitchFamily="-105" charset="-128"/>
        </a:defRPr>
      </a:lvl3pPr>
      <a:lvl4pPr algn="l" rtl="0" eaLnBrk="0" fontAlgn="base" hangingPunct="0">
        <a:spcBef>
          <a:spcPct val="0"/>
        </a:spcBef>
        <a:spcAft>
          <a:spcPct val="0"/>
        </a:spcAft>
        <a:defRPr sz="2000">
          <a:solidFill>
            <a:srgbClr val="0082DA"/>
          </a:solidFill>
          <a:latin typeface="Imago" charset="0"/>
          <a:ea typeface="ＭＳ Ｐゴシック" pitchFamily="-105" charset="-128"/>
          <a:cs typeface="ＭＳ Ｐゴシック" pitchFamily="-105" charset="-128"/>
        </a:defRPr>
      </a:lvl4pPr>
      <a:lvl5pPr algn="l" rtl="0" eaLnBrk="0" fontAlgn="base" hangingPunct="0">
        <a:spcBef>
          <a:spcPct val="0"/>
        </a:spcBef>
        <a:spcAft>
          <a:spcPct val="0"/>
        </a:spcAft>
        <a:defRPr sz="2000">
          <a:solidFill>
            <a:srgbClr val="0082DA"/>
          </a:solidFill>
          <a:latin typeface="Imago" charset="0"/>
          <a:ea typeface="ＭＳ Ｐゴシック" pitchFamily="-105" charset="-128"/>
          <a:cs typeface="ＭＳ Ｐゴシック" pitchFamily="-105" charset="-128"/>
        </a:defRPr>
      </a:lvl5pPr>
      <a:lvl6pPr marL="342900" algn="l" rtl="0" fontAlgn="base">
        <a:spcBef>
          <a:spcPct val="0"/>
        </a:spcBef>
        <a:spcAft>
          <a:spcPct val="0"/>
        </a:spcAft>
        <a:defRPr sz="2000">
          <a:solidFill>
            <a:srgbClr val="0082DA"/>
          </a:solidFill>
          <a:latin typeface="Imago Book" pitchFamily="-105" charset="0"/>
        </a:defRPr>
      </a:lvl6pPr>
      <a:lvl7pPr marL="685800" algn="l" rtl="0" fontAlgn="base">
        <a:spcBef>
          <a:spcPct val="0"/>
        </a:spcBef>
        <a:spcAft>
          <a:spcPct val="0"/>
        </a:spcAft>
        <a:defRPr sz="2000">
          <a:solidFill>
            <a:srgbClr val="0082DA"/>
          </a:solidFill>
          <a:latin typeface="Imago Book" pitchFamily="-105" charset="0"/>
        </a:defRPr>
      </a:lvl7pPr>
      <a:lvl8pPr marL="1028700" algn="l" rtl="0" fontAlgn="base">
        <a:spcBef>
          <a:spcPct val="0"/>
        </a:spcBef>
        <a:spcAft>
          <a:spcPct val="0"/>
        </a:spcAft>
        <a:defRPr sz="2000">
          <a:solidFill>
            <a:srgbClr val="0082DA"/>
          </a:solidFill>
          <a:latin typeface="Imago Book" pitchFamily="-105" charset="0"/>
        </a:defRPr>
      </a:lvl8pPr>
      <a:lvl9pPr marL="1371600" algn="l" rtl="0" fontAlgn="base">
        <a:spcBef>
          <a:spcPct val="0"/>
        </a:spcBef>
        <a:spcAft>
          <a:spcPct val="0"/>
        </a:spcAft>
        <a:defRPr sz="2000">
          <a:solidFill>
            <a:srgbClr val="0082DA"/>
          </a:solidFill>
          <a:latin typeface="Imago Book" pitchFamily="-105" charset="0"/>
        </a:defRPr>
      </a:lvl9pPr>
    </p:titleStyle>
    <p:bodyStyle>
      <a:lvl1pPr marL="213300" indent="-213300" algn="l" rtl="0" eaLnBrk="0" fontAlgn="base" hangingPunct="0">
        <a:spcBef>
          <a:spcPts val="900"/>
        </a:spcBef>
        <a:spcAft>
          <a:spcPct val="0"/>
        </a:spcAft>
        <a:buClr>
          <a:schemeClr val="accent1"/>
        </a:buClr>
        <a:buSzPct val="90000"/>
        <a:buFont typeface="Wingdings" panose="05000000000000000000" pitchFamily="2" charset="2"/>
        <a:buChar char="§"/>
        <a:defRPr sz="1500">
          <a:solidFill>
            <a:srgbClr val="000000"/>
          </a:solidFill>
          <a:latin typeface="Imago" charset="0"/>
          <a:ea typeface="ＭＳ Ｐゴシック" pitchFamily="-105" charset="-128"/>
          <a:cs typeface="ＭＳ Ｐゴシック" pitchFamily="-105" charset="-128"/>
        </a:defRPr>
      </a:lvl1pPr>
      <a:lvl2pPr marL="401241" indent="-195263" algn="l" rtl="0" eaLnBrk="0" fontAlgn="base" hangingPunct="0">
        <a:spcBef>
          <a:spcPct val="30000"/>
        </a:spcBef>
        <a:spcAft>
          <a:spcPct val="0"/>
        </a:spcAft>
        <a:buChar char="–"/>
        <a:defRPr sz="1400">
          <a:solidFill>
            <a:srgbClr val="000000"/>
          </a:solidFill>
          <a:latin typeface="Imago" charset="0"/>
          <a:ea typeface="ＭＳ Ｐゴシック" pitchFamily="-105" charset="-128"/>
        </a:defRPr>
      </a:lvl2pPr>
      <a:lvl3pPr marL="607219" indent="-205979" algn="l" rtl="0" eaLnBrk="0" fontAlgn="base" hangingPunct="0">
        <a:spcBef>
          <a:spcPct val="20000"/>
        </a:spcBef>
        <a:spcAft>
          <a:spcPct val="0"/>
        </a:spcAft>
        <a:buChar char="•"/>
        <a:defRPr sz="1400">
          <a:solidFill>
            <a:srgbClr val="000000"/>
          </a:solidFill>
          <a:latin typeface="Imago" charset="0"/>
          <a:ea typeface="ヒラギノ角ゴ Pro W3" pitchFamily="48" charset="-128"/>
          <a:cs typeface="ヒラギノ角ゴ Pro W3" pitchFamily="48" charset="-128"/>
        </a:defRPr>
      </a:lvl3pPr>
      <a:lvl4pPr marL="803672" indent="-196454" algn="l" rtl="0" eaLnBrk="0" fontAlgn="base" hangingPunct="0">
        <a:spcBef>
          <a:spcPct val="20000"/>
        </a:spcBef>
        <a:spcAft>
          <a:spcPct val="0"/>
        </a:spcAft>
        <a:buChar char="–"/>
        <a:defRPr sz="1200">
          <a:solidFill>
            <a:srgbClr val="000000"/>
          </a:solidFill>
          <a:latin typeface="Imago" charset="0"/>
          <a:ea typeface="ヒラギノ角ゴ Pro W3" pitchFamily="48" charset="-128"/>
          <a:cs typeface="ヒラギノ角ゴ Pro W3" pitchFamily="48" charset="-128"/>
        </a:defRPr>
      </a:lvl4pPr>
      <a:lvl5pPr marL="940594" indent="-136922" algn="l" rtl="0" eaLnBrk="0" fontAlgn="base" hangingPunct="0">
        <a:spcBef>
          <a:spcPct val="20000"/>
        </a:spcBef>
        <a:spcAft>
          <a:spcPct val="0"/>
        </a:spcAft>
        <a:buChar char="»"/>
        <a:defRPr sz="1200">
          <a:solidFill>
            <a:srgbClr val="000000"/>
          </a:solidFill>
          <a:latin typeface="Imago" charset="0"/>
          <a:ea typeface="ヒラギノ角ゴ Pro W3" pitchFamily="48" charset="-128"/>
          <a:cs typeface="ヒラギノ角ゴ Pro W3" pitchFamily="48" charset="-128"/>
        </a:defRPr>
      </a:lvl5pPr>
      <a:lvl6pPr marL="1760935" indent="-214313" algn="l" rtl="0" fontAlgn="base">
        <a:spcBef>
          <a:spcPct val="20000"/>
        </a:spcBef>
        <a:spcAft>
          <a:spcPct val="0"/>
        </a:spcAft>
        <a:buChar char="»"/>
        <a:defRPr sz="1200">
          <a:solidFill>
            <a:srgbClr val="000000"/>
          </a:solidFill>
          <a:latin typeface="+mn-lt"/>
          <a:ea typeface="ヒラギノ角ゴ Pro W3" pitchFamily="48" charset="-128"/>
          <a:cs typeface="ヒラギノ角ゴ Pro W3" pitchFamily="48" charset="-128"/>
        </a:defRPr>
      </a:lvl6pPr>
      <a:lvl7pPr marL="2103835" indent="-214313" algn="l" rtl="0" fontAlgn="base">
        <a:spcBef>
          <a:spcPct val="20000"/>
        </a:spcBef>
        <a:spcAft>
          <a:spcPct val="0"/>
        </a:spcAft>
        <a:buChar char="»"/>
        <a:defRPr sz="1200">
          <a:solidFill>
            <a:srgbClr val="000000"/>
          </a:solidFill>
          <a:latin typeface="+mn-lt"/>
          <a:ea typeface="ヒラギノ角ゴ Pro W3" pitchFamily="48" charset="-128"/>
          <a:cs typeface="ヒラギノ角ゴ Pro W3" pitchFamily="48" charset="-128"/>
        </a:defRPr>
      </a:lvl7pPr>
      <a:lvl8pPr marL="2446735" indent="-214313" algn="l" rtl="0" fontAlgn="base">
        <a:spcBef>
          <a:spcPct val="20000"/>
        </a:spcBef>
        <a:spcAft>
          <a:spcPct val="0"/>
        </a:spcAft>
        <a:buChar char="»"/>
        <a:defRPr sz="1200">
          <a:solidFill>
            <a:srgbClr val="000000"/>
          </a:solidFill>
          <a:latin typeface="+mn-lt"/>
          <a:ea typeface="ヒラギノ角ゴ Pro W3" pitchFamily="48" charset="-128"/>
          <a:cs typeface="ヒラギノ角ゴ Pro W3" pitchFamily="48" charset="-128"/>
        </a:defRPr>
      </a:lvl8pPr>
      <a:lvl9pPr marL="2789635" indent="-214313" algn="l" rtl="0" fontAlgn="base">
        <a:spcBef>
          <a:spcPct val="20000"/>
        </a:spcBef>
        <a:spcAft>
          <a:spcPct val="0"/>
        </a:spcAft>
        <a:buChar char="»"/>
        <a:defRPr sz="1200">
          <a:solidFill>
            <a:srgbClr val="000000"/>
          </a:solidFill>
          <a:latin typeface="+mn-lt"/>
          <a:ea typeface="ヒラギノ角ゴ Pro W3" pitchFamily="48" charset="-128"/>
          <a:cs typeface="ヒラギノ角ゴ Pro W3" pitchFamily="48" charset="-128"/>
        </a:defRPr>
      </a:lvl9pPr>
    </p:bodyStyle>
    <p:otherStyle>
      <a:defPPr>
        <a:defRPr lang="en-US"/>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emf"/><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emf"/><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7" Type="http://schemas.microsoft.com/office/2007/relationships/hdphoto" Target="../media/hdphoto2.wdp"/><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emf"/><Relationship Id="rId7"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emf"/><Relationship Id="rId7"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29.png"/><Relationship Id="rId7" Type="http://schemas.openxmlformats.org/officeDocument/2006/relationships/image" Target="../media/image33.emf"/><Relationship Id="rId12" Type="http://schemas.openxmlformats.org/officeDocument/2006/relationships/image" Target="../media/image38.emf"/><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jpeg"/><Relationship Id="rId9" Type="http://schemas.openxmlformats.org/officeDocument/2006/relationships/image" Target="../media/image3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www.roche.cz/cs/produkty-%20vpois.html" TargetMode="External"/><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png"/><Relationship Id="rId2" Type="http://schemas.openxmlformats.org/officeDocument/2006/relationships/image" Target="../media/image11.emf"/><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emf"/><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p:nvPr/>
        </p:nvSpPr>
        <p:spPr>
          <a:xfrm>
            <a:off x="8228691" y="4989833"/>
            <a:ext cx="772969" cy="169277"/>
          </a:xfrm>
          <a:prstGeom prst="rect">
            <a:avLst/>
          </a:prstGeom>
        </p:spPr>
        <p:txBody>
          <a:bodyPr wrap="none">
            <a:spAutoFit/>
          </a:bodyPr>
          <a:lstStyle/>
          <a:p>
            <a:r>
              <a:rPr lang="en-GB" sz="500" dirty="0">
                <a:solidFill>
                  <a:srgbClr val="969696">
                    <a:lumMod val="75000"/>
                  </a:srgbClr>
                </a:solidFill>
                <a:latin typeface="Arial"/>
              </a:rPr>
              <a:t>PR/ATEZ/1712/0055</a:t>
            </a:r>
            <a:endParaRPr lang="en-GB" sz="500" dirty="0">
              <a:solidFill>
                <a:srgbClr val="969696">
                  <a:lumMod val="75000"/>
                </a:srgbClr>
              </a:solidFill>
              <a:latin typeface="Arial"/>
              <a:cs typeface="+mn-cs"/>
            </a:endParaRPr>
          </a:p>
        </p:txBody>
      </p:sp>
      <p:sp>
        <p:nvSpPr>
          <p:cNvPr id="7" name="TextovéPole 6"/>
          <p:cNvSpPr txBox="1"/>
          <p:nvPr/>
        </p:nvSpPr>
        <p:spPr>
          <a:xfrm>
            <a:off x="1464527" y="304800"/>
            <a:ext cx="914400" cy="914400"/>
          </a:xfrm>
          <a:prstGeom prst="rect">
            <a:avLst/>
          </a:prstGeom>
          <a:noFill/>
        </p:spPr>
        <p:txBody>
          <a:bodyPr wrap="none" lIns="0" tIns="0" rIns="0" bIns="0" rtlCol="0" anchor="ctr" anchorCtr="0">
            <a:noAutofit/>
          </a:bodyPr>
          <a:lstStyle/>
          <a:p>
            <a:pPr marR="155448" algn="ctr" eaLnBrk="1" fontAlgn="t" hangingPunct="1">
              <a:spcBef>
                <a:spcPts val="0"/>
              </a:spcBef>
              <a:spcAft>
                <a:spcPts val="1200"/>
              </a:spcAft>
            </a:pPr>
            <a:endParaRPr lang="cs-CZ" sz="1100" spc="-5" dirty="0" smtClean="0">
              <a:solidFill>
                <a:srgbClr val="000000"/>
              </a:solidFill>
              <a:latin typeface="Arial" panose="020B0604020202020204" pitchFamily="34" charset="0"/>
              <a:cs typeface="Arial" panose="020B0604020202020204" pitchFamily="34" charset="0"/>
            </a:endParaRPr>
          </a:p>
        </p:txBody>
      </p:sp>
      <p:sp>
        <p:nvSpPr>
          <p:cNvPr id="8" name="TextovéPole 7"/>
          <p:cNvSpPr txBox="1"/>
          <p:nvPr/>
        </p:nvSpPr>
        <p:spPr>
          <a:xfrm>
            <a:off x="4564566" y="906966"/>
            <a:ext cx="914400" cy="914400"/>
          </a:xfrm>
          <a:prstGeom prst="rect">
            <a:avLst/>
          </a:prstGeom>
          <a:noFill/>
        </p:spPr>
        <p:txBody>
          <a:bodyPr wrap="none" lIns="0" tIns="0" rIns="0" bIns="0" rtlCol="0" anchor="ctr" anchorCtr="0">
            <a:noAutofit/>
          </a:bodyPr>
          <a:lstStyle/>
          <a:p>
            <a:pPr marR="155448" algn="ctr" eaLnBrk="1" fontAlgn="t" hangingPunct="1">
              <a:spcBef>
                <a:spcPts val="0"/>
              </a:spcBef>
              <a:spcAft>
                <a:spcPts val="1200"/>
              </a:spcAft>
            </a:pPr>
            <a:endParaRPr lang="cs-CZ" sz="1100" spc="-5" dirty="0" smtClean="0">
              <a:solidFill>
                <a:srgbClr val="000000"/>
              </a:solidFill>
              <a:latin typeface="Arial" panose="020B0604020202020204" pitchFamily="34" charset="0"/>
              <a:cs typeface="Arial" panose="020B0604020202020204" pitchFamily="34" charset="0"/>
            </a:endParaRPr>
          </a:p>
        </p:txBody>
      </p:sp>
      <p:grpSp>
        <p:nvGrpSpPr>
          <p:cNvPr id="9" name="Skupina 8"/>
          <p:cNvGrpSpPr/>
          <p:nvPr/>
        </p:nvGrpSpPr>
        <p:grpSpPr>
          <a:xfrm>
            <a:off x="0" y="-304800"/>
            <a:ext cx="9144000" cy="5448300"/>
            <a:chOff x="0" y="-172026"/>
            <a:chExt cx="9144000" cy="6461615"/>
          </a:xfrm>
        </p:grpSpPr>
        <p:pic>
          <p:nvPicPr>
            <p:cNvPr id="10" name="Obrázek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2026"/>
              <a:ext cx="9144000" cy="6461615"/>
            </a:xfrm>
            <a:prstGeom prst="rect">
              <a:avLst/>
            </a:prstGeom>
          </p:spPr>
        </p:pic>
        <p:pic>
          <p:nvPicPr>
            <p:cNvPr id="11" name="Obrázek 10"/>
            <p:cNvPicPr>
              <a:picLocks noChangeAspect="1"/>
            </p:cNvPicPr>
            <p:nvPr/>
          </p:nvPicPr>
          <p:blipFill rotWithShape="1">
            <a:blip r:embed="rId4">
              <a:extLst>
                <a:ext uri="{28A0092B-C50C-407E-A947-70E740481C1C}">
                  <a14:useLocalDpi xmlns:a14="http://schemas.microsoft.com/office/drawing/2010/main" val="0"/>
                </a:ext>
              </a:extLst>
            </a:blip>
            <a:srcRect t="3975" b="16562"/>
            <a:stretch/>
          </p:blipFill>
          <p:spPr>
            <a:xfrm>
              <a:off x="0" y="1384646"/>
              <a:ext cx="9144000" cy="4776671"/>
            </a:xfrm>
            <a:prstGeom prst="rect">
              <a:avLst/>
            </a:prstGeom>
          </p:spPr>
        </p:pic>
      </p:grpSp>
      <p:grpSp>
        <p:nvGrpSpPr>
          <p:cNvPr id="12" name="Skupina 11"/>
          <p:cNvGrpSpPr/>
          <p:nvPr/>
        </p:nvGrpSpPr>
        <p:grpSpPr>
          <a:xfrm>
            <a:off x="5906730" y="3485134"/>
            <a:ext cx="2862648" cy="1445737"/>
            <a:chOff x="226540" y="2038867"/>
            <a:chExt cx="8483313" cy="4295689"/>
          </a:xfrm>
        </p:grpSpPr>
        <p:pic>
          <p:nvPicPr>
            <p:cNvPr id="13" name="Obrázek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540" y="2038867"/>
              <a:ext cx="4011538" cy="4295689"/>
            </a:xfrm>
            <a:prstGeom prst="rect">
              <a:avLst/>
            </a:prstGeom>
          </p:spPr>
        </p:pic>
        <p:pic>
          <p:nvPicPr>
            <p:cNvPr id="14" name="Obrázek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24577" y="3412435"/>
              <a:ext cx="4385276" cy="1548551"/>
            </a:xfrm>
            <a:prstGeom prst="rect">
              <a:avLst/>
            </a:prstGeom>
          </p:spPr>
        </p:pic>
      </p:grpSp>
      <p:pic>
        <p:nvPicPr>
          <p:cNvPr id="15" name="Obrázek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32600" y="72077"/>
            <a:ext cx="2032000" cy="584200"/>
          </a:xfrm>
          <a:prstGeom prst="rect">
            <a:avLst/>
          </a:prstGeom>
        </p:spPr>
      </p:pic>
      <p:pic>
        <p:nvPicPr>
          <p:cNvPr id="18" name="Picture 4">
            <a:extLst>
              <a:ext uri="{FF2B5EF4-FFF2-40B4-BE49-F238E27FC236}">
                <a16:creationId xmlns:a16="http://schemas.microsoft.com/office/drawing/2014/main" id="{0F182B32-310C-4B22-BF31-FFD261E34D1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65124" y="268185"/>
            <a:ext cx="676253" cy="349991"/>
          </a:xfrm>
          <a:prstGeom prst="rect">
            <a:avLst/>
          </a:prstGeom>
        </p:spPr>
      </p:pic>
      <p:sp>
        <p:nvSpPr>
          <p:cNvPr id="19" name="Title 1"/>
          <p:cNvSpPr>
            <a:spLocks noGrp="1"/>
          </p:cNvSpPr>
          <p:nvPr>
            <p:ph type="ctrTitle"/>
          </p:nvPr>
        </p:nvSpPr>
        <p:spPr>
          <a:xfrm>
            <a:off x="0" y="1577313"/>
            <a:ext cx="9144000" cy="1338263"/>
          </a:xfrm>
        </p:spPr>
        <p:txBody>
          <a:bodyPr/>
          <a:lstStyle/>
          <a:p>
            <a:pPr algn="ctr"/>
            <a:r>
              <a:rPr lang="cs-CZ" sz="2800" b="1" dirty="0" smtClean="0"/>
              <a:t>OBNOVENÍ PROTINÁDOROVÉ IMUNITY </a:t>
            </a:r>
            <a:br>
              <a:rPr lang="cs-CZ" sz="2800" b="1" dirty="0" smtClean="0"/>
            </a:br>
            <a:r>
              <a:rPr lang="cs-CZ" sz="2800" b="1" dirty="0" smtClean="0"/>
              <a:t>POMOCÍ PERSONALIZOVANÉ IMUNOTERAPIE </a:t>
            </a:r>
            <a:br>
              <a:rPr lang="cs-CZ" sz="2800" b="1" dirty="0" smtClean="0"/>
            </a:br>
            <a:endParaRPr lang="en-GB" sz="2800" b="1" dirty="0"/>
          </a:p>
        </p:txBody>
      </p:sp>
      <p:cxnSp>
        <p:nvCxnSpPr>
          <p:cNvPr id="3" name="Přímá spojnice 2"/>
          <p:cNvCxnSpPr/>
          <p:nvPr/>
        </p:nvCxnSpPr>
        <p:spPr bwMode="auto">
          <a:xfrm>
            <a:off x="886968" y="2816352"/>
            <a:ext cx="7341723"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Rectangle 3"/>
          <p:cNvSpPr/>
          <p:nvPr/>
        </p:nvSpPr>
        <p:spPr>
          <a:xfrm>
            <a:off x="8175711" y="4920688"/>
            <a:ext cx="968289" cy="215444"/>
          </a:xfrm>
          <a:prstGeom prst="rect">
            <a:avLst/>
          </a:prstGeom>
        </p:spPr>
        <p:txBody>
          <a:bodyPr wrap="square">
            <a:spAutoFit/>
          </a:bodyPr>
          <a:lstStyle/>
          <a:p>
            <a:r>
              <a:rPr lang="en-US" sz="800" i="0" dirty="0">
                <a:solidFill>
                  <a:srgbClr val="555555"/>
                </a:solidFill>
                <a:latin typeface="Arial" panose="020B0604020202020204" pitchFamily="34" charset="0"/>
              </a:rPr>
              <a:t>M-CZ-00001107</a:t>
            </a:r>
            <a:endParaRPr lang="en-US" sz="800" dirty="0"/>
          </a:p>
        </p:txBody>
      </p:sp>
    </p:spTree>
    <p:extLst>
      <p:ext uri="{BB962C8B-B14F-4D97-AF65-F5344CB8AC3E}">
        <p14:creationId xmlns:p14="http://schemas.microsoft.com/office/powerpoint/2010/main" val="428902165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Rounded Corners 68"/>
          <p:cNvSpPr/>
          <p:nvPr/>
        </p:nvSpPr>
        <p:spPr>
          <a:xfrm>
            <a:off x="6526503" y="4630669"/>
            <a:ext cx="1950616" cy="238359"/>
          </a:xfrm>
          <a:prstGeom prst="roundRect">
            <a:avLst/>
          </a:prstGeom>
          <a:noFill/>
          <a:ln>
            <a:noFill/>
          </a:ln>
          <a:effectLst/>
          <a:scene3d>
            <a:camera prst="orthographicFront">
              <a:rot lat="0" lon="0" rev="0"/>
            </a:camera>
            <a:lightRig rig="contrasting" dir="t">
              <a:rot lat="0" lon="0" rev="7800000"/>
            </a:lightRig>
          </a:scene3d>
          <a:sp3d>
            <a:bevelT w="139700" h="139700"/>
          </a:sp3d>
        </p:spPr>
        <p:txBody>
          <a:bodyPr wrap="square" lIns="91436" tIns="45718" rIns="91436" bIns="45718">
            <a:spAutoFit/>
          </a:bodyPr>
          <a:lstStyle/>
          <a:p>
            <a:pPr algn="ctr"/>
            <a:r>
              <a:rPr lang="en-GB" sz="800" i="0" dirty="0" err="1" smtClean="0">
                <a:latin typeface="Imago" pitchFamily="2" charset="0"/>
              </a:rPr>
              <a:t>Im</a:t>
            </a:r>
            <a:r>
              <a:rPr lang="cs-CZ" sz="800" i="0" dirty="0" err="1" smtClean="0">
                <a:latin typeface="Imago" pitchFamily="2" charset="0"/>
              </a:rPr>
              <a:t>unitní</a:t>
            </a:r>
            <a:r>
              <a:rPr lang="cs-CZ" sz="800" i="0" dirty="0" smtClean="0">
                <a:latin typeface="Imago" pitchFamily="2" charset="0"/>
              </a:rPr>
              <a:t> buňky a nádorové buňky</a:t>
            </a:r>
            <a:endParaRPr lang="en-GB" sz="800" i="0" dirty="0">
              <a:latin typeface="Imago" pitchFamily="2" charset="0"/>
            </a:endParaRPr>
          </a:p>
        </p:txBody>
      </p:sp>
      <p:sp>
        <p:nvSpPr>
          <p:cNvPr id="75" name="Rectangle: Rounded Corners 74"/>
          <p:cNvSpPr/>
          <p:nvPr/>
        </p:nvSpPr>
        <p:spPr>
          <a:xfrm>
            <a:off x="6820326" y="3927591"/>
            <a:ext cx="2227836" cy="238359"/>
          </a:xfrm>
          <a:prstGeom prst="roundRect">
            <a:avLst/>
          </a:prstGeom>
          <a:noFill/>
          <a:ln>
            <a:noFill/>
          </a:ln>
          <a:effectLst/>
          <a:scene3d>
            <a:camera prst="orthographicFront">
              <a:rot lat="0" lon="0" rev="0"/>
            </a:camera>
            <a:lightRig rig="contrasting" dir="t">
              <a:rot lat="0" lon="0" rev="7800000"/>
            </a:lightRig>
          </a:scene3d>
          <a:sp3d>
            <a:bevelT w="139700" h="139700"/>
          </a:sp3d>
        </p:spPr>
        <p:txBody>
          <a:bodyPr wrap="square" lIns="91436" tIns="45718" rIns="91436" bIns="45718">
            <a:spAutoFit/>
          </a:bodyPr>
          <a:lstStyle/>
          <a:p>
            <a:pPr algn="ctr"/>
            <a:r>
              <a:rPr lang="en-GB" sz="800" i="0" dirty="0" smtClean="0">
                <a:latin typeface="Imago" pitchFamily="2" charset="0"/>
              </a:rPr>
              <a:t>C</a:t>
            </a:r>
            <a:r>
              <a:rPr lang="cs-CZ" sz="800" i="0" dirty="0" err="1" smtClean="0">
                <a:latin typeface="Imago" pitchFamily="2" charset="0"/>
              </a:rPr>
              <a:t>ytotoxické</a:t>
            </a:r>
            <a:r>
              <a:rPr lang="cs-CZ" sz="800" i="0" dirty="0" smtClean="0">
                <a:latin typeface="Imago" pitchFamily="2" charset="0"/>
              </a:rPr>
              <a:t> T-lymfocyty, nádorové buňky</a:t>
            </a:r>
            <a:endParaRPr lang="en-GB" sz="800" i="0" dirty="0">
              <a:latin typeface="Imago" pitchFamily="2" charset="0"/>
            </a:endParaRPr>
          </a:p>
        </p:txBody>
      </p:sp>
      <p:sp>
        <p:nvSpPr>
          <p:cNvPr id="2" name="Title 1"/>
          <p:cNvSpPr>
            <a:spLocks noGrp="1"/>
          </p:cNvSpPr>
          <p:nvPr>
            <p:ph type="title"/>
          </p:nvPr>
        </p:nvSpPr>
        <p:spPr/>
        <p:txBody>
          <a:bodyPr/>
          <a:lstStyle/>
          <a:p>
            <a:r>
              <a:rPr lang="cs-CZ" b="1" dirty="0" smtClean="0"/>
              <a:t>Úspěšné rozpoznání nádoru aktivovanými, antigen-specifickými T-buňkami spouští jejich cytotoxickou funkci</a:t>
            </a:r>
            <a:endParaRPr lang="en-GB" b="1" dirty="0"/>
          </a:p>
        </p:txBody>
      </p:sp>
      <p:sp>
        <p:nvSpPr>
          <p:cNvPr id="7" name="Pie 6"/>
          <p:cNvSpPr>
            <a:spLocks noChangeAspect="1"/>
          </p:cNvSpPr>
          <p:nvPr/>
        </p:nvSpPr>
        <p:spPr bwMode="auto">
          <a:xfrm>
            <a:off x="2570085" y="1055657"/>
            <a:ext cx="3956418" cy="3947667"/>
          </a:xfrm>
          <a:prstGeom prst="pie">
            <a:avLst>
              <a:gd name="adj1" fmla="val 0"/>
              <a:gd name="adj2" fmla="val 5400000"/>
            </a:avLst>
          </a:prstGeom>
          <a:solidFill>
            <a:srgbClr val="D2232A"/>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t" anchorCtr="0" compatLnSpc="1">
            <a:prstTxWarp prst="textNoShape">
              <a:avLst/>
            </a:prstTxWarp>
            <a:noAutofit/>
          </a:bodyPr>
          <a:lstStyle/>
          <a:p>
            <a:pPr eaLnBrk="0" hangingPunct="0">
              <a:spcBef>
                <a:spcPct val="50000"/>
              </a:spcBef>
            </a:pPr>
            <a:endParaRPr lang="en-US" sz="800" dirty="0">
              <a:solidFill>
                <a:srgbClr val="FFFFFF"/>
              </a:solidFill>
              <a:latin typeface="Imago" pitchFamily="2" charset="0"/>
              <a:ea typeface="ＭＳ Ｐゴシック" pitchFamily="34" charset="-128"/>
            </a:endParaRPr>
          </a:p>
        </p:txBody>
      </p:sp>
      <p:sp>
        <p:nvSpPr>
          <p:cNvPr id="10" name="Oval 9"/>
          <p:cNvSpPr/>
          <p:nvPr/>
        </p:nvSpPr>
        <p:spPr>
          <a:xfrm>
            <a:off x="2863906" y="1358297"/>
            <a:ext cx="3368779" cy="336132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fontAlgn="auto">
              <a:spcBef>
                <a:spcPts val="0"/>
              </a:spcBef>
              <a:spcAft>
                <a:spcPts val="0"/>
              </a:spcAft>
            </a:pPr>
            <a:endParaRPr lang="en-US" sz="1200" dirty="0">
              <a:solidFill>
                <a:prstClr val="white"/>
              </a:solidFill>
              <a:latin typeface="Imago" pitchFamily="2" charset="0"/>
            </a:endParaRPr>
          </a:p>
        </p:txBody>
      </p:sp>
      <p:pic>
        <p:nvPicPr>
          <p:cNvPr id="21" name="Picture 2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34200" y="2496618"/>
            <a:ext cx="2961117" cy="2196492"/>
          </a:xfrm>
          <a:prstGeom prst="rect">
            <a:avLst/>
          </a:prstGeom>
        </p:spPr>
      </p:pic>
      <p:sp>
        <p:nvSpPr>
          <p:cNvPr id="17" name="Oval 16"/>
          <p:cNvSpPr/>
          <p:nvPr/>
        </p:nvSpPr>
        <p:spPr>
          <a:xfrm>
            <a:off x="6567544" y="3141821"/>
            <a:ext cx="331530" cy="331530"/>
          </a:xfrm>
          <a:prstGeom prst="ellipse">
            <a:avLst/>
          </a:prstGeom>
          <a:solidFill>
            <a:srgbClr val="D2232A"/>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fontAlgn="auto">
              <a:spcBef>
                <a:spcPts val="300"/>
              </a:spcBef>
              <a:spcAft>
                <a:spcPts val="0"/>
              </a:spcAft>
            </a:pPr>
            <a:r>
              <a:rPr lang="en-US" sz="1100" b="1" i="0" dirty="0">
                <a:solidFill>
                  <a:prstClr val="white"/>
                </a:solidFill>
                <a:latin typeface="Imago" pitchFamily="2" charset="0"/>
              </a:rPr>
              <a:t>6</a:t>
            </a:r>
          </a:p>
        </p:txBody>
      </p:sp>
      <p:sp>
        <p:nvSpPr>
          <p:cNvPr id="34" name="TextBox 56"/>
          <p:cNvSpPr txBox="1">
            <a:spLocks noChangeArrowheads="1"/>
          </p:cNvSpPr>
          <p:nvPr/>
        </p:nvSpPr>
        <p:spPr bwMode="auto">
          <a:xfrm>
            <a:off x="6856787" y="3006927"/>
            <a:ext cx="2169645" cy="43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nchor="ct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lgn="ctr" eaLnBrk="0" hangingPunct="0">
              <a:spcBef>
                <a:spcPct val="0"/>
              </a:spcBef>
              <a:buNone/>
              <a:defRPr/>
            </a:pPr>
            <a:r>
              <a:rPr lang="cs-CZ" altLang="en-US" sz="1100" b="1" i="0" dirty="0" smtClean="0">
                <a:solidFill>
                  <a:srgbClr val="CB0000"/>
                </a:solidFill>
                <a:latin typeface="Imago" pitchFamily="2" charset="0"/>
              </a:rPr>
              <a:t>Rozpoznání nádorových buněk T-buňkami </a:t>
            </a:r>
            <a:endParaRPr lang="en-GB" altLang="en-US" sz="1100" b="1" i="0" dirty="0">
              <a:solidFill>
                <a:srgbClr val="CB0000"/>
              </a:solidFill>
              <a:latin typeface="Imago" pitchFamily="2" charset="0"/>
            </a:endParaRPr>
          </a:p>
        </p:txBody>
      </p:sp>
      <p:sp>
        <p:nvSpPr>
          <p:cNvPr id="35" name="TextBox 55"/>
          <p:cNvSpPr txBox="1">
            <a:spLocks noChangeArrowheads="1"/>
          </p:cNvSpPr>
          <p:nvPr/>
        </p:nvSpPr>
        <p:spPr bwMode="auto">
          <a:xfrm>
            <a:off x="5856222" y="4821188"/>
            <a:ext cx="2089025" cy="261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361932" indent="-361932" eaLnBrk="0" hangingPunct="0">
              <a:spcBef>
                <a:spcPct val="0"/>
              </a:spcBef>
              <a:buNone/>
              <a:defRPr/>
            </a:pPr>
            <a:r>
              <a:rPr lang="cs-CZ" altLang="en-US" sz="1100" b="1" i="0" dirty="0" smtClean="0">
                <a:solidFill>
                  <a:srgbClr val="CB0000"/>
                </a:solidFill>
                <a:latin typeface="Imago" pitchFamily="2" charset="0"/>
              </a:rPr>
              <a:t>Usmrcení nádorových buněk </a:t>
            </a:r>
            <a:endParaRPr lang="en-GB" altLang="en-US" sz="1100" b="1" i="0" dirty="0">
              <a:solidFill>
                <a:srgbClr val="CB0000"/>
              </a:solidFill>
              <a:latin typeface="Imago" pitchFamily="2" charset="0"/>
            </a:endParaRPr>
          </a:p>
        </p:txBody>
      </p:sp>
      <p:sp>
        <p:nvSpPr>
          <p:cNvPr id="38" name="Shape 331"/>
          <p:cNvSpPr>
            <a:spLocks noChangeArrowheads="1"/>
          </p:cNvSpPr>
          <p:nvPr/>
        </p:nvSpPr>
        <p:spPr bwMode="auto">
          <a:xfrm>
            <a:off x="3724214" y="3381020"/>
            <a:ext cx="1559975" cy="41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698" rIns="91421" bIns="45698"/>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914355" eaLnBrk="0" hangingPunct="0">
              <a:spcBef>
                <a:spcPct val="0"/>
              </a:spcBef>
              <a:buSzPct val="25000"/>
              <a:buNone/>
              <a:defRPr/>
            </a:pPr>
            <a:r>
              <a:rPr lang="en-GB" altLang="en-US" sz="800" i="0" dirty="0" smtClean="0">
                <a:solidFill>
                  <a:srgbClr val="002846"/>
                </a:solidFill>
                <a:latin typeface="Imago" pitchFamily="2" charset="0"/>
                <a:sym typeface="Arial" panose="020B0604020202020204" pitchFamily="34" charset="0"/>
              </a:rPr>
              <a:t>Apoptotic</a:t>
            </a:r>
            <a:r>
              <a:rPr lang="cs-CZ" altLang="en-US" sz="800" i="0" dirty="0" err="1" smtClean="0">
                <a:solidFill>
                  <a:srgbClr val="002846"/>
                </a:solidFill>
                <a:latin typeface="Imago" pitchFamily="2" charset="0"/>
                <a:sym typeface="Arial" panose="020B0604020202020204" pitchFamily="34" charset="0"/>
              </a:rPr>
              <a:t>ká</a:t>
            </a:r>
            <a:r>
              <a:rPr lang="cs-CZ" altLang="en-US" sz="800" i="0" dirty="0" smtClean="0">
                <a:solidFill>
                  <a:srgbClr val="002846"/>
                </a:solidFill>
                <a:latin typeface="Imago" pitchFamily="2" charset="0"/>
                <a:sym typeface="Arial" panose="020B0604020202020204" pitchFamily="34" charset="0"/>
              </a:rPr>
              <a:t> nádorová buňka</a:t>
            </a:r>
            <a:endParaRPr lang="en-GB" altLang="en-US" sz="800" i="0" dirty="0">
              <a:solidFill>
                <a:srgbClr val="002846"/>
              </a:solidFill>
              <a:latin typeface="Imago" pitchFamily="2" charset="0"/>
              <a:sym typeface="Arial" panose="020B0604020202020204" pitchFamily="34" charset="0"/>
            </a:endParaRPr>
          </a:p>
        </p:txBody>
      </p:sp>
      <p:sp>
        <p:nvSpPr>
          <p:cNvPr id="43" name="Shape 331"/>
          <p:cNvSpPr>
            <a:spLocks noChangeArrowheads="1"/>
          </p:cNvSpPr>
          <p:nvPr/>
        </p:nvSpPr>
        <p:spPr bwMode="auto">
          <a:xfrm>
            <a:off x="3038929" y="3357662"/>
            <a:ext cx="1131487" cy="41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698" rIns="91421" bIns="45698"/>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914355" eaLnBrk="0" hangingPunct="0">
              <a:spcBef>
                <a:spcPct val="0"/>
              </a:spcBef>
              <a:buSzPct val="25000"/>
              <a:buNone/>
              <a:defRPr/>
            </a:pPr>
            <a:r>
              <a:rPr lang="en-US" altLang="en-US" sz="800" i="0" dirty="0" smtClean="0">
                <a:solidFill>
                  <a:srgbClr val="002846"/>
                </a:solidFill>
                <a:latin typeface="Imago" pitchFamily="2" charset="0"/>
                <a:sym typeface="Arial" panose="020B0604020202020204" pitchFamily="34" charset="0"/>
              </a:rPr>
              <a:t>Antigen</a:t>
            </a:r>
            <a:r>
              <a:rPr lang="cs-CZ" altLang="en-US" sz="800" i="0" dirty="0" smtClean="0">
                <a:solidFill>
                  <a:srgbClr val="002846"/>
                </a:solidFill>
                <a:latin typeface="Imago" pitchFamily="2" charset="0"/>
                <a:sym typeface="Arial" panose="020B0604020202020204" pitchFamily="34" charset="0"/>
              </a:rPr>
              <a:t>y</a:t>
            </a:r>
            <a:endParaRPr lang="en-US" altLang="en-US" sz="800" i="0" dirty="0">
              <a:solidFill>
                <a:srgbClr val="002846"/>
              </a:solidFill>
              <a:latin typeface="Imago" pitchFamily="2" charset="0"/>
              <a:sym typeface="Arial" panose="020B0604020202020204" pitchFamily="34" charset="0"/>
            </a:endParaRPr>
          </a:p>
        </p:txBody>
      </p:sp>
      <p:sp>
        <p:nvSpPr>
          <p:cNvPr id="78" name="Rectangle: Rounded Corners 77"/>
          <p:cNvSpPr/>
          <p:nvPr/>
        </p:nvSpPr>
        <p:spPr>
          <a:xfrm>
            <a:off x="6856789" y="3444789"/>
            <a:ext cx="2169644" cy="510774"/>
          </a:xfrm>
          <a:prstGeom prst="roundRect">
            <a:avLst/>
          </a:prstGeom>
          <a:solidFill>
            <a:srgbClr val="C00000"/>
          </a:solidFill>
          <a:ln>
            <a:noFill/>
          </a:ln>
          <a:effectLst/>
        </p:spPr>
        <p:txBody>
          <a:bodyPr wrap="square" lIns="91436" tIns="45718" rIns="91436" bIns="45718">
            <a:spAutoFit/>
          </a:bodyPr>
          <a:lstStyle/>
          <a:p>
            <a:pPr algn="ctr"/>
            <a:r>
              <a:rPr lang="en-GB" sz="800" i="0" dirty="0" smtClean="0">
                <a:solidFill>
                  <a:schemeClr val="bg1"/>
                </a:solidFill>
                <a:latin typeface="Imago" pitchFamily="2" charset="0"/>
              </a:rPr>
              <a:t>A</a:t>
            </a:r>
            <a:r>
              <a:rPr lang="cs-CZ" sz="800" i="0" dirty="0" err="1" smtClean="0">
                <a:solidFill>
                  <a:schemeClr val="bg1"/>
                </a:solidFill>
                <a:latin typeface="Imago" pitchFamily="2" charset="0"/>
              </a:rPr>
              <a:t>ktivované</a:t>
            </a:r>
            <a:r>
              <a:rPr lang="cs-CZ" sz="800" i="0" dirty="0" smtClean="0">
                <a:solidFill>
                  <a:schemeClr val="bg1"/>
                </a:solidFill>
                <a:latin typeface="Imago" pitchFamily="2" charset="0"/>
              </a:rPr>
              <a:t> T-lymfocyty rozpoznávají nádorové buňky  - vazba TCR na komplex antigen-MHC-I</a:t>
            </a:r>
            <a:endParaRPr lang="en-GB" sz="800" i="0" dirty="0">
              <a:solidFill>
                <a:schemeClr val="bg1"/>
              </a:solidFill>
              <a:latin typeface="Imago" pitchFamily="2" charset="0"/>
            </a:endParaRPr>
          </a:p>
        </p:txBody>
      </p:sp>
      <p:sp>
        <p:nvSpPr>
          <p:cNvPr id="64" name="Shape 331"/>
          <p:cNvSpPr>
            <a:spLocks noChangeArrowheads="1"/>
          </p:cNvSpPr>
          <p:nvPr/>
        </p:nvSpPr>
        <p:spPr bwMode="auto">
          <a:xfrm>
            <a:off x="3702644" y="4447302"/>
            <a:ext cx="908307" cy="261628"/>
          </a:xfrm>
          <a:prstGeom prst="rect">
            <a:avLst/>
          </a:prstGeom>
          <a:noFill/>
          <a:ln>
            <a:noFill/>
          </a:ln>
          <a:extLst/>
        </p:spPr>
        <p:txBody>
          <a:bodyPr lIns="91421" tIns="45698" rIns="91421" bIns="45698"/>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914355" eaLnBrk="0" hangingPunct="0">
              <a:spcBef>
                <a:spcPct val="0"/>
              </a:spcBef>
              <a:buSzPct val="25000"/>
              <a:buNone/>
              <a:defRPr/>
            </a:pPr>
            <a:r>
              <a:rPr lang="cs-CZ" altLang="en-US" sz="800" i="0" dirty="0" smtClean="0">
                <a:solidFill>
                  <a:srgbClr val="161645"/>
                </a:solidFill>
                <a:latin typeface="Imago" pitchFamily="2" charset="0"/>
                <a:sym typeface="Arial" panose="020B0604020202020204" pitchFamily="34" charset="0"/>
              </a:rPr>
              <a:t>Nádorová buňka</a:t>
            </a:r>
            <a:endParaRPr lang="en-GB" altLang="en-US" sz="800" i="0" dirty="0">
              <a:solidFill>
                <a:srgbClr val="161645"/>
              </a:solidFill>
              <a:latin typeface="Imago" pitchFamily="2" charset="0"/>
              <a:sym typeface="Arial" panose="020B0604020202020204" pitchFamily="34" charset="0"/>
            </a:endParaRPr>
          </a:p>
        </p:txBody>
      </p:sp>
      <p:sp>
        <p:nvSpPr>
          <p:cNvPr id="66" name="Rectangle: Rounded Corners 65"/>
          <p:cNvSpPr/>
          <p:nvPr/>
        </p:nvSpPr>
        <p:spPr>
          <a:xfrm>
            <a:off x="6291291" y="4169578"/>
            <a:ext cx="2185828" cy="510774"/>
          </a:xfrm>
          <a:prstGeom prst="roundRect">
            <a:avLst/>
          </a:prstGeom>
          <a:solidFill>
            <a:srgbClr val="C00000"/>
          </a:solidFill>
          <a:ln>
            <a:noFill/>
          </a:ln>
          <a:effectLst/>
        </p:spPr>
        <p:txBody>
          <a:bodyPr wrap="square" lIns="91436" tIns="45718" rIns="91436" bIns="45718">
            <a:spAutoFit/>
          </a:bodyPr>
          <a:lstStyle/>
          <a:p>
            <a:pPr algn="ctr"/>
            <a:r>
              <a:rPr lang="cs-CZ" sz="800" i="0" dirty="0" smtClean="0">
                <a:solidFill>
                  <a:schemeClr val="bg1"/>
                </a:solidFill>
                <a:latin typeface="Imago" pitchFamily="2" charset="0"/>
              </a:rPr>
              <a:t>Usmrcení nádorových buněk vede k uvolnění dalších antigenů</a:t>
            </a:r>
            <a:r>
              <a:rPr lang="cs-CZ" sz="800" i="0" dirty="0">
                <a:solidFill>
                  <a:schemeClr val="bg1"/>
                </a:solidFill>
                <a:latin typeface="Imago" pitchFamily="2" charset="0"/>
              </a:rPr>
              <a:t> </a:t>
            </a:r>
            <a:r>
              <a:rPr lang="cs-CZ" sz="800" i="0" dirty="0" smtClean="0">
                <a:solidFill>
                  <a:schemeClr val="bg1"/>
                </a:solidFill>
                <a:latin typeface="Arial"/>
                <a:cs typeface="Arial"/>
              </a:rPr>
              <a:t>→</a:t>
            </a:r>
            <a:r>
              <a:rPr lang="cs-CZ" sz="800" i="0" dirty="0" smtClean="0">
                <a:solidFill>
                  <a:schemeClr val="bg1"/>
                </a:solidFill>
                <a:latin typeface="Imago" pitchFamily="2" charset="0"/>
              </a:rPr>
              <a:t> znovuzahájení cyklu protinádorové imunitní odpovědi. </a:t>
            </a:r>
            <a:endParaRPr lang="en-GB" sz="800" i="0" dirty="0">
              <a:solidFill>
                <a:schemeClr val="bg1"/>
              </a:solidFill>
              <a:latin typeface="Imago" pitchFamily="2" charset="0"/>
            </a:endParaRPr>
          </a:p>
        </p:txBody>
      </p:sp>
      <p:sp>
        <p:nvSpPr>
          <p:cNvPr id="61" name="Oval 60"/>
          <p:cNvSpPr/>
          <p:nvPr/>
        </p:nvSpPr>
        <p:spPr>
          <a:xfrm>
            <a:off x="5487650" y="4747418"/>
            <a:ext cx="331530" cy="331530"/>
          </a:xfrm>
          <a:prstGeom prst="ellipse">
            <a:avLst/>
          </a:prstGeom>
          <a:solidFill>
            <a:srgbClr val="D2232A"/>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fontAlgn="auto">
              <a:spcBef>
                <a:spcPts val="300"/>
              </a:spcBef>
              <a:spcAft>
                <a:spcPts val="0"/>
              </a:spcAft>
            </a:pPr>
            <a:r>
              <a:rPr lang="en-US" sz="1100" b="1" i="0" dirty="0">
                <a:solidFill>
                  <a:prstClr val="white"/>
                </a:solidFill>
                <a:latin typeface="Imago" pitchFamily="2" charset="0"/>
              </a:rPr>
              <a:t>7</a:t>
            </a:r>
          </a:p>
        </p:txBody>
      </p:sp>
      <p:sp>
        <p:nvSpPr>
          <p:cNvPr id="6" name="Text Placeholder 5"/>
          <p:cNvSpPr>
            <a:spLocks noGrp="1"/>
          </p:cNvSpPr>
          <p:nvPr>
            <p:ph type="body" sz="quarter" idx="4294967295"/>
          </p:nvPr>
        </p:nvSpPr>
        <p:spPr>
          <a:xfrm>
            <a:off x="213211" y="4903010"/>
            <a:ext cx="1876259" cy="100314"/>
          </a:xfrm>
        </p:spPr>
        <p:txBody>
          <a:bodyPr/>
          <a:lstStyle/>
          <a:p>
            <a:pPr marL="0" lvl="0" indent="0">
              <a:spcBef>
                <a:spcPct val="30000"/>
              </a:spcBef>
              <a:buClrTx/>
              <a:buNone/>
              <a:defRPr/>
            </a:pPr>
            <a:r>
              <a:rPr lang="en-GB" sz="700" dirty="0" smtClean="0">
                <a:solidFill>
                  <a:schemeClr val="bg1">
                    <a:lumMod val="50000"/>
                  </a:schemeClr>
                </a:solidFill>
              </a:rPr>
              <a:t>Chen </a:t>
            </a:r>
            <a:r>
              <a:rPr lang="en-GB" sz="700" dirty="0">
                <a:solidFill>
                  <a:schemeClr val="bg1">
                    <a:lumMod val="50000"/>
                  </a:schemeClr>
                </a:solidFill>
              </a:rPr>
              <a:t>DS &amp; </a:t>
            </a:r>
            <a:r>
              <a:rPr lang="en-GB" sz="700" dirty="0" err="1">
                <a:solidFill>
                  <a:schemeClr val="bg1">
                    <a:lumMod val="50000"/>
                  </a:schemeClr>
                </a:solidFill>
              </a:rPr>
              <a:t>Mellman</a:t>
            </a:r>
            <a:r>
              <a:rPr lang="en-GB" sz="700" dirty="0">
                <a:solidFill>
                  <a:schemeClr val="bg1">
                    <a:lumMod val="50000"/>
                  </a:schemeClr>
                </a:solidFill>
              </a:rPr>
              <a:t> I. </a:t>
            </a:r>
            <a:r>
              <a:rPr lang="en-GB" sz="700" dirty="0" smtClean="0">
                <a:solidFill>
                  <a:schemeClr val="bg1">
                    <a:lumMod val="50000"/>
                  </a:schemeClr>
                </a:solidFill>
              </a:rPr>
              <a:t>2013</a:t>
            </a:r>
            <a:endParaRPr lang="en-GB" sz="700" dirty="0">
              <a:solidFill>
                <a:schemeClr val="bg1">
                  <a:lumMod val="50000"/>
                </a:schemeClr>
              </a:solidFill>
            </a:endParaRPr>
          </a:p>
        </p:txBody>
      </p:sp>
      <p:sp>
        <p:nvSpPr>
          <p:cNvPr id="19" name="TextBox 125"/>
          <p:cNvSpPr txBox="1">
            <a:spLocks noChangeArrowheads="1"/>
          </p:cNvSpPr>
          <p:nvPr/>
        </p:nvSpPr>
        <p:spPr bwMode="auto">
          <a:xfrm>
            <a:off x="4502580" y="2725353"/>
            <a:ext cx="127182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914355" eaLnBrk="0" hangingPunct="0">
              <a:spcBef>
                <a:spcPct val="0"/>
              </a:spcBef>
              <a:buNone/>
              <a:defRPr/>
            </a:pPr>
            <a:r>
              <a:rPr lang="cs-CZ" altLang="en-US" sz="700" i="0" dirty="0" smtClean="0">
                <a:solidFill>
                  <a:schemeClr val="bg1">
                    <a:lumMod val="65000"/>
                  </a:schemeClr>
                </a:solidFill>
                <a:latin typeface="Imago" pitchFamily="2" charset="0"/>
              </a:rPr>
              <a:t>NÁDOROVÉ MIKROPROSTŘEDÍ</a:t>
            </a:r>
            <a:endParaRPr lang="en-US" altLang="en-US" sz="700" i="0" dirty="0">
              <a:solidFill>
                <a:schemeClr val="bg1">
                  <a:lumMod val="65000"/>
                </a:schemeClr>
              </a:solidFill>
              <a:latin typeface="Imago" pitchFamily="2" charset="0"/>
            </a:endParaRPr>
          </a:p>
        </p:txBody>
      </p:sp>
      <p:sp>
        <p:nvSpPr>
          <p:cNvPr id="20" name="Rectangle 19"/>
          <p:cNvSpPr/>
          <p:nvPr/>
        </p:nvSpPr>
        <p:spPr>
          <a:xfrm>
            <a:off x="8069031" y="4867348"/>
            <a:ext cx="968289" cy="200055"/>
          </a:xfrm>
          <a:prstGeom prst="rect">
            <a:avLst/>
          </a:prstGeom>
          <a:solidFill>
            <a:schemeClr val="bg1"/>
          </a:solidFill>
        </p:spPr>
        <p:txBody>
          <a:bodyPr wrap="square">
            <a:spAutoFit/>
          </a:bodyPr>
          <a:lstStyle/>
          <a:p>
            <a:r>
              <a:rPr lang="en-US" sz="700" i="0" dirty="0">
                <a:solidFill>
                  <a:srgbClr val="555555"/>
                </a:solidFill>
                <a:latin typeface="Arial" panose="020B0604020202020204" pitchFamily="34" charset="0"/>
              </a:rPr>
              <a:t>M-CZ-00001107</a:t>
            </a:r>
            <a:endParaRPr lang="en-US" sz="700" dirty="0"/>
          </a:p>
        </p:txBody>
      </p:sp>
    </p:spTree>
    <p:extLst>
      <p:ext uri="{BB962C8B-B14F-4D97-AF65-F5344CB8AC3E}">
        <p14:creationId xmlns:p14="http://schemas.microsoft.com/office/powerpoint/2010/main" val="130083321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Skupina 4"/>
          <p:cNvGrpSpPr/>
          <p:nvPr/>
        </p:nvGrpSpPr>
        <p:grpSpPr>
          <a:xfrm>
            <a:off x="0" y="-304800"/>
            <a:ext cx="9144000" cy="5448300"/>
            <a:chOff x="0" y="-172026"/>
            <a:chExt cx="9144000" cy="6461615"/>
          </a:xfrm>
        </p:grpSpPr>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2026"/>
              <a:ext cx="9144000" cy="6461615"/>
            </a:xfrm>
            <a:prstGeom prst="rect">
              <a:avLst/>
            </a:prstGeom>
          </p:spPr>
        </p:pic>
        <p:pic>
          <p:nvPicPr>
            <p:cNvPr id="7" name="Obrázek 6"/>
            <p:cNvPicPr>
              <a:picLocks noChangeAspect="1"/>
            </p:cNvPicPr>
            <p:nvPr/>
          </p:nvPicPr>
          <p:blipFill rotWithShape="1">
            <a:blip r:embed="rId4">
              <a:extLst>
                <a:ext uri="{28A0092B-C50C-407E-A947-70E740481C1C}">
                  <a14:useLocalDpi xmlns:a14="http://schemas.microsoft.com/office/drawing/2010/main" val="0"/>
                </a:ext>
              </a:extLst>
            </a:blip>
            <a:srcRect t="3975" b="16562"/>
            <a:stretch/>
          </p:blipFill>
          <p:spPr>
            <a:xfrm>
              <a:off x="0" y="1384646"/>
              <a:ext cx="9144000" cy="4776671"/>
            </a:xfrm>
            <a:prstGeom prst="rect">
              <a:avLst/>
            </a:prstGeom>
          </p:spPr>
        </p:pic>
      </p:grpSp>
      <p:grpSp>
        <p:nvGrpSpPr>
          <p:cNvPr id="8" name="Skupina 7"/>
          <p:cNvGrpSpPr/>
          <p:nvPr/>
        </p:nvGrpSpPr>
        <p:grpSpPr>
          <a:xfrm>
            <a:off x="5906730" y="3485134"/>
            <a:ext cx="2862648" cy="1445737"/>
            <a:chOff x="226540" y="2038867"/>
            <a:chExt cx="8483313" cy="4295689"/>
          </a:xfrm>
        </p:grpSpPr>
        <p:pic>
          <p:nvPicPr>
            <p:cNvPr id="9" name="Obrázek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540" y="2038867"/>
              <a:ext cx="4011538" cy="4295689"/>
            </a:xfrm>
            <a:prstGeom prst="rect">
              <a:avLst/>
            </a:prstGeom>
          </p:spPr>
        </p:pic>
        <p:pic>
          <p:nvPicPr>
            <p:cNvPr id="10" name="Obrázek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24577" y="3412435"/>
              <a:ext cx="4385276" cy="1548551"/>
            </a:xfrm>
            <a:prstGeom prst="rect">
              <a:avLst/>
            </a:prstGeom>
          </p:spPr>
        </p:pic>
      </p:grpSp>
      <p:pic>
        <p:nvPicPr>
          <p:cNvPr id="12" name="Obrázek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56984" y="91440"/>
            <a:ext cx="2032000" cy="639572"/>
          </a:xfrm>
          <a:prstGeom prst="rect">
            <a:avLst/>
          </a:prstGeom>
        </p:spPr>
      </p:pic>
      <p:pic>
        <p:nvPicPr>
          <p:cNvPr id="13" name="Picture 4">
            <a:extLst>
              <a:ext uri="{FF2B5EF4-FFF2-40B4-BE49-F238E27FC236}">
                <a16:creationId xmlns:a16="http://schemas.microsoft.com/office/drawing/2014/main" id="{0F182B32-310C-4B22-BF31-FFD261E34D1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30686" y="298423"/>
            <a:ext cx="676253" cy="349991"/>
          </a:xfrm>
          <a:prstGeom prst="rect">
            <a:avLst/>
          </a:prstGeom>
        </p:spPr>
      </p:pic>
      <p:sp>
        <p:nvSpPr>
          <p:cNvPr id="14" name="Title 1"/>
          <p:cNvSpPr>
            <a:spLocks noGrp="1"/>
          </p:cNvSpPr>
          <p:nvPr>
            <p:ph type="title"/>
          </p:nvPr>
        </p:nvSpPr>
        <p:spPr>
          <a:xfrm>
            <a:off x="0" y="1504525"/>
            <a:ext cx="9144000" cy="1021556"/>
          </a:xfrm>
        </p:spPr>
        <p:txBody>
          <a:bodyPr/>
          <a:lstStyle/>
          <a:p>
            <a:pPr algn="ctr"/>
            <a:r>
              <a:rPr lang="cs-CZ" sz="3200" dirty="0"/>
              <a:t>Únik imunitnímu dohledu, </a:t>
            </a:r>
            <a:r>
              <a:rPr lang="cs-CZ" sz="3200" dirty="0" smtClean="0"/>
              <a:t/>
            </a:r>
            <a:br>
              <a:rPr lang="cs-CZ" sz="3200" dirty="0" smtClean="0"/>
            </a:br>
            <a:r>
              <a:rPr lang="cs-CZ" sz="3200" dirty="0" smtClean="0"/>
              <a:t>nádorové </a:t>
            </a:r>
            <a:r>
              <a:rPr lang="cs-CZ" sz="3200" dirty="0"/>
              <a:t>imunitní fenotypy</a:t>
            </a:r>
            <a:endParaRPr lang="en-GB" sz="3200" dirty="0"/>
          </a:p>
        </p:txBody>
      </p:sp>
      <p:cxnSp>
        <p:nvCxnSpPr>
          <p:cNvPr id="11" name="Přímá spojnice 10"/>
          <p:cNvCxnSpPr/>
          <p:nvPr/>
        </p:nvCxnSpPr>
        <p:spPr bwMode="auto">
          <a:xfrm>
            <a:off x="886968" y="2816352"/>
            <a:ext cx="7341723"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Obdélník 14"/>
          <p:cNvSpPr/>
          <p:nvPr/>
        </p:nvSpPr>
        <p:spPr>
          <a:xfrm>
            <a:off x="8029484" y="4890610"/>
            <a:ext cx="1163351" cy="200055"/>
          </a:xfrm>
          <a:prstGeom prst="rect">
            <a:avLst/>
          </a:prstGeom>
        </p:spPr>
        <p:txBody>
          <a:bodyPr wrap="none">
            <a:spAutoFit/>
          </a:bodyPr>
          <a:lstStyle/>
          <a:p>
            <a:r>
              <a:rPr lang="mr-IN" sz="700" i="0" dirty="0" smtClean="0">
                <a:solidFill>
                  <a:srgbClr val="000000"/>
                </a:solidFill>
                <a:latin typeface="Helvetica" charset="0"/>
              </a:rPr>
              <a:t>CZ/TCN/0318/0005</a:t>
            </a:r>
            <a:r>
              <a:rPr lang="cs-CZ" sz="700" i="0" dirty="0" err="1" smtClean="0">
                <a:solidFill>
                  <a:srgbClr val="000000"/>
                </a:solidFill>
                <a:latin typeface="Helvetica" charset="0"/>
              </a:rPr>
              <a:t>ai</a:t>
            </a:r>
            <a:endParaRPr lang="cs-CZ" sz="700" dirty="0"/>
          </a:p>
        </p:txBody>
      </p:sp>
      <p:sp>
        <p:nvSpPr>
          <p:cNvPr id="17" name="Rectangle 16"/>
          <p:cNvSpPr/>
          <p:nvPr/>
        </p:nvSpPr>
        <p:spPr>
          <a:xfrm>
            <a:off x="8076108" y="4881514"/>
            <a:ext cx="968289" cy="200055"/>
          </a:xfrm>
          <a:prstGeom prst="rect">
            <a:avLst/>
          </a:prstGeom>
          <a:solidFill>
            <a:schemeClr val="tx2">
              <a:lumMod val="40000"/>
              <a:lumOff val="60000"/>
            </a:schemeClr>
          </a:solidFill>
        </p:spPr>
        <p:txBody>
          <a:bodyPr wrap="square">
            <a:spAutoFit/>
          </a:bodyPr>
          <a:lstStyle/>
          <a:p>
            <a:r>
              <a:rPr lang="en-US" sz="700" i="0" dirty="0">
                <a:solidFill>
                  <a:srgbClr val="555555"/>
                </a:solidFill>
                <a:latin typeface="Arial" panose="020B0604020202020204" pitchFamily="34" charset="0"/>
              </a:rPr>
              <a:t>M-CZ-00001107</a:t>
            </a:r>
            <a:endParaRPr lang="en-US" sz="700" dirty="0"/>
          </a:p>
        </p:txBody>
      </p:sp>
    </p:spTree>
    <p:extLst>
      <p:ext uri="{BB962C8B-B14F-4D97-AF65-F5344CB8AC3E}">
        <p14:creationId xmlns:p14="http://schemas.microsoft.com/office/powerpoint/2010/main" val="101194429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b="1" dirty="0" smtClean="0"/>
              <a:t>Porucha v cyklu protinádorové imunitní odpovědi vede k úniku nádoru před imunitním dohledem</a:t>
            </a:r>
            <a:endParaRPr lang="en-GB" b="1" dirty="0"/>
          </a:p>
        </p:txBody>
      </p:sp>
      <p:sp>
        <p:nvSpPr>
          <p:cNvPr id="41" name="Text Placeholder 40"/>
          <p:cNvSpPr>
            <a:spLocks noGrp="1"/>
          </p:cNvSpPr>
          <p:nvPr>
            <p:ph type="body" sz="quarter" idx="4294967295"/>
          </p:nvPr>
        </p:nvSpPr>
        <p:spPr>
          <a:xfrm>
            <a:off x="352425" y="4934845"/>
            <a:ext cx="4466602" cy="105879"/>
          </a:xfrm>
        </p:spPr>
        <p:txBody>
          <a:bodyPr/>
          <a:lstStyle/>
          <a:p>
            <a:pPr marL="0" indent="0">
              <a:buNone/>
            </a:pPr>
            <a:r>
              <a:rPr lang="en-GB" sz="700" dirty="0">
                <a:solidFill>
                  <a:schemeClr val="bg1">
                    <a:lumMod val="50000"/>
                  </a:schemeClr>
                </a:solidFill>
              </a:rPr>
              <a:t>Adapted from Chen &amp; </a:t>
            </a:r>
            <a:r>
              <a:rPr lang="en-GB" sz="700" dirty="0" err="1">
                <a:solidFill>
                  <a:schemeClr val="bg1">
                    <a:lumMod val="50000"/>
                  </a:schemeClr>
                </a:solidFill>
              </a:rPr>
              <a:t>Mellman</a:t>
            </a:r>
            <a:r>
              <a:rPr lang="en-GB" sz="700" dirty="0">
                <a:solidFill>
                  <a:schemeClr val="bg1">
                    <a:lumMod val="50000"/>
                  </a:schemeClr>
                </a:solidFill>
              </a:rPr>
              <a:t>, 2013; 1. Chen &amp; </a:t>
            </a:r>
            <a:r>
              <a:rPr lang="en-GB" sz="700" dirty="0" err="1">
                <a:solidFill>
                  <a:schemeClr val="bg1">
                    <a:lumMod val="50000"/>
                  </a:schemeClr>
                </a:solidFill>
              </a:rPr>
              <a:t>Mellman</a:t>
            </a:r>
            <a:r>
              <a:rPr lang="en-GB" sz="700" dirty="0">
                <a:solidFill>
                  <a:schemeClr val="bg1">
                    <a:lumMod val="50000"/>
                  </a:schemeClr>
                </a:solidFill>
              </a:rPr>
              <a:t>, 2013; 2. Kim &amp; Chen, 2016</a:t>
            </a:r>
          </a:p>
        </p:txBody>
      </p:sp>
      <p:grpSp>
        <p:nvGrpSpPr>
          <p:cNvPr id="7" name="Group 6"/>
          <p:cNvGrpSpPr/>
          <p:nvPr/>
        </p:nvGrpSpPr>
        <p:grpSpPr>
          <a:xfrm>
            <a:off x="597813" y="1716731"/>
            <a:ext cx="2137449" cy="2289899"/>
            <a:chOff x="2352368" y="1055655"/>
            <a:chExt cx="3956421" cy="4075748"/>
          </a:xfrm>
        </p:grpSpPr>
        <p:grpSp>
          <p:nvGrpSpPr>
            <p:cNvPr id="25" name="Group 24"/>
            <p:cNvGrpSpPr>
              <a:grpSpLocks noChangeAspect="1"/>
            </p:cNvGrpSpPr>
            <p:nvPr/>
          </p:nvGrpSpPr>
          <p:grpSpPr>
            <a:xfrm>
              <a:off x="2352368" y="1055655"/>
              <a:ext cx="3956421" cy="3947666"/>
              <a:chOff x="3194597" y="1342924"/>
              <a:chExt cx="2754719" cy="2748624"/>
            </a:xfrm>
          </p:grpSpPr>
          <p:sp>
            <p:nvSpPr>
              <p:cNvPr id="26" name="Pie 6"/>
              <p:cNvSpPr>
                <a:spLocks noChangeAspect="1"/>
              </p:cNvSpPr>
              <p:nvPr/>
            </p:nvSpPr>
            <p:spPr bwMode="auto">
              <a:xfrm>
                <a:off x="3194597" y="1342924"/>
                <a:ext cx="2754718" cy="2748623"/>
              </a:xfrm>
              <a:prstGeom prst="pie">
                <a:avLst>
                  <a:gd name="adj1" fmla="val 0"/>
                  <a:gd name="adj2" fmla="val 5400000"/>
                </a:avLst>
              </a:prstGeom>
              <a:solidFill>
                <a:srgbClr val="D2232A"/>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1"/>
              </a:lnRef>
              <a:fillRef idx="3">
                <a:schemeClr val="accent1"/>
              </a:fillRef>
              <a:effectRef idx="2">
                <a:schemeClr val="accent1"/>
              </a:effectRef>
              <a:fontRef idx="minor">
                <a:schemeClr val="lt1"/>
              </a:fontRef>
            </p:style>
            <p:txBody>
              <a:bodyPr vert="horz" wrap="square" lIns="68580" tIns="34290" rIns="68580" bIns="34290" numCol="1" rtlCol="0" anchor="t" anchorCtr="0" compatLnSpc="1">
                <a:prstTxWarp prst="textNoShape">
                  <a:avLst/>
                </a:prstTxWarp>
                <a:noAutofit/>
              </a:bodyPr>
              <a:lstStyle/>
              <a:p>
                <a:pPr eaLnBrk="0" hangingPunct="0">
                  <a:spcBef>
                    <a:spcPct val="50000"/>
                  </a:spcBef>
                </a:pPr>
                <a:endParaRPr lang="en-US" sz="800" dirty="0">
                  <a:solidFill>
                    <a:srgbClr val="FFFFFF"/>
                  </a:solidFill>
                  <a:latin typeface="Imago" pitchFamily="2" charset="0"/>
                  <a:ea typeface="ＭＳ Ｐゴシック" pitchFamily="34" charset="-128"/>
                </a:endParaRPr>
              </a:p>
            </p:txBody>
          </p:sp>
          <p:sp>
            <p:nvSpPr>
              <p:cNvPr id="27" name="Pie 7"/>
              <p:cNvSpPr>
                <a:spLocks noChangeAspect="1"/>
              </p:cNvSpPr>
              <p:nvPr/>
            </p:nvSpPr>
            <p:spPr bwMode="auto">
              <a:xfrm rot="16200000">
                <a:off x="3197645" y="1339878"/>
                <a:ext cx="2748623" cy="2754718"/>
              </a:xfrm>
              <a:prstGeom prst="pie">
                <a:avLst>
                  <a:gd name="adj1" fmla="val 0"/>
                  <a:gd name="adj2" fmla="val 5400000"/>
                </a:avLst>
              </a:prstGeom>
              <a:solidFill>
                <a:srgbClr val="743371"/>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6"/>
              </a:lnRef>
              <a:fillRef idx="3">
                <a:schemeClr val="accent6"/>
              </a:fillRef>
              <a:effectRef idx="2">
                <a:schemeClr val="accent6"/>
              </a:effectRef>
              <a:fontRef idx="minor">
                <a:schemeClr val="lt1"/>
              </a:fontRef>
            </p:style>
            <p:txBody>
              <a:bodyPr vert="horz" wrap="square" lIns="68580" tIns="34290" rIns="68580" bIns="34290" numCol="1" rtlCol="0" anchor="t" anchorCtr="0" compatLnSpc="1">
                <a:prstTxWarp prst="textNoShape">
                  <a:avLst/>
                </a:prstTxWarp>
                <a:noAutofit/>
              </a:bodyPr>
              <a:lstStyle/>
              <a:p>
                <a:pPr eaLnBrk="0" hangingPunct="0">
                  <a:spcBef>
                    <a:spcPct val="50000"/>
                  </a:spcBef>
                </a:pPr>
                <a:endParaRPr lang="en-US" sz="800" dirty="0">
                  <a:solidFill>
                    <a:srgbClr val="000000"/>
                  </a:solidFill>
                  <a:latin typeface="Imago" pitchFamily="2" charset="0"/>
                  <a:ea typeface="ＭＳ Ｐゴシック" pitchFamily="34" charset="-128"/>
                </a:endParaRPr>
              </a:p>
            </p:txBody>
          </p:sp>
          <p:sp>
            <p:nvSpPr>
              <p:cNvPr id="28" name="Chord 27"/>
              <p:cNvSpPr>
                <a:spLocks noChangeAspect="1"/>
              </p:cNvSpPr>
              <p:nvPr/>
            </p:nvSpPr>
            <p:spPr bwMode="auto">
              <a:xfrm>
                <a:off x="3194597" y="1342924"/>
                <a:ext cx="2754718" cy="2748623"/>
              </a:xfrm>
              <a:prstGeom prst="chord">
                <a:avLst>
                  <a:gd name="adj1" fmla="val 5389518"/>
                  <a:gd name="adj2" fmla="val 16200000"/>
                </a:avLst>
              </a:prstGeom>
              <a:solidFill>
                <a:srgbClr val="89B9E3"/>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6"/>
              </a:lnRef>
              <a:fillRef idx="3">
                <a:schemeClr val="accent6"/>
              </a:fillRef>
              <a:effectRef idx="2">
                <a:schemeClr val="accent6"/>
              </a:effectRef>
              <a:fontRef idx="minor">
                <a:schemeClr val="lt1"/>
              </a:fontRef>
            </p:style>
            <p:txBody>
              <a:bodyPr vert="horz" wrap="square" lIns="68580" tIns="34290" rIns="68580" bIns="34290" numCol="1" rtlCol="0" anchor="t" anchorCtr="0" compatLnSpc="1">
                <a:prstTxWarp prst="textNoShape">
                  <a:avLst/>
                </a:prstTxWarp>
                <a:noAutofit/>
              </a:bodyPr>
              <a:lstStyle/>
              <a:p>
                <a:pPr eaLnBrk="0" hangingPunct="0">
                  <a:spcBef>
                    <a:spcPct val="50000"/>
                  </a:spcBef>
                </a:pPr>
                <a:endParaRPr lang="en-US" sz="800" dirty="0">
                  <a:solidFill>
                    <a:srgbClr val="000000"/>
                  </a:solidFill>
                  <a:latin typeface="Imago" pitchFamily="2" charset="0"/>
                  <a:ea typeface="ＭＳ Ｐゴシック" pitchFamily="34" charset="-128"/>
                </a:endParaRPr>
              </a:p>
            </p:txBody>
          </p:sp>
          <p:sp>
            <p:nvSpPr>
              <p:cNvPr id="29" name="Oval 28"/>
              <p:cNvSpPr/>
              <p:nvPr/>
            </p:nvSpPr>
            <p:spPr>
              <a:xfrm>
                <a:off x="3399173" y="1553643"/>
                <a:ext cx="2345565" cy="234037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200" dirty="0">
                  <a:solidFill>
                    <a:prstClr val="white"/>
                  </a:solidFill>
                  <a:latin typeface="Imago" pitchFamily="2" charset="0"/>
                </a:endParaRPr>
              </a:p>
            </p:txBody>
          </p:sp>
        </p:grpSp>
        <p:sp>
          <p:nvSpPr>
            <p:cNvPr id="6" name="Rectangle 5"/>
            <p:cNvSpPr/>
            <p:nvPr/>
          </p:nvSpPr>
          <p:spPr bwMode="auto">
            <a:xfrm rot="19786923">
              <a:off x="5083342" y="4438606"/>
              <a:ext cx="494393" cy="692797"/>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355"/>
              <a:endParaRPr lang="en-GB" dirty="0">
                <a:latin typeface="Imago" pitchFamily="2" charset="0"/>
              </a:endParaRPr>
            </a:p>
          </p:txBody>
        </p:sp>
      </p:grpSp>
      <p:sp>
        <p:nvSpPr>
          <p:cNvPr id="46" name="Rectangle 45"/>
          <p:cNvSpPr/>
          <p:nvPr/>
        </p:nvSpPr>
        <p:spPr>
          <a:xfrm>
            <a:off x="392909" y="920694"/>
            <a:ext cx="8358187" cy="523216"/>
          </a:xfrm>
          <a:prstGeom prst="rect">
            <a:avLst/>
          </a:prstGeom>
          <a:solidFill>
            <a:schemeClr val="bg1">
              <a:lumMod val="85000"/>
            </a:schemeClr>
          </a:solidFill>
        </p:spPr>
        <p:txBody>
          <a:bodyPr wrap="square" lIns="91436" tIns="45718" rIns="91436" bIns="45718">
            <a:spAutoFit/>
          </a:bodyPr>
          <a:lstStyle/>
          <a:p>
            <a:pPr algn="ctr"/>
            <a:r>
              <a:rPr lang="cs-CZ" sz="1400" b="1" dirty="0" smtClean="0">
                <a:latin typeface="Imago" pitchFamily="2" charset="0"/>
              </a:rPr>
              <a:t>Únik nádoru z imunitního dohledu je výsledkem přerušení 1 ze 7 kroků cyklu protinádorové odpovědi, následkem je zablokování aktivity T-buněk. </a:t>
            </a:r>
            <a:endParaRPr lang="en-US" sz="1400" b="1" dirty="0">
              <a:latin typeface="Imago" pitchFamily="2" charset="0"/>
            </a:endParaRPr>
          </a:p>
        </p:txBody>
      </p:sp>
      <p:grpSp>
        <p:nvGrpSpPr>
          <p:cNvPr id="47" name="Group 46"/>
          <p:cNvGrpSpPr/>
          <p:nvPr/>
        </p:nvGrpSpPr>
        <p:grpSpPr>
          <a:xfrm>
            <a:off x="3375916" y="1716729"/>
            <a:ext cx="2137450" cy="2217938"/>
            <a:chOff x="2352368" y="1055655"/>
            <a:chExt cx="3956421" cy="3947666"/>
          </a:xfrm>
        </p:grpSpPr>
        <p:grpSp>
          <p:nvGrpSpPr>
            <p:cNvPr id="48" name="Group 47"/>
            <p:cNvGrpSpPr>
              <a:grpSpLocks noChangeAspect="1"/>
            </p:cNvGrpSpPr>
            <p:nvPr/>
          </p:nvGrpSpPr>
          <p:grpSpPr>
            <a:xfrm>
              <a:off x="2352368" y="1055655"/>
              <a:ext cx="3956421" cy="3947666"/>
              <a:chOff x="3194597" y="1342924"/>
              <a:chExt cx="2754719" cy="2748624"/>
            </a:xfrm>
          </p:grpSpPr>
          <p:sp>
            <p:nvSpPr>
              <p:cNvPr id="61" name="Pie 6"/>
              <p:cNvSpPr>
                <a:spLocks noChangeAspect="1"/>
              </p:cNvSpPr>
              <p:nvPr/>
            </p:nvSpPr>
            <p:spPr bwMode="auto">
              <a:xfrm>
                <a:off x="3194597" y="1342924"/>
                <a:ext cx="2754718" cy="2748623"/>
              </a:xfrm>
              <a:prstGeom prst="pie">
                <a:avLst>
                  <a:gd name="adj1" fmla="val 0"/>
                  <a:gd name="adj2" fmla="val 5400000"/>
                </a:avLst>
              </a:prstGeom>
              <a:solidFill>
                <a:srgbClr val="D2232A"/>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1"/>
              </a:lnRef>
              <a:fillRef idx="3">
                <a:schemeClr val="accent1"/>
              </a:fillRef>
              <a:effectRef idx="2">
                <a:schemeClr val="accent1"/>
              </a:effectRef>
              <a:fontRef idx="minor">
                <a:schemeClr val="lt1"/>
              </a:fontRef>
            </p:style>
            <p:txBody>
              <a:bodyPr vert="horz" wrap="square" lIns="68580" tIns="34290" rIns="68580" bIns="34290" numCol="1" rtlCol="0" anchor="t" anchorCtr="0" compatLnSpc="1">
                <a:prstTxWarp prst="textNoShape">
                  <a:avLst/>
                </a:prstTxWarp>
                <a:noAutofit/>
              </a:bodyPr>
              <a:lstStyle/>
              <a:p>
                <a:pPr eaLnBrk="0" hangingPunct="0">
                  <a:spcBef>
                    <a:spcPct val="50000"/>
                  </a:spcBef>
                </a:pPr>
                <a:endParaRPr lang="en-US" sz="800" dirty="0">
                  <a:solidFill>
                    <a:srgbClr val="FFFFFF"/>
                  </a:solidFill>
                  <a:latin typeface="Imago" pitchFamily="2" charset="0"/>
                  <a:ea typeface="ＭＳ Ｐゴシック" pitchFamily="34" charset="-128"/>
                </a:endParaRPr>
              </a:p>
            </p:txBody>
          </p:sp>
          <p:sp>
            <p:nvSpPr>
              <p:cNvPr id="62" name="Pie 7"/>
              <p:cNvSpPr>
                <a:spLocks noChangeAspect="1"/>
              </p:cNvSpPr>
              <p:nvPr/>
            </p:nvSpPr>
            <p:spPr bwMode="auto">
              <a:xfrm rot="16200000">
                <a:off x="3197645" y="1339878"/>
                <a:ext cx="2748623" cy="2754718"/>
              </a:xfrm>
              <a:prstGeom prst="pie">
                <a:avLst>
                  <a:gd name="adj1" fmla="val 0"/>
                  <a:gd name="adj2" fmla="val 5400000"/>
                </a:avLst>
              </a:prstGeom>
              <a:solidFill>
                <a:srgbClr val="743371"/>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6"/>
              </a:lnRef>
              <a:fillRef idx="3">
                <a:schemeClr val="accent6"/>
              </a:fillRef>
              <a:effectRef idx="2">
                <a:schemeClr val="accent6"/>
              </a:effectRef>
              <a:fontRef idx="minor">
                <a:schemeClr val="lt1"/>
              </a:fontRef>
            </p:style>
            <p:txBody>
              <a:bodyPr vert="horz" wrap="square" lIns="68580" tIns="34290" rIns="68580" bIns="34290" numCol="1" rtlCol="0" anchor="t" anchorCtr="0" compatLnSpc="1">
                <a:prstTxWarp prst="textNoShape">
                  <a:avLst/>
                </a:prstTxWarp>
                <a:noAutofit/>
              </a:bodyPr>
              <a:lstStyle/>
              <a:p>
                <a:pPr eaLnBrk="0" hangingPunct="0">
                  <a:spcBef>
                    <a:spcPct val="50000"/>
                  </a:spcBef>
                </a:pPr>
                <a:endParaRPr lang="en-US" sz="800" dirty="0">
                  <a:solidFill>
                    <a:srgbClr val="000000"/>
                  </a:solidFill>
                  <a:latin typeface="Imago" pitchFamily="2" charset="0"/>
                  <a:ea typeface="ＭＳ Ｐゴシック" pitchFamily="34" charset="-128"/>
                </a:endParaRPr>
              </a:p>
            </p:txBody>
          </p:sp>
          <p:sp>
            <p:nvSpPr>
              <p:cNvPr id="63" name="Chord 62"/>
              <p:cNvSpPr>
                <a:spLocks noChangeAspect="1"/>
              </p:cNvSpPr>
              <p:nvPr/>
            </p:nvSpPr>
            <p:spPr bwMode="auto">
              <a:xfrm>
                <a:off x="3194597" y="1342924"/>
                <a:ext cx="2754718" cy="2748623"/>
              </a:xfrm>
              <a:prstGeom prst="chord">
                <a:avLst>
                  <a:gd name="adj1" fmla="val 5389518"/>
                  <a:gd name="adj2" fmla="val 16200000"/>
                </a:avLst>
              </a:prstGeom>
              <a:solidFill>
                <a:srgbClr val="89B9E3"/>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6"/>
              </a:lnRef>
              <a:fillRef idx="3">
                <a:schemeClr val="accent6"/>
              </a:fillRef>
              <a:effectRef idx="2">
                <a:schemeClr val="accent6"/>
              </a:effectRef>
              <a:fontRef idx="minor">
                <a:schemeClr val="lt1"/>
              </a:fontRef>
            </p:style>
            <p:txBody>
              <a:bodyPr vert="horz" wrap="square" lIns="68580" tIns="34290" rIns="68580" bIns="34290" numCol="1" rtlCol="0" anchor="t" anchorCtr="0" compatLnSpc="1">
                <a:prstTxWarp prst="textNoShape">
                  <a:avLst/>
                </a:prstTxWarp>
                <a:noAutofit/>
              </a:bodyPr>
              <a:lstStyle/>
              <a:p>
                <a:pPr eaLnBrk="0" hangingPunct="0">
                  <a:spcBef>
                    <a:spcPct val="50000"/>
                  </a:spcBef>
                </a:pPr>
                <a:endParaRPr lang="en-US" sz="800" dirty="0">
                  <a:solidFill>
                    <a:srgbClr val="000000"/>
                  </a:solidFill>
                  <a:latin typeface="Imago" pitchFamily="2" charset="0"/>
                  <a:ea typeface="ＭＳ Ｐゴシック" pitchFamily="34" charset="-128"/>
                </a:endParaRPr>
              </a:p>
            </p:txBody>
          </p:sp>
          <p:sp>
            <p:nvSpPr>
              <p:cNvPr id="64" name="Oval 63"/>
              <p:cNvSpPr/>
              <p:nvPr/>
            </p:nvSpPr>
            <p:spPr>
              <a:xfrm>
                <a:off x="3399173" y="1553643"/>
                <a:ext cx="2345565" cy="234037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200" dirty="0">
                  <a:solidFill>
                    <a:prstClr val="white"/>
                  </a:solidFill>
                  <a:latin typeface="Imago" pitchFamily="2" charset="0"/>
                </a:endParaRPr>
              </a:p>
            </p:txBody>
          </p:sp>
        </p:grpSp>
        <p:sp>
          <p:nvSpPr>
            <p:cNvPr id="60" name="Rectangle: Top Corners Snipped 59"/>
            <p:cNvSpPr/>
            <p:nvPr/>
          </p:nvSpPr>
          <p:spPr bwMode="auto">
            <a:xfrm rot="13466926">
              <a:off x="5402196" y="1301463"/>
              <a:ext cx="494392" cy="692797"/>
            </a:xfrm>
            <a:prstGeom prst="snip2Same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355"/>
              <a:endParaRPr lang="en-GB" dirty="0">
                <a:latin typeface="Imago" pitchFamily="2" charset="0"/>
              </a:endParaRPr>
            </a:p>
          </p:txBody>
        </p:sp>
      </p:grpSp>
      <p:grpSp>
        <p:nvGrpSpPr>
          <p:cNvPr id="73" name="Group 72"/>
          <p:cNvGrpSpPr/>
          <p:nvPr/>
        </p:nvGrpSpPr>
        <p:grpSpPr>
          <a:xfrm>
            <a:off x="6269261" y="1716729"/>
            <a:ext cx="2137450" cy="2217938"/>
            <a:chOff x="2352368" y="1055655"/>
            <a:chExt cx="3956421" cy="3947666"/>
          </a:xfrm>
        </p:grpSpPr>
        <p:grpSp>
          <p:nvGrpSpPr>
            <p:cNvPr id="74" name="Group 73"/>
            <p:cNvGrpSpPr>
              <a:grpSpLocks noChangeAspect="1"/>
            </p:cNvGrpSpPr>
            <p:nvPr/>
          </p:nvGrpSpPr>
          <p:grpSpPr>
            <a:xfrm>
              <a:off x="2352368" y="1055655"/>
              <a:ext cx="3956421" cy="3947666"/>
              <a:chOff x="3194597" y="1342924"/>
              <a:chExt cx="2754719" cy="2748624"/>
            </a:xfrm>
          </p:grpSpPr>
          <p:sp>
            <p:nvSpPr>
              <p:cNvPr id="79" name="Pie 6"/>
              <p:cNvSpPr>
                <a:spLocks noChangeAspect="1"/>
              </p:cNvSpPr>
              <p:nvPr/>
            </p:nvSpPr>
            <p:spPr bwMode="auto">
              <a:xfrm>
                <a:off x="3194597" y="1342924"/>
                <a:ext cx="2754718" cy="2748623"/>
              </a:xfrm>
              <a:prstGeom prst="pie">
                <a:avLst>
                  <a:gd name="adj1" fmla="val 0"/>
                  <a:gd name="adj2" fmla="val 5400000"/>
                </a:avLst>
              </a:prstGeom>
              <a:solidFill>
                <a:srgbClr val="D2232A"/>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1"/>
              </a:lnRef>
              <a:fillRef idx="3">
                <a:schemeClr val="accent1"/>
              </a:fillRef>
              <a:effectRef idx="2">
                <a:schemeClr val="accent1"/>
              </a:effectRef>
              <a:fontRef idx="minor">
                <a:schemeClr val="lt1"/>
              </a:fontRef>
            </p:style>
            <p:txBody>
              <a:bodyPr vert="horz" wrap="square" lIns="68580" tIns="34290" rIns="68580" bIns="34290" numCol="1" rtlCol="0" anchor="t" anchorCtr="0" compatLnSpc="1">
                <a:prstTxWarp prst="textNoShape">
                  <a:avLst/>
                </a:prstTxWarp>
                <a:noAutofit/>
              </a:bodyPr>
              <a:lstStyle/>
              <a:p>
                <a:pPr eaLnBrk="0" hangingPunct="0">
                  <a:spcBef>
                    <a:spcPct val="50000"/>
                  </a:spcBef>
                </a:pPr>
                <a:endParaRPr lang="en-US" sz="800" dirty="0">
                  <a:solidFill>
                    <a:srgbClr val="FFFFFF"/>
                  </a:solidFill>
                  <a:latin typeface="Imago" pitchFamily="2" charset="0"/>
                  <a:ea typeface="ＭＳ Ｐゴシック" pitchFamily="34" charset="-128"/>
                </a:endParaRPr>
              </a:p>
            </p:txBody>
          </p:sp>
          <p:sp>
            <p:nvSpPr>
              <p:cNvPr id="80" name="Pie 7"/>
              <p:cNvSpPr>
                <a:spLocks noChangeAspect="1"/>
              </p:cNvSpPr>
              <p:nvPr/>
            </p:nvSpPr>
            <p:spPr bwMode="auto">
              <a:xfrm rot="16200000">
                <a:off x="3197645" y="1339878"/>
                <a:ext cx="2748623" cy="2754718"/>
              </a:xfrm>
              <a:prstGeom prst="pie">
                <a:avLst>
                  <a:gd name="adj1" fmla="val 0"/>
                  <a:gd name="adj2" fmla="val 5400000"/>
                </a:avLst>
              </a:prstGeom>
              <a:solidFill>
                <a:srgbClr val="743371"/>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6"/>
              </a:lnRef>
              <a:fillRef idx="3">
                <a:schemeClr val="accent6"/>
              </a:fillRef>
              <a:effectRef idx="2">
                <a:schemeClr val="accent6"/>
              </a:effectRef>
              <a:fontRef idx="minor">
                <a:schemeClr val="lt1"/>
              </a:fontRef>
            </p:style>
            <p:txBody>
              <a:bodyPr vert="horz" wrap="square" lIns="68580" tIns="34290" rIns="68580" bIns="34290" numCol="1" rtlCol="0" anchor="t" anchorCtr="0" compatLnSpc="1">
                <a:prstTxWarp prst="textNoShape">
                  <a:avLst/>
                </a:prstTxWarp>
                <a:noAutofit/>
              </a:bodyPr>
              <a:lstStyle/>
              <a:p>
                <a:pPr eaLnBrk="0" hangingPunct="0">
                  <a:spcBef>
                    <a:spcPct val="50000"/>
                  </a:spcBef>
                </a:pPr>
                <a:endParaRPr lang="en-US" sz="800" dirty="0">
                  <a:solidFill>
                    <a:srgbClr val="000000"/>
                  </a:solidFill>
                  <a:latin typeface="Imago" pitchFamily="2" charset="0"/>
                  <a:ea typeface="ＭＳ Ｐゴシック" pitchFamily="34" charset="-128"/>
                </a:endParaRPr>
              </a:p>
            </p:txBody>
          </p:sp>
          <p:sp>
            <p:nvSpPr>
              <p:cNvPr id="81" name="Chord 80"/>
              <p:cNvSpPr>
                <a:spLocks noChangeAspect="1"/>
              </p:cNvSpPr>
              <p:nvPr/>
            </p:nvSpPr>
            <p:spPr bwMode="auto">
              <a:xfrm>
                <a:off x="3194597" y="1342924"/>
                <a:ext cx="2754718" cy="2748623"/>
              </a:xfrm>
              <a:prstGeom prst="chord">
                <a:avLst>
                  <a:gd name="adj1" fmla="val 5389518"/>
                  <a:gd name="adj2" fmla="val 16200000"/>
                </a:avLst>
              </a:prstGeom>
              <a:solidFill>
                <a:srgbClr val="89B9E3"/>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6"/>
              </a:lnRef>
              <a:fillRef idx="3">
                <a:schemeClr val="accent6"/>
              </a:fillRef>
              <a:effectRef idx="2">
                <a:schemeClr val="accent6"/>
              </a:effectRef>
              <a:fontRef idx="minor">
                <a:schemeClr val="lt1"/>
              </a:fontRef>
            </p:style>
            <p:txBody>
              <a:bodyPr vert="horz" wrap="square" lIns="68580" tIns="34290" rIns="68580" bIns="34290" numCol="1" rtlCol="0" anchor="t" anchorCtr="0" compatLnSpc="1">
                <a:prstTxWarp prst="textNoShape">
                  <a:avLst/>
                </a:prstTxWarp>
                <a:noAutofit/>
              </a:bodyPr>
              <a:lstStyle/>
              <a:p>
                <a:pPr eaLnBrk="0" hangingPunct="0">
                  <a:spcBef>
                    <a:spcPct val="50000"/>
                  </a:spcBef>
                </a:pPr>
                <a:endParaRPr lang="en-US" sz="800" dirty="0">
                  <a:solidFill>
                    <a:srgbClr val="000000"/>
                  </a:solidFill>
                  <a:latin typeface="Imago" pitchFamily="2" charset="0"/>
                  <a:ea typeface="ＭＳ Ｐゴシック" pitchFamily="34" charset="-128"/>
                </a:endParaRPr>
              </a:p>
            </p:txBody>
          </p:sp>
          <p:sp>
            <p:nvSpPr>
              <p:cNvPr id="82" name="Oval 81"/>
              <p:cNvSpPr/>
              <p:nvPr/>
            </p:nvSpPr>
            <p:spPr>
              <a:xfrm>
                <a:off x="3399173" y="1553643"/>
                <a:ext cx="2345565" cy="234037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200" dirty="0">
                  <a:solidFill>
                    <a:prstClr val="white"/>
                  </a:solidFill>
                  <a:latin typeface="Imago" pitchFamily="2" charset="0"/>
                </a:endParaRPr>
              </a:p>
            </p:txBody>
          </p:sp>
        </p:grpSp>
        <p:sp>
          <p:nvSpPr>
            <p:cNvPr id="78" name="Rectangle: Top Corners Snipped 77"/>
            <p:cNvSpPr/>
            <p:nvPr/>
          </p:nvSpPr>
          <p:spPr bwMode="auto">
            <a:xfrm rot="13466926">
              <a:off x="5402196" y="1301463"/>
              <a:ext cx="494392" cy="692797"/>
            </a:xfrm>
            <a:prstGeom prst="snip2Same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355"/>
              <a:endParaRPr lang="en-GB" dirty="0">
                <a:latin typeface="Imago" pitchFamily="2" charset="0"/>
              </a:endParaRPr>
            </a:p>
          </p:txBody>
        </p:sp>
      </p:grpSp>
      <p:sp>
        <p:nvSpPr>
          <p:cNvPr id="87" name="Rectangle: Top Corners Snipped 86"/>
          <p:cNvSpPr/>
          <p:nvPr/>
        </p:nvSpPr>
        <p:spPr bwMode="auto">
          <a:xfrm rot="3319523">
            <a:off x="6341443" y="3237471"/>
            <a:ext cx="267095" cy="389238"/>
          </a:xfrm>
          <a:prstGeom prst="snip2Same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rtlCol="0" anchor="t" anchorCtr="0" compatLnSpc="1">
            <a:prstTxWarp prst="textNoShape">
              <a:avLst/>
            </a:prstTxWarp>
          </a:bodyPr>
          <a:lstStyle/>
          <a:p>
            <a:pPr defTabSz="914355"/>
            <a:endParaRPr lang="en-GB" dirty="0">
              <a:latin typeface="Imago" pitchFamily="2" charset="0"/>
            </a:endParaRPr>
          </a:p>
        </p:txBody>
      </p:sp>
      <p:sp>
        <p:nvSpPr>
          <p:cNvPr id="104" name="TextBox 103"/>
          <p:cNvSpPr txBox="1"/>
          <p:nvPr/>
        </p:nvSpPr>
        <p:spPr>
          <a:xfrm>
            <a:off x="553539" y="4122726"/>
            <a:ext cx="2211887" cy="537994"/>
          </a:xfrm>
          <a:prstGeom prst="roundRect">
            <a:avLst>
              <a:gd name="adj" fmla="val 0"/>
            </a:avLst>
          </a:prstGeom>
          <a:solidFill>
            <a:srgbClr val="C00000"/>
          </a:solidFill>
          <a:ln>
            <a:noFill/>
          </a:ln>
          <a:effectLst>
            <a:outerShdw blurRad="50800" dist="38100" dir="2700000" algn="tl" rotWithShape="0">
              <a:prstClr val="black">
                <a:alpha val="40000"/>
              </a:prstClr>
            </a:outerShdw>
          </a:effectLst>
        </p:spPr>
        <p:txBody>
          <a:bodyPr wrap="square" lIns="91436" tIns="45718" rIns="91436" bIns="45718" rtlCol="0" anchor="ctr" anchorCtr="0">
            <a:noAutofit/>
          </a:bodyPr>
          <a:lstStyle/>
          <a:p>
            <a:pPr marL="0" lvl="1" algn="ctr"/>
            <a:r>
              <a:rPr lang="cs-CZ" sz="1000" b="1" i="0" dirty="0" smtClean="0">
                <a:solidFill>
                  <a:schemeClr val="bg1"/>
                </a:solidFill>
                <a:latin typeface="Imago" pitchFamily="2" charset="0"/>
                <a:cs typeface="Arial" pitchFamily="34" charset="0"/>
              </a:rPr>
              <a:t>Zabránění usmrcení nádorových buněk T-lymfocyty </a:t>
            </a:r>
            <a:r>
              <a:rPr lang="en-GB" sz="1000" b="1" i="0" baseline="30000" dirty="0" smtClean="0">
                <a:solidFill>
                  <a:schemeClr val="bg1"/>
                </a:solidFill>
                <a:latin typeface="Imago" pitchFamily="2" charset="0"/>
                <a:cs typeface="Arial" pitchFamily="34" charset="0"/>
              </a:rPr>
              <a:t>1,2</a:t>
            </a:r>
            <a:endParaRPr lang="en-GB" sz="1000" b="1" i="0" dirty="0">
              <a:solidFill>
                <a:schemeClr val="bg1"/>
              </a:solidFill>
              <a:latin typeface="Imago" pitchFamily="2" charset="0"/>
              <a:cs typeface="Arial" pitchFamily="34" charset="0"/>
            </a:endParaRPr>
          </a:p>
        </p:txBody>
      </p:sp>
      <p:sp>
        <p:nvSpPr>
          <p:cNvPr id="105" name="TextBox 104"/>
          <p:cNvSpPr txBox="1"/>
          <p:nvPr/>
        </p:nvSpPr>
        <p:spPr>
          <a:xfrm>
            <a:off x="3396705" y="4130441"/>
            <a:ext cx="2211887" cy="538452"/>
          </a:xfrm>
          <a:prstGeom prst="roundRect">
            <a:avLst>
              <a:gd name="adj" fmla="val 0"/>
            </a:avLst>
          </a:prstGeom>
          <a:gradFill>
            <a:gsLst>
              <a:gs pos="100000">
                <a:srgbClr val="C00000"/>
              </a:gs>
              <a:gs pos="0">
                <a:srgbClr val="743371"/>
              </a:gs>
            </a:gsLst>
            <a:lin ang="0" scaled="1"/>
          </a:gradFill>
          <a:ln>
            <a:noFill/>
          </a:ln>
          <a:effectLst>
            <a:outerShdw blurRad="50800" dist="38100" dir="2700000" algn="tl" rotWithShape="0">
              <a:prstClr val="black">
                <a:alpha val="40000"/>
              </a:prstClr>
            </a:outerShdw>
          </a:effectLst>
        </p:spPr>
        <p:txBody>
          <a:bodyPr wrap="square" lIns="91436" tIns="45718" rIns="91436" bIns="45718" rtlCol="0" anchor="ctr">
            <a:noAutofit/>
          </a:bodyPr>
          <a:lstStyle>
            <a:defPPr>
              <a:defRPr lang="en-GB"/>
            </a:defPPr>
            <a:lvl2pPr marL="0" lvl="1" algn="ctr">
              <a:defRPr sz="1050" b="1" i="0">
                <a:latin typeface="+mn-lt"/>
                <a:cs typeface="Arial" pitchFamily="34" charset="0"/>
              </a:defRPr>
            </a:lvl2pPr>
          </a:lstStyle>
          <a:p>
            <a:pPr lvl="1"/>
            <a:r>
              <a:rPr lang="cs-CZ" sz="1000" dirty="0" smtClean="0">
                <a:solidFill>
                  <a:schemeClr val="bg1"/>
                </a:solidFill>
                <a:latin typeface="Imago" pitchFamily="2" charset="0"/>
              </a:rPr>
              <a:t>Blokáda pronikání </a:t>
            </a:r>
            <a:r>
              <a:rPr lang="en-GB" sz="1000" dirty="0" smtClean="0">
                <a:solidFill>
                  <a:schemeClr val="bg1"/>
                </a:solidFill>
                <a:latin typeface="Imago" pitchFamily="2" charset="0"/>
              </a:rPr>
              <a:t>T-</a:t>
            </a:r>
            <a:r>
              <a:rPr lang="cs-CZ" sz="1000" dirty="0" smtClean="0">
                <a:solidFill>
                  <a:schemeClr val="bg1"/>
                </a:solidFill>
                <a:latin typeface="Imago" pitchFamily="2" charset="0"/>
              </a:rPr>
              <a:t>buněk do nádoru a následného usmrcení nádorových buněk </a:t>
            </a:r>
            <a:r>
              <a:rPr lang="en-GB" sz="1000" baseline="30000" dirty="0" smtClean="0">
                <a:solidFill>
                  <a:schemeClr val="bg1"/>
                </a:solidFill>
                <a:latin typeface="Imago" pitchFamily="2" charset="0"/>
              </a:rPr>
              <a:t>1,2</a:t>
            </a:r>
            <a:endParaRPr lang="en-GB" sz="1000" dirty="0">
              <a:solidFill>
                <a:schemeClr val="bg1"/>
              </a:solidFill>
              <a:latin typeface="Imago" pitchFamily="2" charset="0"/>
            </a:endParaRPr>
          </a:p>
        </p:txBody>
      </p:sp>
      <p:sp>
        <p:nvSpPr>
          <p:cNvPr id="106" name="TextBox 105"/>
          <p:cNvSpPr txBox="1"/>
          <p:nvPr/>
        </p:nvSpPr>
        <p:spPr>
          <a:xfrm>
            <a:off x="6327652" y="4124790"/>
            <a:ext cx="2211887" cy="544105"/>
          </a:xfrm>
          <a:prstGeom prst="roundRect">
            <a:avLst>
              <a:gd name="adj" fmla="val 0"/>
            </a:avLst>
          </a:prstGeom>
          <a:gradFill>
            <a:gsLst>
              <a:gs pos="0">
                <a:srgbClr val="89B9E3"/>
              </a:gs>
              <a:gs pos="100000">
                <a:srgbClr val="C00000"/>
              </a:gs>
              <a:gs pos="50000">
                <a:srgbClr val="743371"/>
              </a:gs>
            </a:gsLst>
            <a:lin ang="0" scaled="1"/>
          </a:gradFill>
          <a:ln>
            <a:noFill/>
          </a:ln>
          <a:effectLst>
            <a:outerShdw blurRad="50800" dist="38100" dir="2700000" algn="tl" rotWithShape="0">
              <a:prstClr val="black">
                <a:alpha val="40000"/>
              </a:prstClr>
            </a:outerShdw>
          </a:effectLst>
        </p:spPr>
        <p:txBody>
          <a:bodyPr wrap="square" lIns="91436" tIns="45718" rIns="91436" bIns="45718" rtlCol="0" anchor="ctr">
            <a:noAutofit/>
          </a:bodyPr>
          <a:lstStyle/>
          <a:p>
            <a:pPr marL="0" lvl="1" algn="ctr"/>
            <a:r>
              <a:rPr lang="cs-CZ" sz="1000" b="1" i="0" dirty="0" smtClean="0">
                <a:solidFill>
                  <a:schemeClr val="bg1"/>
                </a:solidFill>
                <a:latin typeface="Imago" pitchFamily="2" charset="0"/>
                <a:cs typeface="Arial" pitchFamily="34" charset="0"/>
              </a:rPr>
              <a:t>Blokáda tvorby a aktivace T-buněk, jejich pronikání do nádoru a usmrcení nádorových buněk </a:t>
            </a:r>
            <a:r>
              <a:rPr lang="en-GB" sz="1000" b="1" i="0" baseline="30000" dirty="0" smtClean="0">
                <a:solidFill>
                  <a:schemeClr val="bg1"/>
                </a:solidFill>
                <a:latin typeface="Imago" pitchFamily="2" charset="0"/>
                <a:cs typeface="Arial" pitchFamily="34" charset="0"/>
              </a:rPr>
              <a:t>1,2</a:t>
            </a:r>
            <a:endParaRPr lang="en-GB" sz="1000" b="1" i="0" dirty="0">
              <a:solidFill>
                <a:schemeClr val="bg1"/>
              </a:solidFill>
              <a:latin typeface="Imago" pitchFamily="2" charset="0"/>
              <a:cs typeface="Arial" pitchFamily="34" charset="0"/>
            </a:endParaRPr>
          </a:p>
        </p:txBody>
      </p:sp>
      <p:sp>
        <p:nvSpPr>
          <p:cNvPr id="107" name="Rectangle 106"/>
          <p:cNvSpPr/>
          <p:nvPr/>
        </p:nvSpPr>
        <p:spPr bwMode="auto">
          <a:xfrm rot="19786923">
            <a:off x="4841803" y="3609884"/>
            <a:ext cx="267095" cy="389238"/>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rtlCol="0" anchor="t" anchorCtr="0" compatLnSpc="1">
            <a:prstTxWarp prst="textNoShape">
              <a:avLst/>
            </a:prstTxWarp>
          </a:bodyPr>
          <a:lstStyle/>
          <a:p>
            <a:pPr defTabSz="914355"/>
            <a:endParaRPr lang="en-GB" dirty="0">
              <a:latin typeface="Imago" pitchFamily="2" charset="0"/>
            </a:endParaRPr>
          </a:p>
        </p:txBody>
      </p:sp>
      <p:pic>
        <p:nvPicPr>
          <p:cNvPr id="6147" name="Picture 3"/>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6760" y1="47529" x2="13520" y2="35529"/>
                        <a14:foregroundMark x1="15385" y1="47059" x2="5828" y2="39765"/>
                        <a14:foregroundMark x1="13986" y1="44000" x2="15851" y2="36000"/>
                        <a14:foregroundMark x1="19814" y1="15059" x2="30536" y2="6588"/>
                        <a14:foregroundMark x1="22145" y1="4471" x2="31469" y2="16941"/>
                        <a14:foregroundMark x1="27040" y1="16235" x2="23776" y2="13647"/>
                        <a14:foregroundMark x1="5361" y1="38353" x2="10723" y2="33882"/>
                        <a14:foregroundMark x1="4429" y1="36941" x2="3497" y2="36000"/>
                        <a14:foregroundMark x1="24476" y1="3529" x2="30070" y2="4235"/>
                        <a14:foregroundMark x1="51515" y1="4706" x2="53380" y2="1647"/>
                        <a14:foregroundMark x1="54545" y1="2118" x2="56410" y2="1882"/>
                        <a14:foregroundMark x1="20979" y1="8471" x2="18182" y2="7059"/>
                        <a14:backgroundMark x1="3030" y1="31294" x2="6993" y2="2118"/>
                        <a14:backgroundMark x1="25641" y1="96706" x2="2331" y2="56471"/>
                        <a14:backgroundMark x1="41958" y1="97882" x2="45455" y2="97882"/>
                        <a14:backgroundMark x1="46853" y1="98353" x2="64336" y2="99529"/>
                        <a14:backgroundMark x1="70396" y1="96941" x2="94172" y2="83765"/>
                        <a14:backgroundMark x1="98135" y1="64471" x2="97902" y2="16471"/>
                        <a14:backgroundMark x1="90909" y1="24235" x2="73427" y2="1412"/>
                        <a14:backgroundMark x1="74126" y1="7294" x2="60140" y2="941"/>
                        <a14:backgroundMark x1="33333" y1="941" x2="39627" y2="0"/>
                        <a14:backgroundMark x1="41492" y1="1412" x2="46387" y2="1412"/>
                        <a14:backgroundMark x1="48718" y1="1647" x2="53380" y2="235"/>
                        <a14:backgroundMark x1="55478" y1="941" x2="59674" y2="941"/>
                      </a14:backgroundRemoval>
                    </a14:imgEffect>
                  </a14:imgLayer>
                </a14:imgProps>
              </a:ext>
              <a:ext uri="{28A0092B-C50C-407E-A947-70E740481C1C}">
                <a14:useLocalDpi xmlns:a14="http://schemas.microsoft.com/office/drawing/2010/main" val="0"/>
              </a:ext>
            </a:extLst>
          </a:blip>
          <a:srcRect/>
          <a:stretch>
            <a:fillRect/>
          </a:stretch>
        </p:blipFill>
        <p:spPr bwMode="auto">
          <a:xfrm>
            <a:off x="768445" y="2038196"/>
            <a:ext cx="1759193" cy="1743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bwMode="auto">
          <a:xfrm>
            <a:off x="1912450" y="3473455"/>
            <a:ext cx="520725" cy="520725"/>
          </a:xfrm>
          <a:prstGeom prst="ellipse">
            <a:avLst/>
          </a:prstGeom>
          <a:noFill/>
          <a:ln w="28575" cap="flat" cmpd="sng" algn="ctr">
            <a:solidFill>
              <a:schemeClr val="bg1">
                <a:lumMod val="6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rtlCol="0" anchor="t" anchorCtr="0" compatLnSpc="1">
            <a:prstTxWarp prst="textNoShape">
              <a:avLst/>
            </a:prstTxWarp>
          </a:bodyPr>
          <a:lstStyle/>
          <a:p>
            <a:pPr defTabSz="914355"/>
            <a:endParaRPr lang="en-GB" dirty="0">
              <a:latin typeface="Imago" pitchFamily="2" charset="0"/>
            </a:endParaRPr>
          </a:p>
        </p:txBody>
      </p:sp>
      <p:pic>
        <p:nvPicPr>
          <p:cNvPr id="52" name="Picture 3"/>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6760" y1="47529" x2="13520" y2="35529"/>
                        <a14:foregroundMark x1="15385" y1="47059" x2="5828" y2="39765"/>
                        <a14:foregroundMark x1="13986" y1="44000" x2="15851" y2="36000"/>
                        <a14:foregroundMark x1="19814" y1="15059" x2="30536" y2="6588"/>
                        <a14:foregroundMark x1="22145" y1="4471" x2="31469" y2="16941"/>
                        <a14:foregroundMark x1="27040" y1="16235" x2="23776" y2="13647"/>
                        <a14:foregroundMark x1="5361" y1="38353" x2="10723" y2="33882"/>
                        <a14:foregroundMark x1="4429" y1="36941" x2="3497" y2="36000"/>
                        <a14:foregroundMark x1="24476" y1="3529" x2="30070" y2="4235"/>
                        <a14:foregroundMark x1="51515" y1="4706" x2="53380" y2="1647"/>
                        <a14:foregroundMark x1="54545" y1="2118" x2="56410" y2="1882"/>
                        <a14:foregroundMark x1="20979" y1="8471" x2="18182" y2="7059"/>
                        <a14:backgroundMark x1="3030" y1="31294" x2="6993" y2="2118"/>
                        <a14:backgroundMark x1="25641" y1="96706" x2="2331" y2="56471"/>
                        <a14:backgroundMark x1="41958" y1="97882" x2="45455" y2="97882"/>
                        <a14:backgroundMark x1="46853" y1="98353" x2="64336" y2="99529"/>
                        <a14:backgroundMark x1="70396" y1="96941" x2="94172" y2="83765"/>
                        <a14:backgroundMark x1="98135" y1="64471" x2="97902" y2="16471"/>
                        <a14:backgroundMark x1="90909" y1="24235" x2="73427" y2="1412"/>
                        <a14:backgroundMark x1="74126" y1="7294" x2="60140" y2="941"/>
                        <a14:backgroundMark x1="33333" y1="941" x2="39627" y2="0"/>
                        <a14:backgroundMark x1="41492" y1="1412" x2="46387" y2="1412"/>
                        <a14:backgroundMark x1="48718" y1="1647" x2="53380" y2="235"/>
                        <a14:backgroundMark x1="55478" y1="941" x2="59674" y2="941"/>
                      </a14:backgroundRemoval>
                    </a14:imgEffect>
                  </a14:imgLayer>
                </a14:imgProps>
              </a:ext>
              <a:ext uri="{28A0092B-C50C-407E-A947-70E740481C1C}">
                <a14:useLocalDpi xmlns:a14="http://schemas.microsoft.com/office/drawing/2010/main" val="0"/>
              </a:ext>
            </a:extLst>
          </a:blip>
          <a:srcRect/>
          <a:stretch>
            <a:fillRect/>
          </a:stretch>
        </p:blipFill>
        <p:spPr bwMode="auto">
          <a:xfrm>
            <a:off x="3534651" y="2023225"/>
            <a:ext cx="1759193" cy="1743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9" name="Oval 108"/>
          <p:cNvSpPr/>
          <p:nvPr/>
        </p:nvSpPr>
        <p:spPr bwMode="auto">
          <a:xfrm>
            <a:off x="4830140" y="1830947"/>
            <a:ext cx="520725" cy="520725"/>
          </a:xfrm>
          <a:prstGeom prst="ellipse">
            <a:avLst/>
          </a:prstGeom>
          <a:noFill/>
          <a:ln w="28575" cap="flat" cmpd="sng" algn="ctr">
            <a:solidFill>
              <a:schemeClr val="bg1">
                <a:lumMod val="6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rtlCol="0" anchor="t" anchorCtr="0" compatLnSpc="1">
            <a:prstTxWarp prst="textNoShape">
              <a:avLst/>
            </a:prstTxWarp>
          </a:bodyPr>
          <a:lstStyle/>
          <a:p>
            <a:pPr defTabSz="914355"/>
            <a:endParaRPr lang="en-GB" dirty="0">
              <a:latin typeface="Imago" pitchFamily="2" charset="0"/>
            </a:endParaRPr>
          </a:p>
        </p:txBody>
      </p:sp>
      <p:sp>
        <p:nvSpPr>
          <p:cNvPr id="110" name="Oval 109"/>
          <p:cNvSpPr/>
          <p:nvPr/>
        </p:nvSpPr>
        <p:spPr bwMode="auto">
          <a:xfrm>
            <a:off x="4691042" y="3457730"/>
            <a:ext cx="520725" cy="520725"/>
          </a:xfrm>
          <a:prstGeom prst="ellipse">
            <a:avLst/>
          </a:prstGeom>
          <a:noFill/>
          <a:ln w="28575" cap="flat" cmpd="sng" algn="ctr">
            <a:solidFill>
              <a:schemeClr val="bg1">
                <a:lumMod val="6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rtlCol="0" anchor="t" anchorCtr="0" compatLnSpc="1">
            <a:prstTxWarp prst="textNoShape">
              <a:avLst/>
            </a:prstTxWarp>
          </a:bodyPr>
          <a:lstStyle/>
          <a:p>
            <a:pPr defTabSz="914355"/>
            <a:endParaRPr lang="en-GB" dirty="0">
              <a:latin typeface="Imago" pitchFamily="2" charset="0"/>
            </a:endParaRPr>
          </a:p>
        </p:txBody>
      </p:sp>
      <p:pic>
        <p:nvPicPr>
          <p:cNvPr id="53" name="Picture 3"/>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6760" y1="47529" x2="13520" y2="35529"/>
                        <a14:foregroundMark x1="15385" y1="47059" x2="5828" y2="39765"/>
                        <a14:foregroundMark x1="13986" y1="44000" x2="15851" y2="36000"/>
                        <a14:foregroundMark x1="19814" y1="15059" x2="30536" y2="6588"/>
                        <a14:foregroundMark x1="22145" y1="4471" x2="31469" y2="16941"/>
                        <a14:foregroundMark x1="27040" y1="16235" x2="23776" y2="13647"/>
                        <a14:foregroundMark x1="5361" y1="38353" x2="10723" y2="33882"/>
                        <a14:foregroundMark x1="4429" y1="36941" x2="3497" y2="36000"/>
                        <a14:foregroundMark x1="24476" y1="3529" x2="30070" y2="4235"/>
                        <a14:foregroundMark x1="51515" y1="4706" x2="53380" y2="1647"/>
                        <a14:foregroundMark x1="54545" y1="2118" x2="56410" y2="1882"/>
                        <a14:foregroundMark x1="20979" y1="8471" x2="18182" y2="7059"/>
                        <a14:backgroundMark x1="3030" y1="31294" x2="6993" y2="2118"/>
                        <a14:backgroundMark x1="25641" y1="96706" x2="2331" y2="56471"/>
                        <a14:backgroundMark x1="41958" y1="97882" x2="45455" y2="97882"/>
                        <a14:backgroundMark x1="46853" y1="98353" x2="64336" y2="99529"/>
                        <a14:backgroundMark x1="70396" y1="96941" x2="94172" y2="83765"/>
                        <a14:backgroundMark x1="98135" y1="64471" x2="97902" y2="16471"/>
                        <a14:backgroundMark x1="90909" y1="24235" x2="73427" y2="1412"/>
                        <a14:backgroundMark x1="74126" y1="7294" x2="60140" y2="941"/>
                        <a14:backgroundMark x1="33333" y1="941" x2="39627" y2="0"/>
                        <a14:backgroundMark x1="41492" y1="1412" x2="46387" y2="1412"/>
                        <a14:backgroundMark x1="48718" y1="1647" x2="53380" y2="235"/>
                        <a14:backgroundMark x1="55478" y1="941" x2="59674" y2="941"/>
                      </a14:backgroundRemoval>
                    </a14:imgEffect>
                  </a14:imgLayer>
                </a14:imgProps>
              </a:ext>
              <a:ext uri="{28A0092B-C50C-407E-A947-70E740481C1C}">
                <a14:useLocalDpi xmlns:a14="http://schemas.microsoft.com/office/drawing/2010/main" val="0"/>
              </a:ext>
            </a:extLst>
          </a:blip>
          <a:srcRect/>
          <a:stretch>
            <a:fillRect/>
          </a:stretch>
        </p:blipFill>
        <p:spPr bwMode="auto">
          <a:xfrm>
            <a:off x="6426020" y="2006807"/>
            <a:ext cx="1759193" cy="1743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8" name="Rectangle 107"/>
          <p:cNvSpPr/>
          <p:nvPr/>
        </p:nvSpPr>
        <p:spPr bwMode="auto">
          <a:xfrm rot="19786923">
            <a:off x="7752586" y="3603115"/>
            <a:ext cx="267095" cy="389238"/>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rtlCol="0" anchor="t" anchorCtr="0" compatLnSpc="1">
            <a:prstTxWarp prst="textNoShape">
              <a:avLst/>
            </a:prstTxWarp>
          </a:bodyPr>
          <a:lstStyle/>
          <a:p>
            <a:pPr defTabSz="914355"/>
            <a:endParaRPr lang="en-GB" dirty="0">
              <a:latin typeface="Imago" pitchFamily="2" charset="0"/>
            </a:endParaRPr>
          </a:p>
        </p:txBody>
      </p:sp>
      <p:sp>
        <p:nvSpPr>
          <p:cNvPr id="111" name="Oval 110"/>
          <p:cNvSpPr/>
          <p:nvPr/>
        </p:nvSpPr>
        <p:spPr bwMode="auto">
          <a:xfrm>
            <a:off x="6265853" y="3135665"/>
            <a:ext cx="520725" cy="520725"/>
          </a:xfrm>
          <a:prstGeom prst="ellipse">
            <a:avLst/>
          </a:prstGeom>
          <a:noFill/>
          <a:ln w="28575" cap="flat" cmpd="sng" algn="ctr">
            <a:solidFill>
              <a:schemeClr val="bg1">
                <a:lumMod val="6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rtlCol="0" anchor="t" anchorCtr="0" compatLnSpc="1">
            <a:prstTxWarp prst="textNoShape">
              <a:avLst/>
            </a:prstTxWarp>
          </a:bodyPr>
          <a:lstStyle/>
          <a:p>
            <a:pPr defTabSz="914355"/>
            <a:endParaRPr lang="en-GB" dirty="0">
              <a:latin typeface="Imago" pitchFamily="2" charset="0"/>
            </a:endParaRPr>
          </a:p>
        </p:txBody>
      </p:sp>
      <p:sp>
        <p:nvSpPr>
          <p:cNvPr id="112" name="Oval 111"/>
          <p:cNvSpPr/>
          <p:nvPr/>
        </p:nvSpPr>
        <p:spPr bwMode="auto">
          <a:xfrm>
            <a:off x="7726880" y="1818356"/>
            <a:ext cx="520725" cy="520725"/>
          </a:xfrm>
          <a:prstGeom prst="ellipse">
            <a:avLst/>
          </a:prstGeom>
          <a:noFill/>
          <a:ln w="28575" cap="flat" cmpd="sng" algn="ctr">
            <a:solidFill>
              <a:schemeClr val="bg1">
                <a:lumMod val="6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rtlCol="0" anchor="t" anchorCtr="0" compatLnSpc="1">
            <a:prstTxWarp prst="textNoShape">
              <a:avLst/>
            </a:prstTxWarp>
          </a:bodyPr>
          <a:lstStyle/>
          <a:p>
            <a:pPr defTabSz="914355"/>
            <a:endParaRPr lang="en-GB" dirty="0">
              <a:latin typeface="Imago" pitchFamily="2" charset="0"/>
            </a:endParaRPr>
          </a:p>
        </p:txBody>
      </p:sp>
      <p:sp>
        <p:nvSpPr>
          <p:cNvPr id="113" name="Oval 112"/>
          <p:cNvSpPr/>
          <p:nvPr/>
        </p:nvSpPr>
        <p:spPr bwMode="auto">
          <a:xfrm>
            <a:off x="7575683" y="3463169"/>
            <a:ext cx="520725" cy="520725"/>
          </a:xfrm>
          <a:prstGeom prst="ellipse">
            <a:avLst/>
          </a:prstGeom>
          <a:noFill/>
          <a:ln w="28575" cap="flat" cmpd="sng" algn="ctr">
            <a:solidFill>
              <a:schemeClr val="bg1">
                <a:lumMod val="6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rtlCol="0" anchor="t" anchorCtr="0" compatLnSpc="1">
            <a:prstTxWarp prst="textNoShape">
              <a:avLst/>
            </a:prstTxWarp>
          </a:bodyPr>
          <a:lstStyle/>
          <a:p>
            <a:pPr defTabSz="914355"/>
            <a:endParaRPr lang="en-GB" dirty="0">
              <a:latin typeface="Imago" pitchFamily="2" charset="0"/>
            </a:endParaRPr>
          </a:p>
        </p:txBody>
      </p:sp>
      <p:sp>
        <p:nvSpPr>
          <p:cNvPr id="42" name="Rectangle 41"/>
          <p:cNvSpPr/>
          <p:nvPr/>
        </p:nvSpPr>
        <p:spPr>
          <a:xfrm>
            <a:off x="8069031" y="4867348"/>
            <a:ext cx="968289" cy="200055"/>
          </a:xfrm>
          <a:prstGeom prst="rect">
            <a:avLst/>
          </a:prstGeom>
          <a:solidFill>
            <a:schemeClr val="bg1"/>
          </a:solidFill>
        </p:spPr>
        <p:txBody>
          <a:bodyPr wrap="square">
            <a:spAutoFit/>
          </a:bodyPr>
          <a:lstStyle/>
          <a:p>
            <a:r>
              <a:rPr lang="en-US" sz="700" i="0" dirty="0">
                <a:solidFill>
                  <a:srgbClr val="555555"/>
                </a:solidFill>
                <a:latin typeface="Arial" panose="020B0604020202020204" pitchFamily="34" charset="0"/>
              </a:rPr>
              <a:t>M-CZ-00001107</a:t>
            </a:r>
            <a:endParaRPr lang="en-US" sz="700" dirty="0"/>
          </a:p>
        </p:txBody>
      </p:sp>
    </p:spTree>
    <p:extLst>
      <p:ext uri="{BB962C8B-B14F-4D97-AF65-F5344CB8AC3E}">
        <p14:creationId xmlns:p14="http://schemas.microsoft.com/office/powerpoint/2010/main" val="77171488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bwMode="auto">
          <a:xfrm>
            <a:off x="315421" y="1986203"/>
            <a:ext cx="1490089" cy="422527"/>
          </a:xfrm>
          <a:prstGeom prst="roundRect">
            <a:avLst/>
          </a:prstGeom>
          <a:solidFill>
            <a:schemeClr val="bg1"/>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extLst/>
        </p:spPr>
        <p:txBody>
          <a:bodyPr vert="horz" wrap="square" lIns="91436" tIns="45718" rIns="91436" bIns="45718" numCol="1" rtlCol="0" anchor="ctr" anchorCtr="0" compatLnSpc="1">
            <a:prstTxWarp prst="textNoShape">
              <a:avLst/>
            </a:prstTxWarp>
          </a:bodyPr>
          <a:lstStyle/>
          <a:p>
            <a:pPr algn="ctr" defTabSz="914355"/>
            <a:r>
              <a:rPr lang="cs-CZ" sz="1100" b="1" i="0" dirty="0" smtClean="0">
                <a:solidFill>
                  <a:srgbClr val="89B9E3"/>
                </a:solidFill>
                <a:latin typeface="Imago" pitchFamily="2" charset="0"/>
              </a:rPr>
              <a:t>Fenotyp „bez zánětlivé infiltrace“</a:t>
            </a:r>
            <a:endParaRPr lang="en-GB" sz="1100" b="1" i="0" dirty="0">
              <a:solidFill>
                <a:srgbClr val="89B9E3"/>
              </a:solidFill>
              <a:latin typeface="Imago" pitchFamily="2" charset="0"/>
            </a:endParaRPr>
          </a:p>
        </p:txBody>
      </p:sp>
      <p:sp>
        <p:nvSpPr>
          <p:cNvPr id="7" name="Pie 6"/>
          <p:cNvSpPr>
            <a:spLocks noChangeAspect="1"/>
          </p:cNvSpPr>
          <p:nvPr/>
        </p:nvSpPr>
        <p:spPr bwMode="auto">
          <a:xfrm>
            <a:off x="2187647" y="1577354"/>
            <a:ext cx="3029420" cy="3022716"/>
          </a:xfrm>
          <a:prstGeom prst="pie">
            <a:avLst>
              <a:gd name="adj1" fmla="val 0"/>
              <a:gd name="adj2" fmla="val 5400000"/>
            </a:avLst>
          </a:prstGeom>
          <a:solidFill>
            <a:srgbClr val="D2232A"/>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t" anchorCtr="0" compatLnSpc="1">
            <a:prstTxWarp prst="textNoShape">
              <a:avLst/>
            </a:prstTxWarp>
            <a:noAutofit/>
          </a:bodyPr>
          <a:lstStyle/>
          <a:p>
            <a:pPr eaLnBrk="0" hangingPunct="0">
              <a:spcBef>
                <a:spcPct val="50000"/>
              </a:spcBef>
            </a:pPr>
            <a:endParaRPr lang="en-US" sz="800" dirty="0">
              <a:solidFill>
                <a:srgbClr val="FFFFFF"/>
              </a:solidFill>
              <a:latin typeface="Imago" pitchFamily="2" charset="0"/>
              <a:ea typeface="ＭＳ Ｐゴシック" pitchFamily="34" charset="-128"/>
            </a:endParaRPr>
          </a:p>
        </p:txBody>
      </p:sp>
      <p:sp>
        <p:nvSpPr>
          <p:cNvPr id="9" name="Chord 8"/>
          <p:cNvSpPr>
            <a:spLocks noChangeAspect="1"/>
          </p:cNvSpPr>
          <p:nvPr/>
        </p:nvSpPr>
        <p:spPr bwMode="auto">
          <a:xfrm>
            <a:off x="2187647" y="1577354"/>
            <a:ext cx="3029420" cy="3022716"/>
          </a:xfrm>
          <a:prstGeom prst="chord">
            <a:avLst>
              <a:gd name="adj1" fmla="val 5389518"/>
              <a:gd name="adj2" fmla="val 16200000"/>
            </a:avLst>
          </a:prstGeom>
          <a:solidFill>
            <a:srgbClr val="89B9E3"/>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6"/>
          </a:lnRef>
          <a:fillRef idx="3">
            <a:schemeClr val="accent6"/>
          </a:fillRef>
          <a:effectRef idx="2">
            <a:schemeClr val="accent6"/>
          </a:effectRef>
          <a:fontRef idx="minor">
            <a:schemeClr val="lt1"/>
          </a:fontRef>
        </p:style>
        <p:txBody>
          <a:bodyPr vert="horz" wrap="square" lIns="68577" tIns="34289" rIns="68577" bIns="34289" numCol="1" rtlCol="0" anchor="t" anchorCtr="0" compatLnSpc="1">
            <a:prstTxWarp prst="textNoShape">
              <a:avLst/>
            </a:prstTxWarp>
            <a:noAutofit/>
          </a:bodyPr>
          <a:lstStyle/>
          <a:p>
            <a:pPr eaLnBrk="0" hangingPunct="0">
              <a:spcBef>
                <a:spcPct val="50000"/>
              </a:spcBef>
            </a:pPr>
            <a:endParaRPr lang="en-US" sz="800" dirty="0">
              <a:solidFill>
                <a:srgbClr val="000000"/>
              </a:solidFill>
              <a:latin typeface="Imago" pitchFamily="2" charset="0"/>
              <a:ea typeface="ＭＳ Ｐゴシック" pitchFamily="34" charset="-128"/>
            </a:endParaRPr>
          </a:p>
        </p:txBody>
      </p:sp>
      <p:sp>
        <p:nvSpPr>
          <p:cNvPr id="8" name="Pie 7"/>
          <p:cNvSpPr>
            <a:spLocks noChangeAspect="1"/>
          </p:cNvSpPr>
          <p:nvPr/>
        </p:nvSpPr>
        <p:spPr bwMode="auto">
          <a:xfrm rot="16200000">
            <a:off x="2190999" y="1574004"/>
            <a:ext cx="3022716" cy="3029420"/>
          </a:xfrm>
          <a:prstGeom prst="pie">
            <a:avLst>
              <a:gd name="adj1" fmla="val 0"/>
              <a:gd name="adj2" fmla="val 5400000"/>
            </a:avLst>
          </a:prstGeom>
          <a:solidFill>
            <a:srgbClr val="743371"/>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6"/>
          </a:lnRef>
          <a:fillRef idx="3">
            <a:schemeClr val="accent6"/>
          </a:fillRef>
          <a:effectRef idx="2">
            <a:schemeClr val="accent6"/>
          </a:effectRef>
          <a:fontRef idx="minor">
            <a:schemeClr val="lt1"/>
          </a:fontRef>
        </p:style>
        <p:txBody>
          <a:bodyPr vert="horz" wrap="square" lIns="68577" tIns="34289" rIns="68577" bIns="34289" numCol="1" rtlCol="0" anchor="t" anchorCtr="0" compatLnSpc="1">
            <a:prstTxWarp prst="textNoShape">
              <a:avLst/>
            </a:prstTxWarp>
            <a:noAutofit/>
          </a:bodyPr>
          <a:lstStyle/>
          <a:p>
            <a:pPr eaLnBrk="0" hangingPunct="0">
              <a:spcBef>
                <a:spcPct val="50000"/>
              </a:spcBef>
            </a:pPr>
            <a:endParaRPr lang="en-US" sz="800" dirty="0">
              <a:solidFill>
                <a:srgbClr val="000000"/>
              </a:solidFill>
              <a:latin typeface="Imago" pitchFamily="2" charset="0"/>
              <a:ea typeface="ＭＳ Ｐゴシック" pitchFamily="34" charset="-128"/>
            </a:endParaRPr>
          </a:p>
        </p:txBody>
      </p:sp>
      <p:sp>
        <p:nvSpPr>
          <p:cNvPr id="10" name="Oval 9"/>
          <p:cNvSpPr/>
          <p:nvPr/>
        </p:nvSpPr>
        <p:spPr>
          <a:xfrm>
            <a:off x="2412623" y="1809088"/>
            <a:ext cx="2579466" cy="2573759"/>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fontAlgn="auto">
              <a:spcBef>
                <a:spcPts val="0"/>
              </a:spcBef>
              <a:spcAft>
                <a:spcPts val="0"/>
              </a:spcAft>
            </a:pPr>
            <a:endParaRPr lang="en-US" sz="1200" dirty="0">
              <a:solidFill>
                <a:prstClr val="white"/>
              </a:solidFill>
              <a:latin typeface="Imago" pitchFamily="2" charset="0"/>
            </a:endParaRPr>
          </a:p>
        </p:txBody>
      </p:sp>
      <p:pic>
        <p:nvPicPr>
          <p:cNvPr id="27" name="Picture 26"/>
          <p:cNvPicPr>
            <a:picLocks noChangeAspect="1"/>
          </p:cNvPicPr>
          <p:nvPr/>
        </p:nvPicPr>
        <p:blipFill>
          <a:blip r:embed="rId3"/>
          <a:stretch>
            <a:fillRect/>
          </a:stretch>
        </p:blipFill>
        <p:spPr>
          <a:xfrm>
            <a:off x="7045247" y="1649521"/>
            <a:ext cx="1497725" cy="1212516"/>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352424" y="96442"/>
            <a:ext cx="7524837" cy="738188"/>
          </a:xfrm>
        </p:spPr>
        <p:txBody>
          <a:bodyPr/>
          <a:lstStyle/>
          <a:p>
            <a:r>
              <a:rPr lang="cs-CZ" b="1" dirty="0" smtClean="0"/>
              <a:t>3 imunologické fenotypy nádoru, které mohou způsobit přerušení </a:t>
            </a:r>
            <a:r>
              <a:rPr lang="cs-CZ" b="1" dirty="0"/>
              <a:t>cyklu protinádorové imunitní </a:t>
            </a:r>
            <a:r>
              <a:rPr lang="cs-CZ" b="1" dirty="0" smtClean="0"/>
              <a:t>odpovědi</a:t>
            </a:r>
            <a:endParaRPr lang="en-GB" b="1" dirty="0"/>
          </a:p>
        </p:txBody>
      </p:sp>
      <p:sp>
        <p:nvSpPr>
          <p:cNvPr id="4" name="Text Placeholder 3"/>
          <p:cNvSpPr>
            <a:spLocks noGrp="1"/>
          </p:cNvSpPr>
          <p:nvPr>
            <p:ph type="body" sz="quarter" idx="4294967295"/>
          </p:nvPr>
        </p:nvSpPr>
        <p:spPr>
          <a:xfrm>
            <a:off x="327125" y="4857726"/>
            <a:ext cx="6535443" cy="138499"/>
          </a:xfrm>
        </p:spPr>
        <p:txBody>
          <a:bodyPr/>
          <a:lstStyle/>
          <a:p>
            <a:pPr marL="0" indent="0">
              <a:buNone/>
            </a:pPr>
            <a:r>
              <a:rPr lang="en-GB" sz="800" dirty="0">
                <a:solidFill>
                  <a:schemeClr val="bg1">
                    <a:lumMod val="65000"/>
                  </a:schemeClr>
                </a:solidFill>
              </a:rPr>
              <a:t>Cancer-immunity cycle adapted from Chen &amp; </a:t>
            </a:r>
            <a:r>
              <a:rPr lang="en-GB" sz="800" dirty="0" err="1">
                <a:solidFill>
                  <a:schemeClr val="bg1">
                    <a:lumMod val="65000"/>
                  </a:schemeClr>
                </a:solidFill>
              </a:rPr>
              <a:t>Mellman</a:t>
            </a:r>
            <a:r>
              <a:rPr lang="en-GB" sz="800" dirty="0">
                <a:solidFill>
                  <a:schemeClr val="bg1">
                    <a:lumMod val="65000"/>
                  </a:schemeClr>
                </a:solidFill>
              </a:rPr>
              <a:t>, 2013; 1. Chen &amp; </a:t>
            </a:r>
            <a:r>
              <a:rPr lang="en-GB" sz="800" dirty="0" err="1">
                <a:solidFill>
                  <a:schemeClr val="bg1">
                    <a:lumMod val="65000"/>
                  </a:schemeClr>
                </a:solidFill>
              </a:rPr>
              <a:t>Mellman</a:t>
            </a:r>
            <a:r>
              <a:rPr lang="en-GB" sz="800" dirty="0">
                <a:solidFill>
                  <a:schemeClr val="bg1">
                    <a:lumMod val="65000"/>
                  </a:schemeClr>
                </a:solidFill>
              </a:rPr>
              <a:t>, 2017; 2. Kim &amp; Chen, 2016; 3. Chen &amp; </a:t>
            </a:r>
            <a:r>
              <a:rPr lang="en-GB" sz="800" dirty="0" err="1">
                <a:solidFill>
                  <a:schemeClr val="bg1">
                    <a:lumMod val="65000"/>
                  </a:schemeClr>
                </a:solidFill>
              </a:rPr>
              <a:t>Mellman</a:t>
            </a:r>
            <a:r>
              <a:rPr lang="en-GB" sz="800" dirty="0">
                <a:solidFill>
                  <a:schemeClr val="bg1">
                    <a:lumMod val="65000"/>
                  </a:schemeClr>
                </a:solidFill>
              </a:rPr>
              <a:t>, 2013.</a:t>
            </a:r>
          </a:p>
        </p:txBody>
      </p:sp>
      <p:sp>
        <p:nvSpPr>
          <p:cNvPr id="34" name="Rounded Rectangle 33"/>
          <p:cNvSpPr/>
          <p:nvPr/>
        </p:nvSpPr>
        <p:spPr bwMode="auto">
          <a:xfrm>
            <a:off x="5481830" y="3358303"/>
            <a:ext cx="1490089" cy="425950"/>
          </a:xfrm>
          <a:prstGeom prst="roundRect">
            <a:avLst/>
          </a:prstGeom>
          <a:solidFill>
            <a:schemeClr val="bg1"/>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extLst/>
        </p:spPr>
        <p:txBody>
          <a:bodyPr vert="horz" wrap="square" lIns="91436" tIns="45718" rIns="91436" bIns="45718" numCol="1" rtlCol="0" anchor="ctr" anchorCtr="0" compatLnSpc="1">
            <a:prstTxWarp prst="textNoShape">
              <a:avLst/>
            </a:prstTxWarp>
          </a:bodyPr>
          <a:lstStyle/>
          <a:p>
            <a:pPr algn="ctr" defTabSz="914355"/>
            <a:r>
              <a:rPr lang="cs-CZ" sz="1100" b="1" i="0" dirty="0" smtClean="0">
                <a:solidFill>
                  <a:srgbClr val="C00000"/>
                </a:solidFill>
                <a:latin typeface="Imago" pitchFamily="2" charset="0"/>
              </a:rPr>
              <a:t>Fenotyp „se zánětlivou infiltrací“ </a:t>
            </a:r>
            <a:endParaRPr lang="en-GB" sz="1100" b="1" i="0" dirty="0">
              <a:solidFill>
                <a:srgbClr val="C00000"/>
              </a:solidFill>
              <a:latin typeface="Imago" pitchFamily="2" charset="0"/>
            </a:endParaRPr>
          </a:p>
        </p:txBody>
      </p:sp>
      <p:sp>
        <p:nvSpPr>
          <p:cNvPr id="42" name="Rounded Rectangle 32"/>
          <p:cNvSpPr/>
          <p:nvPr/>
        </p:nvSpPr>
        <p:spPr bwMode="auto">
          <a:xfrm>
            <a:off x="5481830" y="1698851"/>
            <a:ext cx="1498671" cy="440907"/>
          </a:xfrm>
          <a:prstGeom prst="roundRect">
            <a:avLst/>
          </a:prstGeom>
          <a:solidFill>
            <a:schemeClr val="bg1"/>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extLst/>
        </p:spPr>
        <p:txBody>
          <a:bodyPr vert="horz" wrap="square" lIns="91436" tIns="45718" rIns="91436" bIns="45718" numCol="1" rtlCol="0" anchor="ctr" anchorCtr="0" compatLnSpc="1">
            <a:prstTxWarp prst="textNoShape">
              <a:avLst/>
            </a:prstTxWarp>
          </a:bodyPr>
          <a:lstStyle/>
          <a:p>
            <a:pPr algn="ctr"/>
            <a:r>
              <a:rPr lang="cs-CZ" sz="1100" b="1" i="0" dirty="0" smtClean="0">
                <a:solidFill>
                  <a:srgbClr val="743371"/>
                </a:solidFill>
                <a:latin typeface="Imago" pitchFamily="2" charset="0"/>
              </a:rPr>
              <a:t>Fenotyp „s infiltrací nádorové periferie“</a:t>
            </a:r>
            <a:endParaRPr lang="en-GB" sz="1100" b="1" i="0" dirty="0">
              <a:solidFill>
                <a:srgbClr val="743371"/>
              </a:solidFill>
              <a:latin typeface="Imago" pitchFamily="2" charset="0"/>
            </a:endParaRPr>
          </a:p>
        </p:txBody>
      </p:sp>
      <p:sp>
        <p:nvSpPr>
          <p:cNvPr id="36" name="Rectangle 35"/>
          <p:cNvSpPr/>
          <p:nvPr/>
        </p:nvSpPr>
        <p:spPr>
          <a:xfrm>
            <a:off x="392908" y="910119"/>
            <a:ext cx="8358188" cy="523216"/>
          </a:xfrm>
          <a:prstGeom prst="rect">
            <a:avLst/>
          </a:prstGeom>
          <a:solidFill>
            <a:schemeClr val="bg1">
              <a:lumMod val="85000"/>
            </a:schemeClr>
          </a:solidFill>
          <a:ln w="19050">
            <a:noFill/>
          </a:ln>
          <a:effectLst/>
        </p:spPr>
        <p:txBody>
          <a:bodyPr wrap="square" lIns="91436" tIns="45718" rIns="91436" bIns="45718">
            <a:spAutoFit/>
          </a:bodyPr>
          <a:lstStyle/>
          <a:p>
            <a:pPr algn="ctr"/>
            <a:r>
              <a:rPr lang="cs-CZ" sz="1400" b="1" dirty="0" smtClean="0">
                <a:latin typeface="Imago" pitchFamily="2" charset="0"/>
              </a:rPr>
              <a:t>Každý fenotyp popisuje přítomnost T-buněk a jejich aktivitu v nádorovém mikroprostředí a je spojen se specifickým únikovým mechanismem nádoru. </a:t>
            </a:r>
            <a:endParaRPr lang="en-GB" sz="1400" b="1" dirty="0">
              <a:latin typeface="Imago" pitchFamily="2" charset="0"/>
            </a:endParaRPr>
          </a:p>
        </p:txBody>
      </p:sp>
      <p:pic>
        <p:nvPicPr>
          <p:cNvPr id="28" name="Picture 27"/>
          <p:cNvPicPr>
            <a:picLocks noChangeAspect="1"/>
          </p:cNvPicPr>
          <p:nvPr/>
        </p:nvPicPr>
        <p:blipFill>
          <a:blip r:embed="rId4"/>
          <a:stretch>
            <a:fillRect/>
          </a:stretch>
        </p:blipFill>
        <p:spPr>
          <a:xfrm>
            <a:off x="7044299" y="3319342"/>
            <a:ext cx="1498671" cy="1199733"/>
          </a:xfrm>
          <a:prstGeom prst="rect">
            <a:avLst/>
          </a:prstGeom>
          <a:ln>
            <a:noFill/>
          </a:ln>
          <a:effectLst>
            <a:outerShdw blurRad="292100" dist="139700" dir="2700000" algn="tl" rotWithShape="0">
              <a:srgbClr val="333333">
                <a:alpha val="65000"/>
              </a:srgbClr>
            </a:outerShdw>
          </a:effectLst>
        </p:spPr>
      </p:pic>
      <p:pic>
        <p:nvPicPr>
          <p:cNvPr id="31" name="Picture 30"/>
          <p:cNvPicPr>
            <a:picLocks noChangeAspect="1"/>
          </p:cNvPicPr>
          <p:nvPr/>
        </p:nvPicPr>
        <p:blipFill>
          <a:blip r:embed="rId5"/>
          <a:stretch>
            <a:fillRect/>
          </a:stretch>
        </p:blipFill>
        <p:spPr>
          <a:xfrm>
            <a:off x="327125" y="3267108"/>
            <a:ext cx="1478385" cy="1198830"/>
          </a:xfrm>
          <a:prstGeom prst="rect">
            <a:avLst/>
          </a:prstGeom>
          <a:ln>
            <a:noFill/>
          </a:ln>
          <a:effectLst>
            <a:outerShdw blurRad="292100" dist="139700" dir="2700000" algn="tl" rotWithShape="0">
              <a:srgbClr val="333333">
                <a:alpha val="65000"/>
              </a:srgbClr>
            </a:outerShdw>
          </a:effectLst>
        </p:spPr>
      </p:pic>
      <p:sp>
        <p:nvSpPr>
          <p:cNvPr id="46" name="Rectangle: Rounded Corners 45"/>
          <p:cNvSpPr/>
          <p:nvPr/>
        </p:nvSpPr>
        <p:spPr>
          <a:xfrm>
            <a:off x="315421" y="2431930"/>
            <a:ext cx="1490089" cy="735499"/>
          </a:xfrm>
          <a:prstGeom prst="roundRect">
            <a:avLst/>
          </a:prstGeom>
          <a:solidFill>
            <a:srgbClr val="89B9E3"/>
          </a:solidFill>
          <a:ln>
            <a:noFill/>
          </a:ln>
          <a:effectLst/>
        </p:spPr>
        <p:txBody>
          <a:bodyPr wrap="square" lIns="35998" tIns="45718" rIns="35998" bIns="45718" anchor="ctr">
            <a:noAutofit/>
          </a:bodyPr>
          <a:lstStyle/>
          <a:p>
            <a:pPr algn="ctr"/>
            <a:r>
              <a:rPr lang="en-US" sz="900" b="1" i="0" dirty="0" smtClean="0">
                <a:solidFill>
                  <a:schemeClr val="bg1"/>
                </a:solidFill>
                <a:latin typeface="Imago" pitchFamily="2" charset="0"/>
              </a:rPr>
              <a:t>N</a:t>
            </a:r>
            <a:r>
              <a:rPr lang="cs-CZ" sz="900" b="1" i="0" dirty="0" err="1" smtClean="0">
                <a:solidFill>
                  <a:schemeClr val="bg1"/>
                </a:solidFill>
                <a:latin typeface="Imago" pitchFamily="2" charset="0"/>
              </a:rPr>
              <a:t>ádory</a:t>
            </a:r>
            <a:r>
              <a:rPr lang="cs-CZ" sz="900" b="1" i="0" dirty="0" smtClean="0">
                <a:solidFill>
                  <a:schemeClr val="bg1"/>
                </a:solidFill>
                <a:latin typeface="Imago" pitchFamily="2" charset="0"/>
              </a:rPr>
              <a:t> s nízkou /žádnou přítomností CD8+ T-buněk </a:t>
            </a:r>
            <a:endParaRPr lang="en-GB" sz="900" b="1" i="0" dirty="0">
              <a:solidFill>
                <a:schemeClr val="bg1"/>
              </a:solidFill>
              <a:latin typeface="Imago" pitchFamily="2" charset="0"/>
            </a:endParaRPr>
          </a:p>
        </p:txBody>
      </p:sp>
      <p:sp>
        <p:nvSpPr>
          <p:cNvPr id="61" name="Rectangle 60"/>
          <p:cNvSpPr/>
          <p:nvPr/>
        </p:nvSpPr>
        <p:spPr bwMode="auto">
          <a:xfrm rot="5400000">
            <a:off x="2123330" y="2883792"/>
            <a:ext cx="267095" cy="332757"/>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rtlCol="0" anchor="t" anchorCtr="0" compatLnSpc="1">
            <a:prstTxWarp prst="textNoShape">
              <a:avLst/>
            </a:prstTxWarp>
          </a:bodyPr>
          <a:lstStyle/>
          <a:p>
            <a:pPr defTabSz="914355"/>
            <a:endParaRPr lang="en-GB" dirty="0">
              <a:latin typeface="Imago" pitchFamily="2" charset="0"/>
            </a:endParaRPr>
          </a:p>
        </p:txBody>
      </p:sp>
      <p:sp>
        <p:nvSpPr>
          <p:cNvPr id="60" name="Rectangle 59"/>
          <p:cNvSpPr/>
          <p:nvPr/>
        </p:nvSpPr>
        <p:spPr bwMode="auto">
          <a:xfrm rot="3026046">
            <a:off x="2645173" y="3961457"/>
            <a:ext cx="267095" cy="389238"/>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rtlCol="0" anchor="t" anchorCtr="0" compatLnSpc="1">
            <a:prstTxWarp prst="textNoShape">
              <a:avLst/>
            </a:prstTxWarp>
          </a:bodyPr>
          <a:lstStyle/>
          <a:p>
            <a:pPr defTabSz="914355"/>
            <a:endParaRPr lang="en-GB" dirty="0">
              <a:latin typeface="Imago" pitchFamily="2" charset="0"/>
            </a:endParaRPr>
          </a:p>
        </p:txBody>
      </p:sp>
      <p:sp>
        <p:nvSpPr>
          <p:cNvPr id="64" name="Rectangle 63"/>
          <p:cNvSpPr/>
          <p:nvPr/>
        </p:nvSpPr>
        <p:spPr bwMode="auto">
          <a:xfrm rot="8623084">
            <a:off x="2709691" y="1754025"/>
            <a:ext cx="267095" cy="389238"/>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rtlCol="0" anchor="t" anchorCtr="0" compatLnSpc="1">
            <a:prstTxWarp prst="textNoShape">
              <a:avLst/>
            </a:prstTxWarp>
          </a:bodyPr>
          <a:lstStyle/>
          <a:p>
            <a:pPr defTabSz="914355"/>
            <a:endParaRPr lang="en-GB" dirty="0">
              <a:latin typeface="Imago" pitchFamily="2" charset="0"/>
            </a:endParaRPr>
          </a:p>
        </p:txBody>
      </p:sp>
      <p:sp>
        <p:nvSpPr>
          <p:cNvPr id="66" name="Rectangle 65"/>
          <p:cNvSpPr/>
          <p:nvPr/>
        </p:nvSpPr>
        <p:spPr bwMode="auto">
          <a:xfrm rot="2001394">
            <a:off x="4280487" y="1666785"/>
            <a:ext cx="267095" cy="389238"/>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rtlCol="0" anchor="t" anchorCtr="0" compatLnSpc="1">
            <a:prstTxWarp prst="textNoShape">
              <a:avLst/>
            </a:prstTxWarp>
          </a:bodyPr>
          <a:lstStyle/>
          <a:p>
            <a:pPr defTabSz="914355"/>
            <a:endParaRPr lang="en-GB" dirty="0">
              <a:latin typeface="Imago" pitchFamily="2" charset="0"/>
            </a:endParaRPr>
          </a:p>
        </p:txBody>
      </p:sp>
      <p:sp>
        <p:nvSpPr>
          <p:cNvPr id="68" name="Rectangle 67"/>
          <p:cNvSpPr/>
          <p:nvPr/>
        </p:nvSpPr>
        <p:spPr bwMode="auto">
          <a:xfrm rot="3863353">
            <a:off x="4839417" y="2257785"/>
            <a:ext cx="267095" cy="389238"/>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rtlCol="0" anchor="t" anchorCtr="0" compatLnSpc="1">
            <a:prstTxWarp prst="textNoShape">
              <a:avLst/>
            </a:prstTxWarp>
          </a:bodyPr>
          <a:lstStyle/>
          <a:p>
            <a:pPr defTabSz="914355"/>
            <a:endParaRPr lang="en-GB" dirty="0">
              <a:latin typeface="Imago" pitchFamily="2" charset="0"/>
            </a:endParaRPr>
          </a:p>
        </p:txBody>
      </p:sp>
      <p:sp>
        <p:nvSpPr>
          <p:cNvPr id="70" name="Rectangle 69"/>
          <p:cNvSpPr/>
          <p:nvPr/>
        </p:nvSpPr>
        <p:spPr bwMode="auto">
          <a:xfrm rot="6637948">
            <a:off x="4896316" y="3461367"/>
            <a:ext cx="267095" cy="364190"/>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rtlCol="0" anchor="t" anchorCtr="0" compatLnSpc="1">
            <a:prstTxWarp prst="textNoShape">
              <a:avLst/>
            </a:prstTxWarp>
          </a:bodyPr>
          <a:lstStyle/>
          <a:p>
            <a:pPr defTabSz="914355"/>
            <a:endParaRPr lang="en-GB" dirty="0">
              <a:latin typeface="Imago" pitchFamily="2" charset="0"/>
            </a:endParaRPr>
          </a:p>
        </p:txBody>
      </p:sp>
      <p:sp>
        <p:nvSpPr>
          <p:cNvPr id="72" name="Rectangle 71"/>
          <p:cNvSpPr/>
          <p:nvPr/>
        </p:nvSpPr>
        <p:spPr bwMode="auto">
          <a:xfrm rot="9009227">
            <a:off x="4238185" y="4113684"/>
            <a:ext cx="267095" cy="389238"/>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rtlCol="0" anchor="t" anchorCtr="0" compatLnSpc="1">
            <a:prstTxWarp prst="textNoShape">
              <a:avLst/>
            </a:prstTxWarp>
          </a:bodyPr>
          <a:lstStyle/>
          <a:p>
            <a:pPr defTabSz="914355"/>
            <a:endParaRPr lang="en-GB" dirty="0">
              <a:latin typeface="Imago" pitchFamily="2" charset="0"/>
            </a:endParaRPr>
          </a:p>
        </p:txBody>
      </p:sp>
      <p:sp>
        <p:nvSpPr>
          <p:cNvPr id="59" name="Oval 58"/>
          <p:cNvSpPr/>
          <p:nvPr/>
        </p:nvSpPr>
        <p:spPr bwMode="auto">
          <a:xfrm>
            <a:off x="2498856" y="3897530"/>
            <a:ext cx="520725" cy="520725"/>
          </a:xfrm>
          <a:prstGeom prst="ellipse">
            <a:avLst/>
          </a:prstGeom>
          <a:noFill/>
          <a:ln w="28575" cap="flat" cmpd="sng" algn="ctr">
            <a:solidFill>
              <a:schemeClr val="bg1">
                <a:lumMod val="6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rtlCol="0" anchor="t" anchorCtr="0" compatLnSpc="1">
            <a:prstTxWarp prst="textNoShape">
              <a:avLst/>
            </a:prstTxWarp>
          </a:bodyPr>
          <a:lstStyle/>
          <a:p>
            <a:pPr defTabSz="914355"/>
            <a:endParaRPr lang="en-GB" dirty="0">
              <a:latin typeface="Imago" pitchFamily="2" charset="0"/>
            </a:endParaRPr>
          </a:p>
        </p:txBody>
      </p:sp>
      <p:sp>
        <p:nvSpPr>
          <p:cNvPr id="65" name="Oval 64"/>
          <p:cNvSpPr/>
          <p:nvPr/>
        </p:nvSpPr>
        <p:spPr bwMode="auto">
          <a:xfrm>
            <a:off x="2617752" y="1713881"/>
            <a:ext cx="520725" cy="520725"/>
          </a:xfrm>
          <a:prstGeom prst="ellipse">
            <a:avLst/>
          </a:prstGeom>
          <a:noFill/>
          <a:ln w="28575" cap="flat" cmpd="sng" algn="ctr">
            <a:solidFill>
              <a:schemeClr val="bg1">
                <a:lumMod val="6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rtlCol="0" anchor="t" anchorCtr="0" compatLnSpc="1">
            <a:prstTxWarp prst="textNoShape">
              <a:avLst/>
            </a:prstTxWarp>
          </a:bodyPr>
          <a:lstStyle/>
          <a:p>
            <a:pPr defTabSz="914355"/>
            <a:endParaRPr lang="en-GB" dirty="0">
              <a:latin typeface="Imago" pitchFamily="2" charset="0"/>
            </a:endParaRPr>
          </a:p>
        </p:txBody>
      </p:sp>
      <p:sp>
        <p:nvSpPr>
          <p:cNvPr id="67" name="Oval 66"/>
          <p:cNvSpPr/>
          <p:nvPr/>
        </p:nvSpPr>
        <p:spPr bwMode="auto">
          <a:xfrm>
            <a:off x="4142538" y="1594943"/>
            <a:ext cx="520725" cy="520725"/>
          </a:xfrm>
          <a:prstGeom prst="ellipse">
            <a:avLst/>
          </a:prstGeom>
          <a:noFill/>
          <a:ln w="28575" cap="flat" cmpd="sng" algn="ctr">
            <a:solidFill>
              <a:schemeClr val="bg1">
                <a:lumMod val="6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rtlCol="0" anchor="t" anchorCtr="0" compatLnSpc="1">
            <a:prstTxWarp prst="textNoShape">
              <a:avLst/>
            </a:prstTxWarp>
          </a:bodyPr>
          <a:lstStyle/>
          <a:p>
            <a:pPr defTabSz="914355"/>
            <a:endParaRPr lang="en-GB" dirty="0">
              <a:latin typeface="Imago" pitchFamily="2" charset="0"/>
            </a:endParaRPr>
          </a:p>
        </p:txBody>
      </p:sp>
      <p:sp>
        <p:nvSpPr>
          <p:cNvPr id="69" name="Oval 68"/>
          <p:cNvSpPr/>
          <p:nvPr/>
        </p:nvSpPr>
        <p:spPr bwMode="auto">
          <a:xfrm>
            <a:off x="4701468" y="2185943"/>
            <a:ext cx="520725" cy="520725"/>
          </a:xfrm>
          <a:prstGeom prst="ellipse">
            <a:avLst/>
          </a:prstGeom>
          <a:noFill/>
          <a:ln w="28575" cap="flat" cmpd="sng" algn="ctr">
            <a:solidFill>
              <a:schemeClr val="bg1">
                <a:lumMod val="6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rtlCol="0" anchor="t" anchorCtr="0" compatLnSpc="1">
            <a:prstTxWarp prst="textNoShape">
              <a:avLst/>
            </a:prstTxWarp>
          </a:bodyPr>
          <a:lstStyle/>
          <a:p>
            <a:pPr defTabSz="914355"/>
            <a:endParaRPr lang="en-GB" dirty="0">
              <a:latin typeface="Imago" pitchFamily="2" charset="0"/>
            </a:endParaRPr>
          </a:p>
        </p:txBody>
      </p:sp>
      <p:sp>
        <p:nvSpPr>
          <p:cNvPr id="53" name="Rectangle: Rounded Corners 52"/>
          <p:cNvSpPr/>
          <p:nvPr/>
        </p:nvSpPr>
        <p:spPr>
          <a:xfrm>
            <a:off x="5481830" y="2166454"/>
            <a:ext cx="1507255" cy="671264"/>
          </a:xfrm>
          <a:prstGeom prst="roundRect">
            <a:avLst/>
          </a:prstGeom>
          <a:solidFill>
            <a:srgbClr val="743371"/>
          </a:solidFill>
          <a:ln>
            <a:noFill/>
          </a:ln>
          <a:effectLst/>
        </p:spPr>
        <p:txBody>
          <a:bodyPr wrap="square" lIns="91436" tIns="45718" rIns="91436" bIns="45718" anchor="ctr">
            <a:noAutofit/>
          </a:bodyPr>
          <a:lstStyle/>
          <a:p>
            <a:pPr algn="ctr"/>
            <a:r>
              <a:rPr lang="en-US" sz="900" b="1" i="0" dirty="0" smtClean="0">
                <a:solidFill>
                  <a:schemeClr val="bg1"/>
                </a:solidFill>
                <a:latin typeface="Imago" pitchFamily="2" charset="0"/>
              </a:rPr>
              <a:t>N</a:t>
            </a:r>
            <a:r>
              <a:rPr lang="cs-CZ" sz="900" b="1" i="0" dirty="0" err="1" smtClean="0">
                <a:solidFill>
                  <a:schemeClr val="bg1"/>
                </a:solidFill>
                <a:latin typeface="Imago" pitchFamily="2" charset="0"/>
              </a:rPr>
              <a:t>ádory</a:t>
            </a:r>
            <a:r>
              <a:rPr lang="cs-CZ" sz="900" b="1" i="0" dirty="0" smtClean="0">
                <a:solidFill>
                  <a:schemeClr val="bg1"/>
                </a:solidFill>
                <a:latin typeface="Imago" pitchFamily="2" charset="0"/>
              </a:rPr>
              <a:t> s přítomností CD8+ T-buněk pouze v okrajích nádorové masy</a:t>
            </a:r>
            <a:endParaRPr lang="en-GB" sz="900" b="1" i="0" dirty="0">
              <a:solidFill>
                <a:schemeClr val="bg1"/>
              </a:solidFill>
              <a:latin typeface="Imago" pitchFamily="2" charset="0"/>
            </a:endParaRPr>
          </a:p>
        </p:txBody>
      </p:sp>
      <p:sp>
        <p:nvSpPr>
          <p:cNvPr id="54" name="Rectangle: Rounded Corners 53"/>
          <p:cNvSpPr/>
          <p:nvPr/>
        </p:nvSpPr>
        <p:spPr>
          <a:xfrm>
            <a:off x="5481830" y="3827120"/>
            <a:ext cx="1507255" cy="691956"/>
          </a:xfrm>
          <a:prstGeom prst="roundRect">
            <a:avLst/>
          </a:prstGeom>
          <a:solidFill>
            <a:srgbClr val="D2232A"/>
          </a:solidFill>
          <a:ln>
            <a:noFill/>
          </a:ln>
          <a:effectLst/>
        </p:spPr>
        <p:txBody>
          <a:bodyPr wrap="square" lIns="91436" tIns="45718" rIns="91436" bIns="45718" anchor="ctr">
            <a:noAutofit/>
          </a:bodyPr>
          <a:lstStyle/>
          <a:p>
            <a:pPr algn="ctr"/>
            <a:r>
              <a:rPr lang="cs-CZ" sz="900" b="1" i="0" dirty="0" smtClean="0">
                <a:solidFill>
                  <a:schemeClr val="bg1"/>
                </a:solidFill>
                <a:latin typeface="Imago" pitchFamily="2" charset="0"/>
              </a:rPr>
              <a:t>CD8+ T-buňky přítomny v nádoru </a:t>
            </a:r>
            <a:endParaRPr lang="en-GB" sz="900" b="1" i="0" baseline="30000" dirty="0">
              <a:solidFill>
                <a:schemeClr val="bg1"/>
              </a:solidFill>
              <a:latin typeface="Imago" pitchFamily="2" charset="0"/>
            </a:endParaRPr>
          </a:p>
        </p:txBody>
      </p:sp>
      <p:sp>
        <p:nvSpPr>
          <p:cNvPr id="63" name="Oval 62"/>
          <p:cNvSpPr/>
          <p:nvPr/>
        </p:nvSpPr>
        <p:spPr bwMode="auto">
          <a:xfrm>
            <a:off x="2048997" y="2815409"/>
            <a:ext cx="520725" cy="520725"/>
          </a:xfrm>
          <a:prstGeom prst="ellipse">
            <a:avLst/>
          </a:prstGeom>
          <a:noFill/>
          <a:ln w="28575" cap="flat" cmpd="sng" algn="ctr">
            <a:solidFill>
              <a:schemeClr val="bg1">
                <a:lumMod val="6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rtlCol="0" anchor="t" anchorCtr="0" compatLnSpc="1">
            <a:prstTxWarp prst="textNoShape">
              <a:avLst/>
            </a:prstTxWarp>
          </a:bodyPr>
          <a:lstStyle/>
          <a:p>
            <a:pPr defTabSz="914355"/>
            <a:endParaRPr lang="en-GB" dirty="0">
              <a:latin typeface="Imago" pitchFamily="2" charset="0"/>
            </a:endParaRPr>
          </a:p>
        </p:txBody>
      </p:sp>
      <p:sp>
        <p:nvSpPr>
          <p:cNvPr id="73" name="Oval 72"/>
          <p:cNvSpPr/>
          <p:nvPr/>
        </p:nvSpPr>
        <p:spPr bwMode="auto">
          <a:xfrm>
            <a:off x="4100238" y="4041842"/>
            <a:ext cx="520725" cy="520725"/>
          </a:xfrm>
          <a:prstGeom prst="ellipse">
            <a:avLst/>
          </a:prstGeom>
          <a:noFill/>
          <a:ln w="28575" cap="flat" cmpd="sng" algn="ctr">
            <a:solidFill>
              <a:schemeClr val="bg1">
                <a:lumMod val="6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rtlCol="0" anchor="t" anchorCtr="0" compatLnSpc="1">
            <a:prstTxWarp prst="textNoShape">
              <a:avLst/>
            </a:prstTxWarp>
          </a:bodyPr>
          <a:lstStyle/>
          <a:p>
            <a:pPr defTabSz="914355"/>
            <a:endParaRPr lang="en-GB" dirty="0">
              <a:latin typeface="Imago" pitchFamily="2" charset="0"/>
            </a:endParaRPr>
          </a:p>
        </p:txBody>
      </p:sp>
      <p:sp>
        <p:nvSpPr>
          <p:cNvPr id="71" name="Oval 70"/>
          <p:cNvSpPr/>
          <p:nvPr/>
        </p:nvSpPr>
        <p:spPr bwMode="auto">
          <a:xfrm>
            <a:off x="4746648" y="3372587"/>
            <a:ext cx="520725" cy="520725"/>
          </a:xfrm>
          <a:prstGeom prst="ellipse">
            <a:avLst/>
          </a:prstGeom>
          <a:noFill/>
          <a:ln w="28575" cap="flat" cmpd="sng" algn="ctr">
            <a:solidFill>
              <a:schemeClr val="bg1">
                <a:lumMod val="6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rtlCol="0" anchor="t" anchorCtr="0" compatLnSpc="1">
            <a:prstTxWarp prst="textNoShape">
              <a:avLst/>
            </a:prstTxWarp>
          </a:bodyPr>
          <a:lstStyle/>
          <a:p>
            <a:pPr defTabSz="914355"/>
            <a:endParaRPr lang="en-GB" dirty="0">
              <a:latin typeface="Imago" pitchFamily="2" charset="0"/>
            </a:endParaRPr>
          </a:p>
        </p:txBody>
      </p:sp>
      <p:pic>
        <p:nvPicPr>
          <p:cNvPr id="55" name="Picture 3"/>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foregroundMark x1="6760" y1="47529" x2="13520" y2="35529"/>
                        <a14:foregroundMark x1="15385" y1="47059" x2="5828" y2="39765"/>
                        <a14:foregroundMark x1="13986" y1="44000" x2="15851" y2="36000"/>
                        <a14:foregroundMark x1="19814" y1="15059" x2="30536" y2="6588"/>
                        <a14:foregroundMark x1="22145" y1="4471" x2="31469" y2="16941"/>
                        <a14:foregroundMark x1="27040" y1="16235" x2="23776" y2="13647"/>
                        <a14:foregroundMark x1="5361" y1="38353" x2="10723" y2="33882"/>
                        <a14:foregroundMark x1="4429" y1="36941" x2="3497" y2="36000"/>
                        <a14:foregroundMark x1="24476" y1="3529" x2="30070" y2="4235"/>
                        <a14:foregroundMark x1="51515" y1="4706" x2="53380" y2="1647"/>
                        <a14:foregroundMark x1="54545" y1="2118" x2="56410" y2="1882"/>
                        <a14:foregroundMark x1="20979" y1="8471" x2="18182" y2="7059"/>
                        <a14:backgroundMark x1="3030" y1="31294" x2="6993" y2="2118"/>
                        <a14:backgroundMark x1="25641" y1="96706" x2="2331" y2="56471"/>
                        <a14:backgroundMark x1="41958" y1="97882" x2="45455" y2="97882"/>
                        <a14:backgroundMark x1="46853" y1="98353" x2="64336" y2="99529"/>
                        <a14:backgroundMark x1="70396" y1="96941" x2="94172" y2="83765"/>
                        <a14:backgroundMark x1="98135" y1="64471" x2="97902" y2="16471"/>
                        <a14:backgroundMark x1="90909" y1="24235" x2="73427" y2="1412"/>
                        <a14:backgroundMark x1="74126" y1="7294" x2="60140" y2="941"/>
                        <a14:backgroundMark x1="33333" y1="941" x2="39627" y2="0"/>
                        <a14:backgroundMark x1="41492" y1="1412" x2="46387" y2="1412"/>
                        <a14:backgroundMark x1="48718" y1="1647" x2="53380" y2="235"/>
                        <a14:backgroundMark x1="55478" y1="941" x2="59674" y2="941"/>
                      </a14:backgroundRemoval>
                    </a14:imgEffect>
                  </a14:imgLayer>
                </a14:imgProps>
              </a:ext>
              <a:ext uri="{28A0092B-C50C-407E-A947-70E740481C1C}">
                <a14:useLocalDpi xmlns:a14="http://schemas.microsoft.com/office/drawing/2010/main" val="0"/>
              </a:ext>
            </a:extLst>
          </a:blip>
          <a:srcRect/>
          <a:stretch>
            <a:fillRect/>
          </a:stretch>
        </p:blipFill>
        <p:spPr bwMode="auto">
          <a:xfrm>
            <a:off x="2522548" y="2046159"/>
            <a:ext cx="2293082" cy="2272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Rectangle 32"/>
          <p:cNvSpPr/>
          <p:nvPr/>
        </p:nvSpPr>
        <p:spPr>
          <a:xfrm>
            <a:off x="8069031" y="4867348"/>
            <a:ext cx="968289" cy="200055"/>
          </a:xfrm>
          <a:prstGeom prst="rect">
            <a:avLst/>
          </a:prstGeom>
          <a:solidFill>
            <a:schemeClr val="bg1"/>
          </a:solidFill>
        </p:spPr>
        <p:txBody>
          <a:bodyPr wrap="square">
            <a:spAutoFit/>
          </a:bodyPr>
          <a:lstStyle/>
          <a:p>
            <a:r>
              <a:rPr lang="en-US" sz="700" i="0" dirty="0">
                <a:solidFill>
                  <a:srgbClr val="555555"/>
                </a:solidFill>
                <a:latin typeface="Arial" panose="020B0604020202020204" pitchFamily="34" charset="0"/>
              </a:rPr>
              <a:t>M-CZ-00001107</a:t>
            </a:r>
            <a:endParaRPr lang="en-US" sz="700" dirty="0"/>
          </a:p>
        </p:txBody>
      </p:sp>
    </p:spTree>
    <p:extLst>
      <p:ext uri="{BB962C8B-B14F-4D97-AF65-F5344CB8AC3E}">
        <p14:creationId xmlns:p14="http://schemas.microsoft.com/office/powerpoint/2010/main" val="8580237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42" grpId="0" animBg="1"/>
      <p:bldP spid="46" grpId="0" animBg="1"/>
      <p:bldP spid="61" grpId="0" animBg="1"/>
      <p:bldP spid="60" grpId="0" animBg="1"/>
      <p:bldP spid="64" grpId="0" animBg="1"/>
      <p:bldP spid="66" grpId="0" animBg="1"/>
      <p:bldP spid="68" grpId="0" animBg="1"/>
      <p:bldP spid="70" grpId="0" animBg="1"/>
      <p:bldP spid="72" grpId="0" animBg="1"/>
      <p:bldP spid="59" grpId="0" animBg="1"/>
      <p:bldP spid="65" grpId="0" animBg="1"/>
      <p:bldP spid="67" grpId="0" animBg="1"/>
      <p:bldP spid="69" grpId="0" animBg="1"/>
      <p:bldP spid="53" grpId="0" animBg="1"/>
      <p:bldP spid="54" grpId="0" animBg="1"/>
      <p:bldP spid="63" grpId="0" animBg="1"/>
      <p:bldP spid="73" grpId="0" animBg="1"/>
      <p:bldP spid="7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237759" y="915990"/>
            <a:ext cx="2631016" cy="3822541"/>
          </a:xfrm>
          <a:prstGeom prst="rect">
            <a:avLst/>
          </a:prstGeom>
          <a:solidFill>
            <a:srgbClr val="C2E0FF">
              <a:alpha val="50980"/>
            </a:srgbClr>
          </a:solidFill>
          <a:ln w="9525" cap="flat" cmpd="sng" algn="ctr">
            <a:noFill/>
            <a:prstDash val="solid"/>
            <a:round/>
            <a:headEnd type="none" w="med" len="med"/>
            <a:tailEnd type="none" w="med" len="med"/>
          </a:ln>
          <a:effectLst/>
          <a:extLst/>
        </p:spPr>
        <p:txBody>
          <a:bodyPr vert="horz" wrap="square" lIns="91436" tIns="45718" rIns="91436" bIns="45718" numCol="1" rtlCol="0" anchor="t" anchorCtr="0" compatLnSpc="1">
            <a:prstTxWarp prst="textNoShape">
              <a:avLst/>
            </a:prstTxWarp>
          </a:bodyPr>
          <a:lstStyle/>
          <a:p>
            <a:pPr defTabSz="914355"/>
            <a:endParaRPr lang="en-GB" dirty="0">
              <a:latin typeface="Imago" pitchFamily="2" charset="0"/>
            </a:endParaRPr>
          </a:p>
        </p:txBody>
      </p:sp>
      <p:pic>
        <p:nvPicPr>
          <p:cNvPr id="45" name="Picture 44"/>
          <p:cNvPicPr>
            <a:picLocks noChangeAspect="1"/>
          </p:cNvPicPr>
          <p:nvPr/>
        </p:nvPicPr>
        <p:blipFill rotWithShape="1">
          <a:blip r:embed="rId3"/>
          <a:srcRect r="23608"/>
          <a:stretch/>
        </p:blipFill>
        <p:spPr>
          <a:xfrm>
            <a:off x="391403" y="1809198"/>
            <a:ext cx="2354121" cy="2332907"/>
          </a:xfrm>
          <a:prstGeom prst="rect">
            <a:avLst/>
          </a:prstGeom>
        </p:spPr>
      </p:pic>
      <p:sp>
        <p:nvSpPr>
          <p:cNvPr id="50" name="Rectangle 49"/>
          <p:cNvSpPr/>
          <p:nvPr/>
        </p:nvSpPr>
        <p:spPr bwMode="auto">
          <a:xfrm>
            <a:off x="3000266" y="915990"/>
            <a:ext cx="5963975" cy="3811251"/>
          </a:xfrm>
          <a:prstGeom prst="rect">
            <a:avLst/>
          </a:prstGeom>
          <a:solidFill>
            <a:srgbClr val="C2E0FF">
              <a:alpha val="50980"/>
            </a:srgbClr>
          </a:solidFill>
          <a:ln w="9525" cap="flat" cmpd="sng" algn="ctr">
            <a:noFill/>
            <a:prstDash val="solid"/>
            <a:round/>
            <a:headEnd type="none" w="med" len="med"/>
            <a:tailEnd type="none" w="med" len="med"/>
          </a:ln>
          <a:effectLst/>
          <a:extLst/>
        </p:spPr>
        <p:txBody>
          <a:bodyPr vert="horz" wrap="square" lIns="91436" tIns="45718" rIns="91436" bIns="45718" numCol="1" rtlCol="0" anchor="t" anchorCtr="0" compatLnSpc="1">
            <a:prstTxWarp prst="textNoShape">
              <a:avLst/>
            </a:prstTxWarp>
          </a:bodyPr>
          <a:lstStyle/>
          <a:p>
            <a:pPr defTabSz="914355"/>
            <a:endParaRPr lang="en-GB" dirty="0">
              <a:latin typeface="Imago" pitchFamily="2" charset="0"/>
            </a:endParaRPr>
          </a:p>
        </p:txBody>
      </p:sp>
      <p:sp>
        <p:nvSpPr>
          <p:cNvPr id="2" name="Title 1"/>
          <p:cNvSpPr>
            <a:spLocks noGrp="1"/>
          </p:cNvSpPr>
          <p:nvPr>
            <p:ph type="title"/>
          </p:nvPr>
        </p:nvSpPr>
        <p:spPr>
          <a:xfrm>
            <a:off x="352426" y="96442"/>
            <a:ext cx="7411349" cy="738188"/>
          </a:xfrm>
        </p:spPr>
        <p:txBody>
          <a:bodyPr/>
          <a:lstStyle/>
          <a:p>
            <a:r>
              <a:rPr lang="cs-CZ" b="1" dirty="0" smtClean="0"/>
              <a:t>Fenotyp bez zánětlivé infiltrace („</a:t>
            </a:r>
            <a:r>
              <a:rPr lang="en-GB" b="1" dirty="0" smtClean="0"/>
              <a:t>Immune desert</a:t>
            </a:r>
            <a:r>
              <a:rPr lang="cs-CZ" b="1" dirty="0" smtClean="0"/>
              <a:t>“)</a:t>
            </a:r>
            <a:endParaRPr lang="en-GB" sz="2400" b="1" i="1" dirty="0"/>
          </a:p>
        </p:txBody>
      </p:sp>
      <p:sp>
        <p:nvSpPr>
          <p:cNvPr id="3" name="Text Placeholder 2"/>
          <p:cNvSpPr>
            <a:spLocks noGrp="1"/>
          </p:cNvSpPr>
          <p:nvPr>
            <p:ph type="body" sz="quarter" idx="4294967295"/>
          </p:nvPr>
        </p:nvSpPr>
        <p:spPr>
          <a:xfrm>
            <a:off x="208090" y="4843479"/>
            <a:ext cx="5108168" cy="212624"/>
          </a:xfrm>
        </p:spPr>
        <p:txBody>
          <a:bodyPr/>
          <a:lstStyle/>
          <a:p>
            <a:pPr marL="0" indent="0">
              <a:spcBef>
                <a:spcPts val="0"/>
              </a:spcBef>
              <a:buNone/>
            </a:pPr>
            <a:r>
              <a:rPr lang="da-DK" sz="700" dirty="0">
                <a:solidFill>
                  <a:schemeClr val="bg1">
                    <a:lumMod val="50000"/>
                  </a:schemeClr>
                </a:solidFill>
              </a:rPr>
              <a:t>1. Gajewski, </a:t>
            </a:r>
            <a:r>
              <a:rPr lang="da-DK" sz="700" i="1" dirty="0">
                <a:solidFill>
                  <a:schemeClr val="bg1">
                    <a:lumMod val="50000"/>
                  </a:schemeClr>
                </a:solidFill>
              </a:rPr>
              <a:t>et al</a:t>
            </a:r>
            <a:r>
              <a:rPr lang="da-DK" sz="700" dirty="0">
                <a:solidFill>
                  <a:schemeClr val="bg1">
                    <a:lumMod val="50000"/>
                  </a:schemeClr>
                </a:solidFill>
              </a:rPr>
              <a:t>. 2013; 2. Herbst, </a:t>
            </a:r>
            <a:r>
              <a:rPr lang="da-DK" sz="700" i="1" dirty="0">
                <a:solidFill>
                  <a:schemeClr val="bg1">
                    <a:lumMod val="50000"/>
                  </a:schemeClr>
                </a:solidFill>
              </a:rPr>
              <a:t>et al</a:t>
            </a:r>
            <a:r>
              <a:rPr lang="da-DK" sz="700" dirty="0">
                <a:solidFill>
                  <a:schemeClr val="bg1">
                    <a:lumMod val="50000"/>
                  </a:schemeClr>
                </a:solidFill>
              </a:rPr>
              <a:t>. 2014; 3. Hedge, </a:t>
            </a:r>
            <a:r>
              <a:rPr lang="da-DK" sz="700" i="1" dirty="0">
                <a:solidFill>
                  <a:schemeClr val="bg1">
                    <a:lumMod val="50000"/>
                  </a:schemeClr>
                </a:solidFill>
              </a:rPr>
              <a:t>et al</a:t>
            </a:r>
            <a:r>
              <a:rPr lang="da-DK" sz="700" dirty="0">
                <a:solidFill>
                  <a:schemeClr val="bg1">
                    <a:lumMod val="50000"/>
                  </a:schemeClr>
                </a:solidFill>
              </a:rPr>
              <a:t>. 2016; 4. Kim &amp; Chen, 2016; 5. Chen &amp; Mellman, 2017.</a:t>
            </a:r>
          </a:p>
          <a:p>
            <a:pPr marL="0" indent="0">
              <a:spcBef>
                <a:spcPts val="0"/>
              </a:spcBef>
              <a:buNone/>
            </a:pPr>
            <a:r>
              <a:rPr lang="da-DK" sz="700" dirty="0">
                <a:solidFill>
                  <a:schemeClr val="bg1">
                    <a:lumMod val="50000"/>
                  </a:schemeClr>
                </a:solidFill>
              </a:rPr>
              <a:t>Cancer-immunity cycle adapted from Chen &amp; Mellman, 2013. </a:t>
            </a:r>
            <a:endParaRPr lang="en-GB" sz="700" dirty="0">
              <a:solidFill>
                <a:schemeClr val="bg1">
                  <a:lumMod val="50000"/>
                </a:schemeClr>
              </a:solidFill>
            </a:endParaRPr>
          </a:p>
        </p:txBody>
      </p:sp>
      <p:sp>
        <p:nvSpPr>
          <p:cNvPr id="63" name="Pie 5"/>
          <p:cNvSpPr>
            <a:spLocks noChangeAspect="1"/>
          </p:cNvSpPr>
          <p:nvPr/>
        </p:nvSpPr>
        <p:spPr bwMode="auto">
          <a:xfrm>
            <a:off x="3442388" y="1896952"/>
            <a:ext cx="2192113" cy="2157584"/>
          </a:xfrm>
          <a:prstGeom prst="pie">
            <a:avLst>
              <a:gd name="adj1" fmla="val 0"/>
              <a:gd name="adj2" fmla="val 5400000"/>
            </a:avLst>
          </a:prstGeom>
          <a:solidFill>
            <a:schemeClr val="bg1">
              <a:lumMod val="85000"/>
            </a:schemeClr>
          </a:solidFill>
          <a:ln>
            <a:noFill/>
            <a:headEnd type="none" w="med" len="med"/>
            <a:tailEnd type="none" w="med" len="med"/>
          </a:ln>
          <a:effectLst/>
          <a:ex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t" anchorCtr="0" compatLnSpc="1">
            <a:prstTxWarp prst="textNoShape">
              <a:avLst/>
            </a:prstTxWarp>
            <a:noAutofit/>
          </a:bodyPr>
          <a:lstStyle/>
          <a:p>
            <a:pPr eaLnBrk="0" hangingPunct="0">
              <a:spcBef>
                <a:spcPct val="50000"/>
              </a:spcBef>
            </a:pPr>
            <a:endParaRPr lang="en-US" sz="800" dirty="0">
              <a:solidFill>
                <a:srgbClr val="FFFFFF"/>
              </a:solidFill>
              <a:latin typeface="Imago" pitchFamily="2" charset="0"/>
              <a:ea typeface="ＭＳ Ｐゴシック" pitchFamily="34" charset="-128"/>
            </a:endParaRPr>
          </a:p>
        </p:txBody>
      </p:sp>
      <p:sp>
        <p:nvSpPr>
          <p:cNvPr id="64" name="Pie 6"/>
          <p:cNvSpPr>
            <a:spLocks noChangeAspect="1"/>
          </p:cNvSpPr>
          <p:nvPr/>
        </p:nvSpPr>
        <p:spPr bwMode="auto">
          <a:xfrm rot="16200000">
            <a:off x="3459652" y="1879689"/>
            <a:ext cx="2157584" cy="2192113"/>
          </a:xfrm>
          <a:prstGeom prst="pie">
            <a:avLst>
              <a:gd name="adj1" fmla="val 0"/>
              <a:gd name="adj2" fmla="val 5400000"/>
            </a:avLst>
          </a:prstGeom>
          <a:solidFill>
            <a:schemeClr val="bg1">
              <a:lumMod val="85000"/>
            </a:schemeClr>
          </a:solidFill>
          <a:ln>
            <a:noFill/>
            <a:headEnd type="none" w="med" len="med"/>
            <a:tailEnd type="none" w="med" len="med"/>
          </a:ln>
          <a:effectLst/>
          <a:extLst/>
        </p:spPr>
        <p:style>
          <a:lnRef idx="1">
            <a:schemeClr val="accent6"/>
          </a:lnRef>
          <a:fillRef idx="3">
            <a:schemeClr val="accent6"/>
          </a:fillRef>
          <a:effectRef idx="2">
            <a:schemeClr val="accent6"/>
          </a:effectRef>
          <a:fontRef idx="minor">
            <a:schemeClr val="lt1"/>
          </a:fontRef>
        </p:style>
        <p:txBody>
          <a:bodyPr vert="horz" wrap="square" lIns="68577" tIns="34289" rIns="68577" bIns="34289" numCol="1" rtlCol="0" anchor="t" anchorCtr="0" compatLnSpc="1">
            <a:prstTxWarp prst="textNoShape">
              <a:avLst/>
            </a:prstTxWarp>
            <a:noAutofit/>
          </a:bodyPr>
          <a:lstStyle/>
          <a:p>
            <a:pPr eaLnBrk="0" hangingPunct="0">
              <a:spcBef>
                <a:spcPct val="50000"/>
              </a:spcBef>
            </a:pPr>
            <a:endParaRPr lang="en-US" sz="800" dirty="0">
              <a:solidFill>
                <a:srgbClr val="000000"/>
              </a:solidFill>
              <a:latin typeface="Imago" pitchFamily="2" charset="0"/>
              <a:ea typeface="ＭＳ Ｐゴシック" pitchFamily="34" charset="-128"/>
            </a:endParaRPr>
          </a:p>
        </p:txBody>
      </p:sp>
      <p:sp>
        <p:nvSpPr>
          <p:cNvPr id="65" name="Chord 64"/>
          <p:cNvSpPr>
            <a:spLocks noChangeAspect="1"/>
          </p:cNvSpPr>
          <p:nvPr/>
        </p:nvSpPr>
        <p:spPr bwMode="auto">
          <a:xfrm>
            <a:off x="3442388" y="1896952"/>
            <a:ext cx="2192113" cy="2157584"/>
          </a:xfrm>
          <a:prstGeom prst="chord">
            <a:avLst>
              <a:gd name="adj1" fmla="val 5389518"/>
              <a:gd name="adj2" fmla="val 16200000"/>
            </a:avLst>
          </a:prstGeom>
          <a:solidFill>
            <a:srgbClr val="89B9E3"/>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6"/>
          </a:lnRef>
          <a:fillRef idx="3">
            <a:schemeClr val="accent6"/>
          </a:fillRef>
          <a:effectRef idx="2">
            <a:schemeClr val="accent6"/>
          </a:effectRef>
          <a:fontRef idx="minor">
            <a:schemeClr val="lt1"/>
          </a:fontRef>
        </p:style>
        <p:txBody>
          <a:bodyPr vert="horz" wrap="square" lIns="68577" tIns="34289" rIns="68577" bIns="34289" numCol="1" rtlCol="0" anchor="t" anchorCtr="0" compatLnSpc="1">
            <a:prstTxWarp prst="textNoShape">
              <a:avLst/>
            </a:prstTxWarp>
            <a:noAutofit/>
          </a:bodyPr>
          <a:lstStyle/>
          <a:p>
            <a:pPr eaLnBrk="0" hangingPunct="0">
              <a:spcBef>
                <a:spcPct val="50000"/>
              </a:spcBef>
            </a:pPr>
            <a:endParaRPr lang="en-US" sz="800" dirty="0">
              <a:solidFill>
                <a:srgbClr val="000000"/>
              </a:solidFill>
              <a:latin typeface="Imago" pitchFamily="2" charset="0"/>
              <a:ea typeface="ＭＳ Ｐゴシック" pitchFamily="34" charset="-128"/>
            </a:endParaRPr>
          </a:p>
        </p:txBody>
      </p:sp>
      <p:sp>
        <p:nvSpPr>
          <p:cNvPr id="66" name="Oval 65"/>
          <p:cNvSpPr/>
          <p:nvPr/>
        </p:nvSpPr>
        <p:spPr>
          <a:xfrm>
            <a:off x="3605183" y="2062360"/>
            <a:ext cx="1866523" cy="183712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fontAlgn="auto">
              <a:spcBef>
                <a:spcPts val="0"/>
              </a:spcBef>
              <a:spcAft>
                <a:spcPts val="0"/>
              </a:spcAft>
            </a:pPr>
            <a:endParaRPr lang="en-US" sz="1200" dirty="0">
              <a:solidFill>
                <a:prstClr val="white"/>
              </a:solidFill>
              <a:latin typeface="Imago" pitchFamily="2" charset="0"/>
            </a:endParaRPr>
          </a:p>
        </p:txBody>
      </p:sp>
      <p:grpSp>
        <p:nvGrpSpPr>
          <p:cNvPr id="8" name="Group 7"/>
          <p:cNvGrpSpPr/>
          <p:nvPr/>
        </p:nvGrpSpPr>
        <p:grpSpPr>
          <a:xfrm>
            <a:off x="5773248" y="3400792"/>
            <a:ext cx="3234477" cy="692497"/>
            <a:chOff x="6092250" y="1887375"/>
            <a:chExt cx="2956007" cy="692497"/>
          </a:xfrm>
        </p:grpSpPr>
        <p:sp>
          <p:nvSpPr>
            <p:cNvPr id="91" name="Rectangle 90"/>
            <p:cNvSpPr/>
            <p:nvPr/>
          </p:nvSpPr>
          <p:spPr>
            <a:xfrm>
              <a:off x="6256136" y="1887375"/>
              <a:ext cx="2792121" cy="692497"/>
            </a:xfrm>
            <a:prstGeom prst="rect">
              <a:avLst/>
            </a:prstGeom>
          </p:spPr>
          <p:txBody>
            <a:bodyPr wrap="square">
              <a:spAutoFit/>
            </a:bodyPr>
            <a:lstStyle/>
            <a:p>
              <a:pPr algn="ctr"/>
              <a:r>
                <a:rPr lang="cs-CZ" sz="1200" b="1" i="0" dirty="0" smtClean="0">
                  <a:latin typeface="Imago" pitchFamily="2" charset="0"/>
                </a:rPr>
                <a:t>Nedostatečná aktivace T-buněk</a:t>
              </a:r>
              <a:endParaRPr lang="en-GB" sz="1200" b="1" i="0" baseline="30000" dirty="0">
                <a:latin typeface="Imago" pitchFamily="2" charset="0"/>
              </a:endParaRPr>
            </a:p>
            <a:p>
              <a:pPr algn="ctr"/>
              <a:r>
                <a:rPr lang="cs-CZ" sz="900" i="0" dirty="0" smtClean="0">
                  <a:latin typeface="Imago" pitchFamily="2" charset="0"/>
                </a:rPr>
                <a:t>(např. nedostatek </a:t>
              </a:r>
              <a:r>
                <a:rPr lang="cs-CZ" sz="900" i="0" dirty="0" err="1" smtClean="0">
                  <a:latin typeface="Imago" pitchFamily="2" charset="0"/>
                </a:rPr>
                <a:t>kostimulačních</a:t>
              </a:r>
              <a:r>
                <a:rPr lang="cs-CZ" sz="900" i="0" dirty="0" smtClean="0">
                  <a:latin typeface="Imago" pitchFamily="2" charset="0"/>
                </a:rPr>
                <a:t> interakcí mezi dendritickými buňkami a T-buňkami</a:t>
              </a:r>
              <a:r>
                <a:rPr lang="en-US" sz="900" i="0" dirty="0" smtClean="0">
                  <a:latin typeface="Imago" pitchFamily="2" charset="0"/>
                </a:rPr>
                <a:t> </a:t>
              </a:r>
              <a:r>
                <a:rPr lang="cs-CZ" sz="900" i="0" dirty="0" smtClean="0">
                  <a:latin typeface="Imago" pitchFamily="2" charset="0"/>
                </a:rPr>
                <a:t> - </a:t>
              </a:r>
              <a:r>
                <a:rPr lang="en-US" sz="900" i="0" dirty="0" smtClean="0">
                  <a:latin typeface="Imago" pitchFamily="2" charset="0"/>
                </a:rPr>
                <a:t>OX40 </a:t>
              </a:r>
              <a:r>
                <a:rPr lang="cs-CZ" sz="900" i="0" dirty="0" smtClean="0">
                  <a:latin typeface="Imago" pitchFamily="2" charset="0"/>
                </a:rPr>
                <a:t>nebo</a:t>
              </a:r>
              <a:r>
                <a:rPr lang="en-US" sz="900" i="0" dirty="0" smtClean="0">
                  <a:latin typeface="Imago" pitchFamily="2" charset="0"/>
                </a:rPr>
                <a:t> </a:t>
              </a:r>
              <a:r>
                <a:rPr lang="en-US" sz="900" i="0" dirty="0">
                  <a:latin typeface="Imago" pitchFamily="2" charset="0"/>
                </a:rPr>
                <a:t>4-1BB, </a:t>
              </a:r>
              <a:r>
                <a:rPr lang="cs-CZ" sz="900" i="0" dirty="0" smtClean="0">
                  <a:latin typeface="Imago" pitchFamily="2" charset="0"/>
                </a:rPr>
                <a:t>omezená produkce </a:t>
              </a:r>
              <a:r>
                <a:rPr lang="en-US" sz="900" i="0" dirty="0" smtClean="0">
                  <a:latin typeface="Imago" pitchFamily="2" charset="0"/>
                </a:rPr>
                <a:t>IL-2</a:t>
              </a:r>
              <a:r>
                <a:rPr lang="cs-CZ" sz="900" i="0" dirty="0" smtClean="0">
                  <a:latin typeface="Imago" pitchFamily="2" charset="0"/>
                </a:rPr>
                <a:t>, nadměrná exprese CTLA</a:t>
              </a:r>
              <a:r>
                <a:rPr lang="en-US" sz="900" i="0" dirty="0" smtClean="0">
                  <a:latin typeface="Imago" pitchFamily="2" charset="0"/>
                </a:rPr>
                <a:t>-4</a:t>
              </a:r>
              <a:r>
                <a:rPr lang="en-US" sz="900" i="0" dirty="0">
                  <a:latin typeface="Imago" pitchFamily="2" charset="0"/>
                </a:rPr>
                <a:t>)</a:t>
              </a:r>
              <a:endParaRPr lang="en-GB" sz="900" i="0" dirty="0">
                <a:latin typeface="Imago" pitchFamily="2" charset="0"/>
              </a:endParaRPr>
            </a:p>
          </p:txBody>
        </p:sp>
        <p:sp>
          <p:nvSpPr>
            <p:cNvPr id="92" name="Oval 91"/>
            <p:cNvSpPr/>
            <p:nvPr/>
          </p:nvSpPr>
          <p:spPr>
            <a:xfrm>
              <a:off x="6092250" y="1927858"/>
              <a:ext cx="331530" cy="331530"/>
            </a:xfrm>
            <a:prstGeom prst="ellipse">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300"/>
                </a:spcBef>
                <a:spcAft>
                  <a:spcPts val="0"/>
                </a:spcAft>
              </a:pPr>
              <a:r>
                <a:rPr lang="en-US" sz="1100" b="1" i="0" dirty="0">
                  <a:solidFill>
                    <a:prstClr val="white"/>
                  </a:solidFill>
                  <a:latin typeface="Imago" pitchFamily="2" charset="0"/>
                </a:rPr>
                <a:t>3</a:t>
              </a:r>
            </a:p>
          </p:txBody>
        </p:sp>
      </p:grpSp>
      <p:grpSp>
        <p:nvGrpSpPr>
          <p:cNvPr id="7" name="Group 6"/>
          <p:cNvGrpSpPr/>
          <p:nvPr/>
        </p:nvGrpSpPr>
        <p:grpSpPr>
          <a:xfrm>
            <a:off x="5773248" y="2575337"/>
            <a:ext cx="3190992" cy="600164"/>
            <a:chOff x="6092349" y="2687631"/>
            <a:chExt cx="2912424" cy="600164"/>
          </a:xfrm>
        </p:grpSpPr>
        <p:sp>
          <p:nvSpPr>
            <p:cNvPr id="90" name="Rectangle 89"/>
            <p:cNvSpPr/>
            <p:nvPr/>
          </p:nvSpPr>
          <p:spPr>
            <a:xfrm>
              <a:off x="6212652" y="2687631"/>
              <a:ext cx="2792121" cy="600164"/>
            </a:xfrm>
            <a:prstGeom prst="rect">
              <a:avLst/>
            </a:prstGeom>
          </p:spPr>
          <p:txBody>
            <a:bodyPr wrap="square">
              <a:spAutoFit/>
            </a:bodyPr>
            <a:lstStyle/>
            <a:p>
              <a:pPr algn="ctr"/>
              <a:r>
                <a:rPr lang="cs-CZ" sz="1200" b="1" i="0" dirty="0" smtClean="0">
                  <a:latin typeface="Imago" pitchFamily="2" charset="0"/>
                </a:rPr>
                <a:t>Snížené zrání dendritických buněk</a:t>
              </a:r>
              <a:endParaRPr lang="en-GB" sz="1200" b="1" i="0" baseline="30000" dirty="0">
                <a:latin typeface="Imago" pitchFamily="2" charset="0"/>
              </a:endParaRPr>
            </a:p>
            <a:p>
              <a:pPr algn="ctr"/>
              <a:r>
                <a:rPr lang="en-GB" sz="1200" i="0" dirty="0">
                  <a:latin typeface="Imago" pitchFamily="2" charset="0"/>
                </a:rPr>
                <a:t> </a:t>
              </a:r>
              <a:r>
                <a:rPr lang="en-GB" sz="900" i="0" dirty="0" smtClean="0">
                  <a:latin typeface="Imago" pitchFamily="2" charset="0"/>
                </a:rPr>
                <a:t>(</a:t>
              </a:r>
              <a:r>
                <a:rPr lang="cs-CZ" sz="900" i="0" dirty="0" smtClean="0">
                  <a:latin typeface="Imago" pitchFamily="2" charset="0"/>
                </a:rPr>
                <a:t>např.  z nádoru odvozené faktory, supresivní imunitní buňky)</a:t>
              </a:r>
              <a:endParaRPr lang="en-GB" sz="900" i="0" baseline="30000" dirty="0">
                <a:latin typeface="Imago" pitchFamily="2" charset="0"/>
              </a:endParaRPr>
            </a:p>
          </p:txBody>
        </p:sp>
        <p:sp>
          <p:nvSpPr>
            <p:cNvPr id="93" name="Oval 92"/>
            <p:cNvSpPr/>
            <p:nvPr/>
          </p:nvSpPr>
          <p:spPr>
            <a:xfrm>
              <a:off x="6092349" y="2731956"/>
              <a:ext cx="331530" cy="331530"/>
            </a:xfrm>
            <a:prstGeom prst="ellipse">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300"/>
                </a:spcBef>
                <a:spcAft>
                  <a:spcPts val="0"/>
                </a:spcAft>
              </a:pPr>
              <a:r>
                <a:rPr lang="en-US" sz="1100" b="1" i="0" dirty="0">
                  <a:solidFill>
                    <a:prstClr val="white"/>
                  </a:solidFill>
                  <a:latin typeface="Imago" pitchFamily="2" charset="0"/>
                </a:rPr>
                <a:t>2</a:t>
              </a:r>
            </a:p>
          </p:txBody>
        </p:sp>
      </p:grpSp>
      <p:grpSp>
        <p:nvGrpSpPr>
          <p:cNvPr id="6" name="Group 5"/>
          <p:cNvGrpSpPr/>
          <p:nvPr/>
        </p:nvGrpSpPr>
        <p:grpSpPr>
          <a:xfrm>
            <a:off x="5773247" y="1740345"/>
            <a:ext cx="3219704" cy="461665"/>
            <a:chOff x="6092283" y="3535758"/>
            <a:chExt cx="2941200" cy="461665"/>
          </a:xfrm>
        </p:grpSpPr>
        <p:sp>
          <p:nvSpPr>
            <p:cNvPr id="18" name="Rectangle 17"/>
            <p:cNvSpPr/>
            <p:nvPr/>
          </p:nvSpPr>
          <p:spPr>
            <a:xfrm>
              <a:off x="6241362" y="3535758"/>
              <a:ext cx="2792121" cy="461665"/>
            </a:xfrm>
            <a:prstGeom prst="rect">
              <a:avLst/>
            </a:prstGeom>
          </p:spPr>
          <p:txBody>
            <a:bodyPr wrap="square">
              <a:spAutoFit/>
            </a:bodyPr>
            <a:lstStyle/>
            <a:p>
              <a:pPr algn="ctr"/>
              <a:r>
                <a:rPr lang="cs-CZ" sz="1200" b="1" i="0" dirty="0" smtClean="0">
                  <a:latin typeface="Imago" pitchFamily="2" charset="0"/>
                </a:rPr>
                <a:t>Nízká nádorová </a:t>
              </a:r>
              <a:r>
                <a:rPr lang="cs-CZ" sz="1200" b="1" i="0" dirty="0" err="1" smtClean="0">
                  <a:latin typeface="Imago" pitchFamily="2" charset="0"/>
                </a:rPr>
                <a:t>imunogenicita</a:t>
              </a:r>
              <a:endParaRPr lang="en-GB" sz="1200" i="0" baseline="30000" dirty="0">
                <a:latin typeface="Imago" pitchFamily="2" charset="0"/>
              </a:endParaRPr>
            </a:p>
            <a:p>
              <a:pPr algn="ctr"/>
              <a:r>
                <a:rPr lang="en-GB" sz="1200" i="0" dirty="0">
                  <a:latin typeface="Imago" pitchFamily="2" charset="0"/>
                </a:rPr>
                <a:t> </a:t>
              </a:r>
              <a:r>
                <a:rPr lang="en-GB" sz="900" i="0" dirty="0" smtClean="0">
                  <a:latin typeface="Imago" pitchFamily="2" charset="0"/>
                </a:rPr>
                <a:t>(</a:t>
              </a:r>
              <a:r>
                <a:rPr lang="cs-CZ" sz="900" i="0" dirty="0" smtClean="0">
                  <a:latin typeface="Imago" pitchFamily="2" charset="0"/>
                </a:rPr>
                <a:t>např. snížená mutační nálož, nízká exprese MHC-I </a:t>
              </a:r>
              <a:r>
                <a:rPr lang="en-US" sz="900" i="0" dirty="0" smtClean="0">
                  <a:latin typeface="Imago" pitchFamily="2" charset="0"/>
                </a:rPr>
                <a:t>)</a:t>
              </a:r>
              <a:endParaRPr lang="en-GB" sz="1200" i="0" baseline="30000" dirty="0">
                <a:latin typeface="Imago" pitchFamily="2" charset="0"/>
              </a:endParaRPr>
            </a:p>
          </p:txBody>
        </p:sp>
        <p:sp>
          <p:nvSpPr>
            <p:cNvPr id="94" name="Oval 93"/>
            <p:cNvSpPr/>
            <p:nvPr/>
          </p:nvSpPr>
          <p:spPr>
            <a:xfrm>
              <a:off x="6092283" y="3609897"/>
              <a:ext cx="331530" cy="331530"/>
            </a:xfrm>
            <a:prstGeom prst="ellipse">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300"/>
                </a:spcBef>
                <a:spcAft>
                  <a:spcPts val="0"/>
                </a:spcAft>
              </a:pPr>
              <a:r>
                <a:rPr lang="en-US" sz="1100" b="1" i="0" dirty="0">
                  <a:solidFill>
                    <a:prstClr val="white"/>
                  </a:solidFill>
                  <a:latin typeface="Imago" pitchFamily="2" charset="0"/>
                </a:rPr>
                <a:t>1</a:t>
              </a:r>
            </a:p>
          </p:txBody>
        </p:sp>
      </p:grpSp>
      <p:sp>
        <p:nvSpPr>
          <p:cNvPr id="54" name="Rectangle: Top Corners Snipped 53"/>
          <p:cNvSpPr/>
          <p:nvPr/>
        </p:nvSpPr>
        <p:spPr bwMode="auto">
          <a:xfrm rot="19055470">
            <a:off x="3808043" y="2126923"/>
            <a:ext cx="201720" cy="193796"/>
          </a:xfrm>
          <a:prstGeom prst="snip2SameRect">
            <a:avLst>
              <a:gd name="adj1" fmla="val 0"/>
              <a:gd name="adj2" fmla="val 0"/>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rtlCol="0" anchor="t" anchorCtr="0" compatLnSpc="1">
            <a:prstTxWarp prst="textNoShape">
              <a:avLst/>
            </a:prstTxWarp>
          </a:bodyPr>
          <a:lstStyle/>
          <a:p>
            <a:pPr defTabSz="914355"/>
            <a:endParaRPr lang="en-GB" dirty="0">
              <a:latin typeface="Imago" pitchFamily="2" charset="0"/>
            </a:endParaRPr>
          </a:p>
        </p:txBody>
      </p:sp>
      <p:sp>
        <p:nvSpPr>
          <p:cNvPr id="52" name="Rectangle: Top Corners Snipped 51"/>
          <p:cNvSpPr/>
          <p:nvPr/>
        </p:nvSpPr>
        <p:spPr bwMode="auto">
          <a:xfrm rot="15931579">
            <a:off x="3444477" y="2954769"/>
            <a:ext cx="193927" cy="187156"/>
          </a:xfrm>
          <a:prstGeom prst="snip2SameRect">
            <a:avLst>
              <a:gd name="adj1" fmla="val 0"/>
              <a:gd name="adj2" fmla="val 0"/>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rtlCol="0" anchor="t" anchorCtr="0" compatLnSpc="1">
            <a:prstTxWarp prst="textNoShape">
              <a:avLst/>
            </a:prstTxWarp>
          </a:bodyPr>
          <a:lstStyle/>
          <a:p>
            <a:pPr defTabSz="914355"/>
            <a:endParaRPr lang="en-GB" dirty="0">
              <a:latin typeface="Imago" pitchFamily="2" charset="0"/>
            </a:endParaRPr>
          </a:p>
        </p:txBody>
      </p:sp>
      <p:sp>
        <p:nvSpPr>
          <p:cNvPr id="57" name="Rectangle: Top Corners Snipped 56"/>
          <p:cNvSpPr/>
          <p:nvPr/>
        </p:nvSpPr>
        <p:spPr bwMode="auto">
          <a:xfrm rot="13165401">
            <a:off x="3842080" y="3648642"/>
            <a:ext cx="225660" cy="227127"/>
          </a:xfrm>
          <a:prstGeom prst="snip2SameRect">
            <a:avLst>
              <a:gd name="adj1" fmla="val 0"/>
              <a:gd name="adj2" fmla="val 0"/>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rtlCol="0" anchor="t" anchorCtr="0" compatLnSpc="1">
            <a:prstTxWarp prst="textNoShape">
              <a:avLst/>
            </a:prstTxWarp>
          </a:bodyPr>
          <a:lstStyle/>
          <a:p>
            <a:pPr defTabSz="914355"/>
            <a:endParaRPr lang="en-GB" dirty="0">
              <a:latin typeface="Imago" pitchFamily="2" charset="0"/>
            </a:endParaRPr>
          </a:p>
        </p:txBody>
      </p:sp>
      <p:sp>
        <p:nvSpPr>
          <p:cNvPr id="42" name="Rectangle 41"/>
          <p:cNvSpPr/>
          <p:nvPr/>
        </p:nvSpPr>
        <p:spPr>
          <a:xfrm>
            <a:off x="396210" y="4336373"/>
            <a:ext cx="2340406" cy="276995"/>
          </a:xfrm>
          <a:prstGeom prst="rect">
            <a:avLst/>
          </a:prstGeom>
          <a:solidFill>
            <a:schemeClr val="tx2"/>
          </a:solidFill>
          <a:ln>
            <a:noFill/>
          </a:ln>
        </p:spPr>
        <p:txBody>
          <a:bodyPr wrap="square" lIns="91436" tIns="45718" rIns="91436" bIns="45718">
            <a:spAutoFit/>
          </a:bodyPr>
          <a:lstStyle/>
          <a:p>
            <a:pPr algn="ctr"/>
            <a:r>
              <a:rPr lang="en-GB" sz="1200" i="0" dirty="0" smtClean="0">
                <a:latin typeface="Imago" pitchFamily="2" charset="0"/>
              </a:rPr>
              <a:t>N</a:t>
            </a:r>
            <a:r>
              <a:rPr lang="cs-CZ" sz="1200" i="0" dirty="0" err="1" smtClean="0">
                <a:latin typeface="Imago" pitchFamily="2" charset="0"/>
              </a:rPr>
              <a:t>ezánětlivý</a:t>
            </a:r>
            <a:r>
              <a:rPr lang="cs-CZ" sz="1200" i="0" dirty="0" smtClean="0">
                <a:latin typeface="Imago" pitchFamily="2" charset="0"/>
              </a:rPr>
              <a:t> fenotyp </a:t>
            </a:r>
            <a:endParaRPr lang="en-GB" sz="1200" i="0" baseline="30000" dirty="0">
              <a:latin typeface="Imago" pitchFamily="2" charset="0"/>
            </a:endParaRPr>
          </a:p>
        </p:txBody>
      </p:sp>
      <p:sp>
        <p:nvSpPr>
          <p:cNvPr id="43" name="Rectangle 42"/>
          <p:cNvSpPr/>
          <p:nvPr/>
        </p:nvSpPr>
        <p:spPr>
          <a:xfrm>
            <a:off x="3146252" y="4336373"/>
            <a:ext cx="5676857" cy="276995"/>
          </a:xfrm>
          <a:prstGeom prst="rect">
            <a:avLst/>
          </a:prstGeom>
          <a:solidFill>
            <a:schemeClr val="tx2"/>
          </a:solidFill>
          <a:ln>
            <a:noFill/>
          </a:ln>
        </p:spPr>
        <p:txBody>
          <a:bodyPr wrap="square" lIns="91436" tIns="45718" rIns="91436" bIns="45718">
            <a:spAutoFit/>
          </a:bodyPr>
          <a:lstStyle/>
          <a:p>
            <a:pPr algn="ctr"/>
            <a:r>
              <a:rPr lang="cs-CZ" sz="1200" i="0" dirty="0" smtClean="0">
                <a:latin typeface="Imago" pitchFamily="2" charset="0"/>
              </a:rPr>
              <a:t>Pravděpodobně defekt v krocích 1-3 cyklu protinádorové imunitní odpovědi</a:t>
            </a:r>
            <a:r>
              <a:rPr lang="en-GB" sz="1200" i="0" baseline="30000" dirty="0" smtClean="0">
                <a:latin typeface="Imago" pitchFamily="2" charset="0"/>
              </a:rPr>
              <a:t>4</a:t>
            </a:r>
            <a:endParaRPr lang="en-GB" sz="1200" i="0" baseline="30000" dirty="0">
              <a:latin typeface="Imago" pitchFamily="2" charset="0"/>
            </a:endParaRPr>
          </a:p>
        </p:txBody>
      </p:sp>
      <p:sp>
        <p:nvSpPr>
          <p:cNvPr id="51" name="Rectangle 50"/>
          <p:cNvSpPr/>
          <p:nvPr/>
        </p:nvSpPr>
        <p:spPr>
          <a:xfrm>
            <a:off x="395553" y="1020507"/>
            <a:ext cx="2340406" cy="646327"/>
          </a:xfrm>
          <a:prstGeom prst="rect">
            <a:avLst/>
          </a:prstGeom>
          <a:solidFill>
            <a:srgbClr val="89B9E3"/>
          </a:solidFill>
          <a:ln>
            <a:noFill/>
          </a:ln>
        </p:spPr>
        <p:txBody>
          <a:bodyPr wrap="square" lIns="91436" tIns="45718" rIns="91436" bIns="45718">
            <a:spAutoFit/>
          </a:bodyPr>
          <a:lstStyle/>
          <a:p>
            <a:pPr algn="ctr"/>
            <a:r>
              <a:rPr lang="cs-CZ" sz="1200" b="1" i="0" dirty="0" smtClean="0">
                <a:solidFill>
                  <a:schemeClr val="bg1"/>
                </a:solidFill>
                <a:latin typeface="Imago" pitchFamily="2" charset="0"/>
              </a:rPr>
              <a:t>Nedostatek/nepřítomnost </a:t>
            </a:r>
            <a:r>
              <a:rPr lang="en-GB" sz="1200" b="1" i="0" dirty="0" smtClean="0">
                <a:solidFill>
                  <a:schemeClr val="bg1"/>
                </a:solidFill>
                <a:latin typeface="Imago" pitchFamily="2" charset="0"/>
              </a:rPr>
              <a:t>CD8</a:t>
            </a:r>
            <a:r>
              <a:rPr lang="en-GB" sz="1200" b="1" i="0" dirty="0">
                <a:solidFill>
                  <a:schemeClr val="bg1"/>
                </a:solidFill>
                <a:latin typeface="Imago" pitchFamily="2" charset="0"/>
              </a:rPr>
              <a:t>+ </a:t>
            </a:r>
            <a:r>
              <a:rPr lang="en-GB" sz="1200" b="1" i="0" dirty="0" smtClean="0">
                <a:solidFill>
                  <a:schemeClr val="bg1"/>
                </a:solidFill>
                <a:latin typeface="Imago" pitchFamily="2" charset="0"/>
              </a:rPr>
              <a:t>T</a:t>
            </a:r>
            <a:r>
              <a:rPr lang="cs-CZ" sz="1200" b="1" i="0" dirty="0" smtClean="0">
                <a:solidFill>
                  <a:schemeClr val="bg1"/>
                </a:solidFill>
                <a:latin typeface="Imago" pitchFamily="2" charset="0"/>
              </a:rPr>
              <a:t>-buněk v nádorovém parenchymu nebo </a:t>
            </a:r>
            <a:r>
              <a:rPr lang="cs-CZ" sz="1200" b="1" i="0" dirty="0" err="1" smtClean="0">
                <a:solidFill>
                  <a:schemeClr val="bg1"/>
                </a:solidFill>
                <a:latin typeface="Imago" pitchFamily="2" charset="0"/>
              </a:rPr>
              <a:t>stromatu</a:t>
            </a:r>
            <a:r>
              <a:rPr lang="cs-CZ" sz="1200" b="1" i="0" dirty="0" smtClean="0">
                <a:solidFill>
                  <a:schemeClr val="bg1"/>
                </a:solidFill>
                <a:latin typeface="Imago" pitchFamily="2" charset="0"/>
              </a:rPr>
              <a:t> </a:t>
            </a:r>
            <a:endParaRPr lang="en-GB" sz="1200" b="1" i="0" baseline="30000" dirty="0">
              <a:solidFill>
                <a:schemeClr val="bg1"/>
              </a:solidFill>
              <a:latin typeface="Imago" pitchFamily="2" charset="0"/>
            </a:endParaRPr>
          </a:p>
        </p:txBody>
      </p:sp>
      <p:sp>
        <p:nvSpPr>
          <p:cNvPr id="59" name="Rectangle 58"/>
          <p:cNvSpPr/>
          <p:nvPr/>
        </p:nvSpPr>
        <p:spPr>
          <a:xfrm>
            <a:off x="3154081" y="1020508"/>
            <a:ext cx="2767166" cy="642644"/>
          </a:xfrm>
          <a:prstGeom prst="rect">
            <a:avLst/>
          </a:prstGeom>
          <a:solidFill>
            <a:srgbClr val="89B9E3"/>
          </a:solidFill>
          <a:ln>
            <a:noFill/>
          </a:ln>
        </p:spPr>
        <p:txBody>
          <a:bodyPr wrap="square" lIns="91436" tIns="45718" rIns="91436" bIns="45718" anchor="ctr">
            <a:noAutofit/>
          </a:bodyPr>
          <a:lstStyle/>
          <a:p>
            <a:pPr algn="ctr"/>
            <a:r>
              <a:rPr lang="cs-CZ" sz="1100" b="1" i="0" dirty="0" smtClean="0">
                <a:solidFill>
                  <a:schemeClr val="bg1"/>
                </a:solidFill>
                <a:latin typeface="Imago" pitchFamily="2" charset="0"/>
              </a:rPr>
              <a:t>Defekt v raných fázích cyklu protinádorové imunity </a:t>
            </a:r>
            <a:r>
              <a:rPr lang="en-US" sz="1100" b="1" i="0" dirty="0" smtClean="0">
                <a:solidFill>
                  <a:schemeClr val="bg1"/>
                </a:solidFill>
                <a:latin typeface="Imago" pitchFamily="2" charset="0"/>
              </a:rPr>
              <a:t>(</a:t>
            </a:r>
            <a:r>
              <a:rPr lang="cs-CZ" sz="1100" b="1" i="0" dirty="0" smtClean="0">
                <a:solidFill>
                  <a:schemeClr val="bg1"/>
                </a:solidFill>
                <a:latin typeface="Imago" pitchFamily="2" charset="0"/>
              </a:rPr>
              <a:t>krok</a:t>
            </a:r>
            <a:r>
              <a:rPr lang="en-US" sz="1100" b="1" i="0" dirty="0" smtClean="0">
                <a:solidFill>
                  <a:schemeClr val="bg1"/>
                </a:solidFill>
                <a:latin typeface="Imago" pitchFamily="2" charset="0"/>
              </a:rPr>
              <a:t> </a:t>
            </a:r>
            <a:r>
              <a:rPr lang="en-US" sz="1100" b="1" i="0" dirty="0">
                <a:solidFill>
                  <a:schemeClr val="bg1"/>
                </a:solidFill>
                <a:latin typeface="Imago" pitchFamily="2" charset="0"/>
              </a:rPr>
              <a:t>1-3) </a:t>
            </a:r>
            <a:endParaRPr lang="en-GB" sz="1100" b="1" i="0" baseline="30000" dirty="0">
              <a:solidFill>
                <a:schemeClr val="bg1"/>
              </a:solidFill>
              <a:latin typeface="Imago" pitchFamily="2" charset="0"/>
            </a:endParaRPr>
          </a:p>
        </p:txBody>
      </p:sp>
      <p:grpSp>
        <p:nvGrpSpPr>
          <p:cNvPr id="60" name="Group 59"/>
          <p:cNvGrpSpPr/>
          <p:nvPr/>
        </p:nvGrpSpPr>
        <p:grpSpPr>
          <a:xfrm>
            <a:off x="2731879" y="1200010"/>
            <a:ext cx="402918" cy="287324"/>
            <a:chOff x="2486332" y="2571773"/>
            <a:chExt cx="402918" cy="373426"/>
          </a:xfrm>
          <a:solidFill>
            <a:srgbClr val="89B9E3"/>
          </a:solidFill>
        </p:grpSpPr>
        <p:sp>
          <p:nvSpPr>
            <p:cNvPr id="62" name="Chevron 10"/>
            <p:cNvSpPr/>
            <p:nvPr/>
          </p:nvSpPr>
          <p:spPr>
            <a:xfrm>
              <a:off x="2486332" y="2571773"/>
              <a:ext cx="231468" cy="373426"/>
            </a:xfrm>
            <a:prstGeom prst="chevron">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spcBef>
                  <a:spcPct val="0"/>
                </a:spcBef>
              </a:pPr>
              <a:endParaRPr lang="en-GB" sz="2000">
                <a:solidFill>
                  <a:srgbClr val="000000"/>
                </a:solidFill>
                <a:latin typeface="Imago Book" pitchFamily="-105" charset="0"/>
              </a:endParaRPr>
            </a:p>
          </p:txBody>
        </p:sp>
        <p:sp>
          <p:nvSpPr>
            <p:cNvPr id="67" name="Chevron 10"/>
            <p:cNvSpPr/>
            <p:nvPr/>
          </p:nvSpPr>
          <p:spPr>
            <a:xfrm>
              <a:off x="2657782" y="2571773"/>
              <a:ext cx="231468" cy="373426"/>
            </a:xfrm>
            <a:prstGeom prst="chevron">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spcBef>
                  <a:spcPct val="0"/>
                </a:spcBef>
              </a:pPr>
              <a:endParaRPr lang="en-GB" sz="2000">
                <a:solidFill>
                  <a:srgbClr val="000000"/>
                </a:solidFill>
                <a:latin typeface="Imago Book" pitchFamily="-105" charset="0"/>
              </a:endParaRPr>
            </a:p>
          </p:txBody>
        </p:sp>
      </p:grpSp>
      <p:grpSp>
        <p:nvGrpSpPr>
          <p:cNvPr id="73" name="Group 72"/>
          <p:cNvGrpSpPr/>
          <p:nvPr/>
        </p:nvGrpSpPr>
        <p:grpSpPr>
          <a:xfrm>
            <a:off x="5934876" y="1188481"/>
            <a:ext cx="402918" cy="287324"/>
            <a:chOff x="2486332" y="2571773"/>
            <a:chExt cx="402918" cy="373426"/>
          </a:xfrm>
          <a:solidFill>
            <a:srgbClr val="89B9E3"/>
          </a:solidFill>
        </p:grpSpPr>
        <p:sp>
          <p:nvSpPr>
            <p:cNvPr id="74" name="Chevron 10"/>
            <p:cNvSpPr/>
            <p:nvPr/>
          </p:nvSpPr>
          <p:spPr>
            <a:xfrm>
              <a:off x="2486332" y="2571773"/>
              <a:ext cx="231468" cy="373426"/>
            </a:xfrm>
            <a:prstGeom prst="chevron">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spcBef>
                  <a:spcPct val="0"/>
                </a:spcBef>
              </a:pPr>
              <a:endParaRPr lang="en-GB" sz="2000">
                <a:solidFill>
                  <a:srgbClr val="000000"/>
                </a:solidFill>
                <a:latin typeface="Imago Book" pitchFamily="-105" charset="0"/>
              </a:endParaRPr>
            </a:p>
          </p:txBody>
        </p:sp>
        <p:sp>
          <p:nvSpPr>
            <p:cNvPr id="75" name="Chevron 10"/>
            <p:cNvSpPr/>
            <p:nvPr/>
          </p:nvSpPr>
          <p:spPr>
            <a:xfrm>
              <a:off x="2657782" y="2571773"/>
              <a:ext cx="231468" cy="373426"/>
            </a:xfrm>
            <a:prstGeom prst="chevron">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spcBef>
                  <a:spcPct val="0"/>
                </a:spcBef>
              </a:pPr>
              <a:endParaRPr lang="en-GB" sz="2000">
                <a:solidFill>
                  <a:srgbClr val="000000"/>
                </a:solidFill>
                <a:latin typeface="Imago Book" pitchFamily="-105" charset="0"/>
              </a:endParaRPr>
            </a:p>
          </p:txBody>
        </p:sp>
      </p:grpSp>
      <p:sp>
        <p:nvSpPr>
          <p:cNvPr id="76" name="Rectangle 75"/>
          <p:cNvSpPr/>
          <p:nvPr/>
        </p:nvSpPr>
        <p:spPr>
          <a:xfrm>
            <a:off x="6361526" y="1020505"/>
            <a:ext cx="2461583" cy="646254"/>
          </a:xfrm>
          <a:prstGeom prst="rect">
            <a:avLst/>
          </a:prstGeom>
          <a:solidFill>
            <a:srgbClr val="89B9E3"/>
          </a:solidFill>
          <a:ln>
            <a:noFill/>
          </a:ln>
        </p:spPr>
        <p:txBody>
          <a:bodyPr wrap="square" lIns="91436" tIns="45718" rIns="91436" bIns="45718" anchor="ctr">
            <a:noAutofit/>
          </a:bodyPr>
          <a:lstStyle/>
          <a:p>
            <a:pPr algn="ctr"/>
            <a:r>
              <a:rPr lang="cs-CZ" sz="1200" b="1" i="0" dirty="0" smtClean="0">
                <a:solidFill>
                  <a:schemeClr val="bg1"/>
                </a:solidFill>
                <a:latin typeface="Imago" pitchFamily="2" charset="0"/>
              </a:rPr>
              <a:t>Spojen se zhoršenou tvorbou a aktivací T-buněk</a:t>
            </a:r>
            <a:endParaRPr lang="en-GB" sz="1200" b="1" i="0" baseline="30000" dirty="0">
              <a:solidFill>
                <a:schemeClr val="bg1"/>
              </a:solidFill>
              <a:latin typeface="Imago" pitchFamily="2" charset="0"/>
            </a:endParaRPr>
          </a:p>
        </p:txBody>
      </p:sp>
      <p:pic>
        <p:nvPicPr>
          <p:cNvPr id="49"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6760" y1="47529" x2="13520" y2="35529"/>
                        <a14:foregroundMark x1="15385" y1="47059" x2="5828" y2="39765"/>
                        <a14:foregroundMark x1="13986" y1="44000" x2="15851" y2="36000"/>
                        <a14:foregroundMark x1="19814" y1="15059" x2="30536" y2="6588"/>
                        <a14:foregroundMark x1="22145" y1="4471" x2="31469" y2="16941"/>
                        <a14:foregroundMark x1="27040" y1="16235" x2="23776" y2="13647"/>
                        <a14:foregroundMark x1="5361" y1="38353" x2="10723" y2="33882"/>
                        <a14:foregroundMark x1="4429" y1="36941" x2="3497" y2="36000"/>
                        <a14:foregroundMark x1="24476" y1="3529" x2="30070" y2="4235"/>
                        <a14:foregroundMark x1="51515" y1="4706" x2="53380" y2="1647"/>
                        <a14:foregroundMark x1="54545" y1="2118" x2="56410" y2="1882"/>
                        <a14:foregroundMark x1="20979" y1="8471" x2="18182" y2="7059"/>
                        <a14:backgroundMark x1="3030" y1="31294" x2="6993" y2="2118"/>
                        <a14:backgroundMark x1="25641" y1="96706" x2="2331" y2="56471"/>
                        <a14:backgroundMark x1="41958" y1="97882" x2="45455" y2="97882"/>
                        <a14:backgroundMark x1="46853" y1="98353" x2="64336" y2="99529"/>
                        <a14:backgroundMark x1="70396" y1="96941" x2="94172" y2="83765"/>
                        <a14:backgroundMark x1="98135" y1="64471" x2="97902" y2="16471"/>
                        <a14:backgroundMark x1="90909" y1="24235" x2="73427" y2="1412"/>
                        <a14:backgroundMark x1="74126" y1="7294" x2="60140" y2="941"/>
                        <a14:backgroundMark x1="33333" y1="941" x2="39627" y2="0"/>
                        <a14:backgroundMark x1="41492" y1="1412" x2="46387" y2="1412"/>
                        <a14:backgroundMark x1="48718" y1="1647" x2="53380" y2="235"/>
                        <a14:backgroundMark x1="55478" y1="941" x2="59674" y2="941"/>
                      </a14:backgroundRemoval>
                    </a14:imgEffect>
                  </a14:imgLayer>
                </a14:imgProps>
              </a:ext>
              <a:ext uri="{28A0092B-C50C-407E-A947-70E740481C1C}">
                <a14:useLocalDpi xmlns:a14="http://schemas.microsoft.com/office/drawing/2010/main" val="0"/>
              </a:ext>
            </a:extLst>
          </a:blip>
          <a:srcRect/>
          <a:stretch>
            <a:fillRect/>
          </a:stretch>
        </p:blipFill>
        <p:spPr bwMode="auto">
          <a:xfrm>
            <a:off x="3619442" y="2167153"/>
            <a:ext cx="1759193" cy="1743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2" name="Pie 6"/>
          <p:cNvSpPr>
            <a:spLocks noChangeAspect="1"/>
          </p:cNvSpPr>
          <p:nvPr/>
        </p:nvSpPr>
        <p:spPr bwMode="auto">
          <a:xfrm rot="16200000">
            <a:off x="3459670" y="1879707"/>
            <a:ext cx="2157552" cy="2192113"/>
          </a:xfrm>
          <a:prstGeom prst="pie">
            <a:avLst>
              <a:gd name="adj1" fmla="val 0"/>
              <a:gd name="adj2" fmla="val 10789710"/>
            </a:avLst>
          </a:prstGeom>
          <a:solidFill>
            <a:schemeClr val="bg1">
              <a:alpha val="68000"/>
            </a:schemeClr>
          </a:solidFill>
          <a:ln>
            <a:noFill/>
            <a:headEnd type="none" w="med" len="med"/>
            <a:tailEnd type="none" w="med" len="med"/>
          </a:ln>
          <a:effectLst/>
          <a:extLst/>
        </p:spPr>
        <p:style>
          <a:lnRef idx="1">
            <a:schemeClr val="accent6"/>
          </a:lnRef>
          <a:fillRef idx="3">
            <a:schemeClr val="accent6"/>
          </a:fillRef>
          <a:effectRef idx="2">
            <a:schemeClr val="accent6"/>
          </a:effectRef>
          <a:fontRef idx="minor">
            <a:schemeClr val="lt1"/>
          </a:fontRef>
        </p:style>
        <p:txBody>
          <a:bodyPr vert="horz" wrap="square" lIns="68577" tIns="34289" rIns="68577" bIns="34289" numCol="1" rtlCol="0" anchor="t" anchorCtr="0" compatLnSpc="1">
            <a:prstTxWarp prst="textNoShape">
              <a:avLst/>
            </a:prstTxWarp>
            <a:noAutofit/>
          </a:bodyPr>
          <a:lstStyle/>
          <a:p>
            <a:pPr eaLnBrk="0" hangingPunct="0">
              <a:spcBef>
                <a:spcPct val="50000"/>
              </a:spcBef>
            </a:pPr>
            <a:endParaRPr lang="en-US" sz="800" dirty="0">
              <a:solidFill>
                <a:srgbClr val="000000"/>
              </a:solidFill>
              <a:latin typeface="Imago" pitchFamily="2" charset="0"/>
              <a:ea typeface="ＭＳ Ｐゴシック" pitchFamily="34" charset="-128"/>
            </a:endParaRPr>
          </a:p>
        </p:txBody>
      </p:sp>
      <p:sp>
        <p:nvSpPr>
          <p:cNvPr id="53" name="Oval 52"/>
          <p:cNvSpPr/>
          <p:nvPr/>
        </p:nvSpPr>
        <p:spPr bwMode="auto">
          <a:xfrm>
            <a:off x="3265133" y="2785427"/>
            <a:ext cx="520725" cy="520725"/>
          </a:xfrm>
          <a:prstGeom prst="ellipse">
            <a:avLst/>
          </a:prstGeom>
          <a:noFill/>
          <a:ln w="28575" cap="flat" cmpd="sng" algn="ctr">
            <a:solidFill>
              <a:schemeClr val="bg1">
                <a:lumMod val="6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rtlCol="0" anchor="t" anchorCtr="0" compatLnSpc="1">
            <a:prstTxWarp prst="textNoShape">
              <a:avLst/>
            </a:prstTxWarp>
          </a:bodyPr>
          <a:lstStyle/>
          <a:p>
            <a:pPr defTabSz="914355"/>
            <a:endParaRPr lang="en-GB" dirty="0">
              <a:latin typeface="Imago" pitchFamily="2" charset="0"/>
            </a:endParaRPr>
          </a:p>
        </p:txBody>
      </p:sp>
      <p:sp>
        <p:nvSpPr>
          <p:cNvPr id="55" name="Oval 54"/>
          <p:cNvSpPr/>
          <p:nvPr/>
        </p:nvSpPr>
        <p:spPr bwMode="auto">
          <a:xfrm>
            <a:off x="3648977" y="1963458"/>
            <a:ext cx="519851" cy="520725"/>
          </a:xfrm>
          <a:prstGeom prst="ellipse">
            <a:avLst/>
          </a:prstGeom>
          <a:noFill/>
          <a:ln w="28575" cap="flat" cmpd="sng" algn="ctr">
            <a:solidFill>
              <a:schemeClr val="bg1">
                <a:lumMod val="6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rtlCol="0" anchor="t" anchorCtr="0" compatLnSpc="1">
            <a:prstTxWarp prst="textNoShape">
              <a:avLst/>
            </a:prstTxWarp>
          </a:bodyPr>
          <a:lstStyle/>
          <a:p>
            <a:pPr defTabSz="914355"/>
            <a:endParaRPr lang="en-GB" dirty="0">
              <a:latin typeface="Imago" pitchFamily="2" charset="0"/>
            </a:endParaRPr>
          </a:p>
        </p:txBody>
      </p:sp>
      <p:sp>
        <p:nvSpPr>
          <p:cNvPr id="58" name="Oval 57"/>
          <p:cNvSpPr/>
          <p:nvPr/>
        </p:nvSpPr>
        <p:spPr bwMode="auto">
          <a:xfrm>
            <a:off x="3694547" y="3501842"/>
            <a:ext cx="520725" cy="520725"/>
          </a:xfrm>
          <a:prstGeom prst="ellipse">
            <a:avLst/>
          </a:prstGeom>
          <a:noFill/>
          <a:ln w="28575" cap="flat" cmpd="sng" algn="ctr">
            <a:solidFill>
              <a:schemeClr val="bg1">
                <a:lumMod val="6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rtlCol="0" anchor="t" anchorCtr="0" compatLnSpc="1">
            <a:prstTxWarp prst="textNoShape">
              <a:avLst/>
            </a:prstTxWarp>
          </a:bodyPr>
          <a:lstStyle/>
          <a:p>
            <a:pPr defTabSz="914355"/>
            <a:endParaRPr lang="en-GB" dirty="0">
              <a:latin typeface="Imago" pitchFamily="2" charset="0"/>
            </a:endParaRPr>
          </a:p>
        </p:txBody>
      </p:sp>
      <p:sp>
        <p:nvSpPr>
          <p:cNvPr id="71" name="Rectangle 70"/>
          <p:cNvSpPr/>
          <p:nvPr/>
        </p:nvSpPr>
        <p:spPr bwMode="auto">
          <a:xfrm>
            <a:off x="4445017" y="1782805"/>
            <a:ext cx="124229" cy="358511"/>
          </a:xfrm>
          <a:prstGeom prst="rect">
            <a:avLst/>
          </a:prstGeom>
          <a:solidFill>
            <a:srgbClr val="89B9E3"/>
          </a:solidFill>
          <a:ln w="9525" cap="flat" cmpd="sng" algn="ctr">
            <a:solidFill>
              <a:srgbClr val="89B9E3"/>
            </a:solidFill>
            <a:prstDash val="solid"/>
            <a:round/>
            <a:headEnd type="none" w="med" len="med"/>
            <a:tailEnd type="none" w="med" len="med"/>
          </a:ln>
          <a:effectLst/>
          <a:extLst/>
        </p:spPr>
        <p:txBody>
          <a:bodyPr vert="horz" wrap="square" lIns="91436" tIns="45718" rIns="91436" bIns="45718" numCol="1" rtlCol="0" anchor="t" anchorCtr="0" compatLnSpc="1">
            <a:prstTxWarp prst="textNoShape">
              <a:avLst/>
            </a:prstTxWarp>
          </a:bodyPr>
          <a:lstStyle/>
          <a:p>
            <a:pPr defTabSz="914355"/>
            <a:endParaRPr lang="en-GB" dirty="0">
              <a:latin typeface="Imago" pitchFamily="2" charset="0"/>
            </a:endParaRPr>
          </a:p>
        </p:txBody>
      </p:sp>
      <p:sp>
        <p:nvSpPr>
          <p:cNvPr id="77" name="TextBox 76"/>
          <p:cNvSpPr txBox="1"/>
          <p:nvPr/>
        </p:nvSpPr>
        <p:spPr bwMode="auto">
          <a:xfrm>
            <a:off x="2049593" y="3924269"/>
            <a:ext cx="685672" cy="215440"/>
          </a:xfrm>
          <a:prstGeom prst="rect">
            <a:avLst/>
          </a:prstGeom>
          <a:solidFill>
            <a:srgbClr val="FFFFFF">
              <a:alpha val="64000"/>
            </a:srgbClr>
          </a:solidFill>
        </p:spPr>
        <p:txBody>
          <a:bodyPr wrap="square" lIns="91436" tIns="45718" rIns="91436" bIns="45718" anchor="ctr">
            <a:spAutoFit/>
          </a:bodyPr>
          <a:lstStyle>
            <a:defPPr>
              <a:defRPr lang="en-US"/>
            </a:defPPr>
            <a:lvl1pPr algn="ctr" fontAlgn="base">
              <a:spcBef>
                <a:spcPct val="0"/>
              </a:spcBef>
              <a:spcAft>
                <a:spcPct val="0"/>
              </a:spcAft>
              <a:defRPr sz="1200" b="1" kern="0">
                <a:solidFill>
                  <a:srgbClr val="000000"/>
                </a:solidFill>
                <a:latin typeface="Arial"/>
                <a:ea typeface="ＭＳ Ｐゴシック" charset="0"/>
                <a:cs typeface="ＭＳ Ｐゴシック" charset="0"/>
              </a:defRPr>
            </a:lvl1pPr>
          </a:lstStyle>
          <a:p>
            <a:pPr algn="r" defTabSz="914355"/>
            <a:r>
              <a:rPr lang="en-US" sz="800" i="0" dirty="0">
                <a:solidFill>
                  <a:schemeClr val="bg1">
                    <a:lumMod val="50000"/>
                  </a:schemeClr>
                </a:solidFill>
                <a:latin typeface="Imago" pitchFamily="2" charset="0"/>
              </a:rPr>
              <a:t>CD8 IHC</a:t>
            </a:r>
          </a:p>
        </p:txBody>
      </p:sp>
      <p:sp>
        <p:nvSpPr>
          <p:cNvPr id="41" name="Rectangle 40"/>
          <p:cNvSpPr/>
          <p:nvPr/>
        </p:nvSpPr>
        <p:spPr>
          <a:xfrm>
            <a:off x="8069031" y="4867348"/>
            <a:ext cx="968289" cy="200055"/>
          </a:xfrm>
          <a:prstGeom prst="rect">
            <a:avLst/>
          </a:prstGeom>
          <a:solidFill>
            <a:schemeClr val="bg1"/>
          </a:solidFill>
        </p:spPr>
        <p:txBody>
          <a:bodyPr wrap="square">
            <a:spAutoFit/>
          </a:bodyPr>
          <a:lstStyle/>
          <a:p>
            <a:r>
              <a:rPr lang="en-US" sz="700" i="0" dirty="0">
                <a:solidFill>
                  <a:srgbClr val="555555"/>
                </a:solidFill>
                <a:latin typeface="Arial" panose="020B0604020202020204" pitchFamily="34" charset="0"/>
              </a:rPr>
              <a:t>M-CZ-00001107</a:t>
            </a:r>
            <a:endParaRPr lang="en-US" sz="700" dirty="0"/>
          </a:p>
        </p:txBody>
      </p:sp>
    </p:spTree>
    <p:extLst>
      <p:ext uri="{BB962C8B-B14F-4D97-AF65-F5344CB8AC3E}">
        <p14:creationId xmlns:p14="http://schemas.microsoft.com/office/powerpoint/2010/main" val="208907176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bwMode="auto">
          <a:xfrm>
            <a:off x="237759" y="915990"/>
            <a:ext cx="2631016" cy="3822541"/>
          </a:xfrm>
          <a:prstGeom prst="rect">
            <a:avLst/>
          </a:prstGeom>
          <a:solidFill>
            <a:srgbClr val="743371">
              <a:alpha val="15000"/>
            </a:srgbClr>
          </a:solidFill>
          <a:ln w="9525" cap="flat" cmpd="sng" algn="ctr">
            <a:noFill/>
            <a:prstDash val="solid"/>
            <a:round/>
            <a:headEnd type="none" w="med" len="med"/>
            <a:tailEnd type="none" w="med" len="med"/>
          </a:ln>
          <a:effectLst/>
          <a:extLst/>
        </p:spPr>
        <p:txBody>
          <a:bodyPr vert="horz" wrap="square" lIns="91436" tIns="45718" rIns="91436" bIns="45718" numCol="1" rtlCol="0" anchor="t" anchorCtr="0" compatLnSpc="1">
            <a:prstTxWarp prst="textNoShape">
              <a:avLst/>
            </a:prstTxWarp>
          </a:bodyPr>
          <a:lstStyle/>
          <a:p>
            <a:pPr defTabSz="914355"/>
            <a:endParaRPr lang="en-GB" dirty="0">
              <a:latin typeface="Imago" pitchFamily="2" charset="0"/>
            </a:endParaRPr>
          </a:p>
        </p:txBody>
      </p:sp>
      <p:pic>
        <p:nvPicPr>
          <p:cNvPr id="60" name="Picture 59"/>
          <p:cNvPicPr>
            <a:picLocks noChangeAspect="1"/>
          </p:cNvPicPr>
          <p:nvPr/>
        </p:nvPicPr>
        <p:blipFill rotWithShape="1">
          <a:blip r:embed="rId3"/>
          <a:srcRect l="546" r="26285"/>
          <a:stretch/>
        </p:blipFill>
        <p:spPr>
          <a:xfrm>
            <a:off x="396209" y="1809762"/>
            <a:ext cx="2330269" cy="2330824"/>
          </a:xfrm>
          <a:prstGeom prst="rect">
            <a:avLst/>
          </a:prstGeom>
        </p:spPr>
      </p:pic>
      <p:sp>
        <p:nvSpPr>
          <p:cNvPr id="42" name="Rectangle 41"/>
          <p:cNvSpPr/>
          <p:nvPr/>
        </p:nvSpPr>
        <p:spPr bwMode="auto">
          <a:xfrm>
            <a:off x="2987079" y="915989"/>
            <a:ext cx="5963975" cy="3811251"/>
          </a:xfrm>
          <a:prstGeom prst="rect">
            <a:avLst/>
          </a:prstGeom>
          <a:solidFill>
            <a:srgbClr val="743371">
              <a:alpha val="15000"/>
            </a:srgbClr>
          </a:solidFill>
          <a:ln w="9525" cap="flat" cmpd="sng" algn="ctr">
            <a:noFill/>
            <a:prstDash val="solid"/>
            <a:round/>
            <a:headEnd type="none" w="med" len="med"/>
            <a:tailEnd type="none" w="med" len="med"/>
          </a:ln>
          <a:effectLst/>
          <a:extLst/>
        </p:spPr>
        <p:txBody>
          <a:bodyPr vert="horz" wrap="square" lIns="91436" tIns="45718" rIns="91436" bIns="45718" numCol="1" rtlCol="0" anchor="t" anchorCtr="0" compatLnSpc="1">
            <a:prstTxWarp prst="textNoShape">
              <a:avLst/>
            </a:prstTxWarp>
          </a:bodyPr>
          <a:lstStyle/>
          <a:p>
            <a:pPr defTabSz="914355"/>
            <a:endParaRPr lang="en-GB" dirty="0">
              <a:latin typeface="Imago" pitchFamily="2" charset="0"/>
            </a:endParaRPr>
          </a:p>
        </p:txBody>
      </p:sp>
      <p:sp>
        <p:nvSpPr>
          <p:cNvPr id="2" name="Title 1"/>
          <p:cNvSpPr>
            <a:spLocks noGrp="1"/>
          </p:cNvSpPr>
          <p:nvPr>
            <p:ph type="title"/>
          </p:nvPr>
        </p:nvSpPr>
        <p:spPr>
          <a:xfrm>
            <a:off x="352426" y="96442"/>
            <a:ext cx="7411349" cy="738188"/>
          </a:xfrm>
        </p:spPr>
        <p:txBody>
          <a:bodyPr/>
          <a:lstStyle/>
          <a:p>
            <a:r>
              <a:rPr lang="cs-CZ" b="1" dirty="0" smtClean="0"/>
              <a:t>Fenotyp s infiltrací nádorové periferie („I</a:t>
            </a:r>
            <a:r>
              <a:rPr lang="en-GB" b="1" dirty="0" err="1" smtClean="0"/>
              <a:t>mmune</a:t>
            </a:r>
            <a:r>
              <a:rPr lang="en-GB" b="1" dirty="0" smtClean="0"/>
              <a:t> excluded</a:t>
            </a:r>
            <a:r>
              <a:rPr lang="cs-CZ" b="1" dirty="0" smtClean="0"/>
              <a:t>“)</a:t>
            </a:r>
            <a:endParaRPr lang="en-GB" sz="2000" b="1" i="1" dirty="0"/>
          </a:p>
        </p:txBody>
      </p:sp>
      <p:sp>
        <p:nvSpPr>
          <p:cNvPr id="3" name="Text Placeholder 2"/>
          <p:cNvSpPr>
            <a:spLocks noGrp="1"/>
          </p:cNvSpPr>
          <p:nvPr>
            <p:ph type="body" sz="quarter" idx="4294967295"/>
          </p:nvPr>
        </p:nvSpPr>
        <p:spPr>
          <a:xfrm>
            <a:off x="237759" y="4842675"/>
            <a:ext cx="6007101" cy="253812"/>
          </a:xfrm>
        </p:spPr>
        <p:txBody>
          <a:bodyPr/>
          <a:lstStyle/>
          <a:p>
            <a:pPr marL="0" indent="0">
              <a:spcBef>
                <a:spcPts val="0"/>
              </a:spcBef>
              <a:buNone/>
            </a:pPr>
            <a:r>
              <a:rPr lang="da-DK" sz="700" dirty="0">
                <a:solidFill>
                  <a:schemeClr val="bg1">
                    <a:lumMod val="50000"/>
                  </a:schemeClr>
                </a:solidFill>
              </a:rPr>
              <a:t>1. Salmon, </a:t>
            </a:r>
            <a:r>
              <a:rPr lang="da-DK" sz="700" i="1" dirty="0">
                <a:solidFill>
                  <a:schemeClr val="bg1">
                    <a:lumMod val="50000"/>
                  </a:schemeClr>
                </a:solidFill>
              </a:rPr>
              <a:t>et al</a:t>
            </a:r>
            <a:r>
              <a:rPr lang="da-DK" sz="700" dirty="0">
                <a:solidFill>
                  <a:schemeClr val="bg1">
                    <a:lumMod val="50000"/>
                  </a:schemeClr>
                </a:solidFill>
              </a:rPr>
              <a:t>. 2012; 2. Herbst, </a:t>
            </a:r>
            <a:r>
              <a:rPr lang="da-DK" sz="700" i="1" dirty="0">
                <a:solidFill>
                  <a:schemeClr val="bg1">
                    <a:lumMod val="50000"/>
                  </a:schemeClr>
                </a:solidFill>
              </a:rPr>
              <a:t>et al</a:t>
            </a:r>
            <a:r>
              <a:rPr lang="da-DK" sz="700" dirty="0">
                <a:solidFill>
                  <a:schemeClr val="bg1">
                    <a:lumMod val="50000"/>
                  </a:schemeClr>
                </a:solidFill>
              </a:rPr>
              <a:t>. 2014; 3. Joyce &amp; Fearon, 2015; 4. Hedge </a:t>
            </a:r>
            <a:r>
              <a:rPr lang="da-DK" sz="700" i="1" dirty="0">
                <a:solidFill>
                  <a:schemeClr val="bg1">
                    <a:lumMod val="50000"/>
                  </a:schemeClr>
                </a:solidFill>
              </a:rPr>
              <a:t>et al</a:t>
            </a:r>
            <a:r>
              <a:rPr lang="da-DK" sz="700" dirty="0">
                <a:solidFill>
                  <a:schemeClr val="bg1">
                    <a:lumMod val="50000"/>
                  </a:schemeClr>
                </a:solidFill>
              </a:rPr>
              <a:t>, 2016; 5. Kim &amp; Chen, 2016; 6. Chen &amp; Mellman, 2017.</a:t>
            </a:r>
          </a:p>
          <a:p>
            <a:pPr marL="0" indent="0">
              <a:spcBef>
                <a:spcPts val="0"/>
              </a:spcBef>
              <a:buNone/>
            </a:pPr>
            <a:r>
              <a:rPr lang="da-DK" sz="700" dirty="0">
                <a:solidFill>
                  <a:schemeClr val="bg1">
                    <a:lumMod val="50000"/>
                  </a:schemeClr>
                </a:solidFill>
              </a:rPr>
              <a:t>Cancer-immunity cycle adapted from Chen &amp; Mellman, 2013. </a:t>
            </a:r>
            <a:endParaRPr lang="en-GB" sz="700" dirty="0">
              <a:solidFill>
                <a:schemeClr val="bg1">
                  <a:lumMod val="50000"/>
                </a:schemeClr>
              </a:solidFill>
            </a:endParaRPr>
          </a:p>
        </p:txBody>
      </p:sp>
      <p:sp>
        <p:nvSpPr>
          <p:cNvPr id="63" name="Pie 5"/>
          <p:cNvSpPr>
            <a:spLocks noChangeAspect="1"/>
          </p:cNvSpPr>
          <p:nvPr/>
        </p:nvSpPr>
        <p:spPr bwMode="auto">
          <a:xfrm>
            <a:off x="3503669" y="1980952"/>
            <a:ext cx="2192113" cy="2157584"/>
          </a:xfrm>
          <a:prstGeom prst="pie">
            <a:avLst>
              <a:gd name="adj1" fmla="val 0"/>
              <a:gd name="adj2" fmla="val 5400000"/>
            </a:avLst>
          </a:prstGeom>
          <a:solidFill>
            <a:schemeClr val="bg1">
              <a:lumMod val="85000"/>
            </a:schemeClr>
          </a:solidFill>
          <a:ln>
            <a:noFill/>
            <a:headEnd type="none" w="med" len="med"/>
            <a:tailEnd type="none" w="med" len="med"/>
          </a:ln>
          <a:effectLst/>
          <a:ex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t" anchorCtr="0" compatLnSpc="1">
            <a:prstTxWarp prst="textNoShape">
              <a:avLst/>
            </a:prstTxWarp>
            <a:noAutofit/>
          </a:bodyPr>
          <a:lstStyle/>
          <a:p>
            <a:pPr eaLnBrk="0" hangingPunct="0">
              <a:spcBef>
                <a:spcPct val="50000"/>
              </a:spcBef>
            </a:pPr>
            <a:endParaRPr lang="en-US" sz="800" dirty="0">
              <a:solidFill>
                <a:srgbClr val="FFFFFF"/>
              </a:solidFill>
              <a:latin typeface="Imago" pitchFamily="2" charset="0"/>
              <a:ea typeface="ＭＳ Ｐゴシック" pitchFamily="34" charset="-128"/>
            </a:endParaRPr>
          </a:p>
        </p:txBody>
      </p:sp>
      <p:sp>
        <p:nvSpPr>
          <p:cNvPr id="64" name="Pie 6"/>
          <p:cNvSpPr>
            <a:spLocks noChangeAspect="1"/>
          </p:cNvSpPr>
          <p:nvPr/>
        </p:nvSpPr>
        <p:spPr bwMode="auto">
          <a:xfrm rot="16200000">
            <a:off x="3520933" y="1963690"/>
            <a:ext cx="2157584" cy="2192113"/>
          </a:xfrm>
          <a:prstGeom prst="pie">
            <a:avLst>
              <a:gd name="adj1" fmla="val 0"/>
              <a:gd name="adj2" fmla="val 5400000"/>
            </a:avLst>
          </a:prstGeom>
          <a:solidFill>
            <a:srgbClr val="743371"/>
          </a:solidFill>
          <a:ln>
            <a:noFill/>
            <a:headEnd type="none" w="med" len="med"/>
            <a:tailEnd type="none" w="med" len="med"/>
          </a:ln>
          <a:effectLst/>
          <a:extLst/>
        </p:spPr>
        <p:style>
          <a:lnRef idx="1">
            <a:schemeClr val="accent6"/>
          </a:lnRef>
          <a:fillRef idx="3">
            <a:schemeClr val="accent6"/>
          </a:fillRef>
          <a:effectRef idx="2">
            <a:schemeClr val="accent6"/>
          </a:effectRef>
          <a:fontRef idx="minor">
            <a:schemeClr val="lt1"/>
          </a:fontRef>
        </p:style>
        <p:txBody>
          <a:bodyPr vert="horz" wrap="square" lIns="68577" tIns="34289" rIns="68577" bIns="34289" numCol="1" rtlCol="0" anchor="t" anchorCtr="0" compatLnSpc="1">
            <a:prstTxWarp prst="textNoShape">
              <a:avLst/>
            </a:prstTxWarp>
            <a:noAutofit/>
          </a:bodyPr>
          <a:lstStyle/>
          <a:p>
            <a:pPr eaLnBrk="0" hangingPunct="0">
              <a:spcBef>
                <a:spcPct val="50000"/>
              </a:spcBef>
            </a:pPr>
            <a:endParaRPr lang="en-US" sz="800" dirty="0">
              <a:solidFill>
                <a:srgbClr val="000000"/>
              </a:solidFill>
              <a:latin typeface="Imago" pitchFamily="2" charset="0"/>
              <a:ea typeface="ＭＳ Ｐゴシック" pitchFamily="34" charset="-128"/>
            </a:endParaRPr>
          </a:p>
        </p:txBody>
      </p:sp>
      <p:sp>
        <p:nvSpPr>
          <p:cNvPr id="65" name="Chord 64"/>
          <p:cNvSpPr>
            <a:spLocks noChangeAspect="1"/>
          </p:cNvSpPr>
          <p:nvPr/>
        </p:nvSpPr>
        <p:spPr bwMode="auto">
          <a:xfrm>
            <a:off x="3503669" y="1980952"/>
            <a:ext cx="2192113" cy="2157584"/>
          </a:xfrm>
          <a:prstGeom prst="chord">
            <a:avLst>
              <a:gd name="adj1" fmla="val 5389518"/>
              <a:gd name="adj2" fmla="val 16200000"/>
            </a:avLst>
          </a:prstGeom>
          <a:solidFill>
            <a:schemeClr val="bg1">
              <a:lumMod val="85000"/>
            </a:schemeClr>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6"/>
          </a:lnRef>
          <a:fillRef idx="3">
            <a:schemeClr val="accent6"/>
          </a:fillRef>
          <a:effectRef idx="2">
            <a:schemeClr val="accent6"/>
          </a:effectRef>
          <a:fontRef idx="minor">
            <a:schemeClr val="lt1"/>
          </a:fontRef>
        </p:style>
        <p:txBody>
          <a:bodyPr vert="horz" wrap="square" lIns="68577" tIns="34289" rIns="68577" bIns="34289" numCol="1" rtlCol="0" anchor="t" anchorCtr="0" compatLnSpc="1">
            <a:prstTxWarp prst="textNoShape">
              <a:avLst/>
            </a:prstTxWarp>
            <a:noAutofit/>
          </a:bodyPr>
          <a:lstStyle/>
          <a:p>
            <a:pPr eaLnBrk="0" hangingPunct="0">
              <a:spcBef>
                <a:spcPct val="50000"/>
              </a:spcBef>
            </a:pPr>
            <a:endParaRPr lang="en-US" sz="800" dirty="0">
              <a:solidFill>
                <a:srgbClr val="000000"/>
              </a:solidFill>
              <a:latin typeface="Imago" pitchFamily="2" charset="0"/>
              <a:ea typeface="ＭＳ Ｐゴシック" pitchFamily="34" charset="-128"/>
            </a:endParaRPr>
          </a:p>
        </p:txBody>
      </p:sp>
      <p:sp>
        <p:nvSpPr>
          <p:cNvPr id="66" name="Oval 65"/>
          <p:cNvSpPr/>
          <p:nvPr/>
        </p:nvSpPr>
        <p:spPr>
          <a:xfrm>
            <a:off x="3666464" y="2146361"/>
            <a:ext cx="1866523" cy="183712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fontAlgn="auto">
              <a:spcBef>
                <a:spcPts val="0"/>
              </a:spcBef>
              <a:spcAft>
                <a:spcPts val="0"/>
              </a:spcAft>
            </a:pPr>
            <a:endParaRPr lang="en-US" sz="1200" dirty="0">
              <a:solidFill>
                <a:prstClr val="white"/>
              </a:solidFill>
              <a:latin typeface="Imago" pitchFamily="2" charset="0"/>
            </a:endParaRPr>
          </a:p>
        </p:txBody>
      </p:sp>
      <p:grpSp>
        <p:nvGrpSpPr>
          <p:cNvPr id="7" name="Group 6"/>
          <p:cNvGrpSpPr/>
          <p:nvPr/>
        </p:nvGrpSpPr>
        <p:grpSpPr>
          <a:xfrm>
            <a:off x="396209" y="1017927"/>
            <a:ext cx="8426900" cy="651647"/>
            <a:chOff x="-644828" y="4029857"/>
            <a:chExt cx="8426900" cy="651647"/>
          </a:xfrm>
          <a:solidFill>
            <a:srgbClr val="743371"/>
          </a:solidFill>
        </p:grpSpPr>
        <p:sp>
          <p:nvSpPr>
            <p:cNvPr id="79" name="Rectangle 78"/>
            <p:cNvSpPr/>
            <p:nvPr/>
          </p:nvSpPr>
          <p:spPr>
            <a:xfrm>
              <a:off x="-644828" y="4035172"/>
              <a:ext cx="2339056" cy="640459"/>
            </a:xfrm>
            <a:prstGeom prst="rect">
              <a:avLst/>
            </a:prstGeom>
            <a:grpFill/>
            <a:ln>
              <a:noFill/>
            </a:ln>
          </p:spPr>
          <p:txBody>
            <a:bodyPr wrap="square">
              <a:noAutofit/>
            </a:bodyPr>
            <a:lstStyle/>
            <a:p>
              <a:pPr algn="ctr"/>
              <a:r>
                <a:rPr lang="cs-CZ" sz="1100" b="1" i="0" dirty="0" smtClean="0">
                  <a:solidFill>
                    <a:schemeClr val="bg1"/>
                  </a:solidFill>
                  <a:latin typeface="Imago" pitchFamily="2" charset="0"/>
                </a:rPr>
                <a:t>Hromadění </a:t>
              </a:r>
              <a:r>
                <a:rPr lang="en-GB" sz="1100" b="1" i="0" dirty="0" smtClean="0">
                  <a:solidFill>
                    <a:schemeClr val="bg1"/>
                  </a:solidFill>
                  <a:latin typeface="Imago" pitchFamily="2" charset="0"/>
                </a:rPr>
                <a:t>CD8</a:t>
              </a:r>
              <a:r>
                <a:rPr lang="en-GB" sz="1100" b="1" i="0" dirty="0">
                  <a:solidFill>
                    <a:schemeClr val="bg1"/>
                  </a:solidFill>
                  <a:latin typeface="Imago" pitchFamily="2" charset="0"/>
                </a:rPr>
                <a:t>+ </a:t>
              </a:r>
              <a:r>
                <a:rPr lang="cs-CZ" sz="1100" b="1" i="0" dirty="0" smtClean="0">
                  <a:solidFill>
                    <a:schemeClr val="bg1"/>
                  </a:solidFill>
                  <a:latin typeface="Imago" pitchFamily="2" charset="0"/>
                </a:rPr>
                <a:t>T-buněk v periferních částech nádorové masy</a:t>
              </a:r>
              <a:endParaRPr lang="en-GB" sz="1100" b="1" i="0" baseline="30000" dirty="0">
                <a:solidFill>
                  <a:schemeClr val="bg1"/>
                </a:solidFill>
                <a:latin typeface="Imago" pitchFamily="2" charset="0"/>
              </a:endParaRPr>
            </a:p>
          </p:txBody>
        </p:sp>
        <p:sp>
          <p:nvSpPr>
            <p:cNvPr id="82" name="Rectangle 81"/>
            <p:cNvSpPr/>
            <p:nvPr/>
          </p:nvSpPr>
          <p:spPr>
            <a:xfrm>
              <a:off x="2105215" y="4029857"/>
              <a:ext cx="2757663" cy="646627"/>
            </a:xfrm>
            <a:prstGeom prst="rect">
              <a:avLst/>
            </a:prstGeom>
            <a:grpFill/>
            <a:ln>
              <a:noFill/>
            </a:ln>
          </p:spPr>
          <p:txBody>
            <a:bodyPr wrap="square" anchor="ctr">
              <a:noAutofit/>
            </a:bodyPr>
            <a:lstStyle/>
            <a:p>
              <a:pPr algn="ctr"/>
              <a:r>
                <a:rPr lang="cs-CZ" sz="1000" b="1" i="0" dirty="0" smtClean="0">
                  <a:solidFill>
                    <a:schemeClr val="bg1"/>
                  </a:solidFill>
                  <a:latin typeface="Imago" pitchFamily="2" charset="0"/>
                </a:rPr>
                <a:t>První 3 kroky cyklu úspěšné,  defekt  na úrovni pronikání T-buněk do nádoru </a:t>
              </a:r>
              <a:r>
                <a:rPr lang="en-US" sz="1000" b="1" i="0" dirty="0" smtClean="0">
                  <a:solidFill>
                    <a:schemeClr val="bg1"/>
                  </a:solidFill>
                  <a:latin typeface="Imago" pitchFamily="2" charset="0"/>
                </a:rPr>
                <a:t>(</a:t>
              </a:r>
              <a:r>
                <a:rPr lang="cs-CZ" sz="1000" b="1" i="0" dirty="0" smtClean="0">
                  <a:solidFill>
                    <a:schemeClr val="bg1"/>
                  </a:solidFill>
                  <a:latin typeface="Imago" pitchFamily="2" charset="0"/>
                </a:rPr>
                <a:t>krok</a:t>
              </a:r>
              <a:r>
                <a:rPr lang="en-US" sz="1000" b="1" i="0" dirty="0" smtClean="0">
                  <a:solidFill>
                    <a:schemeClr val="bg1"/>
                  </a:solidFill>
                  <a:latin typeface="Imago" pitchFamily="2" charset="0"/>
                </a:rPr>
                <a:t> </a:t>
              </a:r>
              <a:r>
                <a:rPr lang="en-US" sz="1000" b="1" i="0" dirty="0">
                  <a:solidFill>
                    <a:schemeClr val="bg1"/>
                  </a:solidFill>
                  <a:latin typeface="Imago" pitchFamily="2" charset="0"/>
                </a:rPr>
                <a:t>4-5</a:t>
              </a:r>
              <a:r>
                <a:rPr lang="en-US" sz="1000" b="1" i="0" dirty="0" smtClean="0">
                  <a:solidFill>
                    <a:schemeClr val="bg1"/>
                  </a:solidFill>
                  <a:latin typeface="Imago" pitchFamily="2" charset="0"/>
                </a:rPr>
                <a:t>)</a:t>
              </a:r>
              <a:endParaRPr lang="en-GB" sz="1000" b="1" i="0" dirty="0">
                <a:solidFill>
                  <a:schemeClr val="bg1"/>
                </a:solidFill>
                <a:latin typeface="Imago" pitchFamily="2" charset="0"/>
              </a:endParaRPr>
            </a:p>
          </p:txBody>
        </p:sp>
        <p:sp>
          <p:nvSpPr>
            <p:cNvPr id="89" name="Rectangle 88"/>
            <p:cNvSpPr/>
            <p:nvPr/>
          </p:nvSpPr>
          <p:spPr>
            <a:xfrm>
              <a:off x="5329604" y="4035173"/>
              <a:ext cx="2452468" cy="646331"/>
            </a:xfrm>
            <a:prstGeom prst="rect">
              <a:avLst/>
            </a:prstGeom>
            <a:grpFill/>
            <a:ln>
              <a:noFill/>
            </a:ln>
          </p:spPr>
          <p:txBody>
            <a:bodyPr wrap="square" anchor="ctr">
              <a:noAutofit/>
            </a:bodyPr>
            <a:lstStyle/>
            <a:p>
              <a:pPr algn="ctr"/>
              <a:r>
                <a:rPr lang="cs-CZ" sz="1200" b="1" i="0" dirty="0" smtClean="0">
                  <a:solidFill>
                    <a:schemeClr val="bg1"/>
                  </a:solidFill>
                  <a:latin typeface="Imago" pitchFamily="2" charset="0"/>
                </a:rPr>
                <a:t>Spojen se zhoršeným transportem T-buněk k nádoru a jejich pronikáním do nádoru </a:t>
              </a:r>
              <a:r>
                <a:rPr lang="en-GB" sz="1200" b="1" i="0" dirty="0" smtClean="0">
                  <a:solidFill>
                    <a:schemeClr val="bg1"/>
                  </a:solidFill>
                  <a:latin typeface="Imago" pitchFamily="2" charset="0"/>
                </a:rPr>
                <a:t> </a:t>
              </a:r>
              <a:endParaRPr lang="en-GB" sz="1200" b="1" i="0" baseline="30000" dirty="0">
                <a:solidFill>
                  <a:schemeClr val="bg1"/>
                </a:solidFill>
                <a:latin typeface="Imago" pitchFamily="2" charset="0"/>
              </a:endParaRPr>
            </a:p>
          </p:txBody>
        </p:sp>
      </p:grpSp>
      <p:sp>
        <p:nvSpPr>
          <p:cNvPr id="91" name="Rectangle 90"/>
          <p:cNvSpPr/>
          <p:nvPr/>
        </p:nvSpPr>
        <p:spPr>
          <a:xfrm>
            <a:off x="6555295" y="1899953"/>
            <a:ext cx="2214032" cy="723271"/>
          </a:xfrm>
          <a:prstGeom prst="rect">
            <a:avLst/>
          </a:prstGeom>
        </p:spPr>
        <p:txBody>
          <a:bodyPr wrap="square" lIns="91436" tIns="45718" rIns="91436" bIns="45718">
            <a:spAutoFit/>
          </a:bodyPr>
          <a:lstStyle/>
          <a:p>
            <a:pPr algn="ctr"/>
            <a:r>
              <a:rPr lang="cs-CZ" sz="1200" b="1" i="0" dirty="0" smtClean="0">
                <a:latin typeface="Imago" pitchFamily="2" charset="0"/>
              </a:rPr>
              <a:t>Zhoršený transport T-buněk k nádoru</a:t>
            </a:r>
            <a:r>
              <a:rPr lang="en-GB" sz="1200" b="1" i="0" baseline="30000" dirty="0" smtClean="0">
                <a:latin typeface="Imago" pitchFamily="2" charset="0"/>
              </a:rPr>
              <a:t>5</a:t>
            </a:r>
            <a:endParaRPr lang="en-GB" sz="1200" b="1" i="0" baseline="30000" dirty="0">
              <a:latin typeface="Imago" pitchFamily="2" charset="0"/>
            </a:endParaRPr>
          </a:p>
          <a:p>
            <a:pPr algn="ctr"/>
            <a:r>
              <a:rPr lang="en-US" sz="900" i="0" dirty="0" smtClean="0">
                <a:latin typeface="Imago" pitchFamily="2" charset="0"/>
              </a:rPr>
              <a:t>(</a:t>
            </a:r>
            <a:r>
              <a:rPr lang="cs-CZ" sz="900" i="0" dirty="0" smtClean="0">
                <a:latin typeface="Imago" pitchFamily="2" charset="0"/>
              </a:rPr>
              <a:t>např. zvýšená hladina VEGF</a:t>
            </a:r>
            <a:r>
              <a:rPr lang="en-US" sz="900" i="0" dirty="0" smtClean="0">
                <a:latin typeface="Imago" pitchFamily="2" charset="0"/>
              </a:rPr>
              <a:t>)</a:t>
            </a:r>
            <a:endParaRPr lang="en-US" sz="900" i="0" dirty="0">
              <a:latin typeface="Imago" pitchFamily="2" charset="0"/>
            </a:endParaRPr>
          </a:p>
          <a:p>
            <a:pPr algn="ctr"/>
            <a:endParaRPr lang="en-GB" sz="1200" i="0" baseline="30000" dirty="0">
              <a:latin typeface="Imago" pitchFamily="2" charset="0"/>
            </a:endParaRPr>
          </a:p>
        </p:txBody>
      </p:sp>
      <p:sp>
        <p:nvSpPr>
          <p:cNvPr id="92" name="Oval 91"/>
          <p:cNvSpPr/>
          <p:nvPr/>
        </p:nvSpPr>
        <p:spPr>
          <a:xfrm>
            <a:off x="6198189" y="1925898"/>
            <a:ext cx="331530" cy="331530"/>
          </a:xfrm>
          <a:prstGeom prst="ellipse">
            <a:avLst/>
          </a:prstGeom>
          <a:solidFill>
            <a:srgbClr val="7433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fontAlgn="auto">
              <a:spcBef>
                <a:spcPts val="300"/>
              </a:spcBef>
              <a:spcAft>
                <a:spcPts val="0"/>
              </a:spcAft>
            </a:pPr>
            <a:r>
              <a:rPr lang="en-US" sz="1100" b="1" i="0" dirty="0">
                <a:solidFill>
                  <a:prstClr val="white"/>
                </a:solidFill>
                <a:latin typeface="Imago" pitchFamily="2" charset="0"/>
              </a:rPr>
              <a:t>4</a:t>
            </a:r>
          </a:p>
        </p:txBody>
      </p:sp>
      <p:sp>
        <p:nvSpPr>
          <p:cNvPr id="93" name="Oval 92"/>
          <p:cNvSpPr/>
          <p:nvPr/>
        </p:nvSpPr>
        <p:spPr>
          <a:xfrm>
            <a:off x="6198189" y="2961100"/>
            <a:ext cx="331530" cy="331530"/>
          </a:xfrm>
          <a:prstGeom prst="ellipse">
            <a:avLst/>
          </a:prstGeom>
          <a:solidFill>
            <a:srgbClr val="7433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fontAlgn="auto">
              <a:spcBef>
                <a:spcPts val="300"/>
              </a:spcBef>
              <a:spcAft>
                <a:spcPts val="0"/>
              </a:spcAft>
            </a:pPr>
            <a:r>
              <a:rPr lang="en-US" sz="1100" b="1" i="0" dirty="0">
                <a:solidFill>
                  <a:prstClr val="white"/>
                </a:solidFill>
                <a:latin typeface="Imago" pitchFamily="2" charset="0"/>
              </a:rPr>
              <a:t>5</a:t>
            </a:r>
          </a:p>
        </p:txBody>
      </p:sp>
      <p:sp>
        <p:nvSpPr>
          <p:cNvPr id="54" name="Rectangle: Top Corners Snipped 53"/>
          <p:cNvSpPr/>
          <p:nvPr/>
        </p:nvSpPr>
        <p:spPr bwMode="auto">
          <a:xfrm rot="20001479">
            <a:off x="5381281" y="2548843"/>
            <a:ext cx="210410" cy="166251"/>
          </a:xfrm>
          <a:prstGeom prst="snip2SameRect">
            <a:avLst>
              <a:gd name="adj1" fmla="val 0"/>
              <a:gd name="adj2" fmla="val 0"/>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rtlCol="0" anchor="t" anchorCtr="0" compatLnSpc="1">
            <a:prstTxWarp prst="textNoShape">
              <a:avLst/>
            </a:prstTxWarp>
          </a:bodyPr>
          <a:lstStyle/>
          <a:p>
            <a:pPr defTabSz="914355"/>
            <a:endParaRPr lang="en-GB" dirty="0">
              <a:latin typeface="Imago" pitchFamily="2" charset="0"/>
            </a:endParaRPr>
          </a:p>
        </p:txBody>
      </p:sp>
      <p:sp>
        <p:nvSpPr>
          <p:cNvPr id="57" name="Rectangle: Top Corners Snipped 56"/>
          <p:cNvSpPr/>
          <p:nvPr/>
        </p:nvSpPr>
        <p:spPr bwMode="auto">
          <a:xfrm rot="12671468">
            <a:off x="5016286" y="2105889"/>
            <a:ext cx="149051" cy="197341"/>
          </a:xfrm>
          <a:prstGeom prst="snip2Same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rtlCol="0" anchor="t" anchorCtr="0" compatLnSpc="1">
            <a:prstTxWarp prst="textNoShape">
              <a:avLst/>
            </a:prstTxWarp>
          </a:bodyPr>
          <a:lstStyle/>
          <a:p>
            <a:pPr defTabSz="914355"/>
            <a:endParaRPr lang="en-GB" dirty="0">
              <a:latin typeface="Imago" pitchFamily="2" charset="0"/>
            </a:endParaRPr>
          </a:p>
        </p:txBody>
      </p:sp>
      <p:sp>
        <p:nvSpPr>
          <p:cNvPr id="46" name="Left Arrow 16"/>
          <p:cNvSpPr/>
          <p:nvPr/>
        </p:nvSpPr>
        <p:spPr bwMode="auto">
          <a:xfrm rot="19076396">
            <a:off x="1288671" y="2620675"/>
            <a:ext cx="329554" cy="168824"/>
          </a:xfrm>
          <a:prstGeom prst="leftArrow">
            <a:avLst/>
          </a:prstGeom>
          <a:solidFill>
            <a:schemeClr val="bg1"/>
          </a:solidFill>
          <a:ln w="9525" cap="flat" cmpd="sng" algn="ctr">
            <a:solidFill>
              <a:srgbClr val="74337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a:extLst/>
        </p:spPr>
        <p:txBody>
          <a:bodyPr vert="horz" wrap="square" lIns="91436" tIns="45718" rIns="91436" bIns="45718" numCol="1" rtlCol="0" anchor="t" anchorCtr="0" compatLnSpc="1">
            <a:prstTxWarp prst="textNoShape">
              <a:avLst/>
            </a:prstTxWarp>
          </a:bodyPr>
          <a:lstStyle/>
          <a:p>
            <a:pPr defTabSz="914355"/>
            <a:endParaRPr lang="en-GB" dirty="0">
              <a:latin typeface="Imago" pitchFamily="2" charset="0"/>
            </a:endParaRPr>
          </a:p>
        </p:txBody>
      </p:sp>
      <p:sp>
        <p:nvSpPr>
          <p:cNvPr id="47" name="Left Arrow 16"/>
          <p:cNvSpPr/>
          <p:nvPr/>
        </p:nvSpPr>
        <p:spPr bwMode="auto">
          <a:xfrm rot="19076396">
            <a:off x="1448727" y="2976514"/>
            <a:ext cx="329554" cy="168824"/>
          </a:xfrm>
          <a:prstGeom prst="leftArrow">
            <a:avLst/>
          </a:prstGeom>
          <a:solidFill>
            <a:schemeClr val="bg1"/>
          </a:solidFill>
          <a:ln w="9525" cap="flat" cmpd="sng" algn="ctr">
            <a:solidFill>
              <a:srgbClr val="74337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a:extLst/>
        </p:spPr>
        <p:txBody>
          <a:bodyPr vert="horz" wrap="square" lIns="91436" tIns="45718" rIns="91436" bIns="45718" numCol="1" rtlCol="0" anchor="t" anchorCtr="0" compatLnSpc="1">
            <a:prstTxWarp prst="textNoShape">
              <a:avLst/>
            </a:prstTxWarp>
          </a:bodyPr>
          <a:lstStyle/>
          <a:p>
            <a:pPr defTabSz="914355"/>
            <a:endParaRPr lang="en-GB" dirty="0">
              <a:latin typeface="Imago" pitchFamily="2" charset="0"/>
            </a:endParaRPr>
          </a:p>
        </p:txBody>
      </p:sp>
      <p:sp>
        <p:nvSpPr>
          <p:cNvPr id="45" name="Rectangle 44"/>
          <p:cNvSpPr/>
          <p:nvPr/>
        </p:nvSpPr>
        <p:spPr>
          <a:xfrm>
            <a:off x="396210" y="4336373"/>
            <a:ext cx="2340406" cy="276995"/>
          </a:xfrm>
          <a:prstGeom prst="rect">
            <a:avLst/>
          </a:prstGeom>
          <a:solidFill>
            <a:schemeClr val="tx2"/>
          </a:solidFill>
          <a:ln>
            <a:noFill/>
          </a:ln>
        </p:spPr>
        <p:txBody>
          <a:bodyPr wrap="square" lIns="91436" tIns="45718" rIns="91436" bIns="45718">
            <a:spAutoFit/>
          </a:bodyPr>
          <a:lstStyle/>
          <a:p>
            <a:pPr algn="ctr"/>
            <a:r>
              <a:rPr lang="en-GB" sz="1200" i="0" dirty="0" smtClean="0">
                <a:latin typeface="Imago" pitchFamily="2" charset="0"/>
              </a:rPr>
              <a:t>N</a:t>
            </a:r>
            <a:r>
              <a:rPr lang="cs-CZ" sz="1200" i="0" dirty="0" err="1" smtClean="0">
                <a:latin typeface="Imago" pitchFamily="2" charset="0"/>
              </a:rPr>
              <a:t>ezánětlivý</a:t>
            </a:r>
            <a:r>
              <a:rPr lang="cs-CZ" sz="1200" i="0" dirty="0" smtClean="0">
                <a:latin typeface="Imago" pitchFamily="2" charset="0"/>
              </a:rPr>
              <a:t> fenotyp </a:t>
            </a:r>
            <a:endParaRPr lang="en-GB" sz="1200" i="0" baseline="30000" dirty="0">
              <a:latin typeface="Imago" pitchFamily="2" charset="0"/>
            </a:endParaRPr>
          </a:p>
        </p:txBody>
      </p:sp>
      <p:sp>
        <p:nvSpPr>
          <p:cNvPr id="48" name="Rectangle 47"/>
          <p:cNvSpPr/>
          <p:nvPr/>
        </p:nvSpPr>
        <p:spPr>
          <a:xfrm>
            <a:off x="3146252" y="4336373"/>
            <a:ext cx="5676857" cy="276995"/>
          </a:xfrm>
          <a:prstGeom prst="rect">
            <a:avLst/>
          </a:prstGeom>
          <a:solidFill>
            <a:schemeClr val="tx2"/>
          </a:solidFill>
          <a:ln>
            <a:noFill/>
          </a:ln>
        </p:spPr>
        <p:txBody>
          <a:bodyPr wrap="square" lIns="91436" tIns="45718" rIns="91436" bIns="45718">
            <a:spAutoFit/>
          </a:bodyPr>
          <a:lstStyle/>
          <a:p>
            <a:pPr algn="ctr"/>
            <a:r>
              <a:rPr lang="cs-CZ" sz="1200" i="0" dirty="0" smtClean="0">
                <a:latin typeface="Imago" pitchFamily="2" charset="0"/>
              </a:rPr>
              <a:t>Pravděpodobný defekt v krocích</a:t>
            </a:r>
            <a:r>
              <a:rPr lang="en-GB" sz="1200" i="0" dirty="0" smtClean="0">
                <a:latin typeface="Imago" pitchFamily="2" charset="0"/>
              </a:rPr>
              <a:t> </a:t>
            </a:r>
            <a:r>
              <a:rPr lang="en-GB" sz="1200" i="0" dirty="0">
                <a:latin typeface="Imago" pitchFamily="2" charset="0"/>
              </a:rPr>
              <a:t>4–5 </a:t>
            </a:r>
            <a:r>
              <a:rPr lang="cs-CZ" sz="1200" i="0" dirty="0" smtClean="0">
                <a:latin typeface="Imago" pitchFamily="2" charset="0"/>
              </a:rPr>
              <a:t>cyklu protinádorové imunitní odpovědi</a:t>
            </a:r>
            <a:r>
              <a:rPr lang="en-GB" sz="1200" i="0" baseline="30000" dirty="0" smtClean="0">
                <a:latin typeface="Imago" pitchFamily="2" charset="0"/>
              </a:rPr>
              <a:t>5</a:t>
            </a:r>
            <a:endParaRPr lang="en-GB" sz="1200" i="0" baseline="30000" dirty="0">
              <a:latin typeface="Imago" pitchFamily="2" charset="0"/>
            </a:endParaRPr>
          </a:p>
        </p:txBody>
      </p:sp>
      <p:grpSp>
        <p:nvGrpSpPr>
          <p:cNvPr id="49" name="Group 48"/>
          <p:cNvGrpSpPr/>
          <p:nvPr/>
        </p:nvGrpSpPr>
        <p:grpSpPr>
          <a:xfrm>
            <a:off x="2731879" y="1200010"/>
            <a:ext cx="402918" cy="287324"/>
            <a:chOff x="2486332" y="2571773"/>
            <a:chExt cx="402918" cy="373426"/>
          </a:xfrm>
          <a:solidFill>
            <a:srgbClr val="743371"/>
          </a:solidFill>
        </p:grpSpPr>
        <p:sp>
          <p:nvSpPr>
            <p:cNvPr id="50" name="Chevron 10"/>
            <p:cNvSpPr/>
            <p:nvPr/>
          </p:nvSpPr>
          <p:spPr>
            <a:xfrm>
              <a:off x="2486332" y="2571773"/>
              <a:ext cx="231468" cy="373426"/>
            </a:xfrm>
            <a:prstGeom prst="chevron">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spcBef>
                  <a:spcPct val="0"/>
                </a:spcBef>
              </a:pPr>
              <a:endParaRPr lang="en-GB" sz="2000">
                <a:solidFill>
                  <a:srgbClr val="000000"/>
                </a:solidFill>
                <a:latin typeface="Imago Book" pitchFamily="-105" charset="0"/>
              </a:endParaRPr>
            </a:p>
          </p:txBody>
        </p:sp>
        <p:sp>
          <p:nvSpPr>
            <p:cNvPr id="52" name="Chevron 10"/>
            <p:cNvSpPr/>
            <p:nvPr/>
          </p:nvSpPr>
          <p:spPr>
            <a:xfrm>
              <a:off x="2657782" y="2571773"/>
              <a:ext cx="231468" cy="373426"/>
            </a:xfrm>
            <a:prstGeom prst="chevron">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spcBef>
                  <a:spcPct val="0"/>
                </a:spcBef>
              </a:pPr>
              <a:endParaRPr lang="en-GB" sz="2000">
                <a:solidFill>
                  <a:srgbClr val="000000"/>
                </a:solidFill>
                <a:latin typeface="Imago Book" pitchFamily="-105" charset="0"/>
              </a:endParaRPr>
            </a:p>
          </p:txBody>
        </p:sp>
      </p:grpSp>
      <p:grpSp>
        <p:nvGrpSpPr>
          <p:cNvPr id="56" name="Group 55"/>
          <p:cNvGrpSpPr/>
          <p:nvPr/>
        </p:nvGrpSpPr>
        <p:grpSpPr>
          <a:xfrm>
            <a:off x="5934876" y="1188481"/>
            <a:ext cx="402918" cy="287324"/>
            <a:chOff x="2486332" y="2571773"/>
            <a:chExt cx="402918" cy="373426"/>
          </a:xfrm>
          <a:solidFill>
            <a:srgbClr val="743371"/>
          </a:solidFill>
        </p:grpSpPr>
        <p:sp>
          <p:nvSpPr>
            <p:cNvPr id="58" name="Chevron 10"/>
            <p:cNvSpPr/>
            <p:nvPr/>
          </p:nvSpPr>
          <p:spPr>
            <a:xfrm>
              <a:off x="2486332" y="2571773"/>
              <a:ext cx="231468" cy="373426"/>
            </a:xfrm>
            <a:prstGeom prst="chevron">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spcBef>
                  <a:spcPct val="0"/>
                </a:spcBef>
              </a:pPr>
              <a:endParaRPr lang="en-GB" sz="2000">
                <a:solidFill>
                  <a:srgbClr val="000000"/>
                </a:solidFill>
                <a:latin typeface="Imago Book" pitchFamily="-105" charset="0"/>
              </a:endParaRPr>
            </a:p>
          </p:txBody>
        </p:sp>
        <p:sp>
          <p:nvSpPr>
            <p:cNvPr id="59" name="Chevron 10"/>
            <p:cNvSpPr/>
            <p:nvPr/>
          </p:nvSpPr>
          <p:spPr>
            <a:xfrm>
              <a:off x="2657782" y="2571773"/>
              <a:ext cx="231468" cy="373426"/>
            </a:xfrm>
            <a:prstGeom prst="chevron">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spcBef>
                  <a:spcPct val="0"/>
                </a:spcBef>
              </a:pPr>
              <a:endParaRPr lang="en-GB" sz="2000">
                <a:solidFill>
                  <a:srgbClr val="000000"/>
                </a:solidFill>
                <a:latin typeface="Imago Book" pitchFamily="-105" charset="0"/>
              </a:endParaRPr>
            </a:p>
          </p:txBody>
        </p:sp>
      </p:grpSp>
      <p:sp>
        <p:nvSpPr>
          <p:cNvPr id="41" name="Rectangle 40"/>
          <p:cNvSpPr/>
          <p:nvPr/>
        </p:nvSpPr>
        <p:spPr>
          <a:xfrm>
            <a:off x="6545554" y="2864337"/>
            <a:ext cx="2214032" cy="738660"/>
          </a:xfrm>
          <a:prstGeom prst="rect">
            <a:avLst/>
          </a:prstGeom>
        </p:spPr>
        <p:txBody>
          <a:bodyPr wrap="square" lIns="91436" tIns="45718" rIns="91436" bIns="45718">
            <a:spAutoFit/>
          </a:bodyPr>
          <a:lstStyle/>
          <a:p>
            <a:pPr algn="ctr"/>
            <a:r>
              <a:rPr lang="cs-CZ" sz="1200" b="1" i="0" dirty="0" smtClean="0">
                <a:latin typeface="Imago" pitchFamily="2" charset="0"/>
              </a:rPr>
              <a:t>Defekt na úrovni </a:t>
            </a:r>
            <a:r>
              <a:rPr lang="cs-CZ" sz="1200" b="1" i="0" dirty="0" err="1" smtClean="0">
                <a:latin typeface="Imago" pitchFamily="2" charset="0"/>
              </a:rPr>
              <a:t>stromální</a:t>
            </a:r>
            <a:r>
              <a:rPr lang="cs-CZ" sz="1200" b="1" i="0" dirty="0" smtClean="0">
                <a:latin typeface="Imago" pitchFamily="2" charset="0"/>
              </a:rPr>
              <a:t> bariéry</a:t>
            </a:r>
            <a:r>
              <a:rPr lang="en-GB" sz="1200" b="1" i="0" baseline="30000" dirty="0" smtClean="0">
                <a:latin typeface="Imago" pitchFamily="2" charset="0"/>
              </a:rPr>
              <a:t>5 </a:t>
            </a:r>
            <a:endParaRPr lang="en-GB" sz="1200" b="1" i="0" baseline="30000" dirty="0">
              <a:latin typeface="Imago" pitchFamily="2" charset="0"/>
            </a:endParaRPr>
          </a:p>
          <a:p>
            <a:pPr algn="ctr"/>
            <a:r>
              <a:rPr lang="en-US" sz="900" i="0" dirty="0">
                <a:latin typeface="Imago" pitchFamily="2" charset="0"/>
              </a:rPr>
              <a:t>(</a:t>
            </a:r>
            <a:r>
              <a:rPr lang="en-US" sz="900" i="0" dirty="0" err="1" smtClean="0">
                <a:latin typeface="Imago" pitchFamily="2" charset="0"/>
              </a:rPr>
              <a:t>extracel</a:t>
            </a:r>
            <a:r>
              <a:rPr lang="cs-CZ" sz="900" i="0" dirty="0" err="1" smtClean="0">
                <a:latin typeface="Imago" pitchFamily="2" charset="0"/>
              </a:rPr>
              <a:t>ulární</a:t>
            </a:r>
            <a:r>
              <a:rPr lang="en-US" sz="900" i="0" dirty="0" smtClean="0">
                <a:latin typeface="Imago" pitchFamily="2" charset="0"/>
              </a:rPr>
              <a:t> </a:t>
            </a:r>
            <a:r>
              <a:rPr lang="en-US" sz="900" i="0" dirty="0">
                <a:latin typeface="Imago" pitchFamily="2" charset="0"/>
              </a:rPr>
              <a:t>matrix </a:t>
            </a:r>
            <a:r>
              <a:rPr lang="cs-CZ" sz="900" i="0" dirty="0" smtClean="0">
                <a:latin typeface="Imago" pitchFamily="2" charset="0"/>
              </a:rPr>
              <a:t>tvořená </a:t>
            </a:r>
            <a:r>
              <a:rPr lang="cs-CZ" sz="900" i="0" dirty="0" err="1" smtClean="0">
                <a:latin typeface="Imago" pitchFamily="2" charset="0"/>
              </a:rPr>
              <a:t>fibloblasty</a:t>
            </a:r>
            <a:r>
              <a:rPr lang="cs-CZ" sz="900" i="0" dirty="0" smtClean="0">
                <a:latin typeface="Imago" pitchFamily="2" charset="0"/>
              </a:rPr>
              <a:t> asociovanými s nádorem nebo </a:t>
            </a:r>
            <a:r>
              <a:rPr lang="en-US" sz="900" i="0" dirty="0" smtClean="0">
                <a:latin typeface="Imago" pitchFamily="2" charset="0"/>
              </a:rPr>
              <a:t>CXCL12</a:t>
            </a:r>
            <a:r>
              <a:rPr lang="en-US" sz="900" i="0" dirty="0">
                <a:latin typeface="Imago" pitchFamily="2" charset="0"/>
              </a:rPr>
              <a:t>)</a:t>
            </a:r>
            <a:endParaRPr lang="en-GB" sz="900" i="0" dirty="0">
              <a:latin typeface="Imago" pitchFamily="2" charset="0"/>
            </a:endParaRPr>
          </a:p>
        </p:txBody>
      </p:sp>
      <p:pic>
        <p:nvPicPr>
          <p:cNvPr id="43"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6760" y1="47529" x2="13520" y2="35529"/>
                        <a14:foregroundMark x1="15385" y1="47059" x2="5828" y2="39765"/>
                        <a14:foregroundMark x1="13986" y1="44000" x2="15851" y2="36000"/>
                        <a14:foregroundMark x1="19814" y1="15059" x2="30536" y2="6588"/>
                        <a14:foregroundMark x1="22145" y1="4471" x2="31469" y2="16941"/>
                        <a14:foregroundMark x1="27040" y1="16235" x2="23776" y2="13647"/>
                        <a14:foregroundMark x1="5361" y1="38353" x2="10723" y2="33882"/>
                        <a14:foregroundMark x1="4429" y1="36941" x2="3497" y2="36000"/>
                        <a14:foregroundMark x1="24476" y1="3529" x2="30070" y2="4235"/>
                        <a14:foregroundMark x1="51515" y1="4706" x2="53380" y2="1647"/>
                        <a14:foregroundMark x1="54545" y1="2118" x2="56410" y2="1882"/>
                        <a14:foregroundMark x1="20979" y1="8471" x2="18182" y2="7059"/>
                        <a14:backgroundMark x1="3030" y1="31294" x2="6993" y2="2118"/>
                        <a14:backgroundMark x1="25641" y1="96706" x2="2331" y2="56471"/>
                        <a14:backgroundMark x1="41958" y1="97882" x2="45455" y2="97882"/>
                        <a14:backgroundMark x1="46853" y1="98353" x2="64336" y2="99529"/>
                        <a14:backgroundMark x1="70396" y1="96941" x2="94172" y2="83765"/>
                        <a14:backgroundMark x1="98135" y1="64471" x2="97902" y2="16471"/>
                        <a14:backgroundMark x1="90909" y1="24235" x2="73427" y2="1412"/>
                        <a14:backgroundMark x1="74126" y1="7294" x2="60140" y2="941"/>
                        <a14:backgroundMark x1="33333" y1="941" x2="39627" y2="0"/>
                        <a14:backgroundMark x1="41492" y1="1412" x2="46387" y2="1412"/>
                        <a14:backgroundMark x1="48718" y1="1647" x2="53380" y2="235"/>
                        <a14:backgroundMark x1="55478" y1="941" x2="59674" y2="941"/>
                      </a14:backgroundRemoval>
                    </a14:imgEffect>
                  </a14:imgLayer>
                </a14:imgProps>
              </a:ext>
              <a:ext uri="{28A0092B-C50C-407E-A947-70E740481C1C}">
                <a14:useLocalDpi xmlns:a14="http://schemas.microsoft.com/office/drawing/2010/main" val="0"/>
              </a:ext>
            </a:extLst>
          </a:blip>
          <a:srcRect/>
          <a:stretch>
            <a:fillRect/>
          </a:stretch>
        </p:blipFill>
        <p:spPr bwMode="auto">
          <a:xfrm>
            <a:off x="3711703" y="2219087"/>
            <a:ext cx="1759193" cy="1743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2" name="Pie 6"/>
          <p:cNvSpPr>
            <a:spLocks noChangeAspect="1"/>
          </p:cNvSpPr>
          <p:nvPr/>
        </p:nvSpPr>
        <p:spPr bwMode="auto">
          <a:xfrm rot="16200000">
            <a:off x="3512306" y="1957108"/>
            <a:ext cx="2174839" cy="2192113"/>
          </a:xfrm>
          <a:prstGeom prst="pie">
            <a:avLst>
              <a:gd name="adj1" fmla="val 5431741"/>
              <a:gd name="adj2" fmla="val 29725"/>
            </a:avLst>
          </a:prstGeom>
          <a:solidFill>
            <a:schemeClr val="bg1">
              <a:alpha val="68000"/>
            </a:schemeClr>
          </a:solidFill>
          <a:ln>
            <a:noFill/>
            <a:headEnd type="none" w="med" len="med"/>
            <a:tailEnd type="none" w="med" len="med"/>
          </a:ln>
          <a:effectLst/>
          <a:extLst/>
        </p:spPr>
        <p:style>
          <a:lnRef idx="1">
            <a:schemeClr val="accent6"/>
          </a:lnRef>
          <a:fillRef idx="3">
            <a:schemeClr val="accent6"/>
          </a:fillRef>
          <a:effectRef idx="2">
            <a:schemeClr val="accent6"/>
          </a:effectRef>
          <a:fontRef idx="minor">
            <a:schemeClr val="lt1"/>
          </a:fontRef>
        </p:style>
        <p:txBody>
          <a:bodyPr vert="horz" wrap="square" lIns="68577" tIns="34289" rIns="68577" bIns="34289" numCol="1" rtlCol="0" anchor="t" anchorCtr="0" compatLnSpc="1">
            <a:prstTxWarp prst="textNoShape">
              <a:avLst/>
            </a:prstTxWarp>
            <a:noAutofit/>
          </a:bodyPr>
          <a:lstStyle/>
          <a:p>
            <a:pPr eaLnBrk="0" hangingPunct="0">
              <a:spcBef>
                <a:spcPct val="50000"/>
              </a:spcBef>
            </a:pPr>
            <a:endParaRPr lang="en-US" sz="800" dirty="0">
              <a:solidFill>
                <a:srgbClr val="000000"/>
              </a:solidFill>
              <a:latin typeface="Imago" pitchFamily="2" charset="0"/>
              <a:ea typeface="ＭＳ Ｐゴシック" pitchFamily="34" charset="-128"/>
            </a:endParaRPr>
          </a:p>
        </p:txBody>
      </p:sp>
      <p:sp>
        <p:nvSpPr>
          <p:cNvPr id="71" name="Rectangle 70"/>
          <p:cNvSpPr/>
          <p:nvPr/>
        </p:nvSpPr>
        <p:spPr bwMode="auto">
          <a:xfrm rot="5400000">
            <a:off x="5559711" y="2891440"/>
            <a:ext cx="124229" cy="358511"/>
          </a:xfrm>
          <a:prstGeom prst="rect">
            <a:avLst/>
          </a:prstGeom>
          <a:solidFill>
            <a:srgbClr val="743371"/>
          </a:solidFill>
          <a:ln w="9525" cap="flat" cmpd="sng" algn="ctr">
            <a:solidFill>
              <a:srgbClr val="743371"/>
            </a:solidFill>
            <a:prstDash val="solid"/>
            <a:round/>
            <a:headEnd type="none" w="med" len="med"/>
            <a:tailEnd type="none" w="med" len="med"/>
          </a:ln>
          <a:effectLst/>
          <a:extLst/>
        </p:spPr>
        <p:txBody>
          <a:bodyPr vert="horz" wrap="square" lIns="91436" tIns="45718" rIns="91436" bIns="45718" numCol="1" rtlCol="0" anchor="t" anchorCtr="0" compatLnSpc="1">
            <a:prstTxWarp prst="textNoShape">
              <a:avLst/>
            </a:prstTxWarp>
          </a:bodyPr>
          <a:lstStyle/>
          <a:p>
            <a:pPr defTabSz="914355"/>
            <a:endParaRPr lang="en-GB" dirty="0">
              <a:latin typeface="Imago" pitchFamily="2" charset="0"/>
            </a:endParaRPr>
          </a:p>
        </p:txBody>
      </p:sp>
      <p:sp>
        <p:nvSpPr>
          <p:cNvPr id="53" name="Oval 52"/>
          <p:cNvSpPr/>
          <p:nvPr/>
        </p:nvSpPr>
        <p:spPr bwMode="auto">
          <a:xfrm>
            <a:off x="4849415" y="1906409"/>
            <a:ext cx="520725" cy="520725"/>
          </a:xfrm>
          <a:prstGeom prst="ellipse">
            <a:avLst/>
          </a:prstGeom>
          <a:noFill/>
          <a:ln w="28575" cap="flat" cmpd="sng" algn="ctr">
            <a:solidFill>
              <a:schemeClr val="bg1">
                <a:lumMod val="6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rtlCol="0" anchor="t" anchorCtr="0" compatLnSpc="1">
            <a:prstTxWarp prst="textNoShape">
              <a:avLst/>
            </a:prstTxWarp>
          </a:bodyPr>
          <a:lstStyle/>
          <a:p>
            <a:pPr defTabSz="914355"/>
            <a:endParaRPr lang="en-GB" dirty="0">
              <a:latin typeface="Imago" pitchFamily="2" charset="0"/>
            </a:endParaRPr>
          </a:p>
        </p:txBody>
      </p:sp>
      <p:sp>
        <p:nvSpPr>
          <p:cNvPr id="55" name="Oval 54"/>
          <p:cNvSpPr/>
          <p:nvPr/>
        </p:nvSpPr>
        <p:spPr bwMode="auto">
          <a:xfrm>
            <a:off x="5247438" y="2367146"/>
            <a:ext cx="519851" cy="520725"/>
          </a:xfrm>
          <a:prstGeom prst="ellipse">
            <a:avLst/>
          </a:prstGeom>
          <a:noFill/>
          <a:ln w="28575" cap="flat" cmpd="sng" algn="ctr">
            <a:solidFill>
              <a:schemeClr val="bg1">
                <a:lumMod val="6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rtlCol="0" anchor="t" anchorCtr="0" compatLnSpc="1">
            <a:prstTxWarp prst="textNoShape">
              <a:avLst/>
            </a:prstTxWarp>
          </a:bodyPr>
          <a:lstStyle/>
          <a:p>
            <a:pPr defTabSz="914355"/>
            <a:endParaRPr lang="en-GB" dirty="0">
              <a:latin typeface="Imago" pitchFamily="2" charset="0"/>
            </a:endParaRPr>
          </a:p>
        </p:txBody>
      </p:sp>
      <p:sp>
        <p:nvSpPr>
          <p:cNvPr id="51" name="TextBox 50"/>
          <p:cNvSpPr txBox="1"/>
          <p:nvPr/>
        </p:nvSpPr>
        <p:spPr bwMode="auto">
          <a:xfrm>
            <a:off x="2049593" y="3924269"/>
            <a:ext cx="685672" cy="215440"/>
          </a:xfrm>
          <a:prstGeom prst="rect">
            <a:avLst/>
          </a:prstGeom>
          <a:solidFill>
            <a:srgbClr val="FFFFFF">
              <a:alpha val="64000"/>
            </a:srgbClr>
          </a:solidFill>
        </p:spPr>
        <p:txBody>
          <a:bodyPr wrap="square" lIns="91436" tIns="45718" rIns="91436" bIns="45718" anchor="ctr">
            <a:spAutoFit/>
          </a:bodyPr>
          <a:lstStyle>
            <a:defPPr>
              <a:defRPr lang="en-US"/>
            </a:defPPr>
            <a:lvl1pPr algn="ctr" fontAlgn="base">
              <a:spcBef>
                <a:spcPct val="0"/>
              </a:spcBef>
              <a:spcAft>
                <a:spcPct val="0"/>
              </a:spcAft>
              <a:defRPr sz="1200" b="1" kern="0">
                <a:solidFill>
                  <a:srgbClr val="000000"/>
                </a:solidFill>
                <a:latin typeface="Arial"/>
                <a:ea typeface="ＭＳ Ｐゴシック" charset="0"/>
                <a:cs typeface="ＭＳ Ｐゴシック" charset="0"/>
              </a:defRPr>
            </a:lvl1pPr>
          </a:lstStyle>
          <a:p>
            <a:pPr algn="r" defTabSz="914355"/>
            <a:r>
              <a:rPr lang="en-US" sz="800" i="0" dirty="0">
                <a:solidFill>
                  <a:schemeClr val="bg1">
                    <a:lumMod val="50000"/>
                  </a:schemeClr>
                </a:solidFill>
                <a:latin typeface="Imago" pitchFamily="2" charset="0"/>
              </a:rPr>
              <a:t>CD8 IHC</a:t>
            </a:r>
          </a:p>
        </p:txBody>
      </p:sp>
      <p:sp>
        <p:nvSpPr>
          <p:cNvPr id="37" name="Rectangle 36"/>
          <p:cNvSpPr/>
          <p:nvPr/>
        </p:nvSpPr>
        <p:spPr>
          <a:xfrm>
            <a:off x="8069031" y="4867348"/>
            <a:ext cx="968289" cy="200055"/>
          </a:xfrm>
          <a:prstGeom prst="rect">
            <a:avLst/>
          </a:prstGeom>
          <a:solidFill>
            <a:schemeClr val="bg1"/>
          </a:solidFill>
        </p:spPr>
        <p:txBody>
          <a:bodyPr wrap="square">
            <a:spAutoFit/>
          </a:bodyPr>
          <a:lstStyle/>
          <a:p>
            <a:r>
              <a:rPr lang="en-US" sz="700" i="0" dirty="0">
                <a:solidFill>
                  <a:srgbClr val="555555"/>
                </a:solidFill>
                <a:latin typeface="Arial" panose="020B0604020202020204" pitchFamily="34" charset="0"/>
              </a:rPr>
              <a:t>M-CZ-00001107</a:t>
            </a:r>
            <a:endParaRPr lang="en-US" sz="700" dirty="0"/>
          </a:p>
        </p:txBody>
      </p:sp>
    </p:spTree>
    <p:extLst>
      <p:ext uri="{BB962C8B-B14F-4D97-AF65-F5344CB8AC3E}">
        <p14:creationId xmlns:p14="http://schemas.microsoft.com/office/powerpoint/2010/main" val="279170945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bwMode="auto">
          <a:xfrm>
            <a:off x="237759" y="915990"/>
            <a:ext cx="2631016" cy="3822541"/>
          </a:xfrm>
          <a:prstGeom prst="rect">
            <a:avLst/>
          </a:prstGeom>
          <a:solidFill>
            <a:srgbClr val="C00000">
              <a:alpha val="14000"/>
            </a:srgbClr>
          </a:solidFill>
          <a:ln w="9525" cap="flat" cmpd="sng" algn="ctr">
            <a:noFill/>
            <a:prstDash val="solid"/>
            <a:round/>
            <a:headEnd type="none" w="med" len="med"/>
            <a:tailEnd type="none" w="med" len="med"/>
          </a:ln>
          <a:effectLst/>
          <a:extLst/>
        </p:spPr>
        <p:txBody>
          <a:bodyPr vert="horz" wrap="square" lIns="91436" tIns="45718" rIns="91436" bIns="45718" numCol="1" rtlCol="0" anchor="t" anchorCtr="0" compatLnSpc="1">
            <a:prstTxWarp prst="textNoShape">
              <a:avLst/>
            </a:prstTxWarp>
          </a:bodyPr>
          <a:lstStyle/>
          <a:p>
            <a:pPr defTabSz="914355"/>
            <a:endParaRPr lang="en-GB" dirty="0">
              <a:latin typeface="Imago" pitchFamily="2" charset="0"/>
            </a:endParaRPr>
          </a:p>
        </p:txBody>
      </p:sp>
      <p:pic>
        <p:nvPicPr>
          <p:cNvPr id="76" name="Picture 75"/>
          <p:cNvPicPr>
            <a:picLocks noChangeAspect="1"/>
          </p:cNvPicPr>
          <p:nvPr/>
        </p:nvPicPr>
        <p:blipFill rotWithShape="1">
          <a:blip r:embed="rId3"/>
          <a:srcRect l="17569" r="9168"/>
          <a:stretch/>
        </p:blipFill>
        <p:spPr>
          <a:xfrm>
            <a:off x="395290" y="1794871"/>
            <a:ext cx="2321678" cy="2380577"/>
          </a:xfrm>
          <a:prstGeom prst="rect">
            <a:avLst/>
          </a:prstGeom>
        </p:spPr>
      </p:pic>
      <p:sp>
        <p:nvSpPr>
          <p:cNvPr id="52" name="Rectangle 51"/>
          <p:cNvSpPr/>
          <p:nvPr/>
        </p:nvSpPr>
        <p:spPr bwMode="auto">
          <a:xfrm>
            <a:off x="2987079" y="915989"/>
            <a:ext cx="5963975" cy="3811251"/>
          </a:xfrm>
          <a:prstGeom prst="rect">
            <a:avLst/>
          </a:prstGeom>
          <a:solidFill>
            <a:srgbClr val="C00000">
              <a:alpha val="14000"/>
            </a:srgbClr>
          </a:solidFill>
          <a:ln w="9525" cap="flat" cmpd="sng" algn="ctr">
            <a:noFill/>
            <a:prstDash val="solid"/>
            <a:round/>
            <a:headEnd type="none" w="med" len="med"/>
            <a:tailEnd type="none" w="med" len="med"/>
          </a:ln>
          <a:effectLst/>
          <a:extLst/>
        </p:spPr>
        <p:txBody>
          <a:bodyPr vert="horz" wrap="square" lIns="91436" tIns="45718" rIns="91436" bIns="45718" numCol="1" rtlCol="0" anchor="t" anchorCtr="0" compatLnSpc="1">
            <a:prstTxWarp prst="textNoShape">
              <a:avLst/>
            </a:prstTxWarp>
          </a:bodyPr>
          <a:lstStyle/>
          <a:p>
            <a:pPr defTabSz="914355"/>
            <a:endParaRPr lang="en-GB" dirty="0">
              <a:latin typeface="Imago" pitchFamily="2" charset="0"/>
            </a:endParaRPr>
          </a:p>
        </p:txBody>
      </p:sp>
      <p:sp>
        <p:nvSpPr>
          <p:cNvPr id="2" name="Title 1"/>
          <p:cNvSpPr>
            <a:spLocks noGrp="1"/>
          </p:cNvSpPr>
          <p:nvPr>
            <p:ph type="title"/>
          </p:nvPr>
        </p:nvSpPr>
        <p:spPr>
          <a:xfrm>
            <a:off x="352426" y="96442"/>
            <a:ext cx="7411349" cy="738188"/>
          </a:xfrm>
        </p:spPr>
        <p:txBody>
          <a:bodyPr/>
          <a:lstStyle/>
          <a:p>
            <a:r>
              <a:rPr lang="cs-CZ" b="1" dirty="0" smtClean="0"/>
              <a:t>Fenotyp se zánětlivou infiltrací („</a:t>
            </a:r>
            <a:r>
              <a:rPr lang="en-GB" b="1" dirty="0" err="1" smtClean="0"/>
              <a:t>Infla</a:t>
            </a:r>
            <a:r>
              <a:rPr lang="cs-CZ" b="1" dirty="0" smtClean="0"/>
              <a:t>m</a:t>
            </a:r>
            <a:r>
              <a:rPr lang="en-GB" b="1" dirty="0" err="1" smtClean="0"/>
              <a:t>ed</a:t>
            </a:r>
            <a:r>
              <a:rPr lang="en-GB" b="1" dirty="0" smtClean="0"/>
              <a:t> phenotype</a:t>
            </a:r>
            <a:r>
              <a:rPr lang="cs-CZ" b="1" dirty="0" smtClean="0"/>
              <a:t>“)</a:t>
            </a:r>
            <a:endParaRPr lang="en-GB" sz="2000" b="1" i="1" dirty="0"/>
          </a:p>
        </p:txBody>
      </p:sp>
      <p:sp>
        <p:nvSpPr>
          <p:cNvPr id="61" name="TextBox 60"/>
          <p:cNvSpPr txBox="1"/>
          <p:nvPr/>
        </p:nvSpPr>
        <p:spPr bwMode="auto">
          <a:xfrm>
            <a:off x="2049593" y="3924269"/>
            <a:ext cx="685672" cy="215440"/>
          </a:xfrm>
          <a:prstGeom prst="rect">
            <a:avLst/>
          </a:prstGeom>
          <a:solidFill>
            <a:srgbClr val="FFFFFF">
              <a:alpha val="64000"/>
            </a:srgbClr>
          </a:solidFill>
        </p:spPr>
        <p:txBody>
          <a:bodyPr wrap="square" lIns="91436" tIns="45718" rIns="91436" bIns="45718" anchor="ctr">
            <a:spAutoFit/>
          </a:bodyPr>
          <a:lstStyle>
            <a:defPPr>
              <a:defRPr lang="en-US"/>
            </a:defPPr>
            <a:lvl1pPr algn="ctr" fontAlgn="base">
              <a:spcBef>
                <a:spcPct val="0"/>
              </a:spcBef>
              <a:spcAft>
                <a:spcPct val="0"/>
              </a:spcAft>
              <a:defRPr sz="1200" b="1" kern="0">
                <a:solidFill>
                  <a:srgbClr val="000000"/>
                </a:solidFill>
                <a:latin typeface="Arial"/>
                <a:ea typeface="ＭＳ Ｐゴシック" charset="0"/>
                <a:cs typeface="ＭＳ Ｐゴシック" charset="0"/>
              </a:defRPr>
            </a:lvl1pPr>
          </a:lstStyle>
          <a:p>
            <a:pPr algn="r" defTabSz="914355"/>
            <a:r>
              <a:rPr lang="en-US" sz="800" i="0" dirty="0">
                <a:solidFill>
                  <a:schemeClr val="bg1">
                    <a:lumMod val="50000"/>
                  </a:schemeClr>
                </a:solidFill>
                <a:latin typeface="Imago" pitchFamily="2" charset="0"/>
              </a:rPr>
              <a:t>CD8 IHC</a:t>
            </a:r>
          </a:p>
        </p:txBody>
      </p:sp>
      <p:sp>
        <p:nvSpPr>
          <p:cNvPr id="63" name="Pie 5"/>
          <p:cNvSpPr>
            <a:spLocks noChangeAspect="1"/>
          </p:cNvSpPr>
          <p:nvPr/>
        </p:nvSpPr>
        <p:spPr bwMode="auto">
          <a:xfrm>
            <a:off x="3505284" y="1959052"/>
            <a:ext cx="2192113" cy="2157584"/>
          </a:xfrm>
          <a:prstGeom prst="pie">
            <a:avLst>
              <a:gd name="adj1" fmla="val 0"/>
              <a:gd name="adj2" fmla="val 5400000"/>
            </a:avLst>
          </a:prstGeom>
          <a:solidFill>
            <a:srgbClr val="D2232A"/>
          </a:solidFill>
          <a:ln>
            <a:noFill/>
            <a:headEnd type="none" w="med" len="med"/>
            <a:tailEnd type="none" w="med" len="med"/>
          </a:ln>
          <a:effectLst/>
          <a:ex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t" anchorCtr="0" compatLnSpc="1">
            <a:prstTxWarp prst="textNoShape">
              <a:avLst/>
            </a:prstTxWarp>
            <a:noAutofit/>
          </a:bodyPr>
          <a:lstStyle/>
          <a:p>
            <a:pPr eaLnBrk="0" hangingPunct="0">
              <a:spcBef>
                <a:spcPct val="50000"/>
              </a:spcBef>
            </a:pPr>
            <a:endParaRPr lang="en-US" sz="800" dirty="0">
              <a:solidFill>
                <a:srgbClr val="FFFFFF"/>
              </a:solidFill>
              <a:latin typeface="Imago" pitchFamily="2" charset="0"/>
              <a:ea typeface="ＭＳ Ｐゴシック" pitchFamily="34" charset="-128"/>
            </a:endParaRPr>
          </a:p>
        </p:txBody>
      </p:sp>
      <p:sp>
        <p:nvSpPr>
          <p:cNvPr id="64" name="Pie 6"/>
          <p:cNvSpPr>
            <a:spLocks noChangeAspect="1"/>
          </p:cNvSpPr>
          <p:nvPr/>
        </p:nvSpPr>
        <p:spPr bwMode="auto">
          <a:xfrm rot="16200000">
            <a:off x="3522547" y="1941790"/>
            <a:ext cx="2157584" cy="2192113"/>
          </a:xfrm>
          <a:prstGeom prst="pie">
            <a:avLst>
              <a:gd name="adj1" fmla="val 0"/>
              <a:gd name="adj2" fmla="val 5400000"/>
            </a:avLst>
          </a:prstGeom>
          <a:solidFill>
            <a:schemeClr val="bg1">
              <a:lumMod val="85000"/>
            </a:schemeClr>
          </a:solidFill>
          <a:ln>
            <a:noFill/>
            <a:headEnd type="none" w="med" len="med"/>
            <a:tailEnd type="none" w="med" len="med"/>
          </a:ln>
          <a:effectLst/>
          <a:extLst/>
        </p:spPr>
        <p:style>
          <a:lnRef idx="1">
            <a:schemeClr val="accent6"/>
          </a:lnRef>
          <a:fillRef idx="3">
            <a:schemeClr val="accent6"/>
          </a:fillRef>
          <a:effectRef idx="2">
            <a:schemeClr val="accent6"/>
          </a:effectRef>
          <a:fontRef idx="minor">
            <a:schemeClr val="lt1"/>
          </a:fontRef>
        </p:style>
        <p:txBody>
          <a:bodyPr vert="horz" wrap="square" lIns="68577" tIns="34289" rIns="68577" bIns="34289" numCol="1" rtlCol="0" anchor="t" anchorCtr="0" compatLnSpc="1">
            <a:prstTxWarp prst="textNoShape">
              <a:avLst/>
            </a:prstTxWarp>
            <a:noAutofit/>
          </a:bodyPr>
          <a:lstStyle/>
          <a:p>
            <a:pPr eaLnBrk="0" hangingPunct="0">
              <a:spcBef>
                <a:spcPct val="50000"/>
              </a:spcBef>
            </a:pPr>
            <a:endParaRPr lang="en-US" sz="800" dirty="0">
              <a:solidFill>
                <a:srgbClr val="000000"/>
              </a:solidFill>
              <a:latin typeface="Imago" pitchFamily="2" charset="0"/>
              <a:ea typeface="ＭＳ Ｐゴシック" pitchFamily="34" charset="-128"/>
            </a:endParaRPr>
          </a:p>
        </p:txBody>
      </p:sp>
      <p:sp>
        <p:nvSpPr>
          <p:cNvPr id="65" name="Chord 64"/>
          <p:cNvSpPr>
            <a:spLocks noChangeAspect="1"/>
          </p:cNvSpPr>
          <p:nvPr/>
        </p:nvSpPr>
        <p:spPr bwMode="auto">
          <a:xfrm>
            <a:off x="3505284" y="1959052"/>
            <a:ext cx="2192113" cy="2157584"/>
          </a:xfrm>
          <a:prstGeom prst="chord">
            <a:avLst>
              <a:gd name="adj1" fmla="val 5389518"/>
              <a:gd name="adj2" fmla="val 16200000"/>
            </a:avLst>
          </a:prstGeom>
          <a:solidFill>
            <a:schemeClr val="bg1">
              <a:lumMod val="85000"/>
            </a:schemeClr>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6"/>
          </a:lnRef>
          <a:fillRef idx="3">
            <a:schemeClr val="accent6"/>
          </a:fillRef>
          <a:effectRef idx="2">
            <a:schemeClr val="accent6"/>
          </a:effectRef>
          <a:fontRef idx="minor">
            <a:schemeClr val="lt1"/>
          </a:fontRef>
        </p:style>
        <p:txBody>
          <a:bodyPr vert="horz" wrap="square" lIns="68577" tIns="34289" rIns="68577" bIns="34289" numCol="1" rtlCol="0" anchor="t" anchorCtr="0" compatLnSpc="1">
            <a:prstTxWarp prst="textNoShape">
              <a:avLst/>
            </a:prstTxWarp>
            <a:noAutofit/>
          </a:bodyPr>
          <a:lstStyle/>
          <a:p>
            <a:pPr eaLnBrk="0" hangingPunct="0">
              <a:spcBef>
                <a:spcPct val="50000"/>
              </a:spcBef>
            </a:pPr>
            <a:endParaRPr lang="en-US" sz="800" dirty="0">
              <a:solidFill>
                <a:srgbClr val="000000"/>
              </a:solidFill>
              <a:latin typeface="Imago" pitchFamily="2" charset="0"/>
              <a:ea typeface="ＭＳ Ｐゴシック" pitchFamily="34" charset="-128"/>
            </a:endParaRPr>
          </a:p>
        </p:txBody>
      </p:sp>
      <p:sp>
        <p:nvSpPr>
          <p:cNvPr id="66" name="Oval 65"/>
          <p:cNvSpPr/>
          <p:nvPr/>
        </p:nvSpPr>
        <p:spPr>
          <a:xfrm>
            <a:off x="3668079" y="2124461"/>
            <a:ext cx="1866523" cy="183712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fontAlgn="auto">
              <a:spcBef>
                <a:spcPts val="0"/>
              </a:spcBef>
              <a:spcAft>
                <a:spcPts val="0"/>
              </a:spcAft>
            </a:pPr>
            <a:endParaRPr lang="en-US" sz="1200" dirty="0">
              <a:solidFill>
                <a:prstClr val="white"/>
              </a:solidFill>
              <a:latin typeface="Imago" pitchFamily="2" charset="0"/>
            </a:endParaRPr>
          </a:p>
        </p:txBody>
      </p:sp>
      <p:sp>
        <p:nvSpPr>
          <p:cNvPr id="79" name="Rectangle 78"/>
          <p:cNvSpPr/>
          <p:nvPr/>
        </p:nvSpPr>
        <p:spPr>
          <a:xfrm>
            <a:off x="395289" y="1031707"/>
            <a:ext cx="2348686" cy="627554"/>
          </a:xfrm>
          <a:prstGeom prst="rect">
            <a:avLst/>
          </a:prstGeom>
          <a:solidFill>
            <a:srgbClr val="CB0000"/>
          </a:solidFill>
          <a:ln>
            <a:noFill/>
          </a:ln>
        </p:spPr>
        <p:txBody>
          <a:bodyPr wrap="square" lIns="91436" tIns="45718" rIns="91436" bIns="45718" anchor="ctr">
            <a:noAutofit/>
          </a:bodyPr>
          <a:lstStyle/>
          <a:p>
            <a:pPr algn="ctr"/>
            <a:r>
              <a:rPr lang="cs-CZ" sz="1100" b="1" i="0" dirty="0" smtClean="0">
                <a:solidFill>
                  <a:schemeClr val="bg1"/>
                </a:solidFill>
                <a:latin typeface="Imago" pitchFamily="2" charset="0"/>
              </a:rPr>
              <a:t>Hromadění </a:t>
            </a:r>
            <a:r>
              <a:rPr lang="en-GB" sz="1100" b="1" i="0" dirty="0" smtClean="0">
                <a:solidFill>
                  <a:schemeClr val="bg1"/>
                </a:solidFill>
                <a:latin typeface="Imago" pitchFamily="2" charset="0"/>
              </a:rPr>
              <a:t>CD8</a:t>
            </a:r>
            <a:r>
              <a:rPr lang="en-GB" sz="1100" b="1" i="0" dirty="0">
                <a:solidFill>
                  <a:schemeClr val="bg1"/>
                </a:solidFill>
                <a:latin typeface="Imago" pitchFamily="2" charset="0"/>
              </a:rPr>
              <a:t>+ </a:t>
            </a:r>
            <a:r>
              <a:rPr lang="cs-CZ" sz="1100" b="1" i="0" dirty="0" smtClean="0">
                <a:solidFill>
                  <a:schemeClr val="bg1"/>
                </a:solidFill>
                <a:latin typeface="Imago" pitchFamily="2" charset="0"/>
              </a:rPr>
              <a:t>T-buněk uvnitř tumoru </a:t>
            </a:r>
            <a:endParaRPr lang="en-GB" sz="1100" b="1" i="0" baseline="30000" dirty="0">
              <a:solidFill>
                <a:schemeClr val="bg1"/>
              </a:solidFill>
              <a:latin typeface="Imago" pitchFamily="2" charset="0"/>
            </a:endParaRPr>
          </a:p>
        </p:txBody>
      </p:sp>
      <p:sp>
        <p:nvSpPr>
          <p:cNvPr id="82" name="Rectangle 81"/>
          <p:cNvSpPr/>
          <p:nvPr/>
        </p:nvSpPr>
        <p:spPr>
          <a:xfrm>
            <a:off x="3151188" y="1026391"/>
            <a:ext cx="2741742" cy="646627"/>
          </a:xfrm>
          <a:prstGeom prst="rect">
            <a:avLst/>
          </a:prstGeom>
          <a:solidFill>
            <a:srgbClr val="CB0000"/>
          </a:solidFill>
          <a:ln>
            <a:noFill/>
          </a:ln>
        </p:spPr>
        <p:txBody>
          <a:bodyPr wrap="square" lIns="91436" tIns="45718" rIns="91436" bIns="45718" anchor="ctr">
            <a:noAutofit/>
          </a:bodyPr>
          <a:lstStyle/>
          <a:p>
            <a:pPr algn="ctr"/>
            <a:r>
              <a:rPr lang="cs-CZ" sz="1100" b="1" i="0" dirty="0" smtClean="0">
                <a:solidFill>
                  <a:schemeClr val="bg1"/>
                </a:solidFill>
                <a:latin typeface="Imago" pitchFamily="2" charset="0"/>
              </a:rPr>
              <a:t>Zastavení již exitující protinádorové imunitní odpovědi </a:t>
            </a:r>
            <a:endParaRPr lang="en-GB" sz="1100" b="1" i="0" baseline="30000" dirty="0">
              <a:solidFill>
                <a:schemeClr val="bg1"/>
              </a:solidFill>
              <a:latin typeface="Imago" pitchFamily="2" charset="0"/>
            </a:endParaRPr>
          </a:p>
        </p:txBody>
      </p:sp>
      <p:sp>
        <p:nvSpPr>
          <p:cNvPr id="89" name="Rectangle 88"/>
          <p:cNvSpPr/>
          <p:nvPr/>
        </p:nvSpPr>
        <p:spPr>
          <a:xfrm>
            <a:off x="6361526" y="1031706"/>
            <a:ext cx="2461583" cy="646331"/>
          </a:xfrm>
          <a:prstGeom prst="rect">
            <a:avLst/>
          </a:prstGeom>
          <a:solidFill>
            <a:srgbClr val="CB0000"/>
          </a:solidFill>
          <a:ln>
            <a:noFill/>
          </a:ln>
        </p:spPr>
        <p:txBody>
          <a:bodyPr wrap="square" lIns="91436" tIns="45718" rIns="91436" bIns="45718" anchor="ctr">
            <a:noAutofit/>
          </a:bodyPr>
          <a:lstStyle/>
          <a:p>
            <a:pPr algn="ctr"/>
            <a:r>
              <a:rPr lang="cs-CZ" sz="1100" b="1" i="0" dirty="0" smtClean="0">
                <a:solidFill>
                  <a:schemeClr val="bg1"/>
                </a:solidFill>
                <a:latin typeface="Imago" pitchFamily="2" charset="0"/>
              </a:rPr>
              <a:t>Spojen se zhoršeným rozpoznáváním a usmrcením nádorových buněk T-buňkami</a:t>
            </a:r>
            <a:endParaRPr lang="en-GB" sz="1100" b="1" i="0" baseline="30000" dirty="0">
              <a:solidFill>
                <a:schemeClr val="bg1"/>
              </a:solidFill>
              <a:latin typeface="Imago" pitchFamily="2" charset="0"/>
            </a:endParaRPr>
          </a:p>
        </p:txBody>
      </p:sp>
      <p:sp>
        <p:nvSpPr>
          <p:cNvPr id="54" name="Rectangle: Top Corners Snipped 53"/>
          <p:cNvSpPr/>
          <p:nvPr/>
        </p:nvSpPr>
        <p:spPr bwMode="auto">
          <a:xfrm rot="1249348">
            <a:off x="5418117" y="3291729"/>
            <a:ext cx="216103" cy="168874"/>
          </a:xfrm>
          <a:prstGeom prst="snip2SameRect">
            <a:avLst>
              <a:gd name="adj1" fmla="val 0"/>
              <a:gd name="adj2" fmla="val 0"/>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rtlCol="0" anchor="t" anchorCtr="0" compatLnSpc="1">
            <a:prstTxWarp prst="textNoShape">
              <a:avLst/>
            </a:prstTxWarp>
          </a:bodyPr>
          <a:lstStyle/>
          <a:p>
            <a:pPr defTabSz="914355"/>
            <a:endParaRPr lang="en-GB" dirty="0">
              <a:latin typeface="Imago" pitchFamily="2" charset="0"/>
            </a:endParaRPr>
          </a:p>
        </p:txBody>
      </p:sp>
      <p:sp>
        <p:nvSpPr>
          <p:cNvPr id="57" name="Rectangle: Top Corners Snipped 56"/>
          <p:cNvSpPr/>
          <p:nvPr/>
        </p:nvSpPr>
        <p:spPr bwMode="auto">
          <a:xfrm rot="9090170">
            <a:off x="4928640" y="3807435"/>
            <a:ext cx="183074" cy="217030"/>
          </a:xfrm>
          <a:prstGeom prst="snip2SameRect">
            <a:avLst>
              <a:gd name="adj1" fmla="val 1970"/>
              <a:gd name="adj2" fmla="val 0"/>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rtlCol="0" anchor="t" anchorCtr="0" compatLnSpc="1">
            <a:prstTxWarp prst="textNoShape">
              <a:avLst/>
            </a:prstTxWarp>
          </a:bodyPr>
          <a:lstStyle/>
          <a:p>
            <a:pPr defTabSz="914355"/>
            <a:endParaRPr lang="en-GB" dirty="0">
              <a:latin typeface="Imago" pitchFamily="2" charset="0"/>
            </a:endParaRPr>
          </a:p>
        </p:txBody>
      </p:sp>
      <p:sp>
        <p:nvSpPr>
          <p:cNvPr id="46" name="Left Arrow 16"/>
          <p:cNvSpPr/>
          <p:nvPr/>
        </p:nvSpPr>
        <p:spPr bwMode="auto">
          <a:xfrm rot="19076396">
            <a:off x="1884816" y="2708145"/>
            <a:ext cx="329554" cy="168824"/>
          </a:xfrm>
          <a:prstGeom prst="leftArrow">
            <a:avLst/>
          </a:prstGeom>
          <a:solidFill>
            <a:schemeClr val="bg1"/>
          </a:solidFill>
          <a:ln w="9525" cap="flat" cmpd="sng" algn="ctr">
            <a:solidFill>
              <a:srgbClr val="D2232A"/>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a:extLst/>
        </p:spPr>
        <p:txBody>
          <a:bodyPr vert="horz" wrap="square" lIns="91436" tIns="45718" rIns="91436" bIns="45718" numCol="1" rtlCol="0" anchor="t" anchorCtr="0" compatLnSpc="1">
            <a:prstTxWarp prst="textNoShape">
              <a:avLst/>
            </a:prstTxWarp>
          </a:bodyPr>
          <a:lstStyle/>
          <a:p>
            <a:pPr defTabSz="914355"/>
            <a:endParaRPr lang="en-GB" dirty="0">
              <a:latin typeface="Imago" pitchFamily="2" charset="0"/>
            </a:endParaRPr>
          </a:p>
        </p:txBody>
      </p:sp>
      <p:sp>
        <p:nvSpPr>
          <p:cNvPr id="47" name="Left Arrow 16"/>
          <p:cNvSpPr/>
          <p:nvPr/>
        </p:nvSpPr>
        <p:spPr bwMode="auto">
          <a:xfrm rot="19076396">
            <a:off x="1416989" y="2267219"/>
            <a:ext cx="329554" cy="168824"/>
          </a:xfrm>
          <a:prstGeom prst="leftArrow">
            <a:avLst/>
          </a:prstGeom>
          <a:solidFill>
            <a:schemeClr val="bg1"/>
          </a:solidFill>
          <a:ln w="9525" cap="flat" cmpd="sng" algn="ctr">
            <a:solidFill>
              <a:srgbClr val="D2232A"/>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a:extLst/>
        </p:spPr>
        <p:txBody>
          <a:bodyPr vert="horz" wrap="square" lIns="91436" tIns="45718" rIns="91436" bIns="45718" numCol="1" rtlCol="0" anchor="t" anchorCtr="0" compatLnSpc="1">
            <a:prstTxWarp prst="textNoShape">
              <a:avLst/>
            </a:prstTxWarp>
          </a:bodyPr>
          <a:lstStyle/>
          <a:p>
            <a:pPr defTabSz="914355"/>
            <a:endParaRPr lang="en-GB" dirty="0">
              <a:latin typeface="Imago" pitchFamily="2" charset="0"/>
            </a:endParaRPr>
          </a:p>
        </p:txBody>
      </p:sp>
      <p:grpSp>
        <p:nvGrpSpPr>
          <p:cNvPr id="3" name="Group 2"/>
          <p:cNvGrpSpPr/>
          <p:nvPr/>
        </p:nvGrpSpPr>
        <p:grpSpPr>
          <a:xfrm>
            <a:off x="6208916" y="2398263"/>
            <a:ext cx="2755647" cy="923330"/>
            <a:chOff x="6195404" y="1879791"/>
            <a:chExt cx="2755647" cy="923330"/>
          </a:xfrm>
        </p:grpSpPr>
        <p:sp>
          <p:nvSpPr>
            <p:cNvPr id="44" name="Rectangle 43"/>
            <p:cNvSpPr/>
            <p:nvPr/>
          </p:nvSpPr>
          <p:spPr>
            <a:xfrm>
              <a:off x="6610681" y="1879791"/>
              <a:ext cx="2340370" cy="923330"/>
            </a:xfrm>
            <a:prstGeom prst="rect">
              <a:avLst/>
            </a:prstGeom>
          </p:spPr>
          <p:txBody>
            <a:bodyPr wrap="square">
              <a:spAutoFit/>
            </a:bodyPr>
            <a:lstStyle/>
            <a:p>
              <a:pPr algn="ctr"/>
              <a:r>
                <a:rPr lang="cs-CZ" sz="1200" b="1" i="0" dirty="0" smtClean="0">
                  <a:latin typeface="Imago" pitchFamily="2" charset="0"/>
                </a:rPr>
                <a:t>Snížené rozpoznávání nádorových buněk imunitními buňkami </a:t>
              </a:r>
            </a:p>
            <a:p>
              <a:pPr algn="ctr"/>
              <a:r>
                <a:rPr lang="en-GB" sz="900" i="0" dirty="0" smtClean="0">
                  <a:latin typeface="Imago" pitchFamily="2" charset="0"/>
                </a:rPr>
                <a:t>(</a:t>
              </a:r>
              <a:r>
                <a:rPr lang="cs-CZ" sz="900" i="0" dirty="0" smtClean="0">
                  <a:latin typeface="Imago" pitchFamily="2" charset="0"/>
                </a:rPr>
                <a:t>např.</a:t>
              </a:r>
              <a:r>
                <a:rPr lang="en-GB" sz="900" i="0" dirty="0" smtClean="0">
                  <a:latin typeface="Imago" pitchFamily="2" charset="0"/>
                </a:rPr>
                <a:t> </a:t>
              </a:r>
              <a:r>
                <a:rPr lang="en-US" sz="900" i="0" dirty="0" smtClean="0">
                  <a:latin typeface="Imago" pitchFamily="2" charset="0"/>
                </a:rPr>
                <a:t>down-</a:t>
              </a:r>
              <a:r>
                <a:rPr lang="en-US" sz="900" i="0" dirty="0" err="1" smtClean="0">
                  <a:latin typeface="Imago" pitchFamily="2" charset="0"/>
                </a:rPr>
                <a:t>regula</a:t>
              </a:r>
              <a:r>
                <a:rPr lang="cs-CZ" sz="900" i="0" dirty="0" err="1" smtClean="0">
                  <a:latin typeface="Imago" pitchFamily="2" charset="0"/>
                </a:rPr>
                <a:t>ce</a:t>
              </a:r>
              <a:r>
                <a:rPr lang="en-US" sz="900" i="0" dirty="0" smtClean="0">
                  <a:latin typeface="Imago" pitchFamily="2" charset="0"/>
                </a:rPr>
                <a:t>, </a:t>
              </a:r>
              <a:r>
                <a:rPr lang="cs-CZ" sz="900" i="0" dirty="0" smtClean="0">
                  <a:latin typeface="Imago" pitchFamily="2" charset="0"/>
                </a:rPr>
                <a:t>ztráta/změna proteinu MHC-I </a:t>
              </a:r>
              <a:r>
                <a:rPr lang="en-US" sz="900" i="0" dirty="0" smtClean="0">
                  <a:latin typeface="Imago" pitchFamily="2" charset="0"/>
                </a:rPr>
                <a:t>)</a:t>
              </a:r>
              <a:endParaRPr lang="en-GB" sz="900" i="0" dirty="0">
                <a:latin typeface="Imago" pitchFamily="2" charset="0"/>
              </a:endParaRPr>
            </a:p>
          </p:txBody>
        </p:sp>
        <p:sp>
          <p:nvSpPr>
            <p:cNvPr id="45" name="Oval 44"/>
            <p:cNvSpPr/>
            <p:nvPr/>
          </p:nvSpPr>
          <p:spPr>
            <a:xfrm>
              <a:off x="6195404" y="1985836"/>
              <a:ext cx="331530" cy="331530"/>
            </a:xfrm>
            <a:prstGeom prst="ellipse">
              <a:avLst/>
            </a:prstGeom>
            <a:solidFill>
              <a:srgbClr val="D223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300"/>
                </a:spcBef>
                <a:spcAft>
                  <a:spcPts val="0"/>
                </a:spcAft>
              </a:pPr>
              <a:r>
                <a:rPr lang="en-US" sz="1100" b="1" i="0" dirty="0">
                  <a:solidFill>
                    <a:prstClr val="white"/>
                  </a:solidFill>
                  <a:latin typeface="Imago" pitchFamily="2" charset="0"/>
                </a:rPr>
                <a:t>6</a:t>
              </a:r>
            </a:p>
          </p:txBody>
        </p:sp>
      </p:grpSp>
      <p:grpSp>
        <p:nvGrpSpPr>
          <p:cNvPr id="6" name="Group 5"/>
          <p:cNvGrpSpPr/>
          <p:nvPr/>
        </p:nvGrpSpPr>
        <p:grpSpPr>
          <a:xfrm>
            <a:off x="6208916" y="3298118"/>
            <a:ext cx="2755647" cy="1061829"/>
            <a:chOff x="6195404" y="2749500"/>
            <a:chExt cx="2755647" cy="1061829"/>
          </a:xfrm>
        </p:grpSpPr>
        <p:sp>
          <p:nvSpPr>
            <p:cNvPr id="42" name="Rectangle 41"/>
            <p:cNvSpPr/>
            <p:nvPr/>
          </p:nvSpPr>
          <p:spPr>
            <a:xfrm>
              <a:off x="6610681" y="2749500"/>
              <a:ext cx="2340370" cy="1061829"/>
            </a:xfrm>
            <a:prstGeom prst="rect">
              <a:avLst/>
            </a:prstGeom>
          </p:spPr>
          <p:txBody>
            <a:bodyPr wrap="square">
              <a:spAutoFit/>
            </a:bodyPr>
            <a:lstStyle/>
            <a:p>
              <a:pPr algn="ctr"/>
              <a:r>
                <a:rPr lang="cs-CZ" sz="1200" b="1" i="0" dirty="0" smtClean="0">
                  <a:latin typeface="Imago" pitchFamily="2" charset="0"/>
                </a:rPr>
                <a:t>Snížená výkonná funkce T- lymfocytů</a:t>
              </a:r>
            </a:p>
            <a:p>
              <a:pPr algn="ctr"/>
              <a:r>
                <a:rPr lang="en-GB" sz="1200" b="1" i="0" dirty="0" smtClean="0">
                  <a:latin typeface="Imago" pitchFamily="2" charset="0"/>
                </a:rPr>
                <a:t> </a:t>
              </a:r>
              <a:r>
                <a:rPr lang="en-GB" sz="900" i="0" dirty="0" smtClean="0">
                  <a:latin typeface="Imago" pitchFamily="2" charset="0"/>
                </a:rPr>
                <a:t>(</a:t>
              </a:r>
              <a:r>
                <a:rPr lang="cs-CZ" sz="900" i="0" dirty="0" smtClean="0">
                  <a:latin typeface="Imago" pitchFamily="2" charset="0"/>
                </a:rPr>
                <a:t>např. další kontrolní bod cyklu jako je LA</a:t>
              </a:r>
              <a:r>
                <a:rPr lang="en-US" sz="900" i="0" dirty="0" smtClean="0">
                  <a:latin typeface="Imago" pitchFamily="2" charset="0"/>
                </a:rPr>
                <a:t>G-3</a:t>
              </a:r>
              <a:r>
                <a:rPr lang="en-US" sz="900" i="0" dirty="0">
                  <a:latin typeface="Imago" pitchFamily="2" charset="0"/>
                </a:rPr>
                <a:t>, TIGIT </a:t>
              </a:r>
              <a:r>
                <a:rPr lang="cs-CZ" sz="900" i="0" dirty="0" smtClean="0">
                  <a:latin typeface="Imago" pitchFamily="2" charset="0"/>
                </a:rPr>
                <a:t>nebo</a:t>
              </a:r>
              <a:r>
                <a:rPr lang="en-US" sz="900" i="0" dirty="0" smtClean="0">
                  <a:latin typeface="Imago" pitchFamily="2" charset="0"/>
                </a:rPr>
                <a:t> </a:t>
              </a:r>
              <a:r>
                <a:rPr lang="en-US" sz="900" i="0" dirty="0">
                  <a:latin typeface="Imago" pitchFamily="2" charset="0"/>
                </a:rPr>
                <a:t>TIM-3; </a:t>
              </a:r>
              <a:r>
                <a:rPr lang="en-US" sz="900" i="0" dirty="0" smtClean="0">
                  <a:latin typeface="Imago" pitchFamily="2" charset="0"/>
                </a:rPr>
                <a:t> </a:t>
              </a:r>
              <a:r>
                <a:rPr lang="en-US" sz="900" i="0" dirty="0" err="1" smtClean="0">
                  <a:latin typeface="Imago" pitchFamily="2" charset="0"/>
                </a:rPr>
                <a:t>imunosupresiv</a:t>
              </a:r>
              <a:r>
                <a:rPr lang="cs-CZ" sz="900" i="0" dirty="0" smtClean="0">
                  <a:latin typeface="Imago" pitchFamily="2" charset="0"/>
                </a:rPr>
                <a:t>ní buňky –s nádorem asociované makrofágy, T</a:t>
              </a:r>
              <a:r>
                <a:rPr lang="en-US" sz="900" i="0" dirty="0" err="1" smtClean="0">
                  <a:latin typeface="Imago" pitchFamily="2" charset="0"/>
                </a:rPr>
                <a:t>reg</a:t>
              </a:r>
              <a:r>
                <a:rPr lang="en-US" sz="900" i="0" dirty="0" smtClean="0">
                  <a:latin typeface="Imago" pitchFamily="2" charset="0"/>
                </a:rPr>
                <a:t>).</a:t>
              </a:r>
              <a:endParaRPr lang="en-GB" sz="900" i="0" dirty="0">
                <a:latin typeface="Imago" pitchFamily="2" charset="0"/>
              </a:endParaRPr>
            </a:p>
          </p:txBody>
        </p:sp>
        <p:sp>
          <p:nvSpPr>
            <p:cNvPr id="48" name="Oval 47"/>
            <p:cNvSpPr/>
            <p:nvPr/>
          </p:nvSpPr>
          <p:spPr>
            <a:xfrm>
              <a:off x="6195404" y="2814567"/>
              <a:ext cx="331530" cy="331530"/>
            </a:xfrm>
            <a:prstGeom prst="ellipse">
              <a:avLst/>
            </a:prstGeom>
            <a:solidFill>
              <a:srgbClr val="D223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300"/>
                </a:spcBef>
                <a:spcAft>
                  <a:spcPts val="0"/>
                </a:spcAft>
              </a:pPr>
              <a:r>
                <a:rPr lang="en-US" sz="1100" b="1" i="0" dirty="0">
                  <a:solidFill>
                    <a:prstClr val="white"/>
                  </a:solidFill>
                  <a:latin typeface="Imago" pitchFamily="2" charset="0"/>
                </a:rPr>
                <a:t>7</a:t>
              </a:r>
            </a:p>
          </p:txBody>
        </p:sp>
      </p:grpSp>
      <p:sp>
        <p:nvSpPr>
          <p:cNvPr id="5" name="Text Placeholder 4"/>
          <p:cNvSpPr>
            <a:spLocks noGrp="1"/>
          </p:cNvSpPr>
          <p:nvPr>
            <p:ph type="body" sz="quarter" idx="4294967295"/>
          </p:nvPr>
        </p:nvSpPr>
        <p:spPr>
          <a:xfrm>
            <a:off x="237759" y="4780151"/>
            <a:ext cx="6348156" cy="304944"/>
          </a:xfrm>
        </p:spPr>
        <p:txBody>
          <a:bodyPr/>
          <a:lstStyle/>
          <a:p>
            <a:pPr marL="0" indent="0">
              <a:buNone/>
            </a:pPr>
            <a:r>
              <a:rPr lang="da-DK" sz="700" dirty="0">
                <a:solidFill>
                  <a:schemeClr val="bg1">
                    <a:lumMod val="50000"/>
                  </a:schemeClr>
                </a:solidFill>
              </a:rPr>
              <a:t>1. Spranger, </a:t>
            </a:r>
            <a:r>
              <a:rPr lang="da-DK" sz="700" i="1" dirty="0">
                <a:solidFill>
                  <a:schemeClr val="bg1">
                    <a:lumMod val="50000"/>
                  </a:schemeClr>
                </a:solidFill>
              </a:rPr>
              <a:t>et al</a:t>
            </a:r>
            <a:r>
              <a:rPr lang="da-DK" sz="700" dirty="0">
                <a:solidFill>
                  <a:schemeClr val="bg1">
                    <a:lumMod val="50000"/>
                  </a:schemeClr>
                </a:solidFill>
              </a:rPr>
              <a:t>. 2013; 2. Tumeh, </a:t>
            </a:r>
            <a:r>
              <a:rPr lang="da-DK" sz="700" i="1" dirty="0">
                <a:solidFill>
                  <a:schemeClr val="bg1">
                    <a:lumMod val="50000"/>
                  </a:schemeClr>
                </a:solidFill>
              </a:rPr>
              <a:t>et al</a:t>
            </a:r>
            <a:r>
              <a:rPr lang="da-DK" sz="700" dirty="0">
                <a:solidFill>
                  <a:schemeClr val="bg1">
                    <a:lumMod val="50000"/>
                  </a:schemeClr>
                </a:solidFill>
              </a:rPr>
              <a:t>. 2014; 3. Herbst, </a:t>
            </a:r>
            <a:r>
              <a:rPr lang="da-DK" sz="700" i="1" dirty="0">
                <a:solidFill>
                  <a:schemeClr val="bg1">
                    <a:lumMod val="50000"/>
                  </a:schemeClr>
                </a:solidFill>
              </a:rPr>
              <a:t>et al</a:t>
            </a:r>
            <a:r>
              <a:rPr lang="da-DK" sz="700" dirty="0">
                <a:solidFill>
                  <a:schemeClr val="bg1">
                    <a:lumMod val="50000"/>
                  </a:schemeClr>
                </a:solidFill>
              </a:rPr>
              <a:t>. 2014; 4. Fehrenbacher, </a:t>
            </a:r>
            <a:r>
              <a:rPr lang="da-DK" sz="700" i="1" dirty="0">
                <a:solidFill>
                  <a:schemeClr val="bg1">
                    <a:lumMod val="50000"/>
                  </a:schemeClr>
                </a:solidFill>
              </a:rPr>
              <a:t>et al</a:t>
            </a:r>
            <a:r>
              <a:rPr lang="da-DK" sz="700" dirty="0">
                <a:solidFill>
                  <a:schemeClr val="bg1">
                    <a:lumMod val="50000"/>
                  </a:schemeClr>
                </a:solidFill>
              </a:rPr>
              <a:t>, 2016; 5. Rosenberg, </a:t>
            </a:r>
            <a:r>
              <a:rPr lang="da-DK" sz="700" i="1" dirty="0">
                <a:solidFill>
                  <a:schemeClr val="bg1">
                    <a:lumMod val="50000"/>
                  </a:schemeClr>
                </a:solidFill>
              </a:rPr>
              <a:t>et al</a:t>
            </a:r>
            <a:r>
              <a:rPr lang="da-DK" sz="700" dirty="0">
                <a:solidFill>
                  <a:schemeClr val="bg1">
                    <a:lumMod val="50000"/>
                  </a:schemeClr>
                </a:solidFill>
              </a:rPr>
              <a:t>. 2016; 6. McDermott, </a:t>
            </a:r>
            <a:r>
              <a:rPr lang="da-DK" sz="700" i="1" dirty="0">
                <a:solidFill>
                  <a:schemeClr val="bg1">
                    <a:lumMod val="50000"/>
                  </a:schemeClr>
                </a:solidFill>
              </a:rPr>
              <a:t>et al</a:t>
            </a:r>
            <a:r>
              <a:rPr lang="da-DK" sz="700" dirty="0">
                <a:solidFill>
                  <a:schemeClr val="bg1">
                    <a:lumMod val="50000"/>
                  </a:schemeClr>
                </a:solidFill>
              </a:rPr>
              <a:t>, 2016; </a:t>
            </a:r>
            <a:br>
              <a:rPr lang="da-DK" sz="700" dirty="0">
                <a:solidFill>
                  <a:schemeClr val="bg1">
                    <a:lumMod val="50000"/>
                  </a:schemeClr>
                </a:solidFill>
              </a:rPr>
            </a:br>
            <a:r>
              <a:rPr lang="da-DK" sz="700" dirty="0">
                <a:solidFill>
                  <a:schemeClr val="bg1">
                    <a:lumMod val="50000"/>
                  </a:schemeClr>
                </a:solidFill>
              </a:rPr>
              <a:t>7. Chen &amp; Mellman, 2017; 8. Kim &amp; Chen 2016. Cancer-immunity cycle adapted from Chen &amp; Mellman 2013. </a:t>
            </a:r>
            <a:endParaRPr lang="en-GB" sz="700" dirty="0">
              <a:solidFill>
                <a:schemeClr val="bg1">
                  <a:lumMod val="50000"/>
                </a:schemeClr>
              </a:solidFill>
            </a:endParaRPr>
          </a:p>
        </p:txBody>
      </p:sp>
      <p:grpSp>
        <p:nvGrpSpPr>
          <p:cNvPr id="58" name="Group 57"/>
          <p:cNvGrpSpPr/>
          <p:nvPr/>
        </p:nvGrpSpPr>
        <p:grpSpPr>
          <a:xfrm>
            <a:off x="2731879" y="1200010"/>
            <a:ext cx="402918" cy="287324"/>
            <a:chOff x="2486332" y="2571773"/>
            <a:chExt cx="402918" cy="373426"/>
          </a:xfrm>
          <a:solidFill>
            <a:srgbClr val="CB0000"/>
          </a:solidFill>
        </p:grpSpPr>
        <p:sp>
          <p:nvSpPr>
            <p:cNvPr id="59" name="Chevron 10"/>
            <p:cNvSpPr/>
            <p:nvPr/>
          </p:nvSpPr>
          <p:spPr>
            <a:xfrm>
              <a:off x="2486332" y="2571773"/>
              <a:ext cx="231468" cy="373426"/>
            </a:xfrm>
            <a:prstGeom prst="chevron">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spcBef>
                  <a:spcPct val="0"/>
                </a:spcBef>
              </a:pPr>
              <a:endParaRPr lang="en-GB" sz="2000">
                <a:solidFill>
                  <a:srgbClr val="000000"/>
                </a:solidFill>
                <a:latin typeface="Imago Book" pitchFamily="-105" charset="0"/>
              </a:endParaRPr>
            </a:p>
          </p:txBody>
        </p:sp>
        <p:sp>
          <p:nvSpPr>
            <p:cNvPr id="60" name="Chevron 10"/>
            <p:cNvSpPr/>
            <p:nvPr/>
          </p:nvSpPr>
          <p:spPr>
            <a:xfrm>
              <a:off x="2657782" y="2571773"/>
              <a:ext cx="231468" cy="373426"/>
            </a:xfrm>
            <a:prstGeom prst="chevron">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spcBef>
                  <a:spcPct val="0"/>
                </a:spcBef>
              </a:pPr>
              <a:endParaRPr lang="en-GB" sz="2000">
                <a:solidFill>
                  <a:srgbClr val="000000"/>
                </a:solidFill>
                <a:latin typeface="Imago Book" pitchFamily="-105" charset="0"/>
              </a:endParaRPr>
            </a:p>
          </p:txBody>
        </p:sp>
      </p:grpSp>
      <p:grpSp>
        <p:nvGrpSpPr>
          <p:cNvPr id="62" name="Group 61"/>
          <p:cNvGrpSpPr/>
          <p:nvPr/>
        </p:nvGrpSpPr>
        <p:grpSpPr>
          <a:xfrm>
            <a:off x="5934876" y="1188481"/>
            <a:ext cx="402918" cy="287324"/>
            <a:chOff x="2486332" y="2571773"/>
            <a:chExt cx="402918" cy="373426"/>
          </a:xfrm>
          <a:solidFill>
            <a:srgbClr val="CB0000"/>
          </a:solidFill>
        </p:grpSpPr>
        <p:sp>
          <p:nvSpPr>
            <p:cNvPr id="67" name="Chevron 10"/>
            <p:cNvSpPr/>
            <p:nvPr/>
          </p:nvSpPr>
          <p:spPr>
            <a:xfrm>
              <a:off x="2486332" y="2571773"/>
              <a:ext cx="231468" cy="373426"/>
            </a:xfrm>
            <a:prstGeom prst="chevron">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spcBef>
                  <a:spcPct val="0"/>
                </a:spcBef>
              </a:pPr>
              <a:endParaRPr lang="en-GB" sz="2000">
                <a:solidFill>
                  <a:srgbClr val="000000"/>
                </a:solidFill>
                <a:latin typeface="Imago Book" pitchFamily="-105" charset="0"/>
              </a:endParaRPr>
            </a:p>
          </p:txBody>
        </p:sp>
        <p:sp>
          <p:nvSpPr>
            <p:cNvPr id="73" name="Chevron 10"/>
            <p:cNvSpPr/>
            <p:nvPr/>
          </p:nvSpPr>
          <p:spPr>
            <a:xfrm>
              <a:off x="2657782" y="2571773"/>
              <a:ext cx="231468" cy="373426"/>
            </a:xfrm>
            <a:prstGeom prst="chevron">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spcBef>
                  <a:spcPct val="0"/>
                </a:spcBef>
              </a:pPr>
              <a:endParaRPr lang="en-GB" sz="2000">
                <a:solidFill>
                  <a:srgbClr val="000000"/>
                </a:solidFill>
                <a:latin typeface="Imago Book" pitchFamily="-105" charset="0"/>
              </a:endParaRPr>
            </a:p>
          </p:txBody>
        </p:sp>
      </p:grpSp>
      <p:sp>
        <p:nvSpPr>
          <p:cNvPr id="74" name="Rectangle 73"/>
          <p:cNvSpPr/>
          <p:nvPr/>
        </p:nvSpPr>
        <p:spPr>
          <a:xfrm>
            <a:off x="396210" y="4336373"/>
            <a:ext cx="2340406" cy="276995"/>
          </a:xfrm>
          <a:prstGeom prst="rect">
            <a:avLst/>
          </a:prstGeom>
          <a:solidFill>
            <a:schemeClr val="tx2"/>
          </a:solidFill>
          <a:ln>
            <a:noFill/>
          </a:ln>
        </p:spPr>
        <p:txBody>
          <a:bodyPr wrap="square" lIns="91436" tIns="45718" rIns="91436" bIns="45718">
            <a:spAutoFit/>
          </a:bodyPr>
          <a:lstStyle/>
          <a:p>
            <a:pPr algn="ctr"/>
            <a:r>
              <a:rPr lang="cs-CZ" sz="1200" i="0" dirty="0" smtClean="0">
                <a:latin typeface="Imago" pitchFamily="2" charset="0"/>
              </a:rPr>
              <a:t>Zánětlivý fenotyp</a:t>
            </a:r>
            <a:endParaRPr lang="en-GB" sz="1200" i="0" baseline="30000" dirty="0">
              <a:latin typeface="Imago" pitchFamily="2" charset="0"/>
            </a:endParaRPr>
          </a:p>
        </p:txBody>
      </p:sp>
      <p:sp>
        <p:nvSpPr>
          <p:cNvPr id="75" name="Rectangle 74"/>
          <p:cNvSpPr/>
          <p:nvPr/>
        </p:nvSpPr>
        <p:spPr>
          <a:xfrm>
            <a:off x="3146252" y="4336373"/>
            <a:ext cx="5676857" cy="276995"/>
          </a:xfrm>
          <a:prstGeom prst="rect">
            <a:avLst/>
          </a:prstGeom>
          <a:solidFill>
            <a:schemeClr val="tx2"/>
          </a:solidFill>
          <a:ln>
            <a:noFill/>
          </a:ln>
        </p:spPr>
        <p:txBody>
          <a:bodyPr wrap="square" lIns="91436" tIns="45718" rIns="91436" bIns="45718">
            <a:spAutoFit/>
          </a:bodyPr>
          <a:lstStyle/>
          <a:p>
            <a:pPr algn="ctr"/>
            <a:r>
              <a:rPr lang="cs-CZ" sz="1200" i="0" dirty="0" smtClean="0">
                <a:latin typeface="Imago" pitchFamily="2" charset="0"/>
              </a:rPr>
              <a:t>Pravděpodobný defekt v krocích </a:t>
            </a:r>
            <a:r>
              <a:rPr lang="en-GB" sz="1200" i="0" dirty="0" smtClean="0">
                <a:latin typeface="Imago" pitchFamily="2" charset="0"/>
              </a:rPr>
              <a:t>6–7 </a:t>
            </a:r>
            <a:r>
              <a:rPr lang="cs-CZ" sz="1200" i="0" dirty="0" smtClean="0">
                <a:latin typeface="Imago" pitchFamily="2" charset="0"/>
              </a:rPr>
              <a:t>cyklu protinádorové imunitní odpovědi</a:t>
            </a:r>
            <a:r>
              <a:rPr lang="en-GB" sz="1200" i="0" baseline="30000" dirty="0" smtClean="0">
                <a:latin typeface="Imago" pitchFamily="2" charset="0"/>
              </a:rPr>
              <a:t>8</a:t>
            </a:r>
            <a:endParaRPr lang="en-GB" sz="1200" i="0" dirty="0">
              <a:latin typeface="Imago" pitchFamily="2" charset="0"/>
            </a:endParaRPr>
          </a:p>
        </p:txBody>
      </p:sp>
      <p:pic>
        <p:nvPicPr>
          <p:cNvPr id="43"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6760" y1="47529" x2="13520" y2="35529"/>
                        <a14:foregroundMark x1="15385" y1="47059" x2="5828" y2="39765"/>
                        <a14:foregroundMark x1="13986" y1="44000" x2="15851" y2="36000"/>
                        <a14:foregroundMark x1="19814" y1="15059" x2="30536" y2="6588"/>
                        <a14:foregroundMark x1="22145" y1="4471" x2="31469" y2="16941"/>
                        <a14:foregroundMark x1="27040" y1="16235" x2="23776" y2="13647"/>
                        <a14:foregroundMark x1="5361" y1="38353" x2="10723" y2="33882"/>
                        <a14:foregroundMark x1="4429" y1="36941" x2="3497" y2="36000"/>
                        <a14:foregroundMark x1="24476" y1="3529" x2="30070" y2="4235"/>
                        <a14:foregroundMark x1="51515" y1="4706" x2="53380" y2="1647"/>
                        <a14:foregroundMark x1="54545" y1="2118" x2="56410" y2="1882"/>
                        <a14:foregroundMark x1="20979" y1="8471" x2="18182" y2="7059"/>
                        <a14:backgroundMark x1="3030" y1="31294" x2="6993" y2="2118"/>
                        <a14:backgroundMark x1="25641" y1="96706" x2="2331" y2="56471"/>
                        <a14:backgroundMark x1="41958" y1="97882" x2="45455" y2="97882"/>
                        <a14:backgroundMark x1="46853" y1="98353" x2="64336" y2="99529"/>
                        <a14:backgroundMark x1="70396" y1="96941" x2="94172" y2="83765"/>
                        <a14:backgroundMark x1="98135" y1="64471" x2="97902" y2="16471"/>
                        <a14:backgroundMark x1="90909" y1="24235" x2="73427" y2="1412"/>
                        <a14:backgroundMark x1="74126" y1="7294" x2="60140" y2="941"/>
                        <a14:backgroundMark x1="33333" y1="941" x2="39627" y2="0"/>
                        <a14:backgroundMark x1="41492" y1="1412" x2="46387" y2="1412"/>
                        <a14:backgroundMark x1="48718" y1="1647" x2="53380" y2="235"/>
                        <a14:backgroundMark x1="55478" y1="941" x2="59674" y2="941"/>
                      </a14:backgroundRemoval>
                    </a14:imgEffect>
                  </a14:imgLayer>
                </a14:imgProps>
              </a:ext>
              <a:ext uri="{28A0092B-C50C-407E-A947-70E740481C1C}">
                <a14:useLocalDpi xmlns:a14="http://schemas.microsoft.com/office/drawing/2010/main" val="0"/>
              </a:ext>
            </a:extLst>
          </a:blip>
          <a:srcRect/>
          <a:stretch>
            <a:fillRect/>
          </a:stretch>
        </p:blipFill>
        <p:spPr bwMode="auto">
          <a:xfrm>
            <a:off x="3721743" y="2218389"/>
            <a:ext cx="1759193" cy="1743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2" name="Pie 6"/>
          <p:cNvSpPr>
            <a:spLocks noChangeAspect="1"/>
          </p:cNvSpPr>
          <p:nvPr/>
        </p:nvSpPr>
        <p:spPr bwMode="auto">
          <a:xfrm rot="16200000">
            <a:off x="3513919" y="1933160"/>
            <a:ext cx="2174839" cy="2192113"/>
          </a:xfrm>
          <a:prstGeom prst="pie">
            <a:avLst>
              <a:gd name="adj1" fmla="val 10754005"/>
              <a:gd name="adj2" fmla="val 5414787"/>
            </a:avLst>
          </a:prstGeom>
          <a:solidFill>
            <a:schemeClr val="bg1">
              <a:alpha val="68000"/>
            </a:schemeClr>
          </a:solidFill>
          <a:ln>
            <a:noFill/>
            <a:headEnd type="none" w="med" len="med"/>
            <a:tailEnd type="none" w="med" len="med"/>
          </a:ln>
          <a:effectLst/>
          <a:extLst/>
        </p:spPr>
        <p:style>
          <a:lnRef idx="1">
            <a:schemeClr val="accent6"/>
          </a:lnRef>
          <a:fillRef idx="3">
            <a:schemeClr val="accent6"/>
          </a:fillRef>
          <a:effectRef idx="2">
            <a:schemeClr val="accent6"/>
          </a:effectRef>
          <a:fontRef idx="minor">
            <a:schemeClr val="lt1"/>
          </a:fontRef>
        </p:style>
        <p:txBody>
          <a:bodyPr vert="horz" wrap="square" lIns="68577" tIns="34289" rIns="68577" bIns="34289" numCol="1" rtlCol="0" anchor="t" anchorCtr="0" compatLnSpc="1">
            <a:prstTxWarp prst="textNoShape">
              <a:avLst/>
            </a:prstTxWarp>
            <a:noAutofit/>
          </a:bodyPr>
          <a:lstStyle/>
          <a:p>
            <a:pPr eaLnBrk="0" hangingPunct="0">
              <a:spcBef>
                <a:spcPct val="50000"/>
              </a:spcBef>
            </a:pPr>
            <a:endParaRPr lang="en-US" sz="800" dirty="0">
              <a:solidFill>
                <a:srgbClr val="000000"/>
              </a:solidFill>
              <a:latin typeface="Imago" pitchFamily="2" charset="0"/>
              <a:ea typeface="ＭＳ Ｐゴシック" pitchFamily="34" charset="-128"/>
            </a:endParaRPr>
          </a:p>
        </p:txBody>
      </p:sp>
      <p:sp>
        <p:nvSpPr>
          <p:cNvPr id="71" name="Rectangle 70"/>
          <p:cNvSpPr/>
          <p:nvPr/>
        </p:nvSpPr>
        <p:spPr bwMode="auto">
          <a:xfrm>
            <a:off x="4539225" y="3881759"/>
            <a:ext cx="124229" cy="358511"/>
          </a:xfrm>
          <a:prstGeom prst="rect">
            <a:avLst/>
          </a:prstGeom>
          <a:solidFill>
            <a:srgbClr val="D2232A"/>
          </a:solidFill>
          <a:ln w="9525" cap="flat" cmpd="sng" algn="ctr">
            <a:solidFill>
              <a:srgbClr val="D2232A"/>
            </a:solidFill>
            <a:prstDash val="solid"/>
            <a:round/>
            <a:headEnd type="none" w="med" len="med"/>
            <a:tailEnd type="none" w="med" len="med"/>
          </a:ln>
          <a:effectLst/>
          <a:extLst/>
        </p:spPr>
        <p:txBody>
          <a:bodyPr vert="horz" wrap="square" lIns="91436" tIns="45718" rIns="91436" bIns="45718" numCol="1" rtlCol="0" anchor="t" anchorCtr="0" compatLnSpc="1">
            <a:prstTxWarp prst="textNoShape">
              <a:avLst/>
            </a:prstTxWarp>
          </a:bodyPr>
          <a:lstStyle/>
          <a:p>
            <a:pPr defTabSz="914355"/>
            <a:endParaRPr lang="en-GB" dirty="0">
              <a:latin typeface="Imago" pitchFamily="2" charset="0"/>
            </a:endParaRPr>
          </a:p>
        </p:txBody>
      </p:sp>
      <p:sp>
        <p:nvSpPr>
          <p:cNvPr id="53" name="Oval 52"/>
          <p:cNvSpPr/>
          <p:nvPr/>
        </p:nvSpPr>
        <p:spPr bwMode="auto">
          <a:xfrm>
            <a:off x="4780832" y="3670079"/>
            <a:ext cx="520725" cy="520725"/>
          </a:xfrm>
          <a:prstGeom prst="ellipse">
            <a:avLst/>
          </a:prstGeom>
          <a:noFill/>
          <a:ln w="28575" cap="flat" cmpd="sng" algn="ctr">
            <a:solidFill>
              <a:schemeClr val="bg1">
                <a:lumMod val="6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rtlCol="0" anchor="t" anchorCtr="0" compatLnSpc="1">
            <a:prstTxWarp prst="textNoShape">
              <a:avLst/>
            </a:prstTxWarp>
          </a:bodyPr>
          <a:lstStyle/>
          <a:p>
            <a:pPr defTabSz="914355"/>
            <a:endParaRPr lang="en-GB" dirty="0">
              <a:latin typeface="Imago" pitchFamily="2" charset="0"/>
            </a:endParaRPr>
          </a:p>
        </p:txBody>
      </p:sp>
      <p:sp>
        <p:nvSpPr>
          <p:cNvPr id="55" name="Oval 54"/>
          <p:cNvSpPr/>
          <p:nvPr/>
        </p:nvSpPr>
        <p:spPr bwMode="auto">
          <a:xfrm>
            <a:off x="5267236" y="3124868"/>
            <a:ext cx="519851" cy="520725"/>
          </a:xfrm>
          <a:prstGeom prst="ellipse">
            <a:avLst/>
          </a:prstGeom>
          <a:noFill/>
          <a:ln w="28575" cap="flat" cmpd="sng" algn="ctr">
            <a:solidFill>
              <a:schemeClr val="bg1">
                <a:lumMod val="6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rtlCol="0" anchor="t" anchorCtr="0" compatLnSpc="1">
            <a:prstTxWarp prst="textNoShape">
              <a:avLst/>
            </a:prstTxWarp>
          </a:bodyPr>
          <a:lstStyle/>
          <a:p>
            <a:pPr defTabSz="914355"/>
            <a:endParaRPr lang="en-GB" dirty="0">
              <a:latin typeface="Imago" pitchFamily="2" charset="0"/>
            </a:endParaRPr>
          </a:p>
        </p:txBody>
      </p:sp>
      <p:sp>
        <p:nvSpPr>
          <p:cNvPr id="39" name="Obdélník 38"/>
          <p:cNvSpPr/>
          <p:nvPr/>
        </p:nvSpPr>
        <p:spPr>
          <a:xfrm>
            <a:off x="8029484" y="4890610"/>
            <a:ext cx="960519" cy="200055"/>
          </a:xfrm>
          <a:prstGeom prst="rect">
            <a:avLst/>
          </a:prstGeom>
        </p:spPr>
        <p:txBody>
          <a:bodyPr wrap="none">
            <a:spAutoFit/>
          </a:bodyPr>
          <a:lstStyle/>
          <a:p>
            <a:r>
              <a:rPr lang="mr-IN" sz="700" i="0" dirty="0">
                <a:solidFill>
                  <a:srgbClr val="000000"/>
                </a:solidFill>
                <a:latin typeface="Helvetica" charset="0"/>
              </a:rPr>
              <a:t>CZ/TCN/0318/0005</a:t>
            </a:r>
            <a:endParaRPr lang="cs-CZ" sz="700" dirty="0"/>
          </a:p>
        </p:txBody>
      </p:sp>
      <p:sp>
        <p:nvSpPr>
          <p:cNvPr id="40" name="Rectangle 39"/>
          <p:cNvSpPr/>
          <p:nvPr/>
        </p:nvSpPr>
        <p:spPr>
          <a:xfrm>
            <a:off x="8069031" y="4867348"/>
            <a:ext cx="968289" cy="200055"/>
          </a:xfrm>
          <a:prstGeom prst="rect">
            <a:avLst/>
          </a:prstGeom>
          <a:solidFill>
            <a:schemeClr val="bg1"/>
          </a:solidFill>
        </p:spPr>
        <p:txBody>
          <a:bodyPr wrap="square">
            <a:spAutoFit/>
          </a:bodyPr>
          <a:lstStyle/>
          <a:p>
            <a:r>
              <a:rPr lang="en-US" sz="700" i="0" dirty="0">
                <a:solidFill>
                  <a:srgbClr val="555555"/>
                </a:solidFill>
                <a:latin typeface="Arial" panose="020B0604020202020204" pitchFamily="34" charset="0"/>
              </a:rPr>
              <a:t>M-CZ-00001107</a:t>
            </a:r>
            <a:endParaRPr lang="en-US" sz="700" dirty="0"/>
          </a:p>
        </p:txBody>
      </p:sp>
    </p:spTree>
    <p:extLst>
      <p:ext uri="{BB962C8B-B14F-4D97-AF65-F5344CB8AC3E}">
        <p14:creationId xmlns:p14="http://schemas.microsoft.com/office/powerpoint/2010/main" val="76198232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Skupina 4"/>
          <p:cNvGrpSpPr/>
          <p:nvPr/>
        </p:nvGrpSpPr>
        <p:grpSpPr>
          <a:xfrm>
            <a:off x="0" y="-304800"/>
            <a:ext cx="9144000" cy="5448300"/>
            <a:chOff x="0" y="-172026"/>
            <a:chExt cx="9144000" cy="6461615"/>
          </a:xfrm>
        </p:grpSpPr>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2026"/>
              <a:ext cx="9144000" cy="6461615"/>
            </a:xfrm>
            <a:prstGeom prst="rect">
              <a:avLst/>
            </a:prstGeom>
          </p:spPr>
        </p:pic>
        <p:pic>
          <p:nvPicPr>
            <p:cNvPr id="7" name="Obrázek 6"/>
            <p:cNvPicPr>
              <a:picLocks noChangeAspect="1"/>
            </p:cNvPicPr>
            <p:nvPr/>
          </p:nvPicPr>
          <p:blipFill rotWithShape="1">
            <a:blip r:embed="rId4">
              <a:extLst>
                <a:ext uri="{28A0092B-C50C-407E-A947-70E740481C1C}">
                  <a14:useLocalDpi xmlns:a14="http://schemas.microsoft.com/office/drawing/2010/main" val="0"/>
                </a:ext>
              </a:extLst>
            </a:blip>
            <a:srcRect t="3975" b="16562"/>
            <a:stretch/>
          </p:blipFill>
          <p:spPr>
            <a:xfrm>
              <a:off x="0" y="1384646"/>
              <a:ext cx="9144000" cy="4776671"/>
            </a:xfrm>
            <a:prstGeom prst="rect">
              <a:avLst/>
            </a:prstGeom>
          </p:spPr>
        </p:pic>
      </p:grpSp>
      <p:grpSp>
        <p:nvGrpSpPr>
          <p:cNvPr id="8" name="Skupina 7"/>
          <p:cNvGrpSpPr/>
          <p:nvPr/>
        </p:nvGrpSpPr>
        <p:grpSpPr>
          <a:xfrm>
            <a:off x="5906730" y="3485134"/>
            <a:ext cx="2862648" cy="1445737"/>
            <a:chOff x="226540" y="2038867"/>
            <a:chExt cx="8483313" cy="4295689"/>
          </a:xfrm>
        </p:grpSpPr>
        <p:pic>
          <p:nvPicPr>
            <p:cNvPr id="9" name="Obrázek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540" y="2038867"/>
              <a:ext cx="4011538" cy="4295689"/>
            </a:xfrm>
            <a:prstGeom prst="rect">
              <a:avLst/>
            </a:prstGeom>
          </p:spPr>
        </p:pic>
        <p:pic>
          <p:nvPicPr>
            <p:cNvPr id="10" name="Obrázek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24577" y="3412435"/>
              <a:ext cx="4385276" cy="1548551"/>
            </a:xfrm>
            <a:prstGeom prst="rect">
              <a:avLst/>
            </a:prstGeom>
          </p:spPr>
        </p:pic>
      </p:grpSp>
      <p:pic>
        <p:nvPicPr>
          <p:cNvPr id="12" name="Obrázek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56984" y="91440"/>
            <a:ext cx="2032000" cy="639572"/>
          </a:xfrm>
          <a:prstGeom prst="rect">
            <a:avLst/>
          </a:prstGeom>
        </p:spPr>
      </p:pic>
      <p:pic>
        <p:nvPicPr>
          <p:cNvPr id="13" name="Picture 4">
            <a:extLst>
              <a:ext uri="{FF2B5EF4-FFF2-40B4-BE49-F238E27FC236}">
                <a16:creationId xmlns:a16="http://schemas.microsoft.com/office/drawing/2014/main" id="{0F182B32-310C-4B22-BF31-FFD261E34D1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30686" y="298423"/>
            <a:ext cx="676253" cy="349991"/>
          </a:xfrm>
          <a:prstGeom prst="rect">
            <a:avLst/>
          </a:prstGeom>
        </p:spPr>
      </p:pic>
      <p:sp>
        <p:nvSpPr>
          <p:cNvPr id="14" name="Title 1"/>
          <p:cNvSpPr>
            <a:spLocks noGrp="1"/>
          </p:cNvSpPr>
          <p:nvPr>
            <p:ph type="title"/>
          </p:nvPr>
        </p:nvSpPr>
        <p:spPr>
          <a:xfrm>
            <a:off x="0" y="1504525"/>
            <a:ext cx="9144000" cy="1021556"/>
          </a:xfrm>
        </p:spPr>
        <p:txBody>
          <a:bodyPr/>
          <a:lstStyle/>
          <a:p>
            <a:pPr algn="ctr"/>
            <a:r>
              <a:rPr lang="cs-CZ" sz="3200" dirty="0"/>
              <a:t>Obnovení protinádorové </a:t>
            </a:r>
            <a:r>
              <a:rPr lang="cs-CZ" sz="3200" dirty="0" smtClean="0"/>
              <a:t/>
            </a:r>
            <a:br>
              <a:rPr lang="cs-CZ" sz="3200" dirty="0" smtClean="0"/>
            </a:br>
            <a:r>
              <a:rPr lang="cs-CZ" sz="3200" dirty="0" smtClean="0"/>
              <a:t>imunitní </a:t>
            </a:r>
            <a:r>
              <a:rPr lang="cs-CZ" sz="3200" dirty="0"/>
              <a:t>odpovědi </a:t>
            </a:r>
            <a:endParaRPr lang="en-GB" sz="3200" dirty="0"/>
          </a:p>
        </p:txBody>
      </p:sp>
      <p:sp>
        <p:nvSpPr>
          <p:cNvPr id="11" name="Obdélník 10"/>
          <p:cNvSpPr/>
          <p:nvPr/>
        </p:nvSpPr>
        <p:spPr>
          <a:xfrm>
            <a:off x="8029484" y="4890610"/>
            <a:ext cx="1163351" cy="200055"/>
          </a:xfrm>
          <a:prstGeom prst="rect">
            <a:avLst/>
          </a:prstGeom>
        </p:spPr>
        <p:txBody>
          <a:bodyPr wrap="none">
            <a:spAutoFit/>
          </a:bodyPr>
          <a:lstStyle/>
          <a:p>
            <a:r>
              <a:rPr lang="mr-IN" sz="700" i="0" dirty="0" smtClean="0">
                <a:solidFill>
                  <a:srgbClr val="000000"/>
                </a:solidFill>
                <a:latin typeface="Helvetica" charset="0"/>
              </a:rPr>
              <a:t>CZ/TCN/0318/0005</a:t>
            </a:r>
            <a:r>
              <a:rPr lang="cs-CZ" sz="700" i="0" dirty="0" err="1" smtClean="0">
                <a:solidFill>
                  <a:srgbClr val="000000"/>
                </a:solidFill>
                <a:latin typeface="Helvetica" charset="0"/>
              </a:rPr>
              <a:t>ai</a:t>
            </a:r>
            <a:endParaRPr lang="cs-CZ" sz="700" dirty="0"/>
          </a:p>
        </p:txBody>
      </p:sp>
      <p:sp>
        <p:nvSpPr>
          <p:cNvPr id="16" name="Rectangle 15"/>
          <p:cNvSpPr/>
          <p:nvPr/>
        </p:nvSpPr>
        <p:spPr>
          <a:xfrm>
            <a:off x="8069031" y="4867348"/>
            <a:ext cx="968289" cy="200055"/>
          </a:xfrm>
          <a:prstGeom prst="rect">
            <a:avLst/>
          </a:prstGeom>
          <a:solidFill>
            <a:schemeClr val="tx2">
              <a:lumMod val="40000"/>
              <a:lumOff val="60000"/>
            </a:schemeClr>
          </a:solidFill>
        </p:spPr>
        <p:txBody>
          <a:bodyPr wrap="square">
            <a:spAutoFit/>
          </a:bodyPr>
          <a:lstStyle/>
          <a:p>
            <a:r>
              <a:rPr lang="en-US" sz="700" i="0" dirty="0">
                <a:solidFill>
                  <a:srgbClr val="555555"/>
                </a:solidFill>
                <a:latin typeface="Arial" panose="020B0604020202020204" pitchFamily="34" charset="0"/>
              </a:rPr>
              <a:t>M-CZ-00001107</a:t>
            </a:r>
            <a:endParaRPr lang="en-US" sz="700" dirty="0"/>
          </a:p>
        </p:txBody>
      </p:sp>
    </p:spTree>
    <p:extLst>
      <p:ext uri="{BB962C8B-B14F-4D97-AF65-F5344CB8AC3E}">
        <p14:creationId xmlns:p14="http://schemas.microsoft.com/office/powerpoint/2010/main" val="212324657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b="1" dirty="0" smtClean="0"/>
              <a:t>Využití imunologického profilování v léčbě pacientů</a:t>
            </a:r>
            <a:r>
              <a:rPr lang="en-US" b="1" dirty="0"/>
              <a:t/>
            </a:r>
            <a:br>
              <a:rPr lang="en-US" b="1" dirty="0"/>
            </a:br>
            <a:r>
              <a:rPr lang="en-US" b="1" dirty="0"/>
              <a:t> </a:t>
            </a:r>
            <a:br>
              <a:rPr lang="en-US" b="1" dirty="0"/>
            </a:br>
            <a:endParaRPr lang="en-US" b="1" dirty="0"/>
          </a:p>
        </p:txBody>
      </p:sp>
      <p:sp>
        <p:nvSpPr>
          <p:cNvPr id="7" name="Content Placeholder 6"/>
          <p:cNvSpPr>
            <a:spLocks noGrp="1"/>
          </p:cNvSpPr>
          <p:nvPr>
            <p:ph type="body" sz="quarter" idx="10"/>
          </p:nvPr>
        </p:nvSpPr>
        <p:spPr/>
        <p:txBody>
          <a:bodyPr/>
          <a:lstStyle/>
          <a:p>
            <a:r>
              <a:rPr lang="en-GB" sz="800" dirty="0">
                <a:solidFill>
                  <a:schemeClr val="bg1">
                    <a:lumMod val="50000"/>
                  </a:schemeClr>
                </a:solidFill>
              </a:rPr>
              <a:t>Chen &amp; </a:t>
            </a:r>
            <a:r>
              <a:rPr lang="en-GB" sz="800" dirty="0" err="1">
                <a:solidFill>
                  <a:schemeClr val="bg1">
                    <a:lumMod val="50000"/>
                  </a:schemeClr>
                </a:solidFill>
              </a:rPr>
              <a:t>Mellman</a:t>
            </a:r>
            <a:r>
              <a:rPr lang="en-GB" sz="800" dirty="0">
                <a:solidFill>
                  <a:schemeClr val="bg1">
                    <a:lumMod val="50000"/>
                  </a:schemeClr>
                </a:solidFill>
              </a:rPr>
              <a:t>, 2013; Hedge, </a:t>
            </a:r>
            <a:r>
              <a:rPr lang="en-GB" sz="800" i="1" dirty="0">
                <a:solidFill>
                  <a:schemeClr val="bg1">
                    <a:lumMod val="50000"/>
                  </a:schemeClr>
                </a:solidFill>
              </a:rPr>
              <a:t>et al</a:t>
            </a:r>
            <a:r>
              <a:rPr lang="en-GB" sz="800" dirty="0">
                <a:solidFill>
                  <a:schemeClr val="bg1">
                    <a:lumMod val="50000"/>
                  </a:schemeClr>
                </a:solidFill>
              </a:rPr>
              <a:t>. 2016. Kim &amp; Chen, 2016; 3. Chen &amp; </a:t>
            </a:r>
            <a:r>
              <a:rPr lang="en-GB" sz="800" dirty="0" err="1">
                <a:solidFill>
                  <a:schemeClr val="bg1">
                    <a:lumMod val="50000"/>
                  </a:schemeClr>
                </a:solidFill>
              </a:rPr>
              <a:t>Mellman</a:t>
            </a:r>
            <a:r>
              <a:rPr lang="en-GB" sz="800" dirty="0">
                <a:solidFill>
                  <a:schemeClr val="bg1">
                    <a:lumMod val="50000"/>
                  </a:schemeClr>
                </a:solidFill>
              </a:rPr>
              <a:t>, 2017.</a:t>
            </a:r>
          </a:p>
        </p:txBody>
      </p:sp>
      <p:sp>
        <p:nvSpPr>
          <p:cNvPr id="8" name="Rectangle 7"/>
          <p:cNvSpPr/>
          <p:nvPr/>
        </p:nvSpPr>
        <p:spPr>
          <a:xfrm>
            <a:off x="557995" y="924743"/>
            <a:ext cx="8025792" cy="584771"/>
          </a:xfrm>
          <a:prstGeom prst="rect">
            <a:avLst/>
          </a:prstGeom>
          <a:solidFill>
            <a:schemeClr val="bg1">
              <a:lumMod val="85000"/>
            </a:schemeClr>
          </a:solidFill>
        </p:spPr>
        <p:txBody>
          <a:bodyPr wrap="square" lIns="91436" tIns="45718" rIns="91436" bIns="45718">
            <a:spAutoFit/>
          </a:bodyPr>
          <a:lstStyle/>
          <a:p>
            <a:pPr lvl="0" algn="ctr"/>
            <a:r>
              <a:rPr lang="cs-CZ" sz="1600" dirty="0" smtClean="0"/>
              <a:t>Každý imunitní fenotyp vyžaduje specifickou aktivitu T-buněk k obnovení protinádorové imunitní odpovědi </a:t>
            </a:r>
            <a:r>
              <a:rPr lang="en-US" sz="1600" b="1" dirty="0" smtClean="0"/>
              <a:t> </a:t>
            </a:r>
            <a:endParaRPr lang="en-US" sz="1600" b="1" dirty="0"/>
          </a:p>
        </p:txBody>
      </p:sp>
      <p:sp>
        <p:nvSpPr>
          <p:cNvPr id="19" name="Rounded Rectangle 31"/>
          <p:cNvSpPr/>
          <p:nvPr/>
        </p:nvSpPr>
        <p:spPr bwMode="auto">
          <a:xfrm>
            <a:off x="5950100" y="1713507"/>
            <a:ext cx="2633687" cy="329997"/>
          </a:xfrm>
          <a:prstGeom prst="round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355"/>
            <a:r>
              <a:rPr lang="cs-CZ" sz="1400" b="1" i="0" dirty="0" smtClean="0">
                <a:solidFill>
                  <a:srgbClr val="89B9E3"/>
                </a:solidFill>
                <a:latin typeface="Imago" pitchFamily="2" charset="0"/>
              </a:rPr>
              <a:t>„bez zánětlivé infiltrace“</a:t>
            </a:r>
            <a:endParaRPr lang="en-GB" sz="1400" b="1" i="0" dirty="0">
              <a:solidFill>
                <a:srgbClr val="89B9E3"/>
              </a:solidFill>
              <a:latin typeface="Imago" pitchFamily="2" charset="0"/>
            </a:endParaRPr>
          </a:p>
        </p:txBody>
      </p:sp>
      <p:pic>
        <p:nvPicPr>
          <p:cNvPr id="20" name="Picture 19"/>
          <p:cNvPicPr>
            <a:picLocks noChangeAspect="1"/>
          </p:cNvPicPr>
          <p:nvPr/>
        </p:nvPicPr>
        <p:blipFill>
          <a:blip r:embed="rId3"/>
          <a:stretch>
            <a:fillRect/>
          </a:stretch>
        </p:blipFill>
        <p:spPr>
          <a:xfrm>
            <a:off x="6000604" y="2102465"/>
            <a:ext cx="2583183" cy="1502674"/>
          </a:xfrm>
          <a:prstGeom prst="rect">
            <a:avLst/>
          </a:prstGeom>
        </p:spPr>
      </p:pic>
      <p:sp>
        <p:nvSpPr>
          <p:cNvPr id="17" name="Rounded Rectangle 32"/>
          <p:cNvSpPr/>
          <p:nvPr/>
        </p:nvSpPr>
        <p:spPr bwMode="auto">
          <a:xfrm>
            <a:off x="3291635" y="1696868"/>
            <a:ext cx="2598204" cy="329997"/>
          </a:xfrm>
          <a:prstGeom prst="round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355"/>
            <a:r>
              <a:rPr lang="cs-CZ" sz="1400" b="1" i="0" dirty="0" smtClean="0">
                <a:solidFill>
                  <a:srgbClr val="743371"/>
                </a:solidFill>
                <a:latin typeface="Imago" pitchFamily="2" charset="0"/>
              </a:rPr>
              <a:t>„s infiltrací na periferii nádoru“</a:t>
            </a:r>
            <a:endParaRPr lang="en-GB" sz="1400" b="1" i="0" dirty="0">
              <a:solidFill>
                <a:srgbClr val="743371"/>
              </a:solidFill>
              <a:latin typeface="Imago" pitchFamily="2" charset="0"/>
            </a:endParaRPr>
          </a:p>
        </p:txBody>
      </p:sp>
      <p:pic>
        <p:nvPicPr>
          <p:cNvPr id="18" name="Picture 17"/>
          <p:cNvPicPr>
            <a:picLocks noChangeAspect="1"/>
          </p:cNvPicPr>
          <p:nvPr/>
        </p:nvPicPr>
        <p:blipFill>
          <a:blip r:embed="rId4"/>
          <a:stretch>
            <a:fillRect/>
          </a:stretch>
        </p:blipFill>
        <p:spPr>
          <a:xfrm>
            <a:off x="3291635" y="2099566"/>
            <a:ext cx="2598204" cy="1508304"/>
          </a:xfrm>
          <a:prstGeom prst="rect">
            <a:avLst/>
          </a:prstGeom>
        </p:spPr>
      </p:pic>
      <p:sp>
        <p:nvSpPr>
          <p:cNvPr id="15" name="Rounded Rectangle 33"/>
          <p:cNvSpPr/>
          <p:nvPr/>
        </p:nvSpPr>
        <p:spPr bwMode="auto">
          <a:xfrm>
            <a:off x="557995" y="1696868"/>
            <a:ext cx="2598204" cy="329997"/>
          </a:xfrm>
          <a:prstGeom prst="round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355"/>
            <a:r>
              <a:rPr lang="cs-CZ" sz="1400" b="1" i="0" dirty="0" smtClean="0">
                <a:solidFill>
                  <a:srgbClr val="C00000"/>
                </a:solidFill>
                <a:latin typeface="Imago" pitchFamily="2" charset="0"/>
              </a:rPr>
              <a:t>„se zánětlivou infiltrací“</a:t>
            </a:r>
            <a:endParaRPr lang="en-GB" sz="1400" b="1" i="0" dirty="0">
              <a:solidFill>
                <a:srgbClr val="C00000"/>
              </a:solidFill>
              <a:latin typeface="Imago" pitchFamily="2" charset="0"/>
            </a:endParaRPr>
          </a:p>
        </p:txBody>
      </p:sp>
      <p:pic>
        <p:nvPicPr>
          <p:cNvPr id="16" name="Picture 15"/>
          <p:cNvPicPr>
            <a:picLocks noChangeAspect="1"/>
          </p:cNvPicPr>
          <p:nvPr/>
        </p:nvPicPr>
        <p:blipFill>
          <a:blip r:embed="rId5"/>
          <a:stretch>
            <a:fillRect/>
          </a:stretch>
        </p:blipFill>
        <p:spPr>
          <a:xfrm>
            <a:off x="557995" y="2102465"/>
            <a:ext cx="2598204" cy="1502674"/>
          </a:xfrm>
          <a:prstGeom prst="rect">
            <a:avLst/>
          </a:prstGeom>
        </p:spPr>
      </p:pic>
      <p:sp>
        <p:nvSpPr>
          <p:cNvPr id="21" name="Rectangle 20"/>
          <p:cNvSpPr/>
          <p:nvPr/>
        </p:nvSpPr>
        <p:spPr>
          <a:xfrm>
            <a:off x="2557003" y="3070811"/>
            <a:ext cx="184722" cy="369328"/>
          </a:xfrm>
          <a:prstGeom prst="rect">
            <a:avLst/>
          </a:prstGeom>
        </p:spPr>
        <p:txBody>
          <a:bodyPr wrap="none" lIns="91436" tIns="45718" rIns="91436" bIns="45718">
            <a:spAutoFit/>
          </a:bodyPr>
          <a:lstStyle/>
          <a:p>
            <a:pPr defTabSz="914355" fontAlgn="auto">
              <a:spcBef>
                <a:spcPts val="0"/>
              </a:spcBef>
              <a:spcAft>
                <a:spcPts val="0"/>
              </a:spcAft>
              <a:defRPr/>
            </a:pPr>
            <a:endParaRPr lang="en-US" i="0" dirty="0">
              <a:solidFill>
                <a:srgbClr val="262626"/>
              </a:solidFill>
              <a:latin typeface="Imago"/>
              <a:ea typeface="+mn-ea"/>
            </a:endParaRPr>
          </a:p>
        </p:txBody>
      </p:sp>
      <p:sp>
        <p:nvSpPr>
          <p:cNvPr id="26" name="Rounded Rectangle 31"/>
          <p:cNvSpPr/>
          <p:nvPr/>
        </p:nvSpPr>
        <p:spPr bwMode="auto">
          <a:xfrm>
            <a:off x="6000604" y="4033995"/>
            <a:ext cx="2583183" cy="524130"/>
          </a:xfrm>
          <a:prstGeom prst="roundRect">
            <a:avLst>
              <a:gd name="adj" fmla="val 0"/>
            </a:avLst>
          </a:prstGeom>
          <a:solidFill>
            <a:srgbClr val="89B9E3"/>
          </a:solidFill>
          <a:ln w="9525" cap="flat" cmpd="sng" algn="ctr">
            <a:noFill/>
            <a:prstDash val="solid"/>
            <a:round/>
            <a:headEnd type="none" w="med" len="med"/>
            <a:tailEnd type="none" w="med" len="med"/>
          </a:ln>
          <a:effectLst/>
          <a:extLst/>
        </p:spPr>
        <p:txBody>
          <a:bodyPr vert="horz" wrap="square" lIns="91436" tIns="45718" rIns="91436" bIns="45718" numCol="1" rtlCol="0" anchor="ctr" anchorCtr="0" compatLnSpc="1">
            <a:prstTxWarp prst="textNoShape">
              <a:avLst/>
            </a:prstTxWarp>
          </a:bodyPr>
          <a:lstStyle/>
          <a:p>
            <a:pPr algn="ctr"/>
            <a:r>
              <a:rPr lang="cs-CZ" sz="1400" b="1" i="0" dirty="0" smtClean="0">
                <a:solidFill>
                  <a:schemeClr val="bg1"/>
                </a:solidFill>
                <a:latin typeface="Imago" pitchFamily="2" charset="0"/>
              </a:rPr>
              <a:t>TVORBA </a:t>
            </a:r>
          </a:p>
          <a:p>
            <a:pPr algn="ctr"/>
            <a:r>
              <a:rPr lang="cs-CZ" sz="1200" b="1" i="0" dirty="0" smtClean="0">
                <a:solidFill>
                  <a:schemeClr val="bg1"/>
                </a:solidFill>
                <a:latin typeface="Imago" pitchFamily="2" charset="0"/>
              </a:rPr>
              <a:t>Aktivních T-buněk namířených proti nádoru</a:t>
            </a:r>
            <a:endParaRPr lang="en-GB" sz="1200" b="1" i="0" dirty="0">
              <a:solidFill>
                <a:schemeClr val="bg1"/>
              </a:solidFill>
              <a:latin typeface="Imago" pitchFamily="2" charset="0"/>
            </a:endParaRPr>
          </a:p>
        </p:txBody>
      </p:sp>
      <p:sp>
        <p:nvSpPr>
          <p:cNvPr id="27" name="Rounded Rectangle 32"/>
          <p:cNvSpPr/>
          <p:nvPr/>
        </p:nvSpPr>
        <p:spPr bwMode="auto">
          <a:xfrm>
            <a:off x="3291635" y="4033995"/>
            <a:ext cx="2598204" cy="524130"/>
          </a:xfrm>
          <a:prstGeom prst="roundRect">
            <a:avLst>
              <a:gd name="adj" fmla="val 0"/>
            </a:avLst>
          </a:prstGeom>
          <a:solidFill>
            <a:srgbClr val="743371"/>
          </a:solidFill>
          <a:ln w="9525" cap="flat" cmpd="sng" algn="ctr">
            <a:noFill/>
            <a:prstDash val="solid"/>
            <a:round/>
            <a:headEnd type="none" w="med" len="med"/>
            <a:tailEnd type="none" w="med" len="med"/>
          </a:ln>
          <a:effectLst/>
          <a:extLst/>
        </p:spPr>
        <p:txBody>
          <a:bodyPr vert="horz" wrap="square" lIns="91436" tIns="45718" rIns="91436" bIns="45718" numCol="1" rtlCol="0" anchor="ctr" anchorCtr="0" compatLnSpc="1">
            <a:prstTxWarp prst="textNoShape">
              <a:avLst/>
            </a:prstTxWarp>
          </a:bodyPr>
          <a:lstStyle/>
          <a:p>
            <a:pPr algn="ctr" defTabSz="914355"/>
            <a:r>
              <a:rPr lang="cs-CZ" sz="1400" b="1" i="0" dirty="0" smtClean="0">
                <a:solidFill>
                  <a:schemeClr val="bg1"/>
                </a:solidFill>
                <a:latin typeface="Imago" pitchFamily="2" charset="0"/>
              </a:rPr>
              <a:t>PRONIKNOUT</a:t>
            </a:r>
            <a:endParaRPr lang="en-GB" sz="1400" b="1" i="0" dirty="0">
              <a:solidFill>
                <a:schemeClr val="bg1"/>
              </a:solidFill>
              <a:latin typeface="Imago" pitchFamily="2" charset="0"/>
            </a:endParaRPr>
          </a:p>
          <a:p>
            <a:pPr algn="ctr" defTabSz="914355"/>
            <a:r>
              <a:rPr lang="cs-CZ" sz="1200" b="1" i="0" dirty="0" smtClean="0">
                <a:solidFill>
                  <a:schemeClr val="bg1"/>
                </a:solidFill>
                <a:latin typeface="Imago" pitchFamily="2" charset="0"/>
              </a:rPr>
              <a:t>Do nádoru </a:t>
            </a:r>
            <a:endParaRPr lang="en-GB" sz="1400" b="1" i="0" dirty="0">
              <a:solidFill>
                <a:schemeClr val="bg1"/>
              </a:solidFill>
              <a:latin typeface="Imago" pitchFamily="2" charset="0"/>
            </a:endParaRPr>
          </a:p>
        </p:txBody>
      </p:sp>
      <p:sp>
        <p:nvSpPr>
          <p:cNvPr id="28" name="Rounded Rectangle 33"/>
          <p:cNvSpPr/>
          <p:nvPr/>
        </p:nvSpPr>
        <p:spPr bwMode="auto">
          <a:xfrm>
            <a:off x="557995" y="4033995"/>
            <a:ext cx="2598204" cy="524130"/>
          </a:xfrm>
          <a:prstGeom prst="roundRect">
            <a:avLst>
              <a:gd name="adj" fmla="val 0"/>
            </a:avLst>
          </a:prstGeom>
          <a:solidFill>
            <a:srgbClr val="D2232A"/>
          </a:solidFill>
          <a:ln w="9525" cap="flat" cmpd="sng" algn="ctr">
            <a:noFill/>
            <a:prstDash val="solid"/>
            <a:round/>
            <a:headEnd type="none" w="med" len="med"/>
            <a:tailEnd type="none" w="med" len="med"/>
          </a:ln>
          <a:effectLst/>
          <a:extLst/>
        </p:spPr>
        <p:txBody>
          <a:bodyPr vert="horz" wrap="square" lIns="91436" tIns="45718" rIns="91436" bIns="45718" numCol="1" rtlCol="0" anchor="ctr" anchorCtr="0" compatLnSpc="1">
            <a:prstTxWarp prst="textNoShape">
              <a:avLst/>
            </a:prstTxWarp>
          </a:bodyPr>
          <a:lstStyle/>
          <a:p>
            <a:pPr algn="ctr" defTabSz="914355"/>
            <a:r>
              <a:rPr lang="cs-CZ" sz="1400" b="1" i="0" dirty="0" smtClean="0">
                <a:solidFill>
                  <a:schemeClr val="bg1"/>
                </a:solidFill>
                <a:latin typeface="Imago" pitchFamily="2" charset="0"/>
              </a:rPr>
              <a:t>USMRTIT</a:t>
            </a:r>
            <a:endParaRPr lang="en-GB" sz="1400" b="1" i="0" dirty="0">
              <a:solidFill>
                <a:schemeClr val="bg1"/>
              </a:solidFill>
              <a:latin typeface="Imago" pitchFamily="2" charset="0"/>
            </a:endParaRPr>
          </a:p>
          <a:p>
            <a:pPr algn="ctr" defTabSz="914355"/>
            <a:r>
              <a:rPr lang="cs-CZ" sz="1200" b="1" i="0" dirty="0" smtClean="0">
                <a:solidFill>
                  <a:schemeClr val="bg1"/>
                </a:solidFill>
                <a:latin typeface="Imago" pitchFamily="2" charset="0"/>
              </a:rPr>
              <a:t>nádor</a:t>
            </a:r>
            <a:endParaRPr lang="en-GB" sz="1400" b="1" i="0" dirty="0">
              <a:solidFill>
                <a:schemeClr val="bg1"/>
              </a:solidFill>
              <a:latin typeface="Imago" pitchFamily="2" charset="0"/>
            </a:endParaRPr>
          </a:p>
        </p:txBody>
      </p:sp>
      <p:sp>
        <p:nvSpPr>
          <p:cNvPr id="29" name="Rounded Rectangle 33"/>
          <p:cNvSpPr/>
          <p:nvPr/>
        </p:nvSpPr>
        <p:spPr bwMode="auto">
          <a:xfrm>
            <a:off x="557995" y="3693958"/>
            <a:ext cx="8025792" cy="262065"/>
          </a:xfrm>
          <a:prstGeom prst="roundRect">
            <a:avLst>
              <a:gd name="adj" fmla="val 0"/>
            </a:avLst>
          </a:prstGeom>
          <a:solidFill>
            <a:schemeClr val="tx2"/>
          </a:solidFill>
          <a:ln w="9525" cap="flat" cmpd="sng" algn="ctr">
            <a:noFill/>
            <a:prstDash val="solid"/>
            <a:round/>
            <a:headEnd type="none" w="med" len="med"/>
            <a:tailEnd type="none" w="med" len="med"/>
          </a:ln>
          <a:effectLst/>
          <a:extLst/>
        </p:spPr>
        <p:txBody>
          <a:bodyPr vert="horz" wrap="square" lIns="91436" tIns="45718" rIns="91436" bIns="45718" numCol="1" rtlCol="0" anchor="ctr" anchorCtr="0" compatLnSpc="1">
            <a:prstTxWarp prst="textNoShape">
              <a:avLst/>
            </a:prstTxWarp>
          </a:bodyPr>
          <a:lstStyle/>
          <a:p>
            <a:pPr algn="ctr" defTabSz="914355"/>
            <a:r>
              <a:rPr lang="cs-CZ" sz="1400" b="1" i="0" dirty="0" smtClean="0">
                <a:solidFill>
                  <a:schemeClr val="bg1"/>
                </a:solidFill>
                <a:latin typeface="Imago" pitchFamily="2" charset="0"/>
              </a:rPr>
              <a:t>Základní aktivita T-buněk </a:t>
            </a:r>
            <a:endParaRPr lang="en-GB" sz="1400" b="1" i="0" dirty="0">
              <a:solidFill>
                <a:schemeClr val="bg1"/>
              </a:solidFill>
              <a:latin typeface="Imago" pitchFamily="2" charset="0"/>
            </a:endParaRPr>
          </a:p>
        </p:txBody>
      </p:sp>
      <p:sp>
        <p:nvSpPr>
          <p:cNvPr id="22" name="Rectangle 21"/>
          <p:cNvSpPr/>
          <p:nvPr/>
        </p:nvSpPr>
        <p:spPr>
          <a:xfrm>
            <a:off x="8069031" y="4867348"/>
            <a:ext cx="968289" cy="200055"/>
          </a:xfrm>
          <a:prstGeom prst="rect">
            <a:avLst/>
          </a:prstGeom>
          <a:solidFill>
            <a:schemeClr val="bg1"/>
          </a:solidFill>
        </p:spPr>
        <p:txBody>
          <a:bodyPr wrap="square">
            <a:spAutoFit/>
          </a:bodyPr>
          <a:lstStyle/>
          <a:p>
            <a:r>
              <a:rPr lang="en-US" sz="700" i="0" dirty="0">
                <a:solidFill>
                  <a:srgbClr val="555555"/>
                </a:solidFill>
                <a:latin typeface="Arial" panose="020B0604020202020204" pitchFamily="34" charset="0"/>
              </a:rPr>
              <a:t>M-CZ-00001107</a:t>
            </a:r>
            <a:endParaRPr lang="en-US" sz="700" dirty="0"/>
          </a:p>
        </p:txBody>
      </p:sp>
    </p:spTree>
    <p:extLst>
      <p:ext uri="{BB962C8B-B14F-4D97-AF65-F5344CB8AC3E}">
        <p14:creationId xmlns:p14="http://schemas.microsoft.com/office/powerpoint/2010/main" val="636431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24" y="96442"/>
            <a:ext cx="7815531" cy="738188"/>
          </a:xfrm>
        </p:spPr>
        <p:txBody>
          <a:bodyPr/>
          <a:lstStyle/>
          <a:p>
            <a:r>
              <a:rPr lang="cs-CZ" b="1" dirty="0" smtClean="0"/>
              <a:t>„</a:t>
            </a:r>
            <a:r>
              <a:rPr lang="cs-CZ" b="1" dirty="0" err="1" smtClean="0"/>
              <a:t>Imunofenotypové</a:t>
            </a:r>
            <a:r>
              <a:rPr lang="cs-CZ" b="1" dirty="0" smtClean="0"/>
              <a:t> kontinuum -  vzájemné prolínání jednotlivých </a:t>
            </a:r>
            <a:r>
              <a:rPr lang="cs-CZ" b="1" dirty="0" err="1" smtClean="0"/>
              <a:t>imunofenotypů</a:t>
            </a:r>
            <a:endParaRPr lang="en-GB" b="1" baseline="30000" dirty="0"/>
          </a:p>
        </p:txBody>
      </p:sp>
      <p:sp>
        <p:nvSpPr>
          <p:cNvPr id="3" name="Text Placeholder 2"/>
          <p:cNvSpPr>
            <a:spLocks noGrp="1"/>
          </p:cNvSpPr>
          <p:nvPr>
            <p:ph type="body" sz="quarter" idx="4294967295"/>
          </p:nvPr>
        </p:nvSpPr>
        <p:spPr>
          <a:xfrm>
            <a:off x="352424" y="4907411"/>
            <a:ext cx="1904172" cy="95771"/>
          </a:xfrm>
        </p:spPr>
        <p:txBody>
          <a:bodyPr/>
          <a:lstStyle/>
          <a:p>
            <a:pPr marL="0" indent="0">
              <a:buNone/>
            </a:pPr>
            <a:r>
              <a:rPr lang="en-GB" sz="700" dirty="0" smtClean="0">
                <a:solidFill>
                  <a:schemeClr val="bg1">
                    <a:lumMod val="50000"/>
                  </a:schemeClr>
                </a:solidFill>
              </a:rPr>
              <a:t>Hedge</a:t>
            </a:r>
            <a:r>
              <a:rPr lang="en-GB" sz="700" dirty="0">
                <a:solidFill>
                  <a:schemeClr val="bg1">
                    <a:lumMod val="50000"/>
                  </a:schemeClr>
                </a:solidFill>
              </a:rPr>
              <a:t>, </a:t>
            </a:r>
            <a:r>
              <a:rPr lang="en-GB" sz="700" i="1" dirty="0">
                <a:solidFill>
                  <a:schemeClr val="bg1">
                    <a:lumMod val="50000"/>
                  </a:schemeClr>
                </a:solidFill>
              </a:rPr>
              <a:t>et al</a:t>
            </a:r>
            <a:r>
              <a:rPr lang="en-GB" sz="700" dirty="0">
                <a:solidFill>
                  <a:schemeClr val="bg1">
                    <a:lumMod val="50000"/>
                  </a:schemeClr>
                </a:solidFill>
              </a:rPr>
              <a:t>. </a:t>
            </a:r>
            <a:r>
              <a:rPr lang="en-GB" sz="700" dirty="0" smtClean="0">
                <a:solidFill>
                  <a:schemeClr val="bg1">
                    <a:lumMod val="50000"/>
                  </a:schemeClr>
                </a:solidFill>
              </a:rPr>
              <a:t>2016</a:t>
            </a:r>
            <a:endParaRPr lang="en-GB" sz="700" dirty="0">
              <a:solidFill>
                <a:schemeClr val="bg1">
                  <a:lumMod val="50000"/>
                </a:schemeClr>
              </a:solidFill>
            </a:endParaRPr>
          </a:p>
        </p:txBody>
      </p:sp>
      <p:sp>
        <p:nvSpPr>
          <p:cNvPr id="21" name="Rounded Rectangle 31"/>
          <p:cNvSpPr/>
          <p:nvPr/>
        </p:nvSpPr>
        <p:spPr bwMode="auto">
          <a:xfrm>
            <a:off x="6003365" y="1201003"/>
            <a:ext cx="2059473" cy="295045"/>
          </a:xfrm>
          <a:prstGeom prst="roundRect">
            <a:avLst>
              <a:gd name="adj" fmla="val 0"/>
            </a:avLst>
          </a:prstGeom>
          <a:solidFill>
            <a:srgbClr val="89B9E3"/>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355"/>
            <a:r>
              <a:rPr lang="cs-CZ" sz="1100" b="1" i="0" dirty="0" smtClean="0">
                <a:solidFill>
                  <a:schemeClr val="bg1"/>
                </a:solidFill>
                <a:latin typeface="Imago" pitchFamily="2" charset="0"/>
              </a:rPr>
              <a:t>Fenotyp bez zánětlivé infiltrace</a:t>
            </a:r>
            <a:endParaRPr lang="en-GB" sz="1100" b="1" i="0" dirty="0">
              <a:solidFill>
                <a:schemeClr val="bg1"/>
              </a:solidFill>
              <a:latin typeface="Imago" pitchFamily="2" charset="0"/>
            </a:endParaRPr>
          </a:p>
        </p:txBody>
      </p:sp>
      <p:pic>
        <p:nvPicPr>
          <p:cNvPr id="40" name="Picture 39"/>
          <p:cNvPicPr>
            <a:picLocks noChangeAspect="1"/>
          </p:cNvPicPr>
          <p:nvPr/>
        </p:nvPicPr>
        <p:blipFill>
          <a:blip r:embed="rId3"/>
          <a:stretch>
            <a:fillRect/>
          </a:stretch>
        </p:blipFill>
        <p:spPr>
          <a:xfrm>
            <a:off x="6003365" y="1547348"/>
            <a:ext cx="2059471" cy="1019683"/>
          </a:xfrm>
          <a:prstGeom prst="rect">
            <a:avLst/>
          </a:prstGeom>
        </p:spPr>
      </p:pic>
      <p:sp>
        <p:nvSpPr>
          <p:cNvPr id="24" name="Rounded Rectangle 32"/>
          <p:cNvSpPr/>
          <p:nvPr/>
        </p:nvSpPr>
        <p:spPr bwMode="auto">
          <a:xfrm>
            <a:off x="3924518" y="1201003"/>
            <a:ext cx="2031725" cy="295045"/>
          </a:xfrm>
          <a:prstGeom prst="roundRect">
            <a:avLst>
              <a:gd name="adj" fmla="val 0"/>
            </a:avLst>
          </a:prstGeom>
          <a:solidFill>
            <a:srgbClr val="743371"/>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355"/>
            <a:r>
              <a:rPr lang="cs-CZ" sz="1000" b="1" i="0" dirty="0" smtClean="0">
                <a:solidFill>
                  <a:schemeClr val="bg1"/>
                </a:solidFill>
                <a:latin typeface="Imago" pitchFamily="2" charset="0"/>
              </a:rPr>
              <a:t>Fenotyp se zánětlivou infiltrací na periferii nádoru </a:t>
            </a:r>
            <a:endParaRPr lang="en-GB" sz="1000" b="1" i="0" dirty="0">
              <a:solidFill>
                <a:schemeClr val="bg1"/>
              </a:solidFill>
              <a:latin typeface="Imago" pitchFamily="2" charset="0"/>
            </a:endParaRPr>
          </a:p>
        </p:txBody>
      </p:sp>
      <p:pic>
        <p:nvPicPr>
          <p:cNvPr id="42" name="Picture 41"/>
          <p:cNvPicPr>
            <a:picLocks noChangeAspect="1"/>
          </p:cNvPicPr>
          <p:nvPr/>
        </p:nvPicPr>
        <p:blipFill>
          <a:blip r:embed="rId4"/>
          <a:stretch>
            <a:fillRect/>
          </a:stretch>
        </p:blipFill>
        <p:spPr>
          <a:xfrm>
            <a:off x="3924518" y="1545382"/>
            <a:ext cx="2031725" cy="1023503"/>
          </a:xfrm>
          <a:prstGeom prst="rect">
            <a:avLst/>
          </a:prstGeom>
        </p:spPr>
      </p:pic>
      <p:sp>
        <p:nvSpPr>
          <p:cNvPr id="27" name="Rounded Rectangle 33"/>
          <p:cNvSpPr/>
          <p:nvPr/>
        </p:nvSpPr>
        <p:spPr bwMode="auto">
          <a:xfrm>
            <a:off x="1211296" y="1201003"/>
            <a:ext cx="2031725" cy="295045"/>
          </a:xfrm>
          <a:prstGeom prst="roundRect">
            <a:avLst>
              <a:gd name="adj" fmla="val 0"/>
            </a:avLst>
          </a:prstGeom>
          <a:solidFill>
            <a:srgbClr val="D2232A"/>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355"/>
            <a:r>
              <a:rPr lang="cs-CZ" sz="1100" b="1" i="0" dirty="0" smtClean="0">
                <a:solidFill>
                  <a:schemeClr val="bg1"/>
                </a:solidFill>
                <a:latin typeface="Imago" pitchFamily="2" charset="0"/>
              </a:rPr>
              <a:t>Fenotyp se zánětlivou infiltr</a:t>
            </a:r>
            <a:r>
              <a:rPr lang="cs-CZ" sz="1200" b="1" i="0" dirty="0" smtClean="0">
                <a:solidFill>
                  <a:schemeClr val="bg1"/>
                </a:solidFill>
                <a:latin typeface="Imago" pitchFamily="2" charset="0"/>
              </a:rPr>
              <a:t>ací</a:t>
            </a:r>
            <a:endParaRPr lang="en-GB" sz="1200" b="1" i="0" dirty="0">
              <a:solidFill>
                <a:schemeClr val="bg1"/>
              </a:solidFill>
              <a:latin typeface="Imago" pitchFamily="2" charset="0"/>
            </a:endParaRPr>
          </a:p>
        </p:txBody>
      </p:sp>
      <p:pic>
        <p:nvPicPr>
          <p:cNvPr id="43" name="Picture 42"/>
          <p:cNvPicPr>
            <a:picLocks noChangeAspect="1"/>
          </p:cNvPicPr>
          <p:nvPr/>
        </p:nvPicPr>
        <p:blipFill>
          <a:blip r:embed="rId5"/>
          <a:stretch>
            <a:fillRect/>
          </a:stretch>
        </p:blipFill>
        <p:spPr>
          <a:xfrm>
            <a:off x="1211296" y="1547348"/>
            <a:ext cx="2031725" cy="1019683"/>
          </a:xfrm>
          <a:prstGeom prst="rect">
            <a:avLst/>
          </a:prstGeom>
        </p:spPr>
      </p:pic>
      <p:sp>
        <p:nvSpPr>
          <p:cNvPr id="50" name="TextBox 49"/>
          <p:cNvSpPr txBox="1"/>
          <p:nvPr/>
        </p:nvSpPr>
        <p:spPr>
          <a:xfrm>
            <a:off x="4747953" y="2598697"/>
            <a:ext cx="184666" cy="276897"/>
          </a:xfrm>
          <a:prstGeom prst="rect">
            <a:avLst/>
          </a:prstGeom>
          <a:noFill/>
        </p:spPr>
        <p:txBody>
          <a:bodyPr wrap="none" lIns="91436" tIns="45718" rIns="91436" bIns="45718" rtlCol="0">
            <a:spAutoFit/>
          </a:bodyPr>
          <a:lstStyle/>
          <a:p>
            <a:pPr algn="ctr" defTabSz="914355" fontAlgn="auto">
              <a:spcBef>
                <a:spcPts val="0"/>
              </a:spcBef>
              <a:spcAft>
                <a:spcPts val="0"/>
              </a:spcAft>
              <a:defRPr/>
            </a:pPr>
            <a:endParaRPr lang="en-US" sz="1200" i="0" dirty="0">
              <a:solidFill>
                <a:srgbClr val="003399"/>
              </a:solidFill>
              <a:latin typeface="Imago"/>
              <a:ea typeface="+mn-ea"/>
              <a:cs typeface="Symbol" charset="2"/>
            </a:endParaRPr>
          </a:p>
        </p:txBody>
      </p:sp>
      <p:sp>
        <p:nvSpPr>
          <p:cNvPr id="38" name="Rechteck 8"/>
          <p:cNvSpPr/>
          <p:nvPr/>
        </p:nvSpPr>
        <p:spPr>
          <a:xfrm>
            <a:off x="6042856" y="2598697"/>
            <a:ext cx="2019980" cy="169277"/>
          </a:xfrm>
          <a:prstGeom prst="rect">
            <a:avLst/>
          </a:prstGeom>
          <a:ln w="3175">
            <a:noFill/>
          </a:ln>
        </p:spPr>
        <p:txBody>
          <a:bodyPr wrap="square" lIns="0" tIns="0" rIns="0" bIns="0">
            <a:spAutoFit/>
          </a:bodyPr>
          <a:lstStyle/>
          <a:p>
            <a:pPr algn="ctr">
              <a:spcBef>
                <a:spcPts val="0"/>
              </a:spcBef>
              <a:defRPr/>
            </a:pPr>
            <a:r>
              <a:rPr lang="cs-CZ" sz="1100" b="1" i="0" noProof="1" smtClean="0">
                <a:solidFill>
                  <a:srgbClr val="89B9E3"/>
                </a:solidFill>
                <a:latin typeface="Imago" pitchFamily="2" charset="0"/>
                <a:ea typeface="ＭＳ Ｐゴシック" charset="0"/>
                <a:cs typeface="Arial" panose="020B0604020202020204" pitchFamily="34" charset="0"/>
              </a:rPr>
              <a:t>Neexistující imunita</a:t>
            </a:r>
            <a:endParaRPr lang="en-GB" sz="1100" b="1" i="0" noProof="1">
              <a:solidFill>
                <a:srgbClr val="89B9E3"/>
              </a:solidFill>
              <a:latin typeface="Imago" pitchFamily="2" charset="0"/>
              <a:ea typeface="ＭＳ Ｐゴシック" charset="0"/>
              <a:cs typeface="Arial" panose="020B0604020202020204" pitchFamily="34" charset="0"/>
            </a:endParaRPr>
          </a:p>
        </p:txBody>
      </p:sp>
      <p:sp>
        <p:nvSpPr>
          <p:cNvPr id="39" name="Rechteck 8"/>
          <p:cNvSpPr/>
          <p:nvPr/>
        </p:nvSpPr>
        <p:spPr>
          <a:xfrm>
            <a:off x="1211535" y="2598698"/>
            <a:ext cx="2031484" cy="169277"/>
          </a:xfrm>
          <a:prstGeom prst="rect">
            <a:avLst/>
          </a:prstGeom>
          <a:ln w="3175">
            <a:noFill/>
          </a:ln>
        </p:spPr>
        <p:txBody>
          <a:bodyPr wrap="square" lIns="0" tIns="0" rIns="0" bIns="0">
            <a:spAutoFit/>
          </a:bodyPr>
          <a:lstStyle/>
          <a:p>
            <a:pPr algn="ctr">
              <a:spcBef>
                <a:spcPts val="0"/>
              </a:spcBef>
              <a:defRPr/>
            </a:pPr>
            <a:r>
              <a:rPr lang="cs-CZ" sz="1100" b="1" i="0" noProof="1" smtClean="0">
                <a:solidFill>
                  <a:srgbClr val="C00000"/>
                </a:solidFill>
                <a:latin typeface="Imago" pitchFamily="2" charset="0"/>
                <a:ea typeface="ＭＳ Ｐゴシック" charset="0"/>
                <a:cs typeface="Arial" panose="020B0604020202020204" pitchFamily="34" charset="0"/>
              </a:rPr>
              <a:t>„Uvězněná“ existující imunita</a:t>
            </a:r>
            <a:endParaRPr lang="en-GB" sz="1100" b="1" i="0" noProof="1">
              <a:solidFill>
                <a:srgbClr val="C00000"/>
              </a:solidFill>
              <a:latin typeface="Imago" pitchFamily="2" charset="0"/>
              <a:ea typeface="ＭＳ Ｐゴシック" charset="0"/>
              <a:cs typeface="Arial" panose="020B0604020202020204" pitchFamily="34" charset="0"/>
            </a:endParaRPr>
          </a:p>
        </p:txBody>
      </p:sp>
      <p:sp>
        <p:nvSpPr>
          <p:cNvPr id="9" name="TextBox 8"/>
          <p:cNvSpPr txBox="1"/>
          <p:nvPr/>
        </p:nvSpPr>
        <p:spPr>
          <a:xfrm>
            <a:off x="1482485" y="3994348"/>
            <a:ext cx="622282" cy="246219"/>
          </a:xfrm>
          <a:prstGeom prst="rect">
            <a:avLst/>
          </a:prstGeom>
          <a:noFill/>
        </p:spPr>
        <p:txBody>
          <a:bodyPr wrap="none" lIns="91436" tIns="45718" rIns="91436" bIns="45718" rtlCol="0">
            <a:spAutoFit/>
          </a:bodyPr>
          <a:lstStyle/>
          <a:p>
            <a:r>
              <a:rPr lang="en-GB" sz="1000" i="0" dirty="0">
                <a:solidFill>
                  <a:schemeClr val="bg1"/>
                </a:solidFill>
                <a:latin typeface="Imago" pitchFamily="2" charset="0"/>
              </a:rPr>
              <a:t>Prostate</a:t>
            </a:r>
          </a:p>
        </p:txBody>
      </p:sp>
      <p:sp>
        <p:nvSpPr>
          <p:cNvPr id="28" name="TextBox 27"/>
          <p:cNvSpPr txBox="1"/>
          <p:nvPr/>
        </p:nvSpPr>
        <p:spPr>
          <a:xfrm>
            <a:off x="2132945" y="3994348"/>
            <a:ext cx="598237" cy="246219"/>
          </a:xfrm>
          <a:prstGeom prst="rect">
            <a:avLst/>
          </a:prstGeom>
          <a:noFill/>
        </p:spPr>
        <p:txBody>
          <a:bodyPr wrap="none" lIns="91436" tIns="45718" rIns="91436" bIns="45718" rtlCol="0">
            <a:spAutoFit/>
          </a:bodyPr>
          <a:lstStyle/>
          <a:p>
            <a:r>
              <a:rPr lang="en-GB" sz="1000" i="0" dirty="0">
                <a:solidFill>
                  <a:schemeClr val="bg1"/>
                </a:solidFill>
                <a:latin typeface="Imago" pitchFamily="2" charset="0"/>
              </a:rPr>
              <a:t>Ovarian</a:t>
            </a:r>
          </a:p>
        </p:txBody>
      </p:sp>
      <p:sp>
        <p:nvSpPr>
          <p:cNvPr id="29" name="TextBox 28"/>
          <p:cNvSpPr txBox="1"/>
          <p:nvPr/>
        </p:nvSpPr>
        <p:spPr>
          <a:xfrm>
            <a:off x="2758569" y="3994348"/>
            <a:ext cx="748919" cy="246219"/>
          </a:xfrm>
          <a:prstGeom prst="rect">
            <a:avLst/>
          </a:prstGeom>
          <a:noFill/>
        </p:spPr>
        <p:txBody>
          <a:bodyPr wrap="none" lIns="91436" tIns="45718" rIns="91436" bIns="45718" rtlCol="0">
            <a:spAutoFit/>
          </a:bodyPr>
          <a:lstStyle/>
          <a:p>
            <a:r>
              <a:rPr lang="en-GB" sz="1000" i="0" dirty="0">
                <a:solidFill>
                  <a:schemeClr val="bg1"/>
                </a:solidFill>
                <a:latin typeface="Imago" pitchFamily="2" charset="0"/>
              </a:rPr>
              <a:t>Pancreatic</a:t>
            </a:r>
          </a:p>
        </p:txBody>
      </p:sp>
      <p:sp>
        <p:nvSpPr>
          <p:cNvPr id="30" name="TextBox 29"/>
          <p:cNvSpPr txBox="1"/>
          <p:nvPr/>
        </p:nvSpPr>
        <p:spPr>
          <a:xfrm>
            <a:off x="3570937" y="3988669"/>
            <a:ext cx="561368" cy="246219"/>
          </a:xfrm>
          <a:prstGeom prst="rect">
            <a:avLst/>
          </a:prstGeom>
          <a:noFill/>
        </p:spPr>
        <p:txBody>
          <a:bodyPr wrap="none" lIns="91436" tIns="45718" rIns="91436" bIns="45718" rtlCol="0">
            <a:spAutoFit/>
          </a:bodyPr>
          <a:lstStyle/>
          <a:p>
            <a:r>
              <a:rPr lang="en-GB" sz="1000" i="0" dirty="0">
                <a:solidFill>
                  <a:schemeClr val="bg1"/>
                </a:solidFill>
                <a:latin typeface="Imago" pitchFamily="2" charset="0"/>
              </a:rPr>
              <a:t>Gastric</a:t>
            </a:r>
          </a:p>
        </p:txBody>
      </p:sp>
      <p:sp>
        <p:nvSpPr>
          <p:cNvPr id="31" name="TextBox 30"/>
          <p:cNvSpPr txBox="1"/>
          <p:nvPr/>
        </p:nvSpPr>
        <p:spPr>
          <a:xfrm>
            <a:off x="4225124" y="3988669"/>
            <a:ext cx="728080" cy="246219"/>
          </a:xfrm>
          <a:prstGeom prst="rect">
            <a:avLst/>
          </a:prstGeom>
          <a:noFill/>
        </p:spPr>
        <p:txBody>
          <a:bodyPr wrap="none" lIns="91436" tIns="45718" rIns="91436" bIns="45718" rtlCol="0">
            <a:spAutoFit/>
          </a:bodyPr>
          <a:lstStyle/>
          <a:p>
            <a:r>
              <a:rPr lang="en-GB" sz="1000" i="0" dirty="0">
                <a:solidFill>
                  <a:schemeClr val="bg1"/>
                </a:solidFill>
                <a:latin typeface="Imago" pitchFamily="2" charset="0"/>
              </a:rPr>
              <a:t>Colorectal</a:t>
            </a:r>
          </a:p>
        </p:txBody>
      </p:sp>
      <p:sp>
        <p:nvSpPr>
          <p:cNvPr id="32" name="TextBox 31"/>
          <p:cNvSpPr txBox="1"/>
          <p:nvPr/>
        </p:nvSpPr>
        <p:spPr>
          <a:xfrm>
            <a:off x="4954619" y="3994348"/>
            <a:ext cx="497248" cy="246219"/>
          </a:xfrm>
          <a:prstGeom prst="rect">
            <a:avLst/>
          </a:prstGeom>
          <a:noFill/>
        </p:spPr>
        <p:txBody>
          <a:bodyPr wrap="none" lIns="91436" tIns="45718" rIns="91436" bIns="45718" rtlCol="0">
            <a:spAutoFit/>
          </a:bodyPr>
          <a:lstStyle/>
          <a:p>
            <a:r>
              <a:rPr lang="en-GB" sz="1000" i="0" dirty="0">
                <a:solidFill>
                  <a:schemeClr val="bg1"/>
                </a:solidFill>
                <a:latin typeface="Imago" pitchFamily="2" charset="0"/>
              </a:rPr>
              <a:t>TNBC</a:t>
            </a:r>
          </a:p>
        </p:txBody>
      </p:sp>
      <p:sp>
        <p:nvSpPr>
          <p:cNvPr id="34" name="TextBox 33"/>
          <p:cNvSpPr txBox="1"/>
          <p:nvPr/>
        </p:nvSpPr>
        <p:spPr>
          <a:xfrm>
            <a:off x="5455010" y="3988669"/>
            <a:ext cx="421906" cy="246219"/>
          </a:xfrm>
          <a:prstGeom prst="rect">
            <a:avLst/>
          </a:prstGeom>
          <a:noFill/>
        </p:spPr>
        <p:txBody>
          <a:bodyPr wrap="none" lIns="91436" tIns="45718" rIns="91436" bIns="45718" rtlCol="0">
            <a:spAutoFit/>
          </a:bodyPr>
          <a:lstStyle/>
          <a:p>
            <a:r>
              <a:rPr lang="en-GB" sz="1000" i="0" dirty="0">
                <a:solidFill>
                  <a:schemeClr val="bg1"/>
                </a:solidFill>
                <a:latin typeface="Imago" pitchFamily="2" charset="0"/>
              </a:rPr>
              <a:t>RCC</a:t>
            </a:r>
          </a:p>
        </p:txBody>
      </p:sp>
      <p:sp>
        <p:nvSpPr>
          <p:cNvPr id="35" name="TextBox 34"/>
          <p:cNvSpPr txBox="1"/>
          <p:nvPr/>
        </p:nvSpPr>
        <p:spPr>
          <a:xfrm>
            <a:off x="5923159" y="3986196"/>
            <a:ext cx="599840" cy="246219"/>
          </a:xfrm>
          <a:prstGeom prst="rect">
            <a:avLst/>
          </a:prstGeom>
          <a:noFill/>
        </p:spPr>
        <p:txBody>
          <a:bodyPr wrap="none" lIns="91436" tIns="45718" rIns="91436" bIns="45718" rtlCol="0">
            <a:spAutoFit/>
          </a:bodyPr>
          <a:lstStyle/>
          <a:p>
            <a:r>
              <a:rPr lang="en-GB" sz="1000" i="0" dirty="0">
                <a:solidFill>
                  <a:schemeClr val="bg1"/>
                </a:solidFill>
                <a:latin typeface="Imago" pitchFamily="2" charset="0"/>
              </a:rPr>
              <a:t>Bladder</a:t>
            </a:r>
          </a:p>
        </p:txBody>
      </p:sp>
      <p:sp>
        <p:nvSpPr>
          <p:cNvPr id="36" name="TextBox 35"/>
          <p:cNvSpPr txBox="1"/>
          <p:nvPr/>
        </p:nvSpPr>
        <p:spPr>
          <a:xfrm>
            <a:off x="6533969" y="3979684"/>
            <a:ext cx="458776" cy="246219"/>
          </a:xfrm>
          <a:prstGeom prst="rect">
            <a:avLst/>
          </a:prstGeom>
          <a:noFill/>
        </p:spPr>
        <p:txBody>
          <a:bodyPr wrap="none" lIns="91436" tIns="45718" rIns="91436" bIns="45718" rtlCol="0">
            <a:spAutoFit/>
          </a:bodyPr>
          <a:lstStyle/>
          <a:p>
            <a:r>
              <a:rPr lang="en-GB" sz="1000" i="0" dirty="0">
                <a:solidFill>
                  <a:schemeClr val="bg1"/>
                </a:solidFill>
                <a:latin typeface="Imago" pitchFamily="2" charset="0"/>
              </a:rPr>
              <a:t>Lung</a:t>
            </a:r>
          </a:p>
        </p:txBody>
      </p:sp>
      <p:sp>
        <p:nvSpPr>
          <p:cNvPr id="37" name="TextBox 36"/>
          <p:cNvSpPr txBox="1"/>
          <p:nvPr/>
        </p:nvSpPr>
        <p:spPr>
          <a:xfrm>
            <a:off x="6983361" y="3979683"/>
            <a:ext cx="822658" cy="246219"/>
          </a:xfrm>
          <a:prstGeom prst="rect">
            <a:avLst/>
          </a:prstGeom>
          <a:noFill/>
        </p:spPr>
        <p:txBody>
          <a:bodyPr wrap="square" lIns="91436" tIns="45718" rIns="91436" bIns="45718" rtlCol="0">
            <a:spAutoFit/>
          </a:bodyPr>
          <a:lstStyle/>
          <a:p>
            <a:r>
              <a:rPr lang="en-GB" sz="1000" i="0" dirty="0">
                <a:solidFill>
                  <a:schemeClr val="bg1"/>
                </a:solidFill>
                <a:latin typeface="Imago" pitchFamily="2" charset="0"/>
              </a:rPr>
              <a:t>Melanoma</a:t>
            </a:r>
          </a:p>
        </p:txBody>
      </p:sp>
      <p:sp>
        <p:nvSpPr>
          <p:cNvPr id="47" name="Freeform 46"/>
          <p:cNvSpPr/>
          <p:nvPr/>
        </p:nvSpPr>
        <p:spPr>
          <a:xfrm>
            <a:off x="1080352" y="3197577"/>
            <a:ext cx="7126423" cy="1093427"/>
          </a:xfrm>
          <a:custGeom>
            <a:avLst/>
            <a:gdLst>
              <a:gd name="connsiteX0" fmla="*/ 0 w 6904182"/>
              <a:gd name="connsiteY0" fmla="*/ 919186 h 1034640"/>
              <a:gd name="connsiteX1" fmla="*/ 461819 w 6904182"/>
              <a:gd name="connsiteY1" fmla="*/ 919186 h 1034640"/>
              <a:gd name="connsiteX2" fmla="*/ 2089728 w 6904182"/>
              <a:gd name="connsiteY2" fmla="*/ 53277 h 1034640"/>
              <a:gd name="connsiteX3" fmla="*/ 3429000 w 6904182"/>
              <a:gd name="connsiteY3" fmla="*/ 145640 h 1034640"/>
              <a:gd name="connsiteX4" fmla="*/ 4837546 w 6904182"/>
              <a:gd name="connsiteY4" fmla="*/ 572822 h 1034640"/>
              <a:gd name="connsiteX5" fmla="*/ 6904182 w 6904182"/>
              <a:gd name="connsiteY5" fmla="*/ 1034640 h 1034640"/>
              <a:gd name="connsiteX0" fmla="*/ 0 w 7022878"/>
              <a:gd name="connsiteY0" fmla="*/ 1192200 h 1210224"/>
              <a:gd name="connsiteX1" fmla="*/ 580515 w 7022878"/>
              <a:gd name="connsiteY1" fmla="*/ 919186 h 1210224"/>
              <a:gd name="connsiteX2" fmla="*/ 2208424 w 7022878"/>
              <a:gd name="connsiteY2" fmla="*/ 53277 h 1210224"/>
              <a:gd name="connsiteX3" fmla="*/ 3547696 w 7022878"/>
              <a:gd name="connsiteY3" fmla="*/ 145640 h 1210224"/>
              <a:gd name="connsiteX4" fmla="*/ 4956242 w 7022878"/>
              <a:gd name="connsiteY4" fmla="*/ 572822 h 1210224"/>
              <a:gd name="connsiteX5" fmla="*/ 7022878 w 7022878"/>
              <a:gd name="connsiteY5" fmla="*/ 1034640 h 1210224"/>
              <a:gd name="connsiteX0" fmla="*/ 0 w 7022878"/>
              <a:gd name="connsiteY0" fmla="*/ 1192200 h 1198755"/>
              <a:gd name="connsiteX1" fmla="*/ 580515 w 7022878"/>
              <a:gd name="connsiteY1" fmla="*/ 919186 h 1198755"/>
              <a:gd name="connsiteX2" fmla="*/ 2208424 w 7022878"/>
              <a:gd name="connsiteY2" fmla="*/ 53277 h 1198755"/>
              <a:gd name="connsiteX3" fmla="*/ 3547696 w 7022878"/>
              <a:gd name="connsiteY3" fmla="*/ 145640 h 1198755"/>
              <a:gd name="connsiteX4" fmla="*/ 4956242 w 7022878"/>
              <a:gd name="connsiteY4" fmla="*/ 572822 h 1198755"/>
              <a:gd name="connsiteX5" fmla="*/ 7022878 w 7022878"/>
              <a:gd name="connsiteY5" fmla="*/ 1034640 h 1198755"/>
              <a:gd name="connsiteX0" fmla="*/ 0 w 7022878"/>
              <a:gd name="connsiteY0" fmla="*/ 1166223 h 1168216"/>
              <a:gd name="connsiteX1" fmla="*/ 794167 w 7022878"/>
              <a:gd name="connsiteY1" fmla="*/ 537103 h 1168216"/>
              <a:gd name="connsiteX2" fmla="*/ 2208424 w 7022878"/>
              <a:gd name="connsiteY2" fmla="*/ 27300 h 1168216"/>
              <a:gd name="connsiteX3" fmla="*/ 3547696 w 7022878"/>
              <a:gd name="connsiteY3" fmla="*/ 119663 h 1168216"/>
              <a:gd name="connsiteX4" fmla="*/ 4956242 w 7022878"/>
              <a:gd name="connsiteY4" fmla="*/ 546845 h 1168216"/>
              <a:gd name="connsiteX5" fmla="*/ 7022878 w 7022878"/>
              <a:gd name="connsiteY5" fmla="*/ 1008663 h 1168216"/>
              <a:gd name="connsiteX0" fmla="*/ 0 w 7022878"/>
              <a:gd name="connsiteY0" fmla="*/ 1212274 h 1212274"/>
              <a:gd name="connsiteX1" fmla="*/ 2208424 w 7022878"/>
              <a:gd name="connsiteY1" fmla="*/ 73351 h 1212274"/>
              <a:gd name="connsiteX2" fmla="*/ 3547696 w 7022878"/>
              <a:gd name="connsiteY2" fmla="*/ 165714 h 1212274"/>
              <a:gd name="connsiteX3" fmla="*/ 4956242 w 7022878"/>
              <a:gd name="connsiteY3" fmla="*/ 592896 h 1212274"/>
              <a:gd name="connsiteX4" fmla="*/ 7022878 w 7022878"/>
              <a:gd name="connsiteY4" fmla="*/ 1054714 h 1212274"/>
              <a:gd name="connsiteX0" fmla="*/ 0 w 7022878"/>
              <a:gd name="connsiteY0" fmla="*/ 1212274 h 1212274"/>
              <a:gd name="connsiteX1" fmla="*/ 2208424 w 7022878"/>
              <a:gd name="connsiteY1" fmla="*/ 73351 h 1212274"/>
              <a:gd name="connsiteX2" fmla="*/ 3547696 w 7022878"/>
              <a:gd name="connsiteY2" fmla="*/ 165714 h 1212274"/>
              <a:gd name="connsiteX3" fmla="*/ 4956242 w 7022878"/>
              <a:gd name="connsiteY3" fmla="*/ 592896 h 1212274"/>
              <a:gd name="connsiteX4" fmla="*/ 7022878 w 7022878"/>
              <a:gd name="connsiteY4" fmla="*/ 1054714 h 1212274"/>
              <a:gd name="connsiteX0" fmla="*/ 0 w 7022878"/>
              <a:gd name="connsiteY0" fmla="*/ 1272029 h 1272029"/>
              <a:gd name="connsiteX1" fmla="*/ 1698034 w 7022878"/>
              <a:gd name="connsiteY1" fmla="*/ 61884 h 1272029"/>
              <a:gd name="connsiteX2" fmla="*/ 3547696 w 7022878"/>
              <a:gd name="connsiteY2" fmla="*/ 225469 h 1272029"/>
              <a:gd name="connsiteX3" fmla="*/ 4956242 w 7022878"/>
              <a:gd name="connsiteY3" fmla="*/ 652651 h 1272029"/>
              <a:gd name="connsiteX4" fmla="*/ 7022878 w 7022878"/>
              <a:gd name="connsiteY4" fmla="*/ 1114469 h 1272029"/>
              <a:gd name="connsiteX0" fmla="*/ 0 w 6453140"/>
              <a:gd name="connsiteY0" fmla="*/ 1246614 h 1246614"/>
              <a:gd name="connsiteX1" fmla="*/ 1128296 w 6453140"/>
              <a:gd name="connsiteY1" fmla="*/ 60209 h 1246614"/>
              <a:gd name="connsiteX2" fmla="*/ 2977958 w 6453140"/>
              <a:gd name="connsiteY2" fmla="*/ 223794 h 1246614"/>
              <a:gd name="connsiteX3" fmla="*/ 4386504 w 6453140"/>
              <a:gd name="connsiteY3" fmla="*/ 650976 h 1246614"/>
              <a:gd name="connsiteX4" fmla="*/ 6453140 w 6453140"/>
              <a:gd name="connsiteY4" fmla="*/ 1112794 h 1246614"/>
              <a:gd name="connsiteX0" fmla="*/ 0 w 6536227"/>
              <a:gd name="connsiteY0" fmla="*/ 1246614 h 1246614"/>
              <a:gd name="connsiteX1" fmla="*/ 1211383 w 6536227"/>
              <a:gd name="connsiteY1" fmla="*/ 60209 h 1246614"/>
              <a:gd name="connsiteX2" fmla="*/ 3061045 w 6536227"/>
              <a:gd name="connsiteY2" fmla="*/ 223794 h 1246614"/>
              <a:gd name="connsiteX3" fmla="*/ 4469591 w 6536227"/>
              <a:gd name="connsiteY3" fmla="*/ 650976 h 1246614"/>
              <a:gd name="connsiteX4" fmla="*/ 6536227 w 6536227"/>
              <a:gd name="connsiteY4" fmla="*/ 1112794 h 1246614"/>
              <a:gd name="connsiteX0" fmla="*/ 0 w 6536227"/>
              <a:gd name="connsiteY0" fmla="*/ 1246614 h 1246614"/>
              <a:gd name="connsiteX1" fmla="*/ 1211383 w 6536227"/>
              <a:gd name="connsiteY1" fmla="*/ 60209 h 1246614"/>
              <a:gd name="connsiteX2" fmla="*/ 3061045 w 6536227"/>
              <a:gd name="connsiteY2" fmla="*/ 223794 h 1246614"/>
              <a:gd name="connsiteX3" fmla="*/ 4469591 w 6536227"/>
              <a:gd name="connsiteY3" fmla="*/ 650976 h 1246614"/>
              <a:gd name="connsiteX4" fmla="*/ 6536227 w 6536227"/>
              <a:gd name="connsiteY4" fmla="*/ 1112794 h 1246614"/>
              <a:gd name="connsiteX0" fmla="*/ 0 w 6536227"/>
              <a:gd name="connsiteY0" fmla="*/ 1875050 h 1875050"/>
              <a:gd name="connsiteX1" fmla="*/ 1033339 w 6536227"/>
              <a:gd name="connsiteY1" fmla="*/ 23915 h 1875050"/>
              <a:gd name="connsiteX2" fmla="*/ 3061045 w 6536227"/>
              <a:gd name="connsiteY2" fmla="*/ 852230 h 1875050"/>
              <a:gd name="connsiteX3" fmla="*/ 4469591 w 6536227"/>
              <a:gd name="connsiteY3" fmla="*/ 1279412 h 1875050"/>
              <a:gd name="connsiteX4" fmla="*/ 6536227 w 6536227"/>
              <a:gd name="connsiteY4" fmla="*/ 1741230 h 1875050"/>
              <a:gd name="connsiteX0" fmla="*/ 0 w 7378965"/>
              <a:gd name="connsiteY0" fmla="*/ 1875050 h 1875050"/>
              <a:gd name="connsiteX1" fmla="*/ 1033339 w 7378965"/>
              <a:gd name="connsiteY1" fmla="*/ 23915 h 1875050"/>
              <a:gd name="connsiteX2" fmla="*/ 3061045 w 7378965"/>
              <a:gd name="connsiteY2" fmla="*/ 852230 h 1875050"/>
              <a:gd name="connsiteX3" fmla="*/ 4469591 w 7378965"/>
              <a:gd name="connsiteY3" fmla="*/ 1279412 h 1875050"/>
              <a:gd name="connsiteX4" fmla="*/ 7378965 w 7378965"/>
              <a:gd name="connsiteY4" fmla="*/ 1836191 h 1875050"/>
              <a:gd name="connsiteX0" fmla="*/ 0 w 7378965"/>
              <a:gd name="connsiteY0" fmla="*/ 1877616 h 1877616"/>
              <a:gd name="connsiteX1" fmla="*/ 1033339 w 7378965"/>
              <a:gd name="connsiteY1" fmla="*/ 26481 h 1877616"/>
              <a:gd name="connsiteX2" fmla="*/ 3061045 w 7378965"/>
              <a:gd name="connsiteY2" fmla="*/ 854796 h 1877616"/>
              <a:gd name="connsiteX3" fmla="*/ 7378965 w 7378965"/>
              <a:gd name="connsiteY3" fmla="*/ 1838757 h 1877616"/>
              <a:gd name="connsiteX0" fmla="*/ 0 w 7378965"/>
              <a:gd name="connsiteY0" fmla="*/ 1876749 h 1876749"/>
              <a:gd name="connsiteX1" fmla="*/ 1033339 w 7378965"/>
              <a:gd name="connsiteY1" fmla="*/ 25614 h 1876749"/>
              <a:gd name="connsiteX2" fmla="*/ 3939391 w 7378965"/>
              <a:gd name="connsiteY2" fmla="*/ 865799 h 1876749"/>
              <a:gd name="connsiteX3" fmla="*/ 7378965 w 7378965"/>
              <a:gd name="connsiteY3" fmla="*/ 1837890 h 1876749"/>
              <a:gd name="connsiteX0" fmla="*/ 0 w 7378965"/>
              <a:gd name="connsiteY0" fmla="*/ 1879830 h 1879830"/>
              <a:gd name="connsiteX1" fmla="*/ 1033339 w 7378965"/>
              <a:gd name="connsiteY1" fmla="*/ 28695 h 1879830"/>
              <a:gd name="connsiteX2" fmla="*/ 3939391 w 7378965"/>
              <a:gd name="connsiteY2" fmla="*/ 868880 h 1879830"/>
              <a:gd name="connsiteX3" fmla="*/ 7378965 w 7378965"/>
              <a:gd name="connsiteY3" fmla="*/ 1840971 h 1879830"/>
              <a:gd name="connsiteX0" fmla="*/ 0 w 7378965"/>
              <a:gd name="connsiteY0" fmla="*/ 1879830 h 1879830"/>
              <a:gd name="connsiteX1" fmla="*/ 1033339 w 7378965"/>
              <a:gd name="connsiteY1" fmla="*/ 28695 h 1879830"/>
              <a:gd name="connsiteX2" fmla="*/ 3939391 w 7378965"/>
              <a:gd name="connsiteY2" fmla="*/ 868880 h 1879830"/>
              <a:gd name="connsiteX3" fmla="*/ 7378965 w 7378965"/>
              <a:gd name="connsiteY3" fmla="*/ 1840971 h 1879830"/>
              <a:gd name="connsiteX0" fmla="*/ 0 w 7378965"/>
              <a:gd name="connsiteY0" fmla="*/ 1879830 h 1879830"/>
              <a:gd name="connsiteX1" fmla="*/ 1033339 w 7378965"/>
              <a:gd name="connsiteY1" fmla="*/ 28695 h 1879830"/>
              <a:gd name="connsiteX2" fmla="*/ 3939391 w 7378965"/>
              <a:gd name="connsiteY2" fmla="*/ 868880 h 1879830"/>
              <a:gd name="connsiteX3" fmla="*/ 7378965 w 7378965"/>
              <a:gd name="connsiteY3" fmla="*/ 1840971 h 1879830"/>
              <a:gd name="connsiteX0" fmla="*/ 0 w 7378965"/>
              <a:gd name="connsiteY0" fmla="*/ 1888319 h 1888319"/>
              <a:gd name="connsiteX1" fmla="*/ 1223252 w 7378965"/>
              <a:gd name="connsiteY1" fmla="*/ 25314 h 1888319"/>
              <a:gd name="connsiteX2" fmla="*/ 3939391 w 7378965"/>
              <a:gd name="connsiteY2" fmla="*/ 877369 h 1888319"/>
              <a:gd name="connsiteX3" fmla="*/ 7378965 w 7378965"/>
              <a:gd name="connsiteY3" fmla="*/ 1849460 h 1888319"/>
              <a:gd name="connsiteX0" fmla="*/ 0 w 7378965"/>
              <a:gd name="connsiteY0" fmla="*/ 1890917 h 1890917"/>
              <a:gd name="connsiteX1" fmla="*/ 1223252 w 7378965"/>
              <a:gd name="connsiteY1" fmla="*/ 27912 h 1890917"/>
              <a:gd name="connsiteX2" fmla="*/ 3939391 w 7378965"/>
              <a:gd name="connsiteY2" fmla="*/ 879967 h 1890917"/>
              <a:gd name="connsiteX3" fmla="*/ 7378965 w 7378965"/>
              <a:gd name="connsiteY3" fmla="*/ 1852058 h 1890917"/>
            </a:gdLst>
            <a:ahLst/>
            <a:cxnLst>
              <a:cxn ang="0">
                <a:pos x="connsiteX0" y="connsiteY0"/>
              </a:cxn>
              <a:cxn ang="0">
                <a:pos x="connsiteX1" y="connsiteY1"/>
              </a:cxn>
              <a:cxn ang="0">
                <a:pos x="connsiteX2" y="connsiteY2"/>
              </a:cxn>
              <a:cxn ang="0">
                <a:pos x="connsiteX3" y="connsiteY3"/>
              </a:cxn>
            </a:cxnLst>
            <a:rect l="l" t="t" r="r" b="b"/>
            <a:pathLst>
              <a:path w="7378965" h="1890917">
                <a:moveTo>
                  <a:pt x="0" y="1890917"/>
                </a:moveTo>
                <a:cubicBezTo>
                  <a:pt x="317654" y="1166965"/>
                  <a:pt x="471730" y="196404"/>
                  <a:pt x="1223252" y="27912"/>
                </a:cubicBezTo>
                <a:cubicBezTo>
                  <a:pt x="1974774" y="-140580"/>
                  <a:pt x="2913439" y="492852"/>
                  <a:pt x="3939391" y="879967"/>
                </a:cubicBezTo>
                <a:cubicBezTo>
                  <a:pt x="4965343" y="1267082"/>
                  <a:pt x="6408180" y="1872600"/>
                  <a:pt x="7378965" y="1852058"/>
                </a:cubicBezTo>
              </a:path>
            </a:pathLst>
          </a:custGeom>
          <a:ln w="57150" cmpd="sng">
            <a:solidFill>
              <a:srgbClr val="C00000"/>
            </a:solidFill>
          </a:ln>
          <a:effectLst/>
        </p:spPr>
        <p:style>
          <a:lnRef idx="2">
            <a:schemeClr val="accent1"/>
          </a:lnRef>
          <a:fillRef idx="0">
            <a:schemeClr val="accent1"/>
          </a:fillRef>
          <a:effectRef idx="1">
            <a:schemeClr val="accent1"/>
          </a:effectRef>
          <a:fontRef idx="minor">
            <a:schemeClr val="tx1"/>
          </a:fontRef>
        </p:style>
        <p:txBody>
          <a:bodyPr lIns="91436" tIns="45718" rIns="91436" bIns="45718" rtlCol="0" anchor="ctr"/>
          <a:lstStyle/>
          <a:p>
            <a:pPr algn="ctr" defTabSz="914355" fontAlgn="auto">
              <a:spcBef>
                <a:spcPts val="0"/>
              </a:spcBef>
              <a:spcAft>
                <a:spcPts val="0"/>
              </a:spcAft>
              <a:defRPr/>
            </a:pPr>
            <a:endParaRPr lang="en-US" i="0">
              <a:solidFill>
                <a:srgbClr val="262626"/>
              </a:solidFill>
              <a:latin typeface="Imago"/>
            </a:endParaRPr>
          </a:p>
        </p:txBody>
      </p:sp>
      <p:sp>
        <p:nvSpPr>
          <p:cNvPr id="48" name="Freeform 47"/>
          <p:cNvSpPr/>
          <p:nvPr/>
        </p:nvSpPr>
        <p:spPr>
          <a:xfrm>
            <a:off x="1099069" y="3204881"/>
            <a:ext cx="7107707" cy="1097890"/>
          </a:xfrm>
          <a:custGeom>
            <a:avLst/>
            <a:gdLst>
              <a:gd name="connsiteX0" fmla="*/ 0 w 6904182"/>
              <a:gd name="connsiteY0" fmla="*/ 919186 h 1034640"/>
              <a:gd name="connsiteX1" fmla="*/ 461819 w 6904182"/>
              <a:gd name="connsiteY1" fmla="*/ 919186 h 1034640"/>
              <a:gd name="connsiteX2" fmla="*/ 2089728 w 6904182"/>
              <a:gd name="connsiteY2" fmla="*/ 53277 h 1034640"/>
              <a:gd name="connsiteX3" fmla="*/ 3429000 w 6904182"/>
              <a:gd name="connsiteY3" fmla="*/ 145640 h 1034640"/>
              <a:gd name="connsiteX4" fmla="*/ 4837546 w 6904182"/>
              <a:gd name="connsiteY4" fmla="*/ 572822 h 1034640"/>
              <a:gd name="connsiteX5" fmla="*/ 6904182 w 6904182"/>
              <a:gd name="connsiteY5" fmla="*/ 1034640 h 1034640"/>
              <a:gd name="connsiteX0" fmla="*/ 0 w 7022878"/>
              <a:gd name="connsiteY0" fmla="*/ 1192200 h 1210224"/>
              <a:gd name="connsiteX1" fmla="*/ 580515 w 7022878"/>
              <a:gd name="connsiteY1" fmla="*/ 919186 h 1210224"/>
              <a:gd name="connsiteX2" fmla="*/ 2208424 w 7022878"/>
              <a:gd name="connsiteY2" fmla="*/ 53277 h 1210224"/>
              <a:gd name="connsiteX3" fmla="*/ 3547696 w 7022878"/>
              <a:gd name="connsiteY3" fmla="*/ 145640 h 1210224"/>
              <a:gd name="connsiteX4" fmla="*/ 4956242 w 7022878"/>
              <a:gd name="connsiteY4" fmla="*/ 572822 h 1210224"/>
              <a:gd name="connsiteX5" fmla="*/ 7022878 w 7022878"/>
              <a:gd name="connsiteY5" fmla="*/ 1034640 h 1210224"/>
              <a:gd name="connsiteX0" fmla="*/ 0 w 7022878"/>
              <a:gd name="connsiteY0" fmla="*/ 1192200 h 1198755"/>
              <a:gd name="connsiteX1" fmla="*/ 580515 w 7022878"/>
              <a:gd name="connsiteY1" fmla="*/ 919186 h 1198755"/>
              <a:gd name="connsiteX2" fmla="*/ 2208424 w 7022878"/>
              <a:gd name="connsiteY2" fmla="*/ 53277 h 1198755"/>
              <a:gd name="connsiteX3" fmla="*/ 3547696 w 7022878"/>
              <a:gd name="connsiteY3" fmla="*/ 145640 h 1198755"/>
              <a:gd name="connsiteX4" fmla="*/ 4956242 w 7022878"/>
              <a:gd name="connsiteY4" fmla="*/ 572822 h 1198755"/>
              <a:gd name="connsiteX5" fmla="*/ 7022878 w 7022878"/>
              <a:gd name="connsiteY5" fmla="*/ 1034640 h 1198755"/>
              <a:gd name="connsiteX0" fmla="*/ 0 w 7022878"/>
              <a:gd name="connsiteY0" fmla="*/ 1166223 h 1168216"/>
              <a:gd name="connsiteX1" fmla="*/ 794167 w 7022878"/>
              <a:gd name="connsiteY1" fmla="*/ 537103 h 1168216"/>
              <a:gd name="connsiteX2" fmla="*/ 2208424 w 7022878"/>
              <a:gd name="connsiteY2" fmla="*/ 27300 h 1168216"/>
              <a:gd name="connsiteX3" fmla="*/ 3547696 w 7022878"/>
              <a:gd name="connsiteY3" fmla="*/ 119663 h 1168216"/>
              <a:gd name="connsiteX4" fmla="*/ 4956242 w 7022878"/>
              <a:gd name="connsiteY4" fmla="*/ 546845 h 1168216"/>
              <a:gd name="connsiteX5" fmla="*/ 7022878 w 7022878"/>
              <a:gd name="connsiteY5" fmla="*/ 1008663 h 1168216"/>
              <a:gd name="connsiteX0" fmla="*/ 0 w 7022878"/>
              <a:gd name="connsiteY0" fmla="*/ 1212274 h 1212274"/>
              <a:gd name="connsiteX1" fmla="*/ 2208424 w 7022878"/>
              <a:gd name="connsiteY1" fmla="*/ 73351 h 1212274"/>
              <a:gd name="connsiteX2" fmla="*/ 3547696 w 7022878"/>
              <a:gd name="connsiteY2" fmla="*/ 165714 h 1212274"/>
              <a:gd name="connsiteX3" fmla="*/ 4956242 w 7022878"/>
              <a:gd name="connsiteY3" fmla="*/ 592896 h 1212274"/>
              <a:gd name="connsiteX4" fmla="*/ 7022878 w 7022878"/>
              <a:gd name="connsiteY4" fmla="*/ 1054714 h 1212274"/>
              <a:gd name="connsiteX0" fmla="*/ 0 w 7022878"/>
              <a:gd name="connsiteY0" fmla="*/ 1212274 h 1212274"/>
              <a:gd name="connsiteX1" fmla="*/ 2208424 w 7022878"/>
              <a:gd name="connsiteY1" fmla="*/ 73351 h 1212274"/>
              <a:gd name="connsiteX2" fmla="*/ 3547696 w 7022878"/>
              <a:gd name="connsiteY2" fmla="*/ 165714 h 1212274"/>
              <a:gd name="connsiteX3" fmla="*/ 4956242 w 7022878"/>
              <a:gd name="connsiteY3" fmla="*/ 592896 h 1212274"/>
              <a:gd name="connsiteX4" fmla="*/ 7022878 w 7022878"/>
              <a:gd name="connsiteY4" fmla="*/ 1054714 h 1212274"/>
              <a:gd name="connsiteX0" fmla="*/ 0 w 7022878"/>
              <a:gd name="connsiteY0" fmla="*/ 1272029 h 1272029"/>
              <a:gd name="connsiteX1" fmla="*/ 1698034 w 7022878"/>
              <a:gd name="connsiteY1" fmla="*/ 61884 h 1272029"/>
              <a:gd name="connsiteX2" fmla="*/ 3547696 w 7022878"/>
              <a:gd name="connsiteY2" fmla="*/ 225469 h 1272029"/>
              <a:gd name="connsiteX3" fmla="*/ 4956242 w 7022878"/>
              <a:gd name="connsiteY3" fmla="*/ 652651 h 1272029"/>
              <a:gd name="connsiteX4" fmla="*/ 7022878 w 7022878"/>
              <a:gd name="connsiteY4" fmla="*/ 1114469 h 1272029"/>
              <a:gd name="connsiteX0" fmla="*/ 0 w 6453140"/>
              <a:gd name="connsiteY0" fmla="*/ 1246614 h 1246614"/>
              <a:gd name="connsiteX1" fmla="*/ 1128296 w 6453140"/>
              <a:gd name="connsiteY1" fmla="*/ 60209 h 1246614"/>
              <a:gd name="connsiteX2" fmla="*/ 2977958 w 6453140"/>
              <a:gd name="connsiteY2" fmla="*/ 223794 h 1246614"/>
              <a:gd name="connsiteX3" fmla="*/ 4386504 w 6453140"/>
              <a:gd name="connsiteY3" fmla="*/ 650976 h 1246614"/>
              <a:gd name="connsiteX4" fmla="*/ 6453140 w 6453140"/>
              <a:gd name="connsiteY4" fmla="*/ 1112794 h 1246614"/>
              <a:gd name="connsiteX0" fmla="*/ 0 w 6536227"/>
              <a:gd name="connsiteY0" fmla="*/ 1246614 h 1246614"/>
              <a:gd name="connsiteX1" fmla="*/ 1211383 w 6536227"/>
              <a:gd name="connsiteY1" fmla="*/ 60209 h 1246614"/>
              <a:gd name="connsiteX2" fmla="*/ 3061045 w 6536227"/>
              <a:gd name="connsiteY2" fmla="*/ 223794 h 1246614"/>
              <a:gd name="connsiteX3" fmla="*/ 4469591 w 6536227"/>
              <a:gd name="connsiteY3" fmla="*/ 650976 h 1246614"/>
              <a:gd name="connsiteX4" fmla="*/ 6536227 w 6536227"/>
              <a:gd name="connsiteY4" fmla="*/ 1112794 h 1246614"/>
              <a:gd name="connsiteX0" fmla="*/ 0 w 6536227"/>
              <a:gd name="connsiteY0" fmla="*/ 1246614 h 1246614"/>
              <a:gd name="connsiteX1" fmla="*/ 1211383 w 6536227"/>
              <a:gd name="connsiteY1" fmla="*/ 60209 h 1246614"/>
              <a:gd name="connsiteX2" fmla="*/ 3061045 w 6536227"/>
              <a:gd name="connsiteY2" fmla="*/ 223794 h 1246614"/>
              <a:gd name="connsiteX3" fmla="*/ 4469591 w 6536227"/>
              <a:gd name="connsiteY3" fmla="*/ 650976 h 1246614"/>
              <a:gd name="connsiteX4" fmla="*/ 6536227 w 6536227"/>
              <a:gd name="connsiteY4" fmla="*/ 1112794 h 1246614"/>
              <a:gd name="connsiteX0" fmla="*/ 0 w 6536227"/>
              <a:gd name="connsiteY0" fmla="*/ 1875050 h 1875050"/>
              <a:gd name="connsiteX1" fmla="*/ 1033339 w 6536227"/>
              <a:gd name="connsiteY1" fmla="*/ 23915 h 1875050"/>
              <a:gd name="connsiteX2" fmla="*/ 3061045 w 6536227"/>
              <a:gd name="connsiteY2" fmla="*/ 852230 h 1875050"/>
              <a:gd name="connsiteX3" fmla="*/ 4469591 w 6536227"/>
              <a:gd name="connsiteY3" fmla="*/ 1279412 h 1875050"/>
              <a:gd name="connsiteX4" fmla="*/ 6536227 w 6536227"/>
              <a:gd name="connsiteY4" fmla="*/ 1741230 h 1875050"/>
              <a:gd name="connsiteX0" fmla="*/ 0 w 7378965"/>
              <a:gd name="connsiteY0" fmla="*/ 1875050 h 1875050"/>
              <a:gd name="connsiteX1" fmla="*/ 1033339 w 7378965"/>
              <a:gd name="connsiteY1" fmla="*/ 23915 h 1875050"/>
              <a:gd name="connsiteX2" fmla="*/ 3061045 w 7378965"/>
              <a:gd name="connsiteY2" fmla="*/ 852230 h 1875050"/>
              <a:gd name="connsiteX3" fmla="*/ 4469591 w 7378965"/>
              <a:gd name="connsiteY3" fmla="*/ 1279412 h 1875050"/>
              <a:gd name="connsiteX4" fmla="*/ 7378965 w 7378965"/>
              <a:gd name="connsiteY4" fmla="*/ 1836191 h 1875050"/>
              <a:gd name="connsiteX0" fmla="*/ 0 w 7378965"/>
              <a:gd name="connsiteY0" fmla="*/ 1877616 h 1877616"/>
              <a:gd name="connsiteX1" fmla="*/ 1033339 w 7378965"/>
              <a:gd name="connsiteY1" fmla="*/ 26481 h 1877616"/>
              <a:gd name="connsiteX2" fmla="*/ 3061045 w 7378965"/>
              <a:gd name="connsiteY2" fmla="*/ 854796 h 1877616"/>
              <a:gd name="connsiteX3" fmla="*/ 7378965 w 7378965"/>
              <a:gd name="connsiteY3" fmla="*/ 1838757 h 1877616"/>
              <a:gd name="connsiteX0" fmla="*/ 0 w 7378965"/>
              <a:gd name="connsiteY0" fmla="*/ 1876749 h 1876749"/>
              <a:gd name="connsiteX1" fmla="*/ 1033339 w 7378965"/>
              <a:gd name="connsiteY1" fmla="*/ 25614 h 1876749"/>
              <a:gd name="connsiteX2" fmla="*/ 3939391 w 7378965"/>
              <a:gd name="connsiteY2" fmla="*/ 865799 h 1876749"/>
              <a:gd name="connsiteX3" fmla="*/ 7378965 w 7378965"/>
              <a:gd name="connsiteY3" fmla="*/ 1837890 h 1876749"/>
              <a:gd name="connsiteX0" fmla="*/ 0 w 7378965"/>
              <a:gd name="connsiteY0" fmla="*/ 1879830 h 1879830"/>
              <a:gd name="connsiteX1" fmla="*/ 1033339 w 7378965"/>
              <a:gd name="connsiteY1" fmla="*/ 28695 h 1879830"/>
              <a:gd name="connsiteX2" fmla="*/ 3939391 w 7378965"/>
              <a:gd name="connsiteY2" fmla="*/ 868880 h 1879830"/>
              <a:gd name="connsiteX3" fmla="*/ 7378965 w 7378965"/>
              <a:gd name="connsiteY3" fmla="*/ 1840971 h 1879830"/>
              <a:gd name="connsiteX0" fmla="*/ 0 w 7378965"/>
              <a:gd name="connsiteY0" fmla="*/ 1879830 h 1879830"/>
              <a:gd name="connsiteX1" fmla="*/ 1033339 w 7378965"/>
              <a:gd name="connsiteY1" fmla="*/ 28695 h 1879830"/>
              <a:gd name="connsiteX2" fmla="*/ 3939391 w 7378965"/>
              <a:gd name="connsiteY2" fmla="*/ 868880 h 1879830"/>
              <a:gd name="connsiteX3" fmla="*/ 7378965 w 7378965"/>
              <a:gd name="connsiteY3" fmla="*/ 1840971 h 1879830"/>
              <a:gd name="connsiteX0" fmla="*/ 0 w 7378965"/>
              <a:gd name="connsiteY0" fmla="*/ 1879830 h 1879830"/>
              <a:gd name="connsiteX1" fmla="*/ 1033339 w 7378965"/>
              <a:gd name="connsiteY1" fmla="*/ 28695 h 1879830"/>
              <a:gd name="connsiteX2" fmla="*/ 3939391 w 7378965"/>
              <a:gd name="connsiteY2" fmla="*/ 868880 h 1879830"/>
              <a:gd name="connsiteX3" fmla="*/ 7378965 w 7378965"/>
              <a:gd name="connsiteY3" fmla="*/ 1840971 h 1879830"/>
              <a:gd name="connsiteX0" fmla="*/ 0 w 7378965"/>
              <a:gd name="connsiteY0" fmla="*/ 1888319 h 1888319"/>
              <a:gd name="connsiteX1" fmla="*/ 1223252 w 7378965"/>
              <a:gd name="connsiteY1" fmla="*/ 25314 h 1888319"/>
              <a:gd name="connsiteX2" fmla="*/ 3939391 w 7378965"/>
              <a:gd name="connsiteY2" fmla="*/ 877369 h 1888319"/>
              <a:gd name="connsiteX3" fmla="*/ 7378965 w 7378965"/>
              <a:gd name="connsiteY3" fmla="*/ 1849460 h 1888319"/>
              <a:gd name="connsiteX0" fmla="*/ 0 w 7378965"/>
              <a:gd name="connsiteY0" fmla="*/ 1890917 h 1890917"/>
              <a:gd name="connsiteX1" fmla="*/ 1223252 w 7378965"/>
              <a:gd name="connsiteY1" fmla="*/ 27912 h 1890917"/>
              <a:gd name="connsiteX2" fmla="*/ 3939391 w 7378965"/>
              <a:gd name="connsiteY2" fmla="*/ 879967 h 1890917"/>
              <a:gd name="connsiteX3" fmla="*/ 7378965 w 7378965"/>
              <a:gd name="connsiteY3" fmla="*/ 1852058 h 1890917"/>
              <a:gd name="connsiteX0" fmla="*/ 0 w 7378965"/>
              <a:gd name="connsiteY0" fmla="*/ 1992745 h 1992745"/>
              <a:gd name="connsiteX1" fmla="*/ 3692117 w 7378965"/>
              <a:gd name="connsiteY1" fmla="*/ 22908 h 1992745"/>
              <a:gd name="connsiteX2" fmla="*/ 3939391 w 7378965"/>
              <a:gd name="connsiteY2" fmla="*/ 981795 h 1992745"/>
              <a:gd name="connsiteX3" fmla="*/ 7378965 w 7378965"/>
              <a:gd name="connsiteY3" fmla="*/ 1953886 h 1992745"/>
              <a:gd name="connsiteX0" fmla="*/ 0 w 7378965"/>
              <a:gd name="connsiteY0" fmla="*/ 1969844 h 1969844"/>
              <a:gd name="connsiteX1" fmla="*/ 3692117 w 7378965"/>
              <a:gd name="connsiteY1" fmla="*/ 7 h 1969844"/>
              <a:gd name="connsiteX2" fmla="*/ 3939391 w 7378965"/>
              <a:gd name="connsiteY2" fmla="*/ 958894 h 1969844"/>
              <a:gd name="connsiteX3" fmla="*/ 7378965 w 7378965"/>
              <a:gd name="connsiteY3" fmla="*/ 1930985 h 1969844"/>
              <a:gd name="connsiteX0" fmla="*/ 0 w 7378965"/>
              <a:gd name="connsiteY0" fmla="*/ 1969844 h 1969898"/>
              <a:gd name="connsiteX1" fmla="*/ 3692117 w 7378965"/>
              <a:gd name="connsiteY1" fmla="*/ 7 h 1969898"/>
              <a:gd name="connsiteX2" fmla="*/ 3939391 w 7378965"/>
              <a:gd name="connsiteY2" fmla="*/ 958894 h 1969898"/>
              <a:gd name="connsiteX3" fmla="*/ 7378965 w 7378965"/>
              <a:gd name="connsiteY3" fmla="*/ 1930985 h 1969898"/>
              <a:gd name="connsiteX0" fmla="*/ 0 w 7378965"/>
              <a:gd name="connsiteY0" fmla="*/ 1969857 h 1969911"/>
              <a:gd name="connsiteX1" fmla="*/ 3692117 w 7378965"/>
              <a:gd name="connsiteY1" fmla="*/ 20 h 1969911"/>
              <a:gd name="connsiteX2" fmla="*/ 7378965 w 7378965"/>
              <a:gd name="connsiteY2" fmla="*/ 1930998 h 1969911"/>
              <a:gd name="connsiteX0" fmla="*/ 0 w 7378965"/>
              <a:gd name="connsiteY0" fmla="*/ 1969857 h 1969857"/>
              <a:gd name="connsiteX1" fmla="*/ 3692117 w 7378965"/>
              <a:gd name="connsiteY1" fmla="*/ 20 h 1969857"/>
              <a:gd name="connsiteX2" fmla="*/ 7378965 w 7378965"/>
              <a:gd name="connsiteY2" fmla="*/ 1930998 h 1969857"/>
              <a:gd name="connsiteX0" fmla="*/ 0 w 7378965"/>
              <a:gd name="connsiteY0" fmla="*/ 1969856 h 1969856"/>
              <a:gd name="connsiteX1" fmla="*/ 3692117 w 7378965"/>
              <a:gd name="connsiteY1" fmla="*/ 19 h 1969856"/>
              <a:gd name="connsiteX2" fmla="*/ 7378965 w 7378965"/>
              <a:gd name="connsiteY2" fmla="*/ 1930997 h 1969856"/>
              <a:gd name="connsiteX0" fmla="*/ 0 w 7378965"/>
              <a:gd name="connsiteY0" fmla="*/ 1969856 h 1969856"/>
              <a:gd name="connsiteX1" fmla="*/ 3692117 w 7378965"/>
              <a:gd name="connsiteY1" fmla="*/ 19 h 1969856"/>
              <a:gd name="connsiteX2" fmla="*/ 7378965 w 7378965"/>
              <a:gd name="connsiteY2" fmla="*/ 1930997 h 1969856"/>
              <a:gd name="connsiteX0" fmla="*/ 0 w 7378965"/>
              <a:gd name="connsiteY0" fmla="*/ 1969856 h 1969856"/>
              <a:gd name="connsiteX1" fmla="*/ 3692117 w 7378965"/>
              <a:gd name="connsiteY1" fmla="*/ 19 h 1969856"/>
              <a:gd name="connsiteX2" fmla="*/ 7378965 w 7378965"/>
              <a:gd name="connsiteY2" fmla="*/ 1930997 h 1969856"/>
              <a:gd name="connsiteX0" fmla="*/ 0 w 7378965"/>
              <a:gd name="connsiteY0" fmla="*/ 1898636 h 1898636"/>
              <a:gd name="connsiteX1" fmla="*/ 3680248 w 7378965"/>
              <a:gd name="connsiteY1" fmla="*/ 20 h 1898636"/>
              <a:gd name="connsiteX2" fmla="*/ 7378965 w 7378965"/>
              <a:gd name="connsiteY2" fmla="*/ 1859777 h 1898636"/>
            </a:gdLst>
            <a:ahLst/>
            <a:cxnLst>
              <a:cxn ang="0">
                <a:pos x="connsiteX0" y="connsiteY0"/>
              </a:cxn>
              <a:cxn ang="0">
                <a:pos x="connsiteX1" y="connsiteY1"/>
              </a:cxn>
              <a:cxn ang="0">
                <a:pos x="connsiteX2" y="connsiteY2"/>
              </a:cxn>
            </a:cxnLst>
            <a:rect l="l" t="t" r="r" b="b"/>
            <a:pathLst>
              <a:path w="7378965" h="1898636">
                <a:moveTo>
                  <a:pt x="0" y="1898636"/>
                </a:moveTo>
                <a:cubicBezTo>
                  <a:pt x="1552086" y="1625753"/>
                  <a:pt x="2450421" y="6496"/>
                  <a:pt x="3680248" y="20"/>
                </a:cubicBezTo>
                <a:cubicBezTo>
                  <a:pt x="4910075" y="-6456"/>
                  <a:pt x="6124221" y="1588062"/>
                  <a:pt x="7378965" y="1859777"/>
                </a:cubicBezTo>
              </a:path>
            </a:pathLst>
          </a:custGeom>
          <a:ln w="57150" cmpd="sng">
            <a:solidFill>
              <a:srgbClr val="743371"/>
            </a:solidFill>
          </a:ln>
          <a:effectLst/>
        </p:spPr>
        <p:style>
          <a:lnRef idx="2">
            <a:schemeClr val="accent1"/>
          </a:lnRef>
          <a:fillRef idx="0">
            <a:schemeClr val="accent1"/>
          </a:fillRef>
          <a:effectRef idx="1">
            <a:schemeClr val="accent1"/>
          </a:effectRef>
          <a:fontRef idx="minor">
            <a:schemeClr val="tx1"/>
          </a:fontRef>
        </p:style>
        <p:txBody>
          <a:bodyPr lIns="91436" tIns="45718" rIns="91436" bIns="45718" rtlCol="0" anchor="ctr"/>
          <a:lstStyle/>
          <a:p>
            <a:pPr algn="ctr" defTabSz="914355" fontAlgn="auto">
              <a:spcBef>
                <a:spcPts val="0"/>
              </a:spcBef>
              <a:spcAft>
                <a:spcPts val="0"/>
              </a:spcAft>
              <a:defRPr/>
            </a:pPr>
            <a:endParaRPr lang="en-US" i="0">
              <a:solidFill>
                <a:srgbClr val="262626"/>
              </a:solidFill>
              <a:latin typeface="Imago"/>
            </a:endParaRPr>
          </a:p>
        </p:txBody>
      </p:sp>
      <p:sp>
        <p:nvSpPr>
          <p:cNvPr id="49" name="TextBox 48"/>
          <p:cNvSpPr txBox="1"/>
          <p:nvPr/>
        </p:nvSpPr>
        <p:spPr>
          <a:xfrm>
            <a:off x="4426521" y="3310752"/>
            <a:ext cx="1522108" cy="400105"/>
          </a:xfrm>
          <a:prstGeom prst="rect">
            <a:avLst/>
          </a:prstGeom>
          <a:noFill/>
        </p:spPr>
        <p:txBody>
          <a:bodyPr wrap="square" lIns="91436" tIns="45718" rIns="91436" bIns="45718" rtlCol="0">
            <a:spAutoFit/>
          </a:bodyPr>
          <a:lstStyle/>
          <a:p>
            <a:pPr algn="ctr" defTabSz="914355" fontAlgn="auto">
              <a:lnSpc>
                <a:spcPts val="1200"/>
              </a:lnSpc>
              <a:spcBef>
                <a:spcPts val="0"/>
              </a:spcBef>
              <a:spcAft>
                <a:spcPts val="0"/>
              </a:spcAft>
              <a:defRPr/>
            </a:pPr>
            <a:r>
              <a:rPr lang="en-US" sz="900" i="0" dirty="0" err="1" smtClean="0">
                <a:solidFill>
                  <a:srgbClr val="743371"/>
                </a:solidFill>
                <a:latin typeface="Imago"/>
                <a:ea typeface="+mn-ea"/>
                <a:cs typeface="Avenir Heavy"/>
              </a:rPr>
              <a:t>Angiogene</a:t>
            </a:r>
            <a:r>
              <a:rPr lang="cs-CZ" sz="900" i="0" dirty="0" smtClean="0">
                <a:solidFill>
                  <a:srgbClr val="743371"/>
                </a:solidFill>
                <a:latin typeface="Imago"/>
                <a:ea typeface="+mn-ea"/>
                <a:cs typeface="Avenir Heavy"/>
              </a:rPr>
              <a:t>ze</a:t>
            </a:r>
            <a:endParaRPr lang="en-US" sz="900" i="0" dirty="0">
              <a:solidFill>
                <a:srgbClr val="743371"/>
              </a:solidFill>
              <a:latin typeface="Imago"/>
              <a:ea typeface="+mn-ea"/>
              <a:cs typeface="Symbol" charset="2"/>
            </a:endParaRPr>
          </a:p>
          <a:p>
            <a:pPr algn="ctr" defTabSz="914355" fontAlgn="auto">
              <a:lnSpc>
                <a:spcPts val="1200"/>
              </a:lnSpc>
              <a:spcBef>
                <a:spcPts val="0"/>
              </a:spcBef>
              <a:spcAft>
                <a:spcPts val="0"/>
              </a:spcAft>
              <a:defRPr/>
            </a:pPr>
            <a:r>
              <a:rPr lang="en-US" sz="900" i="0" dirty="0" smtClean="0">
                <a:solidFill>
                  <a:srgbClr val="743371"/>
                </a:solidFill>
                <a:latin typeface="Imago"/>
                <a:ea typeface="+mn-ea"/>
                <a:cs typeface="Avenir Heavy"/>
              </a:rPr>
              <a:t>Rea</a:t>
            </a:r>
            <a:r>
              <a:rPr lang="cs-CZ" sz="900" i="0" dirty="0" smtClean="0">
                <a:solidFill>
                  <a:srgbClr val="743371"/>
                </a:solidFill>
                <a:latin typeface="Imago"/>
                <a:ea typeface="+mn-ea"/>
                <a:cs typeface="Avenir Heavy"/>
              </a:rPr>
              <a:t>k</a:t>
            </a:r>
            <a:r>
              <a:rPr lang="en-US" sz="900" i="0" dirty="0" err="1" smtClean="0">
                <a:solidFill>
                  <a:srgbClr val="743371"/>
                </a:solidFill>
                <a:latin typeface="Imago"/>
                <a:ea typeface="+mn-ea"/>
                <a:cs typeface="Avenir Heavy"/>
              </a:rPr>
              <a:t>tiv</a:t>
            </a:r>
            <a:r>
              <a:rPr lang="cs-CZ" sz="900" i="0" dirty="0" smtClean="0">
                <a:solidFill>
                  <a:srgbClr val="743371"/>
                </a:solidFill>
                <a:latin typeface="Imago"/>
                <a:ea typeface="+mn-ea"/>
                <a:cs typeface="Avenir Heavy"/>
              </a:rPr>
              <a:t>ní</a:t>
            </a:r>
            <a:r>
              <a:rPr lang="en-US" sz="900" i="0" dirty="0" smtClean="0">
                <a:solidFill>
                  <a:srgbClr val="743371"/>
                </a:solidFill>
                <a:latin typeface="Imago"/>
                <a:ea typeface="+mn-ea"/>
                <a:cs typeface="Avenir Heavy"/>
              </a:rPr>
              <a:t> stroma</a:t>
            </a:r>
            <a:endParaRPr lang="en-US" sz="900" i="0" dirty="0">
              <a:solidFill>
                <a:srgbClr val="743371"/>
              </a:solidFill>
              <a:latin typeface="Imago"/>
              <a:ea typeface="+mn-ea"/>
              <a:cs typeface="Avenir Heavy"/>
            </a:endParaRPr>
          </a:p>
        </p:txBody>
      </p:sp>
      <p:sp>
        <p:nvSpPr>
          <p:cNvPr id="52" name="TextBox 51"/>
          <p:cNvSpPr txBox="1"/>
          <p:nvPr/>
        </p:nvSpPr>
        <p:spPr>
          <a:xfrm>
            <a:off x="4616057" y="3714780"/>
            <a:ext cx="184710" cy="276996"/>
          </a:xfrm>
          <a:prstGeom prst="rect">
            <a:avLst/>
          </a:prstGeom>
          <a:noFill/>
        </p:spPr>
        <p:txBody>
          <a:bodyPr wrap="none" lIns="91436" tIns="45718" rIns="91436" bIns="45718" rtlCol="0">
            <a:spAutoFit/>
          </a:bodyPr>
          <a:lstStyle/>
          <a:p>
            <a:pPr algn="ctr" defTabSz="914355" fontAlgn="auto">
              <a:spcBef>
                <a:spcPts val="0"/>
              </a:spcBef>
              <a:spcAft>
                <a:spcPts val="0"/>
              </a:spcAft>
              <a:defRPr/>
            </a:pPr>
            <a:endParaRPr lang="en-US" sz="1200" i="0" dirty="0">
              <a:solidFill>
                <a:srgbClr val="003399"/>
              </a:solidFill>
              <a:latin typeface="Imago"/>
              <a:ea typeface="+mn-ea"/>
              <a:cs typeface="Avenir Heavy"/>
            </a:endParaRPr>
          </a:p>
        </p:txBody>
      </p:sp>
      <p:sp>
        <p:nvSpPr>
          <p:cNvPr id="53" name="Freeform 52"/>
          <p:cNvSpPr/>
          <p:nvPr/>
        </p:nvSpPr>
        <p:spPr>
          <a:xfrm>
            <a:off x="5701090" y="3151946"/>
            <a:ext cx="2505698" cy="1144948"/>
          </a:xfrm>
          <a:custGeom>
            <a:avLst/>
            <a:gdLst>
              <a:gd name="connsiteX0" fmla="*/ 0 w 6904182"/>
              <a:gd name="connsiteY0" fmla="*/ 919186 h 1034640"/>
              <a:gd name="connsiteX1" fmla="*/ 461819 w 6904182"/>
              <a:gd name="connsiteY1" fmla="*/ 919186 h 1034640"/>
              <a:gd name="connsiteX2" fmla="*/ 2089728 w 6904182"/>
              <a:gd name="connsiteY2" fmla="*/ 53277 h 1034640"/>
              <a:gd name="connsiteX3" fmla="*/ 3429000 w 6904182"/>
              <a:gd name="connsiteY3" fmla="*/ 145640 h 1034640"/>
              <a:gd name="connsiteX4" fmla="*/ 4837546 w 6904182"/>
              <a:gd name="connsiteY4" fmla="*/ 572822 h 1034640"/>
              <a:gd name="connsiteX5" fmla="*/ 6904182 w 6904182"/>
              <a:gd name="connsiteY5" fmla="*/ 1034640 h 1034640"/>
              <a:gd name="connsiteX0" fmla="*/ 0 w 7022878"/>
              <a:gd name="connsiteY0" fmla="*/ 1192200 h 1210224"/>
              <a:gd name="connsiteX1" fmla="*/ 580515 w 7022878"/>
              <a:gd name="connsiteY1" fmla="*/ 919186 h 1210224"/>
              <a:gd name="connsiteX2" fmla="*/ 2208424 w 7022878"/>
              <a:gd name="connsiteY2" fmla="*/ 53277 h 1210224"/>
              <a:gd name="connsiteX3" fmla="*/ 3547696 w 7022878"/>
              <a:gd name="connsiteY3" fmla="*/ 145640 h 1210224"/>
              <a:gd name="connsiteX4" fmla="*/ 4956242 w 7022878"/>
              <a:gd name="connsiteY4" fmla="*/ 572822 h 1210224"/>
              <a:gd name="connsiteX5" fmla="*/ 7022878 w 7022878"/>
              <a:gd name="connsiteY5" fmla="*/ 1034640 h 1210224"/>
              <a:gd name="connsiteX0" fmla="*/ 0 w 7022878"/>
              <a:gd name="connsiteY0" fmla="*/ 1192200 h 1198755"/>
              <a:gd name="connsiteX1" fmla="*/ 580515 w 7022878"/>
              <a:gd name="connsiteY1" fmla="*/ 919186 h 1198755"/>
              <a:gd name="connsiteX2" fmla="*/ 2208424 w 7022878"/>
              <a:gd name="connsiteY2" fmla="*/ 53277 h 1198755"/>
              <a:gd name="connsiteX3" fmla="*/ 3547696 w 7022878"/>
              <a:gd name="connsiteY3" fmla="*/ 145640 h 1198755"/>
              <a:gd name="connsiteX4" fmla="*/ 4956242 w 7022878"/>
              <a:gd name="connsiteY4" fmla="*/ 572822 h 1198755"/>
              <a:gd name="connsiteX5" fmla="*/ 7022878 w 7022878"/>
              <a:gd name="connsiteY5" fmla="*/ 1034640 h 1198755"/>
              <a:gd name="connsiteX0" fmla="*/ 0 w 7022878"/>
              <a:gd name="connsiteY0" fmla="*/ 1166223 h 1168216"/>
              <a:gd name="connsiteX1" fmla="*/ 794167 w 7022878"/>
              <a:gd name="connsiteY1" fmla="*/ 537103 h 1168216"/>
              <a:gd name="connsiteX2" fmla="*/ 2208424 w 7022878"/>
              <a:gd name="connsiteY2" fmla="*/ 27300 h 1168216"/>
              <a:gd name="connsiteX3" fmla="*/ 3547696 w 7022878"/>
              <a:gd name="connsiteY3" fmla="*/ 119663 h 1168216"/>
              <a:gd name="connsiteX4" fmla="*/ 4956242 w 7022878"/>
              <a:gd name="connsiteY4" fmla="*/ 546845 h 1168216"/>
              <a:gd name="connsiteX5" fmla="*/ 7022878 w 7022878"/>
              <a:gd name="connsiteY5" fmla="*/ 1008663 h 1168216"/>
              <a:gd name="connsiteX0" fmla="*/ 0 w 7022878"/>
              <a:gd name="connsiteY0" fmla="*/ 1212274 h 1212274"/>
              <a:gd name="connsiteX1" fmla="*/ 2208424 w 7022878"/>
              <a:gd name="connsiteY1" fmla="*/ 73351 h 1212274"/>
              <a:gd name="connsiteX2" fmla="*/ 3547696 w 7022878"/>
              <a:gd name="connsiteY2" fmla="*/ 165714 h 1212274"/>
              <a:gd name="connsiteX3" fmla="*/ 4956242 w 7022878"/>
              <a:gd name="connsiteY3" fmla="*/ 592896 h 1212274"/>
              <a:gd name="connsiteX4" fmla="*/ 7022878 w 7022878"/>
              <a:gd name="connsiteY4" fmla="*/ 1054714 h 1212274"/>
              <a:gd name="connsiteX0" fmla="*/ 0 w 7022878"/>
              <a:gd name="connsiteY0" fmla="*/ 1212274 h 1212274"/>
              <a:gd name="connsiteX1" fmla="*/ 2208424 w 7022878"/>
              <a:gd name="connsiteY1" fmla="*/ 73351 h 1212274"/>
              <a:gd name="connsiteX2" fmla="*/ 3547696 w 7022878"/>
              <a:gd name="connsiteY2" fmla="*/ 165714 h 1212274"/>
              <a:gd name="connsiteX3" fmla="*/ 4956242 w 7022878"/>
              <a:gd name="connsiteY3" fmla="*/ 592896 h 1212274"/>
              <a:gd name="connsiteX4" fmla="*/ 7022878 w 7022878"/>
              <a:gd name="connsiteY4" fmla="*/ 1054714 h 1212274"/>
              <a:gd name="connsiteX0" fmla="*/ 0 w 7022878"/>
              <a:gd name="connsiteY0" fmla="*/ 1272029 h 1272029"/>
              <a:gd name="connsiteX1" fmla="*/ 1698034 w 7022878"/>
              <a:gd name="connsiteY1" fmla="*/ 61884 h 1272029"/>
              <a:gd name="connsiteX2" fmla="*/ 3547696 w 7022878"/>
              <a:gd name="connsiteY2" fmla="*/ 225469 h 1272029"/>
              <a:gd name="connsiteX3" fmla="*/ 4956242 w 7022878"/>
              <a:gd name="connsiteY3" fmla="*/ 652651 h 1272029"/>
              <a:gd name="connsiteX4" fmla="*/ 7022878 w 7022878"/>
              <a:gd name="connsiteY4" fmla="*/ 1114469 h 1272029"/>
              <a:gd name="connsiteX0" fmla="*/ 0 w 6453140"/>
              <a:gd name="connsiteY0" fmla="*/ 1246614 h 1246614"/>
              <a:gd name="connsiteX1" fmla="*/ 1128296 w 6453140"/>
              <a:gd name="connsiteY1" fmla="*/ 60209 h 1246614"/>
              <a:gd name="connsiteX2" fmla="*/ 2977958 w 6453140"/>
              <a:gd name="connsiteY2" fmla="*/ 223794 h 1246614"/>
              <a:gd name="connsiteX3" fmla="*/ 4386504 w 6453140"/>
              <a:gd name="connsiteY3" fmla="*/ 650976 h 1246614"/>
              <a:gd name="connsiteX4" fmla="*/ 6453140 w 6453140"/>
              <a:gd name="connsiteY4" fmla="*/ 1112794 h 1246614"/>
              <a:gd name="connsiteX0" fmla="*/ 0 w 6536227"/>
              <a:gd name="connsiteY0" fmla="*/ 1246614 h 1246614"/>
              <a:gd name="connsiteX1" fmla="*/ 1211383 w 6536227"/>
              <a:gd name="connsiteY1" fmla="*/ 60209 h 1246614"/>
              <a:gd name="connsiteX2" fmla="*/ 3061045 w 6536227"/>
              <a:gd name="connsiteY2" fmla="*/ 223794 h 1246614"/>
              <a:gd name="connsiteX3" fmla="*/ 4469591 w 6536227"/>
              <a:gd name="connsiteY3" fmla="*/ 650976 h 1246614"/>
              <a:gd name="connsiteX4" fmla="*/ 6536227 w 6536227"/>
              <a:gd name="connsiteY4" fmla="*/ 1112794 h 1246614"/>
              <a:gd name="connsiteX0" fmla="*/ 0 w 6536227"/>
              <a:gd name="connsiteY0" fmla="*/ 1246614 h 1246614"/>
              <a:gd name="connsiteX1" fmla="*/ 1211383 w 6536227"/>
              <a:gd name="connsiteY1" fmla="*/ 60209 h 1246614"/>
              <a:gd name="connsiteX2" fmla="*/ 3061045 w 6536227"/>
              <a:gd name="connsiteY2" fmla="*/ 223794 h 1246614"/>
              <a:gd name="connsiteX3" fmla="*/ 4469591 w 6536227"/>
              <a:gd name="connsiteY3" fmla="*/ 650976 h 1246614"/>
              <a:gd name="connsiteX4" fmla="*/ 6536227 w 6536227"/>
              <a:gd name="connsiteY4" fmla="*/ 1112794 h 1246614"/>
              <a:gd name="connsiteX0" fmla="*/ 0 w 6536227"/>
              <a:gd name="connsiteY0" fmla="*/ 1875050 h 1875050"/>
              <a:gd name="connsiteX1" fmla="*/ 1033339 w 6536227"/>
              <a:gd name="connsiteY1" fmla="*/ 23915 h 1875050"/>
              <a:gd name="connsiteX2" fmla="*/ 3061045 w 6536227"/>
              <a:gd name="connsiteY2" fmla="*/ 852230 h 1875050"/>
              <a:gd name="connsiteX3" fmla="*/ 4469591 w 6536227"/>
              <a:gd name="connsiteY3" fmla="*/ 1279412 h 1875050"/>
              <a:gd name="connsiteX4" fmla="*/ 6536227 w 6536227"/>
              <a:gd name="connsiteY4" fmla="*/ 1741230 h 1875050"/>
              <a:gd name="connsiteX0" fmla="*/ 0 w 7378965"/>
              <a:gd name="connsiteY0" fmla="*/ 1875050 h 1875050"/>
              <a:gd name="connsiteX1" fmla="*/ 1033339 w 7378965"/>
              <a:gd name="connsiteY1" fmla="*/ 23915 h 1875050"/>
              <a:gd name="connsiteX2" fmla="*/ 3061045 w 7378965"/>
              <a:gd name="connsiteY2" fmla="*/ 852230 h 1875050"/>
              <a:gd name="connsiteX3" fmla="*/ 4469591 w 7378965"/>
              <a:gd name="connsiteY3" fmla="*/ 1279412 h 1875050"/>
              <a:gd name="connsiteX4" fmla="*/ 7378965 w 7378965"/>
              <a:gd name="connsiteY4" fmla="*/ 1836191 h 1875050"/>
              <a:gd name="connsiteX0" fmla="*/ 0 w 7378965"/>
              <a:gd name="connsiteY0" fmla="*/ 1877616 h 1877616"/>
              <a:gd name="connsiteX1" fmla="*/ 1033339 w 7378965"/>
              <a:gd name="connsiteY1" fmla="*/ 26481 h 1877616"/>
              <a:gd name="connsiteX2" fmla="*/ 3061045 w 7378965"/>
              <a:gd name="connsiteY2" fmla="*/ 854796 h 1877616"/>
              <a:gd name="connsiteX3" fmla="*/ 7378965 w 7378965"/>
              <a:gd name="connsiteY3" fmla="*/ 1838757 h 1877616"/>
              <a:gd name="connsiteX0" fmla="*/ 0 w 7378965"/>
              <a:gd name="connsiteY0" fmla="*/ 1876749 h 1876749"/>
              <a:gd name="connsiteX1" fmla="*/ 1033339 w 7378965"/>
              <a:gd name="connsiteY1" fmla="*/ 25614 h 1876749"/>
              <a:gd name="connsiteX2" fmla="*/ 3939391 w 7378965"/>
              <a:gd name="connsiteY2" fmla="*/ 865799 h 1876749"/>
              <a:gd name="connsiteX3" fmla="*/ 7378965 w 7378965"/>
              <a:gd name="connsiteY3" fmla="*/ 1837890 h 1876749"/>
              <a:gd name="connsiteX0" fmla="*/ 0 w 7378965"/>
              <a:gd name="connsiteY0" fmla="*/ 1879830 h 1879830"/>
              <a:gd name="connsiteX1" fmla="*/ 1033339 w 7378965"/>
              <a:gd name="connsiteY1" fmla="*/ 28695 h 1879830"/>
              <a:gd name="connsiteX2" fmla="*/ 3939391 w 7378965"/>
              <a:gd name="connsiteY2" fmla="*/ 868880 h 1879830"/>
              <a:gd name="connsiteX3" fmla="*/ 7378965 w 7378965"/>
              <a:gd name="connsiteY3" fmla="*/ 1840971 h 1879830"/>
              <a:gd name="connsiteX0" fmla="*/ 0 w 7378965"/>
              <a:gd name="connsiteY0" fmla="*/ 1879830 h 1879830"/>
              <a:gd name="connsiteX1" fmla="*/ 1033339 w 7378965"/>
              <a:gd name="connsiteY1" fmla="*/ 28695 h 1879830"/>
              <a:gd name="connsiteX2" fmla="*/ 3939391 w 7378965"/>
              <a:gd name="connsiteY2" fmla="*/ 868880 h 1879830"/>
              <a:gd name="connsiteX3" fmla="*/ 7378965 w 7378965"/>
              <a:gd name="connsiteY3" fmla="*/ 1840971 h 1879830"/>
              <a:gd name="connsiteX0" fmla="*/ 0 w 7378965"/>
              <a:gd name="connsiteY0" fmla="*/ 1879830 h 1879830"/>
              <a:gd name="connsiteX1" fmla="*/ 1033339 w 7378965"/>
              <a:gd name="connsiteY1" fmla="*/ 28695 h 1879830"/>
              <a:gd name="connsiteX2" fmla="*/ 3939391 w 7378965"/>
              <a:gd name="connsiteY2" fmla="*/ 868880 h 1879830"/>
              <a:gd name="connsiteX3" fmla="*/ 7378965 w 7378965"/>
              <a:gd name="connsiteY3" fmla="*/ 1840971 h 1879830"/>
              <a:gd name="connsiteX0" fmla="*/ 0 w 7378965"/>
              <a:gd name="connsiteY0" fmla="*/ 1888319 h 1888319"/>
              <a:gd name="connsiteX1" fmla="*/ 1223252 w 7378965"/>
              <a:gd name="connsiteY1" fmla="*/ 25314 h 1888319"/>
              <a:gd name="connsiteX2" fmla="*/ 3939391 w 7378965"/>
              <a:gd name="connsiteY2" fmla="*/ 877369 h 1888319"/>
              <a:gd name="connsiteX3" fmla="*/ 7378965 w 7378965"/>
              <a:gd name="connsiteY3" fmla="*/ 1849460 h 1888319"/>
              <a:gd name="connsiteX0" fmla="*/ 0 w 7378965"/>
              <a:gd name="connsiteY0" fmla="*/ 1890917 h 1890917"/>
              <a:gd name="connsiteX1" fmla="*/ 1223252 w 7378965"/>
              <a:gd name="connsiteY1" fmla="*/ 27912 h 1890917"/>
              <a:gd name="connsiteX2" fmla="*/ 3939391 w 7378965"/>
              <a:gd name="connsiteY2" fmla="*/ 879967 h 1890917"/>
              <a:gd name="connsiteX3" fmla="*/ 7378965 w 7378965"/>
              <a:gd name="connsiteY3" fmla="*/ 1852058 h 1890917"/>
              <a:gd name="connsiteX0" fmla="*/ 0 w 7378965"/>
              <a:gd name="connsiteY0" fmla="*/ 1992745 h 1992745"/>
              <a:gd name="connsiteX1" fmla="*/ 3692117 w 7378965"/>
              <a:gd name="connsiteY1" fmla="*/ 22908 h 1992745"/>
              <a:gd name="connsiteX2" fmla="*/ 3939391 w 7378965"/>
              <a:gd name="connsiteY2" fmla="*/ 981795 h 1992745"/>
              <a:gd name="connsiteX3" fmla="*/ 7378965 w 7378965"/>
              <a:gd name="connsiteY3" fmla="*/ 1953886 h 1992745"/>
              <a:gd name="connsiteX0" fmla="*/ 0 w 7378965"/>
              <a:gd name="connsiteY0" fmla="*/ 1969844 h 1969844"/>
              <a:gd name="connsiteX1" fmla="*/ 3692117 w 7378965"/>
              <a:gd name="connsiteY1" fmla="*/ 7 h 1969844"/>
              <a:gd name="connsiteX2" fmla="*/ 3939391 w 7378965"/>
              <a:gd name="connsiteY2" fmla="*/ 958894 h 1969844"/>
              <a:gd name="connsiteX3" fmla="*/ 7378965 w 7378965"/>
              <a:gd name="connsiteY3" fmla="*/ 1930985 h 1969844"/>
              <a:gd name="connsiteX0" fmla="*/ 0 w 7378965"/>
              <a:gd name="connsiteY0" fmla="*/ 1969844 h 1969898"/>
              <a:gd name="connsiteX1" fmla="*/ 3692117 w 7378965"/>
              <a:gd name="connsiteY1" fmla="*/ 7 h 1969898"/>
              <a:gd name="connsiteX2" fmla="*/ 3939391 w 7378965"/>
              <a:gd name="connsiteY2" fmla="*/ 958894 h 1969898"/>
              <a:gd name="connsiteX3" fmla="*/ 7378965 w 7378965"/>
              <a:gd name="connsiteY3" fmla="*/ 1930985 h 1969898"/>
              <a:gd name="connsiteX0" fmla="*/ 0 w 7378965"/>
              <a:gd name="connsiteY0" fmla="*/ 1969857 h 1969911"/>
              <a:gd name="connsiteX1" fmla="*/ 3692117 w 7378965"/>
              <a:gd name="connsiteY1" fmla="*/ 20 h 1969911"/>
              <a:gd name="connsiteX2" fmla="*/ 7378965 w 7378965"/>
              <a:gd name="connsiteY2" fmla="*/ 1930998 h 1969911"/>
              <a:gd name="connsiteX0" fmla="*/ 0 w 7378965"/>
              <a:gd name="connsiteY0" fmla="*/ 1969857 h 1969857"/>
              <a:gd name="connsiteX1" fmla="*/ 3692117 w 7378965"/>
              <a:gd name="connsiteY1" fmla="*/ 20 h 1969857"/>
              <a:gd name="connsiteX2" fmla="*/ 7378965 w 7378965"/>
              <a:gd name="connsiteY2" fmla="*/ 1930998 h 1969857"/>
              <a:gd name="connsiteX0" fmla="*/ 0 w 7378965"/>
              <a:gd name="connsiteY0" fmla="*/ 1969856 h 1969856"/>
              <a:gd name="connsiteX1" fmla="*/ 3692117 w 7378965"/>
              <a:gd name="connsiteY1" fmla="*/ 19 h 1969856"/>
              <a:gd name="connsiteX2" fmla="*/ 7378965 w 7378965"/>
              <a:gd name="connsiteY2" fmla="*/ 1930997 h 1969856"/>
              <a:gd name="connsiteX0" fmla="*/ 0 w 7378965"/>
              <a:gd name="connsiteY0" fmla="*/ 1969856 h 1969856"/>
              <a:gd name="connsiteX1" fmla="*/ 3692117 w 7378965"/>
              <a:gd name="connsiteY1" fmla="*/ 19 h 1969856"/>
              <a:gd name="connsiteX2" fmla="*/ 7378965 w 7378965"/>
              <a:gd name="connsiteY2" fmla="*/ 1930997 h 1969856"/>
              <a:gd name="connsiteX0" fmla="*/ 0 w 7378965"/>
              <a:gd name="connsiteY0" fmla="*/ 1969856 h 1969856"/>
              <a:gd name="connsiteX1" fmla="*/ 3692117 w 7378965"/>
              <a:gd name="connsiteY1" fmla="*/ 19 h 1969856"/>
              <a:gd name="connsiteX2" fmla="*/ 7378965 w 7378965"/>
              <a:gd name="connsiteY2" fmla="*/ 1930997 h 1969856"/>
              <a:gd name="connsiteX0" fmla="*/ 0 w 7378965"/>
              <a:gd name="connsiteY0" fmla="*/ 1898636 h 1898636"/>
              <a:gd name="connsiteX1" fmla="*/ 3680248 w 7378965"/>
              <a:gd name="connsiteY1" fmla="*/ 20 h 1898636"/>
              <a:gd name="connsiteX2" fmla="*/ 7378965 w 7378965"/>
              <a:gd name="connsiteY2" fmla="*/ 1859777 h 1898636"/>
            </a:gdLst>
            <a:ahLst/>
            <a:cxnLst>
              <a:cxn ang="0">
                <a:pos x="connsiteX0" y="connsiteY0"/>
              </a:cxn>
              <a:cxn ang="0">
                <a:pos x="connsiteX1" y="connsiteY1"/>
              </a:cxn>
              <a:cxn ang="0">
                <a:pos x="connsiteX2" y="connsiteY2"/>
              </a:cxn>
            </a:cxnLst>
            <a:rect l="l" t="t" r="r" b="b"/>
            <a:pathLst>
              <a:path w="7378965" h="1898636">
                <a:moveTo>
                  <a:pt x="0" y="1898636"/>
                </a:moveTo>
                <a:cubicBezTo>
                  <a:pt x="1552086" y="1625753"/>
                  <a:pt x="2450421" y="6496"/>
                  <a:pt x="3680248" y="20"/>
                </a:cubicBezTo>
                <a:cubicBezTo>
                  <a:pt x="4910075" y="-6456"/>
                  <a:pt x="6124221" y="1588062"/>
                  <a:pt x="7378965" y="1859777"/>
                </a:cubicBezTo>
              </a:path>
            </a:pathLst>
          </a:custGeom>
          <a:ln w="57150" cmpd="sng">
            <a:solidFill>
              <a:srgbClr val="89B9E3"/>
            </a:solidFill>
          </a:ln>
          <a:effectLst/>
        </p:spPr>
        <p:style>
          <a:lnRef idx="2">
            <a:schemeClr val="accent1"/>
          </a:lnRef>
          <a:fillRef idx="0">
            <a:schemeClr val="accent1"/>
          </a:fillRef>
          <a:effectRef idx="1">
            <a:schemeClr val="accent1"/>
          </a:effectRef>
          <a:fontRef idx="minor">
            <a:schemeClr val="tx1"/>
          </a:fontRef>
        </p:style>
        <p:txBody>
          <a:bodyPr lIns="91436" tIns="45718" rIns="91436" bIns="45718" rtlCol="0" anchor="ctr"/>
          <a:lstStyle/>
          <a:p>
            <a:pPr algn="ctr" defTabSz="914355" fontAlgn="auto">
              <a:spcBef>
                <a:spcPts val="0"/>
              </a:spcBef>
              <a:spcAft>
                <a:spcPts val="0"/>
              </a:spcAft>
              <a:defRPr/>
            </a:pPr>
            <a:endParaRPr lang="en-US" i="0">
              <a:solidFill>
                <a:srgbClr val="262626"/>
              </a:solidFill>
              <a:latin typeface="Imago"/>
            </a:endParaRPr>
          </a:p>
        </p:txBody>
      </p:sp>
      <p:cxnSp>
        <p:nvCxnSpPr>
          <p:cNvPr id="54" name="Straight Connector 53"/>
          <p:cNvCxnSpPr/>
          <p:nvPr/>
        </p:nvCxnSpPr>
        <p:spPr>
          <a:xfrm flipV="1">
            <a:off x="1078086" y="4296894"/>
            <a:ext cx="4642049" cy="5876"/>
          </a:xfrm>
          <a:prstGeom prst="line">
            <a:avLst/>
          </a:prstGeom>
          <a:ln w="57150" cmpd="sng">
            <a:solidFill>
              <a:srgbClr val="89B9E3"/>
            </a:solidFill>
          </a:ln>
          <a:effectLst/>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6601850" y="2751841"/>
            <a:ext cx="1204169" cy="400105"/>
          </a:xfrm>
          <a:prstGeom prst="rect">
            <a:avLst/>
          </a:prstGeom>
          <a:noFill/>
        </p:spPr>
        <p:txBody>
          <a:bodyPr wrap="none" lIns="91436" tIns="45718" rIns="91436" bIns="45718" rtlCol="0">
            <a:spAutoFit/>
          </a:bodyPr>
          <a:lstStyle/>
          <a:p>
            <a:pPr algn="ctr" defTabSz="914355" fontAlgn="auto">
              <a:lnSpc>
                <a:spcPts val="1200"/>
              </a:lnSpc>
              <a:spcBef>
                <a:spcPts val="0"/>
              </a:spcBef>
              <a:spcAft>
                <a:spcPts val="0"/>
              </a:spcAft>
              <a:defRPr/>
            </a:pPr>
            <a:endParaRPr lang="en-US" sz="900" i="0" dirty="0">
              <a:solidFill>
                <a:srgbClr val="89B9E3"/>
              </a:solidFill>
              <a:latin typeface="Imago"/>
              <a:ea typeface="+mn-ea"/>
              <a:cs typeface="Avenir Heavy"/>
            </a:endParaRPr>
          </a:p>
          <a:p>
            <a:pPr algn="ctr" defTabSz="914355" fontAlgn="auto">
              <a:lnSpc>
                <a:spcPts val="1200"/>
              </a:lnSpc>
              <a:spcBef>
                <a:spcPts val="0"/>
              </a:spcBef>
              <a:spcAft>
                <a:spcPts val="0"/>
              </a:spcAft>
              <a:defRPr/>
            </a:pPr>
            <a:r>
              <a:rPr lang="cs-CZ" sz="900" i="0" dirty="0" smtClean="0">
                <a:solidFill>
                  <a:srgbClr val="89B9E3"/>
                </a:solidFill>
                <a:latin typeface="Imago"/>
                <a:ea typeface="+mn-ea"/>
                <a:cs typeface="Avenir Heavy"/>
              </a:rPr>
              <a:t>Nízká exprese</a:t>
            </a:r>
            <a:r>
              <a:rPr lang="en-US" sz="900" i="0" dirty="0" smtClean="0">
                <a:solidFill>
                  <a:srgbClr val="89B9E3"/>
                </a:solidFill>
                <a:latin typeface="Imago"/>
                <a:ea typeface="+mn-ea"/>
                <a:cs typeface="Avenir Heavy"/>
              </a:rPr>
              <a:t> </a:t>
            </a:r>
            <a:r>
              <a:rPr lang="en-US" sz="900" i="0" dirty="0">
                <a:solidFill>
                  <a:srgbClr val="89B9E3"/>
                </a:solidFill>
                <a:latin typeface="Imago"/>
                <a:ea typeface="+mn-ea"/>
                <a:cs typeface="Avenir Heavy"/>
              </a:rPr>
              <a:t>MHC I</a:t>
            </a:r>
          </a:p>
        </p:txBody>
      </p:sp>
      <p:sp>
        <p:nvSpPr>
          <p:cNvPr id="56" name="TextBox 55"/>
          <p:cNvSpPr txBox="1"/>
          <p:nvPr/>
        </p:nvSpPr>
        <p:spPr>
          <a:xfrm>
            <a:off x="1470752" y="3293353"/>
            <a:ext cx="1329202" cy="553994"/>
          </a:xfrm>
          <a:prstGeom prst="rect">
            <a:avLst/>
          </a:prstGeom>
          <a:noFill/>
        </p:spPr>
        <p:txBody>
          <a:bodyPr wrap="none" lIns="91436" tIns="45718" rIns="91436" bIns="45718" rtlCol="0">
            <a:spAutoFit/>
          </a:bodyPr>
          <a:lstStyle/>
          <a:p>
            <a:pPr algn="ctr" defTabSz="914355" fontAlgn="auto">
              <a:lnSpc>
                <a:spcPts val="1200"/>
              </a:lnSpc>
              <a:spcBef>
                <a:spcPts val="0"/>
              </a:spcBef>
              <a:spcAft>
                <a:spcPts val="0"/>
              </a:spcAft>
              <a:defRPr/>
            </a:pPr>
            <a:r>
              <a:rPr lang="en-US" sz="900" i="0" dirty="0" smtClean="0">
                <a:solidFill>
                  <a:srgbClr val="C00000"/>
                </a:solidFill>
                <a:latin typeface="Imago"/>
                <a:ea typeface="+mn-ea"/>
                <a:cs typeface="Avenir Heavy"/>
              </a:rPr>
              <a:t>TIL</a:t>
            </a:r>
            <a:endParaRPr lang="en-US" sz="900" i="0" dirty="0">
              <a:solidFill>
                <a:srgbClr val="C00000"/>
              </a:solidFill>
              <a:latin typeface="Imago"/>
              <a:ea typeface="+mn-ea"/>
              <a:cs typeface="Avenir Heavy"/>
            </a:endParaRPr>
          </a:p>
          <a:p>
            <a:pPr algn="ctr" defTabSz="914355" fontAlgn="auto">
              <a:lnSpc>
                <a:spcPts val="1200"/>
              </a:lnSpc>
              <a:spcBef>
                <a:spcPts val="0"/>
              </a:spcBef>
              <a:spcAft>
                <a:spcPts val="0"/>
              </a:spcAft>
              <a:defRPr/>
            </a:pPr>
            <a:r>
              <a:rPr lang="en-US" sz="900" i="0" dirty="0">
                <a:solidFill>
                  <a:srgbClr val="C00000"/>
                </a:solidFill>
                <a:latin typeface="Imago"/>
                <a:ea typeface="+mn-ea"/>
                <a:cs typeface="Avenir Heavy"/>
              </a:rPr>
              <a:t>CD8 </a:t>
            </a:r>
            <a:r>
              <a:rPr lang="en-US" sz="900" i="0" dirty="0" smtClean="0">
                <a:solidFill>
                  <a:srgbClr val="C00000"/>
                </a:solidFill>
                <a:latin typeface="Imago"/>
                <a:ea typeface="+mn-ea"/>
                <a:cs typeface="Avenir Heavy"/>
              </a:rPr>
              <a:t>T</a:t>
            </a:r>
            <a:r>
              <a:rPr lang="cs-CZ" sz="900" i="0" dirty="0" smtClean="0">
                <a:solidFill>
                  <a:srgbClr val="C00000"/>
                </a:solidFill>
                <a:latin typeface="Imago"/>
                <a:ea typeface="+mn-ea"/>
                <a:cs typeface="Avenir Heavy"/>
              </a:rPr>
              <a:t>-buňky</a:t>
            </a:r>
            <a:r>
              <a:rPr lang="en-US" sz="900" i="0" dirty="0" smtClean="0">
                <a:solidFill>
                  <a:srgbClr val="C00000"/>
                </a:solidFill>
                <a:latin typeface="Imago"/>
                <a:ea typeface="+mn-ea"/>
                <a:cs typeface="Avenir Heavy"/>
              </a:rPr>
              <a:t>/IFN</a:t>
            </a:r>
            <a:r>
              <a:rPr lang="el-GR" sz="900" i="0" dirty="0" smtClean="0">
                <a:solidFill>
                  <a:srgbClr val="C00000"/>
                </a:solidFill>
                <a:latin typeface="Imago"/>
                <a:ea typeface="+mn-ea"/>
                <a:cs typeface="Symbol" charset="2"/>
              </a:rPr>
              <a:t>γ</a:t>
            </a:r>
            <a:endParaRPr lang="en-US" sz="900" i="0" dirty="0" smtClean="0">
              <a:solidFill>
                <a:srgbClr val="C00000"/>
              </a:solidFill>
              <a:latin typeface="Imago"/>
              <a:ea typeface="+mn-ea"/>
              <a:cs typeface="Symbol" charset="2"/>
            </a:endParaRPr>
          </a:p>
          <a:p>
            <a:pPr algn="ctr" defTabSz="914355" fontAlgn="auto">
              <a:lnSpc>
                <a:spcPts val="1200"/>
              </a:lnSpc>
              <a:spcBef>
                <a:spcPts val="0"/>
              </a:spcBef>
              <a:spcAft>
                <a:spcPts val="0"/>
              </a:spcAft>
              <a:defRPr/>
            </a:pPr>
            <a:r>
              <a:rPr lang="en-US" sz="900" i="0" dirty="0" smtClean="0">
                <a:solidFill>
                  <a:srgbClr val="C00000"/>
                </a:solidFill>
                <a:latin typeface="Imago"/>
                <a:ea typeface="+mn-ea"/>
                <a:cs typeface="Avenir Heavy"/>
              </a:rPr>
              <a:t>PD-L1 &amp; </a:t>
            </a:r>
            <a:r>
              <a:rPr lang="cs-CZ" sz="900" i="0" dirty="0" smtClean="0">
                <a:solidFill>
                  <a:srgbClr val="C00000"/>
                </a:solidFill>
                <a:latin typeface="Imago"/>
                <a:ea typeface="+mn-ea"/>
                <a:cs typeface="Avenir Heavy"/>
              </a:rPr>
              <a:t>kontrolní body</a:t>
            </a:r>
            <a:endParaRPr lang="en-US" sz="900" i="0" dirty="0">
              <a:solidFill>
                <a:srgbClr val="C00000"/>
              </a:solidFill>
              <a:latin typeface="Imago"/>
              <a:ea typeface="+mn-ea"/>
              <a:cs typeface="Avenir Heavy"/>
            </a:endParaRPr>
          </a:p>
        </p:txBody>
      </p:sp>
      <p:sp>
        <p:nvSpPr>
          <p:cNvPr id="57" name="Freeform 56"/>
          <p:cNvSpPr/>
          <p:nvPr/>
        </p:nvSpPr>
        <p:spPr>
          <a:xfrm>
            <a:off x="1078086" y="3141059"/>
            <a:ext cx="7128701" cy="1161712"/>
          </a:xfrm>
          <a:custGeom>
            <a:avLst/>
            <a:gdLst>
              <a:gd name="connsiteX0" fmla="*/ 0 w 6904182"/>
              <a:gd name="connsiteY0" fmla="*/ 919186 h 1034640"/>
              <a:gd name="connsiteX1" fmla="*/ 461819 w 6904182"/>
              <a:gd name="connsiteY1" fmla="*/ 919186 h 1034640"/>
              <a:gd name="connsiteX2" fmla="*/ 2089728 w 6904182"/>
              <a:gd name="connsiteY2" fmla="*/ 53277 h 1034640"/>
              <a:gd name="connsiteX3" fmla="*/ 3429000 w 6904182"/>
              <a:gd name="connsiteY3" fmla="*/ 145640 h 1034640"/>
              <a:gd name="connsiteX4" fmla="*/ 4837546 w 6904182"/>
              <a:gd name="connsiteY4" fmla="*/ 572822 h 1034640"/>
              <a:gd name="connsiteX5" fmla="*/ 6904182 w 6904182"/>
              <a:gd name="connsiteY5" fmla="*/ 1034640 h 1034640"/>
              <a:gd name="connsiteX0" fmla="*/ 0 w 7022878"/>
              <a:gd name="connsiteY0" fmla="*/ 1192200 h 1210224"/>
              <a:gd name="connsiteX1" fmla="*/ 580515 w 7022878"/>
              <a:gd name="connsiteY1" fmla="*/ 919186 h 1210224"/>
              <a:gd name="connsiteX2" fmla="*/ 2208424 w 7022878"/>
              <a:gd name="connsiteY2" fmla="*/ 53277 h 1210224"/>
              <a:gd name="connsiteX3" fmla="*/ 3547696 w 7022878"/>
              <a:gd name="connsiteY3" fmla="*/ 145640 h 1210224"/>
              <a:gd name="connsiteX4" fmla="*/ 4956242 w 7022878"/>
              <a:gd name="connsiteY4" fmla="*/ 572822 h 1210224"/>
              <a:gd name="connsiteX5" fmla="*/ 7022878 w 7022878"/>
              <a:gd name="connsiteY5" fmla="*/ 1034640 h 1210224"/>
              <a:gd name="connsiteX0" fmla="*/ 0 w 7022878"/>
              <a:gd name="connsiteY0" fmla="*/ 1192200 h 1198755"/>
              <a:gd name="connsiteX1" fmla="*/ 580515 w 7022878"/>
              <a:gd name="connsiteY1" fmla="*/ 919186 h 1198755"/>
              <a:gd name="connsiteX2" fmla="*/ 2208424 w 7022878"/>
              <a:gd name="connsiteY2" fmla="*/ 53277 h 1198755"/>
              <a:gd name="connsiteX3" fmla="*/ 3547696 w 7022878"/>
              <a:gd name="connsiteY3" fmla="*/ 145640 h 1198755"/>
              <a:gd name="connsiteX4" fmla="*/ 4956242 w 7022878"/>
              <a:gd name="connsiteY4" fmla="*/ 572822 h 1198755"/>
              <a:gd name="connsiteX5" fmla="*/ 7022878 w 7022878"/>
              <a:gd name="connsiteY5" fmla="*/ 1034640 h 1198755"/>
              <a:gd name="connsiteX0" fmla="*/ 0 w 7022878"/>
              <a:gd name="connsiteY0" fmla="*/ 1166223 h 1168216"/>
              <a:gd name="connsiteX1" fmla="*/ 794167 w 7022878"/>
              <a:gd name="connsiteY1" fmla="*/ 537103 h 1168216"/>
              <a:gd name="connsiteX2" fmla="*/ 2208424 w 7022878"/>
              <a:gd name="connsiteY2" fmla="*/ 27300 h 1168216"/>
              <a:gd name="connsiteX3" fmla="*/ 3547696 w 7022878"/>
              <a:gd name="connsiteY3" fmla="*/ 119663 h 1168216"/>
              <a:gd name="connsiteX4" fmla="*/ 4956242 w 7022878"/>
              <a:gd name="connsiteY4" fmla="*/ 546845 h 1168216"/>
              <a:gd name="connsiteX5" fmla="*/ 7022878 w 7022878"/>
              <a:gd name="connsiteY5" fmla="*/ 1008663 h 1168216"/>
              <a:gd name="connsiteX0" fmla="*/ 0 w 7022878"/>
              <a:gd name="connsiteY0" fmla="*/ 1212274 h 1212274"/>
              <a:gd name="connsiteX1" fmla="*/ 2208424 w 7022878"/>
              <a:gd name="connsiteY1" fmla="*/ 73351 h 1212274"/>
              <a:gd name="connsiteX2" fmla="*/ 3547696 w 7022878"/>
              <a:gd name="connsiteY2" fmla="*/ 165714 h 1212274"/>
              <a:gd name="connsiteX3" fmla="*/ 4956242 w 7022878"/>
              <a:gd name="connsiteY3" fmla="*/ 592896 h 1212274"/>
              <a:gd name="connsiteX4" fmla="*/ 7022878 w 7022878"/>
              <a:gd name="connsiteY4" fmla="*/ 1054714 h 1212274"/>
              <a:gd name="connsiteX0" fmla="*/ 0 w 7022878"/>
              <a:gd name="connsiteY0" fmla="*/ 1212274 h 1212274"/>
              <a:gd name="connsiteX1" fmla="*/ 2208424 w 7022878"/>
              <a:gd name="connsiteY1" fmla="*/ 73351 h 1212274"/>
              <a:gd name="connsiteX2" fmla="*/ 3547696 w 7022878"/>
              <a:gd name="connsiteY2" fmla="*/ 165714 h 1212274"/>
              <a:gd name="connsiteX3" fmla="*/ 4956242 w 7022878"/>
              <a:gd name="connsiteY3" fmla="*/ 592896 h 1212274"/>
              <a:gd name="connsiteX4" fmla="*/ 7022878 w 7022878"/>
              <a:gd name="connsiteY4" fmla="*/ 1054714 h 1212274"/>
              <a:gd name="connsiteX0" fmla="*/ 0 w 7022878"/>
              <a:gd name="connsiteY0" fmla="*/ 1272029 h 1272029"/>
              <a:gd name="connsiteX1" fmla="*/ 1698034 w 7022878"/>
              <a:gd name="connsiteY1" fmla="*/ 61884 h 1272029"/>
              <a:gd name="connsiteX2" fmla="*/ 3547696 w 7022878"/>
              <a:gd name="connsiteY2" fmla="*/ 225469 h 1272029"/>
              <a:gd name="connsiteX3" fmla="*/ 4956242 w 7022878"/>
              <a:gd name="connsiteY3" fmla="*/ 652651 h 1272029"/>
              <a:gd name="connsiteX4" fmla="*/ 7022878 w 7022878"/>
              <a:gd name="connsiteY4" fmla="*/ 1114469 h 1272029"/>
              <a:gd name="connsiteX0" fmla="*/ 0 w 6453140"/>
              <a:gd name="connsiteY0" fmla="*/ 1246614 h 1246614"/>
              <a:gd name="connsiteX1" fmla="*/ 1128296 w 6453140"/>
              <a:gd name="connsiteY1" fmla="*/ 60209 h 1246614"/>
              <a:gd name="connsiteX2" fmla="*/ 2977958 w 6453140"/>
              <a:gd name="connsiteY2" fmla="*/ 223794 h 1246614"/>
              <a:gd name="connsiteX3" fmla="*/ 4386504 w 6453140"/>
              <a:gd name="connsiteY3" fmla="*/ 650976 h 1246614"/>
              <a:gd name="connsiteX4" fmla="*/ 6453140 w 6453140"/>
              <a:gd name="connsiteY4" fmla="*/ 1112794 h 1246614"/>
              <a:gd name="connsiteX0" fmla="*/ 0 w 6536227"/>
              <a:gd name="connsiteY0" fmla="*/ 1246614 h 1246614"/>
              <a:gd name="connsiteX1" fmla="*/ 1211383 w 6536227"/>
              <a:gd name="connsiteY1" fmla="*/ 60209 h 1246614"/>
              <a:gd name="connsiteX2" fmla="*/ 3061045 w 6536227"/>
              <a:gd name="connsiteY2" fmla="*/ 223794 h 1246614"/>
              <a:gd name="connsiteX3" fmla="*/ 4469591 w 6536227"/>
              <a:gd name="connsiteY3" fmla="*/ 650976 h 1246614"/>
              <a:gd name="connsiteX4" fmla="*/ 6536227 w 6536227"/>
              <a:gd name="connsiteY4" fmla="*/ 1112794 h 1246614"/>
              <a:gd name="connsiteX0" fmla="*/ 0 w 6536227"/>
              <a:gd name="connsiteY0" fmla="*/ 1246614 h 1246614"/>
              <a:gd name="connsiteX1" fmla="*/ 1211383 w 6536227"/>
              <a:gd name="connsiteY1" fmla="*/ 60209 h 1246614"/>
              <a:gd name="connsiteX2" fmla="*/ 3061045 w 6536227"/>
              <a:gd name="connsiteY2" fmla="*/ 223794 h 1246614"/>
              <a:gd name="connsiteX3" fmla="*/ 4469591 w 6536227"/>
              <a:gd name="connsiteY3" fmla="*/ 650976 h 1246614"/>
              <a:gd name="connsiteX4" fmla="*/ 6536227 w 6536227"/>
              <a:gd name="connsiteY4" fmla="*/ 1112794 h 1246614"/>
              <a:gd name="connsiteX0" fmla="*/ 0 w 6536227"/>
              <a:gd name="connsiteY0" fmla="*/ 1875050 h 1875050"/>
              <a:gd name="connsiteX1" fmla="*/ 1033339 w 6536227"/>
              <a:gd name="connsiteY1" fmla="*/ 23915 h 1875050"/>
              <a:gd name="connsiteX2" fmla="*/ 3061045 w 6536227"/>
              <a:gd name="connsiteY2" fmla="*/ 852230 h 1875050"/>
              <a:gd name="connsiteX3" fmla="*/ 4469591 w 6536227"/>
              <a:gd name="connsiteY3" fmla="*/ 1279412 h 1875050"/>
              <a:gd name="connsiteX4" fmla="*/ 6536227 w 6536227"/>
              <a:gd name="connsiteY4" fmla="*/ 1741230 h 1875050"/>
              <a:gd name="connsiteX0" fmla="*/ 0 w 7378965"/>
              <a:gd name="connsiteY0" fmla="*/ 1875050 h 1875050"/>
              <a:gd name="connsiteX1" fmla="*/ 1033339 w 7378965"/>
              <a:gd name="connsiteY1" fmla="*/ 23915 h 1875050"/>
              <a:gd name="connsiteX2" fmla="*/ 3061045 w 7378965"/>
              <a:gd name="connsiteY2" fmla="*/ 852230 h 1875050"/>
              <a:gd name="connsiteX3" fmla="*/ 4469591 w 7378965"/>
              <a:gd name="connsiteY3" fmla="*/ 1279412 h 1875050"/>
              <a:gd name="connsiteX4" fmla="*/ 7378965 w 7378965"/>
              <a:gd name="connsiteY4" fmla="*/ 1836191 h 1875050"/>
              <a:gd name="connsiteX0" fmla="*/ 0 w 7378965"/>
              <a:gd name="connsiteY0" fmla="*/ 1877616 h 1877616"/>
              <a:gd name="connsiteX1" fmla="*/ 1033339 w 7378965"/>
              <a:gd name="connsiteY1" fmla="*/ 26481 h 1877616"/>
              <a:gd name="connsiteX2" fmla="*/ 3061045 w 7378965"/>
              <a:gd name="connsiteY2" fmla="*/ 854796 h 1877616"/>
              <a:gd name="connsiteX3" fmla="*/ 7378965 w 7378965"/>
              <a:gd name="connsiteY3" fmla="*/ 1838757 h 1877616"/>
              <a:gd name="connsiteX0" fmla="*/ 0 w 7378965"/>
              <a:gd name="connsiteY0" fmla="*/ 1876749 h 1876749"/>
              <a:gd name="connsiteX1" fmla="*/ 1033339 w 7378965"/>
              <a:gd name="connsiteY1" fmla="*/ 25614 h 1876749"/>
              <a:gd name="connsiteX2" fmla="*/ 3939391 w 7378965"/>
              <a:gd name="connsiteY2" fmla="*/ 865799 h 1876749"/>
              <a:gd name="connsiteX3" fmla="*/ 7378965 w 7378965"/>
              <a:gd name="connsiteY3" fmla="*/ 1837890 h 1876749"/>
              <a:gd name="connsiteX0" fmla="*/ 0 w 7378965"/>
              <a:gd name="connsiteY0" fmla="*/ 1879830 h 1879830"/>
              <a:gd name="connsiteX1" fmla="*/ 1033339 w 7378965"/>
              <a:gd name="connsiteY1" fmla="*/ 28695 h 1879830"/>
              <a:gd name="connsiteX2" fmla="*/ 3939391 w 7378965"/>
              <a:gd name="connsiteY2" fmla="*/ 868880 h 1879830"/>
              <a:gd name="connsiteX3" fmla="*/ 7378965 w 7378965"/>
              <a:gd name="connsiteY3" fmla="*/ 1840971 h 1879830"/>
              <a:gd name="connsiteX0" fmla="*/ 0 w 7378965"/>
              <a:gd name="connsiteY0" fmla="*/ 1879830 h 1879830"/>
              <a:gd name="connsiteX1" fmla="*/ 1033339 w 7378965"/>
              <a:gd name="connsiteY1" fmla="*/ 28695 h 1879830"/>
              <a:gd name="connsiteX2" fmla="*/ 3939391 w 7378965"/>
              <a:gd name="connsiteY2" fmla="*/ 868880 h 1879830"/>
              <a:gd name="connsiteX3" fmla="*/ 7378965 w 7378965"/>
              <a:gd name="connsiteY3" fmla="*/ 1840971 h 1879830"/>
              <a:gd name="connsiteX0" fmla="*/ 0 w 7378965"/>
              <a:gd name="connsiteY0" fmla="*/ 1879830 h 1879830"/>
              <a:gd name="connsiteX1" fmla="*/ 1033339 w 7378965"/>
              <a:gd name="connsiteY1" fmla="*/ 28695 h 1879830"/>
              <a:gd name="connsiteX2" fmla="*/ 3939391 w 7378965"/>
              <a:gd name="connsiteY2" fmla="*/ 868880 h 1879830"/>
              <a:gd name="connsiteX3" fmla="*/ 7378965 w 7378965"/>
              <a:gd name="connsiteY3" fmla="*/ 1840971 h 1879830"/>
              <a:gd name="connsiteX0" fmla="*/ 0 w 7378965"/>
              <a:gd name="connsiteY0" fmla="*/ 1888319 h 1888319"/>
              <a:gd name="connsiteX1" fmla="*/ 1223252 w 7378965"/>
              <a:gd name="connsiteY1" fmla="*/ 25314 h 1888319"/>
              <a:gd name="connsiteX2" fmla="*/ 3939391 w 7378965"/>
              <a:gd name="connsiteY2" fmla="*/ 877369 h 1888319"/>
              <a:gd name="connsiteX3" fmla="*/ 7378965 w 7378965"/>
              <a:gd name="connsiteY3" fmla="*/ 1849460 h 1888319"/>
              <a:gd name="connsiteX0" fmla="*/ 0 w 7378965"/>
              <a:gd name="connsiteY0" fmla="*/ 1890917 h 1890917"/>
              <a:gd name="connsiteX1" fmla="*/ 1223252 w 7378965"/>
              <a:gd name="connsiteY1" fmla="*/ 27912 h 1890917"/>
              <a:gd name="connsiteX2" fmla="*/ 3939391 w 7378965"/>
              <a:gd name="connsiteY2" fmla="*/ 879967 h 1890917"/>
              <a:gd name="connsiteX3" fmla="*/ 7378965 w 7378965"/>
              <a:gd name="connsiteY3" fmla="*/ 1852058 h 1890917"/>
              <a:gd name="connsiteX0" fmla="*/ 0 w 7378965"/>
              <a:gd name="connsiteY0" fmla="*/ 2156485 h 2156485"/>
              <a:gd name="connsiteX1" fmla="*/ 1223252 w 7378965"/>
              <a:gd name="connsiteY1" fmla="*/ 293480 h 2156485"/>
              <a:gd name="connsiteX2" fmla="*/ 3963130 w 7378965"/>
              <a:gd name="connsiteY2" fmla="*/ 243401 h 2156485"/>
              <a:gd name="connsiteX3" fmla="*/ 7378965 w 7378965"/>
              <a:gd name="connsiteY3" fmla="*/ 2117626 h 2156485"/>
              <a:gd name="connsiteX0" fmla="*/ 0 w 7378965"/>
              <a:gd name="connsiteY0" fmla="*/ 2017780 h 2017780"/>
              <a:gd name="connsiteX1" fmla="*/ 1223252 w 7378965"/>
              <a:gd name="connsiteY1" fmla="*/ 154775 h 2017780"/>
              <a:gd name="connsiteX2" fmla="*/ 3963130 w 7378965"/>
              <a:gd name="connsiteY2" fmla="*/ 104696 h 2017780"/>
              <a:gd name="connsiteX3" fmla="*/ 7378965 w 7378965"/>
              <a:gd name="connsiteY3" fmla="*/ 1978921 h 2017780"/>
              <a:gd name="connsiteX0" fmla="*/ 0 w 7378965"/>
              <a:gd name="connsiteY0" fmla="*/ 1913093 h 1913093"/>
              <a:gd name="connsiteX1" fmla="*/ 1223252 w 7378965"/>
              <a:gd name="connsiteY1" fmla="*/ 50088 h 1913093"/>
              <a:gd name="connsiteX2" fmla="*/ 3963130 w 7378965"/>
              <a:gd name="connsiteY2" fmla="*/ 9 h 1913093"/>
              <a:gd name="connsiteX3" fmla="*/ 7378965 w 7378965"/>
              <a:gd name="connsiteY3" fmla="*/ 1874234 h 1913093"/>
              <a:gd name="connsiteX0" fmla="*/ 0 w 7378965"/>
              <a:gd name="connsiteY0" fmla="*/ 2050690 h 2050690"/>
              <a:gd name="connsiteX1" fmla="*/ 1365687 w 7378965"/>
              <a:gd name="connsiteY1" fmla="*/ 140204 h 2050690"/>
              <a:gd name="connsiteX2" fmla="*/ 3963130 w 7378965"/>
              <a:gd name="connsiteY2" fmla="*/ 137606 h 2050690"/>
              <a:gd name="connsiteX3" fmla="*/ 7378965 w 7378965"/>
              <a:gd name="connsiteY3" fmla="*/ 2011831 h 2050690"/>
              <a:gd name="connsiteX0" fmla="*/ 0 w 7378965"/>
              <a:gd name="connsiteY0" fmla="*/ 1913828 h 1913828"/>
              <a:gd name="connsiteX1" fmla="*/ 1365687 w 7378965"/>
              <a:gd name="connsiteY1" fmla="*/ 3342 h 1913828"/>
              <a:gd name="connsiteX2" fmla="*/ 3963130 w 7378965"/>
              <a:gd name="connsiteY2" fmla="*/ 744 h 1913828"/>
              <a:gd name="connsiteX3" fmla="*/ 7378965 w 7378965"/>
              <a:gd name="connsiteY3" fmla="*/ 1874969 h 1913828"/>
              <a:gd name="connsiteX0" fmla="*/ 0 w 7378965"/>
              <a:gd name="connsiteY0" fmla="*/ 2043478 h 2043478"/>
              <a:gd name="connsiteX1" fmla="*/ 1365687 w 7378965"/>
              <a:gd name="connsiteY1" fmla="*/ 132992 h 2043478"/>
              <a:gd name="connsiteX2" fmla="*/ 3773217 w 7378965"/>
              <a:gd name="connsiteY2" fmla="*/ 130394 h 2043478"/>
              <a:gd name="connsiteX3" fmla="*/ 7378965 w 7378965"/>
              <a:gd name="connsiteY3" fmla="*/ 2004619 h 2043478"/>
              <a:gd name="connsiteX0" fmla="*/ 0 w 7378965"/>
              <a:gd name="connsiteY0" fmla="*/ 1913828 h 1913828"/>
              <a:gd name="connsiteX1" fmla="*/ 1365687 w 7378965"/>
              <a:gd name="connsiteY1" fmla="*/ 3342 h 1913828"/>
              <a:gd name="connsiteX2" fmla="*/ 3773217 w 7378965"/>
              <a:gd name="connsiteY2" fmla="*/ 744 h 1913828"/>
              <a:gd name="connsiteX3" fmla="*/ 7378965 w 7378965"/>
              <a:gd name="connsiteY3" fmla="*/ 1874969 h 1913828"/>
              <a:gd name="connsiteX0" fmla="*/ 0 w 7378965"/>
              <a:gd name="connsiteY0" fmla="*/ 1913890 h 1913890"/>
              <a:gd name="connsiteX1" fmla="*/ 1365687 w 7378965"/>
              <a:gd name="connsiteY1" fmla="*/ 3404 h 1913890"/>
              <a:gd name="connsiteX2" fmla="*/ 3773217 w 7378965"/>
              <a:gd name="connsiteY2" fmla="*/ 806 h 1913890"/>
              <a:gd name="connsiteX3" fmla="*/ 7378965 w 7378965"/>
              <a:gd name="connsiteY3" fmla="*/ 1875031 h 1913890"/>
              <a:gd name="connsiteX0" fmla="*/ 0 w 7378965"/>
              <a:gd name="connsiteY0" fmla="*/ 1913134 h 1913134"/>
              <a:gd name="connsiteX1" fmla="*/ 1365687 w 7378965"/>
              <a:gd name="connsiteY1" fmla="*/ 2648 h 1913134"/>
              <a:gd name="connsiteX2" fmla="*/ 3773217 w 7378965"/>
              <a:gd name="connsiteY2" fmla="*/ 50 h 1913134"/>
              <a:gd name="connsiteX3" fmla="*/ 7378965 w 7378965"/>
              <a:gd name="connsiteY3" fmla="*/ 1874275 h 1913134"/>
              <a:gd name="connsiteX0" fmla="*/ 0 w 7378965"/>
              <a:gd name="connsiteY0" fmla="*/ 1913134 h 1913134"/>
              <a:gd name="connsiteX1" fmla="*/ 1365687 w 7378965"/>
              <a:gd name="connsiteY1" fmla="*/ 2648 h 1913134"/>
              <a:gd name="connsiteX2" fmla="*/ 3773217 w 7378965"/>
              <a:gd name="connsiteY2" fmla="*/ 50 h 1913134"/>
              <a:gd name="connsiteX3" fmla="*/ 7378965 w 7378965"/>
              <a:gd name="connsiteY3" fmla="*/ 1874275 h 1913134"/>
              <a:gd name="connsiteX0" fmla="*/ 0 w 7378965"/>
              <a:gd name="connsiteY0" fmla="*/ 2048121 h 2048121"/>
              <a:gd name="connsiteX1" fmla="*/ 1435537 w 7378965"/>
              <a:gd name="connsiteY1" fmla="*/ 137635 h 2048121"/>
              <a:gd name="connsiteX2" fmla="*/ 3773217 w 7378965"/>
              <a:gd name="connsiteY2" fmla="*/ 135037 h 2048121"/>
              <a:gd name="connsiteX3" fmla="*/ 7378965 w 7378965"/>
              <a:gd name="connsiteY3" fmla="*/ 2009262 h 2048121"/>
              <a:gd name="connsiteX0" fmla="*/ 0 w 7378965"/>
              <a:gd name="connsiteY0" fmla="*/ 2048121 h 2048121"/>
              <a:gd name="connsiteX1" fmla="*/ 1460937 w 7378965"/>
              <a:gd name="connsiteY1" fmla="*/ 137635 h 2048121"/>
              <a:gd name="connsiteX2" fmla="*/ 3773217 w 7378965"/>
              <a:gd name="connsiteY2" fmla="*/ 135037 h 2048121"/>
              <a:gd name="connsiteX3" fmla="*/ 7378965 w 7378965"/>
              <a:gd name="connsiteY3" fmla="*/ 2009262 h 2048121"/>
              <a:gd name="connsiteX0" fmla="*/ 0 w 7378965"/>
              <a:gd name="connsiteY0" fmla="*/ 2048121 h 2048121"/>
              <a:gd name="connsiteX1" fmla="*/ 1460937 w 7378965"/>
              <a:gd name="connsiteY1" fmla="*/ 137635 h 2048121"/>
              <a:gd name="connsiteX2" fmla="*/ 3773217 w 7378965"/>
              <a:gd name="connsiteY2" fmla="*/ 135037 h 2048121"/>
              <a:gd name="connsiteX3" fmla="*/ 7378965 w 7378965"/>
              <a:gd name="connsiteY3" fmla="*/ 2009262 h 2048121"/>
              <a:gd name="connsiteX0" fmla="*/ 0 w 7378965"/>
              <a:gd name="connsiteY0" fmla="*/ 2048121 h 2048121"/>
              <a:gd name="connsiteX1" fmla="*/ 1460937 w 7378965"/>
              <a:gd name="connsiteY1" fmla="*/ 137635 h 2048121"/>
              <a:gd name="connsiteX2" fmla="*/ 3773217 w 7378965"/>
              <a:gd name="connsiteY2" fmla="*/ 135037 h 2048121"/>
              <a:gd name="connsiteX3" fmla="*/ 7378965 w 7378965"/>
              <a:gd name="connsiteY3" fmla="*/ 2009262 h 2048121"/>
              <a:gd name="connsiteX0" fmla="*/ 0 w 7378965"/>
              <a:gd name="connsiteY0" fmla="*/ 1913094 h 1913094"/>
              <a:gd name="connsiteX1" fmla="*/ 1460937 w 7378965"/>
              <a:gd name="connsiteY1" fmla="*/ 2608 h 1913094"/>
              <a:gd name="connsiteX2" fmla="*/ 3773217 w 7378965"/>
              <a:gd name="connsiteY2" fmla="*/ 10 h 1913094"/>
              <a:gd name="connsiteX3" fmla="*/ 7378965 w 7378965"/>
              <a:gd name="connsiteY3" fmla="*/ 1874235 h 1913094"/>
              <a:gd name="connsiteX0" fmla="*/ 0 w 7355606"/>
              <a:gd name="connsiteY0" fmla="*/ 1913097 h 1913097"/>
              <a:gd name="connsiteX1" fmla="*/ 1460937 w 7355606"/>
              <a:gd name="connsiteY1" fmla="*/ 2611 h 1913097"/>
              <a:gd name="connsiteX2" fmla="*/ 3773217 w 7355606"/>
              <a:gd name="connsiteY2" fmla="*/ 13 h 1913097"/>
              <a:gd name="connsiteX3" fmla="*/ 7355606 w 7355606"/>
              <a:gd name="connsiteY3" fmla="*/ 1380182 h 1913097"/>
              <a:gd name="connsiteX0" fmla="*/ 0 w 7355606"/>
              <a:gd name="connsiteY0" fmla="*/ 1913098 h 1913098"/>
              <a:gd name="connsiteX1" fmla="*/ 1460937 w 7355606"/>
              <a:gd name="connsiteY1" fmla="*/ 2612 h 1913098"/>
              <a:gd name="connsiteX2" fmla="*/ 3773217 w 7355606"/>
              <a:gd name="connsiteY2" fmla="*/ 14 h 1913098"/>
              <a:gd name="connsiteX3" fmla="*/ 7355606 w 7355606"/>
              <a:gd name="connsiteY3" fmla="*/ 1318427 h 1913098"/>
            </a:gdLst>
            <a:ahLst/>
            <a:cxnLst>
              <a:cxn ang="0">
                <a:pos x="connsiteX0" y="connsiteY0"/>
              </a:cxn>
              <a:cxn ang="0">
                <a:pos x="connsiteX1" y="connsiteY1"/>
              </a:cxn>
              <a:cxn ang="0">
                <a:pos x="connsiteX2" y="connsiteY2"/>
              </a:cxn>
              <a:cxn ang="0">
                <a:pos x="connsiteX3" y="connsiteY3"/>
              </a:cxn>
            </a:cxnLst>
            <a:rect l="l" t="t" r="r" b="b"/>
            <a:pathLst>
              <a:path w="7355606" h="1913098">
                <a:moveTo>
                  <a:pt x="0" y="1913098"/>
                </a:moveTo>
                <a:cubicBezTo>
                  <a:pt x="317654" y="1189146"/>
                  <a:pt x="509343" y="-10906"/>
                  <a:pt x="1460937" y="2612"/>
                </a:cubicBezTo>
                <a:cubicBezTo>
                  <a:pt x="2412531" y="16130"/>
                  <a:pt x="2710679" y="4814"/>
                  <a:pt x="3773217" y="14"/>
                </a:cubicBezTo>
                <a:cubicBezTo>
                  <a:pt x="4835755" y="-4786"/>
                  <a:pt x="6384821" y="1184657"/>
                  <a:pt x="7355606" y="1318427"/>
                </a:cubicBezTo>
              </a:path>
            </a:pathLst>
          </a:custGeom>
          <a:ln w="5715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lIns="91436" tIns="45718" rIns="91436" bIns="45718" rtlCol="0" anchor="ctr"/>
          <a:lstStyle/>
          <a:p>
            <a:pPr algn="ctr" defTabSz="914355" fontAlgn="auto">
              <a:spcBef>
                <a:spcPts val="0"/>
              </a:spcBef>
              <a:spcAft>
                <a:spcPts val="0"/>
              </a:spcAft>
              <a:defRPr/>
            </a:pPr>
            <a:endParaRPr lang="en-US" i="0">
              <a:ln>
                <a:solidFill>
                  <a:srgbClr val="262626">
                    <a:lumMod val="65000"/>
                    <a:lumOff val="35000"/>
                  </a:srgbClr>
                </a:solidFill>
              </a:ln>
              <a:solidFill>
                <a:srgbClr val="262626"/>
              </a:solidFill>
              <a:latin typeface="Imago"/>
            </a:endParaRPr>
          </a:p>
        </p:txBody>
      </p:sp>
      <p:sp>
        <p:nvSpPr>
          <p:cNvPr id="58" name="Rechteck 8"/>
          <p:cNvSpPr/>
          <p:nvPr/>
        </p:nvSpPr>
        <p:spPr>
          <a:xfrm>
            <a:off x="3924518" y="2598697"/>
            <a:ext cx="2015243" cy="169277"/>
          </a:xfrm>
          <a:prstGeom prst="rect">
            <a:avLst/>
          </a:prstGeom>
          <a:ln w="3175">
            <a:noFill/>
          </a:ln>
        </p:spPr>
        <p:txBody>
          <a:bodyPr wrap="square" lIns="0" tIns="0" rIns="0" bIns="0">
            <a:spAutoFit/>
          </a:bodyPr>
          <a:lstStyle/>
          <a:p>
            <a:pPr algn="ctr">
              <a:spcBef>
                <a:spcPts val="0"/>
              </a:spcBef>
              <a:defRPr/>
            </a:pPr>
            <a:r>
              <a:rPr lang="cs-CZ" sz="1100" b="1" i="0" noProof="1" smtClean="0">
                <a:solidFill>
                  <a:srgbClr val="660066"/>
                </a:solidFill>
                <a:latin typeface="Imago" pitchFamily="2" charset="0"/>
                <a:ea typeface="ＭＳ Ｐゴシック" charset="0"/>
                <a:cs typeface="Arial" panose="020B0604020202020204" pitchFamily="34" charset="0"/>
              </a:rPr>
              <a:t>Porucha migrace </a:t>
            </a:r>
            <a:r>
              <a:rPr lang="en-GB" sz="1100" b="1" i="0" noProof="1" smtClean="0">
                <a:solidFill>
                  <a:srgbClr val="660066"/>
                </a:solidFill>
                <a:latin typeface="Imago" pitchFamily="2" charset="0"/>
                <a:ea typeface="ＭＳ Ｐゴシック" charset="0"/>
                <a:cs typeface="Arial" panose="020B0604020202020204" pitchFamily="34" charset="0"/>
              </a:rPr>
              <a:t>T-</a:t>
            </a:r>
            <a:r>
              <a:rPr lang="cs-CZ" sz="1100" b="1" i="0" noProof="1" smtClean="0">
                <a:solidFill>
                  <a:srgbClr val="660066"/>
                </a:solidFill>
                <a:latin typeface="Imago" pitchFamily="2" charset="0"/>
                <a:ea typeface="ＭＳ Ｐゴシック" charset="0"/>
                <a:cs typeface="Arial" panose="020B0604020202020204" pitchFamily="34" charset="0"/>
              </a:rPr>
              <a:t>buněk </a:t>
            </a:r>
            <a:endParaRPr lang="en-GB" sz="1100" b="1" i="0" noProof="1">
              <a:solidFill>
                <a:srgbClr val="660066"/>
              </a:solidFill>
              <a:latin typeface="Imago" pitchFamily="2" charset="0"/>
              <a:ea typeface="ＭＳ Ｐゴシック" charset="0"/>
              <a:cs typeface="Arial" panose="020B0604020202020204" pitchFamily="34" charset="0"/>
            </a:endParaRPr>
          </a:p>
        </p:txBody>
      </p:sp>
      <p:sp>
        <p:nvSpPr>
          <p:cNvPr id="4" name="Rectangle 3"/>
          <p:cNvSpPr/>
          <p:nvPr/>
        </p:nvSpPr>
        <p:spPr bwMode="auto">
          <a:xfrm>
            <a:off x="942792" y="1133151"/>
            <a:ext cx="2616343" cy="3301283"/>
          </a:xfrm>
          <a:prstGeom prst="rect">
            <a:avLst/>
          </a:prstGeom>
          <a:noFill/>
          <a:ln w="19050" cap="flat" cmpd="sng" algn="ctr">
            <a:solidFill>
              <a:srgbClr val="CB0000"/>
            </a:solidFill>
            <a:prstDash val="sysDot"/>
            <a:round/>
            <a:headEnd type="none" w="med" len="med"/>
            <a:tailEnd type="none" w="med" len="med"/>
          </a:ln>
          <a:effectLst/>
          <a:extLst/>
        </p:spPr>
        <p:txBody>
          <a:bodyPr vert="horz" wrap="square" lIns="91436" tIns="45718" rIns="91436" bIns="45718" numCol="1" spcCol="0" rtlCol="0" anchor="t" anchorCtr="0" compatLnSpc="1">
            <a:prstTxWarp prst="textNoShape">
              <a:avLst/>
            </a:prstTxWarp>
          </a:bodyPr>
          <a:lstStyle/>
          <a:p>
            <a:pPr defTabSz="914355"/>
            <a:endParaRPr lang="en-US"/>
          </a:p>
        </p:txBody>
      </p:sp>
      <p:sp>
        <p:nvSpPr>
          <p:cNvPr id="46" name="TextBox 45"/>
          <p:cNvSpPr txBox="1"/>
          <p:nvPr/>
        </p:nvSpPr>
        <p:spPr>
          <a:xfrm>
            <a:off x="2640592" y="2878111"/>
            <a:ext cx="902803" cy="230828"/>
          </a:xfrm>
          <a:prstGeom prst="rect">
            <a:avLst/>
          </a:prstGeom>
          <a:solidFill>
            <a:schemeClr val="bg1"/>
          </a:solidFill>
        </p:spPr>
        <p:txBody>
          <a:bodyPr wrap="none" lIns="91436" tIns="45718" rIns="91436" bIns="45718" rtlCol="0">
            <a:spAutoFit/>
          </a:bodyPr>
          <a:lstStyle/>
          <a:p>
            <a:pPr algn="r" defTabSz="914355" fontAlgn="auto">
              <a:spcBef>
                <a:spcPts val="0"/>
              </a:spcBef>
              <a:spcAft>
                <a:spcPts val="0"/>
              </a:spcAft>
              <a:defRPr/>
            </a:pPr>
            <a:r>
              <a:rPr lang="en-US" sz="900" i="0" dirty="0" err="1" smtClean="0">
                <a:solidFill>
                  <a:srgbClr val="FF0000"/>
                </a:solidFill>
                <a:latin typeface="Imago"/>
                <a:ea typeface="+mn-ea"/>
                <a:cs typeface="Avenir Heavy"/>
              </a:rPr>
              <a:t>Muta</a:t>
            </a:r>
            <a:r>
              <a:rPr lang="cs-CZ" sz="900" i="0" dirty="0" smtClean="0">
                <a:solidFill>
                  <a:srgbClr val="FF0000"/>
                </a:solidFill>
                <a:latin typeface="Imago"/>
                <a:ea typeface="+mn-ea"/>
                <a:cs typeface="Avenir Heavy"/>
              </a:rPr>
              <a:t>ční nálož </a:t>
            </a:r>
            <a:endParaRPr lang="en-US" sz="900" i="0" dirty="0">
              <a:solidFill>
                <a:srgbClr val="FF0000"/>
              </a:solidFill>
              <a:latin typeface="Imago"/>
              <a:ea typeface="+mn-ea"/>
              <a:cs typeface="Symbol" charset="2"/>
            </a:endParaRPr>
          </a:p>
        </p:txBody>
      </p:sp>
      <p:sp>
        <p:nvSpPr>
          <p:cNvPr id="59" name="Rectangle 58"/>
          <p:cNvSpPr/>
          <p:nvPr/>
        </p:nvSpPr>
        <p:spPr bwMode="auto">
          <a:xfrm>
            <a:off x="3660951" y="1133151"/>
            <a:ext cx="4690985" cy="3301283"/>
          </a:xfrm>
          <a:prstGeom prst="rect">
            <a:avLst/>
          </a:prstGeom>
          <a:noFill/>
          <a:ln w="19050" cap="flat" cmpd="sng" algn="ctr">
            <a:solidFill>
              <a:srgbClr val="89B9E3"/>
            </a:solidFill>
            <a:prstDash val="sysDot"/>
            <a:round/>
            <a:headEnd type="none" w="med" len="med"/>
            <a:tailEnd type="none" w="med" len="med"/>
          </a:ln>
          <a:effectLst/>
          <a:extLst/>
        </p:spPr>
        <p:txBody>
          <a:bodyPr vert="horz" wrap="square" lIns="91436" tIns="45718" rIns="91436" bIns="45718" numCol="1" spcCol="0" rtlCol="0" anchor="t" anchorCtr="0" compatLnSpc="1">
            <a:prstTxWarp prst="textNoShape">
              <a:avLst/>
            </a:prstTxWarp>
          </a:bodyPr>
          <a:lstStyle/>
          <a:p>
            <a:pPr defTabSz="914355"/>
            <a:endParaRPr lang="en-US"/>
          </a:p>
        </p:txBody>
      </p:sp>
      <p:sp>
        <p:nvSpPr>
          <p:cNvPr id="41" name="Rectangle 40"/>
          <p:cNvSpPr/>
          <p:nvPr/>
        </p:nvSpPr>
        <p:spPr>
          <a:xfrm>
            <a:off x="8069031" y="4867348"/>
            <a:ext cx="968289" cy="200055"/>
          </a:xfrm>
          <a:prstGeom prst="rect">
            <a:avLst/>
          </a:prstGeom>
          <a:solidFill>
            <a:schemeClr val="bg1"/>
          </a:solidFill>
        </p:spPr>
        <p:txBody>
          <a:bodyPr wrap="square">
            <a:spAutoFit/>
          </a:bodyPr>
          <a:lstStyle/>
          <a:p>
            <a:r>
              <a:rPr lang="en-US" sz="700" i="0" dirty="0">
                <a:solidFill>
                  <a:srgbClr val="555555"/>
                </a:solidFill>
                <a:latin typeface="Arial" panose="020B0604020202020204" pitchFamily="34" charset="0"/>
              </a:rPr>
              <a:t>M-CZ-00001107</a:t>
            </a:r>
            <a:endParaRPr lang="en-US" sz="700" dirty="0"/>
          </a:p>
        </p:txBody>
      </p:sp>
    </p:spTree>
    <p:extLst>
      <p:ext uri="{BB962C8B-B14F-4D97-AF65-F5344CB8AC3E}">
        <p14:creationId xmlns:p14="http://schemas.microsoft.com/office/powerpoint/2010/main" val="183056859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237" y="210006"/>
            <a:ext cx="7123642" cy="738188"/>
          </a:xfrm>
        </p:spPr>
        <p:txBody>
          <a:bodyPr/>
          <a:lstStyle/>
          <a:p>
            <a:r>
              <a:rPr lang="cs-CZ" b="1" dirty="0" smtClean="0"/>
              <a:t>Obsah</a:t>
            </a:r>
            <a:endParaRPr lang="en-GB" b="1" dirty="0"/>
          </a:p>
        </p:txBody>
      </p:sp>
      <p:sp>
        <p:nvSpPr>
          <p:cNvPr id="30" name="Rectangle 29">
            <a:hlinkClick r:id="rId3" action="ppaction://hlinksldjump"/>
          </p:cNvPr>
          <p:cNvSpPr/>
          <p:nvPr/>
        </p:nvSpPr>
        <p:spPr>
          <a:xfrm>
            <a:off x="802411" y="1106378"/>
            <a:ext cx="7688241" cy="369838"/>
          </a:xfrm>
          <a:prstGeom prst="rect">
            <a:avLst/>
          </a:prstGeom>
          <a:gradFill flip="none" rotWithShape="1">
            <a:gsLst>
              <a:gs pos="0">
                <a:schemeClr val="bg1"/>
              </a:gs>
              <a:gs pos="100000">
                <a:schemeClr val="bg1">
                  <a:lumMod val="85000"/>
                </a:schemeClr>
              </a:gs>
            </a:gsLst>
            <a:lin ang="10800000" scaled="1"/>
            <a:tileRect/>
          </a:gradFill>
          <a:ln>
            <a:noFill/>
          </a:ln>
        </p:spPr>
        <p:txBody>
          <a:bodyPr vert="horz" wrap="square" lIns="91440" tIns="45720" rIns="91440" bIns="45720" numCol="1" rtlCol="0" anchor="ctr" anchorCtr="0" compatLnSpc="1">
            <a:prstTxWarp prst="textNoShape">
              <a:avLst/>
            </a:prstTxWarp>
            <a:noAutofit/>
          </a:bodyPr>
          <a:lstStyle/>
          <a:p>
            <a:pPr indent="266700"/>
            <a:r>
              <a:rPr lang="cs-CZ" sz="1600" b="1" i="0" dirty="0" smtClean="0">
                <a:solidFill>
                  <a:schemeClr val="bg1">
                    <a:lumMod val="50000"/>
                  </a:schemeClr>
                </a:solidFill>
                <a:latin typeface="Imago" panose="02000500060000020004" pitchFamily="2" charset="0"/>
              </a:rPr>
              <a:t>Imunitní odpověď nádoru</a:t>
            </a:r>
            <a:endParaRPr lang="en-GB" sz="1600" b="1" i="0" dirty="0">
              <a:solidFill>
                <a:schemeClr val="bg1">
                  <a:lumMod val="50000"/>
                </a:schemeClr>
              </a:solidFill>
              <a:latin typeface="Imago" panose="02000500060000020004" pitchFamily="2" charset="0"/>
            </a:endParaRPr>
          </a:p>
        </p:txBody>
      </p:sp>
      <p:grpSp>
        <p:nvGrpSpPr>
          <p:cNvPr id="31" name="Group 30"/>
          <p:cNvGrpSpPr/>
          <p:nvPr/>
        </p:nvGrpSpPr>
        <p:grpSpPr>
          <a:xfrm>
            <a:off x="418102" y="1091162"/>
            <a:ext cx="559396" cy="400270"/>
            <a:chOff x="363238" y="1860946"/>
            <a:chExt cx="559396" cy="400270"/>
          </a:xfrm>
        </p:grpSpPr>
        <p:sp>
          <p:nvSpPr>
            <p:cNvPr id="32" name="Freeform 31"/>
            <p:cNvSpPr/>
            <p:nvPr/>
          </p:nvSpPr>
          <p:spPr bwMode="auto">
            <a:xfrm>
              <a:off x="363238" y="1860946"/>
              <a:ext cx="559396" cy="400270"/>
            </a:xfrm>
            <a:custGeom>
              <a:avLst/>
              <a:gdLst>
                <a:gd name="connsiteX0" fmla="*/ 0 w 946479"/>
                <a:gd name="connsiteY0" fmla="*/ 0 h 815340"/>
                <a:gd name="connsiteX1" fmla="*/ 815340 w 946479"/>
                <a:gd name="connsiteY1" fmla="*/ 0 h 815340"/>
                <a:gd name="connsiteX2" fmla="*/ 815340 w 946479"/>
                <a:gd name="connsiteY2" fmla="*/ 301483 h 815340"/>
                <a:gd name="connsiteX3" fmla="*/ 946479 w 946479"/>
                <a:gd name="connsiteY3" fmla="*/ 407671 h 815340"/>
                <a:gd name="connsiteX4" fmla="*/ 815340 w 946479"/>
                <a:gd name="connsiteY4" fmla="*/ 513857 h 815340"/>
                <a:gd name="connsiteX5" fmla="*/ 815340 w 946479"/>
                <a:gd name="connsiteY5" fmla="*/ 815340 h 815340"/>
                <a:gd name="connsiteX6" fmla="*/ 0 w 946479"/>
                <a:gd name="connsiteY6" fmla="*/ 815340 h 815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479" h="815340">
                  <a:moveTo>
                    <a:pt x="0" y="0"/>
                  </a:moveTo>
                  <a:lnTo>
                    <a:pt x="815340" y="0"/>
                  </a:lnTo>
                  <a:lnTo>
                    <a:pt x="815340" y="301483"/>
                  </a:lnTo>
                  <a:lnTo>
                    <a:pt x="946479" y="407671"/>
                  </a:lnTo>
                  <a:lnTo>
                    <a:pt x="815340" y="513857"/>
                  </a:lnTo>
                  <a:lnTo>
                    <a:pt x="815340" y="815340"/>
                  </a:lnTo>
                  <a:lnTo>
                    <a:pt x="0" y="815340"/>
                  </a:lnTo>
                  <a:close/>
                </a:path>
              </a:pathLst>
            </a:custGeom>
            <a:solidFill>
              <a:srgbClr val="0075C5"/>
            </a:solidFill>
            <a:ln w="3810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a:ln>
                  <a:noFill/>
                </a:ln>
                <a:solidFill>
                  <a:srgbClr val="000000"/>
                </a:solidFill>
                <a:effectLst/>
                <a:latin typeface="Imago" panose="02000500060000020004" pitchFamily="2" charset="0"/>
              </a:endParaRPr>
            </a:p>
          </p:txBody>
        </p:sp>
        <p:sp>
          <p:nvSpPr>
            <p:cNvPr id="33" name="Freeform 9"/>
            <p:cNvSpPr>
              <a:spLocks noEditPoints="1"/>
            </p:cNvSpPr>
            <p:nvPr/>
          </p:nvSpPr>
          <p:spPr bwMode="auto">
            <a:xfrm>
              <a:off x="483659" y="1941566"/>
              <a:ext cx="252000" cy="252000"/>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55 w 144"/>
                <a:gd name="T11" fmla="*/ 72 h 144"/>
                <a:gd name="T12" fmla="*/ 55 w 144"/>
                <a:gd name="T13" fmla="*/ 75 h 144"/>
                <a:gd name="T14" fmla="*/ 85 w 144"/>
                <a:gd name="T15" fmla="*/ 90 h 144"/>
                <a:gd name="T16" fmla="*/ 95 w 144"/>
                <a:gd name="T17" fmla="*/ 85 h 144"/>
                <a:gd name="T18" fmla="*/ 108 w 144"/>
                <a:gd name="T19" fmla="*/ 98 h 144"/>
                <a:gd name="T20" fmla="*/ 95 w 144"/>
                <a:gd name="T21" fmla="*/ 111 h 144"/>
                <a:gd name="T22" fmla="*/ 82 w 144"/>
                <a:gd name="T23" fmla="*/ 98 h 144"/>
                <a:gd name="T24" fmla="*/ 82 w 144"/>
                <a:gd name="T25" fmla="*/ 95 h 144"/>
                <a:gd name="T26" fmla="*/ 52 w 144"/>
                <a:gd name="T27" fmla="*/ 80 h 144"/>
                <a:gd name="T28" fmla="*/ 42 w 144"/>
                <a:gd name="T29" fmla="*/ 85 h 144"/>
                <a:gd name="T30" fmla="*/ 29 w 144"/>
                <a:gd name="T31" fmla="*/ 72 h 144"/>
                <a:gd name="T32" fmla="*/ 42 w 144"/>
                <a:gd name="T33" fmla="*/ 58 h 144"/>
                <a:gd name="T34" fmla="*/ 52 w 144"/>
                <a:gd name="T35" fmla="*/ 63 h 144"/>
                <a:gd name="T36" fmla="*/ 82 w 144"/>
                <a:gd name="T37" fmla="*/ 48 h 144"/>
                <a:gd name="T38" fmla="*/ 82 w 144"/>
                <a:gd name="T39" fmla="*/ 45 h 144"/>
                <a:gd name="T40" fmla="*/ 95 w 144"/>
                <a:gd name="T41" fmla="*/ 32 h 144"/>
                <a:gd name="T42" fmla="*/ 108 w 144"/>
                <a:gd name="T43" fmla="*/ 45 h 144"/>
                <a:gd name="T44" fmla="*/ 95 w 144"/>
                <a:gd name="T45" fmla="*/ 58 h 144"/>
                <a:gd name="T46" fmla="*/ 85 w 144"/>
                <a:gd name="T47" fmla="*/ 54 h 144"/>
                <a:gd name="T48" fmla="*/ 55 w 144"/>
                <a:gd name="T49" fmla="*/ 69 h 144"/>
                <a:gd name="T50" fmla="*/ 55 w 144"/>
                <a:gd name="T51" fmla="*/ 7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4" h="144">
                  <a:moveTo>
                    <a:pt x="72" y="0"/>
                  </a:moveTo>
                  <a:cubicBezTo>
                    <a:pt x="33" y="0"/>
                    <a:pt x="0" y="32"/>
                    <a:pt x="0" y="72"/>
                  </a:cubicBezTo>
                  <a:cubicBezTo>
                    <a:pt x="0" y="111"/>
                    <a:pt x="33" y="144"/>
                    <a:pt x="72" y="144"/>
                  </a:cubicBezTo>
                  <a:cubicBezTo>
                    <a:pt x="112" y="144"/>
                    <a:pt x="144" y="111"/>
                    <a:pt x="144" y="72"/>
                  </a:cubicBezTo>
                  <a:cubicBezTo>
                    <a:pt x="144" y="32"/>
                    <a:pt x="112" y="0"/>
                    <a:pt x="72" y="0"/>
                  </a:cubicBezTo>
                  <a:close/>
                  <a:moveTo>
                    <a:pt x="55" y="72"/>
                  </a:moveTo>
                  <a:cubicBezTo>
                    <a:pt x="55" y="73"/>
                    <a:pt x="55" y="74"/>
                    <a:pt x="55" y="75"/>
                  </a:cubicBezTo>
                  <a:cubicBezTo>
                    <a:pt x="85" y="90"/>
                    <a:pt x="85" y="90"/>
                    <a:pt x="85" y="90"/>
                  </a:cubicBezTo>
                  <a:cubicBezTo>
                    <a:pt x="87" y="87"/>
                    <a:pt x="91" y="85"/>
                    <a:pt x="95" y="85"/>
                  </a:cubicBezTo>
                  <a:cubicBezTo>
                    <a:pt x="102" y="85"/>
                    <a:pt x="108" y="91"/>
                    <a:pt x="108" y="98"/>
                  </a:cubicBezTo>
                  <a:cubicBezTo>
                    <a:pt x="108" y="105"/>
                    <a:pt x="102" y="111"/>
                    <a:pt x="95" y="111"/>
                  </a:cubicBezTo>
                  <a:cubicBezTo>
                    <a:pt x="87" y="111"/>
                    <a:pt x="82" y="105"/>
                    <a:pt x="82" y="98"/>
                  </a:cubicBezTo>
                  <a:cubicBezTo>
                    <a:pt x="82" y="97"/>
                    <a:pt x="82" y="96"/>
                    <a:pt x="82" y="95"/>
                  </a:cubicBezTo>
                  <a:cubicBezTo>
                    <a:pt x="52" y="80"/>
                    <a:pt x="52" y="80"/>
                    <a:pt x="52" y="80"/>
                  </a:cubicBezTo>
                  <a:cubicBezTo>
                    <a:pt x="50" y="83"/>
                    <a:pt x="46" y="85"/>
                    <a:pt x="42" y="85"/>
                  </a:cubicBezTo>
                  <a:cubicBezTo>
                    <a:pt x="35" y="85"/>
                    <a:pt x="29" y="79"/>
                    <a:pt x="29" y="72"/>
                  </a:cubicBezTo>
                  <a:cubicBezTo>
                    <a:pt x="29" y="64"/>
                    <a:pt x="35" y="58"/>
                    <a:pt x="42" y="58"/>
                  </a:cubicBezTo>
                  <a:cubicBezTo>
                    <a:pt x="46" y="58"/>
                    <a:pt x="50" y="60"/>
                    <a:pt x="52" y="63"/>
                  </a:cubicBezTo>
                  <a:cubicBezTo>
                    <a:pt x="82" y="48"/>
                    <a:pt x="82" y="48"/>
                    <a:pt x="82" y="48"/>
                  </a:cubicBezTo>
                  <a:cubicBezTo>
                    <a:pt x="82" y="47"/>
                    <a:pt x="82" y="46"/>
                    <a:pt x="82" y="45"/>
                  </a:cubicBezTo>
                  <a:cubicBezTo>
                    <a:pt x="82" y="38"/>
                    <a:pt x="87" y="32"/>
                    <a:pt x="95" y="32"/>
                  </a:cubicBezTo>
                  <a:cubicBezTo>
                    <a:pt x="102" y="32"/>
                    <a:pt x="108" y="38"/>
                    <a:pt x="108" y="45"/>
                  </a:cubicBezTo>
                  <a:cubicBezTo>
                    <a:pt x="108" y="53"/>
                    <a:pt x="102" y="58"/>
                    <a:pt x="95" y="58"/>
                  </a:cubicBezTo>
                  <a:cubicBezTo>
                    <a:pt x="91" y="58"/>
                    <a:pt x="87" y="57"/>
                    <a:pt x="85" y="54"/>
                  </a:cubicBezTo>
                  <a:cubicBezTo>
                    <a:pt x="55" y="69"/>
                    <a:pt x="55" y="69"/>
                    <a:pt x="55" y="69"/>
                  </a:cubicBezTo>
                  <a:cubicBezTo>
                    <a:pt x="55" y="70"/>
                    <a:pt x="55" y="71"/>
                    <a:pt x="55" y="7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ysClr val="windowText" lastClr="000000"/>
                </a:solidFill>
                <a:effectLst/>
                <a:uLnTx/>
                <a:uFillTx/>
                <a:latin typeface="Imago" panose="02000500060000020004" pitchFamily="2" charset="0"/>
              </a:endParaRPr>
            </a:p>
          </p:txBody>
        </p:sp>
      </p:grpSp>
      <p:sp>
        <p:nvSpPr>
          <p:cNvPr id="34" name="Rectangle 33">
            <a:hlinkClick r:id="rId3" action="ppaction://hlinksldjump"/>
          </p:cNvPr>
          <p:cNvSpPr/>
          <p:nvPr/>
        </p:nvSpPr>
        <p:spPr>
          <a:xfrm>
            <a:off x="802410" y="1576182"/>
            <a:ext cx="7688241" cy="369838"/>
          </a:xfrm>
          <a:prstGeom prst="rect">
            <a:avLst/>
          </a:prstGeom>
          <a:gradFill flip="none" rotWithShape="1">
            <a:gsLst>
              <a:gs pos="0">
                <a:schemeClr val="bg1"/>
              </a:gs>
              <a:gs pos="100000">
                <a:schemeClr val="bg1">
                  <a:lumMod val="85000"/>
                </a:schemeClr>
              </a:gs>
            </a:gsLst>
            <a:lin ang="10800000" scaled="1"/>
            <a:tileRect/>
          </a:gradFill>
          <a:ln>
            <a:noFill/>
          </a:ln>
        </p:spPr>
        <p:txBody>
          <a:bodyPr vert="horz" wrap="square" lIns="91440" tIns="45720" rIns="91440" bIns="45720" numCol="1" rtlCol="0" anchor="ctr" anchorCtr="0" compatLnSpc="1">
            <a:prstTxWarp prst="textNoShape">
              <a:avLst/>
            </a:prstTxWarp>
            <a:noAutofit/>
          </a:bodyPr>
          <a:lstStyle/>
          <a:p>
            <a:pPr indent="266700"/>
            <a:r>
              <a:rPr lang="cs-CZ" sz="1600" b="1" i="0" dirty="0" smtClean="0">
                <a:solidFill>
                  <a:schemeClr val="bg1">
                    <a:lumMod val="50000"/>
                  </a:schemeClr>
                </a:solidFill>
                <a:latin typeface="Imago" panose="02000500060000020004" pitchFamily="2" charset="0"/>
              </a:rPr>
              <a:t>Únik imunitním mechanismům, nádorové imunitní fenotypy</a:t>
            </a:r>
            <a:endParaRPr lang="en-GB" sz="1600" b="1" i="0" dirty="0">
              <a:solidFill>
                <a:schemeClr val="bg1">
                  <a:lumMod val="50000"/>
                </a:schemeClr>
              </a:solidFill>
              <a:latin typeface="Imago" panose="02000500060000020004" pitchFamily="2" charset="0"/>
            </a:endParaRPr>
          </a:p>
        </p:txBody>
      </p:sp>
      <p:grpSp>
        <p:nvGrpSpPr>
          <p:cNvPr id="35" name="Group 34"/>
          <p:cNvGrpSpPr/>
          <p:nvPr/>
        </p:nvGrpSpPr>
        <p:grpSpPr>
          <a:xfrm>
            <a:off x="418101" y="1560966"/>
            <a:ext cx="559396" cy="400270"/>
            <a:chOff x="363238" y="1860946"/>
            <a:chExt cx="559396" cy="400270"/>
          </a:xfrm>
        </p:grpSpPr>
        <p:sp>
          <p:nvSpPr>
            <p:cNvPr id="36" name="Freeform 35"/>
            <p:cNvSpPr/>
            <p:nvPr/>
          </p:nvSpPr>
          <p:spPr bwMode="auto">
            <a:xfrm>
              <a:off x="363238" y="1860946"/>
              <a:ext cx="559396" cy="400270"/>
            </a:xfrm>
            <a:custGeom>
              <a:avLst/>
              <a:gdLst>
                <a:gd name="connsiteX0" fmla="*/ 0 w 946479"/>
                <a:gd name="connsiteY0" fmla="*/ 0 h 815340"/>
                <a:gd name="connsiteX1" fmla="*/ 815340 w 946479"/>
                <a:gd name="connsiteY1" fmla="*/ 0 h 815340"/>
                <a:gd name="connsiteX2" fmla="*/ 815340 w 946479"/>
                <a:gd name="connsiteY2" fmla="*/ 301483 h 815340"/>
                <a:gd name="connsiteX3" fmla="*/ 946479 w 946479"/>
                <a:gd name="connsiteY3" fmla="*/ 407671 h 815340"/>
                <a:gd name="connsiteX4" fmla="*/ 815340 w 946479"/>
                <a:gd name="connsiteY4" fmla="*/ 513857 h 815340"/>
                <a:gd name="connsiteX5" fmla="*/ 815340 w 946479"/>
                <a:gd name="connsiteY5" fmla="*/ 815340 h 815340"/>
                <a:gd name="connsiteX6" fmla="*/ 0 w 946479"/>
                <a:gd name="connsiteY6" fmla="*/ 815340 h 815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479" h="815340">
                  <a:moveTo>
                    <a:pt x="0" y="0"/>
                  </a:moveTo>
                  <a:lnTo>
                    <a:pt x="815340" y="0"/>
                  </a:lnTo>
                  <a:lnTo>
                    <a:pt x="815340" y="301483"/>
                  </a:lnTo>
                  <a:lnTo>
                    <a:pt x="946479" y="407671"/>
                  </a:lnTo>
                  <a:lnTo>
                    <a:pt x="815340" y="513857"/>
                  </a:lnTo>
                  <a:lnTo>
                    <a:pt x="815340" y="815340"/>
                  </a:lnTo>
                  <a:lnTo>
                    <a:pt x="0" y="815340"/>
                  </a:lnTo>
                  <a:close/>
                </a:path>
              </a:pathLst>
            </a:custGeom>
            <a:solidFill>
              <a:srgbClr val="0075C5"/>
            </a:solidFill>
            <a:ln w="3810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a:ln>
                  <a:noFill/>
                </a:ln>
                <a:solidFill>
                  <a:srgbClr val="000000"/>
                </a:solidFill>
                <a:effectLst/>
                <a:latin typeface="Imago" panose="02000500060000020004" pitchFamily="2" charset="0"/>
              </a:endParaRPr>
            </a:p>
          </p:txBody>
        </p:sp>
        <p:sp>
          <p:nvSpPr>
            <p:cNvPr id="37" name="Freeform 9"/>
            <p:cNvSpPr>
              <a:spLocks noEditPoints="1"/>
            </p:cNvSpPr>
            <p:nvPr/>
          </p:nvSpPr>
          <p:spPr bwMode="auto">
            <a:xfrm>
              <a:off x="483659" y="1941566"/>
              <a:ext cx="252000" cy="252000"/>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55 w 144"/>
                <a:gd name="T11" fmla="*/ 72 h 144"/>
                <a:gd name="T12" fmla="*/ 55 w 144"/>
                <a:gd name="T13" fmla="*/ 75 h 144"/>
                <a:gd name="T14" fmla="*/ 85 w 144"/>
                <a:gd name="T15" fmla="*/ 90 h 144"/>
                <a:gd name="T16" fmla="*/ 95 w 144"/>
                <a:gd name="T17" fmla="*/ 85 h 144"/>
                <a:gd name="T18" fmla="*/ 108 w 144"/>
                <a:gd name="T19" fmla="*/ 98 h 144"/>
                <a:gd name="T20" fmla="*/ 95 w 144"/>
                <a:gd name="T21" fmla="*/ 111 h 144"/>
                <a:gd name="T22" fmla="*/ 82 w 144"/>
                <a:gd name="T23" fmla="*/ 98 h 144"/>
                <a:gd name="T24" fmla="*/ 82 w 144"/>
                <a:gd name="T25" fmla="*/ 95 h 144"/>
                <a:gd name="T26" fmla="*/ 52 w 144"/>
                <a:gd name="T27" fmla="*/ 80 h 144"/>
                <a:gd name="T28" fmla="*/ 42 w 144"/>
                <a:gd name="T29" fmla="*/ 85 h 144"/>
                <a:gd name="T30" fmla="*/ 29 w 144"/>
                <a:gd name="T31" fmla="*/ 72 h 144"/>
                <a:gd name="T32" fmla="*/ 42 w 144"/>
                <a:gd name="T33" fmla="*/ 58 h 144"/>
                <a:gd name="T34" fmla="*/ 52 w 144"/>
                <a:gd name="T35" fmla="*/ 63 h 144"/>
                <a:gd name="T36" fmla="*/ 82 w 144"/>
                <a:gd name="T37" fmla="*/ 48 h 144"/>
                <a:gd name="T38" fmla="*/ 82 w 144"/>
                <a:gd name="T39" fmla="*/ 45 h 144"/>
                <a:gd name="T40" fmla="*/ 95 w 144"/>
                <a:gd name="T41" fmla="*/ 32 h 144"/>
                <a:gd name="T42" fmla="*/ 108 w 144"/>
                <a:gd name="T43" fmla="*/ 45 h 144"/>
                <a:gd name="T44" fmla="*/ 95 w 144"/>
                <a:gd name="T45" fmla="*/ 58 h 144"/>
                <a:gd name="T46" fmla="*/ 85 w 144"/>
                <a:gd name="T47" fmla="*/ 54 h 144"/>
                <a:gd name="T48" fmla="*/ 55 w 144"/>
                <a:gd name="T49" fmla="*/ 69 h 144"/>
                <a:gd name="T50" fmla="*/ 55 w 144"/>
                <a:gd name="T51" fmla="*/ 7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4" h="144">
                  <a:moveTo>
                    <a:pt x="72" y="0"/>
                  </a:moveTo>
                  <a:cubicBezTo>
                    <a:pt x="33" y="0"/>
                    <a:pt x="0" y="32"/>
                    <a:pt x="0" y="72"/>
                  </a:cubicBezTo>
                  <a:cubicBezTo>
                    <a:pt x="0" y="111"/>
                    <a:pt x="33" y="144"/>
                    <a:pt x="72" y="144"/>
                  </a:cubicBezTo>
                  <a:cubicBezTo>
                    <a:pt x="112" y="144"/>
                    <a:pt x="144" y="111"/>
                    <a:pt x="144" y="72"/>
                  </a:cubicBezTo>
                  <a:cubicBezTo>
                    <a:pt x="144" y="32"/>
                    <a:pt x="112" y="0"/>
                    <a:pt x="72" y="0"/>
                  </a:cubicBezTo>
                  <a:close/>
                  <a:moveTo>
                    <a:pt x="55" y="72"/>
                  </a:moveTo>
                  <a:cubicBezTo>
                    <a:pt x="55" y="73"/>
                    <a:pt x="55" y="74"/>
                    <a:pt x="55" y="75"/>
                  </a:cubicBezTo>
                  <a:cubicBezTo>
                    <a:pt x="85" y="90"/>
                    <a:pt x="85" y="90"/>
                    <a:pt x="85" y="90"/>
                  </a:cubicBezTo>
                  <a:cubicBezTo>
                    <a:pt x="87" y="87"/>
                    <a:pt x="91" y="85"/>
                    <a:pt x="95" y="85"/>
                  </a:cubicBezTo>
                  <a:cubicBezTo>
                    <a:pt x="102" y="85"/>
                    <a:pt x="108" y="91"/>
                    <a:pt x="108" y="98"/>
                  </a:cubicBezTo>
                  <a:cubicBezTo>
                    <a:pt x="108" y="105"/>
                    <a:pt x="102" y="111"/>
                    <a:pt x="95" y="111"/>
                  </a:cubicBezTo>
                  <a:cubicBezTo>
                    <a:pt x="87" y="111"/>
                    <a:pt x="82" y="105"/>
                    <a:pt x="82" y="98"/>
                  </a:cubicBezTo>
                  <a:cubicBezTo>
                    <a:pt x="82" y="97"/>
                    <a:pt x="82" y="96"/>
                    <a:pt x="82" y="95"/>
                  </a:cubicBezTo>
                  <a:cubicBezTo>
                    <a:pt x="52" y="80"/>
                    <a:pt x="52" y="80"/>
                    <a:pt x="52" y="80"/>
                  </a:cubicBezTo>
                  <a:cubicBezTo>
                    <a:pt x="50" y="83"/>
                    <a:pt x="46" y="85"/>
                    <a:pt x="42" y="85"/>
                  </a:cubicBezTo>
                  <a:cubicBezTo>
                    <a:pt x="35" y="85"/>
                    <a:pt x="29" y="79"/>
                    <a:pt x="29" y="72"/>
                  </a:cubicBezTo>
                  <a:cubicBezTo>
                    <a:pt x="29" y="64"/>
                    <a:pt x="35" y="58"/>
                    <a:pt x="42" y="58"/>
                  </a:cubicBezTo>
                  <a:cubicBezTo>
                    <a:pt x="46" y="58"/>
                    <a:pt x="50" y="60"/>
                    <a:pt x="52" y="63"/>
                  </a:cubicBezTo>
                  <a:cubicBezTo>
                    <a:pt x="82" y="48"/>
                    <a:pt x="82" y="48"/>
                    <a:pt x="82" y="48"/>
                  </a:cubicBezTo>
                  <a:cubicBezTo>
                    <a:pt x="82" y="47"/>
                    <a:pt x="82" y="46"/>
                    <a:pt x="82" y="45"/>
                  </a:cubicBezTo>
                  <a:cubicBezTo>
                    <a:pt x="82" y="38"/>
                    <a:pt x="87" y="32"/>
                    <a:pt x="95" y="32"/>
                  </a:cubicBezTo>
                  <a:cubicBezTo>
                    <a:pt x="102" y="32"/>
                    <a:pt x="108" y="38"/>
                    <a:pt x="108" y="45"/>
                  </a:cubicBezTo>
                  <a:cubicBezTo>
                    <a:pt x="108" y="53"/>
                    <a:pt x="102" y="58"/>
                    <a:pt x="95" y="58"/>
                  </a:cubicBezTo>
                  <a:cubicBezTo>
                    <a:pt x="91" y="58"/>
                    <a:pt x="87" y="57"/>
                    <a:pt x="85" y="54"/>
                  </a:cubicBezTo>
                  <a:cubicBezTo>
                    <a:pt x="55" y="69"/>
                    <a:pt x="55" y="69"/>
                    <a:pt x="55" y="69"/>
                  </a:cubicBezTo>
                  <a:cubicBezTo>
                    <a:pt x="55" y="70"/>
                    <a:pt x="55" y="71"/>
                    <a:pt x="55" y="7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ysClr val="windowText" lastClr="000000"/>
                </a:solidFill>
                <a:effectLst/>
                <a:uLnTx/>
                <a:uFillTx/>
                <a:latin typeface="Imago" panose="02000500060000020004" pitchFamily="2" charset="0"/>
              </a:endParaRPr>
            </a:p>
          </p:txBody>
        </p:sp>
      </p:grpSp>
      <p:sp>
        <p:nvSpPr>
          <p:cNvPr id="38" name="Rectangle 37">
            <a:hlinkClick r:id="rId3" action="ppaction://hlinksldjump"/>
          </p:cNvPr>
          <p:cNvSpPr/>
          <p:nvPr/>
        </p:nvSpPr>
        <p:spPr>
          <a:xfrm>
            <a:off x="802412" y="2026210"/>
            <a:ext cx="7688241" cy="369838"/>
          </a:xfrm>
          <a:prstGeom prst="rect">
            <a:avLst/>
          </a:prstGeom>
          <a:gradFill flip="none" rotWithShape="1">
            <a:gsLst>
              <a:gs pos="0">
                <a:schemeClr val="bg1"/>
              </a:gs>
              <a:gs pos="100000">
                <a:schemeClr val="bg1">
                  <a:lumMod val="85000"/>
                </a:schemeClr>
              </a:gs>
            </a:gsLst>
            <a:lin ang="10800000" scaled="1"/>
            <a:tileRect/>
          </a:gradFill>
          <a:ln>
            <a:noFill/>
          </a:ln>
        </p:spPr>
        <p:txBody>
          <a:bodyPr vert="horz" wrap="square" lIns="91440" tIns="45720" rIns="91440" bIns="45720" numCol="1" rtlCol="0" anchor="ctr" anchorCtr="0" compatLnSpc="1">
            <a:prstTxWarp prst="textNoShape">
              <a:avLst/>
            </a:prstTxWarp>
            <a:noAutofit/>
          </a:bodyPr>
          <a:lstStyle/>
          <a:p>
            <a:pPr indent="266700"/>
            <a:r>
              <a:rPr lang="cs-CZ" sz="1600" b="1" i="0" dirty="0" smtClean="0">
                <a:solidFill>
                  <a:schemeClr val="bg1">
                    <a:lumMod val="50000"/>
                  </a:schemeClr>
                </a:solidFill>
                <a:latin typeface="Imago" panose="02000500060000020004" pitchFamily="2" charset="0"/>
              </a:rPr>
              <a:t>Obnovení protinádorové imunitní odpovědi </a:t>
            </a:r>
            <a:endParaRPr lang="en-GB" sz="1600" b="1" i="0" dirty="0">
              <a:solidFill>
                <a:schemeClr val="bg1">
                  <a:lumMod val="50000"/>
                </a:schemeClr>
              </a:solidFill>
              <a:latin typeface="Imago" panose="02000500060000020004" pitchFamily="2" charset="0"/>
            </a:endParaRPr>
          </a:p>
        </p:txBody>
      </p:sp>
      <p:grpSp>
        <p:nvGrpSpPr>
          <p:cNvPr id="39" name="Group 38"/>
          <p:cNvGrpSpPr/>
          <p:nvPr/>
        </p:nvGrpSpPr>
        <p:grpSpPr>
          <a:xfrm>
            <a:off x="418103" y="2010994"/>
            <a:ext cx="559396" cy="400270"/>
            <a:chOff x="363238" y="1860946"/>
            <a:chExt cx="559396" cy="400270"/>
          </a:xfrm>
        </p:grpSpPr>
        <p:sp>
          <p:nvSpPr>
            <p:cNvPr id="40" name="Freeform 39"/>
            <p:cNvSpPr/>
            <p:nvPr/>
          </p:nvSpPr>
          <p:spPr bwMode="auto">
            <a:xfrm>
              <a:off x="363238" y="1860946"/>
              <a:ext cx="559396" cy="400270"/>
            </a:xfrm>
            <a:custGeom>
              <a:avLst/>
              <a:gdLst>
                <a:gd name="connsiteX0" fmla="*/ 0 w 946479"/>
                <a:gd name="connsiteY0" fmla="*/ 0 h 815340"/>
                <a:gd name="connsiteX1" fmla="*/ 815340 w 946479"/>
                <a:gd name="connsiteY1" fmla="*/ 0 h 815340"/>
                <a:gd name="connsiteX2" fmla="*/ 815340 w 946479"/>
                <a:gd name="connsiteY2" fmla="*/ 301483 h 815340"/>
                <a:gd name="connsiteX3" fmla="*/ 946479 w 946479"/>
                <a:gd name="connsiteY3" fmla="*/ 407671 h 815340"/>
                <a:gd name="connsiteX4" fmla="*/ 815340 w 946479"/>
                <a:gd name="connsiteY4" fmla="*/ 513857 h 815340"/>
                <a:gd name="connsiteX5" fmla="*/ 815340 w 946479"/>
                <a:gd name="connsiteY5" fmla="*/ 815340 h 815340"/>
                <a:gd name="connsiteX6" fmla="*/ 0 w 946479"/>
                <a:gd name="connsiteY6" fmla="*/ 815340 h 815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479" h="815340">
                  <a:moveTo>
                    <a:pt x="0" y="0"/>
                  </a:moveTo>
                  <a:lnTo>
                    <a:pt x="815340" y="0"/>
                  </a:lnTo>
                  <a:lnTo>
                    <a:pt x="815340" y="301483"/>
                  </a:lnTo>
                  <a:lnTo>
                    <a:pt x="946479" y="407671"/>
                  </a:lnTo>
                  <a:lnTo>
                    <a:pt x="815340" y="513857"/>
                  </a:lnTo>
                  <a:lnTo>
                    <a:pt x="815340" y="815340"/>
                  </a:lnTo>
                  <a:lnTo>
                    <a:pt x="0" y="815340"/>
                  </a:lnTo>
                  <a:close/>
                </a:path>
              </a:pathLst>
            </a:custGeom>
            <a:solidFill>
              <a:srgbClr val="0075C5"/>
            </a:solidFill>
            <a:ln w="3810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a:ln>
                  <a:noFill/>
                </a:ln>
                <a:solidFill>
                  <a:srgbClr val="000000"/>
                </a:solidFill>
                <a:effectLst/>
                <a:latin typeface="Imago" panose="02000500060000020004" pitchFamily="2" charset="0"/>
              </a:endParaRPr>
            </a:p>
          </p:txBody>
        </p:sp>
        <p:sp>
          <p:nvSpPr>
            <p:cNvPr id="41" name="Freeform 9"/>
            <p:cNvSpPr>
              <a:spLocks noEditPoints="1"/>
            </p:cNvSpPr>
            <p:nvPr/>
          </p:nvSpPr>
          <p:spPr bwMode="auto">
            <a:xfrm>
              <a:off x="483659" y="1941566"/>
              <a:ext cx="252000" cy="252000"/>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55 w 144"/>
                <a:gd name="T11" fmla="*/ 72 h 144"/>
                <a:gd name="T12" fmla="*/ 55 w 144"/>
                <a:gd name="T13" fmla="*/ 75 h 144"/>
                <a:gd name="T14" fmla="*/ 85 w 144"/>
                <a:gd name="T15" fmla="*/ 90 h 144"/>
                <a:gd name="T16" fmla="*/ 95 w 144"/>
                <a:gd name="T17" fmla="*/ 85 h 144"/>
                <a:gd name="T18" fmla="*/ 108 w 144"/>
                <a:gd name="T19" fmla="*/ 98 h 144"/>
                <a:gd name="T20" fmla="*/ 95 w 144"/>
                <a:gd name="T21" fmla="*/ 111 h 144"/>
                <a:gd name="T22" fmla="*/ 82 w 144"/>
                <a:gd name="T23" fmla="*/ 98 h 144"/>
                <a:gd name="T24" fmla="*/ 82 w 144"/>
                <a:gd name="T25" fmla="*/ 95 h 144"/>
                <a:gd name="T26" fmla="*/ 52 w 144"/>
                <a:gd name="T27" fmla="*/ 80 h 144"/>
                <a:gd name="T28" fmla="*/ 42 w 144"/>
                <a:gd name="T29" fmla="*/ 85 h 144"/>
                <a:gd name="T30" fmla="*/ 29 w 144"/>
                <a:gd name="T31" fmla="*/ 72 h 144"/>
                <a:gd name="T32" fmla="*/ 42 w 144"/>
                <a:gd name="T33" fmla="*/ 58 h 144"/>
                <a:gd name="T34" fmla="*/ 52 w 144"/>
                <a:gd name="T35" fmla="*/ 63 h 144"/>
                <a:gd name="T36" fmla="*/ 82 w 144"/>
                <a:gd name="T37" fmla="*/ 48 h 144"/>
                <a:gd name="T38" fmla="*/ 82 w 144"/>
                <a:gd name="T39" fmla="*/ 45 h 144"/>
                <a:gd name="T40" fmla="*/ 95 w 144"/>
                <a:gd name="T41" fmla="*/ 32 h 144"/>
                <a:gd name="T42" fmla="*/ 108 w 144"/>
                <a:gd name="T43" fmla="*/ 45 h 144"/>
                <a:gd name="T44" fmla="*/ 95 w 144"/>
                <a:gd name="T45" fmla="*/ 58 h 144"/>
                <a:gd name="T46" fmla="*/ 85 w 144"/>
                <a:gd name="T47" fmla="*/ 54 h 144"/>
                <a:gd name="T48" fmla="*/ 55 w 144"/>
                <a:gd name="T49" fmla="*/ 69 h 144"/>
                <a:gd name="T50" fmla="*/ 55 w 144"/>
                <a:gd name="T51" fmla="*/ 7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4" h="144">
                  <a:moveTo>
                    <a:pt x="72" y="0"/>
                  </a:moveTo>
                  <a:cubicBezTo>
                    <a:pt x="33" y="0"/>
                    <a:pt x="0" y="32"/>
                    <a:pt x="0" y="72"/>
                  </a:cubicBezTo>
                  <a:cubicBezTo>
                    <a:pt x="0" y="111"/>
                    <a:pt x="33" y="144"/>
                    <a:pt x="72" y="144"/>
                  </a:cubicBezTo>
                  <a:cubicBezTo>
                    <a:pt x="112" y="144"/>
                    <a:pt x="144" y="111"/>
                    <a:pt x="144" y="72"/>
                  </a:cubicBezTo>
                  <a:cubicBezTo>
                    <a:pt x="144" y="32"/>
                    <a:pt x="112" y="0"/>
                    <a:pt x="72" y="0"/>
                  </a:cubicBezTo>
                  <a:close/>
                  <a:moveTo>
                    <a:pt x="55" y="72"/>
                  </a:moveTo>
                  <a:cubicBezTo>
                    <a:pt x="55" y="73"/>
                    <a:pt x="55" y="74"/>
                    <a:pt x="55" y="75"/>
                  </a:cubicBezTo>
                  <a:cubicBezTo>
                    <a:pt x="85" y="90"/>
                    <a:pt x="85" y="90"/>
                    <a:pt x="85" y="90"/>
                  </a:cubicBezTo>
                  <a:cubicBezTo>
                    <a:pt x="87" y="87"/>
                    <a:pt x="91" y="85"/>
                    <a:pt x="95" y="85"/>
                  </a:cubicBezTo>
                  <a:cubicBezTo>
                    <a:pt x="102" y="85"/>
                    <a:pt x="108" y="91"/>
                    <a:pt x="108" y="98"/>
                  </a:cubicBezTo>
                  <a:cubicBezTo>
                    <a:pt x="108" y="105"/>
                    <a:pt x="102" y="111"/>
                    <a:pt x="95" y="111"/>
                  </a:cubicBezTo>
                  <a:cubicBezTo>
                    <a:pt x="87" y="111"/>
                    <a:pt x="82" y="105"/>
                    <a:pt x="82" y="98"/>
                  </a:cubicBezTo>
                  <a:cubicBezTo>
                    <a:pt x="82" y="97"/>
                    <a:pt x="82" y="96"/>
                    <a:pt x="82" y="95"/>
                  </a:cubicBezTo>
                  <a:cubicBezTo>
                    <a:pt x="52" y="80"/>
                    <a:pt x="52" y="80"/>
                    <a:pt x="52" y="80"/>
                  </a:cubicBezTo>
                  <a:cubicBezTo>
                    <a:pt x="50" y="83"/>
                    <a:pt x="46" y="85"/>
                    <a:pt x="42" y="85"/>
                  </a:cubicBezTo>
                  <a:cubicBezTo>
                    <a:pt x="35" y="85"/>
                    <a:pt x="29" y="79"/>
                    <a:pt x="29" y="72"/>
                  </a:cubicBezTo>
                  <a:cubicBezTo>
                    <a:pt x="29" y="64"/>
                    <a:pt x="35" y="58"/>
                    <a:pt x="42" y="58"/>
                  </a:cubicBezTo>
                  <a:cubicBezTo>
                    <a:pt x="46" y="58"/>
                    <a:pt x="50" y="60"/>
                    <a:pt x="52" y="63"/>
                  </a:cubicBezTo>
                  <a:cubicBezTo>
                    <a:pt x="82" y="48"/>
                    <a:pt x="82" y="48"/>
                    <a:pt x="82" y="48"/>
                  </a:cubicBezTo>
                  <a:cubicBezTo>
                    <a:pt x="82" y="47"/>
                    <a:pt x="82" y="46"/>
                    <a:pt x="82" y="45"/>
                  </a:cubicBezTo>
                  <a:cubicBezTo>
                    <a:pt x="82" y="38"/>
                    <a:pt x="87" y="32"/>
                    <a:pt x="95" y="32"/>
                  </a:cubicBezTo>
                  <a:cubicBezTo>
                    <a:pt x="102" y="32"/>
                    <a:pt x="108" y="38"/>
                    <a:pt x="108" y="45"/>
                  </a:cubicBezTo>
                  <a:cubicBezTo>
                    <a:pt x="108" y="53"/>
                    <a:pt x="102" y="58"/>
                    <a:pt x="95" y="58"/>
                  </a:cubicBezTo>
                  <a:cubicBezTo>
                    <a:pt x="91" y="58"/>
                    <a:pt x="87" y="57"/>
                    <a:pt x="85" y="54"/>
                  </a:cubicBezTo>
                  <a:cubicBezTo>
                    <a:pt x="55" y="69"/>
                    <a:pt x="55" y="69"/>
                    <a:pt x="55" y="69"/>
                  </a:cubicBezTo>
                  <a:cubicBezTo>
                    <a:pt x="55" y="70"/>
                    <a:pt x="55" y="71"/>
                    <a:pt x="55" y="7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ysClr val="windowText" lastClr="000000"/>
                </a:solidFill>
                <a:effectLst/>
                <a:uLnTx/>
                <a:uFillTx/>
                <a:latin typeface="Imago" panose="02000500060000020004" pitchFamily="2" charset="0"/>
              </a:endParaRPr>
            </a:p>
          </p:txBody>
        </p:sp>
      </p:grpSp>
      <p:sp>
        <p:nvSpPr>
          <p:cNvPr id="42" name="Rectangle 41">
            <a:hlinkClick r:id="rId3" action="ppaction://hlinksldjump"/>
          </p:cNvPr>
          <p:cNvSpPr/>
          <p:nvPr/>
        </p:nvSpPr>
        <p:spPr>
          <a:xfrm>
            <a:off x="802411" y="2496014"/>
            <a:ext cx="7688241" cy="369838"/>
          </a:xfrm>
          <a:prstGeom prst="rect">
            <a:avLst/>
          </a:prstGeom>
          <a:gradFill flip="none" rotWithShape="1">
            <a:gsLst>
              <a:gs pos="0">
                <a:schemeClr val="bg1"/>
              </a:gs>
              <a:gs pos="100000">
                <a:schemeClr val="bg1">
                  <a:lumMod val="85000"/>
                </a:schemeClr>
              </a:gs>
            </a:gsLst>
            <a:lin ang="10800000" scaled="1"/>
            <a:tileRect/>
          </a:gradFill>
          <a:ln>
            <a:noFill/>
          </a:ln>
        </p:spPr>
        <p:txBody>
          <a:bodyPr vert="horz" wrap="square" lIns="91440" tIns="45720" rIns="91440" bIns="45720" numCol="1" rtlCol="0" anchor="ctr" anchorCtr="0" compatLnSpc="1">
            <a:prstTxWarp prst="textNoShape">
              <a:avLst/>
            </a:prstTxWarp>
            <a:noAutofit/>
          </a:bodyPr>
          <a:lstStyle/>
          <a:p>
            <a:pPr indent="266700"/>
            <a:r>
              <a:rPr lang="cs-CZ" sz="1600" b="1" i="0" dirty="0" smtClean="0">
                <a:solidFill>
                  <a:schemeClr val="bg1">
                    <a:lumMod val="50000"/>
                  </a:schemeClr>
                </a:solidFill>
                <a:latin typeface="Imago" panose="02000500060000020004" pitchFamily="2" charset="0"/>
              </a:rPr>
              <a:t>Proč dává smysl kombinovat protinádorovou imunoterapii? </a:t>
            </a:r>
            <a:endParaRPr lang="en-GB" sz="1600" b="1" i="0" dirty="0">
              <a:solidFill>
                <a:schemeClr val="bg1">
                  <a:lumMod val="50000"/>
                </a:schemeClr>
              </a:solidFill>
              <a:latin typeface="Imago" panose="02000500060000020004" pitchFamily="2" charset="0"/>
            </a:endParaRPr>
          </a:p>
        </p:txBody>
      </p:sp>
      <p:grpSp>
        <p:nvGrpSpPr>
          <p:cNvPr id="43" name="Group 42"/>
          <p:cNvGrpSpPr/>
          <p:nvPr/>
        </p:nvGrpSpPr>
        <p:grpSpPr>
          <a:xfrm>
            <a:off x="418102" y="2480798"/>
            <a:ext cx="559396" cy="400270"/>
            <a:chOff x="363238" y="1860946"/>
            <a:chExt cx="559396" cy="400270"/>
          </a:xfrm>
        </p:grpSpPr>
        <p:sp>
          <p:nvSpPr>
            <p:cNvPr id="44" name="Freeform 43"/>
            <p:cNvSpPr/>
            <p:nvPr/>
          </p:nvSpPr>
          <p:spPr bwMode="auto">
            <a:xfrm>
              <a:off x="363238" y="1860946"/>
              <a:ext cx="559396" cy="400270"/>
            </a:xfrm>
            <a:custGeom>
              <a:avLst/>
              <a:gdLst>
                <a:gd name="connsiteX0" fmla="*/ 0 w 946479"/>
                <a:gd name="connsiteY0" fmla="*/ 0 h 815340"/>
                <a:gd name="connsiteX1" fmla="*/ 815340 w 946479"/>
                <a:gd name="connsiteY1" fmla="*/ 0 h 815340"/>
                <a:gd name="connsiteX2" fmla="*/ 815340 w 946479"/>
                <a:gd name="connsiteY2" fmla="*/ 301483 h 815340"/>
                <a:gd name="connsiteX3" fmla="*/ 946479 w 946479"/>
                <a:gd name="connsiteY3" fmla="*/ 407671 h 815340"/>
                <a:gd name="connsiteX4" fmla="*/ 815340 w 946479"/>
                <a:gd name="connsiteY4" fmla="*/ 513857 h 815340"/>
                <a:gd name="connsiteX5" fmla="*/ 815340 w 946479"/>
                <a:gd name="connsiteY5" fmla="*/ 815340 h 815340"/>
                <a:gd name="connsiteX6" fmla="*/ 0 w 946479"/>
                <a:gd name="connsiteY6" fmla="*/ 815340 h 815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479" h="815340">
                  <a:moveTo>
                    <a:pt x="0" y="0"/>
                  </a:moveTo>
                  <a:lnTo>
                    <a:pt x="815340" y="0"/>
                  </a:lnTo>
                  <a:lnTo>
                    <a:pt x="815340" y="301483"/>
                  </a:lnTo>
                  <a:lnTo>
                    <a:pt x="946479" y="407671"/>
                  </a:lnTo>
                  <a:lnTo>
                    <a:pt x="815340" y="513857"/>
                  </a:lnTo>
                  <a:lnTo>
                    <a:pt x="815340" y="815340"/>
                  </a:lnTo>
                  <a:lnTo>
                    <a:pt x="0" y="815340"/>
                  </a:lnTo>
                  <a:close/>
                </a:path>
              </a:pathLst>
            </a:custGeom>
            <a:solidFill>
              <a:srgbClr val="0075C5"/>
            </a:solidFill>
            <a:ln w="3810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a:ln>
                  <a:noFill/>
                </a:ln>
                <a:solidFill>
                  <a:srgbClr val="000000"/>
                </a:solidFill>
                <a:effectLst/>
                <a:latin typeface="Imago" panose="02000500060000020004" pitchFamily="2" charset="0"/>
              </a:endParaRPr>
            </a:p>
          </p:txBody>
        </p:sp>
        <p:sp>
          <p:nvSpPr>
            <p:cNvPr id="45" name="Freeform 9"/>
            <p:cNvSpPr>
              <a:spLocks noEditPoints="1"/>
            </p:cNvSpPr>
            <p:nvPr/>
          </p:nvSpPr>
          <p:spPr bwMode="auto">
            <a:xfrm>
              <a:off x="483659" y="1941566"/>
              <a:ext cx="252000" cy="252000"/>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55 w 144"/>
                <a:gd name="T11" fmla="*/ 72 h 144"/>
                <a:gd name="T12" fmla="*/ 55 w 144"/>
                <a:gd name="T13" fmla="*/ 75 h 144"/>
                <a:gd name="T14" fmla="*/ 85 w 144"/>
                <a:gd name="T15" fmla="*/ 90 h 144"/>
                <a:gd name="T16" fmla="*/ 95 w 144"/>
                <a:gd name="T17" fmla="*/ 85 h 144"/>
                <a:gd name="T18" fmla="*/ 108 w 144"/>
                <a:gd name="T19" fmla="*/ 98 h 144"/>
                <a:gd name="T20" fmla="*/ 95 w 144"/>
                <a:gd name="T21" fmla="*/ 111 h 144"/>
                <a:gd name="T22" fmla="*/ 82 w 144"/>
                <a:gd name="T23" fmla="*/ 98 h 144"/>
                <a:gd name="T24" fmla="*/ 82 w 144"/>
                <a:gd name="T25" fmla="*/ 95 h 144"/>
                <a:gd name="T26" fmla="*/ 52 w 144"/>
                <a:gd name="T27" fmla="*/ 80 h 144"/>
                <a:gd name="T28" fmla="*/ 42 w 144"/>
                <a:gd name="T29" fmla="*/ 85 h 144"/>
                <a:gd name="T30" fmla="*/ 29 w 144"/>
                <a:gd name="T31" fmla="*/ 72 h 144"/>
                <a:gd name="T32" fmla="*/ 42 w 144"/>
                <a:gd name="T33" fmla="*/ 58 h 144"/>
                <a:gd name="T34" fmla="*/ 52 w 144"/>
                <a:gd name="T35" fmla="*/ 63 h 144"/>
                <a:gd name="T36" fmla="*/ 82 w 144"/>
                <a:gd name="T37" fmla="*/ 48 h 144"/>
                <a:gd name="T38" fmla="*/ 82 w 144"/>
                <a:gd name="T39" fmla="*/ 45 h 144"/>
                <a:gd name="T40" fmla="*/ 95 w 144"/>
                <a:gd name="T41" fmla="*/ 32 h 144"/>
                <a:gd name="T42" fmla="*/ 108 w 144"/>
                <a:gd name="T43" fmla="*/ 45 h 144"/>
                <a:gd name="T44" fmla="*/ 95 w 144"/>
                <a:gd name="T45" fmla="*/ 58 h 144"/>
                <a:gd name="T46" fmla="*/ 85 w 144"/>
                <a:gd name="T47" fmla="*/ 54 h 144"/>
                <a:gd name="T48" fmla="*/ 55 w 144"/>
                <a:gd name="T49" fmla="*/ 69 h 144"/>
                <a:gd name="T50" fmla="*/ 55 w 144"/>
                <a:gd name="T51" fmla="*/ 7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4" h="144">
                  <a:moveTo>
                    <a:pt x="72" y="0"/>
                  </a:moveTo>
                  <a:cubicBezTo>
                    <a:pt x="33" y="0"/>
                    <a:pt x="0" y="32"/>
                    <a:pt x="0" y="72"/>
                  </a:cubicBezTo>
                  <a:cubicBezTo>
                    <a:pt x="0" y="111"/>
                    <a:pt x="33" y="144"/>
                    <a:pt x="72" y="144"/>
                  </a:cubicBezTo>
                  <a:cubicBezTo>
                    <a:pt x="112" y="144"/>
                    <a:pt x="144" y="111"/>
                    <a:pt x="144" y="72"/>
                  </a:cubicBezTo>
                  <a:cubicBezTo>
                    <a:pt x="144" y="32"/>
                    <a:pt x="112" y="0"/>
                    <a:pt x="72" y="0"/>
                  </a:cubicBezTo>
                  <a:close/>
                  <a:moveTo>
                    <a:pt x="55" y="72"/>
                  </a:moveTo>
                  <a:cubicBezTo>
                    <a:pt x="55" y="73"/>
                    <a:pt x="55" y="74"/>
                    <a:pt x="55" y="75"/>
                  </a:cubicBezTo>
                  <a:cubicBezTo>
                    <a:pt x="85" y="90"/>
                    <a:pt x="85" y="90"/>
                    <a:pt x="85" y="90"/>
                  </a:cubicBezTo>
                  <a:cubicBezTo>
                    <a:pt x="87" y="87"/>
                    <a:pt x="91" y="85"/>
                    <a:pt x="95" y="85"/>
                  </a:cubicBezTo>
                  <a:cubicBezTo>
                    <a:pt x="102" y="85"/>
                    <a:pt x="108" y="91"/>
                    <a:pt x="108" y="98"/>
                  </a:cubicBezTo>
                  <a:cubicBezTo>
                    <a:pt x="108" y="105"/>
                    <a:pt x="102" y="111"/>
                    <a:pt x="95" y="111"/>
                  </a:cubicBezTo>
                  <a:cubicBezTo>
                    <a:pt x="87" y="111"/>
                    <a:pt x="82" y="105"/>
                    <a:pt x="82" y="98"/>
                  </a:cubicBezTo>
                  <a:cubicBezTo>
                    <a:pt x="82" y="97"/>
                    <a:pt x="82" y="96"/>
                    <a:pt x="82" y="95"/>
                  </a:cubicBezTo>
                  <a:cubicBezTo>
                    <a:pt x="52" y="80"/>
                    <a:pt x="52" y="80"/>
                    <a:pt x="52" y="80"/>
                  </a:cubicBezTo>
                  <a:cubicBezTo>
                    <a:pt x="50" y="83"/>
                    <a:pt x="46" y="85"/>
                    <a:pt x="42" y="85"/>
                  </a:cubicBezTo>
                  <a:cubicBezTo>
                    <a:pt x="35" y="85"/>
                    <a:pt x="29" y="79"/>
                    <a:pt x="29" y="72"/>
                  </a:cubicBezTo>
                  <a:cubicBezTo>
                    <a:pt x="29" y="64"/>
                    <a:pt x="35" y="58"/>
                    <a:pt x="42" y="58"/>
                  </a:cubicBezTo>
                  <a:cubicBezTo>
                    <a:pt x="46" y="58"/>
                    <a:pt x="50" y="60"/>
                    <a:pt x="52" y="63"/>
                  </a:cubicBezTo>
                  <a:cubicBezTo>
                    <a:pt x="82" y="48"/>
                    <a:pt x="82" y="48"/>
                    <a:pt x="82" y="48"/>
                  </a:cubicBezTo>
                  <a:cubicBezTo>
                    <a:pt x="82" y="47"/>
                    <a:pt x="82" y="46"/>
                    <a:pt x="82" y="45"/>
                  </a:cubicBezTo>
                  <a:cubicBezTo>
                    <a:pt x="82" y="38"/>
                    <a:pt x="87" y="32"/>
                    <a:pt x="95" y="32"/>
                  </a:cubicBezTo>
                  <a:cubicBezTo>
                    <a:pt x="102" y="32"/>
                    <a:pt x="108" y="38"/>
                    <a:pt x="108" y="45"/>
                  </a:cubicBezTo>
                  <a:cubicBezTo>
                    <a:pt x="108" y="53"/>
                    <a:pt x="102" y="58"/>
                    <a:pt x="95" y="58"/>
                  </a:cubicBezTo>
                  <a:cubicBezTo>
                    <a:pt x="91" y="58"/>
                    <a:pt x="87" y="57"/>
                    <a:pt x="85" y="54"/>
                  </a:cubicBezTo>
                  <a:cubicBezTo>
                    <a:pt x="55" y="69"/>
                    <a:pt x="55" y="69"/>
                    <a:pt x="55" y="69"/>
                  </a:cubicBezTo>
                  <a:cubicBezTo>
                    <a:pt x="55" y="70"/>
                    <a:pt x="55" y="71"/>
                    <a:pt x="55" y="7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ysClr val="windowText" lastClr="000000"/>
                </a:solidFill>
                <a:effectLst/>
                <a:uLnTx/>
                <a:uFillTx/>
                <a:latin typeface="Imago" panose="02000500060000020004" pitchFamily="2" charset="0"/>
              </a:endParaRPr>
            </a:p>
          </p:txBody>
        </p:sp>
      </p:grpSp>
      <p:sp>
        <p:nvSpPr>
          <p:cNvPr id="46" name="Rectangle 45">
            <a:hlinkClick r:id="rId3" action="ppaction://hlinksldjump"/>
          </p:cNvPr>
          <p:cNvSpPr/>
          <p:nvPr/>
        </p:nvSpPr>
        <p:spPr>
          <a:xfrm>
            <a:off x="790521" y="2961388"/>
            <a:ext cx="7688241" cy="369838"/>
          </a:xfrm>
          <a:prstGeom prst="rect">
            <a:avLst/>
          </a:prstGeom>
          <a:gradFill flip="none" rotWithShape="1">
            <a:gsLst>
              <a:gs pos="0">
                <a:schemeClr val="bg1"/>
              </a:gs>
              <a:gs pos="100000">
                <a:schemeClr val="bg1">
                  <a:lumMod val="85000"/>
                </a:schemeClr>
              </a:gs>
            </a:gsLst>
            <a:lin ang="10800000" scaled="1"/>
            <a:tileRect/>
          </a:gradFill>
          <a:ln>
            <a:noFill/>
          </a:ln>
        </p:spPr>
        <p:txBody>
          <a:bodyPr vert="horz" wrap="square" lIns="91440" tIns="45720" rIns="91440" bIns="45720" numCol="1" rtlCol="0" anchor="ctr" anchorCtr="0" compatLnSpc="1">
            <a:prstTxWarp prst="textNoShape">
              <a:avLst/>
            </a:prstTxWarp>
            <a:noAutofit/>
          </a:bodyPr>
          <a:lstStyle/>
          <a:p>
            <a:pPr indent="266700"/>
            <a:r>
              <a:rPr lang="cs-CZ" sz="1600" b="1" i="0" dirty="0">
                <a:solidFill>
                  <a:schemeClr val="bg1">
                    <a:lumMod val="50000"/>
                  </a:schemeClr>
                </a:solidFill>
                <a:latin typeface="Imago" panose="02000500060000020004" pitchFamily="2" charset="0"/>
              </a:rPr>
              <a:t>Budoucnost protinádorové imunoterapie</a:t>
            </a:r>
            <a:r>
              <a:rPr lang="en-GB" sz="1600" b="1" i="0" dirty="0">
                <a:solidFill>
                  <a:schemeClr val="bg1">
                    <a:lumMod val="50000"/>
                  </a:schemeClr>
                </a:solidFill>
                <a:latin typeface="Imago" panose="02000500060000020004" pitchFamily="2" charset="0"/>
              </a:rPr>
              <a:t> </a:t>
            </a:r>
          </a:p>
        </p:txBody>
      </p:sp>
      <p:grpSp>
        <p:nvGrpSpPr>
          <p:cNvPr id="47" name="Group 46"/>
          <p:cNvGrpSpPr/>
          <p:nvPr/>
        </p:nvGrpSpPr>
        <p:grpSpPr>
          <a:xfrm>
            <a:off x="418104" y="2940088"/>
            <a:ext cx="559396" cy="400270"/>
            <a:chOff x="363238" y="1860946"/>
            <a:chExt cx="559396" cy="400270"/>
          </a:xfrm>
        </p:grpSpPr>
        <p:sp>
          <p:nvSpPr>
            <p:cNvPr id="48" name="Freeform 47"/>
            <p:cNvSpPr/>
            <p:nvPr/>
          </p:nvSpPr>
          <p:spPr bwMode="auto">
            <a:xfrm>
              <a:off x="363238" y="1860946"/>
              <a:ext cx="559396" cy="400270"/>
            </a:xfrm>
            <a:custGeom>
              <a:avLst/>
              <a:gdLst>
                <a:gd name="connsiteX0" fmla="*/ 0 w 946479"/>
                <a:gd name="connsiteY0" fmla="*/ 0 h 815340"/>
                <a:gd name="connsiteX1" fmla="*/ 815340 w 946479"/>
                <a:gd name="connsiteY1" fmla="*/ 0 h 815340"/>
                <a:gd name="connsiteX2" fmla="*/ 815340 w 946479"/>
                <a:gd name="connsiteY2" fmla="*/ 301483 h 815340"/>
                <a:gd name="connsiteX3" fmla="*/ 946479 w 946479"/>
                <a:gd name="connsiteY3" fmla="*/ 407671 h 815340"/>
                <a:gd name="connsiteX4" fmla="*/ 815340 w 946479"/>
                <a:gd name="connsiteY4" fmla="*/ 513857 h 815340"/>
                <a:gd name="connsiteX5" fmla="*/ 815340 w 946479"/>
                <a:gd name="connsiteY5" fmla="*/ 815340 h 815340"/>
                <a:gd name="connsiteX6" fmla="*/ 0 w 946479"/>
                <a:gd name="connsiteY6" fmla="*/ 815340 h 815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479" h="815340">
                  <a:moveTo>
                    <a:pt x="0" y="0"/>
                  </a:moveTo>
                  <a:lnTo>
                    <a:pt x="815340" y="0"/>
                  </a:lnTo>
                  <a:lnTo>
                    <a:pt x="815340" y="301483"/>
                  </a:lnTo>
                  <a:lnTo>
                    <a:pt x="946479" y="407671"/>
                  </a:lnTo>
                  <a:lnTo>
                    <a:pt x="815340" y="513857"/>
                  </a:lnTo>
                  <a:lnTo>
                    <a:pt x="815340" y="815340"/>
                  </a:lnTo>
                  <a:lnTo>
                    <a:pt x="0" y="815340"/>
                  </a:lnTo>
                  <a:close/>
                </a:path>
              </a:pathLst>
            </a:custGeom>
            <a:solidFill>
              <a:srgbClr val="0075C5"/>
            </a:solidFill>
            <a:ln w="3810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a:ln>
                  <a:noFill/>
                </a:ln>
                <a:solidFill>
                  <a:srgbClr val="000000"/>
                </a:solidFill>
                <a:effectLst/>
                <a:latin typeface="Imago" panose="02000500060000020004" pitchFamily="2" charset="0"/>
              </a:endParaRPr>
            </a:p>
          </p:txBody>
        </p:sp>
        <p:sp>
          <p:nvSpPr>
            <p:cNvPr id="49" name="Freeform 9"/>
            <p:cNvSpPr>
              <a:spLocks noEditPoints="1"/>
            </p:cNvSpPr>
            <p:nvPr/>
          </p:nvSpPr>
          <p:spPr bwMode="auto">
            <a:xfrm>
              <a:off x="483659" y="1941566"/>
              <a:ext cx="252000" cy="252000"/>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55 w 144"/>
                <a:gd name="T11" fmla="*/ 72 h 144"/>
                <a:gd name="T12" fmla="*/ 55 w 144"/>
                <a:gd name="T13" fmla="*/ 75 h 144"/>
                <a:gd name="T14" fmla="*/ 85 w 144"/>
                <a:gd name="T15" fmla="*/ 90 h 144"/>
                <a:gd name="T16" fmla="*/ 95 w 144"/>
                <a:gd name="T17" fmla="*/ 85 h 144"/>
                <a:gd name="T18" fmla="*/ 108 w 144"/>
                <a:gd name="T19" fmla="*/ 98 h 144"/>
                <a:gd name="T20" fmla="*/ 95 w 144"/>
                <a:gd name="T21" fmla="*/ 111 h 144"/>
                <a:gd name="T22" fmla="*/ 82 w 144"/>
                <a:gd name="T23" fmla="*/ 98 h 144"/>
                <a:gd name="T24" fmla="*/ 82 w 144"/>
                <a:gd name="T25" fmla="*/ 95 h 144"/>
                <a:gd name="T26" fmla="*/ 52 w 144"/>
                <a:gd name="T27" fmla="*/ 80 h 144"/>
                <a:gd name="T28" fmla="*/ 42 w 144"/>
                <a:gd name="T29" fmla="*/ 85 h 144"/>
                <a:gd name="T30" fmla="*/ 29 w 144"/>
                <a:gd name="T31" fmla="*/ 72 h 144"/>
                <a:gd name="T32" fmla="*/ 42 w 144"/>
                <a:gd name="T33" fmla="*/ 58 h 144"/>
                <a:gd name="T34" fmla="*/ 52 w 144"/>
                <a:gd name="T35" fmla="*/ 63 h 144"/>
                <a:gd name="T36" fmla="*/ 82 w 144"/>
                <a:gd name="T37" fmla="*/ 48 h 144"/>
                <a:gd name="T38" fmla="*/ 82 w 144"/>
                <a:gd name="T39" fmla="*/ 45 h 144"/>
                <a:gd name="T40" fmla="*/ 95 w 144"/>
                <a:gd name="T41" fmla="*/ 32 h 144"/>
                <a:gd name="T42" fmla="*/ 108 w 144"/>
                <a:gd name="T43" fmla="*/ 45 h 144"/>
                <a:gd name="T44" fmla="*/ 95 w 144"/>
                <a:gd name="T45" fmla="*/ 58 h 144"/>
                <a:gd name="T46" fmla="*/ 85 w 144"/>
                <a:gd name="T47" fmla="*/ 54 h 144"/>
                <a:gd name="T48" fmla="*/ 55 w 144"/>
                <a:gd name="T49" fmla="*/ 69 h 144"/>
                <a:gd name="T50" fmla="*/ 55 w 144"/>
                <a:gd name="T51" fmla="*/ 7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4" h="144">
                  <a:moveTo>
                    <a:pt x="72" y="0"/>
                  </a:moveTo>
                  <a:cubicBezTo>
                    <a:pt x="33" y="0"/>
                    <a:pt x="0" y="32"/>
                    <a:pt x="0" y="72"/>
                  </a:cubicBezTo>
                  <a:cubicBezTo>
                    <a:pt x="0" y="111"/>
                    <a:pt x="33" y="144"/>
                    <a:pt x="72" y="144"/>
                  </a:cubicBezTo>
                  <a:cubicBezTo>
                    <a:pt x="112" y="144"/>
                    <a:pt x="144" y="111"/>
                    <a:pt x="144" y="72"/>
                  </a:cubicBezTo>
                  <a:cubicBezTo>
                    <a:pt x="144" y="32"/>
                    <a:pt x="112" y="0"/>
                    <a:pt x="72" y="0"/>
                  </a:cubicBezTo>
                  <a:close/>
                  <a:moveTo>
                    <a:pt x="55" y="72"/>
                  </a:moveTo>
                  <a:cubicBezTo>
                    <a:pt x="55" y="73"/>
                    <a:pt x="55" y="74"/>
                    <a:pt x="55" y="75"/>
                  </a:cubicBezTo>
                  <a:cubicBezTo>
                    <a:pt x="85" y="90"/>
                    <a:pt x="85" y="90"/>
                    <a:pt x="85" y="90"/>
                  </a:cubicBezTo>
                  <a:cubicBezTo>
                    <a:pt x="87" y="87"/>
                    <a:pt x="91" y="85"/>
                    <a:pt x="95" y="85"/>
                  </a:cubicBezTo>
                  <a:cubicBezTo>
                    <a:pt x="102" y="85"/>
                    <a:pt x="108" y="91"/>
                    <a:pt x="108" y="98"/>
                  </a:cubicBezTo>
                  <a:cubicBezTo>
                    <a:pt x="108" y="105"/>
                    <a:pt x="102" y="111"/>
                    <a:pt x="95" y="111"/>
                  </a:cubicBezTo>
                  <a:cubicBezTo>
                    <a:pt x="87" y="111"/>
                    <a:pt x="82" y="105"/>
                    <a:pt x="82" y="98"/>
                  </a:cubicBezTo>
                  <a:cubicBezTo>
                    <a:pt x="82" y="97"/>
                    <a:pt x="82" y="96"/>
                    <a:pt x="82" y="95"/>
                  </a:cubicBezTo>
                  <a:cubicBezTo>
                    <a:pt x="52" y="80"/>
                    <a:pt x="52" y="80"/>
                    <a:pt x="52" y="80"/>
                  </a:cubicBezTo>
                  <a:cubicBezTo>
                    <a:pt x="50" y="83"/>
                    <a:pt x="46" y="85"/>
                    <a:pt x="42" y="85"/>
                  </a:cubicBezTo>
                  <a:cubicBezTo>
                    <a:pt x="35" y="85"/>
                    <a:pt x="29" y="79"/>
                    <a:pt x="29" y="72"/>
                  </a:cubicBezTo>
                  <a:cubicBezTo>
                    <a:pt x="29" y="64"/>
                    <a:pt x="35" y="58"/>
                    <a:pt x="42" y="58"/>
                  </a:cubicBezTo>
                  <a:cubicBezTo>
                    <a:pt x="46" y="58"/>
                    <a:pt x="50" y="60"/>
                    <a:pt x="52" y="63"/>
                  </a:cubicBezTo>
                  <a:cubicBezTo>
                    <a:pt x="82" y="48"/>
                    <a:pt x="82" y="48"/>
                    <a:pt x="82" y="48"/>
                  </a:cubicBezTo>
                  <a:cubicBezTo>
                    <a:pt x="82" y="47"/>
                    <a:pt x="82" y="46"/>
                    <a:pt x="82" y="45"/>
                  </a:cubicBezTo>
                  <a:cubicBezTo>
                    <a:pt x="82" y="38"/>
                    <a:pt x="87" y="32"/>
                    <a:pt x="95" y="32"/>
                  </a:cubicBezTo>
                  <a:cubicBezTo>
                    <a:pt x="102" y="32"/>
                    <a:pt x="108" y="38"/>
                    <a:pt x="108" y="45"/>
                  </a:cubicBezTo>
                  <a:cubicBezTo>
                    <a:pt x="108" y="53"/>
                    <a:pt x="102" y="58"/>
                    <a:pt x="95" y="58"/>
                  </a:cubicBezTo>
                  <a:cubicBezTo>
                    <a:pt x="91" y="58"/>
                    <a:pt x="87" y="57"/>
                    <a:pt x="85" y="54"/>
                  </a:cubicBezTo>
                  <a:cubicBezTo>
                    <a:pt x="55" y="69"/>
                    <a:pt x="55" y="69"/>
                    <a:pt x="55" y="69"/>
                  </a:cubicBezTo>
                  <a:cubicBezTo>
                    <a:pt x="55" y="70"/>
                    <a:pt x="55" y="71"/>
                    <a:pt x="55" y="7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ysClr val="windowText" lastClr="000000"/>
                </a:solidFill>
                <a:effectLst/>
                <a:uLnTx/>
                <a:uFillTx/>
                <a:latin typeface="Imago" panose="02000500060000020004" pitchFamily="2" charset="0"/>
              </a:endParaRPr>
            </a:p>
          </p:txBody>
        </p:sp>
      </p:grpSp>
      <p:sp>
        <p:nvSpPr>
          <p:cNvPr id="24" name="Rectangle 23"/>
          <p:cNvSpPr/>
          <p:nvPr/>
        </p:nvSpPr>
        <p:spPr>
          <a:xfrm>
            <a:off x="8069031" y="4867348"/>
            <a:ext cx="968289" cy="200055"/>
          </a:xfrm>
          <a:prstGeom prst="rect">
            <a:avLst/>
          </a:prstGeom>
          <a:solidFill>
            <a:schemeClr val="bg1"/>
          </a:solidFill>
        </p:spPr>
        <p:txBody>
          <a:bodyPr wrap="square">
            <a:spAutoFit/>
          </a:bodyPr>
          <a:lstStyle/>
          <a:p>
            <a:r>
              <a:rPr lang="en-US" sz="700" i="0" dirty="0">
                <a:solidFill>
                  <a:srgbClr val="555555"/>
                </a:solidFill>
                <a:latin typeface="Arial" panose="020B0604020202020204" pitchFamily="34" charset="0"/>
              </a:rPr>
              <a:t>M-CZ-00001107</a:t>
            </a:r>
            <a:endParaRPr lang="en-US" sz="700" dirty="0"/>
          </a:p>
        </p:txBody>
      </p:sp>
    </p:spTree>
    <p:extLst>
      <p:ext uri="{BB962C8B-B14F-4D97-AF65-F5344CB8AC3E}">
        <p14:creationId xmlns:p14="http://schemas.microsoft.com/office/powerpoint/2010/main" val="85158209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z="2200" b="1" dirty="0" smtClean="0"/>
              <a:t>Vývoj účinné klinické terapie vyžaduje pochopení imunobiologie nádoru</a:t>
            </a:r>
            <a:endParaRPr lang="en-GB" sz="2200" b="1" dirty="0"/>
          </a:p>
        </p:txBody>
      </p:sp>
      <p:sp>
        <p:nvSpPr>
          <p:cNvPr id="41" name="Text Placeholder 40"/>
          <p:cNvSpPr>
            <a:spLocks noGrp="1"/>
          </p:cNvSpPr>
          <p:nvPr>
            <p:ph type="body" sz="quarter" idx="4294967295"/>
          </p:nvPr>
        </p:nvSpPr>
        <p:spPr>
          <a:xfrm>
            <a:off x="363538" y="4843480"/>
            <a:ext cx="4309046" cy="272588"/>
          </a:xfrm>
        </p:spPr>
        <p:txBody>
          <a:bodyPr/>
          <a:lstStyle/>
          <a:p>
            <a:pPr marL="0" indent="0">
              <a:spcBef>
                <a:spcPts val="0"/>
              </a:spcBef>
              <a:buNone/>
            </a:pPr>
            <a:r>
              <a:rPr lang="en-GB" sz="700" dirty="0">
                <a:solidFill>
                  <a:schemeClr val="bg1">
                    <a:lumMod val="50000"/>
                  </a:schemeClr>
                </a:solidFill>
              </a:rPr>
              <a:t>Cancer-immunity cycle adapted from Chen &amp; </a:t>
            </a:r>
            <a:r>
              <a:rPr lang="en-GB" sz="700" dirty="0" err="1">
                <a:solidFill>
                  <a:schemeClr val="bg1">
                    <a:lumMod val="50000"/>
                  </a:schemeClr>
                </a:solidFill>
              </a:rPr>
              <a:t>Mellman</a:t>
            </a:r>
            <a:r>
              <a:rPr lang="en-GB" sz="700" dirty="0">
                <a:solidFill>
                  <a:schemeClr val="bg1">
                    <a:lumMod val="50000"/>
                  </a:schemeClr>
                </a:solidFill>
              </a:rPr>
              <a:t>, 2013. </a:t>
            </a:r>
            <a:endParaRPr lang="en-GB" sz="700" dirty="0" smtClean="0">
              <a:solidFill>
                <a:schemeClr val="bg1">
                  <a:lumMod val="50000"/>
                </a:schemeClr>
              </a:solidFill>
            </a:endParaRPr>
          </a:p>
          <a:p>
            <a:pPr marL="0" indent="0">
              <a:spcBef>
                <a:spcPts val="0"/>
              </a:spcBef>
              <a:buNone/>
            </a:pPr>
            <a:r>
              <a:rPr lang="en-GB" sz="700" dirty="0">
                <a:solidFill>
                  <a:schemeClr val="bg1">
                    <a:lumMod val="50000"/>
                  </a:schemeClr>
                </a:solidFill>
              </a:rPr>
              <a:t>Chen &amp; </a:t>
            </a:r>
            <a:r>
              <a:rPr lang="en-GB" sz="700" dirty="0" err="1">
                <a:solidFill>
                  <a:schemeClr val="bg1">
                    <a:lumMod val="50000"/>
                  </a:schemeClr>
                </a:solidFill>
              </a:rPr>
              <a:t>Mellman</a:t>
            </a:r>
            <a:r>
              <a:rPr lang="en-GB" sz="700" dirty="0">
                <a:solidFill>
                  <a:schemeClr val="bg1">
                    <a:lumMod val="50000"/>
                  </a:schemeClr>
                </a:solidFill>
              </a:rPr>
              <a:t>, 2013; Hedge, </a:t>
            </a:r>
            <a:r>
              <a:rPr lang="en-GB" sz="700" i="1" dirty="0">
                <a:solidFill>
                  <a:schemeClr val="bg1">
                    <a:lumMod val="50000"/>
                  </a:schemeClr>
                </a:solidFill>
              </a:rPr>
              <a:t>et al</a:t>
            </a:r>
            <a:r>
              <a:rPr lang="en-GB" sz="700" dirty="0">
                <a:solidFill>
                  <a:schemeClr val="bg1">
                    <a:lumMod val="50000"/>
                  </a:schemeClr>
                </a:solidFill>
              </a:rPr>
              <a:t>. 2016. Kim &amp; Chen, 2016; </a:t>
            </a:r>
            <a:r>
              <a:rPr lang="en-GB" sz="700" dirty="0" smtClean="0">
                <a:solidFill>
                  <a:schemeClr val="bg1">
                    <a:lumMod val="50000"/>
                  </a:schemeClr>
                </a:solidFill>
              </a:rPr>
              <a:t>Chen </a:t>
            </a:r>
            <a:r>
              <a:rPr lang="en-GB" sz="700" dirty="0">
                <a:solidFill>
                  <a:schemeClr val="bg1">
                    <a:lumMod val="50000"/>
                  </a:schemeClr>
                </a:solidFill>
              </a:rPr>
              <a:t>&amp; </a:t>
            </a:r>
            <a:r>
              <a:rPr lang="en-GB" sz="700" dirty="0" err="1">
                <a:solidFill>
                  <a:schemeClr val="bg1">
                    <a:lumMod val="50000"/>
                  </a:schemeClr>
                </a:solidFill>
              </a:rPr>
              <a:t>Mellman</a:t>
            </a:r>
            <a:r>
              <a:rPr lang="en-GB" sz="700" dirty="0">
                <a:solidFill>
                  <a:schemeClr val="bg1">
                    <a:lumMod val="50000"/>
                  </a:schemeClr>
                </a:solidFill>
              </a:rPr>
              <a:t>, 2017.</a:t>
            </a:r>
          </a:p>
        </p:txBody>
      </p:sp>
      <p:grpSp>
        <p:nvGrpSpPr>
          <p:cNvPr id="7" name="Group 6"/>
          <p:cNvGrpSpPr/>
          <p:nvPr/>
        </p:nvGrpSpPr>
        <p:grpSpPr>
          <a:xfrm>
            <a:off x="5394045" y="1703059"/>
            <a:ext cx="2835957" cy="3040112"/>
            <a:chOff x="2352368" y="1055655"/>
            <a:chExt cx="3956421" cy="4075748"/>
          </a:xfrm>
        </p:grpSpPr>
        <p:grpSp>
          <p:nvGrpSpPr>
            <p:cNvPr id="25" name="Group 24"/>
            <p:cNvGrpSpPr>
              <a:grpSpLocks noChangeAspect="1"/>
            </p:cNvGrpSpPr>
            <p:nvPr/>
          </p:nvGrpSpPr>
          <p:grpSpPr>
            <a:xfrm>
              <a:off x="2352368" y="1055655"/>
              <a:ext cx="3956421" cy="3947666"/>
              <a:chOff x="3194597" y="1342924"/>
              <a:chExt cx="2754719" cy="2748624"/>
            </a:xfrm>
          </p:grpSpPr>
          <p:sp>
            <p:nvSpPr>
              <p:cNvPr id="26" name="Pie 6"/>
              <p:cNvSpPr>
                <a:spLocks noChangeAspect="1"/>
              </p:cNvSpPr>
              <p:nvPr/>
            </p:nvSpPr>
            <p:spPr bwMode="auto">
              <a:xfrm>
                <a:off x="3194597" y="1342924"/>
                <a:ext cx="2754718" cy="2748623"/>
              </a:xfrm>
              <a:prstGeom prst="pie">
                <a:avLst>
                  <a:gd name="adj1" fmla="val 0"/>
                  <a:gd name="adj2" fmla="val 5400000"/>
                </a:avLst>
              </a:prstGeom>
              <a:solidFill>
                <a:srgbClr val="D2232A"/>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1"/>
              </a:lnRef>
              <a:fillRef idx="3">
                <a:schemeClr val="accent1"/>
              </a:fillRef>
              <a:effectRef idx="2">
                <a:schemeClr val="accent1"/>
              </a:effectRef>
              <a:fontRef idx="minor">
                <a:schemeClr val="lt1"/>
              </a:fontRef>
            </p:style>
            <p:txBody>
              <a:bodyPr vert="horz" wrap="square" lIns="68580" tIns="34290" rIns="68580" bIns="34290" numCol="1" rtlCol="0" anchor="t" anchorCtr="0" compatLnSpc="1">
                <a:prstTxWarp prst="textNoShape">
                  <a:avLst/>
                </a:prstTxWarp>
                <a:noAutofit/>
              </a:bodyPr>
              <a:lstStyle/>
              <a:p>
                <a:pPr eaLnBrk="0" hangingPunct="0">
                  <a:spcBef>
                    <a:spcPct val="50000"/>
                  </a:spcBef>
                </a:pPr>
                <a:endParaRPr lang="en-US" sz="800" dirty="0">
                  <a:solidFill>
                    <a:srgbClr val="FFFFFF"/>
                  </a:solidFill>
                  <a:latin typeface="Imago" pitchFamily="2" charset="0"/>
                  <a:ea typeface="ＭＳ Ｐゴシック" pitchFamily="34" charset="-128"/>
                </a:endParaRPr>
              </a:p>
            </p:txBody>
          </p:sp>
          <p:sp>
            <p:nvSpPr>
              <p:cNvPr id="27" name="Pie 7"/>
              <p:cNvSpPr>
                <a:spLocks noChangeAspect="1"/>
              </p:cNvSpPr>
              <p:nvPr/>
            </p:nvSpPr>
            <p:spPr bwMode="auto">
              <a:xfrm rot="16200000">
                <a:off x="3197645" y="1339878"/>
                <a:ext cx="2748623" cy="2754718"/>
              </a:xfrm>
              <a:prstGeom prst="pie">
                <a:avLst>
                  <a:gd name="adj1" fmla="val 0"/>
                  <a:gd name="adj2" fmla="val 5400000"/>
                </a:avLst>
              </a:prstGeom>
              <a:solidFill>
                <a:srgbClr val="743371"/>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6"/>
              </a:lnRef>
              <a:fillRef idx="3">
                <a:schemeClr val="accent6"/>
              </a:fillRef>
              <a:effectRef idx="2">
                <a:schemeClr val="accent6"/>
              </a:effectRef>
              <a:fontRef idx="minor">
                <a:schemeClr val="lt1"/>
              </a:fontRef>
            </p:style>
            <p:txBody>
              <a:bodyPr vert="horz" wrap="square" lIns="68580" tIns="34290" rIns="68580" bIns="34290" numCol="1" rtlCol="0" anchor="t" anchorCtr="0" compatLnSpc="1">
                <a:prstTxWarp prst="textNoShape">
                  <a:avLst/>
                </a:prstTxWarp>
                <a:noAutofit/>
              </a:bodyPr>
              <a:lstStyle/>
              <a:p>
                <a:pPr eaLnBrk="0" hangingPunct="0">
                  <a:spcBef>
                    <a:spcPct val="50000"/>
                  </a:spcBef>
                </a:pPr>
                <a:endParaRPr lang="en-US" sz="800" dirty="0">
                  <a:solidFill>
                    <a:srgbClr val="000000"/>
                  </a:solidFill>
                  <a:latin typeface="Imago" pitchFamily="2" charset="0"/>
                  <a:ea typeface="ＭＳ Ｐゴシック" pitchFamily="34" charset="-128"/>
                </a:endParaRPr>
              </a:p>
            </p:txBody>
          </p:sp>
          <p:sp>
            <p:nvSpPr>
              <p:cNvPr id="28" name="Chord 27"/>
              <p:cNvSpPr>
                <a:spLocks noChangeAspect="1"/>
              </p:cNvSpPr>
              <p:nvPr/>
            </p:nvSpPr>
            <p:spPr bwMode="auto">
              <a:xfrm>
                <a:off x="3194597" y="1342924"/>
                <a:ext cx="2754718" cy="2748623"/>
              </a:xfrm>
              <a:prstGeom prst="chord">
                <a:avLst>
                  <a:gd name="adj1" fmla="val 5389518"/>
                  <a:gd name="adj2" fmla="val 16200000"/>
                </a:avLst>
              </a:prstGeom>
              <a:solidFill>
                <a:srgbClr val="89B9E3"/>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6"/>
              </a:lnRef>
              <a:fillRef idx="3">
                <a:schemeClr val="accent6"/>
              </a:fillRef>
              <a:effectRef idx="2">
                <a:schemeClr val="accent6"/>
              </a:effectRef>
              <a:fontRef idx="minor">
                <a:schemeClr val="lt1"/>
              </a:fontRef>
            </p:style>
            <p:txBody>
              <a:bodyPr vert="horz" wrap="square" lIns="68580" tIns="34290" rIns="68580" bIns="34290" numCol="1" rtlCol="0" anchor="t" anchorCtr="0" compatLnSpc="1">
                <a:prstTxWarp prst="textNoShape">
                  <a:avLst/>
                </a:prstTxWarp>
                <a:noAutofit/>
              </a:bodyPr>
              <a:lstStyle/>
              <a:p>
                <a:pPr eaLnBrk="0" hangingPunct="0">
                  <a:spcBef>
                    <a:spcPct val="50000"/>
                  </a:spcBef>
                </a:pPr>
                <a:endParaRPr lang="en-US" sz="800" dirty="0">
                  <a:solidFill>
                    <a:srgbClr val="000000"/>
                  </a:solidFill>
                  <a:latin typeface="Imago" pitchFamily="2" charset="0"/>
                  <a:ea typeface="ＭＳ Ｐゴシック" pitchFamily="34" charset="-128"/>
                </a:endParaRPr>
              </a:p>
            </p:txBody>
          </p:sp>
          <p:sp>
            <p:nvSpPr>
              <p:cNvPr id="29" name="Oval 28"/>
              <p:cNvSpPr/>
              <p:nvPr/>
            </p:nvSpPr>
            <p:spPr>
              <a:xfrm>
                <a:off x="3399173" y="1553643"/>
                <a:ext cx="2345565" cy="234037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200" dirty="0">
                  <a:solidFill>
                    <a:prstClr val="white"/>
                  </a:solidFill>
                  <a:latin typeface="Imago" pitchFamily="2" charset="0"/>
                </a:endParaRPr>
              </a:p>
            </p:txBody>
          </p:sp>
        </p:grpSp>
        <p:sp>
          <p:nvSpPr>
            <p:cNvPr id="6" name="Rectangle 5"/>
            <p:cNvSpPr/>
            <p:nvPr/>
          </p:nvSpPr>
          <p:spPr bwMode="auto">
            <a:xfrm rot="19786923">
              <a:off x="5083342" y="4438606"/>
              <a:ext cx="494393" cy="692797"/>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355"/>
              <a:endParaRPr lang="en-GB" dirty="0">
                <a:latin typeface="Imago" pitchFamily="2" charset="0"/>
              </a:endParaRPr>
            </a:p>
          </p:txBody>
        </p:sp>
      </p:grpSp>
      <p:sp>
        <p:nvSpPr>
          <p:cNvPr id="33" name="Rectangle 32"/>
          <p:cNvSpPr/>
          <p:nvPr/>
        </p:nvSpPr>
        <p:spPr bwMode="auto">
          <a:xfrm rot="8121127">
            <a:off x="5730565" y="1923236"/>
            <a:ext cx="354380" cy="386928"/>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rtlCol="0" anchor="t" anchorCtr="0" compatLnSpc="1">
            <a:prstTxWarp prst="textNoShape">
              <a:avLst/>
            </a:prstTxWarp>
          </a:bodyPr>
          <a:lstStyle/>
          <a:p>
            <a:pPr defTabSz="914355"/>
            <a:endParaRPr lang="en-GB" dirty="0">
              <a:latin typeface="Imago" pitchFamily="2" charset="0"/>
            </a:endParaRPr>
          </a:p>
        </p:txBody>
      </p:sp>
      <p:sp>
        <p:nvSpPr>
          <p:cNvPr id="35" name="Rectangle 34"/>
          <p:cNvSpPr/>
          <p:nvPr/>
        </p:nvSpPr>
        <p:spPr bwMode="auto">
          <a:xfrm rot="2863408">
            <a:off x="7506964" y="1941739"/>
            <a:ext cx="354380" cy="386928"/>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rtlCol="0" anchor="t" anchorCtr="0" compatLnSpc="1">
            <a:prstTxWarp prst="textNoShape">
              <a:avLst/>
            </a:prstTxWarp>
          </a:bodyPr>
          <a:lstStyle/>
          <a:p>
            <a:pPr defTabSz="914355"/>
            <a:endParaRPr lang="en-GB" dirty="0">
              <a:latin typeface="Imago" pitchFamily="2" charset="0"/>
            </a:endParaRPr>
          </a:p>
        </p:txBody>
      </p:sp>
      <p:cxnSp>
        <p:nvCxnSpPr>
          <p:cNvPr id="37" name="Straight Arrow Connector 36"/>
          <p:cNvCxnSpPr>
            <a:stCxn id="38" idx="2"/>
          </p:cNvCxnSpPr>
          <p:nvPr/>
        </p:nvCxnSpPr>
        <p:spPr bwMode="auto">
          <a:xfrm flipH="1" flipV="1">
            <a:off x="7398754" y="4247098"/>
            <a:ext cx="257393" cy="414698"/>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Rectangle 37"/>
          <p:cNvSpPr/>
          <p:nvPr/>
        </p:nvSpPr>
        <p:spPr bwMode="auto">
          <a:xfrm rot="19573821">
            <a:off x="7444549" y="4448824"/>
            <a:ext cx="293906" cy="232595"/>
          </a:xfrm>
          <a:prstGeom prst="rect">
            <a:avLst/>
          </a:prstGeom>
          <a:solidFill>
            <a:srgbClr val="C00000"/>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rtlCol="0" anchor="t" anchorCtr="0" compatLnSpc="1">
            <a:prstTxWarp prst="textNoShape">
              <a:avLst/>
            </a:prstTxWarp>
          </a:bodyPr>
          <a:lstStyle/>
          <a:p>
            <a:pPr defTabSz="914355"/>
            <a:endParaRPr lang="en-GB" dirty="0">
              <a:latin typeface="Imago" pitchFamily="2" charset="0"/>
            </a:endParaRPr>
          </a:p>
        </p:txBody>
      </p:sp>
      <p:cxnSp>
        <p:nvCxnSpPr>
          <p:cNvPr id="43" name="Straight Arrow Connector 42"/>
          <p:cNvCxnSpPr>
            <a:stCxn id="44" idx="0"/>
            <a:endCxn id="33" idx="0"/>
          </p:cNvCxnSpPr>
          <p:nvPr/>
        </p:nvCxnSpPr>
        <p:spPr bwMode="auto">
          <a:xfrm>
            <a:off x="5798463" y="2004318"/>
            <a:ext cx="245248" cy="25002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Rectangle 43"/>
          <p:cNvSpPr/>
          <p:nvPr/>
        </p:nvSpPr>
        <p:spPr bwMode="auto">
          <a:xfrm rot="7891659">
            <a:off x="5564446" y="1810919"/>
            <a:ext cx="293906" cy="232595"/>
          </a:xfrm>
          <a:prstGeom prst="rect">
            <a:avLst/>
          </a:prstGeom>
          <a:solidFill>
            <a:srgbClr val="89B9E3"/>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rtlCol="0" anchor="t" anchorCtr="0" compatLnSpc="1">
            <a:prstTxWarp prst="textNoShape">
              <a:avLst/>
            </a:prstTxWarp>
          </a:bodyPr>
          <a:lstStyle/>
          <a:p>
            <a:pPr defTabSz="914355"/>
            <a:endParaRPr lang="en-GB" dirty="0">
              <a:latin typeface="Imago" pitchFamily="2" charset="0"/>
            </a:endParaRPr>
          </a:p>
        </p:txBody>
      </p:sp>
      <p:cxnSp>
        <p:nvCxnSpPr>
          <p:cNvPr id="45" name="Straight Arrow Connector 44"/>
          <p:cNvCxnSpPr/>
          <p:nvPr/>
        </p:nvCxnSpPr>
        <p:spPr bwMode="auto">
          <a:xfrm flipH="1">
            <a:off x="7592686" y="1893974"/>
            <a:ext cx="305036" cy="322281"/>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Rectangle 45"/>
          <p:cNvSpPr/>
          <p:nvPr/>
        </p:nvSpPr>
        <p:spPr bwMode="auto">
          <a:xfrm rot="13538460">
            <a:off x="7702303" y="1843715"/>
            <a:ext cx="293906" cy="232595"/>
          </a:xfrm>
          <a:prstGeom prst="rect">
            <a:avLst/>
          </a:prstGeom>
          <a:solidFill>
            <a:srgbClr val="74337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rtlCol="0" anchor="t" anchorCtr="0" compatLnSpc="1">
            <a:prstTxWarp prst="textNoShape">
              <a:avLst/>
            </a:prstTxWarp>
          </a:bodyPr>
          <a:lstStyle/>
          <a:p>
            <a:pPr defTabSz="914355"/>
            <a:endParaRPr lang="en-GB" dirty="0">
              <a:latin typeface="Imago" pitchFamily="2" charset="0"/>
            </a:endParaRPr>
          </a:p>
        </p:txBody>
      </p:sp>
      <p:grpSp>
        <p:nvGrpSpPr>
          <p:cNvPr id="49" name="Group 48"/>
          <p:cNvGrpSpPr/>
          <p:nvPr/>
        </p:nvGrpSpPr>
        <p:grpSpPr>
          <a:xfrm>
            <a:off x="791900" y="1680612"/>
            <a:ext cx="2835957" cy="3040111"/>
            <a:chOff x="2352368" y="1055655"/>
            <a:chExt cx="3956421" cy="4075748"/>
          </a:xfrm>
        </p:grpSpPr>
        <p:grpSp>
          <p:nvGrpSpPr>
            <p:cNvPr id="55" name="Group 54"/>
            <p:cNvGrpSpPr>
              <a:grpSpLocks noChangeAspect="1"/>
            </p:cNvGrpSpPr>
            <p:nvPr/>
          </p:nvGrpSpPr>
          <p:grpSpPr>
            <a:xfrm>
              <a:off x="2352368" y="1055655"/>
              <a:ext cx="3956421" cy="3947666"/>
              <a:chOff x="3194597" y="1342924"/>
              <a:chExt cx="2754719" cy="2748624"/>
            </a:xfrm>
          </p:grpSpPr>
          <p:sp>
            <p:nvSpPr>
              <p:cNvPr id="57" name="Pie 6"/>
              <p:cNvSpPr>
                <a:spLocks noChangeAspect="1"/>
              </p:cNvSpPr>
              <p:nvPr/>
            </p:nvSpPr>
            <p:spPr bwMode="auto">
              <a:xfrm>
                <a:off x="3194597" y="1342924"/>
                <a:ext cx="2754718" cy="2748623"/>
              </a:xfrm>
              <a:prstGeom prst="pie">
                <a:avLst>
                  <a:gd name="adj1" fmla="val 0"/>
                  <a:gd name="adj2" fmla="val 5400000"/>
                </a:avLst>
              </a:prstGeom>
              <a:solidFill>
                <a:srgbClr val="D2232A"/>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1"/>
              </a:lnRef>
              <a:fillRef idx="3">
                <a:schemeClr val="accent1"/>
              </a:fillRef>
              <a:effectRef idx="2">
                <a:schemeClr val="accent1"/>
              </a:effectRef>
              <a:fontRef idx="minor">
                <a:schemeClr val="lt1"/>
              </a:fontRef>
            </p:style>
            <p:txBody>
              <a:bodyPr vert="horz" wrap="square" lIns="68580" tIns="34290" rIns="68580" bIns="34290" numCol="1" rtlCol="0" anchor="t" anchorCtr="0" compatLnSpc="1">
                <a:prstTxWarp prst="textNoShape">
                  <a:avLst/>
                </a:prstTxWarp>
                <a:noAutofit/>
              </a:bodyPr>
              <a:lstStyle/>
              <a:p>
                <a:pPr eaLnBrk="0" hangingPunct="0">
                  <a:spcBef>
                    <a:spcPct val="50000"/>
                  </a:spcBef>
                </a:pPr>
                <a:endParaRPr lang="en-US" sz="800" dirty="0">
                  <a:solidFill>
                    <a:srgbClr val="FFFFFF"/>
                  </a:solidFill>
                  <a:latin typeface="Imago" pitchFamily="2" charset="0"/>
                  <a:ea typeface="ＭＳ Ｐゴシック" pitchFamily="34" charset="-128"/>
                </a:endParaRPr>
              </a:p>
            </p:txBody>
          </p:sp>
          <p:sp>
            <p:nvSpPr>
              <p:cNvPr id="59" name="Pie 7"/>
              <p:cNvSpPr>
                <a:spLocks noChangeAspect="1"/>
              </p:cNvSpPr>
              <p:nvPr/>
            </p:nvSpPr>
            <p:spPr bwMode="auto">
              <a:xfrm rot="16200000">
                <a:off x="3197645" y="1339878"/>
                <a:ext cx="2748623" cy="2754718"/>
              </a:xfrm>
              <a:prstGeom prst="pie">
                <a:avLst>
                  <a:gd name="adj1" fmla="val 0"/>
                  <a:gd name="adj2" fmla="val 5400000"/>
                </a:avLst>
              </a:prstGeom>
              <a:solidFill>
                <a:srgbClr val="743371"/>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6"/>
              </a:lnRef>
              <a:fillRef idx="3">
                <a:schemeClr val="accent6"/>
              </a:fillRef>
              <a:effectRef idx="2">
                <a:schemeClr val="accent6"/>
              </a:effectRef>
              <a:fontRef idx="minor">
                <a:schemeClr val="lt1"/>
              </a:fontRef>
            </p:style>
            <p:txBody>
              <a:bodyPr vert="horz" wrap="square" lIns="68580" tIns="34290" rIns="68580" bIns="34290" numCol="1" rtlCol="0" anchor="t" anchorCtr="0" compatLnSpc="1">
                <a:prstTxWarp prst="textNoShape">
                  <a:avLst/>
                </a:prstTxWarp>
                <a:noAutofit/>
              </a:bodyPr>
              <a:lstStyle/>
              <a:p>
                <a:pPr eaLnBrk="0" hangingPunct="0">
                  <a:spcBef>
                    <a:spcPct val="50000"/>
                  </a:spcBef>
                </a:pPr>
                <a:endParaRPr lang="en-US" sz="800" dirty="0">
                  <a:solidFill>
                    <a:srgbClr val="000000"/>
                  </a:solidFill>
                  <a:latin typeface="Imago" pitchFamily="2" charset="0"/>
                  <a:ea typeface="ＭＳ Ｐゴシック" pitchFamily="34" charset="-128"/>
                </a:endParaRPr>
              </a:p>
            </p:txBody>
          </p:sp>
          <p:sp>
            <p:nvSpPr>
              <p:cNvPr id="60" name="Chord 59"/>
              <p:cNvSpPr>
                <a:spLocks noChangeAspect="1"/>
              </p:cNvSpPr>
              <p:nvPr/>
            </p:nvSpPr>
            <p:spPr bwMode="auto">
              <a:xfrm>
                <a:off x="3194597" y="1342924"/>
                <a:ext cx="2754718" cy="2748623"/>
              </a:xfrm>
              <a:prstGeom prst="chord">
                <a:avLst>
                  <a:gd name="adj1" fmla="val 5389518"/>
                  <a:gd name="adj2" fmla="val 16200000"/>
                </a:avLst>
              </a:prstGeom>
              <a:solidFill>
                <a:srgbClr val="89B9E3"/>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6"/>
              </a:lnRef>
              <a:fillRef idx="3">
                <a:schemeClr val="accent6"/>
              </a:fillRef>
              <a:effectRef idx="2">
                <a:schemeClr val="accent6"/>
              </a:effectRef>
              <a:fontRef idx="minor">
                <a:schemeClr val="lt1"/>
              </a:fontRef>
            </p:style>
            <p:txBody>
              <a:bodyPr vert="horz" wrap="square" lIns="68580" tIns="34290" rIns="68580" bIns="34290" numCol="1" rtlCol="0" anchor="t" anchorCtr="0" compatLnSpc="1">
                <a:prstTxWarp prst="textNoShape">
                  <a:avLst/>
                </a:prstTxWarp>
                <a:noAutofit/>
              </a:bodyPr>
              <a:lstStyle/>
              <a:p>
                <a:pPr eaLnBrk="0" hangingPunct="0">
                  <a:spcBef>
                    <a:spcPct val="50000"/>
                  </a:spcBef>
                </a:pPr>
                <a:endParaRPr lang="en-US" sz="800" dirty="0">
                  <a:solidFill>
                    <a:srgbClr val="000000"/>
                  </a:solidFill>
                  <a:latin typeface="Imago" pitchFamily="2" charset="0"/>
                  <a:ea typeface="ＭＳ Ｐゴシック" pitchFamily="34" charset="-128"/>
                </a:endParaRPr>
              </a:p>
            </p:txBody>
          </p:sp>
          <p:sp>
            <p:nvSpPr>
              <p:cNvPr id="61" name="Oval 60"/>
              <p:cNvSpPr/>
              <p:nvPr/>
            </p:nvSpPr>
            <p:spPr>
              <a:xfrm>
                <a:off x="3399173" y="1553643"/>
                <a:ext cx="2345565" cy="234037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200" dirty="0">
                  <a:solidFill>
                    <a:prstClr val="white"/>
                  </a:solidFill>
                  <a:latin typeface="Imago" pitchFamily="2" charset="0"/>
                </a:endParaRPr>
              </a:p>
            </p:txBody>
          </p:sp>
        </p:grpSp>
        <p:sp>
          <p:nvSpPr>
            <p:cNvPr id="56" name="Rectangle 55"/>
            <p:cNvSpPr/>
            <p:nvPr/>
          </p:nvSpPr>
          <p:spPr bwMode="auto">
            <a:xfrm rot="19786923">
              <a:off x="5083342" y="4438606"/>
              <a:ext cx="494393" cy="692797"/>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355"/>
              <a:endParaRPr lang="en-GB" dirty="0">
                <a:latin typeface="Imago" pitchFamily="2" charset="0"/>
              </a:endParaRPr>
            </a:p>
          </p:txBody>
        </p:sp>
      </p:grpSp>
      <p:cxnSp>
        <p:nvCxnSpPr>
          <p:cNvPr id="66" name="Straight Arrow Connector 65"/>
          <p:cNvCxnSpPr>
            <a:stCxn id="67" idx="2"/>
            <a:endCxn id="56" idx="0"/>
          </p:cNvCxnSpPr>
          <p:nvPr/>
        </p:nvCxnSpPr>
        <p:spPr bwMode="auto">
          <a:xfrm flipH="1" flipV="1">
            <a:off x="2796609" y="4239072"/>
            <a:ext cx="257393" cy="40582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 name="Rectangle 66"/>
          <p:cNvSpPr/>
          <p:nvPr/>
        </p:nvSpPr>
        <p:spPr bwMode="auto">
          <a:xfrm rot="19573821">
            <a:off x="2842402" y="4431920"/>
            <a:ext cx="293906" cy="232595"/>
          </a:xfrm>
          <a:prstGeom prst="rect">
            <a:avLst/>
          </a:prstGeom>
          <a:solidFill>
            <a:srgbClr val="C00000"/>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rtlCol="0" anchor="t" anchorCtr="0" compatLnSpc="1">
            <a:prstTxWarp prst="textNoShape">
              <a:avLst/>
            </a:prstTxWarp>
          </a:bodyPr>
          <a:lstStyle/>
          <a:p>
            <a:pPr defTabSz="914355"/>
            <a:endParaRPr lang="en-GB" dirty="0">
              <a:latin typeface="Imago" pitchFamily="2" charset="0"/>
            </a:endParaRPr>
          </a:p>
        </p:txBody>
      </p:sp>
      <p:sp>
        <p:nvSpPr>
          <p:cNvPr id="69" name="TextBox 68"/>
          <p:cNvSpPr txBox="1"/>
          <p:nvPr/>
        </p:nvSpPr>
        <p:spPr>
          <a:xfrm>
            <a:off x="4839269" y="944546"/>
            <a:ext cx="3975303" cy="572751"/>
          </a:xfrm>
          <a:prstGeom prst="roundRect">
            <a:avLst>
              <a:gd name="adj" fmla="val 0"/>
            </a:avLst>
          </a:prstGeom>
          <a:gradFill flip="none" rotWithShape="1">
            <a:gsLst>
              <a:gs pos="100000">
                <a:srgbClr val="C00000"/>
              </a:gs>
              <a:gs pos="50000">
                <a:srgbClr val="743371"/>
              </a:gs>
              <a:gs pos="1000">
                <a:srgbClr val="89B9E3"/>
              </a:gs>
            </a:gsLst>
            <a:lin ang="0" scaled="1"/>
            <a:tileRect/>
          </a:gradFill>
          <a:ln>
            <a:noFill/>
          </a:ln>
        </p:spPr>
        <p:txBody>
          <a:bodyPr wrap="square" lIns="91436" tIns="45718" rIns="91436" bIns="45718" anchor="ctr">
            <a:noAutofit/>
          </a:bodyPr>
          <a:lstStyle>
            <a:defPPr>
              <a:defRPr lang="en-GB"/>
            </a:defPPr>
            <a:lvl1pPr algn="ctr">
              <a:defRPr sz="1200" i="0"/>
            </a:lvl1pPr>
          </a:lstStyle>
          <a:p>
            <a:pPr marL="0" lvl="1" algn="ctr"/>
            <a:r>
              <a:rPr lang="cs-CZ" sz="1100" b="1" i="0" dirty="0" smtClean="0">
                <a:solidFill>
                  <a:schemeClr val="bg1"/>
                </a:solidFill>
                <a:latin typeface="Imago" pitchFamily="2" charset="0"/>
                <a:cs typeface="Arial" pitchFamily="34" charset="0"/>
              </a:rPr>
              <a:t>V některých případech je vhodnější kombinace více možností s cílem dosáhnout fenotypu se zánětlivou infiltrací</a:t>
            </a:r>
            <a:endParaRPr lang="en-GB" sz="1100" b="1" i="0" baseline="30000" dirty="0">
              <a:solidFill>
                <a:schemeClr val="bg1"/>
              </a:solidFill>
              <a:latin typeface="Imago" pitchFamily="2" charset="0"/>
              <a:cs typeface="Arial" pitchFamily="34" charset="0"/>
            </a:endParaRPr>
          </a:p>
        </p:txBody>
      </p:sp>
      <p:sp>
        <p:nvSpPr>
          <p:cNvPr id="70" name="TextBox 69"/>
          <p:cNvSpPr txBox="1"/>
          <p:nvPr/>
        </p:nvSpPr>
        <p:spPr>
          <a:xfrm>
            <a:off x="349076" y="944546"/>
            <a:ext cx="3975303" cy="572751"/>
          </a:xfrm>
          <a:prstGeom prst="roundRect">
            <a:avLst>
              <a:gd name="adj" fmla="val 0"/>
            </a:avLst>
          </a:prstGeom>
          <a:solidFill>
            <a:srgbClr val="D2232A"/>
          </a:solidFill>
          <a:ln w="28575">
            <a:solidFill>
              <a:srgbClr val="D2232A"/>
            </a:solidFill>
          </a:ln>
          <a:effectLst/>
        </p:spPr>
        <p:txBody>
          <a:bodyPr wrap="square" lIns="91436" tIns="45718" rIns="91436" bIns="45718" rtlCol="0" anchor="ctr" anchorCtr="0">
            <a:noAutofit/>
          </a:bodyPr>
          <a:lstStyle/>
          <a:p>
            <a:pPr marL="0" lvl="1" algn="ctr"/>
            <a:r>
              <a:rPr lang="en-GB" sz="1100" b="1" i="0" dirty="0" err="1" smtClean="0">
                <a:solidFill>
                  <a:schemeClr val="bg1"/>
                </a:solidFill>
                <a:latin typeface="Imago" pitchFamily="2" charset="0"/>
                <a:cs typeface="Arial" pitchFamily="34" charset="0"/>
              </a:rPr>
              <a:t>Monoterap</a:t>
            </a:r>
            <a:r>
              <a:rPr lang="cs-CZ" sz="1100" b="1" i="0" dirty="0" err="1" smtClean="0">
                <a:solidFill>
                  <a:schemeClr val="bg1"/>
                </a:solidFill>
                <a:latin typeface="Imago" pitchFamily="2" charset="0"/>
                <a:cs typeface="Arial" pitchFamily="34" charset="0"/>
              </a:rPr>
              <a:t>ie</a:t>
            </a:r>
            <a:r>
              <a:rPr lang="cs-CZ" sz="1100" b="1" i="0" dirty="0" smtClean="0">
                <a:solidFill>
                  <a:schemeClr val="bg1"/>
                </a:solidFill>
                <a:latin typeface="Imago" pitchFamily="2" charset="0"/>
                <a:cs typeface="Arial" pitchFamily="34" charset="0"/>
              </a:rPr>
              <a:t> - dostačující pro léčbu některých typů nádorů </a:t>
            </a:r>
            <a:r>
              <a:rPr lang="en-GB" sz="1100" b="1" i="0" dirty="0" smtClean="0">
                <a:solidFill>
                  <a:schemeClr val="bg1"/>
                </a:solidFill>
                <a:latin typeface="Imago" pitchFamily="2" charset="0"/>
                <a:cs typeface="Arial" pitchFamily="34" charset="0"/>
              </a:rPr>
              <a:t>(</a:t>
            </a:r>
            <a:r>
              <a:rPr lang="cs-CZ" sz="1100" b="1" i="0" dirty="0" smtClean="0">
                <a:solidFill>
                  <a:schemeClr val="bg1"/>
                </a:solidFill>
                <a:latin typeface="Imago" pitchFamily="2" charset="0"/>
                <a:cs typeface="Arial" pitchFamily="34" charset="0"/>
              </a:rPr>
              <a:t>např.</a:t>
            </a:r>
            <a:r>
              <a:rPr lang="en-GB" sz="1100" b="1" i="0" dirty="0" smtClean="0">
                <a:solidFill>
                  <a:schemeClr val="bg1"/>
                </a:solidFill>
                <a:latin typeface="Imago" pitchFamily="2" charset="0"/>
                <a:cs typeface="Arial" pitchFamily="34" charset="0"/>
              </a:rPr>
              <a:t> </a:t>
            </a:r>
            <a:r>
              <a:rPr lang="cs-CZ" sz="1100" b="1" i="0" dirty="0" smtClean="0">
                <a:solidFill>
                  <a:schemeClr val="bg1"/>
                </a:solidFill>
                <a:latin typeface="Imago" pitchFamily="2" charset="0"/>
                <a:cs typeface="Arial" pitchFamily="34" charset="0"/>
              </a:rPr>
              <a:t>fenotypu se zánětlivou infiltrací – obvykle dobře reaguje na inhibici 1 kontrolního bodu)</a:t>
            </a:r>
            <a:endParaRPr lang="en-GB" sz="1100" b="1" i="0" dirty="0">
              <a:solidFill>
                <a:schemeClr val="bg1"/>
              </a:solidFill>
              <a:latin typeface="Imago" pitchFamily="2" charset="0"/>
              <a:cs typeface="Arial" pitchFamily="34" charset="0"/>
            </a:endParaRPr>
          </a:p>
        </p:txBody>
      </p:sp>
      <p:sp>
        <p:nvSpPr>
          <p:cNvPr id="5" name="Rectangle 4"/>
          <p:cNvSpPr/>
          <p:nvPr/>
        </p:nvSpPr>
        <p:spPr>
          <a:xfrm>
            <a:off x="3258974" y="4477307"/>
            <a:ext cx="1576072" cy="276999"/>
          </a:xfrm>
          <a:prstGeom prst="rect">
            <a:avLst/>
          </a:prstGeom>
        </p:spPr>
        <p:txBody>
          <a:bodyPr wrap="none">
            <a:spAutoFit/>
          </a:bodyPr>
          <a:lstStyle/>
          <a:p>
            <a:r>
              <a:rPr lang="cs-CZ" sz="1200" b="1" i="0" dirty="0" smtClean="0">
                <a:latin typeface="Imago" pitchFamily="2" charset="0"/>
                <a:cs typeface="Arial" pitchFamily="34" charset="0"/>
              </a:rPr>
              <a:t>Např. </a:t>
            </a:r>
            <a:r>
              <a:rPr lang="en-GB" sz="1200" b="1" i="0" dirty="0" err="1" smtClean="0">
                <a:latin typeface="Imago" pitchFamily="2" charset="0"/>
                <a:cs typeface="Arial" pitchFamily="34" charset="0"/>
              </a:rPr>
              <a:t>Atezolizumab</a:t>
            </a:r>
            <a:endParaRPr lang="en-US" sz="1200" dirty="0"/>
          </a:p>
        </p:txBody>
      </p:sp>
      <p:pic>
        <p:nvPicPr>
          <p:cNvPr id="91" name="Picture 3"/>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6760" y1="47529" x2="13520" y2="35529"/>
                        <a14:foregroundMark x1="15385" y1="47059" x2="5828" y2="39765"/>
                        <a14:foregroundMark x1="13986" y1="44000" x2="15851" y2="36000"/>
                        <a14:foregroundMark x1="19814" y1="15059" x2="30536" y2="6588"/>
                        <a14:foregroundMark x1="22145" y1="4471" x2="31469" y2="16941"/>
                        <a14:foregroundMark x1="27040" y1="16235" x2="23776" y2="13647"/>
                        <a14:foregroundMark x1="5361" y1="38353" x2="10723" y2="33882"/>
                        <a14:foregroundMark x1="4429" y1="36941" x2="3497" y2="36000"/>
                        <a14:foregroundMark x1="24476" y1="3529" x2="30070" y2="4235"/>
                        <a14:foregroundMark x1="51515" y1="4706" x2="53380" y2="1647"/>
                        <a14:foregroundMark x1="54545" y1="2118" x2="56410" y2="1882"/>
                        <a14:foregroundMark x1="20979" y1="8471" x2="18182" y2="7059"/>
                        <a14:backgroundMark x1="3030" y1="31294" x2="6993" y2="2118"/>
                        <a14:backgroundMark x1="25641" y1="96706" x2="2331" y2="56471"/>
                        <a14:backgroundMark x1="41958" y1="97882" x2="45455" y2="97882"/>
                        <a14:backgroundMark x1="46853" y1="98353" x2="64336" y2="99529"/>
                        <a14:backgroundMark x1="70396" y1="96941" x2="94172" y2="83765"/>
                        <a14:backgroundMark x1="98135" y1="64471" x2="97902" y2="16471"/>
                        <a14:backgroundMark x1="90909" y1="24235" x2="73427" y2="1412"/>
                        <a14:backgroundMark x1="74126" y1="7294" x2="60140" y2="941"/>
                        <a14:backgroundMark x1="33333" y1="941" x2="39627" y2="0"/>
                        <a14:backgroundMark x1="41492" y1="1412" x2="46387" y2="1412"/>
                        <a14:backgroundMark x1="48718" y1="1647" x2="53380" y2="235"/>
                        <a14:backgroundMark x1="55478" y1="941" x2="59674" y2="941"/>
                      </a14:backgroundRemoval>
                    </a14:imgEffect>
                  </a14:imgLayer>
                </a14:imgProps>
              </a:ext>
              <a:ext uri="{28A0092B-C50C-407E-A947-70E740481C1C}">
                <a14:useLocalDpi xmlns:a14="http://schemas.microsoft.com/office/drawing/2010/main" val="0"/>
              </a:ext>
            </a:extLst>
          </a:blip>
          <a:srcRect/>
          <a:stretch>
            <a:fillRect/>
          </a:stretch>
        </p:blipFill>
        <p:spPr bwMode="auto">
          <a:xfrm>
            <a:off x="1068031" y="2130206"/>
            <a:ext cx="2271234" cy="2250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3" name="Picture 3"/>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6760" y1="47529" x2="13520" y2="35529"/>
                        <a14:foregroundMark x1="15385" y1="47059" x2="5828" y2="39765"/>
                        <a14:foregroundMark x1="13986" y1="44000" x2="15851" y2="36000"/>
                        <a14:foregroundMark x1="19814" y1="15059" x2="30536" y2="6588"/>
                        <a14:foregroundMark x1="22145" y1="4471" x2="31469" y2="16941"/>
                        <a14:foregroundMark x1="27040" y1="16235" x2="23776" y2="13647"/>
                        <a14:foregroundMark x1="5361" y1="38353" x2="10723" y2="33882"/>
                        <a14:foregroundMark x1="4429" y1="36941" x2="3497" y2="36000"/>
                        <a14:foregroundMark x1="24476" y1="3529" x2="30070" y2="4235"/>
                        <a14:foregroundMark x1="51515" y1="4706" x2="53380" y2="1647"/>
                        <a14:foregroundMark x1="54545" y1="2118" x2="56410" y2="1882"/>
                        <a14:foregroundMark x1="20979" y1="8471" x2="18182" y2="7059"/>
                        <a14:backgroundMark x1="3030" y1="31294" x2="6993" y2="2118"/>
                        <a14:backgroundMark x1="25641" y1="96706" x2="2331" y2="56471"/>
                        <a14:backgroundMark x1="41958" y1="97882" x2="45455" y2="97882"/>
                        <a14:backgroundMark x1="46853" y1="98353" x2="64336" y2="99529"/>
                        <a14:backgroundMark x1="70396" y1="96941" x2="94172" y2="83765"/>
                        <a14:backgroundMark x1="98135" y1="64471" x2="97902" y2="16471"/>
                        <a14:backgroundMark x1="90909" y1="24235" x2="73427" y2="1412"/>
                        <a14:backgroundMark x1="74126" y1="7294" x2="60140" y2="941"/>
                        <a14:backgroundMark x1="33333" y1="941" x2="39627" y2="0"/>
                        <a14:backgroundMark x1="41492" y1="1412" x2="46387" y2="1412"/>
                        <a14:backgroundMark x1="48718" y1="1647" x2="53380" y2="235"/>
                        <a14:backgroundMark x1="55478" y1="941" x2="59674" y2="941"/>
                      </a14:backgroundRemoval>
                    </a14:imgEffect>
                  </a14:imgLayer>
                </a14:imgProps>
              </a:ext>
              <a:ext uri="{28A0092B-C50C-407E-A947-70E740481C1C}">
                <a14:useLocalDpi xmlns:a14="http://schemas.microsoft.com/office/drawing/2010/main" val="0"/>
              </a:ext>
            </a:extLst>
          </a:blip>
          <a:srcRect/>
          <a:stretch>
            <a:fillRect/>
          </a:stretch>
        </p:blipFill>
        <p:spPr bwMode="auto">
          <a:xfrm>
            <a:off x="5645900" y="2136181"/>
            <a:ext cx="2271234" cy="2250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Oval 33"/>
          <p:cNvSpPr/>
          <p:nvPr/>
        </p:nvSpPr>
        <p:spPr bwMode="auto">
          <a:xfrm>
            <a:off x="5433563" y="1665664"/>
            <a:ext cx="785373" cy="778898"/>
          </a:xfrm>
          <a:prstGeom prst="ellipse">
            <a:avLst/>
          </a:prstGeom>
          <a:noFill/>
          <a:ln w="28575" cap="flat" cmpd="sng" algn="ctr">
            <a:solidFill>
              <a:schemeClr val="bg1">
                <a:lumMod val="6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rtlCol="0" anchor="t" anchorCtr="0" compatLnSpc="1">
            <a:prstTxWarp prst="textNoShape">
              <a:avLst/>
            </a:prstTxWarp>
          </a:bodyPr>
          <a:lstStyle/>
          <a:p>
            <a:pPr defTabSz="914355"/>
            <a:endParaRPr lang="en-GB" dirty="0">
              <a:latin typeface="Imago" pitchFamily="2" charset="0"/>
            </a:endParaRPr>
          </a:p>
        </p:txBody>
      </p:sp>
      <p:sp>
        <p:nvSpPr>
          <p:cNvPr id="36" name="Oval 35"/>
          <p:cNvSpPr/>
          <p:nvPr/>
        </p:nvSpPr>
        <p:spPr bwMode="auto">
          <a:xfrm>
            <a:off x="7298964" y="1703059"/>
            <a:ext cx="840911" cy="766997"/>
          </a:xfrm>
          <a:prstGeom prst="ellipse">
            <a:avLst/>
          </a:prstGeom>
          <a:noFill/>
          <a:ln w="28575" cap="flat" cmpd="sng" algn="ctr">
            <a:solidFill>
              <a:schemeClr val="bg1">
                <a:lumMod val="6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rtlCol="0" anchor="t" anchorCtr="0" compatLnSpc="1">
            <a:prstTxWarp prst="textNoShape">
              <a:avLst/>
            </a:prstTxWarp>
          </a:bodyPr>
          <a:lstStyle/>
          <a:p>
            <a:pPr defTabSz="914355"/>
            <a:endParaRPr lang="en-GB" dirty="0">
              <a:latin typeface="Imago" pitchFamily="2" charset="0"/>
            </a:endParaRPr>
          </a:p>
        </p:txBody>
      </p:sp>
      <p:sp>
        <p:nvSpPr>
          <p:cNvPr id="47" name="Oval 46"/>
          <p:cNvSpPr/>
          <p:nvPr/>
        </p:nvSpPr>
        <p:spPr bwMode="auto">
          <a:xfrm>
            <a:off x="7146447" y="4058805"/>
            <a:ext cx="746411" cy="736708"/>
          </a:xfrm>
          <a:prstGeom prst="ellipse">
            <a:avLst/>
          </a:prstGeom>
          <a:noFill/>
          <a:ln w="28575" cap="flat" cmpd="sng" algn="ctr">
            <a:solidFill>
              <a:schemeClr val="bg1">
                <a:lumMod val="6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rtlCol="0" anchor="t" anchorCtr="0" compatLnSpc="1">
            <a:prstTxWarp prst="textNoShape">
              <a:avLst/>
            </a:prstTxWarp>
          </a:bodyPr>
          <a:lstStyle/>
          <a:p>
            <a:pPr defTabSz="914355"/>
            <a:endParaRPr lang="en-GB" dirty="0">
              <a:latin typeface="Imago" pitchFamily="2" charset="0"/>
            </a:endParaRPr>
          </a:p>
        </p:txBody>
      </p:sp>
      <p:sp>
        <p:nvSpPr>
          <p:cNvPr id="50" name="Oval 49"/>
          <p:cNvSpPr/>
          <p:nvPr/>
        </p:nvSpPr>
        <p:spPr bwMode="auto">
          <a:xfrm>
            <a:off x="2544302" y="4050781"/>
            <a:ext cx="746411" cy="736708"/>
          </a:xfrm>
          <a:prstGeom prst="ellipse">
            <a:avLst/>
          </a:prstGeom>
          <a:noFill/>
          <a:ln w="28575" cap="flat" cmpd="sng" algn="ctr">
            <a:solidFill>
              <a:schemeClr val="bg1">
                <a:lumMod val="6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355"/>
            <a:endParaRPr lang="en-GB" dirty="0">
              <a:latin typeface="Imago" pitchFamily="2" charset="0"/>
            </a:endParaRPr>
          </a:p>
        </p:txBody>
      </p:sp>
      <p:sp>
        <p:nvSpPr>
          <p:cNvPr id="39" name="Rectangle 38"/>
          <p:cNvSpPr/>
          <p:nvPr/>
        </p:nvSpPr>
        <p:spPr>
          <a:xfrm>
            <a:off x="8069031" y="4867348"/>
            <a:ext cx="968289" cy="200055"/>
          </a:xfrm>
          <a:prstGeom prst="rect">
            <a:avLst/>
          </a:prstGeom>
          <a:solidFill>
            <a:schemeClr val="bg1"/>
          </a:solidFill>
        </p:spPr>
        <p:txBody>
          <a:bodyPr wrap="square">
            <a:spAutoFit/>
          </a:bodyPr>
          <a:lstStyle/>
          <a:p>
            <a:r>
              <a:rPr lang="en-US" sz="700" i="0" dirty="0">
                <a:solidFill>
                  <a:srgbClr val="555555"/>
                </a:solidFill>
                <a:latin typeface="Arial" panose="020B0604020202020204" pitchFamily="34" charset="0"/>
              </a:rPr>
              <a:t>M-CZ-00001107</a:t>
            </a:r>
            <a:endParaRPr lang="en-US" sz="700" dirty="0"/>
          </a:p>
        </p:txBody>
      </p:sp>
    </p:spTree>
    <p:extLst>
      <p:ext uri="{BB962C8B-B14F-4D97-AF65-F5344CB8AC3E}">
        <p14:creationId xmlns:p14="http://schemas.microsoft.com/office/powerpoint/2010/main" val="224333694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40" y="105175"/>
            <a:ext cx="7353193" cy="738188"/>
          </a:xfrm>
        </p:spPr>
        <p:txBody>
          <a:bodyPr/>
          <a:lstStyle/>
          <a:p>
            <a:r>
              <a:rPr lang="cs-CZ" b="1" dirty="0" smtClean="0"/>
              <a:t>Klíčové strategie obnovení protinádorové imunitní odpovědi podle typu fenotypu</a:t>
            </a:r>
            <a:endParaRPr lang="en-GB" b="1" dirty="0"/>
          </a:p>
        </p:txBody>
      </p:sp>
      <p:sp>
        <p:nvSpPr>
          <p:cNvPr id="4" name="Text Placeholder 3"/>
          <p:cNvSpPr>
            <a:spLocks noGrp="1"/>
          </p:cNvSpPr>
          <p:nvPr>
            <p:ph type="body" sz="quarter" idx="4294967295"/>
          </p:nvPr>
        </p:nvSpPr>
        <p:spPr>
          <a:xfrm>
            <a:off x="226378" y="4779055"/>
            <a:ext cx="3979862" cy="241953"/>
          </a:xfrm>
        </p:spPr>
        <p:txBody>
          <a:bodyPr/>
          <a:lstStyle/>
          <a:p>
            <a:pPr marL="0" indent="0">
              <a:spcBef>
                <a:spcPts val="0"/>
              </a:spcBef>
              <a:buNone/>
            </a:pPr>
            <a:r>
              <a:rPr lang="en-GB" sz="700" dirty="0">
                <a:solidFill>
                  <a:schemeClr val="bg1">
                    <a:lumMod val="50000"/>
                  </a:schemeClr>
                </a:solidFill>
              </a:rPr>
              <a:t>Cancer-immunity cycle adapted from Chen &amp; </a:t>
            </a:r>
            <a:r>
              <a:rPr lang="en-GB" sz="700" dirty="0" err="1">
                <a:solidFill>
                  <a:schemeClr val="bg1">
                    <a:lumMod val="50000"/>
                  </a:schemeClr>
                </a:solidFill>
              </a:rPr>
              <a:t>Mellman</a:t>
            </a:r>
            <a:r>
              <a:rPr lang="en-GB" sz="700" dirty="0">
                <a:solidFill>
                  <a:schemeClr val="bg1">
                    <a:lumMod val="50000"/>
                  </a:schemeClr>
                </a:solidFill>
              </a:rPr>
              <a:t>, 2013. </a:t>
            </a:r>
            <a:endParaRPr lang="en-GB" sz="700" dirty="0" smtClean="0">
              <a:solidFill>
                <a:schemeClr val="bg1">
                  <a:lumMod val="50000"/>
                </a:schemeClr>
              </a:solidFill>
            </a:endParaRPr>
          </a:p>
          <a:p>
            <a:pPr marL="0" indent="0">
              <a:spcBef>
                <a:spcPts val="0"/>
              </a:spcBef>
              <a:buNone/>
            </a:pPr>
            <a:r>
              <a:rPr lang="en-GB" sz="700" dirty="0" smtClean="0">
                <a:solidFill>
                  <a:schemeClr val="bg1">
                    <a:lumMod val="50000"/>
                  </a:schemeClr>
                </a:solidFill>
              </a:rPr>
              <a:t>Chen </a:t>
            </a:r>
            <a:r>
              <a:rPr lang="en-GB" sz="700" dirty="0">
                <a:solidFill>
                  <a:schemeClr val="bg1">
                    <a:lumMod val="50000"/>
                  </a:schemeClr>
                </a:solidFill>
              </a:rPr>
              <a:t>&amp; </a:t>
            </a:r>
            <a:r>
              <a:rPr lang="en-GB" sz="700" dirty="0" err="1">
                <a:solidFill>
                  <a:schemeClr val="bg1">
                    <a:lumMod val="50000"/>
                  </a:schemeClr>
                </a:solidFill>
              </a:rPr>
              <a:t>Mellman</a:t>
            </a:r>
            <a:r>
              <a:rPr lang="en-GB" sz="700" dirty="0">
                <a:solidFill>
                  <a:schemeClr val="bg1">
                    <a:lumMod val="50000"/>
                  </a:schemeClr>
                </a:solidFill>
              </a:rPr>
              <a:t>, </a:t>
            </a:r>
            <a:r>
              <a:rPr lang="en-GB" sz="700" dirty="0" smtClean="0">
                <a:solidFill>
                  <a:schemeClr val="bg1">
                    <a:lumMod val="50000"/>
                  </a:schemeClr>
                </a:solidFill>
              </a:rPr>
              <a:t>2013; Hedge</a:t>
            </a:r>
            <a:r>
              <a:rPr lang="en-GB" sz="700" dirty="0">
                <a:solidFill>
                  <a:schemeClr val="bg1">
                    <a:lumMod val="50000"/>
                  </a:schemeClr>
                </a:solidFill>
              </a:rPr>
              <a:t>, </a:t>
            </a:r>
            <a:r>
              <a:rPr lang="en-GB" sz="700" i="1" dirty="0">
                <a:solidFill>
                  <a:schemeClr val="bg1">
                    <a:lumMod val="50000"/>
                  </a:schemeClr>
                </a:solidFill>
              </a:rPr>
              <a:t>et al</a:t>
            </a:r>
            <a:r>
              <a:rPr lang="en-GB" sz="700" dirty="0">
                <a:solidFill>
                  <a:schemeClr val="bg1">
                    <a:lumMod val="50000"/>
                  </a:schemeClr>
                </a:solidFill>
              </a:rPr>
              <a:t>. </a:t>
            </a:r>
            <a:r>
              <a:rPr lang="en-GB" sz="700" dirty="0" smtClean="0">
                <a:solidFill>
                  <a:schemeClr val="bg1">
                    <a:lumMod val="50000"/>
                  </a:schemeClr>
                </a:solidFill>
              </a:rPr>
              <a:t>2016. Kim </a:t>
            </a:r>
            <a:r>
              <a:rPr lang="en-GB" sz="700" dirty="0">
                <a:solidFill>
                  <a:schemeClr val="bg1">
                    <a:lumMod val="50000"/>
                  </a:schemeClr>
                </a:solidFill>
              </a:rPr>
              <a:t>&amp; Chen, 2016; </a:t>
            </a:r>
            <a:r>
              <a:rPr lang="en-GB" sz="700" dirty="0" smtClean="0">
                <a:solidFill>
                  <a:schemeClr val="bg1">
                    <a:lumMod val="50000"/>
                  </a:schemeClr>
                </a:solidFill>
              </a:rPr>
              <a:t>Chen </a:t>
            </a:r>
            <a:r>
              <a:rPr lang="en-GB" sz="700" dirty="0">
                <a:solidFill>
                  <a:schemeClr val="bg1">
                    <a:lumMod val="50000"/>
                  </a:schemeClr>
                </a:solidFill>
              </a:rPr>
              <a:t>&amp; </a:t>
            </a:r>
            <a:r>
              <a:rPr lang="en-GB" sz="700" dirty="0" err="1">
                <a:solidFill>
                  <a:schemeClr val="bg1">
                    <a:lumMod val="50000"/>
                  </a:schemeClr>
                </a:solidFill>
              </a:rPr>
              <a:t>Mellman</a:t>
            </a:r>
            <a:r>
              <a:rPr lang="en-GB" sz="700" dirty="0">
                <a:solidFill>
                  <a:schemeClr val="bg1">
                    <a:lumMod val="50000"/>
                  </a:schemeClr>
                </a:solidFill>
              </a:rPr>
              <a:t>, 2017</a:t>
            </a:r>
            <a:r>
              <a:rPr lang="en-GB" sz="700" dirty="0" smtClean="0">
                <a:solidFill>
                  <a:schemeClr val="bg1">
                    <a:lumMod val="50000"/>
                  </a:schemeClr>
                </a:solidFill>
              </a:rPr>
              <a:t>.</a:t>
            </a:r>
            <a:endParaRPr lang="en-GB" sz="700" dirty="0">
              <a:solidFill>
                <a:schemeClr val="bg1">
                  <a:lumMod val="50000"/>
                </a:schemeClr>
              </a:solidFill>
            </a:endParaRPr>
          </a:p>
        </p:txBody>
      </p:sp>
      <p:sp>
        <p:nvSpPr>
          <p:cNvPr id="44" name="Rounded Rectangle 25"/>
          <p:cNvSpPr/>
          <p:nvPr/>
        </p:nvSpPr>
        <p:spPr bwMode="auto">
          <a:xfrm>
            <a:off x="339633" y="1893579"/>
            <a:ext cx="2096700" cy="288687"/>
          </a:xfrm>
          <a:prstGeom prst="roundRect">
            <a:avLst>
              <a:gd name="adj" fmla="val 0"/>
            </a:avLst>
          </a:prstGeom>
          <a:solidFill>
            <a:srgbClr val="89B9E3"/>
          </a:solidFill>
          <a:ln w="9525" cap="flat" cmpd="sng" algn="ctr">
            <a:noFill/>
            <a:prstDash val="solid"/>
            <a:round/>
            <a:headEnd type="none" w="med" len="med"/>
            <a:tailEnd type="none" w="med" len="med"/>
          </a:ln>
          <a:effectLst/>
          <a:extLst/>
        </p:spPr>
        <p:txBody>
          <a:bodyPr vert="horz" wrap="square" lIns="91436" tIns="45718" rIns="91436" bIns="45718" numCol="1" rtlCol="0" anchor="ctr" anchorCtr="0" compatLnSpc="1">
            <a:prstTxWarp prst="textNoShape">
              <a:avLst/>
            </a:prstTxWarp>
          </a:bodyPr>
          <a:lstStyle/>
          <a:p>
            <a:pPr algn="ctr"/>
            <a:r>
              <a:rPr lang="cs-CZ" sz="1200" b="1" i="0" dirty="0" smtClean="0">
                <a:solidFill>
                  <a:schemeClr val="bg1"/>
                </a:solidFill>
                <a:latin typeface="Imago" pitchFamily="2" charset="0"/>
              </a:rPr>
              <a:t>„bez zánětlivé infiltrace“</a:t>
            </a:r>
            <a:endParaRPr lang="en-GB" sz="1200" b="1" i="0" dirty="0">
              <a:solidFill>
                <a:schemeClr val="bg1"/>
              </a:solidFill>
              <a:latin typeface="Imago" pitchFamily="2" charset="0"/>
            </a:endParaRPr>
          </a:p>
        </p:txBody>
      </p:sp>
      <p:sp>
        <p:nvSpPr>
          <p:cNvPr id="45" name="Rounded Rectangle 25"/>
          <p:cNvSpPr/>
          <p:nvPr/>
        </p:nvSpPr>
        <p:spPr bwMode="auto">
          <a:xfrm>
            <a:off x="6749569" y="1188573"/>
            <a:ext cx="2095200" cy="299119"/>
          </a:xfrm>
          <a:prstGeom prst="roundRect">
            <a:avLst>
              <a:gd name="adj" fmla="val 0"/>
            </a:avLst>
          </a:prstGeom>
          <a:solidFill>
            <a:srgbClr val="743371"/>
          </a:solidFill>
          <a:ln w="9525" cap="flat" cmpd="sng" algn="ctr">
            <a:noFill/>
            <a:prstDash val="solid"/>
            <a:round/>
            <a:headEnd type="none" w="med" len="med"/>
            <a:tailEnd type="none" w="med" len="med"/>
          </a:ln>
          <a:effectLst/>
          <a:extLst/>
        </p:spPr>
        <p:txBody>
          <a:bodyPr vert="horz" wrap="square" lIns="91436" tIns="45718" rIns="91436" bIns="45718" numCol="1" rtlCol="0" anchor="ctr" anchorCtr="0" compatLnSpc="1">
            <a:prstTxWarp prst="textNoShape">
              <a:avLst/>
            </a:prstTxWarp>
          </a:bodyPr>
          <a:lstStyle/>
          <a:p>
            <a:pPr algn="ctr"/>
            <a:r>
              <a:rPr lang="cs-CZ" sz="1100" b="1" i="0" dirty="0" smtClean="0">
                <a:solidFill>
                  <a:schemeClr val="bg1"/>
                </a:solidFill>
                <a:latin typeface="Imago" pitchFamily="2" charset="0"/>
              </a:rPr>
              <a:t>„se zánětlivou infiltrací v nádorové periferii“</a:t>
            </a:r>
            <a:endParaRPr lang="en-GB" sz="1100" b="1" i="0" dirty="0">
              <a:solidFill>
                <a:schemeClr val="bg1"/>
              </a:solidFill>
              <a:latin typeface="Imago" pitchFamily="2" charset="0"/>
            </a:endParaRPr>
          </a:p>
        </p:txBody>
      </p:sp>
      <p:sp>
        <p:nvSpPr>
          <p:cNvPr id="46" name="Rounded Rectangle 25"/>
          <p:cNvSpPr/>
          <p:nvPr/>
        </p:nvSpPr>
        <p:spPr bwMode="auto">
          <a:xfrm>
            <a:off x="6761463" y="3394554"/>
            <a:ext cx="2095200" cy="296257"/>
          </a:xfrm>
          <a:prstGeom prst="roundRect">
            <a:avLst>
              <a:gd name="adj" fmla="val 0"/>
            </a:avLst>
          </a:prstGeom>
          <a:solidFill>
            <a:srgbClr val="D2232A"/>
          </a:solidFill>
          <a:ln w="9525" cap="flat" cmpd="sng" algn="ctr">
            <a:noFill/>
            <a:prstDash val="solid"/>
            <a:round/>
            <a:headEnd type="none" w="med" len="med"/>
            <a:tailEnd type="none" w="med" len="med"/>
          </a:ln>
          <a:effectLst/>
          <a:extLst/>
        </p:spPr>
        <p:txBody>
          <a:bodyPr vert="horz" wrap="square" lIns="91436" tIns="45718" rIns="91436" bIns="45718" numCol="1" rtlCol="0" anchor="ctr" anchorCtr="0" compatLnSpc="1">
            <a:prstTxWarp prst="textNoShape">
              <a:avLst/>
            </a:prstTxWarp>
          </a:bodyPr>
          <a:lstStyle/>
          <a:p>
            <a:pPr algn="ctr"/>
            <a:r>
              <a:rPr lang="cs-CZ" sz="1200" b="1" i="0" dirty="0" smtClean="0">
                <a:solidFill>
                  <a:schemeClr val="bg1"/>
                </a:solidFill>
                <a:latin typeface="Imago" pitchFamily="2" charset="0"/>
              </a:rPr>
              <a:t>„se zánětlivou infiltrací“ </a:t>
            </a:r>
            <a:endParaRPr lang="en-GB" sz="1200" b="1" i="0" dirty="0">
              <a:solidFill>
                <a:schemeClr val="bg1"/>
              </a:solidFill>
              <a:latin typeface="Imago" pitchFamily="2" charset="0"/>
            </a:endParaRPr>
          </a:p>
        </p:txBody>
      </p:sp>
      <p:sp>
        <p:nvSpPr>
          <p:cNvPr id="7" name="Pie 6"/>
          <p:cNvSpPr>
            <a:spLocks noChangeAspect="1"/>
          </p:cNvSpPr>
          <p:nvPr/>
        </p:nvSpPr>
        <p:spPr bwMode="auto">
          <a:xfrm>
            <a:off x="2834682" y="1194218"/>
            <a:ext cx="3481648" cy="3473945"/>
          </a:xfrm>
          <a:prstGeom prst="pie">
            <a:avLst>
              <a:gd name="adj1" fmla="val 0"/>
              <a:gd name="adj2" fmla="val 5400000"/>
            </a:avLst>
          </a:prstGeom>
          <a:solidFill>
            <a:srgbClr val="D2232A"/>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t" anchorCtr="0" compatLnSpc="1">
            <a:prstTxWarp prst="textNoShape">
              <a:avLst/>
            </a:prstTxWarp>
            <a:noAutofit/>
          </a:bodyPr>
          <a:lstStyle/>
          <a:p>
            <a:pPr eaLnBrk="0" hangingPunct="0">
              <a:spcBef>
                <a:spcPct val="50000"/>
              </a:spcBef>
            </a:pPr>
            <a:endParaRPr lang="en-US" sz="800" dirty="0">
              <a:solidFill>
                <a:srgbClr val="FFFFFF"/>
              </a:solidFill>
              <a:latin typeface="Imago" pitchFamily="2" charset="0"/>
              <a:ea typeface="ＭＳ Ｐゴシック" pitchFamily="34" charset="-128"/>
            </a:endParaRPr>
          </a:p>
        </p:txBody>
      </p:sp>
      <p:sp>
        <p:nvSpPr>
          <p:cNvPr id="8" name="Pie 7"/>
          <p:cNvSpPr>
            <a:spLocks noChangeAspect="1"/>
          </p:cNvSpPr>
          <p:nvPr/>
        </p:nvSpPr>
        <p:spPr bwMode="auto">
          <a:xfrm rot="16200000">
            <a:off x="2838536" y="1190369"/>
            <a:ext cx="3473945" cy="3481648"/>
          </a:xfrm>
          <a:prstGeom prst="pie">
            <a:avLst>
              <a:gd name="adj1" fmla="val 0"/>
              <a:gd name="adj2" fmla="val 5400000"/>
            </a:avLst>
          </a:prstGeom>
          <a:solidFill>
            <a:srgbClr val="743371"/>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6"/>
          </a:lnRef>
          <a:fillRef idx="3">
            <a:schemeClr val="accent6"/>
          </a:fillRef>
          <a:effectRef idx="2">
            <a:schemeClr val="accent6"/>
          </a:effectRef>
          <a:fontRef idx="minor">
            <a:schemeClr val="lt1"/>
          </a:fontRef>
        </p:style>
        <p:txBody>
          <a:bodyPr vert="horz" wrap="square" lIns="68577" tIns="34289" rIns="68577" bIns="34289" numCol="1" rtlCol="0" anchor="t" anchorCtr="0" compatLnSpc="1">
            <a:prstTxWarp prst="textNoShape">
              <a:avLst/>
            </a:prstTxWarp>
            <a:noAutofit/>
          </a:bodyPr>
          <a:lstStyle/>
          <a:p>
            <a:pPr eaLnBrk="0" hangingPunct="0">
              <a:spcBef>
                <a:spcPct val="50000"/>
              </a:spcBef>
            </a:pPr>
            <a:endParaRPr lang="en-US" sz="800" dirty="0">
              <a:solidFill>
                <a:srgbClr val="000000"/>
              </a:solidFill>
              <a:latin typeface="Imago" pitchFamily="2" charset="0"/>
              <a:ea typeface="ＭＳ Ｐゴシック" pitchFamily="34" charset="-128"/>
            </a:endParaRPr>
          </a:p>
        </p:txBody>
      </p:sp>
      <p:sp>
        <p:nvSpPr>
          <p:cNvPr id="9" name="Chord 8"/>
          <p:cNvSpPr>
            <a:spLocks noChangeAspect="1"/>
          </p:cNvSpPr>
          <p:nvPr/>
        </p:nvSpPr>
        <p:spPr bwMode="auto">
          <a:xfrm>
            <a:off x="2834682" y="1194218"/>
            <a:ext cx="3481648" cy="3473945"/>
          </a:xfrm>
          <a:prstGeom prst="chord">
            <a:avLst>
              <a:gd name="adj1" fmla="val 5389518"/>
              <a:gd name="adj2" fmla="val 16200000"/>
            </a:avLst>
          </a:prstGeom>
          <a:solidFill>
            <a:srgbClr val="89B9E3"/>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6"/>
          </a:lnRef>
          <a:fillRef idx="3">
            <a:schemeClr val="accent6"/>
          </a:fillRef>
          <a:effectRef idx="2">
            <a:schemeClr val="accent6"/>
          </a:effectRef>
          <a:fontRef idx="minor">
            <a:schemeClr val="lt1"/>
          </a:fontRef>
        </p:style>
        <p:txBody>
          <a:bodyPr vert="horz" wrap="square" lIns="68577" tIns="34289" rIns="68577" bIns="34289" numCol="1" rtlCol="0" anchor="t" anchorCtr="0" compatLnSpc="1">
            <a:prstTxWarp prst="textNoShape">
              <a:avLst/>
            </a:prstTxWarp>
            <a:noAutofit/>
          </a:bodyPr>
          <a:lstStyle/>
          <a:p>
            <a:pPr eaLnBrk="0" hangingPunct="0">
              <a:spcBef>
                <a:spcPct val="50000"/>
              </a:spcBef>
            </a:pPr>
            <a:endParaRPr lang="en-US" sz="800" dirty="0">
              <a:solidFill>
                <a:srgbClr val="000000"/>
              </a:solidFill>
              <a:latin typeface="Imago" pitchFamily="2" charset="0"/>
              <a:ea typeface="ＭＳ Ｐゴシック" pitchFamily="34" charset="-128"/>
            </a:endParaRPr>
          </a:p>
        </p:txBody>
      </p:sp>
      <p:sp>
        <p:nvSpPr>
          <p:cNvPr id="10" name="Oval 9"/>
          <p:cNvSpPr/>
          <p:nvPr/>
        </p:nvSpPr>
        <p:spPr>
          <a:xfrm>
            <a:off x="3093242" y="1460542"/>
            <a:ext cx="2964525" cy="295796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fontAlgn="auto">
              <a:spcBef>
                <a:spcPts val="0"/>
              </a:spcBef>
              <a:spcAft>
                <a:spcPts val="0"/>
              </a:spcAft>
            </a:pPr>
            <a:endParaRPr lang="en-US" sz="1200" dirty="0">
              <a:solidFill>
                <a:prstClr val="white"/>
              </a:solidFill>
              <a:latin typeface="Imago" pitchFamily="2" charset="0"/>
            </a:endParaRPr>
          </a:p>
        </p:txBody>
      </p:sp>
      <p:sp>
        <p:nvSpPr>
          <p:cNvPr id="38" name="TextBox 37"/>
          <p:cNvSpPr txBox="1"/>
          <p:nvPr/>
        </p:nvSpPr>
        <p:spPr>
          <a:xfrm>
            <a:off x="331239" y="2327729"/>
            <a:ext cx="2083306" cy="408730"/>
          </a:xfrm>
          <a:prstGeom prst="roundRect">
            <a:avLst>
              <a:gd name="adj" fmla="val 0"/>
            </a:avLst>
          </a:prstGeom>
          <a:noFill/>
          <a:ln w="12700">
            <a:solidFill>
              <a:srgbClr val="89B9E3"/>
            </a:solidFill>
          </a:ln>
        </p:spPr>
        <p:txBody>
          <a:bodyPr wrap="square" lIns="91436" tIns="45718" rIns="91436" bIns="45718" rtlCol="0" anchor="ctr">
            <a:noAutofit/>
          </a:bodyPr>
          <a:lstStyle/>
          <a:p>
            <a:pPr marL="0" lvl="1" algn="ctr"/>
            <a:r>
              <a:rPr lang="cs-CZ" sz="1100" b="1" i="0" dirty="0" smtClean="0">
                <a:latin typeface="Imago" pitchFamily="2" charset="0"/>
                <a:cs typeface="Arial" pitchFamily="34" charset="0"/>
              </a:rPr>
              <a:t>Tvorba/uvolnění antigenů</a:t>
            </a:r>
            <a:endParaRPr lang="en-GB" sz="1100" b="1" i="0" dirty="0">
              <a:latin typeface="Imago" pitchFamily="2" charset="0"/>
              <a:cs typeface="Arial" pitchFamily="34" charset="0"/>
            </a:endParaRPr>
          </a:p>
        </p:txBody>
      </p:sp>
      <p:sp>
        <p:nvSpPr>
          <p:cNvPr id="39" name="TextBox 38"/>
          <p:cNvSpPr txBox="1"/>
          <p:nvPr/>
        </p:nvSpPr>
        <p:spPr>
          <a:xfrm>
            <a:off x="323850" y="2810609"/>
            <a:ext cx="2083306" cy="611786"/>
          </a:xfrm>
          <a:prstGeom prst="roundRect">
            <a:avLst>
              <a:gd name="adj" fmla="val 0"/>
            </a:avLst>
          </a:prstGeom>
          <a:noFill/>
          <a:ln w="12700">
            <a:solidFill>
              <a:srgbClr val="89B9E3"/>
            </a:solidFill>
          </a:ln>
        </p:spPr>
        <p:txBody>
          <a:bodyPr wrap="square" lIns="91436" tIns="45718" rIns="91436" bIns="45718" rtlCol="0" anchor="ctr">
            <a:noAutofit/>
          </a:bodyPr>
          <a:lstStyle>
            <a:defPPr>
              <a:defRPr lang="en-GB"/>
            </a:defPPr>
            <a:lvl2pPr marL="0" lvl="1" algn="ctr">
              <a:defRPr sz="1100" b="1" i="0">
                <a:latin typeface="+mn-lt"/>
                <a:cs typeface="Arial" pitchFamily="34" charset="0"/>
              </a:defRPr>
            </a:lvl2pPr>
          </a:lstStyle>
          <a:p>
            <a:pPr lvl="1"/>
            <a:r>
              <a:rPr lang="cs-CZ" dirty="0" smtClean="0">
                <a:latin typeface="Imago" pitchFamily="2" charset="0"/>
              </a:rPr>
              <a:t>Zvýšení prezentace antigenu a aktivace T-buněk </a:t>
            </a:r>
            <a:endParaRPr lang="en-GB" dirty="0">
              <a:latin typeface="Imago" pitchFamily="2" charset="0"/>
            </a:endParaRPr>
          </a:p>
        </p:txBody>
      </p:sp>
      <p:sp>
        <p:nvSpPr>
          <p:cNvPr id="42" name="TextBox 41"/>
          <p:cNvSpPr txBox="1"/>
          <p:nvPr/>
        </p:nvSpPr>
        <p:spPr>
          <a:xfrm>
            <a:off x="323850" y="3496543"/>
            <a:ext cx="2083306" cy="577313"/>
          </a:xfrm>
          <a:prstGeom prst="roundRect">
            <a:avLst>
              <a:gd name="adj" fmla="val 0"/>
            </a:avLst>
          </a:prstGeom>
          <a:noFill/>
          <a:ln w="12700">
            <a:solidFill>
              <a:srgbClr val="89B9E3"/>
            </a:solidFill>
          </a:ln>
        </p:spPr>
        <p:txBody>
          <a:bodyPr wrap="square" lIns="91436" tIns="45718" rIns="91436" bIns="45718" rtlCol="0" anchor="ctr">
            <a:noAutofit/>
          </a:bodyPr>
          <a:lstStyle>
            <a:defPPr>
              <a:defRPr lang="en-GB"/>
            </a:defPPr>
            <a:lvl2pPr marL="0" lvl="1" algn="ctr">
              <a:defRPr sz="1100" b="1" i="0">
                <a:latin typeface="+mn-lt"/>
                <a:cs typeface="Arial" pitchFamily="34" charset="0"/>
              </a:defRPr>
            </a:lvl2pPr>
          </a:lstStyle>
          <a:p>
            <a:pPr lvl="1"/>
            <a:r>
              <a:rPr lang="cs-CZ" dirty="0">
                <a:latin typeface="Imago" pitchFamily="2" charset="0"/>
              </a:rPr>
              <a:t>Přesměrování T-lymfocytů a zabíjení nádorových buněk</a:t>
            </a:r>
            <a:endParaRPr lang="en-GB" dirty="0">
              <a:latin typeface="Imago" pitchFamily="2" charset="0"/>
            </a:endParaRPr>
          </a:p>
        </p:txBody>
      </p:sp>
      <p:sp>
        <p:nvSpPr>
          <p:cNvPr id="43" name="TextBox 42"/>
          <p:cNvSpPr txBox="1"/>
          <p:nvPr/>
        </p:nvSpPr>
        <p:spPr>
          <a:xfrm>
            <a:off x="6761463" y="1549021"/>
            <a:ext cx="2083306" cy="360385"/>
          </a:xfrm>
          <a:prstGeom prst="roundRect">
            <a:avLst>
              <a:gd name="adj" fmla="val 0"/>
            </a:avLst>
          </a:prstGeom>
          <a:noFill/>
          <a:ln w="12700">
            <a:solidFill>
              <a:srgbClr val="743371"/>
            </a:solidFill>
          </a:ln>
        </p:spPr>
        <p:txBody>
          <a:bodyPr wrap="square" lIns="91436" tIns="45718" rIns="91436" bIns="45718" rtlCol="0" anchor="ctr">
            <a:noAutofit/>
          </a:bodyPr>
          <a:lstStyle/>
          <a:p>
            <a:pPr marL="0" lvl="1" algn="ctr"/>
            <a:r>
              <a:rPr lang="cs-CZ" sz="1100" b="1" i="0" dirty="0" smtClean="0">
                <a:latin typeface="Imago" pitchFamily="2" charset="0"/>
                <a:cs typeface="Arial" pitchFamily="34" charset="0"/>
              </a:rPr>
              <a:t>Migrace T-lymfocytů k nádoru </a:t>
            </a:r>
            <a:endParaRPr lang="en-GB" sz="1100" b="1" i="0" dirty="0">
              <a:latin typeface="Imago" pitchFamily="2" charset="0"/>
              <a:cs typeface="Arial" pitchFamily="34" charset="0"/>
            </a:endParaRPr>
          </a:p>
        </p:txBody>
      </p:sp>
      <p:sp>
        <p:nvSpPr>
          <p:cNvPr id="48" name="TextBox 47"/>
          <p:cNvSpPr txBox="1"/>
          <p:nvPr/>
        </p:nvSpPr>
        <p:spPr>
          <a:xfrm>
            <a:off x="6749571" y="1977041"/>
            <a:ext cx="2083306" cy="293198"/>
          </a:xfrm>
          <a:prstGeom prst="roundRect">
            <a:avLst>
              <a:gd name="adj" fmla="val 0"/>
            </a:avLst>
          </a:prstGeom>
          <a:noFill/>
          <a:ln w="12700">
            <a:solidFill>
              <a:srgbClr val="743371"/>
            </a:solidFill>
          </a:ln>
        </p:spPr>
        <p:txBody>
          <a:bodyPr wrap="square" lIns="91436" tIns="45718" rIns="91436" bIns="45718" rtlCol="0" anchor="ctr">
            <a:noAutofit/>
          </a:bodyPr>
          <a:lstStyle/>
          <a:p>
            <a:pPr marL="0" lvl="1" algn="ctr"/>
            <a:r>
              <a:rPr lang="cs-CZ" sz="1100" b="1" i="0" dirty="0" smtClean="0">
                <a:latin typeface="Imago" pitchFamily="2" charset="0"/>
                <a:cs typeface="Arial" pitchFamily="34" charset="0"/>
              </a:rPr>
              <a:t>Překonání </a:t>
            </a:r>
            <a:r>
              <a:rPr lang="cs-CZ" sz="1100" b="1" i="0" dirty="0" err="1" smtClean="0">
                <a:latin typeface="Imago" pitchFamily="2" charset="0"/>
                <a:cs typeface="Arial" pitchFamily="34" charset="0"/>
              </a:rPr>
              <a:t>stromální</a:t>
            </a:r>
            <a:r>
              <a:rPr lang="cs-CZ" sz="1100" b="1" i="0" dirty="0" smtClean="0">
                <a:latin typeface="Imago" pitchFamily="2" charset="0"/>
                <a:cs typeface="Arial" pitchFamily="34" charset="0"/>
              </a:rPr>
              <a:t> bariéry </a:t>
            </a:r>
            <a:endParaRPr lang="en-GB" sz="1100" b="1" i="0" dirty="0">
              <a:latin typeface="Imago" pitchFamily="2" charset="0"/>
              <a:cs typeface="Arial" pitchFamily="34" charset="0"/>
            </a:endParaRPr>
          </a:p>
        </p:txBody>
      </p:sp>
      <p:sp>
        <p:nvSpPr>
          <p:cNvPr id="49" name="TextBox 48"/>
          <p:cNvSpPr txBox="1"/>
          <p:nvPr/>
        </p:nvSpPr>
        <p:spPr>
          <a:xfrm>
            <a:off x="6761463" y="2337872"/>
            <a:ext cx="2083306" cy="521333"/>
          </a:xfrm>
          <a:prstGeom prst="roundRect">
            <a:avLst>
              <a:gd name="adj" fmla="val 0"/>
            </a:avLst>
          </a:prstGeom>
          <a:noFill/>
          <a:ln w="12700">
            <a:solidFill>
              <a:srgbClr val="743371"/>
            </a:solidFill>
          </a:ln>
        </p:spPr>
        <p:txBody>
          <a:bodyPr wrap="square" lIns="91436" tIns="45718" rIns="91436" bIns="45718" rtlCol="0" anchor="ctr">
            <a:noAutofit/>
          </a:bodyPr>
          <a:lstStyle/>
          <a:p>
            <a:pPr marL="0" lvl="1" algn="ctr"/>
            <a:r>
              <a:rPr lang="cs-CZ" sz="1100" b="1" i="0" dirty="0" smtClean="0">
                <a:latin typeface="Imago" pitchFamily="2" charset="0"/>
                <a:cs typeface="Arial" pitchFamily="34" charset="0"/>
              </a:rPr>
              <a:t>Přesměrování T-lymfocytů a zabíjení nádorových buněk</a:t>
            </a:r>
            <a:endParaRPr lang="en-GB" sz="1100" b="1" i="0" dirty="0">
              <a:latin typeface="Imago" pitchFamily="2" charset="0"/>
              <a:cs typeface="Arial" pitchFamily="34" charset="0"/>
            </a:endParaRPr>
          </a:p>
        </p:txBody>
      </p:sp>
      <p:sp>
        <p:nvSpPr>
          <p:cNvPr id="50" name="TextBox 49"/>
          <p:cNvSpPr txBox="1"/>
          <p:nvPr/>
        </p:nvSpPr>
        <p:spPr>
          <a:xfrm>
            <a:off x="6767412" y="3785199"/>
            <a:ext cx="2083306" cy="342756"/>
          </a:xfrm>
          <a:prstGeom prst="roundRect">
            <a:avLst>
              <a:gd name="adj" fmla="val 0"/>
            </a:avLst>
          </a:prstGeom>
          <a:noFill/>
          <a:ln w="12700">
            <a:solidFill>
              <a:srgbClr val="C00000"/>
            </a:solidFill>
          </a:ln>
        </p:spPr>
        <p:txBody>
          <a:bodyPr wrap="square" lIns="91436" tIns="45718" rIns="91436" bIns="45718" rtlCol="0" anchor="ctr">
            <a:noAutofit/>
          </a:bodyPr>
          <a:lstStyle/>
          <a:p>
            <a:pPr marL="0" lvl="1" algn="ctr"/>
            <a:r>
              <a:rPr lang="cs-CZ" sz="1100" b="1" i="0" dirty="0" smtClean="0">
                <a:latin typeface="Imago" pitchFamily="2" charset="0"/>
                <a:cs typeface="Arial" pitchFamily="34" charset="0"/>
              </a:rPr>
              <a:t>Zesílení funkce T-lymfocytů </a:t>
            </a:r>
            <a:endParaRPr lang="en-GB" sz="1100" b="1" i="0" dirty="0">
              <a:latin typeface="Imago" pitchFamily="2" charset="0"/>
              <a:cs typeface="Arial" pitchFamily="34" charset="0"/>
            </a:endParaRPr>
          </a:p>
        </p:txBody>
      </p:sp>
      <p:sp>
        <p:nvSpPr>
          <p:cNvPr id="27" name="TextBox 26"/>
          <p:cNvSpPr txBox="1"/>
          <p:nvPr/>
        </p:nvSpPr>
        <p:spPr>
          <a:xfrm>
            <a:off x="6761463" y="4208156"/>
            <a:ext cx="2083306" cy="568559"/>
          </a:xfrm>
          <a:prstGeom prst="roundRect">
            <a:avLst>
              <a:gd name="adj" fmla="val 0"/>
            </a:avLst>
          </a:prstGeom>
          <a:noFill/>
          <a:ln w="12700">
            <a:solidFill>
              <a:srgbClr val="CB0000"/>
            </a:solidFill>
          </a:ln>
        </p:spPr>
        <p:txBody>
          <a:bodyPr wrap="square" lIns="91436" tIns="45718" rIns="91436" bIns="45718" rtlCol="0" anchor="ctr">
            <a:noAutofit/>
          </a:bodyPr>
          <a:lstStyle/>
          <a:p>
            <a:pPr marL="0" lvl="1" algn="ctr"/>
            <a:r>
              <a:rPr lang="cs-CZ" sz="1100" b="1" i="0" dirty="0">
                <a:latin typeface="Imago" pitchFamily="2" charset="0"/>
                <a:cs typeface="Arial" pitchFamily="34" charset="0"/>
              </a:rPr>
              <a:t>Přesměrování T-lymfocytů a zabíjení nádorových buněk</a:t>
            </a:r>
            <a:endParaRPr lang="en-GB" sz="1100" b="1" i="0" dirty="0">
              <a:latin typeface="Imago" pitchFamily="2" charset="0"/>
              <a:cs typeface="Arial" pitchFamily="34" charset="0"/>
            </a:endParaRPr>
          </a:p>
        </p:txBody>
      </p:sp>
      <p:pic>
        <p:nvPicPr>
          <p:cNvPr id="28" name="Picture 3"/>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6760" y1="47529" x2="13520" y2="35529"/>
                        <a14:foregroundMark x1="15385" y1="47059" x2="5828" y2="39765"/>
                        <a14:foregroundMark x1="13986" y1="44000" x2="15851" y2="36000"/>
                        <a14:foregroundMark x1="19814" y1="15059" x2="30536" y2="6588"/>
                        <a14:foregroundMark x1="22145" y1="4471" x2="31469" y2="16941"/>
                        <a14:foregroundMark x1="27040" y1="16235" x2="23776" y2="13647"/>
                        <a14:foregroundMark x1="5361" y1="38353" x2="10723" y2="33882"/>
                        <a14:foregroundMark x1="4429" y1="36941" x2="3497" y2="36000"/>
                        <a14:foregroundMark x1="24476" y1="3529" x2="30070" y2="4235"/>
                        <a14:foregroundMark x1="51515" y1="4706" x2="53380" y2="1647"/>
                        <a14:foregroundMark x1="54545" y1="2118" x2="56410" y2="1882"/>
                        <a14:foregroundMark x1="20979" y1="8471" x2="18182" y2="7059"/>
                        <a14:backgroundMark x1="3030" y1="31294" x2="6993" y2="2118"/>
                        <a14:backgroundMark x1="25641" y1="96706" x2="2331" y2="56471"/>
                        <a14:backgroundMark x1="41958" y1="97882" x2="45455" y2="97882"/>
                        <a14:backgroundMark x1="46853" y1="98353" x2="64336" y2="99529"/>
                        <a14:backgroundMark x1="70396" y1="96941" x2="94172" y2="83765"/>
                        <a14:backgroundMark x1="98135" y1="64471" x2="97902" y2="16471"/>
                        <a14:backgroundMark x1="90909" y1="24235" x2="73427" y2="1412"/>
                        <a14:backgroundMark x1="74126" y1="7294" x2="60140" y2="941"/>
                        <a14:backgroundMark x1="33333" y1="941" x2="39627" y2="0"/>
                        <a14:backgroundMark x1="41492" y1="1412" x2="46387" y2="1412"/>
                        <a14:backgroundMark x1="48718" y1="1647" x2="53380" y2="235"/>
                        <a14:backgroundMark x1="55478" y1="941" x2="59674" y2="941"/>
                      </a14:backgroundRemoval>
                    </a14:imgEffect>
                  </a14:imgLayer>
                </a14:imgProps>
              </a:ext>
              <a:ext uri="{28A0092B-C50C-407E-A947-70E740481C1C}">
                <a14:useLocalDpi xmlns:a14="http://schemas.microsoft.com/office/drawing/2010/main" val="0"/>
              </a:ext>
            </a:extLst>
          </a:blip>
          <a:srcRect/>
          <a:stretch>
            <a:fillRect/>
          </a:stretch>
        </p:blipFill>
        <p:spPr bwMode="auto">
          <a:xfrm>
            <a:off x="3177560" y="1648192"/>
            <a:ext cx="2731151" cy="2706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ight Triangle 4"/>
          <p:cNvSpPr/>
          <p:nvPr/>
        </p:nvSpPr>
        <p:spPr bwMode="auto">
          <a:xfrm>
            <a:off x="2433497" y="1893579"/>
            <a:ext cx="744063" cy="1054011"/>
          </a:xfrm>
          <a:custGeom>
            <a:avLst/>
            <a:gdLst>
              <a:gd name="connsiteX0" fmla="*/ 0 w 748478"/>
              <a:gd name="connsiteY0" fmla="*/ 423097 h 423097"/>
              <a:gd name="connsiteX1" fmla="*/ 0 w 748478"/>
              <a:gd name="connsiteY1" fmla="*/ 0 h 423097"/>
              <a:gd name="connsiteX2" fmla="*/ 748478 w 748478"/>
              <a:gd name="connsiteY2" fmla="*/ 423097 h 423097"/>
              <a:gd name="connsiteX3" fmla="*/ 0 w 748478"/>
              <a:gd name="connsiteY3" fmla="*/ 423097 h 423097"/>
              <a:gd name="connsiteX0" fmla="*/ 0 w 643281"/>
              <a:gd name="connsiteY0" fmla="*/ 423097 h 754870"/>
              <a:gd name="connsiteX1" fmla="*/ 0 w 643281"/>
              <a:gd name="connsiteY1" fmla="*/ 0 h 754870"/>
              <a:gd name="connsiteX2" fmla="*/ 643281 w 643281"/>
              <a:gd name="connsiteY2" fmla="*/ 754870 h 754870"/>
              <a:gd name="connsiteX3" fmla="*/ 0 w 643281"/>
              <a:gd name="connsiteY3" fmla="*/ 423097 h 754870"/>
              <a:gd name="connsiteX0" fmla="*/ 0 w 643281"/>
              <a:gd name="connsiteY0" fmla="*/ 384567 h 754870"/>
              <a:gd name="connsiteX1" fmla="*/ 0 w 643281"/>
              <a:gd name="connsiteY1" fmla="*/ 0 h 754870"/>
              <a:gd name="connsiteX2" fmla="*/ 643281 w 643281"/>
              <a:gd name="connsiteY2" fmla="*/ 754870 h 754870"/>
              <a:gd name="connsiteX3" fmla="*/ 0 w 643281"/>
              <a:gd name="connsiteY3" fmla="*/ 384567 h 754870"/>
              <a:gd name="connsiteX0" fmla="*/ 0 w 643281"/>
              <a:gd name="connsiteY0" fmla="*/ 299279 h 754870"/>
              <a:gd name="connsiteX1" fmla="*/ 0 w 643281"/>
              <a:gd name="connsiteY1" fmla="*/ 0 h 754870"/>
              <a:gd name="connsiteX2" fmla="*/ 643281 w 643281"/>
              <a:gd name="connsiteY2" fmla="*/ 754870 h 754870"/>
              <a:gd name="connsiteX3" fmla="*/ 0 w 643281"/>
              <a:gd name="connsiteY3" fmla="*/ 299279 h 754870"/>
              <a:gd name="connsiteX0" fmla="*/ 0 w 643281"/>
              <a:gd name="connsiteY0" fmla="*/ 289869 h 754870"/>
              <a:gd name="connsiteX1" fmla="*/ 0 w 643281"/>
              <a:gd name="connsiteY1" fmla="*/ 0 h 754870"/>
              <a:gd name="connsiteX2" fmla="*/ 643281 w 643281"/>
              <a:gd name="connsiteY2" fmla="*/ 754870 h 754870"/>
              <a:gd name="connsiteX3" fmla="*/ 0 w 643281"/>
              <a:gd name="connsiteY3" fmla="*/ 289869 h 754870"/>
              <a:gd name="connsiteX0" fmla="*/ 0 w 643281"/>
              <a:gd name="connsiteY0" fmla="*/ 284223 h 754870"/>
              <a:gd name="connsiteX1" fmla="*/ 0 w 643281"/>
              <a:gd name="connsiteY1" fmla="*/ 0 h 754870"/>
              <a:gd name="connsiteX2" fmla="*/ 643281 w 643281"/>
              <a:gd name="connsiteY2" fmla="*/ 754870 h 754870"/>
              <a:gd name="connsiteX3" fmla="*/ 0 w 643281"/>
              <a:gd name="connsiteY3" fmla="*/ 284223 h 754870"/>
              <a:gd name="connsiteX0" fmla="*/ 0 w 646476"/>
              <a:gd name="connsiteY0" fmla="*/ 212826 h 754870"/>
              <a:gd name="connsiteX1" fmla="*/ 3195 w 646476"/>
              <a:gd name="connsiteY1" fmla="*/ 0 h 754870"/>
              <a:gd name="connsiteX2" fmla="*/ 646476 w 646476"/>
              <a:gd name="connsiteY2" fmla="*/ 754870 h 754870"/>
              <a:gd name="connsiteX3" fmla="*/ 0 w 646476"/>
              <a:gd name="connsiteY3" fmla="*/ 212826 h 754870"/>
              <a:gd name="connsiteX0" fmla="*/ 28 w 643281"/>
              <a:gd name="connsiteY0" fmla="*/ 212826 h 754870"/>
              <a:gd name="connsiteX1" fmla="*/ 0 w 643281"/>
              <a:gd name="connsiteY1" fmla="*/ 0 h 754870"/>
              <a:gd name="connsiteX2" fmla="*/ 643281 w 643281"/>
              <a:gd name="connsiteY2" fmla="*/ 754870 h 754870"/>
              <a:gd name="connsiteX3" fmla="*/ 28 w 643281"/>
              <a:gd name="connsiteY3" fmla="*/ 212826 h 754870"/>
              <a:gd name="connsiteX0" fmla="*/ 0 w 645900"/>
              <a:gd name="connsiteY0" fmla="*/ 208720 h 754870"/>
              <a:gd name="connsiteX1" fmla="*/ 2619 w 645900"/>
              <a:gd name="connsiteY1" fmla="*/ 0 h 754870"/>
              <a:gd name="connsiteX2" fmla="*/ 645900 w 645900"/>
              <a:gd name="connsiteY2" fmla="*/ 754870 h 754870"/>
              <a:gd name="connsiteX3" fmla="*/ 0 w 645900"/>
              <a:gd name="connsiteY3" fmla="*/ 208720 h 754870"/>
            </a:gdLst>
            <a:ahLst/>
            <a:cxnLst>
              <a:cxn ang="0">
                <a:pos x="connsiteX0" y="connsiteY0"/>
              </a:cxn>
              <a:cxn ang="0">
                <a:pos x="connsiteX1" y="connsiteY1"/>
              </a:cxn>
              <a:cxn ang="0">
                <a:pos x="connsiteX2" y="connsiteY2"/>
              </a:cxn>
              <a:cxn ang="0">
                <a:pos x="connsiteX3" y="connsiteY3"/>
              </a:cxn>
            </a:cxnLst>
            <a:rect l="l" t="t" r="r" b="b"/>
            <a:pathLst>
              <a:path w="645900" h="754870">
                <a:moveTo>
                  <a:pt x="0" y="208720"/>
                </a:moveTo>
                <a:cubicBezTo>
                  <a:pt x="-9" y="137778"/>
                  <a:pt x="2628" y="70942"/>
                  <a:pt x="2619" y="0"/>
                </a:cubicBezTo>
                <a:lnTo>
                  <a:pt x="645900" y="754870"/>
                </a:lnTo>
                <a:lnTo>
                  <a:pt x="0" y="208720"/>
                </a:lnTo>
                <a:close/>
              </a:path>
            </a:pathLst>
          </a:custGeom>
          <a:solidFill>
            <a:srgbClr val="4891D4"/>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Imago-Medium" pitchFamily="2" charset="0"/>
              <a:ea typeface="MS PGothic" pitchFamily="34" charset="-128"/>
            </a:endParaRPr>
          </a:p>
        </p:txBody>
      </p:sp>
      <p:sp>
        <p:nvSpPr>
          <p:cNvPr id="22" name="Right Triangle 4"/>
          <p:cNvSpPr/>
          <p:nvPr/>
        </p:nvSpPr>
        <p:spPr bwMode="auto">
          <a:xfrm flipH="1">
            <a:off x="5637229" y="1188573"/>
            <a:ext cx="1112340" cy="1061884"/>
          </a:xfrm>
          <a:custGeom>
            <a:avLst/>
            <a:gdLst>
              <a:gd name="connsiteX0" fmla="*/ 0 w 748478"/>
              <a:gd name="connsiteY0" fmla="*/ 423097 h 423097"/>
              <a:gd name="connsiteX1" fmla="*/ 0 w 748478"/>
              <a:gd name="connsiteY1" fmla="*/ 0 h 423097"/>
              <a:gd name="connsiteX2" fmla="*/ 748478 w 748478"/>
              <a:gd name="connsiteY2" fmla="*/ 423097 h 423097"/>
              <a:gd name="connsiteX3" fmla="*/ 0 w 748478"/>
              <a:gd name="connsiteY3" fmla="*/ 423097 h 423097"/>
              <a:gd name="connsiteX0" fmla="*/ 0 w 643281"/>
              <a:gd name="connsiteY0" fmla="*/ 423097 h 754870"/>
              <a:gd name="connsiteX1" fmla="*/ 0 w 643281"/>
              <a:gd name="connsiteY1" fmla="*/ 0 h 754870"/>
              <a:gd name="connsiteX2" fmla="*/ 643281 w 643281"/>
              <a:gd name="connsiteY2" fmla="*/ 754870 h 754870"/>
              <a:gd name="connsiteX3" fmla="*/ 0 w 643281"/>
              <a:gd name="connsiteY3" fmla="*/ 423097 h 754870"/>
              <a:gd name="connsiteX0" fmla="*/ 0 w 643281"/>
              <a:gd name="connsiteY0" fmla="*/ 384567 h 754870"/>
              <a:gd name="connsiteX1" fmla="*/ 0 w 643281"/>
              <a:gd name="connsiteY1" fmla="*/ 0 h 754870"/>
              <a:gd name="connsiteX2" fmla="*/ 643281 w 643281"/>
              <a:gd name="connsiteY2" fmla="*/ 754870 h 754870"/>
              <a:gd name="connsiteX3" fmla="*/ 0 w 643281"/>
              <a:gd name="connsiteY3" fmla="*/ 384567 h 754870"/>
              <a:gd name="connsiteX0" fmla="*/ 0 w 643281"/>
              <a:gd name="connsiteY0" fmla="*/ 296889 h 754870"/>
              <a:gd name="connsiteX1" fmla="*/ 0 w 643281"/>
              <a:gd name="connsiteY1" fmla="*/ 0 h 754870"/>
              <a:gd name="connsiteX2" fmla="*/ 643281 w 643281"/>
              <a:gd name="connsiteY2" fmla="*/ 754870 h 754870"/>
              <a:gd name="connsiteX3" fmla="*/ 0 w 643281"/>
              <a:gd name="connsiteY3" fmla="*/ 296889 h 754870"/>
              <a:gd name="connsiteX0" fmla="*/ 0 w 643281"/>
              <a:gd name="connsiteY0" fmla="*/ 284144 h 754870"/>
              <a:gd name="connsiteX1" fmla="*/ 0 w 643281"/>
              <a:gd name="connsiteY1" fmla="*/ 0 h 754870"/>
              <a:gd name="connsiteX2" fmla="*/ 643281 w 643281"/>
              <a:gd name="connsiteY2" fmla="*/ 754870 h 754870"/>
              <a:gd name="connsiteX3" fmla="*/ 0 w 643281"/>
              <a:gd name="connsiteY3" fmla="*/ 284144 h 754870"/>
              <a:gd name="connsiteX0" fmla="*/ 0 w 643281"/>
              <a:gd name="connsiteY0" fmla="*/ 213277 h 754870"/>
              <a:gd name="connsiteX1" fmla="*/ 0 w 643281"/>
              <a:gd name="connsiteY1" fmla="*/ 0 h 754870"/>
              <a:gd name="connsiteX2" fmla="*/ 643281 w 643281"/>
              <a:gd name="connsiteY2" fmla="*/ 754870 h 754870"/>
              <a:gd name="connsiteX3" fmla="*/ 0 w 643281"/>
              <a:gd name="connsiteY3" fmla="*/ 213277 h 754870"/>
            </a:gdLst>
            <a:ahLst/>
            <a:cxnLst>
              <a:cxn ang="0">
                <a:pos x="connsiteX0" y="connsiteY0"/>
              </a:cxn>
              <a:cxn ang="0">
                <a:pos x="connsiteX1" y="connsiteY1"/>
              </a:cxn>
              <a:cxn ang="0">
                <a:pos x="connsiteX2" y="connsiteY2"/>
              </a:cxn>
              <a:cxn ang="0">
                <a:pos x="connsiteX3" y="connsiteY3"/>
              </a:cxn>
            </a:cxnLst>
            <a:rect l="l" t="t" r="r" b="b"/>
            <a:pathLst>
              <a:path w="643281" h="754870">
                <a:moveTo>
                  <a:pt x="0" y="213277"/>
                </a:moveTo>
                <a:lnTo>
                  <a:pt x="0" y="0"/>
                </a:lnTo>
                <a:lnTo>
                  <a:pt x="643281" y="754870"/>
                </a:lnTo>
                <a:lnTo>
                  <a:pt x="0" y="213277"/>
                </a:lnTo>
                <a:close/>
              </a:path>
            </a:pathLst>
          </a:custGeom>
          <a:solidFill>
            <a:srgbClr val="51234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Imago-Medium" pitchFamily="2" charset="0"/>
              <a:ea typeface="MS PGothic" pitchFamily="34" charset="-128"/>
            </a:endParaRPr>
          </a:p>
        </p:txBody>
      </p:sp>
      <p:sp>
        <p:nvSpPr>
          <p:cNvPr id="23" name="Right Triangle 4"/>
          <p:cNvSpPr/>
          <p:nvPr/>
        </p:nvSpPr>
        <p:spPr bwMode="auto">
          <a:xfrm flipH="1">
            <a:off x="5515064" y="3394554"/>
            <a:ext cx="1252347" cy="592514"/>
          </a:xfrm>
          <a:custGeom>
            <a:avLst/>
            <a:gdLst>
              <a:gd name="connsiteX0" fmla="*/ 0 w 748478"/>
              <a:gd name="connsiteY0" fmla="*/ 423097 h 423097"/>
              <a:gd name="connsiteX1" fmla="*/ 0 w 748478"/>
              <a:gd name="connsiteY1" fmla="*/ 0 h 423097"/>
              <a:gd name="connsiteX2" fmla="*/ 748478 w 748478"/>
              <a:gd name="connsiteY2" fmla="*/ 423097 h 423097"/>
              <a:gd name="connsiteX3" fmla="*/ 0 w 748478"/>
              <a:gd name="connsiteY3" fmla="*/ 423097 h 423097"/>
              <a:gd name="connsiteX0" fmla="*/ 0 w 643281"/>
              <a:gd name="connsiteY0" fmla="*/ 423097 h 754870"/>
              <a:gd name="connsiteX1" fmla="*/ 0 w 643281"/>
              <a:gd name="connsiteY1" fmla="*/ 0 h 754870"/>
              <a:gd name="connsiteX2" fmla="*/ 643281 w 643281"/>
              <a:gd name="connsiteY2" fmla="*/ 754870 h 754870"/>
              <a:gd name="connsiteX3" fmla="*/ 0 w 643281"/>
              <a:gd name="connsiteY3" fmla="*/ 423097 h 754870"/>
              <a:gd name="connsiteX0" fmla="*/ 0 w 643281"/>
              <a:gd name="connsiteY0" fmla="*/ 384567 h 754870"/>
              <a:gd name="connsiteX1" fmla="*/ 0 w 643281"/>
              <a:gd name="connsiteY1" fmla="*/ 0 h 754870"/>
              <a:gd name="connsiteX2" fmla="*/ 643281 w 643281"/>
              <a:gd name="connsiteY2" fmla="*/ 754870 h 754870"/>
              <a:gd name="connsiteX3" fmla="*/ 0 w 643281"/>
              <a:gd name="connsiteY3" fmla="*/ 384567 h 754870"/>
              <a:gd name="connsiteX0" fmla="*/ 3672 w 643281"/>
              <a:gd name="connsiteY0" fmla="*/ 497684 h 754870"/>
              <a:gd name="connsiteX1" fmla="*/ 0 w 643281"/>
              <a:gd name="connsiteY1" fmla="*/ 0 h 754870"/>
              <a:gd name="connsiteX2" fmla="*/ 643281 w 643281"/>
              <a:gd name="connsiteY2" fmla="*/ 754870 h 754870"/>
              <a:gd name="connsiteX3" fmla="*/ 3672 w 643281"/>
              <a:gd name="connsiteY3" fmla="*/ 497684 h 754870"/>
              <a:gd name="connsiteX0" fmla="*/ 7344 w 643281"/>
              <a:gd name="connsiteY0" fmla="*/ 519230 h 754870"/>
              <a:gd name="connsiteX1" fmla="*/ 0 w 643281"/>
              <a:gd name="connsiteY1" fmla="*/ 0 h 754870"/>
              <a:gd name="connsiteX2" fmla="*/ 643281 w 643281"/>
              <a:gd name="connsiteY2" fmla="*/ 754870 h 754870"/>
              <a:gd name="connsiteX3" fmla="*/ 7344 w 643281"/>
              <a:gd name="connsiteY3" fmla="*/ 519230 h 754870"/>
              <a:gd name="connsiteX0" fmla="*/ 0 w 643677"/>
              <a:gd name="connsiteY0" fmla="*/ 519230 h 754870"/>
              <a:gd name="connsiteX1" fmla="*/ 396 w 643677"/>
              <a:gd name="connsiteY1" fmla="*/ 0 h 754870"/>
              <a:gd name="connsiteX2" fmla="*/ 643677 w 643677"/>
              <a:gd name="connsiteY2" fmla="*/ 754870 h 754870"/>
              <a:gd name="connsiteX3" fmla="*/ 0 w 643677"/>
              <a:gd name="connsiteY3" fmla="*/ 519230 h 754870"/>
              <a:gd name="connsiteX0" fmla="*/ 0 w 643677"/>
              <a:gd name="connsiteY0" fmla="*/ 379085 h 754870"/>
              <a:gd name="connsiteX1" fmla="*/ 396 w 643677"/>
              <a:gd name="connsiteY1" fmla="*/ 0 h 754870"/>
              <a:gd name="connsiteX2" fmla="*/ 643677 w 643677"/>
              <a:gd name="connsiteY2" fmla="*/ 754870 h 754870"/>
              <a:gd name="connsiteX3" fmla="*/ 0 w 643677"/>
              <a:gd name="connsiteY3" fmla="*/ 379085 h 754870"/>
            </a:gdLst>
            <a:ahLst/>
            <a:cxnLst>
              <a:cxn ang="0">
                <a:pos x="connsiteX0" y="connsiteY0"/>
              </a:cxn>
              <a:cxn ang="0">
                <a:pos x="connsiteX1" y="connsiteY1"/>
              </a:cxn>
              <a:cxn ang="0">
                <a:pos x="connsiteX2" y="connsiteY2"/>
              </a:cxn>
              <a:cxn ang="0">
                <a:pos x="connsiteX3" y="connsiteY3"/>
              </a:cxn>
            </a:cxnLst>
            <a:rect l="l" t="t" r="r" b="b"/>
            <a:pathLst>
              <a:path w="643677" h="754870">
                <a:moveTo>
                  <a:pt x="0" y="379085"/>
                </a:moveTo>
                <a:lnTo>
                  <a:pt x="396" y="0"/>
                </a:lnTo>
                <a:lnTo>
                  <a:pt x="643677" y="754870"/>
                </a:lnTo>
                <a:lnTo>
                  <a:pt x="0" y="379085"/>
                </a:lnTo>
                <a:close/>
              </a:path>
            </a:pathLst>
          </a:custGeom>
          <a:solidFill>
            <a:srgbClr val="93191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Imago-Medium" pitchFamily="2" charset="0"/>
              <a:ea typeface="MS PGothic" pitchFamily="34" charset="-128"/>
            </a:endParaRPr>
          </a:p>
        </p:txBody>
      </p:sp>
      <p:sp>
        <p:nvSpPr>
          <p:cNvPr id="24" name="Rectangle 23"/>
          <p:cNvSpPr/>
          <p:nvPr/>
        </p:nvSpPr>
        <p:spPr>
          <a:xfrm>
            <a:off x="8069031" y="4867348"/>
            <a:ext cx="968289" cy="200055"/>
          </a:xfrm>
          <a:prstGeom prst="rect">
            <a:avLst/>
          </a:prstGeom>
          <a:solidFill>
            <a:schemeClr val="bg1"/>
          </a:solidFill>
        </p:spPr>
        <p:txBody>
          <a:bodyPr wrap="square">
            <a:spAutoFit/>
          </a:bodyPr>
          <a:lstStyle/>
          <a:p>
            <a:r>
              <a:rPr lang="en-US" sz="700" i="0" dirty="0">
                <a:solidFill>
                  <a:srgbClr val="555555"/>
                </a:solidFill>
                <a:latin typeface="Arial" panose="020B0604020202020204" pitchFamily="34" charset="0"/>
              </a:rPr>
              <a:t>M-CZ-00001107</a:t>
            </a:r>
            <a:endParaRPr lang="en-US" sz="700" dirty="0"/>
          </a:p>
        </p:txBody>
      </p:sp>
    </p:spTree>
    <p:extLst>
      <p:ext uri="{BB962C8B-B14F-4D97-AF65-F5344CB8AC3E}">
        <p14:creationId xmlns:p14="http://schemas.microsoft.com/office/powerpoint/2010/main" val="22368878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38"/>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up)">
                                      <p:cBhvr>
                                        <p:cTn id="26" dur="500"/>
                                        <p:tgtEl>
                                          <p:spTgt spid="8"/>
                                        </p:tgtEl>
                                      </p:cBhvr>
                                    </p:animEffect>
                                  </p:childTnLst>
                                </p:cTn>
                              </p:par>
                            </p:childTnLst>
                          </p:cTn>
                        </p:par>
                        <p:par>
                          <p:cTn id="27" fill="hold">
                            <p:stCondLst>
                              <p:cond delay="500"/>
                            </p:stCondLst>
                            <p:childTnLst>
                              <p:par>
                                <p:cTn id="28" presetID="1" presetClass="entr" presetSubtype="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childTnLst>
                          </p:cTn>
                        </p:par>
                        <p:par>
                          <p:cTn id="33" fill="hold">
                            <p:stCondLst>
                              <p:cond delay="500"/>
                            </p:stCondLst>
                            <p:childTnLst>
                              <p:par>
                                <p:cTn id="34" presetID="1" presetClass="entr" presetSubtype="0" fill="hold" grpId="0" nodeType="afterEffect">
                                  <p:stCondLst>
                                    <p:cond delay="0"/>
                                  </p:stCondLst>
                                  <p:childTnLst>
                                    <p:set>
                                      <p:cBhvr>
                                        <p:cTn id="35" dur="1" fill="hold">
                                          <p:stCondLst>
                                            <p:cond delay="0"/>
                                          </p:stCondLst>
                                        </p:cTn>
                                        <p:tgtEl>
                                          <p:spTgt spid="48"/>
                                        </p:tgtEl>
                                        <p:attrNameLst>
                                          <p:attrName>style.visibility</p:attrName>
                                        </p:attrNameLst>
                                      </p:cBhvr>
                                      <p:to>
                                        <p:strVal val="visible"/>
                                      </p:to>
                                    </p:set>
                                  </p:childTnLst>
                                </p:cTn>
                              </p:par>
                            </p:childTnLst>
                          </p:cTn>
                        </p:par>
                        <p:par>
                          <p:cTn id="36" fill="hold">
                            <p:stCondLst>
                              <p:cond delay="500"/>
                            </p:stCondLst>
                            <p:childTnLst>
                              <p:par>
                                <p:cTn id="37" presetID="1" presetClass="entr" presetSubtype="0"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up)">
                                      <p:cBhvr>
                                        <p:cTn id="45" dur="500"/>
                                        <p:tgtEl>
                                          <p:spTgt spid="7"/>
                                        </p:tgtEl>
                                      </p:cBhvr>
                                    </p:animEffect>
                                  </p:childTnLst>
                                </p:cTn>
                              </p:par>
                            </p:childTnLst>
                          </p:cTn>
                        </p:par>
                        <p:par>
                          <p:cTn id="46" fill="hold">
                            <p:stCondLst>
                              <p:cond delay="500"/>
                            </p:stCondLst>
                            <p:childTnLst>
                              <p:par>
                                <p:cTn id="47" presetID="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childTnLst>
                          </p:cTn>
                        </p:par>
                        <p:par>
                          <p:cTn id="49" fill="hold">
                            <p:stCondLst>
                              <p:cond delay="500"/>
                            </p:stCondLst>
                            <p:childTnLst>
                              <p:par>
                                <p:cTn id="50" presetID="1" presetClass="entr" presetSubtype="0" fill="hold" grpId="0" nodeType="afterEffect">
                                  <p:stCondLst>
                                    <p:cond delay="0"/>
                                  </p:stCondLst>
                                  <p:childTnLst>
                                    <p:set>
                                      <p:cBhvr>
                                        <p:cTn id="51" dur="1" fill="hold">
                                          <p:stCondLst>
                                            <p:cond delay="0"/>
                                          </p:stCondLst>
                                        </p:cTn>
                                        <p:tgtEl>
                                          <p:spTgt spid="50"/>
                                        </p:tgtEl>
                                        <p:attrNameLst>
                                          <p:attrName>style.visibility</p:attrName>
                                        </p:attrNameLst>
                                      </p:cBhvr>
                                      <p:to>
                                        <p:strVal val="visible"/>
                                      </p:to>
                                    </p:set>
                                  </p:childTnLst>
                                </p:cTn>
                              </p:par>
                            </p:childTnLst>
                          </p:cTn>
                        </p:par>
                        <p:par>
                          <p:cTn id="52" fill="hold">
                            <p:stCondLst>
                              <p:cond delay="500"/>
                            </p:stCondLst>
                            <p:childTnLst>
                              <p:par>
                                <p:cTn id="53" presetID="1" presetClass="entr" presetSubtype="0" fill="hold" grpId="0" nodeType="after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7" grpId="0" animBg="1"/>
      <p:bldP spid="8" grpId="0" animBg="1"/>
      <p:bldP spid="9" grpId="0" animBg="1"/>
      <p:bldP spid="38" grpId="0" animBg="1"/>
      <p:bldP spid="39" grpId="0" animBg="1"/>
      <p:bldP spid="42" grpId="0" animBg="1"/>
      <p:bldP spid="43" grpId="0" animBg="1"/>
      <p:bldP spid="48" grpId="0" animBg="1"/>
      <p:bldP spid="49" grpId="0" animBg="1"/>
      <p:bldP spid="50" grpId="0" animBg="1"/>
      <p:bldP spid="27" grpId="0" animBg="1"/>
      <p:bldP spid="21" grpId="0" animBg="1"/>
      <p:bldP spid="22" grpId="0" animBg="1"/>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1" name="Picture 1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237"/>
          <a:stretch/>
        </p:blipFill>
        <p:spPr bwMode="auto">
          <a:xfrm>
            <a:off x="5977125" y="1597690"/>
            <a:ext cx="1920880" cy="897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6"/>
          <p:cNvPicPr>
            <a:picLocks noChangeAspect="1" noChangeArrowheads="1"/>
          </p:cNvPicPr>
          <p:nvPr/>
        </p:nvPicPr>
        <p:blipFill rotWithShape="1">
          <a:blip r:embed="rId4">
            <a:extLst>
              <a:ext uri="{28A0092B-C50C-407E-A947-70E740481C1C}">
                <a14:useLocalDpi xmlns:a14="http://schemas.microsoft.com/office/drawing/2010/main" val="0"/>
              </a:ext>
            </a:extLst>
          </a:blip>
          <a:srcRect l="10219"/>
          <a:stretch/>
        </p:blipFill>
        <p:spPr bwMode="auto">
          <a:xfrm>
            <a:off x="689314" y="1336209"/>
            <a:ext cx="2174466" cy="15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b="1" dirty="0" err="1" smtClean="0"/>
              <a:t>Atezolizumab</a:t>
            </a:r>
            <a:r>
              <a:rPr lang="en-GB" b="1" dirty="0" smtClean="0"/>
              <a:t>: </a:t>
            </a:r>
            <a:r>
              <a:rPr lang="cs-CZ" b="1" dirty="0" smtClean="0"/>
              <a:t>základ pro nádorovou imunoterapii a kombinační terapii </a:t>
            </a:r>
            <a:endParaRPr lang="en-US" b="1" dirty="0"/>
          </a:p>
        </p:txBody>
      </p:sp>
      <p:sp>
        <p:nvSpPr>
          <p:cNvPr id="28" name="Content Placeholder 27"/>
          <p:cNvSpPr>
            <a:spLocks noGrp="1"/>
          </p:cNvSpPr>
          <p:nvPr>
            <p:ph idx="1"/>
          </p:nvPr>
        </p:nvSpPr>
        <p:spPr>
          <a:xfrm>
            <a:off x="397121" y="3051811"/>
            <a:ext cx="8354157" cy="1657112"/>
          </a:xfrm>
        </p:spPr>
        <p:txBody>
          <a:bodyPr/>
          <a:lstStyle/>
          <a:p>
            <a:pPr algn="just">
              <a:spcBef>
                <a:spcPts val="600"/>
              </a:spcBef>
              <a:spcAft>
                <a:spcPts val="600"/>
              </a:spcAft>
            </a:pPr>
            <a:r>
              <a:rPr lang="cs-CZ" sz="1400" b="1" i="1" dirty="0" smtClean="0"/>
              <a:t>Přímý účinek</a:t>
            </a:r>
            <a:r>
              <a:rPr lang="en-US" sz="1400" b="1" i="1" dirty="0" smtClean="0"/>
              <a:t>: </a:t>
            </a:r>
            <a:r>
              <a:rPr lang="cs-CZ" sz="1400" dirty="0" smtClean="0"/>
              <a:t>cílí na </a:t>
            </a:r>
            <a:r>
              <a:rPr lang="en-US" sz="1400" dirty="0" smtClean="0"/>
              <a:t>PD-L1 </a:t>
            </a:r>
            <a:r>
              <a:rPr lang="cs-CZ" sz="1400" dirty="0" smtClean="0"/>
              <a:t>na nádorových a tumor-infiltrujících imunitních buňkách  - obnovení aktivity T-buněk </a:t>
            </a:r>
            <a:endParaRPr lang="en-US" sz="1400" dirty="0"/>
          </a:p>
          <a:p>
            <a:pPr algn="just">
              <a:spcBef>
                <a:spcPts val="600"/>
              </a:spcBef>
              <a:spcAft>
                <a:spcPts val="600"/>
              </a:spcAft>
            </a:pPr>
            <a:r>
              <a:rPr lang="cs-CZ" sz="1400" b="1" i="1" dirty="0" smtClean="0"/>
              <a:t>Doplňující</a:t>
            </a:r>
            <a:r>
              <a:rPr lang="en-US" sz="1400" b="1" i="1" dirty="0" smtClean="0"/>
              <a:t>: </a:t>
            </a:r>
            <a:r>
              <a:rPr lang="cs-CZ" sz="1400" dirty="0" smtClean="0"/>
              <a:t>duální blokáda </a:t>
            </a:r>
            <a:r>
              <a:rPr lang="en-US" sz="1400" dirty="0" smtClean="0"/>
              <a:t>PD-1 a B7.1</a:t>
            </a:r>
            <a:r>
              <a:rPr lang="cs-CZ" sz="1400" dirty="0" smtClean="0"/>
              <a:t> – zesílení funkce T-lymfocytů a zabíjení nádorových buněk (cestou PD-1) a zvýšení aktivace T-lymfocytů v lymfatických uzlinách (cestu B7.1) </a:t>
            </a:r>
          </a:p>
          <a:p>
            <a:pPr algn="just">
              <a:spcBef>
                <a:spcPts val="600"/>
              </a:spcBef>
              <a:spcAft>
                <a:spcPts val="600"/>
              </a:spcAft>
            </a:pPr>
            <a:r>
              <a:rPr lang="en-US" sz="1400" b="1" i="1" dirty="0" err="1" smtClean="0"/>
              <a:t>Sele</a:t>
            </a:r>
            <a:r>
              <a:rPr lang="cs-CZ" sz="1400" b="1" i="1" dirty="0" err="1" smtClean="0"/>
              <a:t>ktivní</a:t>
            </a:r>
            <a:r>
              <a:rPr lang="en-US" sz="1400" b="1" i="1" dirty="0" smtClean="0"/>
              <a:t>: </a:t>
            </a:r>
            <a:r>
              <a:rPr lang="cs-CZ" sz="1400" dirty="0" smtClean="0"/>
              <a:t>šetří dráhu </a:t>
            </a:r>
            <a:r>
              <a:rPr lang="en-US" sz="1400" dirty="0" smtClean="0"/>
              <a:t>PD-L2/PD-1</a:t>
            </a:r>
            <a:r>
              <a:rPr lang="cs-CZ" sz="1400" dirty="0" smtClean="0"/>
              <a:t> – minimalizace autoimunitní reakce v normální tkáni</a:t>
            </a:r>
            <a:endParaRPr lang="en-US" sz="1600" dirty="0"/>
          </a:p>
        </p:txBody>
      </p:sp>
      <p:sp>
        <p:nvSpPr>
          <p:cNvPr id="29" name="Text Placeholder 28"/>
          <p:cNvSpPr>
            <a:spLocks noGrp="1"/>
          </p:cNvSpPr>
          <p:nvPr>
            <p:ph type="body" sz="quarter" idx="4294967295"/>
          </p:nvPr>
        </p:nvSpPr>
        <p:spPr>
          <a:xfrm>
            <a:off x="223262" y="4920017"/>
            <a:ext cx="7674743" cy="222013"/>
          </a:xfrm>
        </p:spPr>
        <p:txBody>
          <a:bodyPr>
            <a:noAutofit/>
          </a:bodyPr>
          <a:lstStyle/>
          <a:p>
            <a:pPr marL="0" indent="0" algn="just">
              <a:spcBef>
                <a:spcPts val="0"/>
              </a:spcBef>
              <a:buNone/>
            </a:pPr>
            <a:r>
              <a:rPr lang="fr-FR" sz="600" dirty="0" smtClean="0">
                <a:solidFill>
                  <a:schemeClr val="bg1">
                    <a:lumMod val="50000"/>
                  </a:schemeClr>
                </a:solidFill>
              </a:rPr>
              <a:t>Chen DS, et al. Clin Cancer </a:t>
            </a:r>
            <a:r>
              <a:rPr lang="fr-FR" sz="600" dirty="0" err="1" smtClean="0">
                <a:solidFill>
                  <a:schemeClr val="bg1">
                    <a:lumMod val="50000"/>
                  </a:schemeClr>
                </a:solidFill>
              </a:rPr>
              <a:t>Res</a:t>
            </a:r>
            <a:r>
              <a:rPr lang="fr-FR" sz="600" dirty="0" smtClean="0">
                <a:solidFill>
                  <a:schemeClr val="bg1">
                    <a:lumMod val="50000"/>
                  </a:schemeClr>
                </a:solidFill>
              </a:rPr>
              <a:t> 2012; </a:t>
            </a:r>
            <a:r>
              <a:rPr lang="fr-FR" sz="600" dirty="0" err="1" smtClean="0">
                <a:solidFill>
                  <a:schemeClr val="bg1">
                    <a:lumMod val="50000"/>
                  </a:schemeClr>
                </a:solidFill>
              </a:rPr>
              <a:t>Herbst</a:t>
            </a:r>
            <a:r>
              <a:rPr lang="fr-FR" sz="600" dirty="0" smtClean="0">
                <a:solidFill>
                  <a:schemeClr val="bg1">
                    <a:lumMod val="50000"/>
                  </a:schemeClr>
                </a:solidFill>
              </a:rPr>
              <a:t> RS, et al. Nature 2014; </a:t>
            </a:r>
            <a:r>
              <a:rPr lang="fr-FR" sz="600" dirty="0" err="1" smtClean="0">
                <a:solidFill>
                  <a:schemeClr val="bg1">
                    <a:lumMod val="50000"/>
                  </a:schemeClr>
                </a:solidFill>
              </a:rPr>
              <a:t>Powles</a:t>
            </a:r>
            <a:r>
              <a:rPr lang="fr-FR" sz="600" dirty="0" smtClean="0">
                <a:solidFill>
                  <a:schemeClr val="bg1">
                    <a:lumMod val="50000"/>
                  </a:schemeClr>
                </a:solidFill>
              </a:rPr>
              <a:t> T, et al. Nature 2014; </a:t>
            </a:r>
            <a:r>
              <a:rPr lang="da-DK" sz="600" dirty="0">
                <a:solidFill>
                  <a:schemeClr val="bg1">
                    <a:lumMod val="50000"/>
                  </a:schemeClr>
                </a:solidFill>
              </a:rPr>
              <a:t>Park JJ, et al. Blood 2010; Paterson AM, et al. J Immunol </a:t>
            </a:r>
            <a:r>
              <a:rPr lang="da-DK" sz="600" dirty="0" smtClean="0">
                <a:solidFill>
                  <a:schemeClr val="bg1">
                    <a:lumMod val="50000"/>
                  </a:schemeClr>
                </a:solidFill>
              </a:rPr>
              <a:t>2011; Yang </a:t>
            </a:r>
            <a:r>
              <a:rPr lang="da-DK" sz="600" dirty="0">
                <a:solidFill>
                  <a:schemeClr val="bg1">
                    <a:lumMod val="50000"/>
                  </a:schemeClr>
                </a:solidFill>
              </a:rPr>
              <a:t>J, et al. J Immunol 2011</a:t>
            </a:r>
            <a:r>
              <a:rPr lang="da-DK" sz="600" dirty="0" smtClean="0">
                <a:solidFill>
                  <a:schemeClr val="bg1">
                    <a:lumMod val="50000"/>
                  </a:schemeClr>
                </a:solidFill>
              </a:rPr>
              <a:t>; Latchman </a:t>
            </a:r>
            <a:r>
              <a:rPr lang="da-DK" sz="600" dirty="0">
                <a:solidFill>
                  <a:schemeClr val="bg1">
                    <a:lumMod val="50000"/>
                  </a:schemeClr>
                </a:solidFill>
              </a:rPr>
              <a:t>Y. et al. Nat Immunol 2001; </a:t>
            </a:r>
            <a:r>
              <a:rPr lang="da-DK" sz="600" dirty="0" smtClean="0">
                <a:solidFill>
                  <a:schemeClr val="bg1">
                    <a:lumMod val="50000"/>
                  </a:schemeClr>
                </a:solidFill>
              </a:rPr>
              <a:t>Brown </a:t>
            </a:r>
            <a:r>
              <a:rPr lang="da-DK" sz="600" dirty="0">
                <a:solidFill>
                  <a:schemeClr val="bg1">
                    <a:lumMod val="50000"/>
                  </a:schemeClr>
                </a:solidFill>
              </a:rPr>
              <a:t>JA, et al. J Immunol 2003; </a:t>
            </a:r>
            <a:r>
              <a:rPr lang="da-DK" sz="600" dirty="0" smtClean="0">
                <a:solidFill>
                  <a:schemeClr val="bg1">
                    <a:lumMod val="50000"/>
                  </a:schemeClr>
                </a:solidFill>
              </a:rPr>
              <a:t>Matsumoto </a:t>
            </a:r>
            <a:r>
              <a:rPr lang="da-DK" sz="600" dirty="0">
                <a:solidFill>
                  <a:schemeClr val="bg1">
                    <a:lumMod val="50000"/>
                  </a:schemeClr>
                </a:solidFill>
              </a:rPr>
              <a:t>K, et al. Biochem Biophys Res Commun 2008; </a:t>
            </a:r>
            <a:r>
              <a:rPr lang="da-DK" sz="600" dirty="0" smtClean="0">
                <a:solidFill>
                  <a:schemeClr val="bg1">
                    <a:lumMod val="50000"/>
                  </a:schemeClr>
                </a:solidFill>
              </a:rPr>
              <a:t>Akbari </a:t>
            </a:r>
            <a:r>
              <a:rPr lang="da-DK" sz="600" dirty="0">
                <a:solidFill>
                  <a:schemeClr val="bg1">
                    <a:lumMod val="50000"/>
                  </a:schemeClr>
                </a:solidFill>
              </a:rPr>
              <a:t>O, et al. Mucosal Immunol </a:t>
            </a:r>
            <a:r>
              <a:rPr lang="da-DK" sz="600" dirty="0" smtClean="0">
                <a:solidFill>
                  <a:schemeClr val="bg1">
                    <a:lumMod val="50000"/>
                  </a:schemeClr>
                </a:solidFill>
              </a:rPr>
              <a:t>2010; Schmid </a:t>
            </a:r>
            <a:r>
              <a:rPr lang="da-DK" sz="600" dirty="0">
                <a:solidFill>
                  <a:schemeClr val="bg1">
                    <a:lumMod val="50000"/>
                  </a:schemeClr>
                </a:solidFill>
              </a:rPr>
              <a:t>et al. J Clin Oncol 2016 (abstr 11506</a:t>
            </a:r>
            <a:r>
              <a:rPr lang="da-DK" sz="600" dirty="0" smtClean="0">
                <a:solidFill>
                  <a:schemeClr val="bg1">
                    <a:lumMod val="50000"/>
                  </a:schemeClr>
                </a:solidFill>
              </a:rPr>
              <a:t>).</a:t>
            </a:r>
            <a:endParaRPr lang="en-US" sz="600" dirty="0">
              <a:solidFill>
                <a:schemeClr val="bg1">
                  <a:lumMod val="50000"/>
                </a:schemeClr>
              </a:solidFill>
            </a:endParaRPr>
          </a:p>
        </p:txBody>
      </p:sp>
      <p:sp>
        <p:nvSpPr>
          <p:cNvPr id="49" name="Rectangle 48"/>
          <p:cNvSpPr/>
          <p:nvPr/>
        </p:nvSpPr>
        <p:spPr>
          <a:xfrm>
            <a:off x="5977124" y="1336209"/>
            <a:ext cx="2497593" cy="1569442"/>
          </a:xfrm>
          <a:prstGeom prst="rect">
            <a:avLst/>
          </a:prstGeom>
          <a:noFill/>
          <a:ln w="28575">
            <a:solidFill>
              <a:srgbClr val="C00000"/>
            </a:solidFill>
          </a:ln>
        </p:spPr>
        <p:txBody>
          <a:bodyPr vert="horz" wrap="square" lIns="91436" tIns="45718" rIns="91436" bIns="45718" numCol="1" rtlCol="0" anchor="t" anchorCtr="0" compatLnSpc="1">
            <a:prstTxWarp prst="textNoShape">
              <a:avLst/>
            </a:prstTxWarp>
            <a:noAutofit/>
          </a:bodyPr>
          <a:lstStyle/>
          <a:p>
            <a:pPr defTabSz="914355" eaLnBrk="0" hangingPunct="0">
              <a:spcBef>
                <a:spcPct val="50000"/>
              </a:spcBef>
            </a:pPr>
            <a:endParaRPr lang="en-US" i="0">
              <a:solidFill>
                <a:schemeClr val="bg1"/>
              </a:solidFill>
              <a:latin typeface="Imago" pitchFamily="2" charset="0"/>
            </a:endParaRPr>
          </a:p>
        </p:txBody>
      </p:sp>
      <p:sp>
        <p:nvSpPr>
          <p:cNvPr id="3" name="Rectangle 2"/>
          <p:cNvSpPr/>
          <p:nvPr/>
        </p:nvSpPr>
        <p:spPr>
          <a:xfrm>
            <a:off x="689316" y="1330425"/>
            <a:ext cx="2497594" cy="1569442"/>
          </a:xfrm>
          <a:prstGeom prst="rect">
            <a:avLst/>
          </a:prstGeom>
          <a:noFill/>
          <a:ln w="28575">
            <a:solidFill>
              <a:srgbClr val="C00000"/>
            </a:solidFill>
          </a:ln>
        </p:spPr>
        <p:txBody>
          <a:bodyPr vert="horz" wrap="square" lIns="91436" tIns="45718" rIns="91436" bIns="45718" numCol="1" rtlCol="0" anchor="t" anchorCtr="0" compatLnSpc="1">
            <a:prstTxWarp prst="textNoShape">
              <a:avLst/>
            </a:prstTxWarp>
            <a:noAutofit/>
          </a:bodyPr>
          <a:lstStyle/>
          <a:p>
            <a:pPr defTabSz="914355" eaLnBrk="0" hangingPunct="0">
              <a:spcBef>
                <a:spcPct val="50000"/>
              </a:spcBef>
            </a:pPr>
            <a:endParaRPr lang="en-US" i="0">
              <a:solidFill>
                <a:schemeClr val="bg1"/>
              </a:solidFill>
              <a:latin typeface="Imago" pitchFamily="2" charset="0"/>
            </a:endParaRPr>
          </a:p>
        </p:txBody>
      </p:sp>
      <p:sp>
        <p:nvSpPr>
          <p:cNvPr id="53" name="Rectangle 52"/>
          <p:cNvSpPr/>
          <p:nvPr/>
        </p:nvSpPr>
        <p:spPr>
          <a:xfrm>
            <a:off x="689316" y="1150240"/>
            <a:ext cx="2497594" cy="167676"/>
          </a:xfrm>
          <a:prstGeom prst="rect">
            <a:avLst/>
          </a:prstGeom>
          <a:solidFill>
            <a:srgbClr val="C00000"/>
          </a:solidFill>
          <a:ln w="28575">
            <a:solidFill>
              <a:srgbClr val="C00000"/>
            </a:solidFill>
          </a:ln>
        </p:spPr>
        <p:txBody>
          <a:bodyPr vert="horz" wrap="square" lIns="91436" tIns="45718" rIns="91436" bIns="45718" numCol="1" rtlCol="0" anchor="ctr" anchorCtr="0" compatLnSpc="1">
            <a:prstTxWarp prst="textNoShape">
              <a:avLst/>
            </a:prstTxWarp>
            <a:noAutofit/>
          </a:bodyPr>
          <a:lstStyle/>
          <a:p>
            <a:pPr algn="ctr" defTabSz="914355" eaLnBrk="0" hangingPunct="0">
              <a:spcBef>
                <a:spcPct val="50000"/>
              </a:spcBef>
            </a:pPr>
            <a:r>
              <a:rPr lang="cs-CZ" sz="1100" b="1" i="0" dirty="0" smtClean="0">
                <a:solidFill>
                  <a:schemeClr val="bg1"/>
                </a:solidFill>
                <a:latin typeface="Imago" pitchFamily="2" charset="0"/>
              </a:rPr>
              <a:t>Nádorové mikroprostředí</a:t>
            </a:r>
            <a:endParaRPr lang="en-US" sz="1100" b="1" i="0" dirty="0">
              <a:solidFill>
                <a:schemeClr val="bg1"/>
              </a:solidFill>
              <a:latin typeface="Imago" pitchFamily="2" charset="0"/>
            </a:endParaRPr>
          </a:p>
        </p:txBody>
      </p:sp>
      <p:sp>
        <p:nvSpPr>
          <p:cNvPr id="54" name="Rectangle 53"/>
          <p:cNvSpPr/>
          <p:nvPr/>
        </p:nvSpPr>
        <p:spPr>
          <a:xfrm>
            <a:off x="3331278" y="1156964"/>
            <a:ext cx="2497594" cy="167676"/>
          </a:xfrm>
          <a:prstGeom prst="rect">
            <a:avLst/>
          </a:prstGeom>
          <a:solidFill>
            <a:srgbClr val="C00000"/>
          </a:solidFill>
          <a:ln w="28575">
            <a:solidFill>
              <a:srgbClr val="C00000"/>
            </a:solidFill>
          </a:ln>
        </p:spPr>
        <p:txBody>
          <a:bodyPr vert="horz" wrap="square" lIns="91436" tIns="45718" rIns="91436" bIns="45718" numCol="1" rtlCol="0" anchor="ctr" anchorCtr="0" compatLnSpc="1">
            <a:prstTxWarp prst="textNoShape">
              <a:avLst/>
            </a:prstTxWarp>
            <a:noAutofit/>
          </a:bodyPr>
          <a:lstStyle/>
          <a:p>
            <a:pPr algn="ctr" defTabSz="914355" eaLnBrk="0" hangingPunct="0">
              <a:spcBef>
                <a:spcPct val="50000"/>
              </a:spcBef>
            </a:pPr>
            <a:r>
              <a:rPr lang="cs-CZ" sz="1100" b="1" i="0" dirty="0" smtClean="0">
                <a:solidFill>
                  <a:schemeClr val="bg1"/>
                </a:solidFill>
              </a:rPr>
              <a:t>Lymfatická uzlina</a:t>
            </a:r>
            <a:endParaRPr lang="en-US" sz="1100" b="1" i="0" dirty="0">
              <a:solidFill>
                <a:schemeClr val="bg1"/>
              </a:solidFill>
              <a:latin typeface="Imago" pitchFamily="2" charset="0"/>
            </a:endParaRPr>
          </a:p>
        </p:txBody>
      </p:sp>
      <p:sp>
        <p:nvSpPr>
          <p:cNvPr id="55" name="Rectangle 54"/>
          <p:cNvSpPr/>
          <p:nvPr/>
        </p:nvSpPr>
        <p:spPr>
          <a:xfrm>
            <a:off x="5977125" y="1156964"/>
            <a:ext cx="2497594" cy="167676"/>
          </a:xfrm>
          <a:prstGeom prst="rect">
            <a:avLst/>
          </a:prstGeom>
          <a:solidFill>
            <a:srgbClr val="C00000"/>
          </a:solidFill>
          <a:ln w="28575">
            <a:solidFill>
              <a:srgbClr val="C00000"/>
            </a:solidFill>
          </a:ln>
        </p:spPr>
        <p:txBody>
          <a:bodyPr vert="horz" wrap="square" lIns="91436" tIns="45718" rIns="91436" bIns="45718" numCol="1" rtlCol="0" anchor="ctr" anchorCtr="0" compatLnSpc="1">
            <a:prstTxWarp prst="textNoShape">
              <a:avLst/>
            </a:prstTxWarp>
            <a:noAutofit/>
          </a:bodyPr>
          <a:lstStyle/>
          <a:p>
            <a:pPr algn="ctr" defTabSz="914355" eaLnBrk="0" hangingPunct="0">
              <a:spcBef>
                <a:spcPct val="50000"/>
              </a:spcBef>
            </a:pPr>
            <a:r>
              <a:rPr lang="cs-CZ" sz="1100" b="1" i="0" dirty="0" smtClean="0">
                <a:solidFill>
                  <a:schemeClr val="bg1"/>
                </a:solidFill>
              </a:rPr>
              <a:t>Normální tkáň</a:t>
            </a:r>
            <a:endParaRPr lang="en-US" sz="1100" b="1" i="0" dirty="0">
              <a:solidFill>
                <a:schemeClr val="bg1"/>
              </a:solidFill>
              <a:latin typeface="Imago" pitchFamily="2" charset="0"/>
            </a:endParaRPr>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9016"/>
          <a:stretch/>
        </p:blipFill>
        <p:spPr bwMode="auto">
          <a:xfrm>
            <a:off x="3331280" y="1336211"/>
            <a:ext cx="2014445" cy="1426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Rectangle 47"/>
          <p:cNvSpPr/>
          <p:nvPr/>
        </p:nvSpPr>
        <p:spPr>
          <a:xfrm>
            <a:off x="3331280" y="1324641"/>
            <a:ext cx="2497593" cy="1581010"/>
          </a:xfrm>
          <a:prstGeom prst="rect">
            <a:avLst/>
          </a:prstGeom>
          <a:noFill/>
          <a:ln w="28575">
            <a:solidFill>
              <a:srgbClr val="C00000"/>
            </a:solidFill>
          </a:ln>
        </p:spPr>
        <p:txBody>
          <a:bodyPr vert="horz" wrap="square" lIns="91436" tIns="45718" rIns="91436" bIns="45718" numCol="1" rtlCol="0" anchor="t" anchorCtr="0" compatLnSpc="1">
            <a:prstTxWarp prst="textNoShape">
              <a:avLst/>
            </a:prstTxWarp>
            <a:noAutofit/>
          </a:bodyPr>
          <a:lstStyle/>
          <a:p>
            <a:pPr defTabSz="914355" eaLnBrk="0" hangingPunct="0">
              <a:spcBef>
                <a:spcPct val="50000"/>
              </a:spcBef>
            </a:pPr>
            <a:endParaRPr lang="en-US" i="0">
              <a:solidFill>
                <a:schemeClr val="bg1"/>
              </a:solidFill>
              <a:latin typeface="Imago" pitchFamily="2" charset="0"/>
            </a:endParaRPr>
          </a:p>
        </p:txBody>
      </p:sp>
      <p:sp>
        <p:nvSpPr>
          <p:cNvPr id="4" name="Obdélník 3"/>
          <p:cNvSpPr/>
          <p:nvPr/>
        </p:nvSpPr>
        <p:spPr>
          <a:xfrm>
            <a:off x="293426" y="4660956"/>
            <a:ext cx="5683697" cy="200055"/>
          </a:xfrm>
          <a:prstGeom prst="rect">
            <a:avLst/>
          </a:prstGeom>
        </p:spPr>
        <p:txBody>
          <a:bodyPr wrap="square">
            <a:spAutoFit/>
          </a:bodyPr>
          <a:lstStyle/>
          <a:p>
            <a:endParaRPr lang="en-US" sz="700" i="0" dirty="0">
              <a:latin typeface="Imago" panose="02000500060000020004" pitchFamily="2" charset="0"/>
            </a:endParaRPr>
          </a:p>
        </p:txBody>
      </p:sp>
      <p:sp>
        <p:nvSpPr>
          <p:cNvPr id="15" name="Rectangle 14"/>
          <p:cNvSpPr/>
          <p:nvPr/>
        </p:nvSpPr>
        <p:spPr>
          <a:xfrm>
            <a:off x="8069031" y="4867348"/>
            <a:ext cx="968289" cy="200055"/>
          </a:xfrm>
          <a:prstGeom prst="rect">
            <a:avLst/>
          </a:prstGeom>
          <a:solidFill>
            <a:schemeClr val="bg1"/>
          </a:solidFill>
        </p:spPr>
        <p:txBody>
          <a:bodyPr wrap="square">
            <a:spAutoFit/>
          </a:bodyPr>
          <a:lstStyle/>
          <a:p>
            <a:r>
              <a:rPr lang="en-US" sz="700" i="0" dirty="0">
                <a:solidFill>
                  <a:srgbClr val="555555"/>
                </a:solidFill>
                <a:latin typeface="Arial" panose="020B0604020202020204" pitchFamily="34" charset="0"/>
              </a:rPr>
              <a:t>M-CZ-00001107</a:t>
            </a:r>
            <a:endParaRPr lang="en-US" sz="700" dirty="0"/>
          </a:p>
        </p:txBody>
      </p:sp>
    </p:spTree>
    <p:extLst>
      <p:ext uri="{BB962C8B-B14F-4D97-AF65-F5344CB8AC3E}">
        <p14:creationId xmlns:p14="http://schemas.microsoft.com/office/powerpoint/2010/main" val="3515026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500"/>
                                  </p:stCondLst>
                                  <p:childTnLst>
                                    <p:set>
                                      <p:cBhvr>
                                        <p:cTn id="13" dur="1" fill="hold">
                                          <p:stCondLst>
                                            <p:cond delay="0"/>
                                          </p:stCondLst>
                                        </p:cTn>
                                        <p:tgtEl>
                                          <p:spTgt spid="48"/>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nodeType="afterEffect">
                                  <p:stCondLst>
                                    <p:cond delay="500"/>
                                  </p:stCondLst>
                                  <p:childTnLst>
                                    <p:set>
                                      <p:cBhvr>
                                        <p:cTn id="21" dur="1" fill="hold">
                                          <p:stCondLst>
                                            <p:cond delay="0"/>
                                          </p:stCondLst>
                                        </p:cTn>
                                        <p:tgtEl>
                                          <p:spTgt spid="1041"/>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3" grpId="0" animBg="1"/>
      <p:bldP spid="53" grpId="0" animBg="1"/>
      <p:bldP spid="54" grpId="0" animBg="1"/>
      <p:bldP spid="55" grpId="0" animBg="1"/>
      <p:bldP spid="4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b="1" dirty="0" smtClean="0"/>
              <a:t>CIT program</a:t>
            </a:r>
            <a:r>
              <a:rPr lang="cs-CZ" sz="2000" b="1" dirty="0" smtClean="0"/>
              <a:t> – navržen k obnovení protinádorové imunity na základě nádorové biologie</a:t>
            </a:r>
            <a:endParaRPr lang="en-GB" sz="2000" b="1" i="1" dirty="0"/>
          </a:p>
        </p:txBody>
      </p:sp>
      <p:sp>
        <p:nvSpPr>
          <p:cNvPr id="3" name="Text Placeholder 2"/>
          <p:cNvSpPr>
            <a:spLocks noGrp="1"/>
          </p:cNvSpPr>
          <p:nvPr>
            <p:ph type="body" sz="quarter" idx="4294967295"/>
          </p:nvPr>
        </p:nvSpPr>
        <p:spPr>
          <a:xfrm>
            <a:off x="262631" y="4666598"/>
            <a:ext cx="5770635" cy="369332"/>
          </a:xfrm>
        </p:spPr>
        <p:txBody>
          <a:bodyPr/>
          <a:lstStyle/>
          <a:p>
            <a:pPr marL="0" indent="0">
              <a:spcBef>
                <a:spcPts val="0"/>
              </a:spcBef>
              <a:buNone/>
            </a:pPr>
            <a:r>
              <a:rPr lang="en-US" sz="800" dirty="0" smtClean="0">
                <a:solidFill>
                  <a:schemeClr val="bg1">
                    <a:lumMod val="50000"/>
                  </a:schemeClr>
                </a:solidFill>
              </a:rPr>
              <a:t>Clinical </a:t>
            </a:r>
            <a:r>
              <a:rPr lang="en-US" sz="800" dirty="0">
                <a:solidFill>
                  <a:schemeClr val="bg1">
                    <a:lumMod val="50000"/>
                  </a:schemeClr>
                </a:solidFill>
              </a:rPr>
              <a:t>collaborations.</a:t>
            </a:r>
          </a:p>
          <a:p>
            <a:pPr marL="0" indent="0">
              <a:spcBef>
                <a:spcPts val="0"/>
              </a:spcBef>
              <a:buNone/>
            </a:pPr>
            <a:r>
              <a:rPr lang="en-US" sz="800" dirty="0">
                <a:solidFill>
                  <a:schemeClr val="bg1">
                    <a:lumMod val="50000"/>
                  </a:schemeClr>
                </a:solidFill>
              </a:rPr>
              <a:t>Mapping of approaches to phenotypes based on current lead hypotheses. Does not preclude activity in other phenotypes.</a:t>
            </a:r>
            <a:endParaRPr lang="en-GB" sz="800" dirty="0">
              <a:solidFill>
                <a:schemeClr val="bg1">
                  <a:lumMod val="50000"/>
                </a:schemeClr>
              </a:solidFill>
            </a:endParaRPr>
          </a:p>
          <a:p>
            <a:pPr marL="0" indent="0">
              <a:spcBef>
                <a:spcPts val="0"/>
              </a:spcBef>
              <a:buNone/>
            </a:pPr>
            <a:r>
              <a:rPr lang="en-GB" sz="800" dirty="0">
                <a:solidFill>
                  <a:schemeClr val="bg1">
                    <a:lumMod val="50000"/>
                  </a:schemeClr>
                </a:solidFill>
              </a:rPr>
              <a:t>Adapted from Chen &amp; </a:t>
            </a:r>
            <a:r>
              <a:rPr lang="en-GB" sz="800" dirty="0" err="1">
                <a:solidFill>
                  <a:schemeClr val="bg1">
                    <a:lumMod val="50000"/>
                  </a:schemeClr>
                </a:solidFill>
              </a:rPr>
              <a:t>Mellman</a:t>
            </a:r>
            <a:r>
              <a:rPr lang="en-GB" sz="800" dirty="0">
                <a:solidFill>
                  <a:schemeClr val="bg1">
                    <a:lumMod val="50000"/>
                  </a:schemeClr>
                </a:solidFill>
              </a:rPr>
              <a:t>, 2013; Hedge, </a:t>
            </a:r>
            <a:r>
              <a:rPr lang="en-GB" sz="800" i="1" dirty="0">
                <a:solidFill>
                  <a:schemeClr val="bg1">
                    <a:lumMod val="50000"/>
                  </a:schemeClr>
                </a:solidFill>
              </a:rPr>
              <a:t>et al</a:t>
            </a:r>
            <a:r>
              <a:rPr lang="en-GB" sz="800" dirty="0">
                <a:solidFill>
                  <a:schemeClr val="bg1">
                    <a:lumMod val="50000"/>
                  </a:schemeClr>
                </a:solidFill>
              </a:rPr>
              <a:t>. 2016; Kim &amp; </a:t>
            </a:r>
            <a:r>
              <a:rPr lang="en-GB" sz="800" dirty="0" err="1">
                <a:solidFill>
                  <a:schemeClr val="bg1">
                    <a:lumMod val="50000"/>
                  </a:schemeClr>
                </a:solidFill>
              </a:rPr>
              <a:t>Mellman</a:t>
            </a:r>
            <a:r>
              <a:rPr lang="en-GB" sz="800" dirty="0">
                <a:solidFill>
                  <a:schemeClr val="bg1">
                    <a:lumMod val="50000"/>
                  </a:schemeClr>
                </a:solidFill>
              </a:rPr>
              <a:t>, 2016.</a:t>
            </a:r>
          </a:p>
        </p:txBody>
      </p:sp>
      <p:sp>
        <p:nvSpPr>
          <p:cNvPr id="22" name="Rectangle 21"/>
          <p:cNvSpPr/>
          <p:nvPr/>
        </p:nvSpPr>
        <p:spPr bwMode="auto">
          <a:xfrm>
            <a:off x="325146" y="1257546"/>
            <a:ext cx="2714745" cy="2634422"/>
          </a:xfrm>
          <a:prstGeom prst="rect">
            <a:avLst/>
          </a:prstGeom>
          <a:noFill/>
          <a:ln w="9525" cap="flat" cmpd="sng" algn="ctr">
            <a:noFill/>
            <a:prstDash val="solid"/>
            <a:round/>
            <a:headEnd type="none" w="med" len="med"/>
            <a:tailEnd type="none" w="med" len="med"/>
          </a:ln>
          <a:effectLst/>
          <a:extLst/>
        </p:spPr>
        <p:txBody>
          <a:bodyPr vert="horz" wrap="square" lIns="91436" tIns="45718" rIns="91436" bIns="45718" numCol="1" rtlCol="0" anchor="ctr" anchorCtr="0" compatLnSpc="1">
            <a:prstTxWarp prst="textNoShape">
              <a:avLst/>
            </a:prstTxWarp>
          </a:bodyPr>
          <a:lstStyle/>
          <a:p>
            <a:pPr>
              <a:spcBef>
                <a:spcPts val="0"/>
              </a:spcBef>
            </a:pPr>
            <a:r>
              <a:rPr lang="cs-CZ" sz="900" b="1" i="0" dirty="0" smtClean="0">
                <a:solidFill>
                  <a:srgbClr val="89B9E3"/>
                </a:solidFill>
                <a:latin typeface="Imago" pitchFamily="2" charset="0"/>
              </a:rPr>
              <a:t>Léčebné strategie</a:t>
            </a:r>
            <a:endParaRPr lang="en-GB" sz="900" b="1" i="0" dirty="0" smtClean="0">
              <a:solidFill>
                <a:srgbClr val="89B9E3"/>
              </a:solidFill>
              <a:latin typeface="Imago" pitchFamily="2" charset="0"/>
            </a:endParaRPr>
          </a:p>
          <a:p>
            <a:pPr>
              <a:spcBef>
                <a:spcPts val="0"/>
              </a:spcBef>
            </a:pPr>
            <a:r>
              <a:rPr lang="cs-CZ" sz="900" b="1" i="0" dirty="0" smtClean="0">
                <a:latin typeface="Imago" pitchFamily="2" charset="0"/>
              </a:rPr>
              <a:t>Tvorba/uvolnění  antigenů </a:t>
            </a:r>
            <a:r>
              <a:rPr lang="en-GB" sz="900" b="1" i="0" dirty="0" smtClean="0">
                <a:latin typeface="Imago" pitchFamily="2" charset="0"/>
              </a:rPr>
              <a:t> </a:t>
            </a:r>
            <a:endParaRPr lang="en-GB" sz="900" b="1" i="0" dirty="0">
              <a:latin typeface="Imago" pitchFamily="2" charset="0"/>
            </a:endParaRPr>
          </a:p>
          <a:p>
            <a:pPr marL="171442" indent="-171442">
              <a:spcBef>
                <a:spcPts val="0"/>
              </a:spcBef>
              <a:buFont typeface="Arial" panose="020B0604020202020204" pitchFamily="34" charset="0"/>
              <a:buChar char="•"/>
            </a:pPr>
            <a:r>
              <a:rPr lang="en-GB" sz="900" i="0" dirty="0" smtClean="0">
                <a:solidFill>
                  <a:schemeClr val="bg1">
                    <a:lumMod val="50000"/>
                  </a:schemeClr>
                </a:solidFill>
                <a:latin typeface="Imago" pitchFamily="2" charset="0"/>
              </a:rPr>
              <a:t>Per</a:t>
            </a:r>
            <a:r>
              <a:rPr lang="cs-CZ" sz="900" i="0" dirty="0" err="1" smtClean="0">
                <a:solidFill>
                  <a:schemeClr val="bg1">
                    <a:lumMod val="50000"/>
                  </a:schemeClr>
                </a:solidFill>
                <a:latin typeface="Imago" pitchFamily="2" charset="0"/>
              </a:rPr>
              <a:t>zonalizovaná</a:t>
            </a:r>
            <a:r>
              <a:rPr lang="cs-CZ" sz="900" i="0" dirty="0" smtClean="0">
                <a:solidFill>
                  <a:schemeClr val="bg1">
                    <a:lumMod val="50000"/>
                  </a:schemeClr>
                </a:solidFill>
                <a:latin typeface="Imago" pitchFamily="2" charset="0"/>
              </a:rPr>
              <a:t> protinádorová vakcína</a:t>
            </a:r>
            <a:r>
              <a:rPr lang="en-GB" sz="900" i="0" dirty="0" smtClean="0">
                <a:solidFill>
                  <a:schemeClr val="bg1">
                    <a:lumMod val="50000"/>
                  </a:schemeClr>
                </a:solidFill>
                <a:latin typeface="Imago" pitchFamily="2" charset="0"/>
              </a:rPr>
              <a:t> </a:t>
            </a:r>
            <a:endParaRPr lang="cs-CZ" sz="900" i="0" dirty="0" smtClean="0">
              <a:solidFill>
                <a:schemeClr val="bg1">
                  <a:lumMod val="50000"/>
                </a:schemeClr>
              </a:solidFill>
              <a:latin typeface="Imago" pitchFamily="2" charset="0"/>
            </a:endParaRPr>
          </a:p>
          <a:p>
            <a:pPr marL="171442" indent="-171442">
              <a:spcBef>
                <a:spcPts val="0"/>
              </a:spcBef>
              <a:buFont typeface="Arial" panose="020B0604020202020204" pitchFamily="34" charset="0"/>
              <a:buChar char="•"/>
            </a:pPr>
            <a:r>
              <a:rPr lang="en-GB" sz="900" i="0" dirty="0" err="1" smtClean="0">
                <a:solidFill>
                  <a:schemeClr val="bg1">
                    <a:lumMod val="50000"/>
                  </a:schemeClr>
                </a:solidFill>
                <a:latin typeface="Imago" pitchFamily="2" charset="0"/>
              </a:rPr>
              <a:t>Va</a:t>
            </a:r>
            <a:r>
              <a:rPr lang="cs-CZ" sz="900" i="0" dirty="0" err="1" smtClean="0">
                <a:solidFill>
                  <a:schemeClr val="bg1">
                    <a:lumMod val="50000"/>
                  </a:schemeClr>
                </a:solidFill>
                <a:latin typeface="Imago" pitchFamily="2" charset="0"/>
              </a:rPr>
              <a:t>kcíny</a:t>
            </a:r>
            <a:r>
              <a:rPr lang="en-GB" sz="900" i="0" dirty="0" smtClean="0">
                <a:solidFill>
                  <a:schemeClr val="bg1">
                    <a:lumMod val="50000"/>
                  </a:schemeClr>
                </a:solidFill>
                <a:latin typeface="Imago" pitchFamily="2" charset="0"/>
              </a:rPr>
              <a:t>*</a:t>
            </a:r>
            <a:endParaRPr lang="en-GB" sz="900" i="0" dirty="0">
              <a:solidFill>
                <a:schemeClr val="bg1">
                  <a:lumMod val="50000"/>
                </a:schemeClr>
              </a:solidFill>
              <a:latin typeface="Imago" pitchFamily="2" charset="0"/>
            </a:endParaRPr>
          </a:p>
          <a:p>
            <a:pPr marL="171442" indent="-171442">
              <a:spcBef>
                <a:spcPts val="0"/>
              </a:spcBef>
              <a:buFont typeface="Arial" panose="020B0604020202020204" pitchFamily="34" charset="0"/>
              <a:buChar char="•"/>
            </a:pPr>
            <a:r>
              <a:rPr lang="en-GB" sz="900" i="0" dirty="0" smtClean="0">
                <a:solidFill>
                  <a:schemeClr val="bg1">
                    <a:lumMod val="50000"/>
                  </a:schemeClr>
                </a:solidFill>
                <a:latin typeface="Imago" pitchFamily="2" charset="0"/>
              </a:rPr>
              <a:t>On</a:t>
            </a:r>
            <a:r>
              <a:rPr lang="cs-CZ" sz="900" i="0" dirty="0" smtClean="0">
                <a:solidFill>
                  <a:schemeClr val="bg1">
                    <a:lumMod val="50000"/>
                  </a:schemeClr>
                </a:solidFill>
                <a:latin typeface="Imago" pitchFamily="2" charset="0"/>
              </a:rPr>
              <a:t>k</a:t>
            </a:r>
            <a:r>
              <a:rPr lang="en-GB" sz="900" i="0" dirty="0" err="1" smtClean="0">
                <a:solidFill>
                  <a:schemeClr val="bg1">
                    <a:lumMod val="50000"/>
                  </a:schemeClr>
                </a:solidFill>
                <a:latin typeface="Imago" pitchFamily="2" charset="0"/>
              </a:rPr>
              <a:t>olytic</a:t>
            </a:r>
            <a:r>
              <a:rPr lang="cs-CZ" sz="900" i="0" dirty="0" err="1" smtClean="0">
                <a:solidFill>
                  <a:schemeClr val="bg1">
                    <a:lumMod val="50000"/>
                  </a:schemeClr>
                </a:solidFill>
                <a:latin typeface="Imago" pitchFamily="2" charset="0"/>
              </a:rPr>
              <a:t>ké</a:t>
            </a:r>
            <a:r>
              <a:rPr lang="en-GB" sz="900" i="0" dirty="0" smtClean="0">
                <a:solidFill>
                  <a:schemeClr val="bg1">
                    <a:lumMod val="50000"/>
                  </a:schemeClr>
                </a:solidFill>
                <a:latin typeface="Imago" pitchFamily="2" charset="0"/>
              </a:rPr>
              <a:t> </a:t>
            </a:r>
            <a:r>
              <a:rPr lang="en-GB" sz="900" i="0" dirty="0" err="1" smtClean="0">
                <a:solidFill>
                  <a:schemeClr val="bg1">
                    <a:lumMod val="50000"/>
                  </a:schemeClr>
                </a:solidFill>
                <a:latin typeface="Imago" pitchFamily="2" charset="0"/>
              </a:rPr>
              <a:t>vir</a:t>
            </a:r>
            <a:r>
              <a:rPr lang="cs-CZ" sz="900" i="0" dirty="0" smtClean="0">
                <a:solidFill>
                  <a:schemeClr val="bg1">
                    <a:lumMod val="50000"/>
                  </a:schemeClr>
                </a:solidFill>
                <a:latin typeface="Imago" pitchFamily="2" charset="0"/>
              </a:rPr>
              <a:t>y</a:t>
            </a:r>
            <a:r>
              <a:rPr lang="en-GB" sz="900" i="0" dirty="0" smtClean="0">
                <a:solidFill>
                  <a:schemeClr val="bg1">
                    <a:lumMod val="50000"/>
                  </a:schemeClr>
                </a:solidFill>
                <a:latin typeface="Imago" pitchFamily="2" charset="0"/>
              </a:rPr>
              <a:t>*</a:t>
            </a:r>
            <a:endParaRPr lang="en-GB" sz="900" i="0" dirty="0">
              <a:solidFill>
                <a:schemeClr val="bg1">
                  <a:lumMod val="50000"/>
                </a:schemeClr>
              </a:solidFill>
              <a:latin typeface="Imago" pitchFamily="2" charset="0"/>
            </a:endParaRPr>
          </a:p>
          <a:p>
            <a:pPr marL="171442" indent="-171442">
              <a:spcBef>
                <a:spcPts val="0"/>
              </a:spcBef>
              <a:buFont typeface="Arial" panose="020B0604020202020204" pitchFamily="34" charset="0"/>
              <a:buChar char="•"/>
            </a:pPr>
            <a:r>
              <a:rPr lang="en-GB" sz="900" i="0" dirty="0">
                <a:solidFill>
                  <a:schemeClr val="bg1">
                    <a:lumMod val="50000"/>
                  </a:schemeClr>
                </a:solidFill>
                <a:latin typeface="Imago" pitchFamily="2" charset="0"/>
              </a:rPr>
              <a:t>CAR-T*</a:t>
            </a:r>
          </a:p>
          <a:p>
            <a:pPr marL="171442" indent="-171442">
              <a:spcBef>
                <a:spcPts val="0"/>
              </a:spcBef>
              <a:buFont typeface="Arial" panose="020B0604020202020204" pitchFamily="34" charset="0"/>
              <a:buChar char="•"/>
            </a:pPr>
            <a:r>
              <a:rPr lang="en-GB" sz="900" i="0" dirty="0" smtClean="0">
                <a:solidFill>
                  <a:schemeClr val="bg1">
                    <a:lumMod val="50000"/>
                  </a:schemeClr>
                </a:solidFill>
                <a:latin typeface="Imago" pitchFamily="2" charset="0"/>
              </a:rPr>
              <a:t>Epigenetic</a:t>
            </a:r>
            <a:r>
              <a:rPr lang="cs-CZ" sz="900" i="0" dirty="0" err="1" smtClean="0">
                <a:solidFill>
                  <a:schemeClr val="bg1">
                    <a:lumMod val="50000"/>
                  </a:schemeClr>
                </a:solidFill>
                <a:latin typeface="Imago" pitchFamily="2" charset="0"/>
              </a:rPr>
              <a:t>ké</a:t>
            </a:r>
            <a:r>
              <a:rPr lang="cs-CZ" sz="900" i="0" dirty="0" smtClean="0">
                <a:solidFill>
                  <a:schemeClr val="bg1">
                    <a:lumMod val="50000"/>
                  </a:schemeClr>
                </a:solidFill>
                <a:latin typeface="Imago" pitchFamily="2" charset="0"/>
              </a:rPr>
              <a:t> modifikátory</a:t>
            </a:r>
            <a:r>
              <a:rPr lang="en-GB" sz="900" i="0" dirty="0" smtClean="0">
                <a:solidFill>
                  <a:schemeClr val="bg1">
                    <a:lumMod val="50000"/>
                  </a:schemeClr>
                </a:solidFill>
                <a:latin typeface="Imago" pitchFamily="2" charset="0"/>
              </a:rPr>
              <a:t> </a:t>
            </a:r>
            <a:r>
              <a:rPr lang="en-GB" sz="900" i="0" dirty="0">
                <a:solidFill>
                  <a:schemeClr val="bg1">
                    <a:lumMod val="50000"/>
                  </a:schemeClr>
                </a:solidFill>
                <a:latin typeface="Imago" pitchFamily="2" charset="0"/>
              </a:rPr>
              <a:t>(</a:t>
            </a:r>
            <a:r>
              <a:rPr lang="en-GB" sz="900" i="0" dirty="0" err="1">
                <a:solidFill>
                  <a:schemeClr val="bg1">
                    <a:lumMod val="50000"/>
                  </a:schemeClr>
                </a:solidFill>
                <a:latin typeface="Imago" pitchFamily="2" charset="0"/>
              </a:rPr>
              <a:t>HDACi</a:t>
            </a:r>
            <a:r>
              <a:rPr lang="en-GB" sz="900" i="0" dirty="0">
                <a:solidFill>
                  <a:schemeClr val="bg1">
                    <a:lumMod val="50000"/>
                  </a:schemeClr>
                </a:solidFill>
                <a:latin typeface="Imago" pitchFamily="2" charset="0"/>
              </a:rPr>
              <a:t>,* </a:t>
            </a:r>
            <a:r>
              <a:rPr lang="en-GB" sz="900" i="0" dirty="0" smtClean="0">
                <a:solidFill>
                  <a:schemeClr val="bg1">
                    <a:lumMod val="50000"/>
                  </a:schemeClr>
                </a:solidFill>
                <a:latin typeface="Imago" pitchFamily="2" charset="0"/>
              </a:rPr>
              <a:t>EZH2i*, </a:t>
            </a:r>
            <a:r>
              <a:rPr lang="en-GB" sz="900" i="0" dirty="0" err="1" smtClean="0">
                <a:solidFill>
                  <a:schemeClr val="bg1">
                    <a:lumMod val="50000"/>
                  </a:schemeClr>
                </a:solidFill>
                <a:latin typeface="Imago" pitchFamily="2" charset="0"/>
              </a:rPr>
              <a:t>DNMTi</a:t>
            </a:r>
            <a:r>
              <a:rPr lang="en-GB" sz="900" i="0" dirty="0">
                <a:solidFill>
                  <a:schemeClr val="bg1">
                    <a:lumMod val="50000"/>
                  </a:schemeClr>
                </a:solidFill>
                <a:latin typeface="Imago" pitchFamily="2" charset="0"/>
              </a:rPr>
              <a:t>*)</a:t>
            </a:r>
          </a:p>
          <a:p>
            <a:pPr marL="171442" indent="-171442">
              <a:spcBef>
                <a:spcPts val="0"/>
              </a:spcBef>
              <a:buFont typeface="Arial" panose="020B0604020202020204" pitchFamily="34" charset="0"/>
              <a:buChar char="•"/>
            </a:pPr>
            <a:r>
              <a:rPr lang="en-GB" sz="900" i="0" dirty="0" err="1" smtClean="0">
                <a:solidFill>
                  <a:schemeClr val="bg1">
                    <a:lumMod val="50000"/>
                  </a:schemeClr>
                </a:solidFill>
                <a:latin typeface="Imago" pitchFamily="2" charset="0"/>
              </a:rPr>
              <a:t>Chemoterap</a:t>
            </a:r>
            <a:r>
              <a:rPr lang="cs-CZ" sz="900" i="0" dirty="0" err="1" smtClean="0">
                <a:solidFill>
                  <a:schemeClr val="bg1">
                    <a:lumMod val="50000"/>
                  </a:schemeClr>
                </a:solidFill>
                <a:latin typeface="Imago" pitchFamily="2" charset="0"/>
              </a:rPr>
              <a:t>ie</a:t>
            </a:r>
            <a:r>
              <a:rPr lang="en-GB" sz="900" i="0" dirty="0" smtClean="0">
                <a:solidFill>
                  <a:schemeClr val="bg1">
                    <a:lumMod val="50000"/>
                  </a:schemeClr>
                </a:solidFill>
                <a:latin typeface="Imago" pitchFamily="2" charset="0"/>
              </a:rPr>
              <a:t>*</a:t>
            </a:r>
            <a:endParaRPr lang="en-GB" sz="900" i="0" dirty="0">
              <a:solidFill>
                <a:schemeClr val="bg1">
                  <a:lumMod val="50000"/>
                </a:schemeClr>
              </a:solidFill>
              <a:latin typeface="Imago" pitchFamily="2" charset="0"/>
            </a:endParaRPr>
          </a:p>
          <a:p>
            <a:pPr marL="171442" indent="-171442">
              <a:spcBef>
                <a:spcPts val="0"/>
              </a:spcBef>
              <a:buFont typeface="Arial" panose="020B0604020202020204" pitchFamily="34" charset="0"/>
              <a:buChar char="•"/>
            </a:pPr>
            <a:r>
              <a:rPr lang="en-GB" sz="900" i="0" dirty="0" err="1" smtClean="0">
                <a:solidFill>
                  <a:schemeClr val="bg1">
                    <a:lumMod val="50000"/>
                  </a:schemeClr>
                </a:solidFill>
                <a:latin typeface="Imago" pitchFamily="2" charset="0"/>
              </a:rPr>
              <a:t>Radioterap</a:t>
            </a:r>
            <a:r>
              <a:rPr lang="cs-CZ" sz="900" i="0" dirty="0" err="1" smtClean="0">
                <a:solidFill>
                  <a:schemeClr val="bg1">
                    <a:lumMod val="50000"/>
                  </a:schemeClr>
                </a:solidFill>
                <a:latin typeface="Imago" pitchFamily="2" charset="0"/>
              </a:rPr>
              <a:t>ie</a:t>
            </a:r>
            <a:r>
              <a:rPr lang="en-GB" sz="900" i="0" dirty="0" smtClean="0">
                <a:solidFill>
                  <a:schemeClr val="bg1">
                    <a:lumMod val="50000"/>
                  </a:schemeClr>
                </a:solidFill>
                <a:latin typeface="Imago" pitchFamily="2" charset="0"/>
              </a:rPr>
              <a:t>*</a:t>
            </a:r>
            <a:endParaRPr lang="en-GB" sz="900" i="0" dirty="0">
              <a:solidFill>
                <a:schemeClr val="bg1">
                  <a:lumMod val="50000"/>
                </a:schemeClr>
              </a:solidFill>
              <a:latin typeface="Imago" pitchFamily="2" charset="0"/>
            </a:endParaRPr>
          </a:p>
          <a:p>
            <a:pPr marL="171442" indent="-171442">
              <a:spcBef>
                <a:spcPts val="0"/>
              </a:spcBef>
              <a:buFont typeface="Arial" panose="020B0604020202020204" pitchFamily="34" charset="0"/>
              <a:buChar char="•"/>
            </a:pPr>
            <a:r>
              <a:rPr lang="cs-CZ" sz="900" i="0" dirty="0" smtClean="0">
                <a:solidFill>
                  <a:schemeClr val="bg1">
                    <a:lumMod val="50000"/>
                  </a:schemeClr>
                </a:solidFill>
                <a:latin typeface="Imago" pitchFamily="2" charset="0"/>
              </a:rPr>
              <a:t>Cílená terapie</a:t>
            </a:r>
            <a:r>
              <a:rPr lang="en-GB" sz="900" i="0" dirty="0" smtClean="0">
                <a:solidFill>
                  <a:schemeClr val="bg1">
                    <a:lumMod val="50000"/>
                  </a:schemeClr>
                </a:solidFill>
                <a:latin typeface="Imago" pitchFamily="2" charset="0"/>
              </a:rPr>
              <a:t>: </a:t>
            </a:r>
            <a:r>
              <a:rPr lang="en-GB" sz="900" i="0" dirty="0">
                <a:solidFill>
                  <a:schemeClr val="bg1">
                    <a:lumMod val="50000"/>
                  </a:schemeClr>
                </a:solidFill>
                <a:latin typeface="Imago" pitchFamily="2" charset="0"/>
              </a:rPr>
              <a:t>anti-HER2, </a:t>
            </a:r>
            <a:r>
              <a:rPr lang="en-GB" sz="900" i="0" dirty="0" err="1">
                <a:solidFill>
                  <a:schemeClr val="bg1">
                    <a:lumMod val="50000"/>
                  </a:schemeClr>
                </a:solidFill>
                <a:latin typeface="Imago" pitchFamily="2" charset="0"/>
              </a:rPr>
              <a:t>BRAFi</a:t>
            </a:r>
            <a:r>
              <a:rPr lang="en-GB" sz="900" i="0" dirty="0">
                <a:solidFill>
                  <a:schemeClr val="bg1">
                    <a:lumMod val="50000"/>
                  </a:schemeClr>
                </a:solidFill>
                <a:latin typeface="Imago" pitchFamily="2" charset="0"/>
              </a:rPr>
              <a:t>, EGFR-TKI, </a:t>
            </a:r>
            <a:r>
              <a:rPr lang="en-GB" sz="900" i="0" dirty="0" err="1">
                <a:solidFill>
                  <a:schemeClr val="bg1">
                    <a:lumMod val="50000"/>
                  </a:schemeClr>
                </a:solidFill>
                <a:latin typeface="Imago" pitchFamily="2" charset="0"/>
              </a:rPr>
              <a:t>ALKi</a:t>
            </a:r>
            <a:r>
              <a:rPr lang="en-GB" sz="900" i="0" dirty="0">
                <a:solidFill>
                  <a:schemeClr val="bg1">
                    <a:lumMod val="50000"/>
                  </a:schemeClr>
                </a:solidFill>
                <a:latin typeface="Imago" pitchFamily="2" charset="0"/>
              </a:rPr>
              <a:t>, </a:t>
            </a:r>
            <a:r>
              <a:rPr lang="en-GB" sz="900" i="0" dirty="0" err="1">
                <a:solidFill>
                  <a:schemeClr val="bg1">
                    <a:lumMod val="50000"/>
                  </a:schemeClr>
                </a:solidFill>
                <a:latin typeface="Imago" pitchFamily="2" charset="0"/>
              </a:rPr>
              <a:t>PARPi</a:t>
            </a:r>
            <a:r>
              <a:rPr lang="en-GB" sz="900" i="0" dirty="0" smtClean="0">
                <a:solidFill>
                  <a:schemeClr val="bg1">
                    <a:lumMod val="50000"/>
                  </a:schemeClr>
                </a:solidFill>
                <a:latin typeface="Imago" pitchFamily="2" charset="0"/>
              </a:rPr>
              <a:t>*, anti-CD20</a:t>
            </a:r>
            <a:endParaRPr lang="en-GB" sz="900" i="0" dirty="0">
              <a:latin typeface="Imago" pitchFamily="2" charset="0"/>
            </a:endParaRPr>
          </a:p>
          <a:p>
            <a:pPr>
              <a:spcBef>
                <a:spcPts val="0"/>
              </a:spcBef>
            </a:pPr>
            <a:r>
              <a:rPr lang="cs-CZ" sz="900" b="1" i="0" dirty="0" smtClean="0">
                <a:latin typeface="Imago" pitchFamily="2" charset="0"/>
              </a:rPr>
              <a:t>Zvýšení prezentace antigenu a aktivace T-buněk </a:t>
            </a:r>
            <a:endParaRPr lang="en-GB" sz="900" b="1" i="0" dirty="0">
              <a:latin typeface="Imago" pitchFamily="2" charset="0"/>
            </a:endParaRPr>
          </a:p>
          <a:p>
            <a:pPr marL="171442" indent="-171442">
              <a:spcBef>
                <a:spcPts val="0"/>
              </a:spcBef>
              <a:buFont typeface="Arial" panose="020B0604020202020204" pitchFamily="34" charset="0"/>
              <a:buChar char="•"/>
            </a:pPr>
            <a:r>
              <a:rPr lang="en-GB" sz="900" i="0" dirty="0">
                <a:solidFill>
                  <a:schemeClr val="bg1">
                    <a:lumMod val="50000"/>
                  </a:schemeClr>
                </a:solidFill>
                <a:latin typeface="Imago" pitchFamily="2" charset="0"/>
              </a:rPr>
              <a:t>Anti-CD40</a:t>
            </a:r>
          </a:p>
          <a:p>
            <a:pPr marL="171442" indent="-171442">
              <a:spcBef>
                <a:spcPts val="0"/>
              </a:spcBef>
              <a:buFont typeface="Arial" panose="020B0604020202020204" pitchFamily="34" charset="0"/>
              <a:buChar char="•"/>
            </a:pPr>
            <a:r>
              <a:rPr lang="en-GB" sz="900" i="0" dirty="0">
                <a:solidFill>
                  <a:schemeClr val="bg1">
                    <a:lumMod val="50000"/>
                  </a:schemeClr>
                </a:solidFill>
                <a:latin typeface="Imago" pitchFamily="2" charset="0"/>
              </a:rPr>
              <a:t>Anti-CD27*</a:t>
            </a:r>
          </a:p>
          <a:p>
            <a:pPr>
              <a:spcBef>
                <a:spcPts val="0"/>
              </a:spcBef>
              <a:spcAft>
                <a:spcPts val="0"/>
              </a:spcAft>
            </a:pPr>
            <a:r>
              <a:rPr lang="cs-CZ" sz="900" b="1" i="0" dirty="0" smtClean="0">
                <a:latin typeface="Imago" pitchFamily="2" charset="0"/>
              </a:rPr>
              <a:t>Přesměrování  T-lymfocytů a zabíjení nádorových buněk </a:t>
            </a:r>
            <a:endParaRPr lang="en-GB" sz="900" b="1" i="0" dirty="0">
              <a:latin typeface="Imago" pitchFamily="2" charset="0"/>
            </a:endParaRPr>
          </a:p>
          <a:p>
            <a:pPr marL="171442" indent="-171442">
              <a:spcBef>
                <a:spcPts val="0"/>
              </a:spcBef>
              <a:buFont typeface="Arial" panose="020B0604020202020204" pitchFamily="34" charset="0"/>
              <a:buChar char="•"/>
            </a:pPr>
            <a:r>
              <a:rPr lang="en-GB" sz="900" i="0" dirty="0" smtClean="0">
                <a:solidFill>
                  <a:schemeClr val="bg1">
                    <a:lumMod val="50000"/>
                  </a:schemeClr>
                </a:solidFill>
                <a:latin typeface="Imago" pitchFamily="2" charset="0"/>
              </a:rPr>
              <a:t>bi</a:t>
            </a:r>
            <a:r>
              <a:rPr lang="cs-CZ" sz="900" i="0" dirty="0" smtClean="0">
                <a:solidFill>
                  <a:schemeClr val="bg1">
                    <a:lumMod val="50000"/>
                  </a:schemeClr>
                </a:solidFill>
                <a:latin typeface="Imago" pitchFamily="2" charset="0"/>
              </a:rPr>
              <a:t>s</a:t>
            </a:r>
            <a:r>
              <a:rPr lang="en-GB" sz="900" i="0" dirty="0" err="1" smtClean="0">
                <a:solidFill>
                  <a:schemeClr val="bg1">
                    <a:lumMod val="50000"/>
                  </a:schemeClr>
                </a:solidFill>
                <a:latin typeface="Imago" pitchFamily="2" charset="0"/>
              </a:rPr>
              <a:t>pecific</a:t>
            </a:r>
            <a:r>
              <a:rPr lang="cs-CZ" sz="900" i="0" dirty="0" err="1" smtClean="0">
                <a:solidFill>
                  <a:schemeClr val="bg1">
                    <a:lumMod val="50000"/>
                  </a:schemeClr>
                </a:solidFill>
                <a:latin typeface="Imago" pitchFamily="2" charset="0"/>
              </a:rPr>
              <a:t>ké</a:t>
            </a:r>
            <a:r>
              <a:rPr lang="cs-CZ" sz="900" i="0" dirty="0" smtClean="0">
                <a:solidFill>
                  <a:schemeClr val="bg1">
                    <a:lumMod val="50000"/>
                  </a:schemeClr>
                </a:solidFill>
                <a:latin typeface="Imago" pitchFamily="2" charset="0"/>
              </a:rPr>
              <a:t> T-lymfocyty </a:t>
            </a:r>
            <a:r>
              <a:rPr lang="en-GB" sz="900" i="0" dirty="0" smtClean="0">
                <a:solidFill>
                  <a:schemeClr val="bg1">
                    <a:lumMod val="50000"/>
                  </a:schemeClr>
                </a:solidFill>
                <a:latin typeface="Imago" pitchFamily="2" charset="0"/>
              </a:rPr>
              <a:t> (CEA-CD3 TCB, CD20-CD3 TCB, CD3-CD20 TDB)</a:t>
            </a:r>
            <a:endParaRPr lang="en-GB" sz="900" i="0" dirty="0">
              <a:solidFill>
                <a:schemeClr val="bg1">
                  <a:lumMod val="50000"/>
                </a:schemeClr>
              </a:solidFill>
              <a:latin typeface="Imago" pitchFamily="2" charset="0"/>
            </a:endParaRPr>
          </a:p>
        </p:txBody>
      </p:sp>
      <p:sp>
        <p:nvSpPr>
          <p:cNvPr id="17" name="Rectangle 16"/>
          <p:cNvSpPr/>
          <p:nvPr/>
        </p:nvSpPr>
        <p:spPr bwMode="auto">
          <a:xfrm>
            <a:off x="6141052" y="1317619"/>
            <a:ext cx="2715612" cy="1373504"/>
          </a:xfrm>
          <a:prstGeom prst="rect">
            <a:avLst/>
          </a:prstGeom>
          <a:noFill/>
          <a:ln w="9525" cap="flat" cmpd="sng" algn="ctr">
            <a:noFill/>
            <a:prstDash val="solid"/>
            <a:round/>
            <a:headEnd type="none" w="med" len="med"/>
            <a:tailEnd type="none" w="med" len="med"/>
          </a:ln>
          <a:effectLst/>
          <a:extLst/>
        </p:spPr>
        <p:txBody>
          <a:bodyPr vert="horz" wrap="square" lIns="91436" tIns="45718" rIns="91436" bIns="45718" numCol="1" rtlCol="0" anchor="ctr" anchorCtr="0" compatLnSpc="1">
            <a:prstTxWarp prst="textNoShape">
              <a:avLst/>
            </a:prstTxWarp>
          </a:bodyPr>
          <a:lstStyle/>
          <a:p>
            <a:pPr>
              <a:spcBef>
                <a:spcPts val="0"/>
              </a:spcBef>
              <a:spcAft>
                <a:spcPts val="0"/>
              </a:spcAft>
            </a:pPr>
            <a:r>
              <a:rPr lang="cs-CZ" sz="900" b="1" i="0" dirty="0" smtClean="0">
                <a:solidFill>
                  <a:srgbClr val="743371"/>
                </a:solidFill>
                <a:latin typeface="Imago" pitchFamily="2" charset="0"/>
              </a:rPr>
              <a:t>Léčebné strategie</a:t>
            </a:r>
            <a:endParaRPr lang="en-GB" sz="900" b="1" i="0" dirty="0" smtClean="0">
              <a:solidFill>
                <a:srgbClr val="743371"/>
              </a:solidFill>
              <a:latin typeface="Imago" pitchFamily="2" charset="0"/>
            </a:endParaRPr>
          </a:p>
          <a:p>
            <a:pPr>
              <a:spcBef>
                <a:spcPts val="0"/>
              </a:spcBef>
              <a:spcAft>
                <a:spcPts val="0"/>
              </a:spcAft>
            </a:pPr>
            <a:r>
              <a:rPr lang="cs-CZ" sz="900" b="1" i="0" dirty="0" smtClean="0">
                <a:latin typeface="Imago" pitchFamily="2" charset="0"/>
              </a:rPr>
              <a:t>Migrace T-lymfocytů do nádoru</a:t>
            </a:r>
            <a:endParaRPr lang="en-GB" sz="900" b="1" i="0" dirty="0">
              <a:latin typeface="Imago" pitchFamily="2" charset="0"/>
            </a:endParaRPr>
          </a:p>
          <a:p>
            <a:pPr marL="171442" indent="-171442">
              <a:spcBef>
                <a:spcPts val="0"/>
              </a:spcBef>
              <a:spcAft>
                <a:spcPts val="0"/>
              </a:spcAft>
              <a:buFont typeface="Arial" panose="020B0604020202020204" pitchFamily="34" charset="0"/>
              <a:buChar char="•"/>
            </a:pPr>
            <a:r>
              <a:rPr lang="en-GB" sz="900" i="0" dirty="0">
                <a:solidFill>
                  <a:schemeClr val="bg1">
                    <a:lumMod val="50000"/>
                  </a:schemeClr>
                </a:solidFill>
                <a:latin typeface="Imago" pitchFamily="2" charset="0"/>
              </a:rPr>
              <a:t>Anti-VEGF</a:t>
            </a:r>
          </a:p>
          <a:p>
            <a:pPr marL="171442" indent="-171442">
              <a:spcBef>
                <a:spcPts val="0"/>
              </a:spcBef>
              <a:spcAft>
                <a:spcPts val="0"/>
              </a:spcAft>
              <a:buFont typeface="Arial" panose="020B0604020202020204" pitchFamily="34" charset="0"/>
              <a:buChar char="•"/>
            </a:pPr>
            <a:r>
              <a:rPr lang="en-GB" sz="900" i="0" dirty="0">
                <a:solidFill>
                  <a:schemeClr val="bg1">
                    <a:lumMod val="50000"/>
                  </a:schemeClr>
                </a:solidFill>
                <a:latin typeface="Imago" pitchFamily="2" charset="0"/>
              </a:rPr>
              <a:t>Anti-CXCR4*</a:t>
            </a:r>
          </a:p>
          <a:p>
            <a:pPr>
              <a:spcBef>
                <a:spcPts val="0"/>
              </a:spcBef>
              <a:spcAft>
                <a:spcPts val="0"/>
              </a:spcAft>
            </a:pPr>
            <a:r>
              <a:rPr lang="cs-CZ" sz="900" b="1" i="0" dirty="0" smtClean="0">
                <a:latin typeface="Imago" pitchFamily="2" charset="0"/>
              </a:rPr>
              <a:t>Překonání </a:t>
            </a:r>
            <a:r>
              <a:rPr lang="cs-CZ" sz="900" b="1" i="0" dirty="0" err="1" smtClean="0">
                <a:latin typeface="Imago" pitchFamily="2" charset="0"/>
              </a:rPr>
              <a:t>stromální</a:t>
            </a:r>
            <a:r>
              <a:rPr lang="cs-CZ" sz="900" b="1" i="0" dirty="0" smtClean="0">
                <a:latin typeface="Imago" pitchFamily="2" charset="0"/>
              </a:rPr>
              <a:t> bariéry</a:t>
            </a:r>
            <a:endParaRPr lang="en-GB" sz="900" b="1" i="0" dirty="0">
              <a:latin typeface="Imago" pitchFamily="2" charset="0"/>
            </a:endParaRPr>
          </a:p>
          <a:p>
            <a:pPr marL="171442" indent="-171442">
              <a:spcBef>
                <a:spcPts val="0"/>
              </a:spcBef>
              <a:spcAft>
                <a:spcPts val="0"/>
              </a:spcAft>
              <a:buFont typeface="Arial" panose="020B0604020202020204" pitchFamily="34" charset="0"/>
              <a:buChar char="•"/>
            </a:pPr>
            <a:r>
              <a:rPr lang="en-GB" sz="900" i="0" dirty="0">
                <a:solidFill>
                  <a:schemeClr val="bg1">
                    <a:lumMod val="50000"/>
                  </a:schemeClr>
                </a:solidFill>
                <a:latin typeface="Imago" pitchFamily="2" charset="0"/>
              </a:rPr>
              <a:t>Anti-stromal agent</a:t>
            </a:r>
          </a:p>
          <a:p>
            <a:pPr>
              <a:spcBef>
                <a:spcPts val="0"/>
              </a:spcBef>
              <a:spcAft>
                <a:spcPts val="0"/>
              </a:spcAft>
            </a:pPr>
            <a:r>
              <a:rPr lang="cs-CZ" sz="900" b="1" i="0" dirty="0" smtClean="0">
                <a:latin typeface="Imago" pitchFamily="2" charset="0"/>
              </a:rPr>
              <a:t>Přesměrování T-lymfocytů a zabíjení nádorových buněk</a:t>
            </a:r>
            <a:endParaRPr lang="en-GB" sz="900" b="1" i="0" dirty="0">
              <a:latin typeface="Imago" pitchFamily="2" charset="0"/>
            </a:endParaRPr>
          </a:p>
          <a:p>
            <a:pPr marL="171442" indent="-171442">
              <a:spcBef>
                <a:spcPts val="0"/>
              </a:spcBef>
              <a:spcAft>
                <a:spcPts val="0"/>
              </a:spcAft>
              <a:buFont typeface="Arial" panose="020B0604020202020204" pitchFamily="34" charset="0"/>
              <a:buChar char="•"/>
            </a:pPr>
            <a:r>
              <a:rPr lang="en-GB" sz="900" i="0" dirty="0" smtClean="0">
                <a:solidFill>
                  <a:schemeClr val="bg1">
                    <a:lumMod val="50000"/>
                  </a:schemeClr>
                </a:solidFill>
                <a:latin typeface="Imago" pitchFamily="2" charset="0"/>
              </a:rPr>
              <a:t>T</a:t>
            </a:r>
            <a:r>
              <a:rPr lang="cs-CZ" sz="900" i="0" dirty="0" smtClean="0">
                <a:solidFill>
                  <a:schemeClr val="bg1">
                    <a:lumMod val="50000"/>
                  </a:schemeClr>
                </a:solidFill>
                <a:latin typeface="Imago" pitchFamily="2" charset="0"/>
              </a:rPr>
              <a:t>-buněčné </a:t>
            </a:r>
            <a:r>
              <a:rPr lang="en-GB" sz="900" i="0" dirty="0" smtClean="0">
                <a:solidFill>
                  <a:schemeClr val="bg1">
                    <a:lumMod val="50000"/>
                  </a:schemeClr>
                </a:solidFill>
                <a:latin typeface="Imago" pitchFamily="2" charset="0"/>
              </a:rPr>
              <a:t>bispecific</a:t>
            </a:r>
            <a:r>
              <a:rPr lang="cs-CZ" sz="900" i="0" dirty="0" err="1" smtClean="0">
                <a:solidFill>
                  <a:schemeClr val="bg1">
                    <a:lumMod val="50000"/>
                  </a:schemeClr>
                </a:solidFill>
                <a:latin typeface="Imago" pitchFamily="2" charset="0"/>
              </a:rPr>
              <a:t>ké</a:t>
            </a:r>
            <a:r>
              <a:rPr lang="cs-CZ" sz="900" i="0" dirty="0" smtClean="0">
                <a:solidFill>
                  <a:schemeClr val="bg1">
                    <a:lumMod val="50000"/>
                  </a:schemeClr>
                </a:solidFill>
                <a:latin typeface="Imago" pitchFamily="2" charset="0"/>
              </a:rPr>
              <a:t> molekuly</a:t>
            </a:r>
            <a:r>
              <a:rPr lang="en-GB" sz="900" i="0" dirty="0" smtClean="0">
                <a:solidFill>
                  <a:schemeClr val="bg1">
                    <a:lumMod val="50000"/>
                  </a:schemeClr>
                </a:solidFill>
                <a:latin typeface="Imago" pitchFamily="2" charset="0"/>
              </a:rPr>
              <a:t> </a:t>
            </a:r>
            <a:r>
              <a:rPr lang="en-GB" sz="900" i="0" dirty="0">
                <a:solidFill>
                  <a:schemeClr val="bg1">
                    <a:lumMod val="50000"/>
                  </a:schemeClr>
                </a:solidFill>
                <a:latin typeface="Imago" pitchFamily="2" charset="0"/>
              </a:rPr>
              <a:t>(CEA-CD3 TCB, CD20-CD3 TCB, CD3-CD20 TDB)</a:t>
            </a:r>
          </a:p>
        </p:txBody>
      </p:sp>
      <p:sp>
        <p:nvSpPr>
          <p:cNvPr id="20" name="Rectangle 19"/>
          <p:cNvSpPr/>
          <p:nvPr/>
        </p:nvSpPr>
        <p:spPr bwMode="auto">
          <a:xfrm>
            <a:off x="6136239" y="3239970"/>
            <a:ext cx="2720425" cy="1577689"/>
          </a:xfrm>
          <a:prstGeom prst="rect">
            <a:avLst/>
          </a:prstGeom>
          <a:noFill/>
          <a:ln w="9525" cap="flat" cmpd="sng" algn="ctr">
            <a:noFill/>
            <a:prstDash val="solid"/>
            <a:round/>
            <a:headEnd type="none" w="med" len="med"/>
            <a:tailEnd type="none" w="med" len="med"/>
          </a:ln>
          <a:effectLst/>
          <a:extLst/>
        </p:spPr>
        <p:txBody>
          <a:bodyPr vert="horz" wrap="square" lIns="91436" tIns="45718" rIns="91436" bIns="45718" numCol="1" rtlCol="0" anchor="t" anchorCtr="0" compatLnSpc="1">
            <a:prstTxWarp prst="textNoShape">
              <a:avLst/>
            </a:prstTxWarp>
          </a:bodyPr>
          <a:lstStyle/>
          <a:p>
            <a:pPr>
              <a:spcBef>
                <a:spcPts val="0"/>
              </a:spcBef>
              <a:spcAft>
                <a:spcPts val="0"/>
              </a:spcAft>
            </a:pPr>
            <a:r>
              <a:rPr lang="cs-CZ" sz="900" b="1" i="0" dirty="0" smtClean="0">
                <a:solidFill>
                  <a:srgbClr val="C00000"/>
                </a:solidFill>
                <a:latin typeface="Imago" pitchFamily="2" charset="0"/>
              </a:rPr>
              <a:t>Léčebné strategie</a:t>
            </a:r>
            <a:endParaRPr lang="en-GB" sz="900" b="1" i="0" dirty="0" smtClean="0">
              <a:solidFill>
                <a:srgbClr val="C00000"/>
              </a:solidFill>
              <a:latin typeface="Imago" pitchFamily="2" charset="0"/>
            </a:endParaRPr>
          </a:p>
          <a:p>
            <a:pPr>
              <a:spcBef>
                <a:spcPts val="0"/>
              </a:spcBef>
              <a:spcAft>
                <a:spcPts val="0"/>
              </a:spcAft>
            </a:pPr>
            <a:r>
              <a:rPr lang="cs-CZ" sz="900" b="1" i="0" dirty="0" smtClean="0">
                <a:latin typeface="Imago" pitchFamily="2" charset="0"/>
              </a:rPr>
              <a:t>Zesílení aktivity T-buněk</a:t>
            </a:r>
            <a:endParaRPr lang="en-GB" sz="900" b="1" i="0" dirty="0">
              <a:latin typeface="Imago" pitchFamily="2" charset="0"/>
            </a:endParaRPr>
          </a:p>
          <a:p>
            <a:pPr marL="171442" indent="-171442">
              <a:spcBef>
                <a:spcPts val="0"/>
              </a:spcBef>
              <a:spcAft>
                <a:spcPts val="0"/>
              </a:spcAft>
              <a:buFont typeface="Arial" panose="020B0604020202020204" pitchFamily="34" charset="0"/>
              <a:buChar char="•"/>
            </a:pPr>
            <a:r>
              <a:rPr lang="en-GB" sz="900" i="0" dirty="0">
                <a:solidFill>
                  <a:schemeClr val="bg1">
                    <a:lumMod val="50000"/>
                  </a:schemeClr>
                </a:solidFill>
                <a:latin typeface="Imago" pitchFamily="2" charset="0"/>
              </a:rPr>
              <a:t>Anti-PD-L1</a:t>
            </a:r>
          </a:p>
          <a:p>
            <a:pPr marL="171442" indent="-171442">
              <a:spcBef>
                <a:spcPts val="0"/>
              </a:spcBef>
              <a:spcAft>
                <a:spcPts val="0"/>
              </a:spcAft>
              <a:buFont typeface="Arial" panose="020B0604020202020204" pitchFamily="34" charset="0"/>
              <a:buChar char="•"/>
            </a:pPr>
            <a:r>
              <a:rPr lang="en-GB" sz="900" i="0" dirty="0" err="1">
                <a:solidFill>
                  <a:schemeClr val="bg1">
                    <a:lumMod val="50000"/>
                  </a:schemeClr>
                </a:solidFill>
                <a:latin typeface="Imago" pitchFamily="2" charset="0"/>
              </a:rPr>
              <a:t>MEKi</a:t>
            </a:r>
            <a:endParaRPr lang="en-GB" sz="900" i="0" dirty="0">
              <a:solidFill>
                <a:schemeClr val="bg1">
                  <a:lumMod val="50000"/>
                </a:schemeClr>
              </a:solidFill>
              <a:latin typeface="Imago" pitchFamily="2" charset="0"/>
            </a:endParaRPr>
          </a:p>
          <a:p>
            <a:pPr marL="171442" indent="-171442">
              <a:spcBef>
                <a:spcPts val="0"/>
              </a:spcBef>
              <a:spcAft>
                <a:spcPts val="0"/>
              </a:spcAft>
              <a:buFont typeface="Arial" panose="020B0604020202020204" pitchFamily="34" charset="0"/>
              <a:buChar char="•"/>
            </a:pPr>
            <a:r>
              <a:rPr lang="en-GB" sz="900" i="0" dirty="0" err="1">
                <a:solidFill>
                  <a:schemeClr val="bg1">
                    <a:lumMod val="50000"/>
                  </a:schemeClr>
                </a:solidFill>
                <a:latin typeface="Imago" pitchFamily="2" charset="0"/>
              </a:rPr>
              <a:t>IDOi</a:t>
            </a:r>
            <a:endParaRPr lang="en-GB" sz="900" i="0" dirty="0">
              <a:solidFill>
                <a:schemeClr val="bg1">
                  <a:lumMod val="50000"/>
                </a:schemeClr>
              </a:solidFill>
              <a:latin typeface="Imago" pitchFamily="2" charset="0"/>
            </a:endParaRPr>
          </a:p>
          <a:p>
            <a:pPr marL="171442" indent="-171442">
              <a:spcBef>
                <a:spcPts val="0"/>
              </a:spcBef>
              <a:spcAft>
                <a:spcPts val="0"/>
              </a:spcAft>
              <a:buFont typeface="Arial" panose="020B0604020202020204" pitchFamily="34" charset="0"/>
              <a:buChar char="•"/>
            </a:pPr>
            <a:r>
              <a:rPr lang="en-GB" sz="900" i="0" dirty="0">
                <a:solidFill>
                  <a:schemeClr val="bg1">
                    <a:lumMod val="50000"/>
                  </a:schemeClr>
                </a:solidFill>
                <a:latin typeface="Imago" pitchFamily="2" charset="0"/>
              </a:rPr>
              <a:t>Anti-OX40</a:t>
            </a:r>
          </a:p>
          <a:p>
            <a:pPr marL="171442" indent="-171442">
              <a:spcBef>
                <a:spcPts val="0"/>
              </a:spcBef>
              <a:spcAft>
                <a:spcPts val="0"/>
              </a:spcAft>
              <a:buFont typeface="Arial" panose="020B0604020202020204" pitchFamily="34" charset="0"/>
              <a:buChar char="•"/>
            </a:pPr>
            <a:r>
              <a:rPr lang="en-GB" sz="900" i="0" dirty="0" smtClean="0">
                <a:solidFill>
                  <a:schemeClr val="bg1">
                    <a:lumMod val="50000"/>
                  </a:schemeClr>
                </a:solidFill>
                <a:latin typeface="Imago" pitchFamily="2" charset="0"/>
              </a:rPr>
              <a:t>Anti-FAP-IL2v</a:t>
            </a:r>
          </a:p>
          <a:p>
            <a:pPr>
              <a:spcBef>
                <a:spcPts val="0"/>
              </a:spcBef>
              <a:spcAft>
                <a:spcPts val="0"/>
              </a:spcAft>
            </a:pPr>
            <a:r>
              <a:rPr lang="cs-CZ" sz="900" b="1" i="0" dirty="0">
                <a:latin typeface="Imago" pitchFamily="2" charset="0"/>
              </a:rPr>
              <a:t>Přesměrování T-lymfocytů a zabíjení nádorových buněk</a:t>
            </a:r>
            <a:endParaRPr lang="en-GB" sz="900" b="1" i="0" dirty="0">
              <a:latin typeface="Imago" pitchFamily="2" charset="0"/>
            </a:endParaRPr>
          </a:p>
          <a:p>
            <a:pPr marL="171442" indent="-171442">
              <a:spcBef>
                <a:spcPts val="0"/>
              </a:spcBef>
              <a:spcAft>
                <a:spcPts val="0"/>
              </a:spcAft>
              <a:buFont typeface="Arial" panose="020B0604020202020204" pitchFamily="34" charset="0"/>
              <a:buChar char="•"/>
            </a:pPr>
            <a:r>
              <a:rPr lang="en-GB" sz="900" i="0" dirty="0" smtClean="0">
                <a:solidFill>
                  <a:schemeClr val="bg1">
                    <a:lumMod val="50000"/>
                  </a:schemeClr>
                </a:solidFill>
                <a:latin typeface="Imago" pitchFamily="2" charset="0"/>
              </a:rPr>
              <a:t>T </a:t>
            </a:r>
            <a:r>
              <a:rPr lang="cs-CZ" sz="900" i="0" dirty="0">
                <a:solidFill>
                  <a:schemeClr val="bg1">
                    <a:lumMod val="50000"/>
                  </a:schemeClr>
                </a:solidFill>
                <a:latin typeface="Imago" pitchFamily="2" charset="0"/>
              </a:rPr>
              <a:t>-buněčné </a:t>
            </a:r>
            <a:r>
              <a:rPr lang="en-GB" sz="900" i="0" dirty="0">
                <a:solidFill>
                  <a:schemeClr val="bg1">
                    <a:lumMod val="50000"/>
                  </a:schemeClr>
                </a:solidFill>
                <a:latin typeface="Imago" pitchFamily="2" charset="0"/>
              </a:rPr>
              <a:t>bispecific</a:t>
            </a:r>
            <a:r>
              <a:rPr lang="cs-CZ" sz="900" i="0" dirty="0" err="1">
                <a:solidFill>
                  <a:schemeClr val="bg1">
                    <a:lumMod val="50000"/>
                  </a:schemeClr>
                </a:solidFill>
                <a:latin typeface="Imago" pitchFamily="2" charset="0"/>
              </a:rPr>
              <a:t>ké</a:t>
            </a:r>
            <a:r>
              <a:rPr lang="cs-CZ" sz="900" i="0" dirty="0">
                <a:solidFill>
                  <a:schemeClr val="bg1">
                    <a:lumMod val="50000"/>
                  </a:schemeClr>
                </a:solidFill>
                <a:latin typeface="Imago" pitchFamily="2" charset="0"/>
              </a:rPr>
              <a:t> molekuly</a:t>
            </a:r>
            <a:r>
              <a:rPr lang="en-GB" sz="900" i="0" dirty="0">
                <a:solidFill>
                  <a:schemeClr val="bg1">
                    <a:lumMod val="50000"/>
                  </a:schemeClr>
                </a:solidFill>
                <a:latin typeface="Imago" pitchFamily="2" charset="0"/>
              </a:rPr>
              <a:t> (CEA-CD3 TCB, CD20-CD3 TCB, CD3-CD20 TDB)</a:t>
            </a:r>
          </a:p>
        </p:txBody>
      </p:sp>
      <p:sp>
        <p:nvSpPr>
          <p:cNvPr id="26" name="Rectangle 25"/>
          <p:cNvSpPr/>
          <p:nvPr/>
        </p:nvSpPr>
        <p:spPr bwMode="auto">
          <a:xfrm>
            <a:off x="7443456" y="3467319"/>
            <a:ext cx="1331344" cy="945715"/>
          </a:xfrm>
          <a:prstGeom prst="rect">
            <a:avLst/>
          </a:prstGeom>
          <a:noFill/>
          <a:ln w="9525" cap="flat" cmpd="sng" algn="ctr">
            <a:noFill/>
            <a:prstDash val="solid"/>
            <a:round/>
            <a:headEnd type="none" w="med" len="med"/>
            <a:tailEnd type="none" w="med" len="med"/>
          </a:ln>
          <a:effectLst/>
          <a:extLst/>
        </p:spPr>
        <p:txBody>
          <a:bodyPr vert="horz" wrap="square" lIns="91436" tIns="45718" rIns="91436" bIns="45718" numCol="1" rtlCol="0" anchor="ctr" anchorCtr="0" compatLnSpc="1">
            <a:prstTxWarp prst="textNoShape">
              <a:avLst/>
            </a:prstTxWarp>
          </a:bodyPr>
          <a:lstStyle/>
          <a:p>
            <a:pPr marL="171442" indent="-171442">
              <a:spcBef>
                <a:spcPts val="0"/>
              </a:spcBef>
              <a:spcAft>
                <a:spcPts val="0"/>
              </a:spcAft>
              <a:buFont typeface="Arial" panose="020B0604020202020204" pitchFamily="34" charset="0"/>
              <a:buChar char="•"/>
            </a:pPr>
            <a:r>
              <a:rPr lang="en-GB" sz="900" i="0" dirty="0">
                <a:solidFill>
                  <a:schemeClr val="bg1">
                    <a:lumMod val="50000"/>
                  </a:schemeClr>
                </a:solidFill>
                <a:latin typeface="Imago" pitchFamily="2" charset="0"/>
              </a:rPr>
              <a:t>Anti-CEA-IL2v</a:t>
            </a:r>
          </a:p>
          <a:p>
            <a:pPr marL="171442" indent="-171442">
              <a:spcBef>
                <a:spcPts val="0"/>
              </a:spcBef>
              <a:spcAft>
                <a:spcPts val="0"/>
              </a:spcAft>
              <a:buFont typeface="Arial" panose="020B0604020202020204" pitchFamily="34" charset="0"/>
              <a:buChar char="•"/>
            </a:pPr>
            <a:r>
              <a:rPr lang="en-GB" sz="900" i="0" dirty="0">
                <a:solidFill>
                  <a:schemeClr val="bg1">
                    <a:lumMod val="50000"/>
                  </a:schemeClr>
                </a:solidFill>
                <a:latin typeface="Imago" pitchFamily="2" charset="0"/>
              </a:rPr>
              <a:t>Anti-CSF1R</a:t>
            </a:r>
          </a:p>
          <a:p>
            <a:pPr marL="171442" indent="-171442">
              <a:spcBef>
                <a:spcPts val="0"/>
              </a:spcBef>
              <a:spcAft>
                <a:spcPts val="0"/>
              </a:spcAft>
              <a:buFont typeface="Arial" panose="020B0604020202020204" pitchFamily="34" charset="0"/>
              <a:buChar char="•"/>
            </a:pPr>
            <a:r>
              <a:rPr lang="en-GB" sz="900" i="0" dirty="0">
                <a:solidFill>
                  <a:schemeClr val="bg1">
                    <a:lumMod val="50000"/>
                  </a:schemeClr>
                </a:solidFill>
                <a:latin typeface="Imago" pitchFamily="2" charset="0"/>
              </a:rPr>
              <a:t>Anti-TIGIT</a:t>
            </a:r>
          </a:p>
          <a:p>
            <a:pPr marL="171442" indent="-171442">
              <a:spcBef>
                <a:spcPts val="0"/>
              </a:spcBef>
              <a:spcAft>
                <a:spcPts val="0"/>
              </a:spcAft>
              <a:buFont typeface="Arial" panose="020B0604020202020204" pitchFamily="34" charset="0"/>
              <a:buChar char="•"/>
            </a:pPr>
            <a:r>
              <a:rPr lang="en-GB" sz="900" i="0" dirty="0" err="1">
                <a:solidFill>
                  <a:schemeClr val="bg1">
                    <a:lumMod val="50000"/>
                  </a:schemeClr>
                </a:solidFill>
                <a:latin typeface="Imago" pitchFamily="2" charset="0"/>
              </a:rPr>
              <a:t>IDOi</a:t>
            </a:r>
            <a:r>
              <a:rPr lang="en-GB" sz="900" i="0" dirty="0">
                <a:solidFill>
                  <a:schemeClr val="bg1">
                    <a:lumMod val="50000"/>
                  </a:schemeClr>
                </a:solidFill>
                <a:latin typeface="Imago" pitchFamily="2" charset="0"/>
              </a:rPr>
              <a:t>*</a:t>
            </a:r>
          </a:p>
          <a:p>
            <a:pPr marL="171442" indent="-171442">
              <a:spcBef>
                <a:spcPts val="0"/>
              </a:spcBef>
              <a:spcAft>
                <a:spcPts val="0"/>
              </a:spcAft>
              <a:buFont typeface="Arial" panose="020B0604020202020204" pitchFamily="34" charset="0"/>
              <a:buChar char="•"/>
            </a:pPr>
            <a:r>
              <a:rPr lang="en-GB" sz="900" i="0" dirty="0" smtClean="0">
                <a:solidFill>
                  <a:schemeClr val="bg1">
                    <a:lumMod val="50000"/>
                  </a:schemeClr>
                </a:solidFill>
                <a:latin typeface="Imago" pitchFamily="2" charset="0"/>
              </a:rPr>
              <a:t>Anti-A2A*</a:t>
            </a:r>
          </a:p>
          <a:p>
            <a:pPr marL="171442" indent="-171442">
              <a:spcBef>
                <a:spcPts val="0"/>
              </a:spcBef>
              <a:spcAft>
                <a:spcPts val="0"/>
              </a:spcAft>
              <a:buFont typeface="Arial" panose="020B0604020202020204" pitchFamily="34" charset="0"/>
              <a:buChar char="•"/>
            </a:pPr>
            <a:r>
              <a:rPr lang="en-GB" sz="900" i="0" dirty="0" smtClean="0">
                <a:solidFill>
                  <a:schemeClr val="bg1">
                    <a:lumMod val="50000"/>
                  </a:schemeClr>
                </a:solidFill>
                <a:latin typeface="Imago" pitchFamily="2" charset="0"/>
              </a:rPr>
              <a:t>Anti-CD38</a:t>
            </a:r>
            <a:r>
              <a:rPr lang="en-GB" sz="900" i="0" dirty="0">
                <a:solidFill>
                  <a:schemeClr val="bg1">
                    <a:lumMod val="50000"/>
                  </a:schemeClr>
                </a:solidFill>
                <a:latin typeface="Imago" pitchFamily="2" charset="0"/>
              </a:rPr>
              <a:t>*</a:t>
            </a:r>
          </a:p>
          <a:p>
            <a:pPr marL="171442" indent="-171442">
              <a:spcBef>
                <a:spcPts val="0"/>
              </a:spcBef>
              <a:spcAft>
                <a:spcPts val="0"/>
              </a:spcAft>
              <a:buFont typeface="Arial" panose="020B0604020202020204" pitchFamily="34" charset="0"/>
              <a:buChar char="•"/>
            </a:pPr>
            <a:endParaRPr lang="en-GB" sz="900" i="0" dirty="0">
              <a:solidFill>
                <a:schemeClr val="bg1">
                  <a:lumMod val="50000"/>
                </a:schemeClr>
              </a:solidFill>
              <a:latin typeface="Imago" pitchFamily="2" charset="0"/>
            </a:endParaRPr>
          </a:p>
        </p:txBody>
      </p:sp>
      <p:grpSp>
        <p:nvGrpSpPr>
          <p:cNvPr id="50" name="Group 49"/>
          <p:cNvGrpSpPr>
            <a:grpSpLocks noChangeAspect="1"/>
          </p:cNvGrpSpPr>
          <p:nvPr/>
        </p:nvGrpSpPr>
        <p:grpSpPr>
          <a:xfrm>
            <a:off x="3147949" y="1350392"/>
            <a:ext cx="2790716" cy="2784539"/>
            <a:chOff x="3194597" y="1342924"/>
            <a:chExt cx="2754719" cy="2748624"/>
          </a:xfrm>
        </p:grpSpPr>
        <p:sp>
          <p:nvSpPr>
            <p:cNvPr id="58" name="Pie 6"/>
            <p:cNvSpPr>
              <a:spLocks noChangeAspect="1"/>
            </p:cNvSpPr>
            <p:nvPr/>
          </p:nvSpPr>
          <p:spPr bwMode="auto">
            <a:xfrm>
              <a:off x="3194597" y="1342924"/>
              <a:ext cx="2754718" cy="2748623"/>
            </a:xfrm>
            <a:prstGeom prst="pie">
              <a:avLst>
                <a:gd name="adj1" fmla="val 0"/>
                <a:gd name="adj2" fmla="val 5400000"/>
              </a:avLst>
            </a:prstGeom>
            <a:solidFill>
              <a:srgbClr val="D2232A"/>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1"/>
            </a:lnRef>
            <a:fillRef idx="3">
              <a:schemeClr val="accent1"/>
            </a:fillRef>
            <a:effectRef idx="2">
              <a:schemeClr val="accent1"/>
            </a:effectRef>
            <a:fontRef idx="minor">
              <a:schemeClr val="lt1"/>
            </a:fontRef>
          </p:style>
          <p:txBody>
            <a:bodyPr vert="horz" wrap="square" lIns="68580" tIns="34290" rIns="68580" bIns="34290" numCol="1" rtlCol="0" anchor="t" anchorCtr="0" compatLnSpc="1">
              <a:prstTxWarp prst="textNoShape">
                <a:avLst/>
              </a:prstTxWarp>
              <a:noAutofit/>
            </a:bodyPr>
            <a:lstStyle/>
            <a:p>
              <a:pPr eaLnBrk="0" hangingPunct="0">
                <a:spcBef>
                  <a:spcPct val="50000"/>
                </a:spcBef>
              </a:pPr>
              <a:endParaRPr lang="en-US" sz="800" dirty="0">
                <a:solidFill>
                  <a:srgbClr val="FFFFFF"/>
                </a:solidFill>
                <a:latin typeface="Imago" pitchFamily="2" charset="0"/>
                <a:ea typeface="ＭＳ Ｐゴシック" pitchFamily="34" charset="-128"/>
              </a:endParaRPr>
            </a:p>
          </p:txBody>
        </p:sp>
        <p:sp>
          <p:nvSpPr>
            <p:cNvPr id="59" name="Pie 7"/>
            <p:cNvSpPr>
              <a:spLocks noChangeAspect="1"/>
            </p:cNvSpPr>
            <p:nvPr/>
          </p:nvSpPr>
          <p:spPr bwMode="auto">
            <a:xfrm rot="16200000">
              <a:off x="3197645" y="1339878"/>
              <a:ext cx="2748623" cy="2754718"/>
            </a:xfrm>
            <a:prstGeom prst="pie">
              <a:avLst>
                <a:gd name="adj1" fmla="val 0"/>
                <a:gd name="adj2" fmla="val 5400000"/>
              </a:avLst>
            </a:prstGeom>
            <a:solidFill>
              <a:srgbClr val="743371"/>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6"/>
            </a:lnRef>
            <a:fillRef idx="3">
              <a:schemeClr val="accent6"/>
            </a:fillRef>
            <a:effectRef idx="2">
              <a:schemeClr val="accent6"/>
            </a:effectRef>
            <a:fontRef idx="minor">
              <a:schemeClr val="lt1"/>
            </a:fontRef>
          </p:style>
          <p:txBody>
            <a:bodyPr vert="horz" wrap="square" lIns="68580" tIns="34290" rIns="68580" bIns="34290" numCol="1" rtlCol="0" anchor="t" anchorCtr="0" compatLnSpc="1">
              <a:prstTxWarp prst="textNoShape">
                <a:avLst/>
              </a:prstTxWarp>
              <a:noAutofit/>
            </a:bodyPr>
            <a:lstStyle/>
            <a:p>
              <a:pPr eaLnBrk="0" hangingPunct="0">
                <a:spcBef>
                  <a:spcPct val="50000"/>
                </a:spcBef>
              </a:pPr>
              <a:endParaRPr lang="en-US" sz="800" dirty="0">
                <a:solidFill>
                  <a:srgbClr val="000000"/>
                </a:solidFill>
                <a:latin typeface="Imago" pitchFamily="2" charset="0"/>
                <a:ea typeface="ＭＳ Ｐゴシック" pitchFamily="34" charset="-128"/>
              </a:endParaRPr>
            </a:p>
          </p:txBody>
        </p:sp>
        <p:sp>
          <p:nvSpPr>
            <p:cNvPr id="60" name="Chord 59"/>
            <p:cNvSpPr>
              <a:spLocks noChangeAspect="1"/>
            </p:cNvSpPr>
            <p:nvPr/>
          </p:nvSpPr>
          <p:spPr bwMode="auto">
            <a:xfrm>
              <a:off x="3194597" y="1342924"/>
              <a:ext cx="2754718" cy="2748623"/>
            </a:xfrm>
            <a:prstGeom prst="chord">
              <a:avLst>
                <a:gd name="adj1" fmla="val 5389518"/>
                <a:gd name="adj2" fmla="val 16200000"/>
              </a:avLst>
            </a:prstGeom>
            <a:solidFill>
              <a:srgbClr val="89B9E3"/>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6"/>
            </a:lnRef>
            <a:fillRef idx="3">
              <a:schemeClr val="accent6"/>
            </a:fillRef>
            <a:effectRef idx="2">
              <a:schemeClr val="accent6"/>
            </a:effectRef>
            <a:fontRef idx="minor">
              <a:schemeClr val="lt1"/>
            </a:fontRef>
          </p:style>
          <p:txBody>
            <a:bodyPr vert="horz" wrap="square" lIns="68580" tIns="34290" rIns="68580" bIns="34290" numCol="1" rtlCol="0" anchor="t" anchorCtr="0" compatLnSpc="1">
              <a:prstTxWarp prst="textNoShape">
                <a:avLst/>
              </a:prstTxWarp>
              <a:noAutofit/>
            </a:bodyPr>
            <a:lstStyle/>
            <a:p>
              <a:pPr eaLnBrk="0" hangingPunct="0">
                <a:spcBef>
                  <a:spcPct val="50000"/>
                </a:spcBef>
              </a:pPr>
              <a:endParaRPr lang="en-US" sz="800" dirty="0">
                <a:solidFill>
                  <a:srgbClr val="000000"/>
                </a:solidFill>
                <a:latin typeface="Imago" pitchFamily="2" charset="0"/>
                <a:ea typeface="ＭＳ Ｐゴシック" pitchFamily="34" charset="-128"/>
              </a:endParaRPr>
            </a:p>
          </p:txBody>
        </p:sp>
        <p:sp>
          <p:nvSpPr>
            <p:cNvPr id="61" name="Oval 60"/>
            <p:cNvSpPr/>
            <p:nvPr/>
          </p:nvSpPr>
          <p:spPr>
            <a:xfrm>
              <a:off x="3399173" y="1553643"/>
              <a:ext cx="2345565" cy="234037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200" dirty="0">
                <a:solidFill>
                  <a:prstClr val="white"/>
                </a:solidFill>
                <a:latin typeface="Imago" pitchFamily="2" charset="0"/>
              </a:endParaRPr>
            </a:p>
          </p:txBody>
        </p:sp>
      </p:grpSp>
      <p:sp>
        <p:nvSpPr>
          <p:cNvPr id="75" name="Rounded Rectangle 27"/>
          <p:cNvSpPr/>
          <p:nvPr/>
        </p:nvSpPr>
        <p:spPr bwMode="auto">
          <a:xfrm>
            <a:off x="335041" y="909217"/>
            <a:ext cx="2722501" cy="296257"/>
          </a:xfrm>
          <a:prstGeom prst="rect">
            <a:avLst/>
          </a:prstGeom>
          <a:solidFill>
            <a:srgbClr val="89B9E3"/>
          </a:solidFill>
          <a:ln w="9525" cap="flat" cmpd="sng" algn="ctr">
            <a:noFill/>
            <a:prstDash val="solid"/>
            <a:round/>
            <a:headEnd type="none" w="med" len="med"/>
            <a:tailEnd type="none" w="med" len="med"/>
          </a:ln>
          <a:effectLst/>
          <a:extLst/>
        </p:spPr>
        <p:txBody>
          <a:bodyPr vert="horz" wrap="square" lIns="91436" tIns="45718" rIns="91436" bIns="45718" numCol="1" rtlCol="0" anchor="ctr" anchorCtr="0" compatLnSpc="1">
            <a:prstTxWarp prst="textNoShape">
              <a:avLst/>
            </a:prstTxWarp>
          </a:bodyPr>
          <a:lstStyle/>
          <a:p>
            <a:pPr algn="ctr"/>
            <a:r>
              <a:rPr lang="cs-CZ" sz="1200" b="1" i="0" dirty="0" smtClean="0">
                <a:solidFill>
                  <a:schemeClr val="bg1"/>
                </a:solidFill>
                <a:latin typeface="Imago" pitchFamily="2" charset="0"/>
              </a:rPr>
              <a:t>„</a:t>
            </a:r>
            <a:r>
              <a:rPr lang="en-GB" sz="1200" b="1" i="0" dirty="0" smtClean="0">
                <a:solidFill>
                  <a:schemeClr val="bg1"/>
                </a:solidFill>
                <a:latin typeface="Imago" pitchFamily="2" charset="0"/>
              </a:rPr>
              <a:t>IMMUNE EXCLUDED</a:t>
            </a:r>
            <a:r>
              <a:rPr lang="cs-CZ" sz="1200" b="1" i="0" dirty="0" smtClean="0">
                <a:solidFill>
                  <a:schemeClr val="bg1"/>
                </a:solidFill>
                <a:latin typeface="Imago" pitchFamily="2" charset="0"/>
              </a:rPr>
              <a:t>“</a:t>
            </a:r>
            <a:endParaRPr lang="en-GB" sz="1200" b="1" i="0" dirty="0">
              <a:solidFill>
                <a:schemeClr val="bg1"/>
              </a:solidFill>
              <a:latin typeface="Imago" pitchFamily="2" charset="0"/>
            </a:endParaRPr>
          </a:p>
        </p:txBody>
      </p:sp>
      <p:sp>
        <p:nvSpPr>
          <p:cNvPr id="76" name="Rounded Rectangle 28"/>
          <p:cNvSpPr/>
          <p:nvPr/>
        </p:nvSpPr>
        <p:spPr bwMode="auto">
          <a:xfrm>
            <a:off x="6134175" y="904221"/>
            <a:ext cx="2715613" cy="296257"/>
          </a:xfrm>
          <a:prstGeom prst="rect">
            <a:avLst/>
          </a:prstGeom>
          <a:solidFill>
            <a:srgbClr val="743371"/>
          </a:solidFill>
          <a:ln w="9525" cap="flat" cmpd="sng" algn="ctr">
            <a:noFill/>
            <a:prstDash val="solid"/>
            <a:round/>
            <a:headEnd type="none" w="med" len="med"/>
            <a:tailEnd type="none" w="med" len="med"/>
          </a:ln>
          <a:effectLst/>
          <a:extLst/>
        </p:spPr>
        <p:txBody>
          <a:bodyPr vert="horz" wrap="square" lIns="91436" tIns="45718" rIns="91436" bIns="45718" numCol="1" rtlCol="0" anchor="ctr" anchorCtr="0" compatLnSpc="1">
            <a:prstTxWarp prst="textNoShape">
              <a:avLst/>
            </a:prstTxWarp>
          </a:bodyPr>
          <a:lstStyle/>
          <a:p>
            <a:pPr algn="ctr"/>
            <a:r>
              <a:rPr lang="cs-CZ" sz="1200" b="1" i="0" dirty="0" smtClean="0">
                <a:solidFill>
                  <a:schemeClr val="bg1"/>
                </a:solidFill>
                <a:latin typeface="Imago" pitchFamily="2" charset="0"/>
              </a:rPr>
              <a:t>„</a:t>
            </a:r>
            <a:r>
              <a:rPr lang="en-GB" sz="1200" b="1" i="0" dirty="0" smtClean="0">
                <a:solidFill>
                  <a:schemeClr val="bg1"/>
                </a:solidFill>
                <a:latin typeface="Imago" pitchFamily="2" charset="0"/>
              </a:rPr>
              <a:t>IMMUNE EXCLUDED</a:t>
            </a:r>
            <a:r>
              <a:rPr lang="cs-CZ" sz="1200" b="1" i="0" dirty="0" smtClean="0">
                <a:solidFill>
                  <a:schemeClr val="bg1"/>
                </a:solidFill>
                <a:latin typeface="Imago" pitchFamily="2" charset="0"/>
              </a:rPr>
              <a:t>“</a:t>
            </a:r>
            <a:endParaRPr lang="en-GB" sz="1200" b="1" i="0" dirty="0">
              <a:solidFill>
                <a:schemeClr val="bg1"/>
              </a:solidFill>
              <a:latin typeface="Imago" pitchFamily="2" charset="0"/>
            </a:endParaRPr>
          </a:p>
        </p:txBody>
      </p:sp>
      <p:sp>
        <p:nvSpPr>
          <p:cNvPr id="77" name="Rounded Rectangle 28"/>
          <p:cNvSpPr/>
          <p:nvPr/>
        </p:nvSpPr>
        <p:spPr bwMode="auto">
          <a:xfrm>
            <a:off x="6137818" y="2882548"/>
            <a:ext cx="2707067" cy="296257"/>
          </a:xfrm>
          <a:prstGeom prst="rect">
            <a:avLst/>
          </a:prstGeom>
          <a:solidFill>
            <a:srgbClr val="D2232A"/>
          </a:solidFill>
          <a:ln w="9525" cap="flat" cmpd="sng" algn="ctr">
            <a:noFill/>
            <a:prstDash val="solid"/>
            <a:round/>
            <a:headEnd type="none" w="med" len="med"/>
            <a:tailEnd type="none" w="med" len="med"/>
          </a:ln>
          <a:effectLst/>
          <a:extLst/>
        </p:spPr>
        <p:txBody>
          <a:bodyPr vert="horz" wrap="square" lIns="91436" tIns="45718" rIns="91436" bIns="45718" numCol="1" rtlCol="0" anchor="ctr" anchorCtr="0" compatLnSpc="1">
            <a:prstTxWarp prst="textNoShape">
              <a:avLst/>
            </a:prstTxWarp>
          </a:bodyPr>
          <a:lstStyle/>
          <a:p>
            <a:pPr algn="ctr"/>
            <a:r>
              <a:rPr lang="cs-CZ" sz="1200" b="1" i="0" dirty="0" smtClean="0">
                <a:solidFill>
                  <a:schemeClr val="bg1"/>
                </a:solidFill>
                <a:latin typeface="Imago" pitchFamily="2" charset="0"/>
              </a:rPr>
              <a:t>„</a:t>
            </a:r>
            <a:r>
              <a:rPr lang="en-GB" sz="1200" b="1" i="0" dirty="0" smtClean="0">
                <a:solidFill>
                  <a:schemeClr val="bg1"/>
                </a:solidFill>
                <a:latin typeface="Imago" pitchFamily="2" charset="0"/>
              </a:rPr>
              <a:t>INFLAMED</a:t>
            </a:r>
            <a:r>
              <a:rPr lang="cs-CZ" sz="1200" b="1" i="0" dirty="0" smtClean="0">
                <a:solidFill>
                  <a:schemeClr val="bg1"/>
                </a:solidFill>
                <a:latin typeface="Imago" pitchFamily="2" charset="0"/>
              </a:rPr>
              <a:t>“</a:t>
            </a:r>
            <a:endParaRPr lang="en-GB" sz="1200" b="1" i="0" dirty="0">
              <a:solidFill>
                <a:schemeClr val="bg1"/>
              </a:solidFill>
              <a:latin typeface="Imago" pitchFamily="2" charset="0"/>
            </a:endParaRPr>
          </a:p>
        </p:txBody>
      </p:sp>
      <p:pic>
        <p:nvPicPr>
          <p:cNvPr id="42" name="Picture 3"/>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6760" y1="47529" x2="13520" y2="35529"/>
                        <a14:foregroundMark x1="15385" y1="47059" x2="5828" y2="39765"/>
                        <a14:foregroundMark x1="13986" y1="44000" x2="15851" y2="36000"/>
                        <a14:foregroundMark x1="19814" y1="15059" x2="30536" y2="6588"/>
                        <a14:foregroundMark x1="22145" y1="4471" x2="31469" y2="16941"/>
                        <a14:foregroundMark x1="27040" y1="16235" x2="23776" y2="13647"/>
                        <a14:foregroundMark x1="5361" y1="38353" x2="10723" y2="33882"/>
                        <a14:foregroundMark x1="4429" y1="36941" x2="3497" y2="36000"/>
                        <a14:foregroundMark x1="24476" y1="3529" x2="30070" y2="4235"/>
                        <a14:foregroundMark x1="51515" y1="4706" x2="53380" y2="1647"/>
                        <a14:foregroundMark x1="54545" y1="2118" x2="56410" y2="1882"/>
                        <a14:foregroundMark x1="20979" y1="8471" x2="18182" y2="7059"/>
                        <a14:backgroundMark x1="3030" y1="31294" x2="6993" y2="2118"/>
                        <a14:backgroundMark x1="25641" y1="96706" x2="2331" y2="56471"/>
                        <a14:backgroundMark x1="41958" y1="97882" x2="45455" y2="97882"/>
                        <a14:backgroundMark x1="46853" y1="98353" x2="64336" y2="99529"/>
                        <a14:backgroundMark x1="70396" y1="96941" x2="94172" y2="83765"/>
                        <a14:backgroundMark x1="98135" y1="64471" x2="97902" y2="16471"/>
                        <a14:backgroundMark x1="90909" y1="24235" x2="73427" y2="1412"/>
                        <a14:backgroundMark x1="74126" y1="7294" x2="60140" y2="941"/>
                        <a14:backgroundMark x1="33333" y1="941" x2="39627" y2="0"/>
                        <a14:backgroundMark x1="41492" y1="1412" x2="46387" y2="1412"/>
                        <a14:backgroundMark x1="48718" y1="1647" x2="53380" y2="235"/>
                        <a14:backgroundMark x1="55478" y1="941" x2="59674" y2="941"/>
                      </a14:backgroundRemoval>
                    </a14:imgEffect>
                  </a14:imgLayer>
                </a14:imgProps>
              </a:ext>
              <a:ext uri="{28A0092B-C50C-407E-A947-70E740481C1C}">
                <a14:useLocalDpi xmlns:a14="http://schemas.microsoft.com/office/drawing/2010/main" val="0"/>
              </a:ext>
            </a:extLst>
          </a:blip>
          <a:srcRect/>
          <a:stretch>
            <a:fillRect/>
          </a:stretch>
        </p:blipFill>
        <p:spPr bwMode="auto">
          <a:xfrm>
            <a:off x="3387566" y="1732793"/>
            <a:ext cx="2271234" cy="2250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Triangle 4"/>
          <p:cNvSpPr/>
          <p:nvPr/>
        </p:nvSpPr>
        <p:spPr bwMode="auto">
          <a:xfrm>
            <a:off x="3057197" y="908604"/>
            <a:ext cx="696655" cy="1054011"/>
          </a:xfrm>
          <a:custGeom>
            <a:avLst/>
            <a:gdLst>
              <a:gd name="connsiteX0" fmla="*/ 0 w 748478"/>
              <a:gd name="connsiteY0" fmla="*/ 423097 h 423097"/>
              <a:gd name="connsiteX1" fmla="*/ 0 w 748478"/>
              <a:gd name="connsiteY1" fmla="*/ 0 h 423097"/>
              <a:gd name="connsiteX2" fmla="*/ 748478 w 748478"/>
              <a:gd name="connsiteY2" fmla="*/ 423097 h 423097"/>
              <a:gd name="connsiteX3" fmla="*/ 0 w 748478"/>
              <a:gd name="connsiteY3" fmla="*/ 423097 h 423097"/>
              <a:gd name="connsiteX0" fmla="*/ 0 w 643281"/>
              <a:gd name="connsiteY0" fmla="*/ 423097 h 754870"/>
              <a:gd name="connsiteX1" fmla="*/ 0 w 643281"/>
              <a:gd name="connsiteY1" fmla="*/ 0 h 754870"/>
              <a:gd name="connsiteX2" fmla="*/ 643281 w 643281"/>
              <a:gd name="connsiteY2" fmla="*/ 754870 h 754870"/>
              <a:gd name="connsiteX3" fmla="*/ 0 w 643281"/>
              <a:gd name="connsiteY3" fmla="*/ 423097 h 754870"/>
              <a:gd name="connsiteX0" fmla="*/ 0 w 643281"/>
              <a:gd name="connsiteY0" fmla="*/ 384567 h 754870"/>
              <a:gd name="connsiteX1" fmla="*/ 0 w 643281"/>
              <a:gd name="connsiteY1" fmla="*/ 0 h 754870"/>
              <a:gd name="connsiteX2" fmla="*/ 643281 w 643281"/>
              <a:gd name="connsiteY2" fmla="*/ 754870 h 754870"/>
              <a:gd name="connsiteX3" fmla="*/ 0 w 643281"/>
              <a:gd name="connsiteY3" fmla="*/ 384567 h 754870"/>
              <a:gd name="connsiteX0" fmla="*/ 0 w 643281"/>
              <a:gd name="connsiteY0" fmla="*/ 299279 h 754870"/>
              <a:gd name="connsiteX1" fmla="*/ 0 w 643281"/>
              <a:gd name="connsiteY1" fmla="*/ 0 h 754870"/>
              <a:gd name="connsiteX2" fmla="*/ 643281 w 643281"/>
              <a:gd name="connsiteY2" fmla="*/ 754870 h 754870"/>
              <a:gd name="connsiteX3" fmla="*/ 0 w 643281"/>
              <a:gd name="connsiteY3" fmla="*/ 299279 h 754870"/>
              <a:gd name="connsiteX0" fmla="*/ 0 w 643281"/>
              <a:gd name="connsiteY0" fmla="*/ 289869 h 754870"/>
              <a:gd name="connsiteX1" fmla="*/ 0 w 643281"/>
              <a:gd name="connsiteY1" fmla="*/ 0 h 754870"/>
              <a:gd name="connsiteX2" fmla="*/ 643281 w 643281"/>
              <a:gd name="connsiteY2" fmla="*/ 754870 h 754870"/>
              <a:gd name="connsiteX3" fmla="*/ 0 w 643281"/>
              <a:gd name="connsiteY3" fmla="*/ 289869 h 754870"/>
              <a:gd name="connsiteX0" fmla="*/ 0 w 643281"/>
              <a:gd name="connsiteY0" fmla="*/ 284223 h 754870"/>
              <a:gd name="connsiteX1" fmla="*/ 0 w 643281"/>
              <a:gd name="connsiteY1" fmla="*/ 0 h 754870"/>
              <a:gd name="connsiteX2" fmla="*/ 643281 w 643281"/>
              <a:gd name="connsiteY2" fmla="*/ 754870 h 754870"/>
              <a:gd name="connsiteX3" fmla="*/ 0 w 643281"/>
              <a:gd name="connsiteY3" fmla="*/ 284223 h 754870"/>
              <a:gd name="connsiteX0" fmla="*/ 0 w 646476"/>
              <a:gd name="connsiteY0" fmla="*/ 212826 h 754870"/>
              <a:gd name="connsiteX1" fmla="*/ 3195 w 646476"/>
              <a:gd name="connsiteY1" fmla="*/ 0 h 754870"/>
              <a:gd name="connsiteX2" fmla="*/ 646476 w 646476"/>
              <a:gd name="connsiteY2" fmla="*/ 754870 h 754870"/>
              <a:gd name="connsiteX3" fmla="*/ 0 w 646476"/>
              <a:gd name="connsiteY3" fmla="*/ 212826 h 754870"/>
              <a:gd name="connsiteX0" fmla="*/ 28 w 643281"/>
              <a:gd name="connsiteY0" fmla="*/ 212826 h 754870"/>
              <a:gd name="connsiteX1" fmla="*/ 0 w 643281"/>
              <a:gd name="connsiteY1" fmla="*/ 0 h 754870"/>
              <a:gd name="connsiteX2" fmla="*/ 643281 w 643281"/>
              <a:gd name="connsiteY2" fmla="*/ 754870 h 754870"/>
              <a:gd name="connsiteX3" fmla="*/ 28 w 643281"/>
              <a:gd name="connsiteY3" fmla="*/ 212826 h 754870"/>
            </a:gdLst>
            <a:ahLst/>
            <a:cxnLst>
              <a:cxn ang="0">
                <a:pos x="connsiteX0" y="connsiteY0"/>
              </a:cxn>
              <a:cxn ang="0">
                <a:pos x="connsiteX1" y="connsiteY1"/>
              </a:cxn>
              <a:cxn ang="0">
                <a:pos x="connsiteX2" y="connsiteY2"/>
              </a:cxn>
              <a:cxn ang="0">
                <a:pos x="connsiteX3" y="connsiteY3"/>
              </a:cxn>
            </a:cxnLst>
            <a:rect l="l" t="t" r="r" b="b"/>
            <a:pathLst>
              <a:path w="643281" h="754870">
                <a:moveTo>
                  <a:pt x="28" y="212826"/>
                </a:moveTo>
                <a:cubicBezTo>
                  <a:pt x="19" y="141884"/>
                  <a:pt x="9" y="70942"/>
                  <a:pt x="0" y="0"/>
                </a:cubicBezTo>
                <a:lnTo>
                  <a:pt x="643281" y="754870"/>
                </a:lnTo>
                <a:lnTo>
                  <a:pt x="28" y="212826"/>
                </a:lnTo>
                <a:close/>
              </a:path>
            </a:pathLst>
          </a:custGeom>
          <a:solidFill>
            <a:srgbClr val="4891D4"/>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Imago-Medium" pitchFamily="2" charset="0"/>
              <a:ea typeface="MS PGothic" pitchFamily="34" charset="-128"/>
            </a:endParaRPr>
          </a:p>
        </p:txBody>
      </p:sp>
      <p:sp>
        <p:nvSpPr>
          <p:cNvPr id="43" name="Right Triangle 4"/>
          <p:cNvSpPr/>
          <p:nvPr/>
        </p:nvSpPr>
        <p:spPr bwMode="auto">
          <a:xfrm flipH="1">
            <a:off x="5229225" y="900731"/>
            <a:ext cx="907014" cy="1061884"/>
          </a:xfrm>
          <a:custGeom>
            <a:avLst/>
            <a:gdLst>
              <a:gd name="connsiteX0" fmla="*/ 0 w 748478"/>
              <a:gd name="connsiteY0" fmla="*/ 423097 h 423097"/>
              <a:gd name="connsiteX1" fmla="*/ 0 w 748478"/>
              <a:gd name="connsiteY1" fmla="*/ 0 h 423097"/>
              <a:gd name="connsiteX2" fmla="*/ 748478 w 748478"/>
              <a:gd name="connsiteY2" fmla="*/ 423097 h 423097"/>
              <a:gd name="connsiteX3" fmla="*/ 0 w 748478"/>
              <a:gd name="connsiteY3" fmla="*/ 423097 h 423097"/>
              <a:gd name="connsiteX0" fmla="*/ 0 w 643281"/>
              <a:gd name="connsiteY0" fmla="*/ 423097 h 754870"/>
              <a:gd name="connsiteX1" fmla="*/ 0 w 643281"/>
              <a:gd name="connsiteY1" fmla="*/ 0 h 754870"/>
              <a:gd name="connsiteX2" fmla="*/ 643281 w 643281"/>
              <a:gd name="connsiteY2" fmla="*/ 754870 h 754870"/>
              <a:gd name="connsiteX3" fmla="*/ 0 w 643281"/>
              <a:gd name="connsiteY3" fmla="*/ 423097 h 754870"/>
              <a:gd name="connsiteX0" fmla="*/ 0 w 643281"/>
              <a:gd name="connsiteY0" fmla="*/ 384567 h 754870"/>
              <a:gd name="connsiteX1" fmla="*/ 0 w 643281"/>
              <a:gd name="connsiteY1" fmla="*/ 0 h 754870"/>
              <a:gd name="connsiteX2" fmla="*/ 643281 w 643281"/>
              <a:gd name="connsiteY2" fmla="*/ 754870 h 754870"/>
              <a:gd name="connsiteX3" fmla="*/ 0 w 643281"/>
              <a:gd name="connsiteY3" fmla="*/ 384567 h 754870"/>
              <a:gd name="connsiteX0" fmla="*/ 0 w 643281"/>
              <a:gd name="connsiteY0" fmla="*/ 296889 h 754870"/>
              <a:gd name="connsiteX1" fmla="*/ 0 w 643281"/>
              <a:gd name="connsiteY1" fmla="*/ 0 h 754870"/>
              <a:gd name="connsiteX2" fmla="*/ 643281 w 643281"/>
              <a:gd name="connsiteY2" fmla="*/ 754870 h 754870"/>
              <a:gd name="connsiteX3" fmla="*/ 0 w 643281"/>
              <a:gd name="connsiteY3" fmla="*/ 296889 h 754870"/>
              <a:gd name="connsiteX0" fmla="*/ 0 w 643281"/>
              <a:gd name="connsiteY0" fmla="*/ 284144 h 754870"/>
              <a:gd name="connsiteX1" fmla="*/ 0 w 643281"/>
              <a:gd name="connsiteY1" fmla="*/ 0 h 754870"/>
              <a:gd name="connsiteX2" fmla="*/ 643281 w 643281"/>
              <a:gd name="connsiteY2" fmla="*/ 754870 h 754870"/>
              <a:gd name="connsiteX3" fmla="*/ 0 w 643281"/>
              <a:gd name="connsiteY3" fmla="*/ 284144 h 754870"/>
              <a:gd name="connsiteX0" fmla="*/ 0 w 643281"/>
              <a:gd name="connsiteY0" fmla="*/ 213277 h 754870"/>
              <a:gd name="connsiteX1" fmla="*/ 0 w 643281"/>
              <a:gd name="connsiteY1" fmla="*/ 0 h 754870"/>
              <a:gd name="connsiteX2" fmla="*/ 643281 w 643281"/>
              <a:gd name="connsiteY2" fmla="*/ 754870 h 754870"/>
              <a:gd name="connsiteX3" fmla="*/ 0 w 643281"/>
              <a:gd name="connsiteY3" fmla="*/ 213277 h 754870"/>
            </a:gdLst>
            <a:ahLst/>
            <a:cxnLst>
              <a:cxn ang="0">
                <a:pos x="connsiteX0" y="connsiteY0"/>
              </a:cxn>
              <a:cxn ang="0">
                <a:pos x="connsiteX1" y="connsiteY1"/>
              </a:cxn>
              <a:cxn ang="0">
                <a:pos x="connsiteX2" y="connsiteY2"/>
              </a:cxn>
              <a:cxn ang="0">
                <a:pos x="connsiteX3" y="connsiteY3"/>
              </a:cxn>
            </a:cxnLst>
            <a:rect l="l" t="t" r="r" b="b"/>
            <a:pathLst>
              <a:path w="643281" h="754870">
                <a:moveTo>
                  <a:pt x="0" y="213277"/>
                </a:moveTo>
                <a:lnTo>
                  <a:pt x="0" y="0"/>
                </a:lnTo>
                <a:lnTo>
                  <a:pt x="643281" y="754870"/>
                </a:lnTo>
                <a:lnTo>
                  <a:pt x="0" y="213277"/>
                </a:lnTo>
                <a:close/>
              </a:path>
            </a:pathLst>
          </a:custGeom>
          <a:solidFill>
            <a:srgbClr val="51234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Imago-Medium" pitchFamily="2" charset="0"/>
              <a:ea typeface="MS PGothic" pitchFamily="34" charset="-128"/>
            </a:endParaRPr>
          </a:p>
        </p:txBody>
      </p:sp>
      <p:sp>
        <p:nvSpPr>
          <p:cNvPr id="44" name="Right Triangle 4"/>
          <p:cNvSpPr/>
          <p:nvPr/>
        </p:nvSpPr>
        <p:spPr bwMode="auto">
          <a:xfrm flipH="1">
            <a:off x="5399695" y="2879058"/>
            <a:ext cx="745547" cy="592514"/>
          </a:xfrm>
          <a:custGeom>
            <a:avLst/>
            <a:gdLst>
              <a:gd name="connsiteX0" fmla="*/ 0 w 748478"/>
              <a:gd name="connsiteY0" fmla="*/ 423097 h 423097"/>
              <a:gd name="connsiteX1" fmla="*/ 0 w 748478"/>
              <a:gd name="connsiteY1" fmla="*/ 0 h 423097"/>
              <a:gd name="connsiteX2" fmla="*/ 748478 w 748478"/>
              <a:gd name="connsiteY2" fmla="*/ 423097 h 423097"/>
              <a:gd name="connsiteX3" fmla="*/ 0 w 748478"/>
              <a:gd name="connsiteY3" fmla="*/ 423097 h 423097"/>
              <a:gd name="connsiteX0" fmla="*/ 0 w 643281"/>
              <a:gd name="connsiteY0" fmla="*/ 423097 h 754870"/>
              <a:gd name="connsiteX1" fmla="*/ 0 w 643281"/>
              <a:gd name="connsiteY1" fmla="*/ 0 h 754870"/>
              <a:gd name="connsiteX2" fmla="*/ 643281 w 643281"/>
              <a:gd name="connsiteY2" fmla="*/ 754870 h 754870"/>
              <a:gd name="connsiteX3" fmla="*/ 0 w 643281"/>
              <a:gd name="connsiteY3" fmla="*/ 423097 h 754870"/>
              <a:gd name="connsiteX0" fmla="*/ 0 w 643281"/>
              <a:gd name="connsiteY0" fmla="*/ 384567 h 754870"/>
              <a:gd name="connsiteX1" fmla="*/ 0 w 643281"/>
              <a:gd name="connsiteY1" fmla="*/ 0 h 754870"/>
              <a:gd name="connsiteX2" fmla="*/ 643281 w 643281"/>
              <a:gd name="connsiteY2" fmla="*/ 754870 h 754870"/>
              <a:gd name="connsiteX3" fmla="*/ 0 w 643281"/>
              <a:gd name="connsiteY3" fmla="*/ 384567 h 754870"/>
              <a:gd name="connsiteX0" fmla="*/ 3672 w 643281"/>
              <a:gd name="connsiteY0" fmla="*/ 497684 h 754870"/>
              <a:gd name="connsiteX1" fmla="*/ 0 w 643281"/>
              <a:gd name="connsiteY1" fmla="*/ 0 h 754870"/>
              <a:gd name="connsiteX2" fmla="*/ 643281 w 643281"/>
              <a:gd name="connsiteY2" fmla="*/ 754870 h 754870"/>
              <a:gd name="connsiteX3" fmla="*/ 3672 w 643281"/>
              <a:gd name="connsiteY3" fmla="*/ 497684 h 754870"/>
              <a:gd name="connsiteX0" fmla="*/ 7344 w 643281"/>
              <a:gd name="connsiteY0" fmla="*/ 519230 h 754870"/>
              <a:gd name="connsiteX1" fmla="*/ 0 w 643281"/>
              <a:gd name="connsiteY1" fmla="*/ 0 h 754870"/>
              <a:gd name="connsiteX2" fmla="*/ 643281 w 643281"/>
              <a:gd name="connsiteY2" fmla="*/ 754870 h 754870"/>
              <a:gd name="connsiteX3" fmla="*/ 7344 w 643281"/>
              <a:gd name="connsiteY3" fmla="*/ 519230 h 754870"/>
              <a:gd name="connsiteX0" fmla="*/ 0 w 643677"/>
              <a:gd name="connsiteY0" fmla="*/ 519230 h 754870"/>
              <a:gd name="connsiteX1" fmla="*/ 396 w 643677"/>
              <a:gd name="connsiteY1" fmla="*/ 0 h 754870"/>
              <a:gd name="connsiteX2" fmla="*/ 643677 w 643677"/>
              <a:gd name="connsiteY2" fmla="*/ 754870 h 754870"/>
              <a:gd name="connsiteX3" fmla="*/ 0 w 643677"/>
              <a:gd name="connsiteY3" fmla="*/ 519230 h 754870"/>
              <a:gd name="connsiteX0" fmla="*/ 0 w 643677"/>
              <a:gd name="connsiteY0" fmla="*/ 379085 h 754870"/>
              <a:gd name="connsiteX1" fmla="*/ 396 w 643677"/>
              <a:gd name="connsiteY1" fmla="*/ 0 h 754870"/>
              <a:gd name="connsiteX2" fmla="*/ 643677 w 643677"/>
              <a:gd name="connsiteY2" fmla="*/ 754870 h 754870"/>
              <a:gd name="connsiteX3" fmla="*/ 0 w 643677"/>
              <a:gd name="connsiteY3" fmla="*/ 379085 h 754870"/>
            </a:gdLst>
            <a:ahLst/>
            <a:cxnLst>
              <a:cxn ang="0">
                <a:pos x="connsiteX0" y="connsiteY0"/>
              </a:cxn>
              <a:cxn ang="0">
                <a:pos x="connsiteX1" y="connsiteY1"/>
              </a:cxn>
              <a:cxn ang="0">
                <a:pos x="connsiteX2" y="connsiteY2"/>
              </a:cxn>
              <a:cxn ang="0">
                <a:pos x="connsiteX3" y="connsiteY3"/>
              </a:cxn>
            </a:cxnLst>
            <a:rect l="l" t="t" r="r" b="b"/>
            <a:pathLst>
              <a:path w="643677" h="754870">
                <a:moveTo>
                  <a:pt x="0" y="379085"/>
                </a:moveTo>
                <a:lnTo>
                  <a:pt x="396" y="0"/>
                </a:lnTo>
                <a:lnTo>
                  <a:pt x="643677" y="754870"/>
                </a:lnTo>
                <a:lnTo>
                  <a:pt x="0" y="379085"/>
                </a:lnTo>
                <a:close/>
              </a:path>
            </a:pathLst>
          </a:custGeom>
          <a:solidFill>
            <a:srgbClr val="93191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Imago-Medium" pitchFamily="2" charset="0"/>
              <a:ea typeface="MS PGothic" pitchFamily="34" charset="-128"/>
            </a:endParaRPr>
          </a:p>
        </p:txBody>
      </p:sp>
      <p:sp>
        <p:nvSpPr>
          <p:cNvPr id="53" name="Rectangle 52"/>
          <p:cNvSpPr/>
          <p:nvPr/>
        </p:nvSpPr>
        <p:spPr>
          <a:xfrm rot="21137267">
            <a:off x="3909421" y="2111395"/>
            <a:ext cx="1219089" cy="1159457"/>
          </a:xfrm>
          <a:prstGeom prst="rect">
            <a:avLst/>
          </a:prstGeom>
        </p:spPr>
        <p:txBody>
          <a:bodyPr wrap="none">
            <a:prstTxWarp prst="textArchUp">
              <a:avLst>
                <a:gd name="adj" fmla="val 5659282"/>
              </a:avLst>
            </a:prstTxWarp>
            <a:spAutoFit/>
          </a:bodyPr>
          <a:lstStyle/>
          <a:p>
            <a:pPr algn="ctr"/>
            <a:r>
              <a:rPr lang="cs-CZ" sz="700" b="1" i="0" cap="all" dirty="0" smtClean="0">
                <a:solidFill>
                  <a:srgbClr val="89B9E3"/>
                </a:solidFill>
                <a:latin typeface="Imago" pitchFamily="2" charset="0"/>
              </a:rPr>
              <a:t>Tvorba</a:t>
            </a:r>
            <a:r>
              <a:rPr lang="en-GB" sz="700" b="1" i="0" cap="all" dirty="0" smtClean="0">
                <a:solidFill>
                  <a:srgbClr val="89B9E3"/>
                </a:solidFill>
                <a:latin typeface="Imago" pitchFamily="2" charset="0"/>
              </a:rPr>
              <a:t>,</a:t>
            </a:r>
            <a:r>
              <a:rPr lang="cs-CZ" sz="700" b="1" i="0" cap="all" dirty="0" smtClean="0">
                <a:solidFill>
                  <a:srgbClr val="89B9E3"/>
                </a:solidFill>
                <a:latin typeface="Imago" pitchFamily="2" charset="0"/>
              </a:rPr>
              <a:t> aktivace T-lymfocytů namířených  proti nádoru</a:t>
            </a:r>
            <a:r>
              <a:rPr lang="en-GB" sz="700" b="1" i="0" cap="all" dirty="0" smtClean="0">
                <a:solidFill>
                  <a:srgbClr val="89B9E3"/>
                </a:solidFill>
                <a:latin typeface="Imago" pitchFamily="2" charset="0"/>
              </a:rPr>
              <a:t>        </a:t>
            </a:r>
            <a:r>
              <a:rPr lang="cs-CZ" sz="700" b="1" i="0" cap="all" dirty="0" smtClean="0">
                <a:solidFill>
                  <a:srgbClr val="51234F"/>
                </a:solidFill>
                <a:latin typeface="Imago" pitchFamily="2" charset="0"/>
              </a:rPr>
              <a:t>Pronikání do nádoru</a:t>
            </a:r>
            <a:r>
              <a:rPr lang="en-GB" sz="700" b="1" i="0" cap="all" dirty="0" smtClean="0">
                <a:solidFill>
                  <a:srgbClr val="89B9E3"/>
                </a:solidFill>
                <a:latin typeface="Imago" pitchFamily="2" charset="0"/>
              </a:rPr>
              <a:t>       </a:t>
            </a:r>
            <a:r>
              <a:rPr lang="cs-CZ" sz="700" b="1" i="0" cap="all" dirty="0" smtClean="0">
                <a:solidFill>
                  <a:srgbClr val="D2232A"/>
                </a:solidFill>
                <a:latin typeface="Imago" pitchFamily="2" charset="0"/>
              </a:rPr>
              <a:t>Zabít nádorové </a:t>
            </a:r>
            <a:r>
              <a:rPr lang="cs-CZ" sz="700" b="1" i="0" cap="all" dirty="0" err="1" smtClean="0">
                <a:solidFill>
                  <a:srgbClr val="D2232A"/>
                </a:solidFill>
                <a:latin typeface="Imago" pitchFamily="2" charset="0"/>
              </a:rPr>
              <a:t>bunky</a:t>
            </a:r>
            <a:r>
              <a:rPr lang="en-GB" sz="700" b="1" i="0" cap="all" dirty="0" smtClean="0">
                <a:solidFill>
                  <a:srgbClr val="D2232A"/>
                </a:solidFill>
                <a:latin typeface="Imago" pitchFamily="2" charset="0"/>
              </a:rPr>
              <a:t>   </a:t>
            </a:r>
            <a:endParaRPr lang="en-GB" sz="700" b="1" i="0" cap="all" dirty="0">
              <a:solidFill>
                <a:srgbClr val="D2232A"/>
              </a:solidFill>
              <a:latin typeface="Imago" pitchFamily="2" charset="0"/>
            </a:endParaRPr>
          </a:p>
        </p:txBody>
      </p:sp>
      <p:sp>
        <p:nvSpPr>
          <p:cNvPr id="21" name="Rectangle 20"/>
          <p:cNvSpPr/>
          <p:nvPr/>
        </p:nvSpPr>
        <p:spPr>
          <a:xfrm>
            <a:off x="8069031" y="4867348"/>
            <a:ext cx="968289" cy="200055"/>
          </a:xfrm>
          <a:prstGeom prst="rect">
            <a:avLst/>
          </a:prstGeom>
          <a:solidFill>
            <a:schemeClr val="bg1"/>
          </a:solidFill>
        </p:spPr>
        <p:txBody>
          <a:bodyPr wrap="square">
            <a:spAutoFit/>
          </a:bodyPr>
          <a:lstStyle/>
          <a:p>
            <a:r>
              <a:rPr lang="en-US" sz="700" i="0" dirty="0">
                <a:solidFill>
                  <a:srgbClr val="555555"/>
                </a:solidFill>
                <a:latin typeface="Arial" panose="020B0604020202020204" pitchFamily="34" charset="0"/>
              </a:rPr>
              <a:t>M-CZ-00001107</a:t>
            </a:r>
            <a:endParaRPr lang="en-US" sz="700" dirty="0"/>
          </a:p>
        </p:txBody>
      </p:sp>
    </p:spTree>
    <p:extLst>
      <p:ext uri="{BB962C8B-B14F-4D97-AF65-F5344CB8AC3E}">
        <p14:creationId xmlns:p14="http://schemas.microsoft.com/office/powerpoint/2010/main" val="293616728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Skupina 4"/>
          <p:cNvGrpSpPr/>
          <p:nvPr/>
        </p:nvGrpSpPr>
        <p:grpSpPr>
          <a:xfrm>
            <a:off x="0" y="-304800"/>
            <a:ext cx="9144000" cy="5448300"/>
            <a:chOff x="0" y="-172026"/>
            <a:chExt cx="9144000" cy="6461615"/>
          </a:xfrm>
        </p:grpSpPr>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2026"/>
              <a:ext cx="9144000" cy="6461615"/>
            </a:xfrm>
            <a:prstGeom prst="rect">
              <a:avLst/>
            </a:prstGeom>
          </p:spPr>
        </p:pic>
        <p:pic>
          <p:nvPicPr>
            <p:cNvPr id="7" name="Obrázek 6"/>
            <p:cNvPicPr>
              <a:picLocks noChangeAspect="1"/>
            </p:cNvPicPr>
            <p:nvPr/>
          </p:nvPicPr>
          <p:blipFill rotWithShape="1">
            <a:blip r:embed="rId4">
              <a:extLst>
                <a:ext uri="{28A0092B-C50C-407E-A947-70E740481C1C}">
                  <a14:useLocalDpi xmlns:a14="http://schemas.microsoft.com/office/drawing/2010/main" val="0"/>
                </a:ext>
              </a:extLst>
            </a:blip>
            <a:srcRect t="3975" b="16562"/>
            <a:stretch/>
          </p:blipFill>
          <p:spPr>
            <a:xfrm>
              <a:off x="0" y="1384646"/>
              <a:ext cx="9144000" cy="4776671"/>
            </a:xfrm>
            <a:prstGeom prst="rect">
              <a:avLst/>
            </a:prstGeom>
          </p:spPr>
        </p:pic>
      </p:grpSp>
      <p:grpSp>
        <p:nvGrpSpPr>
          <p:cNvPr id="8" name="Skupina 7"/>
          <p:cNvGrpSpPr/>
          <p:nvPr/>
        </p:nvGrpSpPr>
        <p:grpSpPr>
          <a:xfrm>
            <a:off x="5906730" y="3485134"/>
            <a:ext cx="2862648" cy="1445737"/>
            <a:chOff x="226540" y="2038867"/>
            <a:chExt cx="8483313" cy="4295689"/>
          </a:xfrm>
        </p:grpSpPr>
        <p:pic>
          <p:nvPicPr>
            <p:cNvPr id="9" name="Obrázek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540" y="2038867"/>
              <a:ext cx="4011538" cy="4295689"/>
            </a:xfrm>
            <a:prstGeom prst="rect">
              <a:avLst/>
            </a:prstGeom>
          </p:spPr>
        </p:pic>
        <p:pic>
          <p:nvPicPr>
            <p:cNvPr id="10" name="Obrázek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24577" y="3412435"/>
              <a:ext cx="4385276" cy="1548551"/>
            </a:xfrm>
            <a:prstGeom prst="rect">
              <a:avLst/>
            </a:prstGeom>
          </p:spPr>
        </p:pic>
      </p:grpSp>
      <p:pic>
        <p:nvPicPr>
          <p:cNvPr id="12" name="Obrázek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56984" y="91440"/>
            <a:ext cx="2032000" cy="639572"/>
          </a:xfrm>
          <a:prstGeom prst="rect">
            <a:avLst/>
          </a:prstGeom>
        </p:spPr>
      </p:pic>
      <p:pic>
        <p:nvPicPr>
          <p:cNvPr id="13" name="Picture 4">
            <a:extLst>
              <a:ext uri="{FF2B5EF4-FFF2-40B4-BE49-F238E27FC236}">
                <a16:creationId xmlns:a16="http://schemas.microsoft.com/office/drawing/2014/main" id="{0F182B32-310C-4B22-BF31-FFD261E34D1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30686" y="298423"/>
            <a:ext cx="676253" cy="349991"/>
          </a:xfrm>
          <a:prstGeom prst="rect">
            <a:avLst/>
          </a:prstGeom>
        </p:spPr>
      </p:pic>
      <p:sp>
        <p:nvSpPr>
          <p:cNvPr id="14" name="Title 1"/>
          <p:cNvSpPr>
            <a:spLocks noGrp="1"/>
          </p:cNvSpPr>
          <p:nvPr>
            <p:ph type="title"/>
          </p:nvPr>
        </p:nvSpPr>
        <p:spPr>
          <a:xfrm>
            <a:off x="0" y="1504525"/>
            <a:ext cx="9144000" cy="1021556"/>
          </a:xfrm>
        </p:spPr>
        <p:txBody>
          <a:bodyPr/>
          <a:lstStyle/>
          <a:p>
            <a:pPr algn="ctr"/>
            <a:r>
              <a:rPr lang="cs-CZ" sz="3200" dirty="0"/>
              <a:t>Budoucnost v protinádorové imunoterapii</a:t>
            </a:r>
            <a:endParaRPr lang="en-GB" sz="3200" dirty="0"/>
          </a:p>
        </p:txBody>
      </p:sp>
      <p:cxnSp>
        <p:nvCxnSpPr>
          <p:cNvPr id="11" name="Přímá spojnice 10"/>
          <p:cNvCxnSpPr/>
          <p:nvPr/>
        </p:nvCxnSpPr>
        <p:spPr bwMode="auto">
          <a:xfrm>
            <a:off x="886968" y="2816352"/>
            <a:ext cx="7341723"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Obdélník 14"/>
          <p:cNvSpPr/>
          <p:nvPr/>
        </p:nvSpPr>
        <p:spPr>
          <a:xfrm>
            <a:off x="8029484" y="4890610"/>
            <a:ext cx="1163351" cy="200055"/>
          </a:xfrm>
          <a:prstGeom prst="rect">
            <a:avLst/>
          </a:prstGeom>
        </p:spPr>
        <p:txBody>
          <a:bodyPr wrap="none">
            <a:spAutoFit/>
          </a:bodyPr>
          <a:lstStyle/>
          <a:p>
            <a:r>
              <a:rPr lang="mr-IN" sz="700" i="0" dirty="0" smtClean="0">
                <a:solidFill>
                  <a:srgbClr val="000000"/>
                </a:solidFill>
                <a:latin typeface="Helvetica" charset="0"/>
              </a:rPr>
              <a:t>CZ/TCN/0318/0005</a:t>
            </a:r>
            <a:r>
              <a:rPr lang="cs-CZ" sz="700" i="0" dirty="0" err="1" smtClean="0">
                <a:solidFill>
                  <a:srgbClr val="000000"/>
                </a:solidFill>
                <a:latin typeface="Helvetica" charset="0"/>
              </a:rPr>
              <a:t>ai</a:t>
            </a:r>
            <a:endParaRPr lang="cs-CZ" sz="700" dirty="0"/>
          </a:p>
        </p:txBody>
      </p:sp>
      <p:sp>
        <p:nvSpPr>
          <p:cNvPr id="17" name="Rectangle 16"/>
          <p:cNvSpPr/>
          <p:nvPr/>
        </p:nvSpPr>
        <p:spPr>
          <a:xfrm>
            <a:off x="8069031" y="4867348"/>
            <a:ext cx="968289" cy="200055"/>
          </a:xfrm>
          <a:prstGeom prst="rect">
            <a:avLst/>
          </a:prstGeom>
          <a:solidFill>
            <a:schemeClr val="tx2">
              <a:lumMod val="40000"/>
              <a:lumOff val="60000"/>
            </a:schemeClr>
          </a:solidFill>
        </p:spPr>
        <p:txBody>
          <a:bodyPr wrap="square">
            <a:spAutoFit/>
          </a:bodyPr>
          <a:lstStyle/>
          <a:p>
            <a:r>
              <a:rPr lang="en-US" sz="700" i="0" dirty="0">
                <a:solidFill>
                  <a:srgbClr val="555555"/>
                </a:solidFill>
                <a:latin typeface="Arial" panose="020B0604020202020204" pitchFamily="34" charset="0"/>
              </a:rPr>
              <a:t>M-CZ-00001107</a:t>
            </a:r>
            <a:endParaRPr lang="en-US" sz="700" dirty="0"/>
          </a:p>
        </p:txBody>
      </p:sp>
    </p:spTree>
    <p:extLst>
      <p:ext uri="{BB962C8B-B14F-4D97-AF65-F5344CB8AC3E}">
        <p14:creationId xmlns:p14="http://schemas.microsoft.com/office/powerpoint/2010/main" val="3086804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4590854" y="1828800"/>
            <a:ext cx="4176074" cy="2323921"/>
          </a:xfrm>
          <a:prstGeom prst="rect">
            <a:avLst/>
          </a:prstGeom>
          <a:gradFill>
            <a:gsLst>
              <a:gs pos="100000">
                <a:srgbClr val="C00000">
                  <a:alpha val="71000"/>
                </a:srgbClr>
              </a:gs>
              <a:gs pos="1000">
                <a:srgbClr val="89B9E3">
                  <a:alpha val="71000"/>
                </a:srgbClr>
              </a:gs>
            </a:gsLst>
            <a:lin ang="0" scaled="1"/>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Imago-Medium" pitchFamily="2" charset="0"/>
              <a:ea typeface="MS PGothic" pitchFamily="34" charset="-128"/>
            </a:endParaRPr>
          </a:p>
        </p:txBody>
      </p:sp>
      <p:sp>
        <p:nvSpPr>
          <p:cNvPr id="2" name="Title 1"/>
          <p:cNvSpPr>
            <a:spLocks noGrp="1"/>
          </p:cNvSpPr>
          <p:nvPr>
            <p:ph type="title"/>
          </p:nvPr>
        </p:nvSpPr>
        <p:spPr/>
        <p:txBody>
          <a:bodyPr/>
          <a:lstStyle/>
          <a:p>
            <a:r>
              <a:rPr lang="cs-CZ" b="1" dirty="0" smtClean="0"/>
              <a:t>„Nastavení nádorové imunity“ (vlastní imunologický status) – rovnováha mezi inhibičními a stimulačními faktory </a:t>
            </a:r>
            <a:endParaRPr lang="en-US" b="1" dirty="0"/>
          </a:p>
        </p:txBody>
      </p:sp>
      <p:sp>
        <p:nvSpPr>
          <p:cNvPr id="5" name="Text Placeholder 4"/>
          <p:cNvSpPr>
            <a:spLocks noGrp="1"/>
          </p:cNvSpPr>
          <p:nvPr>
            <p:ph type="body" sz="quarter" idx="4294967295"/>
          </p:nvPr>
        </p:nvSpPr>
        <p:spPr>
          <a:xfrm>
            <a:off x="352425" y="4829417"/>
            <a:ext cx="2509647" cy="192360"/>
          </a:xfrm>
        </p:spPr>
        <p:txBody>
          <a:bodyPr/>
          <a:lstStyle/>
          <a:p>
            <a:pPr marL="0" indent="0">
              <a:buNone/>
            </a:pPr>
            <a:r>
              <a:rPr lang="en-US" sz="700" dirty="0" smtClean="0">
                <a:solidFill>
                  <a:schemeClr val="bg1">
                    <a:lumMod val="50000"/>
                  </a:schemeClr>
                </a:solidFill>
              </a:rPr>
              <a:t>Adapted from Chen DS, </a:t>
            </a:r>
            <a:r>
              <a:rPr lang="en-US" sz="700" dirty="0" err="1" smtClean="0">
                <a:solidFill>
                  <a:schemeClr val="bg1">
                    <a:lumMod val="50000"/>
                  </a:schemeClr>
                </a:solidFill>
              </a:rPr>
              <a:t>Mellman</a:t>
            </a:r>
            <a:r>
              <a:rPr lang="en-US" sz="700" dirty="0" smtClean="0">
                <a:solidFill>
                  <a:schemeClr val="bg1">
                    <a:lumMod val="50000"/>
                  </a:schemeClr>
                </a:solidFill>
              </a:rPr>
              <a:t> I, Nature 2017</a:t>
            </a:r>
            <a:endParaRPr lang="en-US" sz="700" dirty="0">
              <a:solidFill>
                <a:schemeClr val="bg1">
                  <a:lumMod val="50000"/>
                </a:schemeClr>
              </a:solidFill>
            </a:endParaRPr>
          </a:p>
        </p:txBody>
      </p:sp>
      <p:sp>
        <p:nvSpPr>
          <p:cNvPr id="7" name="Content Placeholder 2"/>
          <p:cNvSpPr>
            <a:spLocks noGrp="1"/>
          </p:cNvSpPr>
          <p:nvPr>
            <p:ph sz="quarter" idx="10"/>
          </p:nvPr>
        </p:nvSpPr>
        <p:spPr>
          <a:xfrm>
            <a:off x="363540" y="1796432"/>
            <a:ext cx="4087079" cy="2686272"/>
          </a:xfrm>
        </p:spPr>
        <p:txBody>
          <a:bodyPr>
            <a:noAutofit/>
          </a:bodyPr>
          <a:lstStyle/>
          <a:p>
            <a:r>
              <a:rPr lang="en-US" sz="1400" b="1" dirty="0" smtClean="0"/>
              <a:t>M</a:t>
            </a:r>
            <a:r>
              <a:rPr lang="cs-CZ" sz="1400" b="1" dirty="0" err="1" smtClean="0"/>
              <a:t>nohočetné</a:t>
            </a:r>
            <a:r>
              <a:rPr lang="cs-CZ" sz="1400" b="1" dirty="0" smtClean="0"/>
              <a:t> faktory přispívají k nastavení nádorové imunity</a:t>
            </a:r>
            <a:r>
              <a:rPr lang="en-US" sz="1400" b="1" dirty="0" smtClean="0"/>
              <a:t>:</a:t>
            </a:r>
          </a:p>
          <a:p>
            <a:pPr lvl="1"/>
            <a:r>
              <a:rPr lang="cs-CZ" sz="1400" b="1" dirty="0" smtClean="0"/>
              <a:t>Nádorová </a:t>
            </a:r>
            <a:r>
              <a:rPr lang="cs-CZ" sz="1400" b="1" dirty="0" err="1" smtClean="0"/>
              <a:t>imunogenicita</a:t>
            </a:r>
            <a:r>
              <a:rPr lang="cs-CZ" sz="1400" b="1" dirty="0" smtClean="0"/>
              <a:t> </a:t>
            </a:r>
            <a:r>
              <a:rPr lang="en-US" sz="1400" b="1" dirty="0" smtClean="0"/>
              <a:t> </a:t>
            </a:r>
          </a:p>
          <a:p>
            <a:pPr lvl="1"/>
            <a:r>
              <a:rPr lang="cs-CZ" sz="1400" dirty="0" smtClean="0"/>
              <a:t>Schopnost imunitní systému jedince reagovat</a:t>
            </a:r>
            <a:endParaRPr lang="en-US" sz="1400" b="1" dirty="0" smtClean="0"/>
          </a:p>
          <a:p>
            <a:r>
              <a:rPr lang="cs-CZ" sz="1400" b="1" dirty="0" smtClean="0"/>
              <a:t>Překonání „nastavení“ je nezbytné pro vyvolání efektivní nádorové imunity jedince</a:t>
            </a:r>
            <a:endParaRPr lang="en-US" sz="1400" dirty="0" smtClean="0"/>
          </a:p>
          <a:p>
            <a:pPr lvl="1"/>
            <a:r>
              <a:rPr lang="cs-CZ" sz="1200" dirty="0" smtClean="0"/>
              <a:t>Např. pacient s nízkým prahem snáze tvoří protinádorovou imunitní odpověď ve srovnání s jedincem s vysokým prahem</a:t>
            </a:r>
            <a:endParaRPr lang="en-US" sz="1400" dirty="0"/>
          </a:p>
        </p:txBody>
      </p:sp>
      <p:sp>
        <p:nvSpPr>
          <p:cNvPr id="11" name="Freeform 10"/>
          <p:cNvSpPr/>
          <p:nvPr/>
        </p:nvSpPr>
        <p:spPr>
          <a:xfrm flipH="1">
            <a:off x="6579638" y="2144389"/>
            <a:ext cx="2121297" cy="1873395"/>
          </a:xfrm>
          <a:custGeom>
            <a:avLst/>
            <a:gdLst>
              <a:gd name="connsiteX0" fmla="*/ 0 w 1624519"/>
              <a:gd name="connsiteY0" fmla="*/ 1947727 h 2047002"/>
              <a:gd name="connsiteX1" fmla="*/ 447472 w 1624519"/>
              <a:gd name="connsiteY1" fmla="*/ 1957454 h 2047002"/>
              <a:gd name="connsiteX2" fmla="*/ 943583 w 1624519"/>
              <a:gd name="connsiteY2" fmla="*/ 994416 h 2047002"/>
              <a:gd name="connsiteX3" fmla="*/ 1342417 w 1624519"/>
              <a:gd name="connsiteY3" fmla="*/ 138382 h 2047002"/>
              <a:gd name="connsiteX4" fmla="*/ 1624519 w 1624519"/>
              <a:gd name="connsiteY4" fmla="*/ 11922 h 2047002"/>
              <a:gd name="connsiteX0" fmla="*/ 0 w 1639153"/>
              <a:gd name="connsiteY0" fmla="*/ 1932948 h 2040746"/>
              <a:gd name="connsiteX1" fmla="*/ 462106 w 1639153"/>
              <a:gd name="connsiteY1" fmla="*/ 1957454 h 2040746"/>
              <a:gd name="connsiteX2" fmla="*/ 958217 w 1639153"/>
              <a:gd name="connsiteY2" fmla="*/ 994416 h 2040746"/>
              <a:gd name="connsiteX3" fmla="*/ 1357051 w 1639153"/>
              <a:gd name="connsiteY3" fmla="*/ 138382 h 2040746"/>
              <a:gd name="connsiteX4" fmla="*/ 1639153 w 1639153"/>
              <a:gd name="connsiteY4" fmla="*/ 11922 h 2040746"/>
              <a:gd name="connsiteX0" fmla="*/ 0 w 1639153"/>
              <a:gd name="connsiteY0" fmla="*/ 1932948 h 2036776"/>
              <a:gd name="connsiteX1" fmla="*/ 462106 w 1639153"/>
              <a:gd name="connsiteY1" fmla="*/ 1957454 h 2036776"/>
              <a:gd name="connsiteX2" fmla="*/ 958217 w 1639153"/>
              <a:gd name="connsiteY2" fmla="*/ 994416 h 2036776"/>
              <a:gd name="connsiteX3" fmla="*/ 1357051 w 1639153"/>
              <a:gd name="connsiteY3" fmla="*/ 138382 h 2036776"/>
              <a:gd name="connsiteX4" fmla="*/ 1639153 w 1639153"/>
              <a:gd name="connsiteY4" fmla="*/ 11922 h 2036776"/>
              <a:gd name="connsiteX0" fmla="*/ 0 w 1631837"/>
              <a:gd name="connsiteY0" fmla="*/ 2043798 h 2094072"/>
              <a:gd name="connsiteX1" fmla="*/ 454790 w 1631837"/>
              <a:gd name="connsiteY1" fmla="*/ 1957454 h 2094072"/>
              <a:gd name="connsiteX2" fmla="*/ 950901 w 1631837"/>
              <a:gd name="connsiteY2" fmla="*/ 994416 h 2094072"/>
              <a:gd name="connsiteX3" fmla="*/ 1349735 w 1631837"/>
              <a:gd name="connsiteY3" fmla="*/ 138382 h 2094072"/>
              <a:gd name="connsiteX4" fmla="*/ 1631837 w 1631837"/>
              <a:gd name="connsiteY4" fmla="*/ 11922 h 2094072"/>
              <a:gd name="connsiteX0" fmla="*/ 0 w 1631837"/>
              <a:gd name="connsiteY0" fmla="*/ 2043798 h 2078858"/>
              <a:gd name="connsiteX1" fmla="*/ 454790 w 1631837"/>
              <a:gd name="connsiteY1" fmla="*/ 1957454 h 2078858"/>
              <a:gd name="connsiteX2" fmla="*/ 950901 w 1631837"/>
              <a:gd name="connsiteY2" fmla="*/ 994416 h 2078858"/>
              <a:gd name="connsiteX3" fmla="*/ 1349735 w 1631837"/>
              <a:gd name="connsiteY3" fmla="*/ 138382 h 2078858"/>
              <a:gd name="connsiteX4" fmla="*/ 1631837 w 1631837"/>
              <a:gd name="connsiteY4" fmla="*/ 11922 h 2078858"/>
              <a:gd name="connsiteX0" fmla="*/ 0 w 1646471"/>
              <a:gd name="connsiteY0" fmla="*/ 2102917 h 2120826"/>
              <a:gd name="connsiteX1" fmla="*/ 469424 w 1646471"/>
              <a:gd name="connsiteY1" fmla="*/ 1957454 h 2120826"/>
              <a:gd name="connsiteX2" fmla="*/ 965535 w 1646471"/>
              <a:gd name="connsiteY2" fmla="*/ 994416 h 2120826"/>
              <a:gd name="connsiteX3" fmla="*/ 1364369 w 1646471"/>
              <a:gd name="connsiteY3" fmla="*/ 138382 h 2120826"/>
              <a:gd name="connsiteX4" fmla="*/ 1646471 w 1646471"/>
              <a:gd name="connsiteY4" fmla="*/ 11922 h 2120826"/>
              <a:gd name="connsiteX0" fmla="*/ 0 w 1646471"/>
              <a:gd name="connsiteY0" fmla="*/ 2102917 h 2109509"/>
              <a:gd name="connsiteX1" fmla="*/ 498691 w 1646471"/>
              <a:gd name="connsiteY1" fmla="*/ 1861386 h 2109509"/>
              <a:gd name="connsiteX2" fmla="*/ 965535 w 1646471"/>
              <a:gd name="connsiteY2" fmla="*/ 994416 h 2109509"/>
              <a:gd name="connsiteX3" fmla="*/ 1364369 w 1646471"/>
              <a:gd name="connsiteY3" fmla="*/ 138382 h 2109509"/>
              <a:gd name="connsiteX4" fmla="*/ 1646471 w 1646471"/>
              <a:gd name="connsiteY4" fmla="*/ 11922 h 2109509"/>
              <a:gd name="connsiteX0" fmla="*/ 0 w 1646471"/>
              <a:gd name="connsiteY0" fmla="*/ 2102917 h 2110144"/>
              <a:gd name="connsiteX1" fmla="*/ 498691 w 1646471"/>
              <a:gd name="connsiteY1" fmla="*/ 1861386 h 2110144"/>
              <a:gd name="connsiteX2" fmla="*/ 972852 w 1646471"/>
              <a:gd name="connsiteY2" fmla="*/ 920517 h 2110144"/>
              <a:gd name="connsiteX3" fmla="*/ 1364369 w 1646471"/>
              <a:gd name="connsiteY3" fmla="*/ 138382 h 2110144"/>
              <a:gd name="connsiteX4" fmla="*/ 1646471 w 1646471"/>
              <a:gd name="connsiteY4" fmla="*/ 11922 h 2110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6471" h="2110144">
                <a:moveTo>
                  <a:pt x="0" y="2102917"/>
                </a:moveTo>
                <a:cubicBezTo>
                  <a:pt x="145104" y="2135494"/>
                  <a:pt x="336549" y="2058453"/>
                  <a:pt x="498691" y="1861386"/>
                </a:cubicBezTo>
                <a:cubicBezTo>
                  <a:pt x="660833" y="1664319"/>
                  <a:pt x="828572" y="1207684"/>
                  <a:pt x="972852" y="920517"/>
                </a:cubicBezTo>
                <a:cubicBezTo>
                  <a:pt x="1117132" y="633350"/>
                  <a:pt x="1250880" y="302131"/>
                  <a:pt x="1364369" y="138382"/>
                </a:cubicBezTo>
                <a:cubicBezTo>
                  <a:pt x="1477858" y="-25367"/>
                  <a:pt x="1562164" y="-6723"/>
                  <a:pt x="1646471" y="11922"/>
                </a:cubicBezTo>
              </a:path>
            </a:pathLst>
          </a:custGeom>
          <a:noFill/>
          <a:ln w="571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H="1" flipV="1">
            <a:off x="6665927" y="2144389"/>
            <a:ext cx="16184" cy="2008332"/>
          </a:xfrm>
          <a:prstGeom prst="line">
            <a:avLst/>
          </a:prstGeom>
          <a:ln w="28575">
            <a:solidFill>
              <a:schemeClr val="tx1"/>
            </a:solidFill>
            <a:prstDash val="sysDot"/>
          </a:ln>
          <a:effectLst/>
        </p:spPr>
        <p:style>
          <a:lnRef idx="1">
            <a:schemeClr val="accent1"/>
          </a:lnRef>
          <a:fillRef idx="0">
            <a:schemeClr val="accent1"/>
          </a:fillRef>
          <a:effectRef idx="0">
            <a:schemeClr val="accent1"/>
          </a:effectRef>
          <a:fontRef idx="minor">
            <a:schemeClr val="tx1"/>
          </a:fontRef>
        </p:style>
      </p:cxnSp>
      <p:sp>
        <p:nvSpPr>
          <p:cNvPr id="18" name="Freeform 17"/>
          <p:cNvSpPr/>
          <p:nvPr/>
        </p:nvSpPr>
        <p:spPr>
          <a:xfrm>
            <a:off x="4628562" y="2144388"/>
            <a:ext cx="2141186" cy="1873395"/>
          </a:xfrm>
          <a:custGeom>
            <a:avLst/>
            <a:gdLst>
              <a:gd name="connsiteX0" fmla="*/ 0 w 1624519"/>
              <a:gd name="connsiteY0" fmla="*/ 1947727 h 2047002"/>
              <a:gd name="connsiteX1" fmla="*/ 447472 w 1624519"/>
              <a:gd name="connsiteY1" fmla="*/ 1957454 h 2047002"/>
              <a:gd name="connsiteX2" fmla="*/ 943583 w 1624519"/>
              <a:gd name="connsiteY2" fmla="*/ 994416 h 2047002"/>
              <a:gd name="connsiteX3" fmla="*/ 1342417 w 1624519"/>
              <a:gd name="connsiteY3" fmla="*/ 138382 h 2047002"/>
              <a:gd name="connsiteX4" fmla="*/ 1624519 w 1624519"/>
              <a:gd name="connsiteY4" fmla="*/ 11922 h 2047002"/>
              <a:gd name="connsiteX0" fmla="*/ 0 w 1639153"/>
              <a:gd name="connsiteY0" fmla="*/ 1932948 h 2040746"/>
              <a:gd name="connsiteX1" fmla="*/ 462106 w 1639153"/>
              <a:gd name="connsiteY1" fmla="*/ 1957454 h 2040746"/>
              <a:gd name="connsiteX2" fmla="*/ 958217 w 1639153"/>
              <a:gd name="connsiteY2" fmla="*/ 994416 h 2040746"/>
              <a:gd name="connsiteX3" fmla="*/ 1357051 w 1639153"/>
              <a:gd name="connsiteY3" fmla="*/ 138382 h 2040746"/>
              <a:gd name="connsiteX4" fmla="*/ 1639153 w 1639153"/>
              <a:gd name="connsiteY4" fmla="*/ 11922 h 2040746"/>
              <a:gd name="connsiteX0" fmla="*/ 0 w 1639153"/>
              <a:gd name="connsiteY0" fmla="*/ 1932948 h 2036776"/>
              <a:gd name="connsiteX1" fmla="*/ 462106 w 1639153"/>
              <a:gd name="connsiteY1" fmla="*/ 1957454 h 2036776"/>
              <a:gd name="connsiteX2" fmla="*/ 958217 w 1639153"/>
              <a:gd name="connsiteY2" fmla="*/ 994416 h 2036776"/>
              <a:gd name="connsiteX3" fmla="*/ 1357051 w 1639153"/>
              <a:gd name="connsiteY3" fmla="*/ 138382 h 2036776"/>
              <a:gd name="connsiteX4" fmla="*/ 1639153 w 1639153"/>
              <a:gd name="connsiteY4" fmla="*/ 11922 h 2036776"/>
              <a:gd name="connsiteX0" fmla="*/ 0 w 1631837"/>
              <a:gd name="connsiteY0" fmla="*/ 2043798 h 2094072"/>
              <a:gd name="connsiteX1" fmla="*/ 454790 w 1631837"/>
              <a:gd name="connsiteY1" fmla="*/ 1957454 h 2094072"/>
              <a:gd name="connsiteX2" fmla="*/ 950901 w 1631837"/>
              <a:gd name="connsiteY2" fmla="*/ 994416 h 2094072"/>
              <a:gd name="connsiteX3" fmla="*/ 1349735 w 1631837"/>
              <a:gd name="connsiteY3" fmla="*/ 138382 h 2094072"/>
              <a:gd name="connsiteX4" fmla="*/ 1631837 w 1631837"/>
              <a:gd name="connsiteY4" fmla="*/ 11922 h 2094072"/>
              <a:gd name="connsiteX0" fmla="*/ 0 w 1631837"/>
              <a:gd name="connsiteY0" fmla="*/ 2043798 h 2078858"/>
              <a:gd name="connsiteX1" fmla="*/ 454790 w 1631837"/>
              <a:gd name="connsiteY1" fmla="*/ 1957454 h 2078858"/>
              <a:gd name="connsiteX2" fmla="*/ 950901 w 1631837"/>
              <a:gd name="connsiteY2" fmla="*/ 994416 h 2078858"/>
              <a:gd name="connsiteX3" fmla="*/ 1349735 w 1631837"/>
              <a:gd name="connsiteY3" fmla="*/ 138382 h 2078858"/>
              <a:gd name="connsiteX4" fmla="*/ 1631837 w 1631837"/>
              <a:gd name="connsiteY4" fmla="*/ 11922 h 2078858"/>
              <a:gd name="connsiteX0" fmla="*/ 0 w 1646471"/>
              <a:gd name="connsiteY0" fmla="*/ 2102917 h 2120826"/>
              <a:gd name="connsiteX1" fmla="*/ 469424 w 1646471"/>
              <a:gd name="connsiteY1" fmla="*/ 1957454 h 2120826"/>
              <a:gd name="connsiteX2" fmla="*/ 965535 w 1646471"/>
              <a:gd name="connsiteY2" fmla="*/ 994416 h 2120826"/>
              <a:gd name="connsiteX3" fmla="*/ 1364369 w 1646471"/>
              <a:gd name="connsiteY3" fmla="*/ 138382 h 2120826"/>
              <a:gd name="connsiteX4" fmla="*/ 1646471 w 1646471"/>
              <a:gd name="connsiteY4" fmla="*/ 11922 h 2120826"/>
              <a:gd name="connsiteX0" fmla="*/ 0 w 1646471"/>
              <a:gd name="connsiteY0" fmla="*/ 2102917 h 2109509"/>
              <a:gd name="connsiteX1" fmla="*/ 498691 w 1646471"/>
              <a:gd name="connsiteY1" fmla="*/ 1861386 h 2109509"/>
              <a:gd name="connsiteX2" fmla="*/ 965535 w 1646471"/>
              <a:gd name="connsiteY2" fmla="*/ 994416 h 2109509"/>
              <a:gd name="connsiteX3" fmla="*/ 1364369 w 1646471"/>
              <a:gd name="connsiteY3" fmla="*/ 138382 h 2109509"/>
              <a:gd name="connsiteX4" fmla="*/ 1646471 w 1646471"/>
              <a:gd name="connsiteY4" fmla="*/ 11922 h 2109509"/>
              <a:gd name="connsiteX0" fmla="*/ 0 w 1646471"/>
              <a:gd name="connsiteY0" fmla="*/ 2102917 h 2110144"/>
              <a:gd name="connsiteX1" fmla="*/ 498691 w 1646471"/>
              <a:gd name="connsiteY1" fmla="*/ 1861386 h 2110144"/>
              <a:gd name="connsiteX2" fmla="*/ 972852 w 1646471"/>
              <a:gd name="connsiteY2" fmla="*/ 920517 h 2110144"/>
              <a:gd name="connsiteX3" fmla="*/ 1364369 w 1646471"/>
              <a:gd name="connsiteY3" fmla="*/ 138382 h 2110144"/>
              <a:gd name="connsiteX4" fmla="*/ 1646471 w 1646471"/>
              <a:gd name="connsiteY4" fmla="*/ 11922 h 2110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6471" h="2110144">
                <a:moveTo>
                  <a:pt x="0" y="2102917"/>
                </a:moveTo>
                <a:cubicBezTo>
                  <a:pt x="145104" y="2135494"/>
                  <a:pt x="336549" y="2058453"/>
                  <a:pt x="498691" y="1861386"/>
                </a:cubicBezTo>
                <a:cubicBezTo>
                  <a:pt x="660833" y="1664319"/>
                  <a:pt x="828572" y="1207684"/>
                  <a:pt x="972852" y="920517"/>
                </a:cubicBezTo>
                <a:cubicBezTo>
                  <a:pt x="1117132" y="633350"/>
                  <a:pt x="1250880" y="302131"/>
                  <a:pt x="1364369" y="138382"/>
                </a:cubicBezTo>
                <a:cubicBezTo>
                  <a:pt x="1477858" y="-25367"/>
                  <a:pt x="1562164" y="-6723"/>
                  <a:pt x="1646471" y="11922"/>
                </a:cubicBezTo>
              </a:path>
            </a:pathLst>
          </a:custGeom>
          <a:noFill/>
          <a:ln w="571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655137" y="2388766"/>
            <a:ext cx="1044018" cy="438582"/>
          </a:xfrm>
          <a:prstGeom prst="rect">
            <a:avLst/>
          </a:prstGeom>
          <a:noFill/>
        </p:spPr>
        <p:txBody>
          <a:bodyPr wrap="square" lIns="68580" tIns="34290" rIns="68580" bIns="34290" rtlCol="0">
            <a:spAutoFit/>
          </a:bodyPr>
          <a:lstStyle/>
          <a:p>
            <a:pPr algn="ctr"/>
            <a:r>
              <a:rPr lang="en-US" sz="1200" b="1" smtClean="0">
                <a:solidFill>
                  <a:schemeClr val="bg1"/>
                </a:solidFill>
              </a:rPr>
              <a:t>Inhibi</a:t>
            </a:r>
            <a:r>
              <a:rPr lang="cs-CZ" sz="1200" b="1" smtClean="0">
                <a:solidFill>
                  <a:schemeClr val="bg1"/>
                </a:solidFill>
              </a:rPr>
              <a:t>ční </a:t>
            </a:r>
            <a:r>
              <a:rPr lang="cs-CZ" sz="1200" b="1" dirty="0" smtClean="0">
                <a:solidFill>
                  <a:schemeClr val="bg1"/>
                </a:solidFill>
              </a:rPr>
              <a:t>faktory </a:t>
            </a:r>
            <a:endParaRPr lang="en-US" sz="1200" b="1" dirty="0">
              <a:solidFill>
                <a:schemeClr val="bg1"/>
              </a:solidFill>
            </a:endParaRPr>
          </a:p>
        </p:txBody>
      </p:sp>
      <p:cxnSp>
        <p:nvCxnSpPr>
          <p:cNvPr id="23" name="Straight Connector 22"/>
          <p:cNvCxnSpPr/>
          <p:nvPr/>
        </p:nvCxnSpPr>
        <p:spPr>
          <a:xfrm>
            <a:off x="4590854" y="4144627"/>
            <a:ext cx="4176074" cy="1"/>
          </a:xfrm>
          <a:prstGeom prst="line">
            <a:avLst/>
          </a:prstGeom>
          <a:ln w="28575">
            <a:solidFill>
              <a:schemeClr val="tx1"/>
            </a:solidFill>
            <a:prstDash val="solid"/>
            <a:headEnd type="triangl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204120" y="4225547"/>
            <a:ext cx="1554398" cy="500137"/>
          </a:xfrm>
          <a:prstGeom prst="rect">
            <a:avLst/>
          </a:prstGeom>
          <a:noFill/>
        </p:spPr>
        <p:txBody>
          <a:bodyPr wrap="square" lIns="68580" tIns="34290" rIns="68580" bIns="34290" rtlCol="0">
            <a:spAutoFit/>
          </a:bodyPr>
          <a:lstStyle/>
          <a:p>
            <a:pPr algn="r"/>
            <a:r>
              <a:rPr lang="en-US" sz="1400" b="1" dirty="0" err="1" smtClean="0"/>
              <a:t>Imunit</a:t>
            </a:r>
            <a:r>
              <a:rPr lang="cs-CZ" sz="1400" b="1" dirty="0" smtClean="0"/>
              <a:t>a</a:t>
            </a:r>
            <a:endParaRPr lang="en-US" sz="1400" b="1" dirty="0" smtClean="0"/>
          </a:p>
          <a:p>
            <a:pPr algn="r"/>
            <a:r>
              <a:rPr lang="cs-CZ" sz="1400" b="1" i="0" dirty="0" smtClean="0">
                <a:solidFill>
                  <a:srgbClr val="D2232A"/>
                </a:solidFill>
              </a:rPr>
              <a:t>Zánět </a:t>
            </a:r>
            <a:endParaRPr lang="en-US" sz="1400" b="1" i="0" dirty="0">
              <a:solidFill>
                <a:srgbClr val="D2232A"/>
              </a:solidFill>
            </a:endParaRPr>
          </a:p>
        </p:txBody>
      </p:sp>
      <p:sp>
        <p:nvSpPr>
          <p:cNvPr id="29" name="TextBox 28"/>
          <p:cNvSpPr txBox="1"/>
          <p:nvPr/>
        </p:nvSpPr>
        <p:spPr>
          <a:xfrm>
            <a:off x="7644740" y="2388766"/>
            <a:ext cx="1044018" cy="438582"/>
          </a:xfrm>
          <a:prstGeom prst="rect">
            <a:avLst/>
          </a:prstGeom>
          <a:noFill/>
        </p:spPr>
        <p:txBody>
          <a:bodyPr wrap="square" lIns="68580" tIns="34290" rIns="68580" bIns="34290" rtlCol="0">
            <a:spAutoFit/>
          </a:bodyPr>
          <a:lstStyle/>
          <a:p>
            <a:pPr algn="ctr"/>
            <a:r>
              <a:rPr lang="en-US" sz="1200" b="1" dirty="0" err="1" smtClean="0">
                <a:solidFill>
                  <a:schemeClr val="bg1"/>
                </a:solidFill>
              </a:rPr>
              <a:t>Stimula</a:t>
            </a:r>
            <a:r>
              <a:rPr lang="cs-CZ" sz="1200" b="1" dirty="0" smtClean="0">
                <a:solidFill>
                  <a:schemeClr val="bg1"/>
                </a:solidFill>
              </a:rPr>
              <a:t>ční</a:t>
            </a:r>
            <a:endParaRPr lang="en-US" sz="1200" b="1" dirty="0" smtClean="0">
              <a:solidFill>
                <a:schemeClr val="bg1"/>
              </a:solidFill>
            </a:endParaRPr>
          </a:p>
          <a:p>
            <a:pPr algn="ctr"/>
            <a:r>
              <a:rPr lang="en-US" sz="1200" b="1" dirty="0" smtClean="0">
                <a:solidFill>
                  <a:schemeClr val="bg1"/>
                </a:solidFill>
              </a:rPr>
              <a:t>fa</a:t>
            </a:r>
            <a:r>
              <a:rPr lang="cs-CZ" sz="1200" b="1" dirty="0" smtClean="0">
                <a:solidFill>
                  <a:schemeClr val="bg1"/>
                </a:solidFill>
              </a:rPr>
              <a:t>k</a:t>
            </a:r>
            <a:r>
              <a:rPr lang="en-US" sz="1200" b="1" dirty="0" smtClean="0">
                <a:solidFill>
                  <a:schemeClr val="bg1"/>
                </a:solidFill>
              </a:rPr>
              <a:t>tor</a:t>
            </a:r>
            <a:r>
              <a:rPr lang="cs-CZ" sz="1200" b="1" dirty="0" smtClean="0">
                <a:solidFill>
                  <a:schemeClr val="bg1"/>
                </a:solidFill>
              </a:rPr>
              <a:t>y</a:t>
            </a:r>
            <a:endParaRPr lang="en-US" sz="1200" b="1" dirty="0">
              <a:solidFill>
                <a:schemeClr val="bg1"/>
              </a:solidFill>
            </a:endParaRPr>
          </a:p>
        </p:txBody>
      </p:sp>
      <p:sp>
        <p:nvSpPr>
          <p:cNvPr id="36" name="TextBox 35"/>
          <p:cNvSpPr txBox="1"/>
          <p:nvPr/>
        </p:nvSpPr>
        <p:spPr>
          <a:xfrm>
            <a:off x="4577891" y="4225547"/>
            <a:ext cx="1582212" cy="500137"/>
          </a:xfrm>
          <a:prstGeom prst="rect">
            <a:avLst/>
          </a:prstGeom>
          <a:noFill/>
        </p:spPr>
        <p:txBody>
          <a:bodyPr wrap="square" lIns="68580" tIns="34290" rIns="68580" bIns="34290" rtlCol="0">
            <a:spAutoFit/>
          </a:bodyPr>
          <a:lstStyle/>
          <a:p>
            <a:r>
              <a:rPr lang="en-US" sz="1400" b="1" dirty="0" smtClean="0"/>
              <a:t>Tolerance</a:t>
            </a:r>
          </a:p>
          <a:p>
            <a:r>
              <a:rPr lang="en-US" sz="1400" b="1" i="0" dirty="0" smtClean="0">
                <a:solidFill>
                  <a:srgbClr val="4891D4"/>
                </a:solidFill>
              </a:rPr>
              <a:t>Sup</a:t>
            </a:r>
            <a:r>
              <a:rPr lang="cs-CZ" sz="1400" b="1" i="0" dirty="0" err="1" smtClean="0">
                <a:solidFill>
                  <a:srgbClr val="4891D4"/>
                </a:solidFill>
              </a:rPr>
              <a:t>rese</a:t>
            </a:r>
            <a:endParaRPr lang="en-US" sz="1400" b="1" i="0" dirty="0">
              <a:solidFill>
                <a:srgbClr val="4891D4"/>
              </a:solidFill>
            </a:endParaRPr>
          </a:p>
        </p:txBody>
      </p:sp>
      <p:sp>
        <p:nvSpPr>
          <p:cNvPr id="42" name="TextBox 41"/>
          <p:cNvSpPr txBox="1"/>
          <p:nvPr/>
        </p:nvSpPr>
        <p:spPr>
          <a:xfrm>
            <a:off x="6160102" y="4225547"/>
            <a:ext cx="1044018" cy="284693"/>
          </a:xfrm>
          <a:prstGeom prst="rect">
            <a:avLst/>
          </a:prstGeom>
          <a:noFill/>
        </p:spPr>
        <p:txBody>
          <a:bodyPr wrap="square" lIns="68580" tIns="34290" rIns="68580" bIns="34290" rtlCol="0">
            <a:spAutoFit/>
          </a:bodyPr>
          <a:lstStyle/>
          <a:p>
            <a:pPr algn="ctr"/>
            <a:r>
              <a:rPr lang="cs-CZ" sz="1400" b="1" dirty="0" smtClean="0"/>
              <a:t>Hranice </a:t>
            </a:r>
            <a:endParaRPr lang="en-US" sz="1400" b="1" dirty="0"/>
          </a:p>
        </p:txBody>
      </p:sp>
      <p:sp>
        <p:nvSpPr>
          <p:cNvPr id="50" name="Rectangle 49"/>
          <p:cNvSpPr/>
          <p:nvPr/>
        </p:nvSpPr>
        <p:spPr>
          <a:xfrm>
            <a:off x="371433" y="1045766"/>
            <a:ext cx="8418242" cy="307773"/>
          </a:xfrm>
          <a:prstGeom prst="rect">
            <a:avLst/>
          </a:prstGeom>
          <a:solidFill>
            <a:schemeClr val="bg1">
              <a:lumMod val="85000"/>
            </a:schemeClr>
          </a:solidFill>
        </p:spPr>
        <p:txBody>
          <a:bodyPr wrap="square" lIns="91436" tIns="45718" rIns="91436" bIns="45718">
            <a:spAutoFit/>
          </a:bodyPr>
          <a:lstStyle/>
          <a:p>
            <a:pPr algn="ctr"/>
            <a:r>
              <a:rPr lang="cs-CZ" sz="1400" dirty="0" smtClean="0"/>
              <a:t>Imunologický status je hranice, která musí být překonána pro vyvolání efektivní nádorové imunity</a:t>
            </a:r>
            <a:endParaRPr lang="en-US" sz="1400" dirty="0"/>
          </a:p>
        </p:txBody>
      </p:sp>
      <p:sp>
        <p:nvSpPr>
          <p:cNvPr id="52" name="TextBox 51"/>
          <p:cNvSpPr txBox="1"/>
          <p:nvPr/>
        </p:nvSpPr>
        <p:spPr>
          <a:xfrm>
            <a:off x="6143918" y="1828800"/>
            <a:ext cx="1044018" cy="253916"/>
          </a:xfrm>
          <a:prstGeom prst="rect">
            <a:avLst/>
          </a:prstGeom>
          <a:noFill/>
        </p:spPr>
        <p:txBody>
          <a:bodyPr wrap="square" lIns="68580" tIns="34290" rIns="68580" bIns="34290" rtlCol="0">
            <a:spAutoFit/>
          </a:bodyPr>
          <a:lstStyle/>
          <a:p>
            <a:pPr algn="ctr"/>
            <a:r>
              <a:rPr lang="en-US" sz="1200" i="0" dirty="0" err="1" smtClean="0">
                <a:latin typeface="Imago" panose="02000500060000020004" pitchFamily="2" charset="0"/>
              </a:rPr>
              <a:t>Popula</a:t>
            </a:r>
            <a:r>
              <a:rPr lang="cs-CZ" sz="1200" i="0" dirty="0" err="1" smtClean="0">
                <a:latin typeface="Imago" panose="02000500060000020004" pitchFamily="2" charset="0"/>
              </a:rPr>
              <a:t>ce</a:t>
            </a:r>
            <a:endParaRPr lang="en-US" sz="1200" i="0" dirty="0">
              <a:latin typeface="Imago" panose="02000500060000020004" pitchFamily="2" charset="0"/>
            </a:endParaRPr>
          </a:p>
        </p:txBody>
      </p:sp>
      <p:sp>
        <p:nvSpPr>
          <p:cNvPr id="17" name="Rectangle 16"/>
          <p:cNvSpPr/>
          <p:nvPr/>
        </p:nvSpPr>
        <p:spPr>
          <a:xfrm>
            <a:off x="8069031" y="4867348"/>
            <a:ext cx="968289" cy="200055"/>
          </a:xfrm>
          <a:prstGeom prst="rect">
            <a:avLst/>
          </a:prstGeom>
          <a:solidFill>
            <a:schemeClr val="bg1"/>
          </a:solidFill>
        </p:spPr>
        <p:txBody>
          <a:bodyPr wrap="square">
            <a:spAutoFit/>
          </a:bodyPr>
          <a:lstStyle/>
          <a:p>
            <a:r>
              <a:rPr lang="en-US" sz="700" i="0" dirty="0">
                <a:solidFill>
                  <a:srgbClr val="555555"/>
                </a:solidFill>
                <a:latin typeface="Arial" panose="020B0604020202020204" pitchFamily="34" charset="0"/>
              </a:rPr>
              <a:t>M-CZ-00001107</a:t>
            </a:r>
            <a:endParaRPr lang="en-US" sz="700" dirty="0"/>
          </a:p>
        </p:txBody>
      </p:sp>
    </p:spTree>
    <p:extLst>
      <p:ext uri="{BB962C8B-B14F-4D97-AF65-F5344CB8AC3E}">
        <p14:creationId xmlns:p14="http://schemas.microsoft.com/office/powerpoint/2010/main" val="236350973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Stimul</a:t>
            </a:r>
            <a:r>
              <a:rPr lang="cs-CZ" b="1" dirty="0" err="1" smtClean="0"/>
              <a:t>ační</a:t>
            </a:r>
            <a:r>
              <a:rPr lang="cs-CZ" b="1" dirty="0" smtClean="0"/>
              <a:t> a inhibiční faktory přispívají k tvorbě imunity/tolerance zprostředkované aktivovanými T-buňkami</a:t>
            </a:r>
            <a:endParaRPr lang="en-US" b="1" dirty="0"/>
          </a:p>
        </p:txBody>
      </p:sp>
      <p:sp>
        <p:nvSpPr>
          <p:cNvPr id="3" name="Text Placeholder 2"/>
          <p:cNvSpPr>
            <a:spLocks noGrp="1"/>
          </p:cNvSpPr>
          <p:nvPr>
            <p:ph type="body" sz="quarter" idx="10"/>
          </p:nvPr>
        </p:nvSpPr>
        <p:spPr/>
        <p:txBody>
          <a:bodyPr/>
          <a:lstStyle/>
          <a:p>
            <a:r>
              <a:rPr lang="en-US" sz="600" dirty="0">
                <a:solidFill>
                  <a:schemeClr val="tx1"/>
                </a:solidFill>
              </a:rPr>
              <a:t>CAFs, cancer-associated fibroblasts; IFN, interferon; IL, interleukin; MDSCs, myeloid-derived suppressor cells; NOD, nucleotide-binding </a:t>
            </a:r>
            <a:r>
              <a:rPr lang="en-US" sz="600" dirty="0" err="1">
                <a:solidFill>
                  <a:schemeClr val="tx1"/>
                </a:solidFill>
              </a:rPr>
              <a:t>oligomerization</a:t>
            </a:r>
            <a:r>
              <a:rPr lang="en-US" sz="600" dirty="0">
                <a:solidFill>
                  <a:schemeClr val="tx1"/>
                </a:solidFill>
              </a:rPr>
              <a:t> domain; TGF-</a:t>
            </a:r>
            <a:r>
              <a:rPr lang="el-GR" sz="600" dirty="0">
                <a:solidFill>
                  <a:schemeClr val="tx1"/>
                </a:solidFill>
              </a:rPr>
              <a:t>β</a:t>
            </a:r>
            <a:r>
              <a:rPr lang="en-US" sz="600" dirty="0">
                <a:solidFill>
                  <a:schemeClr val="tx1"/>
                </a:solidFill>
              </a:rPr>
              <a:t>, transforming growth factor beta; TLR, toll-like receptor.</a:t>
            </a:r>
          </a:p>
          <a:p>
            <a:r>
              <a:rPr lang="en-US" dirty="0" smtClean="0">
                <a:solidFill>
                  <a:schemeClr val="bg1">
                    <a:lumMod val="50000"/>
                  </a:schemeClr>
                </a:solidFill>
              </a:rPr>
              <a:t>Chen </a:t>
            </a:r>
            <a:r>
              <a:rPr lang="en-US" dirty="0">
                <a:solidFill>
                  <a:schemeClr val="bg1">
                    <a:lumMod val="50000"/>
                  </a:schemeClr>
                </a:solidFill>
              </a:rPr>
              <a:t>DS, </a:t>
            </a:r>
            <a:r>
              <a:rPr lang="en-US" dirty="0" err="1">
                <a:solidFill>
                  <a:schemeClr val="bg1">
                    <a:lumMod val="50000"/>
                  </a:schemeClr>
                </a:solidFill>
              </a:rPr>
              <a:t>Mellman</a:t>
            </a:r>
            <a:r>
              <a:rPr lang="en-US" dirty="0">
                <a:solidFill>
                  <a:schemeClr val="bg1">
                    <a:lumMod val="50000"/>
                  </a:schemeClr>
                </a:solidFill>
              </a:rPr>
              <a:t> I. Nature. 2017</a:t>
            </a:r>
          </a:p>
        </p:txBody>
      </p:sp>
      <p:sp>
        <p:nvSpPr>
          <p:cNvPr id="25" name="Rectangle 24"/>
          <p:cNvSpPr/>
          <p:nvPr/>
        </p:nvSpPr>
        <p:spPr>
          <a:xfrm>
            <a:off x="2467691" y="2066402"/>
            <a:ext cx="2420647" cy="917513"/>
          </a:xfrm>
          <a:prstGeom prst="rect">
            <a:avLst/>
          </a:prstGeom>
          <a:solidFill>
            <a:srgbClr val="4891D4">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183944" y="2066402"/>
            <a:ext cx="2420647" cy="917513"/>
          </a:xfrm>
          <a:prstGeom prst="rect">
            <a:avLst/>
          </a:prstGeom>
          <a:solidFill>
            <a:srgbClr val="C00000">
              <a:alpha val="68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own Arrow 28"/>
          <p:cNvSpPr/>
          <p:nvPr/>
        </p:nvSpPr>
        <p:spPr>
          <a:xfrm rot="5400000">
            <a:off x="3496164" y="653931"/>
            <a:ext cx="348993" cy="2416711"/>
          </a:xfrm>
          <a:prstGeom prst="downArrow">
            <a:avLst/>
          </a:prstGeom>
          <a:solidFill>
            <a:srgbClr val="4891D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Down Arrow 29"/>
          <p:cNvSpPr/>
          <p:nvPr/>
        </p:nvSpPr>
        <p:spPr>
          <a:xfrm rot="16200000">
            <a:off x="6210451" y="651964"/>
            <a:ext cx="348994" cy="2420646"/>
          </a:xfrm>
          <a:prstGeom prst="downArrow">
            <a:avLst/>
          </a:prstGeom>
          <a:solidFill>
            <a:srgbClr val="D223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2466098" y="2066399"/>
            <a:ext cx="1302870" cy="900246"/>
          </a:xfrm>
          <a:prstGeom prst="rect">
            <a:avLst/>
          </a:prstGeom>
          <a:noFill/>
        </p:spPr>
        <p:txBody>
          <a:bodyPr wrap="square" numCol="1" rtlCol="0">
            <a:spAutoFit/>
          </a:bodyPr>
          <a:lstStyle/>
          <a:p>
            <a:pPr marL="214313" indent="-214313">
              <a:buFont typeface="Arial" panose="020B0604020202020204" pitchFamily="34" charset="0"/>
              <a:buChar char="•"/>
            </a:pPr>
            <a:r>
              <a:rPr lang="en-US" sz="1050" b="1" dirty="0">
                <a:solidFill>
                  <a:schemeClr val="bg1"/>
                </a:solidFill>
                <a:latin typeface="Imago" panose="02000500060000020004" pitchFamily="2" charset="0"/>
              </a:rPr>
              <a:t>MDSCs</a:t>
            </a:r>
          </a:p>
          <a:p>
            <a:pPr marL="214313" indent="-214313">
              <a:buFont typeface="Arial" panose="020B0604020202020204" pitchFamily="34" charset="0"/>
              <a:buChar char="•"/>
            </a:pPr>
            <a:r>
              <a:rPr lang="en-US" sz="1050" b="1" dirty="0">
                <a:solidFill>
                  <a:schemeClr val="bg1"/>
                </a:solidFill>
                <a:latin typeface="Imago" panose="02000500060000020004" pitchFamily="2" charset="0"/>
              </a:rPr>
              <a:t>IL-4</a:t>
            </a:r>
          </a:p>
          <a:p>
            <a:pPr marL="214313" indent="-214313">
              <a:buFont typeface="Arial" panose="020B0604020202020204" pitchFamily="34" charset="0"/>
              <a:buChar char="•"/>
            </a:pPr>
            <a:r>
              <a:rPr lang="en-US" sz="1050" b="1" dirty="0">
                <a:solidFill>
                  <a:schemeClr val="bg1"/>
                </a:solidFill>
                <a:latin typeface="Imago" panose="02000500060000020004" pitchFamily="2" charset="0"/>
              </a:rPr>
              <a:t>IL-10</a:t>
            </a:r>
          </a:p>
          <a:p>
            <a:pPr marL="214313" indent="-214313">
              <a:buFont typeface="Arial" panose="020B0604020202020204" pitchFamily="34" charset="0"/>
              <a:buChar char="•"/>
            </a:pPr>
            <a:r>
              <a:rPr lang="en-US" sz="1050" b="1" dirty="0">
                <a:solidFill>
                  <a:schemeClr val="bg1"/>
                </a:solidFill>
                <a:latin typeface="Imago" panose="02000500060000020004" pitchFamily="2" charset="0"/>
              </a:rPr>
              <a:t>TGF-</a:t>
            </a:r>
            <a:r>
              <a:rPr lang="el-GR" sz="1050" b="1" dirty="0">
                <a:solidFill>
                  <a:schemeClr val="bg1"/>
                </a:solidFill>
                <a:latin typeface="Imago" panose="02000500060000020004" pitchFamily="2" charset="0"/>
              </a:rPr>
              <a:t>β</a:t>
            </a:r>
            <a:endParaRPr lang="en-US" sz="1050" b="1" dirty="0">
              <a:solidFill>
                <a:schemeClr val="bg1"/>
              </a:solidFill>
              <a:latin typeface="Imago" panose="02000500060000020004" pitchFamily="2" charset="0"/>
            </a:endParaRPr>
          </a:p>
          <a:p>
            <a:pPr marL="214313" indent="-214313">
              <a:buFont typeface="Arial" panose="020B0604020202020204" pitchFamily="34" charset="0"/>
              <a:buChar char="•"/>
            </a:pPr>
            <a:r>
              <a:rPr lang="en-US" sz="1050" b="1" dirty="0" smtClean="0">
                <a:solidFill>
                  <a:schemeClr val="bg1"/>
                </a:solidFill>
                <a:latin typeface="Imago" panose="02000500060000020004" pitchFamily="2" charset="0"/>
              </a:rPr>
              <a:t>IL-17</a:t>
            </a:r>
            <a:endParaRPr lang="en-US" sz="1050" b="1" dirty="0">
              <a:solidFill>
                <a:schemeClr val="bg1"/>
              </a:solidFill>
              <a:latin typeface="Imago" panose="02000500060000020004" pitchFamily="2" charset="0"/>
            </a:endParaRPr>
          </a:p>
        </p:txBody>
      </p:sp>
      <p:sp>
        <p:nvSpPr>
          <p:cNvPr id="44" name="TextBox 43"/>
          <p:cNvSpPr txBox="1"/>
          <p:nvPr/>
        </p:nvSpPr>
        <p:spPr>
          <a:xfrm>
            <a:off x="3678014" y="2071141"/>
            <a:ext cx="1210324" cy="900246"/>
          </a:xfrm>
          <a:prstGeom prst="rect">
            <a:avLst/>
          </a:prstGeom>
          <a:noFill/>
        </p:spPr>
        <p:txBody>
          <a:bodyPr wrap="square" numCol="1" rtlCol="0">
            <a:spAutoFit/>
          </a:bodyPr>
          <a:lstStyle/>
          <a:p>
            <a:pPr marL="214313" indent="-214313">
              <a:buFont typeface="Arial" panose="020B0604020202020204" pitchFamily="34" charset="0"/>
              <a:buChar char="•"/>
            </a:pPr>
            <a:r>
              <a:rPr lang="en-US" sz="1050" b="1" dirty="0">
                <a:solidFill>
                  <a:schemeClr val="bg1"/>
                </a:solidFill>
                <a:latin typeface="Imago" panose="02000500060000020004" pitchFamily="2" charset="0"/>
              </a:rPr>
              <a:t>IL-13</a:t>
            </a:r>
          </a:p>
          <a:p>
            <a:pPr marL="214313" indent="-214313">
              <a:buFont typeface="Arial" panose="020B0604020202020204" pitchFamily="34" charset="0"/>
              <a:buChar char="•"/>
            </a:pPr>
            <a:r>
              <a:rPr lang="en-US" sz="1050" b="1" dirty="0">
                <a:solidFill>
                  <a:schemeClr val="bg1"/>
                </a:solidFill>
                <a:latin typeface="Imago" panose="02000500060000020004" pitchFamily="2" charset="0"/>
              </a:rPr>
              <a:t>Regulatory T cells</a:t>
            </a:r>
          </a:p>
          <a:p>
            <a:pPr marL="214313" indent="-214313">
              <a:buFont typeface="Arial" panose="020B0604020202020204" pitchFamily="34" charset="0"/>
              <a:buChar char="•"/>
            </a:pPr>
            <a:r>
              <a:rPr lang="en-US" sz="1050" b="1" dirty="0">
                <a:solidFill>
                  <a:schemeClr val="bg1"/>
                </a:solidFill>
                <a:latin typeface="Imago" panose="02000500060000020004" pitchFamily="2" charset="0"/>
              </a:rPr>
              <a:t>CAFs</a:t>
            </a:r>
          </a:p>
          <a:p>
            <a:pPr marL="214313" indent="-214313">
              <a:buFont typeface="Arial" panose="020B0604020202020204" pitchFamily="34" charset="0"/>
              <a:buChar char="•"/>
            </a:pPr>
            <a:r>
              <a:rPr lang="en-US" sz="1050" b="1" dirty="0">
                <a:solidFill>
                  <a:schemeClr val="bg1"/>
                </a:solidFill>
                <a:latin typeface="Imago" panose="02000500060000020004" pitchFamily="2" charset="0"/>
              </a:rPr>
              <a:t>PD-L1</a:t>
            </a:r>
          </a:p>
        </p:txBody>
      </p:sp>
      <p:sp>
        <p:nvSpPr>
          <p:cNvPr id="46" name="TextBox 45"/>
          <p:cNvSpPr txBox="1"/>
          <p:nvPr/>
        </p:nvSpPr>
        <p:spPr>
          <a:xfrm>
            <a:off x="6362053" y="2084490"/>
            <a:ext cx="1242538" cy="900246"/>
          </a:xfrm>
          <a:prstGeom prst="rect">
            <a:avLst/>
          </a:prstGeom>
          <a:noFill/>
        </p:spPr>
        <p:txBody>
          <a:bodyPr wrap="square" rtlCol="0">
            <a:spAutoFit/>
          </a:bodyPr>
          <a:lstStyle/>
          <a:p>
            <a:pPr marL="214313" indent="-214313">
              <a:buFont typeface="Arial" panose="020B0604020202020204" pitchFamily="34" charset="0"/>
              <a:buChar char="•"/>
            </a:pPr>
            <a:r>
              <a:rPr lang="en-US" sz="1050" b="1" dirty="0">
                <a:solidFill>
                  <a:schemeClr val="bg1"/>
                </a:solidFill>
                <a:latin typeface="Imago" panose="02000500060000020004" pitchFamily="2" charset="0"/>
              </a:rPr>
              <a:t>IL-23</a:t>
            </a:r>
          </a:p>
          <a:p>
            <a:pPr marL="214313" indent="-214313">
              <a:buFont typeface="Arial" panose="020B0604020202020204" pitchFamily="34" charset="0"/>
              <a:buChar char="•"/>
            </a:pPr>
            <a:r>
              <a:rPr lang="en-US" sz="1050" b="1" dirty="0">
                <a:solidFill>
                  <a:schemeClr val="bg1"/>
                </a:solidFill>
                <a:latin typeface="Imago" panose="02000500060000020004" pitchFamily="2" charset="0"/>
              </a:rPr>
              <a:t>CD4</a:t>
            </a:r>
            <a:r>
              <a:rPr lang="en-US" sz="1050" b="1" baseline="30000" dirty="0">
                <a:solidFill>
                  <a:schemeClr val="bg1"/>
                </a:solidFill>
                <a:latin typeface="Imago" panose="02000500060000020004" pitchFamily="2" charset="0"/>
              </a:rPr>
              <a:t>+</a:t>
            </a:r>
            <a:r>
              <a:rPr lang="en-US" sz="1050" b="1" dirty="0">
                <a:solidFill>
                  <a:schemeClr val="bg1"/>
                </a:solidFill>
                <a:latin typeface="Imago" panose="02000500060000020004" pitchFamily="2" charset="0"/>
              </a:rPr>
              <a:t> T cells</a:t>
            </a:r>
          </a:p>
          <a:p>
            <a:pPr marL="214313" indent="-214313">
              <a:buFont typeface="Arial" panose="020B0604020202020204" pitchFamily="34" charset="0"/>
              <a:buChar char="•"/>
            </a:pPr>
            <a:r>
              <a:rPr lang="en-US" sz="1050" b="1" dirty="0">
                <a:solidFill>
                  <a:schemeClr val="bg1"/>
                </a:solidFill>
                <a:latin typeface="Imago" panose="02000500060000020004" pitchFamily="2" charset="0"/>
              </a:rPr>
              <a:t>IL-1</a:t>
            </a:r>
            <a:r>
              <a:rPr lang="el-GR" sz="1050" b="1" dirty="0">
                <a:solidFill>
                  <a:schemeClr val="bg1"/>
                </a:solidFill>
                <a:latin typeface="Imago" panose="02000500060000020004" pitchFamily="2" charset="0"/>
              </a:rPr>
              <a:t>α</a:t>
            </a:r>
            <a:r>
              <a:rPr lang="en-US" sz="1050" b="1" dirty="0">
                <a:solidFill>
                  <a:schemeClr val="bg1"/>
                </a:solidFill>
                <a:latin typeface="Imago" panose="02000500060000020004" pitchFamily="2" charset="0"/>
              </a:rPr>
              <a:t>, IL-1</a:t>
            </a:r>
            <a:r>
              <a:rPr lang="el-GR" sz="1050" b="1" dirty="0">
                <a:solidFill>
                  <a:schemeClr val="bg1"/>
                </a:solidFill>
                <a:latin typeface="Imago" panose="02000500060000020004" pitchFamily="2" charset="0"/>
              </a:rPr>
              <a:t>β</a:t>
            </a:r>
            <a:endParaRPr lang="en-US" sz="1050" b="1" dirty="0">
              <a:solidFill>
                <a:schemeClr val="bg1"/>
              </a:solidFill>
              <a:latin typeface="Imago" panose="02000500060000020004" pitchFamily="2" charset="0"/>
            </a:endParaRPr>
          </a:p>
          <a:p>
            <a:pPr marL="214313" indent="-214313">
              <a:buFont typeface="Arial" panose="020B0604020202020204" pitchFamily="34" charset="0"/>
              <a:buChar char="•"/>
            </a:pPr>
            <a:r>
              <a:rPr lang="en-US" sz="1050" b="1" dirty="0">
                <a:solidFill>
                  <a:schemeClr val="bg1"/>
                </a:solidFill>
                <a:latin typeface="Imago" panose="02000500060000020004" pitchFamily="2" charset="0"/>
              </a:rPr>
              <a:t>TLRs</a:t>
            </a:r>
          </a:p>
          <a:p>
            <a:pPr marL="214313" indent="-214313">
              <a:buFont typeface="Arial" panose="020B0604020202020204" pitchFamily="34" charset="0"/>
              <a:buChar char="•"/>
            </a:pPr>
            <a:r>
              <a:rPr lang="en-US" sz="1050" b="1" dirty="0">
                <a:solidFill>
                  <a:schemeClr val="bg1"/>
                </a:solidFill>
                <a:latin typeface="Imago" panose="02000500060000020004" pitchFamily="2" charset="0"/>
              </a:rPr>
              <a:t>IL-12</a:t>
            </a:r>
          </a:p>
        </p:txBody>
      </p:sp>
      <p:sp>
        <p:nvSpPr>
          <p:cNvPr id="47" name="TextBox 46"/>
          <p:cNvSpPr txBox="1"/>
          <p:nvPr/>
        </p:nvSpPr>
        <p:spPr>
          <a:xfrm>
            <a:off x="5183945" y="2083669"/>
            <a:ext cx="1279669" cy="900246"/>
          </a:xfrm>
          <a:prstGeom prst="rect">
            <a:avLst/>
          </a:prstGeom>
          <a:noFill/>
        </p:spPr>
        <p:txBody>
          <a:bodyPr wrap="square" rtlCol="0">
            <a:spAutoFit/>
          </a:bodyPr>
          <a:lstStyle/>
          <a:p>
            <a:pPr marL="214313" indent="-214313">
              <a:buFont typeface="Arial" panose="020B0604020202020204" pitchFamily="34" charset="0"/>
              <a:buChar char="•"/>
            </a:pPr>
            <a:r>
              <a:rPr lang="en-US" sz="1050" b="1" dirty="0">
                <a:solidFill>
                  <a:schemeClr val="bg1"/>
                </a:solidFill>
                <a:latin typeface="Imago" panose="02000500060000020004" pitchFamily="2" charset="0"/>
              </a:rPr>
              <a:t>CD8</a:t>
            </a:r>
            <a:r>
              <a:rPr lang="en-US" sz="1050" b="1" baseline="30000" dirty="0">
                <a:solidFill>
                  <a:schemeClr val="bg1"/>
                </a:solidFill>
                <a:latin typeface="Imago" panose="02000500060000020004" pitchFamily="2" charset="0"/>
              </a:rPr>
              <a:t>+</a:t>
            </a:r>
            <a:r>
              <a:rPr lang="en-US" sz="1050" b="1" dirty="0">
                <a:solidFill>
                  <a:schemeClr val="bg1"/>
                </a:solidFill>
                <a:latin typeface="Imago" panose="02000500060000020004" pitchFamily="2" charset="0"/>
              </a:rPr>
              <a:t> T cells</a:t>
            </a:r>
          </a:p>
          <a:p>
            <a:pPr marL="214313" indent="-214313">
              <a:buFont typeface="Arial" panose="020B0604020202020204" pitchFamily="34" charset="0"/>
              <a:buChar char="•"/>
            </a:pPr>
            <a:r>
              <a:rPr lang="en-US" sz="1050" b="1" dirty="0">
                <a:solidFill>
                  <a:schemeClr val="bg1"/>
                </a:solidFill>
                <a:latin typeface="Imago" panose="02000500060000020004" pitchFamily="2" charset="0"/>
              </a:rPr>
              <a:t>Type I and Type II IFN</a:t>
            </a:r>
          </a:p>
          <a:p>
            <a:pPr marL="214313" indent="-214313">
              <a:buFont typeface="Arial" panose="020B0604020202020204" pitchFamily="34" charset="0"/>
              <a:buChar char="•"/>
            </a:pPr>
            <a:r>
              <a:rPr lang="en-US" sz="1050" b="1" dirty="0">
                <a:solidFill>
                  <a:schemeClr val="bg1"/>
                </a:solidFill>
                <a:latin typeface="Imago" panose="02000500060000020004" pitchFamily="2" charset="0"/>
              </a:rPr>
              <a:t>NOD1 and NOD2</a:t>
            </a:r>
          </a:p>
        </p:txBody>
      </p:sp>
      <p:sp>
        <p:nvSpPr>
          <p:cNvPr id="35" name="Rectangle 34"/>
          <p:cNvSpPr/>
          <p:nvPr/>
        </p:nvSpPr>
        <p:spPr>
          <a:xfrm>
            <a:off x="2464851" y="3161828"/>
            <a:ext cx="5130419" cy="73501"/>
          </a:xfrm>
          <a:prstGeom prst="rect">
            <a:avLst/>
          </a:prstGeom>
          <a:gradFill flip="none" rotWithShape="1">
            <a:gsLst>
              <a:gs pos="0">
                <a:srgbClr val="4891D4">
                  <a:alpha val="71000"/>
                </a:srgbClr>
              </a:gs>
              <a:gs pos="100000">
                <a:srgbClr val="FF0000">
                  <a:alpha val="7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mago" panose="02000500060000020004" pitchFamily="2" charset="0"/>
            </a:endParaRPr>
          </a:p>
        </p:txBody>
      </p:sp>
      <p:sp>
        <p:nvSpPr>
          <p:cNvPr id="36" name="Rectangle 35"/>
          <p:cNvSpPr/>
          <p:nvPr/>
        </p:nvSpPr>
        <p:spPr>
          <a:xfrm>
            <a:off x="2464851" y="3393525"/>
            <a:ext cx="5130419" cy="73501"/>
          </a:xfrm>
          <a:prstGeom prst="rect">
            <a:avLst/>
          </a:prstGeom>
          <a:gradFill flip="none" rotWithShape="1">
            <a:gsLst>
              <a:gs pos="0">
                <a:srgbClr val="4891D4">
                  <a:alpha val="71000"/>
                </a:srgbClr>
              </a:gs>
              <a:gs pos="100000">
                <a:srgbClr val="FF0000">
                  <a:alpha val="7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mago" panose="02000500060000020004" pitchFamily="2" charset="0"/>
            </a:endParaRPr>
          </a:p>
        </p:txBody>
      </p:sp>
      <p:sp>
        <p:nvSpPr>
          <p:cNvPr id="37" name="Rectangle 36"/>
          <p:cNvSpPr/>
          <p:nvPr/>
        </p:nvSpPr>
        <p:spPr>
          <a:xfrm>
            <a:off x="2464851" y="3623454"/>
            <a:ext cx="5130419" cy="73501"/>
          </a:xfrm>
          <a:prstGeom prst="rect">
            <a:avLst/>
          </a:prstGeom>
          <a:gradFill flip="none" rotWithShape="1">
            <a:gsLst>
              <a:gs pos="0">
                <a:srgbClr val="4891D4">
                  <a:alpha val="71000"/>
                </a:srgbClr>
              </a:gs>
              <a:gs pos="100000">
                <a:srgbClr val="FF0000">
                  <a:alpha val="7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mago" panose="02000500060000020004" pitchFamily="2" charset="0"/>
            </a:endParaRPr>
          </a:p>
        </p:txBody>
      </p:sp>
      <p:sp>
        <p:nvSpPr>
          <p:cNvPr id="39" name="Rectangle 38"/>
          <p:cNvSpPr/>
          <p:nvPr/>
        </p:nvSpPr>
        <p:spPr>
          <a:xfrm>
            <a:off x="2464851" y="3847571"/>
            <a:ext cx="5130419" cy="73501"/>
          </a:xfrm>
          <a:prstGeom prst="rect">
            <a:avLst/>
          </a:prstGeom>
          <a:gradFill flip="none" rotWithShape="1">
            <a:gsLst>
              <a:gs pos="0">
                <a:srgbClr val="4891D4">
                  <a:alpha val="71000"/>
                </a:srgbClr>
              </a:gs>
              <a:gs pos="100000">
                <a:srgbClr val="FF0000">
                  <a:alpha val="7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mago" panose="02000500060000020004" pitchFamily="2" charset="0"/>
            </a:endParaRPr>
          </a:p>
        </p:txBody>
      </p:sp>
      <p:sp>
        <p:nvSpPr>
          <p:cNvPr id="40" name="Rectangle 39"/>
          <p:cNvSpPr/>
          <p:nvPr/>
        </p:nvSpPr>
        <p:spPr>
          <a:xfrm>
            <a:off x="2464851" y="4079268"/>
            <a:ext cx="5130419" cy="73501"/>
          </a:xfrm>
          <a:prstGeom prst="rect">
            <a:avLst/>
          </a:prstGeom>
          <a:gradFill flip="none" rotWithShape="1">
            <a:gsLst>
              <a:gs pos="0">
                <a:srgbClr val="4891D4">
                  <a:alpha val="71000"/>
                </a:srgbClr>
              </a:gs>
              <a:gs pos="100000">
                <a:srgbClr val="FF0000">
                  <a:alpha val="7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mago" panose="02000500060000020004" pitchFamily="2" charset="0"/>
            </a:endParaRPr>
          </a:p>
        </p:txBody>
      </p:sp>
      <p:sp>
        <p:nvSpPr>
          <p:cNvPr id="41" name="Rectangle 40"/>
          <p:cNvSpPr/>
          <p:nvPr/>
        </p:nvSpPr>
        <p:spPr>
          <a:xfrm>
            <a:off x="2464851" y="4309197"/>
            <a:ext cx="5130419" cy="73501"/>
          </a:xfrm>
          <a:prstGeom prst="rect">
            <a:avLst/>
          </a:prstGeom>
          <a:gradFill flip="none" rotWithShape="1">
            <a:gsLst>
              <a:gs pos="0">
                <a:srgbClr val="4891D4">
                  <a:alpha val="71000"/>
                </a:srgbClr>
              </a:gs>
              <a:gs pos="100000">
                <a:srgbClr val="FF0000">
                  <a:alpha val="7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mago" panose="02000500060000020004" pitchFamily="2" charset="0"/>
            </a:endParaRPr>
          </a:p>
        </p:txBody>
      </p:sp>
      <p:sp>
        <p:nvSpPr>
          <p:cNvPr id="42" name="TextBox 41"/>
          <p:cNvSpPr txBox="1"/>
          <p:nvPr/>
        </p:nvSpPr>
        <p:spPr>
          <a:xfrm>
            <a:off x="2464852" y="3203716"/>
            <a:ext cx="1045292" cy="230832"/>
          </a:xfrm>
          <a:prstGeom prst="rect">
            <a:avLst/>
          </a:prstGeom>
          <a:noFill/>
        </p:spPr>
        <p:txBody>
          <a:bodyPr wrap="square" rtlCol="0">
            <a:spAutoFit/>
          </a:bodyPr>
          <a:lstStyle/>
          <a:p>
            <a:r>
              <a:rPr lang="cs-CZ" sz="900" dirty="0" smtClean="0">
                <a:latin typeface="Imago" panose="02000500060000020004" pitchFamily="2" charset="0"/>
              </a:rPr>
              <a:t>Potlačení</a:t>
            </a:r>
            <a:endParaRPr lang="en-US" sz="900" dirty="0">
              <a:latin typeface="Imago" panose="02000500060000020004" pitchFamily="2" charset="0"/>
            </a:endParaRPr>
          </a:p>
        </p:txBody>
      </p:sp>
      <p:sp>
        <p:nvSpPr>
          <p:cNvPr id="50" name="TextBox 49"/>
          <p:cNvSpPr txBox="1"/>
          <p:nvPr/>
        </p:nvSpPr>
        <p:spPr>
          <a:xfrm>
            <a:off x="6548884" y="3206261"/>
            <a:ext cx="1045292" cy="230832"/>
          </a:xfrm>
          <a:prstGeom prst="rect">
            <a:avLst/>
          </a:prstGeom>
          <a:noFill/>
        </p:spPr>
        <p:txBody>
          <a:bodyPr wrap="square" rtlCol="0">
            <a:spAutoFit/>
          </a:bodyPr>
          <a:lstStyle/>
          <a:p>
            <a:pPr algn="r"/>
            <a:r>
              <a:rPr lang="cs-CZ" sz="900" dirty="0" smtClean="0">
                <a:latin typeface="Imago" panose="02000500060000020004" pitchFamily="2" charset="0"/>
              </a:rPr>
              <a:t>Aktivace</a:t>
            </a:r>
            <a:endParaRPr lang="en-US" sz="900" dirty="0">
              <a:latin typeface="Imago" panose="02000500060000020004" pitchFamily="2" charset="0"/>
            </a:endParaRPr>
          </a:p>
        </p:txBody>
      </p:sp>
      <p:sp>
        <p:nvSpPr>
          <p:cNvPr id="53" name="TextBox 52"/>
          <p:cNvSpPr txBox="1"/>
          <p:nvPr/>
        </p:nvSpPr>
        <p:spPr>
          <a:xfrm>
            <a:off x="2464852" y="3437334"/>
            <a:ext cx="1045292" cy="230832"/>
          </a:xfrm>
          <a:prstGeom prst="rect">
            <a:avLst/>
          </a:prstGeom>
          <a:noFill/>
        </p:spPr>
        <p:txBody>
          <a:bodyPr wrap="square" rtlCol="0">
            <a:spAutoFit/>
          </a:bodyPr>
          <a:lstStyle/>
          <a:p>
            <a:r>
              <a:rPr lang="cs-CZ" sz="900" dirty="0" smtClean="0">
                <a:latin typeface="Imago" panose="02000500060000020004" pitchFamily="2" charset="0"/>
              </a:rPr>
              <a:t>Starší</a:t>
            </a:r>
            <a:endParaRPr lang="en-US" sz="900" dirty="0">
              <a:latin typeface="Imago" panose="02000500060000020004" pitchFamily="2" charset="0"/>
            </a:endParaRPr>
          </a:p>
        </p:txBody>
      </p:sp>
      <p:sp>
        <p:nvSpPr>
          <p:cNvPr id="54" name="TextBox 53"/>
          <p:cNvSpPr txBox="1"/>
          <p:nvPr/>
        </p:nvSpPr>
        <p:spPr>
          <a:xfrm>
            <a:off x="6548884" y="3439879"/>
            <a:ext cx="1045292" cy="230832"/>
          </a:xfrm>
          <a:prstGeom prst="rect">
            <a:avLst/>
          </a:prstGeom>
          <a:noFill/>
        </p:spPr>
        <p:txBody>
          <a:bodyPr wrap="square" rtlCol="0">
            <a:spAutoFit/>
          </a:bodyPr>
          <a:lstStyle/>
          <a:p>
            <a:pPr algn="r"/>
            <a:r>
              <a:rPr lang="cs-CZ" sz="900" dirty="0" smtClean="0">
                <a:latin typeface="Imago" panose="02000500060000020004" pitchFamily="2" charset="0"/>
              </a:rPr>
              <a:t>Mladší</a:t>
            </a:r>
            <a:endParaRPr lang="en-US" sz="900" dirty="0">
              <a:latin typeface="Imago" panose="02000500060000020004" pitchFamily="2" charset="0"/>
            </a:endParaRPr>
          </a:p>
        </p:txBody>
      </p:sp>
      <p:sp>
        <p:nvSpPr>
          <p:cNvPr id="56" name="TextBox 55"/>
          <p:cNvSpPr txBox="1"/>
          <p:nvPr/>
        </p:nvSpPr>
        <p:spPr>
          <a:xfrm>
            <a:off x="2460888" y="3670953"/>
            <a:ext cx="1045292" cy="230832"/>
          </a:xfrm>
          <a:prstGeom prst="rect">
            <a:avLst/>
          </a:prstGeom>
          <a:noFill/>
        </p:spPr>
        <p:txBody>
          <a:bodyPr wrap="square" rtlCol="0">
            <a:spAutoFit/>
          </a:bodyPr>
          <a:lstStyle/>
          <a:p>
            <a:r>
              <a:rPr lang="en-US" sz="900" dirty="0" err="1" smtClean="0">
                <a:latin typeface="Imago" panose="02000500060000020004" pitchFamily="2" charset="0"/>
              </a:rPr>
              <a:t>Tolerogen</a:t>
            </a:r>
            <a:r>
              <a:rPr lang="cs-CZ" sz="900" dirty="0" smtClean="0">
                <a:latin typeface="Imago" panose="02000500060000020004" pitchFamily="2" charset="0"/>
              </a:rPr>
              <a:t>ní</a:t>
            </a:r>
            <a:endParaRPr lang="en-US" sz="900" dirty="0">
              <a:latin typeface="Imago" panose="02000500060000020004" pitchFamily="2" charset="0"/>
            </a:endParaRPr>
          </a:p>
        </p:txBody>
      </p:sp>
      <p:sp>
        <p:nvSpPr>
          <p:cNvPr id="57" name="TextBox 56"/>
          <p:cNvSpPr txBox="1"/>
          <p:nvPr/>
        </p:nvSpPr>
        <p:spPr>
          <a:xfrm>
            <a:off x="6544920" y="3673498"/>
            <a:ext cx="1045292" cy="230832"/>
          </a:xfrm>
          <a:prstGeom prst="rect">
            <a:avLst/>
          </a:prstGeom>
          <a:noFill/>
        </p:spPr>
        <p:txBody>
          <a:bodyPr wrap="square" rtlCol="0">
            <a:spAutoFit/>
          </a:bodyPr>
          <a:lstStyle/>
          <a:p>
            <a:pPr algn="r"/>
            <a:r>
              <a:rPr lang="cs-CZ" sz="900" dirty="0" smtClean="0">
                <a:latin typeface="Imago" panose="02000500060000020004" pitchFamily="2" charset="0"/>
              </a:rPr>
              <a:t>Zánětlivý</a:t>
            </a:r>
            <a:endParaRPr lang="en-US" sz="900" dirty="0">
              <a:latin typeface="Imago" panose="02000500060000020004" pitchFamily="2" charset="0"/>
            </a:endParaRPr>
          </a:p>
        </p:txBody>
      </p:sp>
      <p:sp>
        <p:nvSpPr>
          <p:cNvPr id="59" name="TextBox 58"/>
          <p:cNvSpPr txBox="1"/>
          <p:nvPr/>
        </p:nvSpPr>
        <p:spPr>
          <a:xfrm>
            <a:off x="2460888" y="3889285"/>
            <a:ext cx="1045292" cy="230832"/>
          </a:xfrm>
          <a:prstGeom prst="rect">
            <a:avLst/>
          </a:prstGeom>
          <a:noFill/>
        </p:spPr>
        <p:txBody>
          <a:bodyPr wrap="square" rtlCol="0">
            <a:spAutoFit/>
          </a:bodyPr>
          <a:lstStyle/>
          <a:p>
            <a:r>
              <a:rPr lang="cs-CZ" sz="900" dirty="0" smtClean="0">
                <a:latin typeface="Imago" panose="02000500060000020004" pitchFamily="2" charset="0"/>
              </a:rPr>
              <a:t>Žádná infekce</a:t>
            </a:r>
            <a:endParaRPr lang="en-US" sz="900" dirty="0">
              <a:latin typeface="Imago" panose="02000500060000020004" pitchFamily="2" charset="0"/>
            </a:endParaRPr>
          </a:p>
        </p:txBody>
      </p:sp>
      <p:sp>
        <p:nvSpPr>
          <p:cNvPr id="60" name="TextBox 59"/>
          <p:cNvSpPr txBox="1"/>
          <p:nvPr/>
        </p:nvSpPr>
        <p:spPr>
          <a:xfrm>
            <a:off x="6544920" y="3891830"/>
            <a:ext cx="1045292" cy="230832"/>
          </a:xfrm>
          <a:prstGeom prst="rect">
            <a:avLst/>
          </a:prstGeom>
          <a:noFill/>
        </p:spPr>
        <p:txBody>
          <a:bodyPr wrap="square" rtlCol="0">
            <a:spAutoFit/>
          </a:bodyPr>
          <a:lstStyle/>
          <a:p>
            <a:pPr algn="r"/>
            <a:r>
              <a:rPr lang="cs-CZ" sz="900" dirty="0" smtClean="0">
                <a:latin typeface="Imago" panose="02000500060000020004" pitchFamily="2" charset="0"/>
              </a:rPr>
              <a:t>Infekce</a:t>
            </a:r>
            <a:endParaRPr lang="en-US" sz="900" dirty="0">
              <a:latin typeface="Imago" panose="02000500060000020004" pitchFamily="2" charset="0"/>
            </a:endParaRPr>
          </a:p>
        </p:txBody>
      </p:sp>
      <p:sp>
        <p:nvSpPr>
          <p:cNvPr id="62" name="TextBox 61"/>
          <p:cNvSpPr txBox="1"/>
          <p:nvPr/>
        </p:nvSpPr>
        <p:spPr>
          <a:xfrm>
            <a:off x="2460888" y="4130700"/>
            <a:ext cx="1045292" cy="230832"/>
          </a:xfrm>
          <a:prstGeom prst="rect">
            <a:avLst/>
          </a:prstGeom>
          <a:noFill/>
        </p:spPr>
        <p:txBody>
          <a:bodyPr wrap="square" rtlCol="0">
            <a:spAutoFit/>
          </a:bodyPr>
          <a:lstStyle/>
          <a:p>
            <a:r>
              <a:rPr lang="cs-CZ" sz="900" dirty="0" smtClean="0">
                <a:latin typeface="Imago" panose="02000500060000020004" pitchFamily="2" charset="0"/>
              </a:rPr>
              <a:t>Větší expozice</a:t>
            </a:r>
            <a:endParaRPr lang="en-US" sz="900" dirty="0">
              <a:latin typeface="Imago" panose="02000500060000020004" pitchFamily="2" charset="0"/>
            </a:endParaRPr>
          </a:p>
        </p:txBody>
      </p:sp>
      <p:sp>
        <p:nvSpPr>
          <p:cNvPr id="63" name="TextBox 62"/>
          <p:cNvSpPr txBox="1"/>
          <p:nvPr/>
        </p:nvSpPr>
        <p:spPr>
          <a:xfrm>
            <a:off x="6544920" y="4133245"/>
            <a:ext cx="1045292" cy="230832"/>
          </a:xfrm>
          <a:prstGeom prst="rect">
            <a:avLst/>
          </a:prstGeom>
          <a:noFill/>
        </p:spPr>
        <p:txBody>
          <a:bodyPr wrap="square" rtlCol="0">
            <a:spAutoFit/>
          </a:bodyPr>
          <a:lstStyle/>
          <a:p>
            <a:pPr algn="r"/>
            <a:r>
              <a:rPr lang="cs-CZ" sz="900" dirty="0" smtClean="0">
                <a:latin typeface="Imago" panose="02000500060000020004" pitchFamily="2" charset="0"/>
              </a:rPr>
              <a:t>Nižší expozice</a:t>
            </a:r>
            <a:endParaRPr lang="en-US" sz="900" dirty="0">
              <a:latin typeface="Imago" panose="02000500060000020004" pitchFamily="2" charset="0"/>
            </a:endParaRPr>
          </a:p>
        </p:txBody>
      </p:sp>
      <p:sp>
        <p:nvSpPr>
          <p:cNvPr id="65" name="TextBox 64"/>
          <p:cNvSpPr txBox="1"/>
          <p:nvPr/>
        </p:nvSpPr>
        <p:spPr>
          <a:xfrm>
            <a:off x="2462869" y="4370654"/>
            <a:ext cx="1680253" cy="230832"/>
          </a:xfrm>
          <a:prstGeom prst="rect">
            <a:avLst/>
          </a:prstGeom>
          <a:noFill/>
        </p:spPr>
        <p:txBody>
          <a:bodyPr wrap="square" rtlCol="0">
            <a:spAutoFit/>
          </a:bodyPr>
          <a:lstStyle/>
          <a:p>
            <a:r>
              <a:rPr lang="en-US" sz="900" dirty="0" err="1" smtClean="0">
                <a:latin typeface="Imago" panose="02000500060000020004" pitchFamily="2" charset="0"/>
              </a:rPr>
              <a:t>Im</a:t>
            </a:r>
            <a:r>
              <a:rPr lang="cs-CZ" sz="900" dirty="0" err="1" smtClean="0">
                <a:latin typeface="Imago" panose="02000500060000020004" pitchFamily="2" charset="0"/>
              </a:rPr>
              <a:t>unosuprese</a:t>
            </a:r>
            <a:endParaRPr lang="en-US" sz="900" dirty="0">
              <a:latin typeface="Imago" panose="02000500060000020004" pitchFamily="2" charset="0"/>
            </a:endParaRPr>
          </a:p>
        </p:txBody>
      </p:sp>
      <p:sp>
        <p:nvSpPr>
          <p:cNvPr id="66" name="TextBox 65"/>
          <p:cNvSpPr txBox="1"/>
          <p:nvPr/>
        </p:nvSpPr>
        <p:spPr>
          <a:xfrm>
            <a:off x="5864814" y="4373199"/>
            <a:ext cx="1727380" cy="230832"/>
          </a:xfrm>
          <a:prstGeom prst="rect">
            <a:avLst/>
          </a:prstGeom>
          <a:noFill/>
        </p:spPr>
        <p:txBody>
          <a:bodyPr wrap="square" rtlCol="0">
            <a:spAutoFit/>
          </a:bodyPr>
          <a:lstStyle/>
          <a:p>
            <a:pPr algn="r"/>
            <a:r>
              <a:rPr lang="en-US" sz="900" dirty="0" err="1" smtClean="0">
                <a:latin typeface="Imago" panose="02000500060000020004" pitchFamily="2" charset="0"/>
              </a:rPr>
              <a:t>Im</a:t>
            </a:r>
            <a:r>
              <a:rPr lang="cs-CZ" sz="900" dirty="0" err="1" smtClean="0">
                <a:latin typeface="Imago" panose="02000500060000020004" pitchFamily="2" charset="0"/>
              </a:rPr>
              <a:t>unostimuace</a:t>
            </a:r>
            <a:r>
              <a:rPr lang="cs-CZ" sz="900" dirty="0" smtClean="0">
                <a:latin typeface="Imago" panose="02000500060000020004" pitchFamily="2" charset="0"/>
              </a:rPr>
              <a:t> </a:t>
            </a:r>
            <a:endParaRPr lang="en-US" sz="900" dirty="0">
              <a:latin typeface="Imago" panose="02000500060000020004" pitchFamily="2" charset="0"/>
            </a:endParaRPr>
          </a:p>
        </p:txBody>
      </p:sp>
      <p:sp>
        <p:nvSpPr>
          <p:cNvPr id="67" name="TextBox 66"/>
          <p:cNvSpPr txBox="1"/>
          <p:nvPr/>
        </p:nvSpPr>
        <p:spPr>
          <a:xfrm>
            <a:off x="1415596" y="3086044"/>
            <a:ext cx="1045292" cy="230832"/>
          </a:xfrm>
          <a:prstGeom prst="rect">
            <a:avLst/>
          </a:prstGeom>
          <a:noFill/>
        </p:spPr>
        <p:txBody>
          <a:bodyPr wrap="square" rtlCol="0">
            <a:spAutoFit/>
          </a:bodyPr>
          <a:lstStyle/>
          <a:p>
            <a:pPr algn="r"/>
            <a:r>
              <a:rPr lang="en-US" sz="900" b="1" dirty="0" err="1" smtClean="0"/>
              <a:t>Geneti</a:t>
            </a:r>
            <a:r>
              <a:rPr lang="cs-CZ" sz="900" b="1" dirty="0" err="1" smtClean="0"/>
              <a:t>ka</a:t>
            </a:r>
            <a:endParaRPr lang="en-US" sz="900" b="1" dirty="0"/>
          </a:p>
        </p:txBody>
      </p:sp>
      <p:sp>
        <p:nvSpPr>
          <p:cNvPr id="68" name="TextBox 67"/>
          <p:cNvSpPr txBox="1"/>
          <p:nvPr/>
        </p:nvSpPr>
        <p:spPr>
          <a:xfrm>
            <a:off x="1415596" y="3312315"/>
            <a:ext cx="1045292" cy="230832"/>
          </a:xfrm>
          <a:prstGeom prst="rect">
            <a:avLst/>
          </a:prstGeom>
          <a:noFill/>
        </p:spPr>
        <p:txBody>
          <a:bodyPr wrap="square" rtlCol="0">
            <a:spAutoFit/>
          </a:bodyPr>
          <a:lstStyle/>
          <a:p>
            <a:pPr algn="r"/>
            <a:r>
              <a:rPr lang="cs-CZ" sz="900" b="1" dirty="0" smtClean="0"/>
              <a:t>Věk</a:t>
            </a:r>
            <a:endParaRPr lang="en-US" sz="900" b="1" dirty="0"/>
          </a:p>
        </p:txBody>
      </p:sp>
      <p:sp>
        <p:nvSpPr>
          <p:cNvPr id="69" name="TextBox 68"/>
          <p:cNvSpPr txBox="1"/>
          <p:nvPr/>
        </p:nvSpPr>
        <p:spPr>
          <a:xfrm>
            <a:off x="1411632" y="3544075"/>
            <a:ext cx="1045292" cy="230832"/>
          </a:xfrm>
          <a:prstGeom prst="rect">
            <a:avLst/>
          </a:prstGeom>
          <a:noFill/>
        </p:spPr>
        <p:txBody>
          <a:bodyPr wrap="square" rtlCol="0">
            <a:spAutoFit/>
          </a:bodyPr>
          <a:lstStyle/>
          <a:p>
            <a:pPr algn="r"/>
            <a:r>
              <a:rPr lang="en-US" sz="900" b="1" dirty="0" err="1" smtClean="0"/>
              <a:t>Mi</a:t>
            </a:r>
            <a:r>
              <a:rPr lang="cs-CZ" sz="900" b="1" dirty="0" smtClean="0"/>
              <a:t>k</a:t>
            </a:r>
            <a:r>
              <a:rPr lang="en-US" sz="900" b="1" dirty="0" err="1" smtClean="0"/>
              <a:t>robiom</a:t>
            </a:r>
            <a:endParaRPr lang="en-US" sz="900" b="1" dirty="0"/>
          </a:p>
        </p:txBody>
      </p:sp>
      <p:sp>
        <p:nvSpPr>
          <p:cNvPr id="70" name="TextBox 69"/>
          <p:cNvSpPr txBox="1"/>
          <p:nvPr/>
        </p:nvSpPr>
        <p:spPr>
          <a:xfrm>
            <a:off x="1411631" y="3770985"/>
            <a:ext cx="1045292" cy="230832"/>
          </a:xfrm>
          <a:prstGeom prst="rect">
            <a:avLst/>
          </a:prstGeom>
          <a:noFill/>
        </p:spPr>
        <p:txBody>
          <a:bodyPr wrap="square" rtlCol="0">
            <a:spAutoFit/>
          </a:bodyPr>
          <a:lstStyle/>
          <a:p>
            <a:pPr algn="r"/>
            <a:r>
              <a:rPr lang="en-US" sz="900" b="1" dirty="0" err="1" smtClean="0"/>
              <a:t>Vir</a:t>
            </a:r>
            <a:r>
              <a:rPr lang="cs-CZ" sz="900" b="1" dirty="0" err="1" smtClean="0"/>
              <a:t>ové</a:t>
            </a:r>
            <a:r>
              <a:rPr lang="cs-CZ" sz="900" b="1" dirty="0" smtClean="0"/>
              <a:t> infekce</a:t>
            </a:r>
            <a:endParaRPr lang="en-US" sz="900" b="1" dirty="0"/>
          </a:p>
        </p:txBody>
      </p:sp>
      <p:sp>
        <p:nvSpPr>
          <p:cNvPr id="71" name="TextBox 70"/>
          <p:cNvSpPr txBox="1"/>
          <p:nvPr/>
        </p:nvSpPr>
        <p:spPr>
          <a:xfrm>
            <a:off x="485522" y="4004197"/>
            <a:ext cx="1977347" cy="230832"/>
          </a:xfrm>
          <a:prstGeom prst="rect">
            <a:avLst/>
          </a:prstGeom>
          <a:noFill/>
        </p:spPr>
        <p:txBody>
          <a:bodyPr wrap="square" rtlCol="0">
            <a:spAutoFit/>
          </a:bodyPr>
          <a:lstStyle/>
          <a:p>
            <a:pPr algn="r"/>
            <a:r>
              <a:rPr lang="en-US" sz="900" b="1" dirty="0" smtClean="0"/>
              <a:t>Expo</a:t>
            </a:r>
            <a:r>
              <a:rPr lang="cs-CZ" sz="900" b="1" dirty="0" err="1" smtClean="0"/>
              <a:t>zice</a:t>
            </a:r>
            <a:r>
              <a:rPr lang="cs-CZ" sz="900" b="1" dirty="0" smtClean="0"/>
              <a:t> slunečnímu záření </a:t>
            </a:r>
            <a:endParaRPr lang="en-US" sz="900" b="1" dirty="0"/>
          </a:p>
        </p:txBody>
      </p:sp>
      <p:sp>
        <p:nvSpPr>
          <p:cNvPr id="72" name="TextBox 71"/>
          <p:cNvSpPr txBox="1"/>
          <p:nvPr/>
        </p:nvSpPr>
        <p:spPr>
          <a:xfrm>
            <a:off x="275129" y="4237002"/>
            <a:ext cx="2181795" cy="230832"/>
          </a:xfrm>
          <a:prstGeom prst="rect">
            <a:avLst/>
          </a:prstGeom>
          <a:noFill/>
        </p:spPr>
        <p:txBody>
          <a:bodyPr wrap="square" rtlCol="0">
            <a:spAutoFit/>
          </a:bodyPr>
          <a:lstStyle/>
          <a:p>
            <a:pPr algn="r"/>
            <a:r>
              <a:rPr lang="cs-CZ" sz="900" b="1" dirty="0" smtClean="0"/>
              <a:t>Léky ovlivňující imunitu </a:t>
            </a:r>
            <a:endParaRPr lang="en-US" sz="900" b="1" dirty="0"/>
          </a:p>
        </p:txBody>
      </p:sp>
      <p:sp>
        <p:nvSpPr>
          <p:cNvPr id="73" name="Rectangle 72"/>
          <p:cNvSpPr>
            <a:spLocks/>
          </p:cNvSpPr>
          <p:nvPr/>
        </p:nvSpPr>
        <p:spPr>
          <a:xfrm>
            <a:off x="371433" y="1045766"/>
            <a:ext cx="8418242" cy="532181"/>
          </a:xfrm>
          <a:prstGeom prst="rect">
            <a:avLst/>
          </a:prstGeom>
          <a:solidFill>
            <a:schemeClr val="bg1">
              <a:lumMod val="85000"/>
            </a:schemeClr>
          </a:solidFill>
        </p:spPr>
        <p:txBody>
          <a:bodyPr wrap="square" lIns="91436" tIns="45718" rIns="91436" bIns="45718" anchor="ctr" anchorCtr="0">
            <a:noAutofit/>
          </a:bodyPr>
          <a:lstStyle/>
          <a:p>
            <a:pPr algn="ctr"/>
            <a:r>
              <a:rPr lang="cs-CZ" sz="1400" b="1" dirty="0" smtClean="0"/>
              <a:t>Rovnováha mezi mnohočetnými faktory přispívá k nastavení hranice a tím protinádorové imunitě</a:t>
            </a:r>
            <a:endParaRPr lang="en-US" sz="1400" b="1" dirty="0"/>
          </a:p>
        </p:txBody>
      </p:sp>
      <p:sp>
        <p:nvSpPr>
          <p:cNvPr id="77" name="TextBox 76"/>
          <p:cNvSpPr txBox="1"/>
          <p:nvPr/>
        </p:nvSpPr>
        <p:spPr>
          <a:xfrm>
            <a:off x="3117533" y="1735328"/>
            <a:ext cx="1210324" cy="253916"/>
          </a:xfrm>
          <a:prstGeom prst="rect">
            <a:avLst/>
          </a:prstGeom>
          <a:noFill/>
        </p:spPr>
        <p:txBody>
          <a:bodyPr wrap="square" numCol="1" rtlCol="0">
            <a:spAutoFit/>
          </a:bodyPr>
          <a:lstStyle/>
          <a:p>
            <a:pPr algn="ctr"/>
            <a:r>
              <a:rPr lang="cs-CZ" sz="1000" b="1" dirty="0" smtClean="0">
                <a:solidFill>
                  <a:schemeClr val="bg1"/>
                </a:solidFill>
                <a:latin typeface="Imago" panose="02000500060000020004" pitchFamily="2" charset="0"/>
              </a:rPr>
              <a:t>Potlačení</a:t>
            </a:r>
            <a:endParaRPr lang="en-US" sz="1000" b="1" dirty="0">
              <a:solidFill>
                <a:schemeClr val="bg1"/>
              </a:solidFill>
              <a:latin typeface="Imago" panose="02000500060000020004" pitchFamily="2" charset="0"/>
            </a:endParaRPr>
          </a:p>
        </p:txBody>
      </p:sp>
      <p:sp>
        <p:nvSpPr>
          <p:cNvPr id="78" name="TextBox 77"/>
          <p:cNvSpPr txBox="1"/>
          <p:nvPr/>
        </p:nvSpPr>
        <p:spPr>
          <a:xfrm>
            <a:off x="5756891" y="1735328"/>
            <a:ext cx="1210324" cy="253916"/>
          </a:xfrm>
          <a:prstGeom prst="rect">
            <a:avLst/>
          </a:prstGeom>
          <a:noFill/>
        </p:spPr>
        <p:txBody>
          <a:bodyPr wrap="square" numCol="1" rtlCol="0">
            <a:spAutoFit/>
          </a:bodyPr>
          <a:lstStyle/>
          <a:p>
            <a:pPr algn="ctr"/>
            <a:r>
              <a:rPr lang="cs-CZ" sz="1000" b="1" dirty="0" smtClean="0">
                <a:solidFill>
                  <a:schemeClr val="bg1"/>
                </a:solidFill>
                <a:latin typeface="Imago" panose="02000500060000020004" pitchFamily="2" charset="0"/>
              </a:rPr>
              <a:t>Stimulace</a:t>
            </a:r>
            <a:endParaRPr lang="en-US" sz="1000" b="1" dirty="0">
              <a:solidFill>
                <a:schemeClr val="bg1"/>
              </a:solidFill>
              <a:latin typeface="Imago" panose="02000500060000020004" pitchFamily="2" charset="0"/>
            </a:endParaRPr>
          </a:p>
        </p:txBody>
      </p:sp>
      <p:sp>
        <p:nvSpPr>
          <p:cNvPr id="45" name="Rectangle 44"/>
          <p:cNvSpPr/>
          <p:nvPr/>
        </p:nvSpPr>
        <p:spPr>
          <a:xfrm>
            <a:off x="8069031" y="4867348"/>
            <a:ext cx="968289" cy="200055"/>
          </a:xfrm>
          <a:prstGeom prst="rect">
            <a:avLst/>
          </a:prstGeom>
          <a:solidFill>
            <a:schemeClr val="bg1"/>
          </a:solidFill>
        </p:spPr>
        <p:txBody>
          <a:bodyPr wrap="square">
            <a:spAutoFit/>
          </a:bodyPr>
          <a:lstStyle/>
          <a:p>
            <a:r>
              <a:rPr lang="en-US" sz="700" i="0" dirty="0">
                <a:solidFill>
                  <a:srgbClr val="555555"/>
                </a:solidFill>
                <a:latin typeface="Arial" panose="020B0604020202020204" pitchFamily="34" charset="0"/>
              </a:rPr>
              <a:t>M-CZ-00001107</a:t>
            </a:r>
            <a:endParaRPr lang="en-US" sz="700" dirty="0"/>
          </a:p>
        </p:txBody>
      </p:sp>
    </p:spTree>
    <p:extLst>
      <p:ext uri="{BB962C8B-B14F-4D97-AF65-F5344CB8AC3E}">
        <p14:creationId xmlns:p14="http://schemas.microsoft.com/office/powerpoint/2010/main" val="29549250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b="1" dirty="0" smtClean="0"/>
              <a:t>Fa</a:t>
            </a:r>
            <a:r>
              <a:rPr lang="cs-CZ" sz="2000" b="1" dirty="0" err="1" smtClean="0"/>
              <a:t>ktory</a:t>
            </a:r>
            <a:r>
              <a:rPr lang="cs-CZ" sz="2000" b="1" dirty="0" smtClean="0"/>
              <a:t> ovlivňující nastavení nádorové imunity</a:t>
            </a:r>
            <a:r>
              <a:rPr lang="en-GB" sz="2000" b="1" dirty="0" smtClean="0"/>
              <a:t> </a:t>
            </a:r>
            <a:r>
              <a:rPr lang="cs-CZ" b="1" dirty="0" smtClean="0"/>
              <a:t>lze zobrazit v rámci cyklu protinádorové imunity </a:t>
            </a:r>
            <a:endParaRPr lang="en-US" sz="20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472" y="780235"/>
            <a:ext cx="5950260" cy="4264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Placeholder 4"/>
          <p:cNvSpPr>
            <a:spLocks noGrp="1"/>
          </p:cNvSpPr>
          <p:nvPr>
            <p:ph type="body" sz="quarter" idx="4294967295"/>
          </p:nvPr>
        </p:nvSpPr>
        <p:spPr>
          <a:xfrm>
            <a:off x="363539" y="4947857"/>
            <a:ext cx="2319546" cy="138499"/>
          </a:xfrm>
          <a:prstGeom prst="rect">
            <a:avLst/>
          </a:prstGeom>
        </p:spPr>
        <p:txBody>
          <a:bodyPr anchor="ctr" anchorCtr="0"/>
          <a:lstStyle/>
          <a:p>
            <a:pPr marL="0" indent="0">
              <a:buNone/>
            </a:pPr>
            <a:r>
              <a:rPr lang="en-US" sz="700" dirty="0" smtClean="0">
                <a:solidFill>
                  <a:schemeClr val="bg1">
                    <a:lumMod val="50000"/>
                  </a:schemeClr>
                </a:solidFill>
              </a:rPr>
              <a:t>Chen DS, </a:t>
            </a:r>
            <a:r>
              <a:rPr lang="en-US" sz="700" dirty="0" err="1" smtClean="0">
                <a:solidFill>
                  <a:schemeClr val="bg1">
                    <a:lumMod val="50000"/>
                  </a:schemeClr>
                </a:solidFill>
              </a:rPr>
              <a:t>Mellman</a:t>
            </a:r>
            <a:r>
              <a:rPr lang="en-US" sz="700" dirty="0" smtClean="0">
                <a:solidFill>
                  <a:schemeClr val="bg1">
                    <a:lumMod val="50000"/>
                  </a:schemeClr>
                </a:solidFill>
              </a:rPr>
              <a:t> I, Nature 2017</a:t>
            </a:r>
            <a:endParaRPr lang="en-US" sz="700" dirty="0">
              <a:solidFill>
                <a:schemeClr val="bg1">
                  <a:lumMod val="50000"/>
                </a:schemeClr>
              </a:solidFill>
            </a:endParaRPr>
          </a:p>
        </p:txBody>
      </p:sp>
      <p:sp>
        <p:nvSpPr>
          <p:cNvPr id="5" name="Rectangle 4"/>
          <p:cNvSpPr/>
          <p:nvPr/>
        </p:nvSpPr>
        <p:spPr>
          <a:xfrm>
            <a:off x="8069031" y="4867348"/>
            <a:ext cx="968289" cy="200055"/>
          </a:xfrm>
          <a:prstGeom prst="rect">
            <a:avLst/>
          </a:prstGeom>
          <a:solidFill>
            <a:schemeClr val="bg1"/>
          </a:solidFill>
        </p:spPr>
        <p:txBody>
          <a:bodyPr wrap="square">
            <a:spAutoFit/>
          </a:bodyPr>
          <a:lstStyle/>
          <a:p>
            <a:r>
              <a:rPr lang="en-US" sz="700" i="0" dirty="0">
                <a:solidFill>
                  <a:srgbClr val="555555"/>
                </a:solidFill>
                <a:latin typeface="Arial" panose="020B0604020202020204" pitchFamily="34" charset="0"/>
              </a:rPr>
              <a:t>M-CZ-00001107</a:t>
            </a:r>
            <a:endParaRPr lang="en-US" sz="700" dirty="0"/>
          </a:p>
        </p:txBody>
      </p:sp>
    </p:spTree>
    <p:extLst>
      <p:ext uri="{BB962C8B-B14F-4D97-AF65-F5344CB8AC3E}">
        <p14:creationId xmlns:p14="http://schemas.microsoft.com/office/powerpoint/2010/main" val="14250731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z="2000" b="1" dirty="0" smtClean="0"/>
              <a:t>Komplexní platforma pro </a:t>
            </a:r>
            <a:r>
              <a:rPr lang="en-US" sz="2000" b="1" dirty="0" smtClean="0"/>
              <a:t>CIT biomarker</a:t>
            </a:r>
            <a:r>
              <a:rPr lang="cs-CZ" sz="2000" b="1" dirty="0" smtClean="0"/>
              <a:t>y prohlubující znalost nádoru a jeho imunobiologie</a:t>
            </a:r>
            <a:endParaRPr lang="en-US" sz="2000" b="1" dirty="0"/>
          </a:p>
        </p:txBody>
      </p:sp>
      <p:sp>
        <p:nvSpPr>
          <p:cNvPr id="4" name="Text Placeholder 3"/>
          <p:cNvSpPr>
            <a:spLocks noGrp="1"/>
          </p:cNvSpPr>
          <p:nvPr>
            <p:ph type="body" sz="quarter" idx="4294967295"/>
          </p:nvPr>
        </p:nvSpPr>
        <p:spPr>
          <a:xfrm>
            <a:off x="352425" y="4890610"/>
            <a:ext cx="2699700" cy="112031"/>
          </a:xfrm>
        </p:spPr>
        <p:txBody>
          <a:bodyPr/>
          <a:lstStyle/>
          <a:p>
            <a:pPr marL="0" indent="0">
              <a:buNone/>
            </a:pPr>
            <a:r>
              <a:rPr lang="en-US" sz="700" dirty="0" smtClean="0">
                <a:solidFill>
                  <a:schemeClr val="bg1">
                    <a:lumMod val="50000"/>
                  </a:schemeClr>
                </a:solidFill>
              </a:rPr>
              <a:t>Adapted from Yuan J et al. J </a:t>
            </a:r>
            <a:r>
              <a:rPr lang="en-US" sz="700" dirty="0" err="1" smtClean="0">
                <a:solidFill>
                  <a:schemeClr val="bg1">
                    <a:lumMod val="50000"/>
                  </a:schemeClr>
                </a:solidFill>
              </a:rPr>
              <a:t>Immunother</a:t>
            </a:r>
            <a:r>
              <a:rPr lang="en-US" sz="700" dirty="0" smtClean="0">
                <a:solidFill>
                  <a:schemeClr val="bg1">
                    <a:lumMod val="50000"/>
                  </a:schemeClr>
                </a:solidFill>
              </a:rPr>
              <a:t> Cancer 2016</a:t>
            </a:r>
            <a:endParaRPr lang="en-US" sz="700" dirty="0">
              <a:solidFill>
                <a:schemeClr val="bg1">
                  <a:lumMod val="50000"/>
                </a:schemeClr>
              </a:solidFill>
            </a:endParaRPr>
          </a:p>
        </p:txBody>
      </p:sp>
      <p:grpSp>
        <p:nvGrpSpPr>
          <p:cNvPr id="89" name="Group 8"/>
          <p:cNvGrpSpPr>
            <a:grpSpLocks noChangeAspect="1"/>
          </p:cNvGrpSpPr>
          <p:nvPr/>
        </p:nvGrpSpPr>
        <p:grpSpPr bwMode="auto">
          <a:xfrm>
            <a:off x="3653624" y="1986560"/>
            <a:ext cx="1723337" cy="1690495"/>
            <a:chOff x="2191415" y="1401167"/>
            <a:chExt cx="4289171" cy="4215852"/>
          </a:xfrm>
        </p:grpSpPr>
        <p:pic>
          <p:nvPicPr>
            <p:cNvPr id="90" name="Picture 9"/>
            <p:cNvPicPr>
              <a:picLocks noChangeAspect="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191415" y="1401167"/>
              <a:ext cx="4289171" cy="4215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Rectangle 10"/>
            <p:cNvSpPr>
              <a:spLocks noChangeArrowheads="1"/>
            </p:cNvSpPr>
            <p:nvPr/>
          </p:nvSpPr>
          <p:spPr bwMode="auto">
            <a:xfrm>
              <a:off x="3030537" y="2649639"/>
              <a:ext cx="1370950" cy="869890"/>
            </a:xfrm>
            <a:prstGeom prst="rect">
              <a:avLst/>
            </a:prstGeom>
            <a:noFill/>
            <a:ln w="28575">
              <a:noFill/>
            </a:ln>
            <a:extLst/>
          </p:spPr>
          <p:txBody>
            <a:bodyPr wrap="square">
              <a:spAutoFit/>
            </a:bodyPr>
            <a:lstStyle/>
            <a:p>
              <a:pPr algn="ctr" defTabSz="456719" fontAlgn="auto">
                <a:lnSpc>
                  <a:spcPts val="997"/>
                </a:lnSpc>
                <a:spcBef>
                  <a:spcPts val="0"/>
                </a:spcBef>
                <a:spcAft>
                  <a:spcPts val="0"/>
                </a:spcAft>
                <a:defRPr/>
              </a:pPr>
              <a:r>
                <a:rPr lang="en-US" sz="700" b="1" i="0" kern="0" dirty="0">
                  <a:solidFill>
                    <a:srgbClr val="000000"/>
                  </a:solidFill>
                  <a:latin typeface="Imago"/>
                  <a:ea typeface="ＭＳ Ｐゴシック" charset="0"/>
                  <a:cs typeface="Arial"/>
                </a:rPr>
                <a:t>Lymph node</a:t>
              </a:r>
            </a:p>
          </p:txBody>
        </p:sp>
        <p:sp>
          <p:nvSpPr>
            <p:cNvPr id="92" name="Rectangle 11"/>
            <p:cNvSpPr>
              <a:spLocks noChangeArrowheads="1"/>
            </p:cNvSpPr>
            <p:nvPr/>
          </p:nvSpPr>
          <p:spPr bwMode="auto">
            <a:xfrm>
              <a:off x="4485715" y="2498342"/>
              <a:ext cx="1508642" cy="869890"/>
            </a:xfrm>
            <a:prstGeom prst="rect">
              <a:avLst/>
            </a:prstGeom>
            <a:noFill/>
            <a:ln w="28575">
              <a:noFill/>
            </a:ln>
            <a:extLst/>
          </p:spPr>
          <p:txBody>
            <a:bodyPr wrap="square">
              <a:spAutoFit/>
            </a:bodyPr>
            <a:lstStyle/>
            <a:p>
              <a:pPr algn="ctr" defTabSz="456719" fontAlgn="auto">
                <a:lnSpc>
                  <a:spcPts val="997"/>
                </a:lnSpc>
                <a:spcBef>
                  <a:spcPts val="0"/>
                </a:spcBef>
                <a:spcAft>
                  <a:spcPts val="0"/>
                </a:spcAft>
                <a:defRPr/>
              </a:pPr>
              <a:r>
                <a:rPr lang="en-US" sz="700" b="1" i="0" kern="0" dirty="0">
                  <a:solidFill>
                    <a:srgbClr val="000000"/>
                  </a:solidFill>
                  <a:latin typeface="Imago"/>
                  <a:ea typeface="ＭＳ Ｐゴシック" charset="0"/>
                  <a:cs typeface="Arial"/>
                </a:rPr>
                <a:t>Blood</a:t>
              </a:r>
            </a:p>
            <a:p>
              <a:pPr algn="ctr" defTabSz="456719" fontAlgn="auto">
                <a:lnSpc>
                  <a:spcPts val="997"/>
                </a:lnSpc>
                <a:spcBef>
                  <a:spcPts val="0"/>
                </a:spcBef>
                <a:spcAft>
                  <a:spcPts val="0"/>
                </a:spcAft>
                <a:defRPr/>
              </a:pPr>
              <a:r>
                <a:rPr lang="en-US" sz="700" b="1" i="0" kern="0" dirty="0">
                  <a:solidFill>
                    <a:srgbClr val="000000"/>
                  </a:solidFill>
                  <a:latin typeface="Imago"/>
                  <a:ea typeface="ＭＳ Ｐゴシック" charset="0"/>
                  <a:cs typeface="Arial"/>
                </a:rPr>
                <a:t>vessel</a:t>
              </a:r>
            </a:p>
          </p:txBody>
        </p:sp>
        <p:sp>
          <p:nvSpPr>
            <p:cNvPr id="93" name="Rectangle 12"/>
            <p:cNvSpPr>
              <a:spLocks noChangeArrowheads="1"/>
            </p:cNvSpPr>
            <p:nvPr/>
          </p:nvSpPr>
          <p:spPr bwMode="auto">
            <a:xfrm>
              <a:off x="3716010" y="4511380"/>
              <a:ext cx="1264466" cy="550077"/>
            </a:xfrm>
            <a:prstGeom prst="rect">
              <a:avLst/>
            </a:prstGeom>
            <a:noFill/>
            <a:ln w="28575">
              <a:noFill/>
            </a:ln>
            <a:extLst/>
          </p:spPr>
          <p:txBody>
            <a:bodyPr wrap="square">
              <a:spAutoFit/>
            </a:bodyPr>
            <a:lstStyle/>
            <a:p>
              <a:pPr algn="ctr" defTabSz="456719" fontAlgn="auto">
                <a:lnSpc>
                  <a:spcPts val="997"/>
                </a:lnSpc>
                <a:spcBef>
                  <a:spcPts val="0"/>
                </a:spcBef>
                <a:spcAft>
                  <a:spcPts val="0"/>
                </a:spcAft>
                <a:defRPr/>
              </a:pPr>
              <a:r>
                <a:rPr lang="en-US" sz="700" b="1" i="0" kern="0" dirty="0">
                  <a:solidFill>
                    <a:srgbClr val="000000"/>
                  </a:solidFill>
                  <a:latin typeface="Imago"/>
                  <a:ea typeface="ＭＳ Ｐゴシック" charset="0"/>
                  <a:cs typeface="Arial"/>
                </a:rPr>
                <a:t>Tumor</a:t>
              </a:r>
            </a:p>
          </p:txBody>
        </p:sp>
      </p:grpSp>
      <p:sp>
        <p:nvSpPr>
          <p:cNvPr id="94" name="Rectangle 93"/>
          <p:cNvSpPr/>
          <p:nvPr/>
        </p:nvSpPr>
        <p:spPr>
          <a:xfrm>
            <a:off x="5841497" y="1221566"/>
            <a:ext cx="2455319" cy="708957"/>
          </a:xfrm>
          <a:prstGeom prst="rect">
            <a:avLst/>
          </a:prstGeom>
          <a:noFill/>
          <a:ln w="25400" cap="flat" cmpd="sng" algn="ctr">
            <a:solidFill>
              <a:srgbClr val="CC0033"/>
            </a:solidFill>
            <a:prstDash val="solid"/>
          </a:ln>
          <a:effectLst/>
        </p:spPr>
        <p:txBody>
          <a:bodyPr lIns="134997" tIns="45591" rIns="45591" bIns="45591" anchor="ctr"/>
          <a:lstStyle/>
          <a:p>
            <a:pPr marL="0" marR="0" lvl="0" indent="0" defTabSz="456719" eaLnBrk="1" fontAlgn="auto" latinLnBrk="0" hangingPunct="1">
              <a:lnSpc>
                <a:spcPct val="100000"/>
              </a:lnSpc>
              <a:spcBef>
                <a:spcPts val="0"/>
              </a:spcBef>
              <a:spcAft>
                <a:spcPts val="0"/>
              </a:spcAft>
              <a:buClrTx/>
              <a:buSzTx/>
              <a:buFontTx/>
              <a:buNone/>
              <a:tabLst/>
              <a:defRPr/>
            </a:pPr>
            <a:r>
              <a:rPr kumimoji="0" lang="en-CA" sz="900" b="1" i="0" u="none" strike="noStrike" kern="0" cap="none" spc="0" normalizeH="0" baseline="0" noProof="0" dirty="0">
                <a:ln>
                  <a:noFill/>
                </a:ln>
                <a:solidFill>
                  <a:srgbClr val="000000"/>
                </a:solidFill>
                <a:effectLst/>
                <a:uLnTx/>
                <a:uFillTx/>
                <a:latin typeface="Imago"/>
                <a:ea typeface="ＭＳ Ｐゴシック" charset="0"/>
                <a:cs typeface="Arial"/>
              </a:rPr>
              <a:t>Antigen-specific T-cells</a:t>
            </a:r>
          </a:p>
        </p:txBody>
      </p:sp>
      <p:sp>
        <p:nvSpPr>
          <p:cNvPr id="95" name="Rectangle 94"/>
          <p:cNvSpPr/>
          <p:nvPr/>
        </p:nvSpPr>
        <p:spPr>
          <a:xfrm>
            <a:off x="5841497" y="2054654"/>
            <a:ext cx="2455319" cy="708957"/>
          </a:xfrm>
          <a:prstGeom prst="rect">
            <a:avLst/>
          </a:prstGeom>
          <a:noFill/>
          <a:ln w="25400" cap="flat" cmpd="sng" algn="ctr">
            <a:solidFill>
              <a:srgbClr val="CC0033"/>
            </a:solidFill>
            <a:prstDash val="solid"/>
          </a:ln>
          <a:effectLst/>
        </p:spPr>
        <p:txBody>
          <a:bodyPr lIns="134997" tIns="45591" rIns="45591" bIns="45591" anchor="ctr"/>
          <a:lstStyle/>
          <a:p>
            <a:pPr marL="0" marR="0" lvl="0" indent="0" defTabSz="456719" eaLnBrk="1" fontAlgn="auto" latinLnBrk="0" hangingPunct="1">
              <a:lnSpc>
                <a:spcPct val="100000"/>
              </a:lnSpc>
              <a:spcBef>
                <a:spcPts val="0"/>
              </a:spcBef>
              <a:spcAft>
                <a:spcPts val="0"/>
              </a:spcAft>
              <a:buClrTx/>
              <a:buSzTx/>
              <a:buFontTx/>
              <a:buNone/>
              <a:tabLst/>
              <a:defRPr/>
            </a:pPr>
            <a:r>
              <a:rPr kumimoji="0" lang="en-CA" sz="900" b="1" i="0" u="none" strike="noStrike" kern="0" cap="none" spc="0" normalizeH="0" baseline="0" noProof="0" dirty="0">
                <a:ln>
                  <a:noFill/>
                </a:ln>
                <a:solidFill>
                  <a:srgbClr val="000000"/>
                </a:solidFill>
                <a:effectLst/>
                <a:uLnTx/>
                <a:uFillTx/>
                <a:latin typeface="Imago"/>
                <a:ea typeface="ＭＳ Ｐゴシック" charset="0"/>
                <a:cs typeface="Arial"/>
              </a:rPr>
              <a:t>Plasma cytokines/</a:t>
            </a:r>
          </a:p>
          <a:p>
            <a:pPr marL="0" marR="0" lvl="0" indent="0" defTabSz="456719" eaLnBrk="1" fontAlgn="auto" latinLnBrk="0" hangingPunct="1">
              <a:lnSpc>
                <a:spcPct val="100000"/>
              </a:lnSpc>
              <a:spcBef>
                <a:spcPts val="0"/>
              </a:spcBef>
              <a:spcAft>
                <a:spcPts val="0"/>
              </a:spcAft>
              <a:buClrTx/>
              <a:buSzTx/>
              <a:buFontTx/>
              <a:buNone/>
              <a:tabLst/>
              <a:defRPr/>
            </a:pPr>
            <a:r>
              <a:rPr kumimoji="0" lang="en-CA" sz="900" b="1" i="0" u="none" strike="noStrike" kern="0" cap="none" spc="0" normalizeH="0" baseline="0" noProof="0" dirty="0">
                <a:ln>
                  <a:noFill/>
                </a:ln>
                <a:solidFill>
                  <a:srgbClr val="000000"/>
                </a:solidFill>
                <a:effectLst/>
                <a:uLnTx/>
                <a:uFillTx/>
                <a:latin typeface="Imago"/>
                <a:ea typeface="ＭＳ Ｐゴシック" charset="0"/>
                <a:cs typeface="Arial"/>
              </a:rPr>
              <a:t>chemokines</a:t>
            </a:r>
          </a:p>
        </p:txBody>
      </p:sp>
      <p:sp>
        <p:nvSpPr>
          <p:cNvPr id="96" name="Rectangle 95"/>
          <p:cNvSpPr/>
          <p:nvPr/>
        </p:nvSpPr>
        <p:spPr>
          <a:xfrm>
            <a:off x="5841497" y="2887742"/>
            <a:ext cx="2455319" cy="708957"/>
          </a:xfrm>
          <a:prstGeom prst="rect">
            <a:avLst/>
          </a:prstGeom>
          <a:noFill/>
          <a:ln w="25400" cap="flat" cmpd="sng" algn="ctr">
            <a:solidFill>
              <a:srgbClr val="0066CC"/>
            </a:solidFill>
            <a:prstDash val="solid"/>
          </a:ln>
          <a:effectLst/>
        </p:spPr>
        <p:txBody>
          <a:bodyPr lIns="134997" tIns="45591" rIns="45591" bIns="45591" anchor="ctr"/>
          <a:lstStyle/>
          <a:p>
            <a:pPr marL="0" marR="0" lvl="0" indent="0" defTabSz="456719" eaLnBrk="1" fontAlgn="auto" latinLnBrk="0" hangingPunct="1">
              <a:lnSpc>
                <a:spcPct val="100000"/>
              </a:lnSpc>
              <a:spcBef>
                <a:spcPts val="0"/>
              </a:spcBef>
              <a:spcAft>
                <a:spcPts val="0"/>
              </a:spcAft>
              <a:buClrTx/>
              <a:buSzTx/>
              <a:buFontTx/>
              <a:buNone/>
              <a:tabLst/>
              <a:defRPr/>
            </a:pPr>
            <a:r>
              <a:rPr kumimoji="0" lang="en-CA" sz="900" b="1" i="0" u="none" strike="noStrike" kern="0" cap="none" spc="0" normalizeH="0" baseline="0" noProof="0" dirty="0">
                <a:ln>
                  <a:noFill/>
                </a:ln>
                <a:solidFill>
                  <a:srgbClr val="000000"/>
                </a:solidFill>
                <a:effectLst/>
                <a:uLnTx/>
                <a:uFillTx/>
                <a:latin typeface="Imago"/>
                <a:ea typeface="ＭＳ Ｐゴシック" charset="0"/>
                <a:cs typeface="Arial"/>
              </a:rPr>
              <a:t>PD-L1 IHC</a:t>
            </a:r>
          </a:p>
        </p:txBody>
      </p:sp>
      <p:sp>
        <p:nvSpPr>
          <p:cNvPr id="97" name="Rectangle 96"/>
          <p:cNvSpPr/>
          <p:nvPr/>
        </p:nvSpPr>
        <p:spPr>
          <a:xfrm>
            <a:off x="5841497" y="3720830"/>
            <a:ext cx="2455319" cy="708957"/>
          </a:xfrm>
          <a:prstGeom prst="rect">
            <a:avLst/>
          </a:prstGeom>
          <a:noFill/>
          <a:ln w="25400" cap="flat" cmpd="sng" algn="ctr">
            <a:solidFill>
              <a:srgbClr val="0066CC"/>
            </a:solidFill>
            <a:prstDash val="solid"/>
          </a:ln>
          <a:effectLst/>
        </p:spPr>
        <p:txBody>
          <a:bodyPr lIns="134997" tIns="45591" rIns="45591" bIns="45591" anchor="ctr"/>
          <a:lstStyle/>
          <a:p>
            <a:pPr marL="0" marR="0" lvl="0" indent="0" defTabSz="456719" eaLnBrk="1" fontAlgn="auto" latinLnBrk="0" hangingPunct="1">
              <a:lnSpc>
                <a:spcPct val="100000"/>
              </a:lnSpc>
              <a:spcBef>
                <a:spcPts val="0"/>
              </a:spcBef>
              <a:spcAft>
                <a:spcPts val="0"/>
              </a:spcAft>
              <a:buClrTx/>
              <a:buSzTx/>
              <a:buFontTx/>
              <a:buNone/>
              <a:tabLst/>
              <a:defRPr/>
            </a:pPr>
            <a:r>
              <a:rPr kumimoji="0" lang="en-CA" sz="900" b="1" i="0" u="none" strike="noStrike" kern="0" cap="none" spc="0" normalizeH="0" baseline="0" noProof="0" dirty="0">
                <a:ln>
                  <a:noFill/>
                </a:ln>
                <a:solidFill>
                  <a:srgbClr val="000000"/>
                </a:solidFill>
                <a:effectLst/>
                <a:uLnTx/>
                <a:uFillTx/>
                <a:latin typeface="Imago"/>
                <a:ea typeface="ＭＳ Ｐゴシック" charset="0"/>
                <a:cs typeface="Arial"/>
              </a:rPr>
              <a:t>Gene Expression</a:t>
            </a:r>
          </a:p>
        </p:txBody>
      </p:sp>
      <p:sp>
        <p:nvSpPr>
          <p:cNvPr id="98" name="Rectangle 97"/>
          <p:cNvSpPr/>
          <p:nvPr/>
        </p:nvSpPr>
        <p:spPr>
          <a:xfrm>
            <a:off x="3279480" y="1221566"/>
            <a:ext cx="2455319" cy="708957"/>
          </a:xfrm>
          <a:prstGeom prst="rect">
            <a:avLst/>
          </a:prstGeom>
          <a:noFill/>
          <a:ln w="25400" cap="flat" cmpd="sng" algn="ctr">
            <a:solidFill>
              <a:srgbClr val="CC0033"/>
            </a:solidFill>
            <a:prstDash val="solid"/>
          </a:ln>
          <a:effectLst/>
        </p:spPr>
        <p:txBody>
          <a:bodyPr lIns="45591" tIns="45591" rIns="45591" bIns="45591" anchor="t" anchorCtr="0"/>
          <a:lstStyle/>
          <a:p>
            <a:pPr marL="0" marR="0" lvl="0" indent="0" algn="ctr" defTabSz="456719" eaLnBrk="1" fontAlgn="auto" latinLnBrk="0" hangingPunct="1">
              <a:lnSpc>
                <a:spcPct val="100000"/>
              </a:lnSpc>
              <a:spcBef>
                <a:spcPts val="0"/>
              </a:spcBef>
              <a:spcAft>
                <a:spcPts val="0"/>
              </a:spcAft>
              <a:buClrTx/>
              <a:buSzTx/>
              <a:buFontTx/>
              <a:buNone/>
              <a:tabLst/>
              <a:defRPr/>
            </a:pPr>
            <a:r>
              <a:rPr kumimoji="0" lang="en-CA" sz="900" b="1" i="0" u="none" strike="noStrike" kern="0" cap="none" spc="0" normalizeH="0" baseline="0" noProof="0" dirty="0">
                <a:ln>
                  <a:noFill/>
                </a:ln>
                <a:solidFill>
                  <a:srgbClr val="000000"/>
                </a:solidFill>
                <a:effectLst/>
                <a:uLnTx/>
                <a:uFillTx/>
                <a:latin typeface="Imago"/>
                <a:ea typeface="ＭＳ Ｐゴシック" charset="0"/>
                <a:cs typeface="Arial"/>
              </a:rPr>
              <a:t>Blood Based Assays</a:t>
            </a:r>
          </a:p>
        </p:txBody>
      </p:sp>
      <p:sp>
        <p:nvSpPr>
          <p:cNvPr id="99" name="Rectangle 98"/>
          <p:cNvSpPr/>
          <p:nvPr/>
        </p:nvSpPr>
        <p:spPr>
          <a:xfrm>
            <a:off x="3279481" y="3720830"/>
            <a:ext cx="2455319" cy="708957"/>
          </a:xfrm>
          <a:prstGeom prst="rect">
            <a:avLst/>
          </a:prstGeom>
          <a:noFill/>
          <a:ln w="25400" cap="flat" cmpd="sng" algn="ctr">
            <a:solidFill>
              <a:srgbClr val="0066CC"/>
            </a:solidFill>
            <a:prstDash val="solid"/>
          </a:ln>
          <a:effectLst/>
        </p:spPr>
        <p:txBody>
          <a:bodyPr lIns="45591" tIns="45591" rIns="45591" bIns="45591" anchor="b" anchorCtr="0"/>
          <a:lstStyle/>
          <a:p>
            <a:pPr marL="0" marR="0" lvl="0" indent="0" algn="ctr" defTabSz="456719" eaLnBrk="1" fontAlgn="auto" latinLnBrk="0" hangingPunct="1">
              <a:lnSpc>
                <a:spcPct val="100000"/>
              </a:lnSpc>
              <a:spcBef>
                <a:spcPts val="0"/>
              </a:spcBef>
              <a:spcAft>
                <a:spcPts val="0"/>
              </a:spcAft>
              <a:buClrTx/>
              <a:buSzTx/>
              <a:buFontTx/>
              <a:buNone/>
              <a:tabLst/>
              <a:defRPr/>
            </a:pPr>
            <a:r>
              <a:rPr kumimoji="0" lang="en-CA" sz="900" b="1" i="0" u="none" strike="noStrike" kern="0" cap="none" spc="0" normalizeH="0" baseline="0" noProof="0" dirty="0">
                <a:ln>
                  <a:noFill/>
                </a:ln>
                <a:solidFill>
                  <a:srgbClr val="000000"/>
                </a:solidFill>
                <a:effectLst/>
                <a:uLnTx/>
                <a:uFillTx/>
                <a:latin typeface="Imago"/>
                <a:ea typeface="ＭＳ Ｐゴシック" charset="0"/>
                <a:cs typeface="Arial"/>
              </a:rPr>
              <a:t>Mutational Burden</a:t>
            </a:r>
          </a:p>
        </p:txBody>
      </p:sp>
      <p:sp>
        <p:nvSpPr>
          <p:cNvPr id="100" name="Rectangle 99"/>
          <p:cNvSpPr/>
          <p:nvPr/>
        </p:nvSpPr>
        <p:spPr>
          <a:xfrm>
            <a:off x="710168" y="1221566"/>
            <a:ext cx="2455319" cy="708957"/>
          </a:xfrm>
          <a:prstGeom prst="rect">
            <a:avLst/>
          </a:prstGeom>
          <a:noFill/>
          <a:ln w="25400" cap="flat" cmpd="sng" algn="ctr">
            <a:solidFill>
              <a:srgbClr val="7030A0"/>
            </a:solidFill>
            <a:prstDash val="solid"/>
          </a:ln>
          <a:effectLst/>
        </p:spPr>
        <p:txBody>
          <a:bodyPr lIns="45591" tIns="26999" rIns="134997" bIns="26999" anchor="ctr"/>
          <a:lstStyle/>
          <a:p>
            <a:pPr algn="r" defTabSz="456719" fontAlgn="auto">
              <a:spcBef>
                <a:spcPts val="0"/>
              </a:spcBef>
              <a:spcAft>
                <a:spcPts val="0"/>
              </a:spcAft>
              <a:defRPr/>
            </a:pPr>
            <a:r>
              <a:rPr lang="en-CA" sz="900" b="1" i="0" kern="0" dirty="0" err="1">
                <a:solidFill>
                  <a:srgbClr val="000000"/>
                </a:solidFill>
                <a:latin typeface="Imago"/>
                <a:ea typeface="ＭＳ Ｐゴシック" charset="0"/>
                <a:cs typeface="Arial"/>
              </a:rPr>
              <a:t>Multiparametric</a:t>
            </a:r>
            <a:r>
              <a:rPr lang="en-CA" sz="900" b="1" i="0" kern="0" dirty="0">
                <a:solidFill>
                  <a:srgbClr val="000000"/>
                </a:solidFill>
                <a:latin typeface="Imago"/>
                <a:ea typeface="ＭＳ Ｐゴシック" charset="0"/>
                <a:cs typeface="Arial"/>
              </a:rPr>
              <a:t> FACS</a:t>
            </a:r>
          </a:p>
        </p:txBody>
      </p:sp>
      <p:sp>
        <p:nvSpPr>
          <p:cNvPr id="101" name="Rectangle 100"/>
          <p:cNvSpPr/>
          <p:nvPr/>
        </p:nvSpPr>
        <p:spPr>
          <a:xfrm>
            <a:off x="710169" y="2054413"/>
            <a:ext cx="2455319" cy="708957"/>
          </a:xfrm>
          <a:prstGeom prst="rect">
            <a:avLst/>
          </a:prstGeom>
          <a:noFill/>
          <a:ln w="25400" cap="flat" cmpd="sng" algn="ctr">
            <a:solidFill>
              <a:srgbClr val="0066CC"/>
            </a:solidFill>
            <a:prstDash val="solid"/>
          </a:ln>
          <a:effectLst/>
        </p:spPr>
        <p:txBody>
          <a:bodyPr lIns="45591" tIns="26999" rIns="134997" bIns="26999" anchor="ctr"/>
          <a:lstStyle/>
          <a:p>
            <a:pPr marL="0" marR="0" lvl="0" indent="0" algn="r" defTabSz="456719" eaLnBrk="1" fontAlgn="auto" latinLnBrk="0" hangingPunct="1">
              <a:lnSpc>
                <a:spcPct val="100000"/>
              </a:lnSpc>
              <a:spcBef>
                <a:spcPts val="0"/>
              </a:spcBef>
              <a:spcAft>
                <a:spcPts val="0"/>
              </a:spcAft>
              <a:buClrTx/>
              <a:buSzTx/>
              <a:buFontTx/>
              <a:buNone/>
              <a:tabLst/>
              <a:defRPr/>
            </a:pPr>
            <a:r>
              <a:rPr kumimoji="0" lang="en-CA" sz="900" b="1" i="0" u="none" strike="noStrike" kern="0" cap="none" spc="0" normalizeH="0" baseline="30000" noProof="0" dirty="0">
                <a:ln>
                  <a:noFill/>
                </a:ln>
                <a:solidFill>
                  <a:srgbClr val="000000"/>
                </a:solidFill>
                <a:effectLst/>
                <a:uLnTx/>
                <a:uFillTx/>
                <a:latin typeface="Imago" charset="0"/>
                <a:ea typeface="ＭＳ Ｐゴシック" charset="0"/>
                <a:cs typeface="Arial"/>
              </a:rPr>
              <a:t>89</a:t>
            </a:r>
            <a:r>
              <a:rPr kumimoji="0" lang="en-CA" sz="900" b="1" i="0" u="none" strike="noStrike" kern="0" cap="none" spc="0" normalizeH="0" baseline="0" noProof="0" dirty="0">
                <a:ln>
                  <a:noFill/>
                </a:ln>
                <a:solidFill>
                  <a:srgbClr val="000000"/>
                </a:solidFill>
                <a:effectLst/>
                <a:uLnTx/>
                <a:uFillTx/>
                <a:latin typeface="Imago" charset="0"/>
                <a:ea typeface="ＭＳ Ｐゴシック" charset="0"/>
                <a:cs typeface="Arial"/>
              </a:rPr>
              <a:t>Zr-PDL1 PET</a:t>
            </a:r>
          </a:p>
        </p:txBody>
      </p:sp>
      <p:sp>
        <p:nvSpPr>
          <p:cNvPr id="102" name="Rectangle 101"/>
          <p:cNvSpPr/>
          <p:nvPr/>
        </p:nvSpPr>
        <p:spPr>
          <a:xfrm>
            <a:off x="710168" y="2887259"/>
            <a:ext cx="2455319" cy="708957"/>
          </a:xfrm>
          <a:prstGeom prst="rect">
            <a:avLst/>
          </a:prstGeom>
          <a:noFill/>
          <a:ln w="25400" cap="flat" cmpd="sng" algn="ctr">
            <a:solidFill>
              <a:srgbClr val="0066CC"/>
            </a:solidFill>
            <a:prstDash val="solid"/>
          </a:ln>
          <a:effectLst/>
        </p:spPr>
        <p:txBody>
          <a:bodyPr lIns="45591" tIns="26999" rIns="134997" bIns="26999" anchor="ctr"/>
          <a:lstStyle/>
          <a:p>
            <a:pPr marL="0" marR="0" lvl="0" indent="0" algn="r" defTabSz="456719" eaLnBrk="1" fontAlgn="auto" latinLnBrk="0" hangingPunct="1">
              <a:lnSpc>
                <a:spcPct val="100000"/>
              </a:lnSpc>
              <a:spcBef>
                <a:spcPts val="0"/>
              </a:spcBef>
              <a:spcAft>
                <a:spcPts val="0"/>
              </a:spcAft>
              <a:buClrTx/>
              <a:buSzTx/>
              <a:buFontTx/>
              <a:buNone/>
              <a:tabLst/>
              <a:defRPr/>
            </a:pPr>
            <a:r>
              <a:rPr kumimoji="0" lang="en-CA" sz="900" b="1" i="0" u="none" strike="noStrike" kern="0" cap="none" spc="0" normalizeH="0" baseline="0" noProof="0" dirty="0" err="1">
                <a:ln>
                  <a:noFill/>
                </a:ln>
                <a:solidFill>
                  <a:srgbClr val="000000"/>
                </a:solidFill>
                <a:effectLst/>
                <a:uLnTx/>
                <a:uFillTx/>
                <a:latin typeface="Imago"/>
                <a:ea typeface="ＭＳ Ｐゴシック" charset="0"/>
                <a:cs typeface="Arial"/>
              </a:rPr>
              <a:t>Multiparametric</a:t>
            </a:r>
            <a:r>
              <a:rPr kumimoji="0" lang="en-CA" sz="900" b="1" i="0" u="none" strike="noStrike" kern="0" cap="none" spc="0" normalizeH="0" baseline="0" noProof="0" dirty="0">
                <a:ln>
                  <a:noFill/>
                </a:ln>
                <a:solidFill>
                  <a:srgbClr val="000000"/>
                </a:solidFill>
                <a:effectLst/>
                <a:uLnTx/>
                <a:uFillTx/>
                <a:latin typeface="Imago"/>
                <a:ea typeface="ＭＳ Ｐゴシック" charset="0"/>
                <a:cs typeface="Arial"/>
              </a:rPr>
              <a:t> IHC</a:t>
            </a:r>
          </a:p>
        </p:txBody>
      </p:sp>
      <p:sp>
        <p:nvSpPr>
          <p:cNvPr id="103" name="Rectangle 102"/>
          <p:cNvSpPr/>
          <p:nvPr/>
        </p:nvSpPr>
        <p:spPr>
          <a:xfrm>
            <a:off x="710169" y="3720830"/>
            <a:ext cx="2455319" cy="708957"/>
          </a:xfrm>
          <a:prstGeom prst="rect">
            <a:avLst/>
          </a:prstGeom>
          <a:noFill/>
          <a:ln w="25400" cap="flat" cmpd="sng" algn="ctr">
            <a:solidFill>
              <a:srgbClr val="0066CC"/>
            </a:solidFill>
            <a:prstDash val="solid"/>
          </a:ln>
          <a:effectLst/>
        </p:spPr>
        <p:txBody>
          <a:bodyPr lIns="45591" tIns="26999" rIns="134997" bIns="26999" anchor="ctr"/>
          <a:lstStyle/>
          <a:p>
            <a:pPr marL="0" marR="0" lvl="0" indent="0" algn="r" defTabSz="456719" eaLnBrk="1" fontAlgn="auto" latinLnBrk="0" hangingPunct="1">
              <a:lnSpc>
                <a:spcPct val="100000"/>
              </a:lnSpc>
              <a:spcBef>
                <a:spcPts val="0"/>
              </a:spcBef>
              <a:spcAft>
                <a:spcPts val="0"/>
              </a:spcAft>
              <a:buClrTx/>
              <a:buSzTx/>
              <a:buFontTx/>
              <a:buNone/>
              <a:tabLst/>
              <a:defRPr/>
            </a:pPr>
            <a:r>
              <a:rPr kumimoji="0" lang="en-CA" sz="900" b="1" i="0" u="none" strike="noStrike" kern="0" cap="none" spc="0" normalizeH="0" baseline="0" noProof="0" dirty="0">
                <a:ln>
                  <a:noFill/>
                </a:ln>
                <a:solidFill>
                  <a:srgbClr val="000000"/>
                </a:solidFill>
                <a:effectLst/>
                <a:uLnTx/>
                <a:uFillTx/>
                <a:latin typeface="Imago"/>
                <a:ea typeface="ＭＳ Ｐゴシック" charset="0"/>
                <a:cs typeface="Arial"/>
              </a:rPr>
              <a:t>TCR Diversity</a:t>
            </a:r>
          </a:p>
        </p:txBody>
      </p:sp>
      <p:sp>
        <p:nvSpPr>
          <p:cNvPr id="104" name="Oval 103"/>
          <p:cNvSpPr/>
          <p:nvPr/>
        </p:nvSpPr>
        <p:spPr>
          <a:xfrm>
            <a:off x="3774380" y="2106748"/>
            <a:ext cx="1485000" cy="1485000"/>
          </a:xfrm>
          <a:prstGeom prst="ellipse">
            <a:avLst/>
          </a:prstGeom>
          <a:noFill/>
          <a:ln w="38100" cap="flat" cmpd="sng" algn="ctr">
            <a:solidFill>
              <a:srgbClr val="0066CC"/>
            </a:solidFill>
            <a:prstDash val="solid"/>
          </a:ln>
          <a:effectLst/>
        </p:spPr>
        <p:txBody>
          <a:bodyPr lIns="45591" tIns="45591" rIns="45591" bIns="45591" anchor="ctr"/>
          <a:lstStyle/>
          <a:p>
            <a:pPr marL="0" marR="0" lvl="0" indent="0" algn="ctr" defTabSz="456719" eaLnBrk="1" fontAlgn="auto" latinLnBrk="0" hangingPunct="1">
              <a:lnSpc>
                <a:spcPct val="100000"/>
              </a:lnSpc>
              <a:spcBef>
                <a:spcPts val="0"/>
              </a:spcBef>
              <a:spcAft>
                <a:spcPts val="0"/>
              </a:spcAft>
              <a:buClrTx/>
              <a:buSzTx/>
              <a:buFontTx/>
              <a:buNone/>
              <a:tabLst/>
              <a:defRPr/>
            </a:pPr>
            <a:endParaRPr kumimoji="0" lang="en-CA" sz="700" b="1" i="0" u="none" strike="noStrike" kern="0" cap="none" spc="0" normalizeH="0" baseline="0" noProof="0" dirty="0" err="1">
              <a:ln>
                <a:noFill/>
              </a:ln>
              <a:solidFill>
                <a:srgbClr val="000000"/>
              </a:solidFill>
              <a:effectLst/>
              <a:uLnTx/>
              <a:uFillTx/>
              <a:latin typeface="Arial"/>
              <a:ea typeface="ＭＳ Ｐゴシック" charset="0"/>
              <a:cs typeface="Arial"/>
            </a:endParaRPr>
          </a:p>
        </p:txBody>
      </p:sp>
      <p:pic>
        <p:nvPicPr>
          <p:cNvPr id="105" name="Content Placeholder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71955" y="2992827"/>
            <a:ext cx="817304" cy="497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1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05566" y="2121566"/>
            <a:ext cx="583693" cy="60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07"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30732" y="1298410"/>
            <a:ext cx="847891" cy="55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329311" y="3781100"/>
            <a:ext cx="902590" cy="58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867917" y="3781100"/>
            <a:ext cx="1415057" cy="415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Picture 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960019" y="1421278"/>
            <a:ext cx="1094241" cy="4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Afbeelding 4"/>
          <p:cNvPicPr>
            <a:picLocks noChangeAspect="1"/>
          </p:cNvPicPr>
          <p:nvPr/>
        </p:nvPicPr>
        <p:blipFill>
          <a:blip r:embed="rId10">
            <a:extLst>
              <a:ext uri="{28A0092B-C50C-407E-A947-70E740481C1C}">
                <a14:useLocalDpi xmlns:a14="http://schemas.microsoft.com/office/drawing/2010/main" val="0"/>
              </a:ext>
            </a:extLst>
          </a:blip>
          <a:srcRect l="54703" r="3513"/>
          <a:stretch>
            <a:fillRect/>
          </a:stretch>
        </p:blipFill>
        <p:spPr bwMode="auto">
          <a:xfrm>
            <a:off x="781182" y="2129436"/>
            <a:ext cx="532589" cy="55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113" name="Picture 37"/>
          <p:cNvPicPr>
            <a:picLocks noChangeAspect="1"/>
          </p:cNvPicPr>
          <p:nvPr/>
        </p:nvPicPr>
        <p:blipFill>
          <a:blip r:embed="rId11">
            <a:extLst>
              <a:ext uri="{28A0092B-C50C-407E-A947-70E740481C1C}">
                <a14:useLocalDpi xmlns:a14="http://schemas.microsoft.com/office/drawing/2010/main" val="0"/>
              </a:ext>
            </a:extLst>
          </a:blip>
          <a:srcRect b="49416"/>
          <a:stretch>
            <a:fillRect/>
          </a:stretch>
        </p:blipFill>
        <p:spPr bwMode="auto">
          <a:xfrm>
            <a:off x="782592" y="1268155"/>
            <a:ext cx="745732" cy="617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Picture 24"/>
          <p:cNvPicPr>
            <a:picLocks noChangeAspect="1"/>
          </p:cNvPicPr>
          <p:nvPr/>
        </p:nvPicPr>
        <p:blipFill>
          <a:blip r:embed="rId12">
            <a:extLst>
              <a:ext uri="{28A0092B-C50C-407E-A947-70E740481C1C}">
                <a14:useLocalDpi xmlns:a14="http://schemas.microsoft.com/office/drawing/2010/main" val="0"/>
              </a:ext>
            </a:extLst>
          </a:blip>
          <a:srcRect l="75027" t="54230" r="1535" b="17650"/>
          <a:stretch>
            <a:fillRect/>
          </a:stretch>
        </p:blipFill>
        <p:spPr bwMode="auto">
          <a:xfrm>
            <a:off x="781181" y="2972321"/>
            <a:ext cx="677070" cy="522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49842" y="3809710"/>
            <a:ext cx="608409"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6" name="Straight Connector 115"/>
          <p:cNvCxnSpPr>
            <a:stCxn id="98" idx="2"/>
          </p:cNvCxnSpPr>
          <p:nvPr/>
        </p:nvCxnSpPr>
        <p:spPr>
          <a:xfrm>
            <a:off x="4507139" y="1930523"/>
            <a:ext cx="272333" cy="492389"/>
          </a:xfrm>
          <a:prstGeom prst="line">
            <a:avLst/>
          </a:prstGeom>
          <a:noFill/>
          <a:ln w="22225" cap="rnd" cmpd="sng" algn="ctr">
            <a:solidFill>
              <a:srgbClr val="55565A">
                <a:lumMod val="60000"/>
                <a:lumOff val="40000"/>
              </a:srgbClr>
            </a:solidFill>
            <a:prstDash val="sysDot"/>
            <a:headEnd type="oval"/>
          </a:ln>
          <a:effectLst/>
        </p:spPr>
      </p:cxnSp>
      <p:cxnSp>
        <p:nvCxnSpPr>
          <p:cNvPr id="117" name="Straight Connector 116"/>
          <p:cNvCxnSpPr>
            <a:endCxn id="92" idx="0"/>
          </p:cNvCxnSpPr>
          <p:nvPr/>
        </p:nvCxnSpPr>
        <p:spPr>
          <a:xfrm flipH="1">
            <a:off x="4878523" y="1930523"/>
            <a:ext cx="962976" cy="495988"/>
          </a:xfrm>
          <a:prstGeom prst="line">
            <a:avLst/>
          </a:prstGeom>
          <a:noFill/>
          <a:ln w="22225" cap="rnd" cmpd="sng" algn="ctr">
            <a:solidFill>
              <a:srgbClr val="55565A">
                <a:lumMod val="60000"/>
                <a:lumOff val="40000"/>
              </a:srgbClr>
            </a:solidFill>
            <a:prstDash val="sysDot"/>
            <a:headEnd type="oval"/>
          </a:ln>
          <a:effectLst/>
        </p:spPr>
      </p:cxnSp>
      <p:cxnSp>
        <p:nvCxnSpPr>
          <p:cNvPr id="118" name="Straight Connector 117"/>
          <p:cNvCxnSpPr>
            <a:stCxn id="95" idx="1"/>
            <a:endCxn id="92" idx="0"/>
          </p:cNvCxnSpPr>
          <p:nvPr/>
        </p:nvCxnSpPr>
        <p:spPr>
          <a:xfrm flipH="1">
            <a:off x="4878523" y="2409133"/>
            <a:ext cx="962974" cy="17378"/>
          </a:xfrm>
          <a:prstGeom prst="line">
            <a:avLst/>
          </a:prstGeom>
          <a:noFill/>
          <a:ln w="22225" cap="rnd" cmpd="sng" algn="ctr">
            <a:solidFill>
              <a:srgbClr val="55565A">
                <a:lumMod val="60000"/>
                <a:lumOff val="40000"/>
              </a:srgbClr>
            </a:solidFill>
            <a:prstDash val="sysDot"/>
            <a:headEnd type="oval"/>
          </a:ln>
          <a:effectLst/>
        </p:spPr>
      </p:cxnSp>
      <p:cxnSp>
        <p:nvCxnSpPr>
          <p:cNvPr id="119" name="Straight Connector 118"/>
          <p:cNvCxnSpPr>
            <a:stCxn id="96" idx="1"/>
            <a:endCxn id="93" idx="3"/>
          </p:cNvCxnSpPr>
          <p:nvPr/>
        </p:nvCxnSpPr>
        <p:spPr>
          <a:xfrm flipH="1">
            <a:off x="4774235" y="3242221"/>
            <a:ext cx="1067262" cy="101776"/>
          </a:xfrm>
          <a:prstGeom prst="line">
            <a:avLst/>
          </a:prstGeom>
          <a:noFill/>
          <a:ln w="22225" cap="rnd" cmpd="sng" algn="ctr">
            <a:solidFill>
              <a:srgbClr val="55565A">
                <a:lumMod val="60000"/>
                <a:lumOff val="40000"/>
              </a:srgbClr>
            </a:solidFill>
            <a:prstDash val="sysDot"/>
            <a:headEnd type="oval"/>
          </a:ln>
          <a:effectLst/>
        </p:spPr>
      </p:cxnSp>
      <p:cxnSp>
        <p:nvCxnSpPr>
          <p:cNvPr id="120" name="Straight Connector 119"/>
          <p:cNvCxnSpPr>
            <a:endCxn id="93" idx="3"/>
          </p:cNvCxnSpPr>
          <p:nvPr/>
        </p:nvCxnSpPr>
        <p:spPr>
          <a:xfrm flipH="1" flipV="1">
            <a:off x="4774235" y="3343997"/>
            <a:ext cx="1075014" cy="376838"/>
          </a:xfrm>
          <a:prstGeom prst="line">
            <a:avLst/>
          </a:prstGeom>
          <a:noFill/>
          <a:ln w="22225" cap="rnd" cmpd="sng" algn="ctr">
            <a:solidFill>
              <a:srgbClr val="55565A">
                <a:lumMod val="60000"/>
                <a:lumOff val="40000"/>
              </a:srgbClr>
            </a:solidFill>
            <a:prstDash val="sysDot"/>
            <a:headEnd type="oval"/>
          </a:ln>
          <a:effectLst/>
        </p:spPr>
      </p:cxnSp>
      <p:cxnSp>
        <p:nvCxnSpPr>
          <p:cNvPr id="121" name="Straight Connector 120"/>
          <p:cNvCxnSpPr>
            <a:stCxn id="99" idx="0"/>
            <a:endCxn id="93" idx="2"/>
          </p:cNvCxnSpPr>
          <p:nvPr/>
        </p:nvCxnSpPr>
        <p:spPr>
          <a:xfrm flipV="1">
            <a:off x="4507141" y="3454283"/>
            <a:ext cx="13071" cy="266547"/>
          </a:xfrm>
          <a:prstGeom prst="line">
            <a:avLst/>
          </a:prstGeom>
          <a:noFill/>
          <a:ln w="22225" cap="rnd" cmpd="sng" algn="ctr">
            <a:solidFill>
              <a:srgbClr val="55565A">
                <a:lumMod val="60000"/>
                <a:lumOff val="40000"/>
              </a:srgbClr>
            </a:solidFill>
            <a:prstDash val="sysDot"/>
            <a:headEnd type="oval"/>
          </a:ln>
          <a:effectLst/>
        </p:spPr>
      </p:cxnSp>
      <p:cxnSp>
        <p:nvCxnSpPr>
          <p:cNvPr id="122" name="Straight Connector 121"/>
          <p:cNvCxnSpPr>
            <a:endCxn id="93" idx="1"/>
          </p:cNvCxnSpPr>
          <p:nvPr/>
        </p:nvCxnSpPr>
        <p:spPr>
          <a:xfrm flipV="1">
            <a:off x="3173237" y="3343997"/>
            <a:ext cx="1092951" cy="376838"/>
          </a:xfrm>
          <a:prstGeom prst="line">
            <a:avLst/>
          </a:prstGeom>
          <a:noFill/>
          <a:ln w="22225" cap="rnd" cmpd="sng" algn="ctr">
            <a:solidFill>
              <a:srgbClr val="55565A">
                <a:lumMod val="60000"/>
                <a:lumOff val="40000"/>
              </a:srgbClr>
            </a:solidFill>
            <a:prstDash val="sysDot"/>
            <a:headEnd type="oval"/>
          </a:ln>
          <a:effectLst/>
        </p:spPr>
      </p:cxnSp>
      <p:cxnSp>
        <p:nvCxnSpPr>
          <p:cNvPr id="123" name="Straight Connector 122"/>
          <p:cNvCxnSpPr>
            <a:stCxn id="102" idx="3"/>
            <a:endCxn id="93" idx="1"/>
          </p:cNvCxnSpPr>
          <p:nvPr/>
        </p:nvCxnSpPr>
        <p:spPr>
          <a:xfrm>
            <a:off x="3165487" y="3241738"/>
            <a:ext cx="1100701" cy="102259"/>
          </a:xfrm>
          <a:prstGeom prst="line">
            <a:avLst/>
          </a:prstGeom>
          <a:noFill/>
          <a:ln w="22225" cap="rnd" cmpd="sng" algn="ctr">
            <a:solidFill>
              <a:srgbClr val="55565A">
                <a:lumMod val="60000"/>
                <a:lumOff val="40000"/>
              </a:srgbClr>
            </a:solidFill>
            <a:prstDash val="sysDot"/>
            <a:headEnd type="oval"/>
          </a:ln>
          <a:effectLst/>
        </p:spPr>
      </p:cxnSp>
      <p:cxnSp>
        <p:nvCxnSpPr>
          <p:cNvPr id="124" name="Straight Connector 123"/>
          <p:cNvCxnSpPr>
            <a:stCxn id="101" idx="3"/>
          </p:cNvCxnSpPr>
          <p:nvPr/>
        </p:nvCxnSpPr>
        <p:spPr>
          <a:xfrm>
            <a:off x="3165488" y="2408891"/>
            <a:ext cx="1204665" cy="917103"/>
          </a:xfrm>
          <a:prstGeom prst="line">
            <a:avLst/>
          </a:prstGeom>
          <a:noFill/>
          <a:ln w="22225" cap="rnd" cmpd="sng" algn="ctr">
            <a:solidFill>
              <a:srgbClr val="55565A">
                <a:lumMod val="60000"/>
                <a:lumOff val="40000"/>
              </a:srgbClr>
            </a:solidFill>
            <a:prstDash val="sysDot"/>
            <a:headEnd type="oval"/>
          </a:ln>
          <a:effectLst/>
        </p:spPr>
      </p:cxnSp>
      <p:cxnSp>
        <p:nvCxnSpPr>
          <p:cNvPr id="125" name="Straight Connector 124"/>
          <p:cNvCxnSpPr>
            <a:endCxn id="91" idx="0"/>
          </p:cNvCxnSpPr>
          <p:nvPr/>
        </p:nvCxnSpPr>
        <p:spPr>
          <a:xfrm>
            <a:off x="3165487" y="1930522"/>
            <a:ext cx="1100702" cy="556657"/>
          </a:xfrm>
          <a:prstGeom prst="line">
            <a:avLst/>
          </a:prstGeom>
          <a:noFill/>
          <a:ln w="22225" cap="rnd" cmpd="sng" algn="ctr">
            <a:solidFill>
              <a:srgbClr val="55565A">
                <a:lumMod val="60000"/>
                <a:lumOff val="40000"/>
              </a:srgbClr>
            </a:solidFill>
            <a:prstDash val="sysDot"/>
            <a:headEnd type="oval"/>
          </a:ln>
          <a:effectLst/>
        </p:spPr>
      </p:cxnSp>
      <p:sp>
        <p:nvSpPr>
          <p:cNvPr id="40" name="Rectangle 39"/>
          <p:cNvSpPr/>
          <p:nvPr/>
        </p:nvSpPr>
        <p:spPr>
          <a:xfrm>
            <a:off x="8069031" y="4867348"/>
            <a:ext cx="968289" cy="200055"/>
          </a:xfrm>
          <a:prstGeom prst="rect">
            <a:avLst/>
          </a:prstGeom>
          <a:solidFill>
            <a:schemeClr val="bg1"/>
          </a:solidFill>
        </p:spPr>
        <p:txBody>
          <a:bodyPr wrap="square">
            <a:spAutoFit/>
          </a:bodyPr>
          <a:lstStyle/>
          <a:p>
            <a:r>
              <a:rPr lang="en-US" sz="700" i="0" dirty="0">
                <a:solidFill>
                  <a:srgbClr val="555555"/>
                </a:solidFill>
                <a:latin typeface="Arial" panose="020B0604020202020204" pitchFamily="34" charset="0"/>
              </a:rPr>
              <a:t>M-CZ-00001107</a:t>
            </a:r>
            <a:endParaRPr lang="en-US" sz="700" dirty="0"/>
          </a:p>
        </p:txBody>
      </p:sp>
    </p:spTree>
    <p:extLst>
      <p:ext uri="{BB962C8B-B14F-4D97-AF65-F5344CB8AC3E}">
        <p14:creationId xmlns:p14="http://schemas.microsoft.com/office/powerpoint/2010/main" val="637044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400" dirty="0" smtClean="0"/>
              <a:t>References:</a:t>
            </a:r>
            <a:endParaRPr lang="en-US" sz="1400" dirty="0"/>
          </a:p>
        </p:txBody>
      </p:sp>
      <p:sp>
        <p:nvSpPr>
          <p:cNvPr id="3" name="TextBox 2"/>
          <p:cNvSpPr txBox="1"/>
          <p:nvPr/>
        </p:nvSpPr>
        <p:spPr>
          <a:xfrm>
            <a:off x="376513" y="680356"/>
            <a:ext cx="6671987" cy="4185762"/>
          </a:xfrm>
          <a:prstGeom prst="rect">
            <a:avLst/>
          </a:prstGeom>
          <a:noFill/>
        </p:spPr>
        <p:txBody>
          <a:bodyPr wrap="square" rtlCol="0">
            <a:spAutoFit/>
          </a:bodyPr>
          <a:lstStyle/>
          <a:p>
            <a:pPr marL="171450" indent="-171450" algn="just">
              <a:buFont typeface="Arial"/>
              <a:buChar char="•"/>
            </a:pPr>
            <a:r>
              <a:rPr lang="en-US" sz="1000" i="0" dirty="0"/>
              <a:t>Lu Y-C, Robbins PF. </a:t>
            </a:r>
            <a:r>
              <a:rPr lang="en-US" sz="1000" i="0" dirty="0" err="1"/>
              <a:t>Sem</a:t>
            </a:r>
            <a:r>
              <a:rPr lang="en-US" sz="1000" i="0" dirty="0"/>
              <a:t> </a:t>
            </a:r>
            <a:r>
              <a:rPr lang="en-US" sz="1000" i="0" dirty="0" err="1"/>
              <a:t>Immunol</a:t>
            </a:r>
            <a:r>
              <a:rPr lang="en-US" sz="1000" i="0" dirty="0"/>
              <a:t>. 2016;28(1):22-27 </a:t>
            </a:r>
          </a:p>
          <a:p>
            <a:pPr marL="171450" indent="-171450" algn="just">
              <a:buFont typeface="Arial"/>
              <a:buChar char="•"/>
            </a:pPr>
            <a:r>
              <a:rPr lang="en-GB" sz="1000" i="0" dirty="0"/>
              <a:t>Chen DS &amp; </a:t>
            </a:r>
            <a:r>
              <a:rPr lang="en-GB" sz="1000" i="0" dirty="0" err="1"/>
              <a:t>Mellman</a:t>
            </a:r>
            <a:r>
              <a:rPr lang="en-GB" sz="1000" i="0" dirty="0"/>
              <a:t> I. Oncology Meets Immunology: The Cancer-Immunity Cycle. Immunity 2013; 39: 1–10</a:t>
            </a:r>
            <a:r>
              <a:rPr lang="en-GB" sz="1000" i="0" dirty="0" smtClean="0"/>
              <a:t>.</a:t>
            </a:r>
          </a:p>
          <a:p>
            <a:pPr marL="171450" lvl="0" indent="-171450">
              <a:spcBef>
                <a:spcPct val="30000"/>
              </a:spcBef>
              <a:buFont typeface="Arial"/>
              <a:buChar char="•"/>
              <a:defRPr/>
            </a:pPr>
            <a:r>
              <a:rPr lang="en-GB" sz="1000" i="0" dirty="0"/>
              <a:t>Kim JM &amp; Chen DS. Immune escape to PD-L1/PD-1 blockade: seven steps to success (or failure). Annals of </a:t>
            </a:r>
            <a:r>
              <a:rPr lang="en-GB" sz="1000" i="0" dirty="0" err="1"/>
              <a:t>Oncol</a:t>
            </a:r>
            <a:r>
              <a:rPr lang="en-GB" sz="1000" i="0" dirty="0"/>
              <a:t> 2016; </a:t>
            </a:r>
            <a:r>
              <a:rPr lang="en-GB" sz="1000" b="1" i="0" dirty="0"/>
              <a:t>27:</a:t>
            </a:r>
            <a:r>
              <a:rPr lang="en-GB" sz="1000" i="0" dirty="0"/>
              <a:t>1492–1504.</a:t>
            </a:r>
          </a:p>
          <a:p>
            <a:pPr marL="171450" lvl="0" indent="-171450">
              <a:spcBef>
                <a:spcPct val="30000"/>
              </a:spcBef>
              <a:buFont typeface="Arial"/>
              <a:buChar char="•"/>
              <a:defRPr/>
            </a:pPr>
            <a:r>
              <a:rPr lang="en-GB" sz="1000" i="0" dirty="0"/>
              <a:t>Hedge PS, </a:t>
            </a:r>
            <a:r>
              <a:rPr lang="en-GB" sz="1000" i="0" dirty="0" smtClean="0"/>
              <a:t>et al. </a:t>
            </a:r>
            <a:r>
              <a:rPr lang="en-GB" sz="1000" i="0" dirty="0"/>
              <a:t>The Where, the When, and the How of Immune Monitoring for Cancer Immunotherapies in the Era of Checkpoint Inhibition. </a:t>
            </a:r>
            <a:r>
              <a:rPr lang="en-GB" sz="1000" i="0" dirty="0" err="1"/>
              <a:t>Clin</a:t>
            </a:r>
            <a:r>
              <a:rPr lang="en-GB" sz="1000" i="0" dirty="0"/>
              <a:t> Cancer Res 2016; </a:t>
            </a:r>
            <a:r>
              <a:rPr lang="en-GB" sz="1000" b="1" i="0" dirty="0"/>
              <a:t>22:</a:t>
            </a:r>
            <a:r>
              <a:rPr lang="en-GB" sz="1000" i="0" dirty="0"/>
              <a:t>1865–1874.</a:t>
            </a:r>
          </a:p>
          <a:p>
            <a:pPr marL="171450" lvl="0" indent="-171450">
              <a:spcBef>
                <a:spcPct val="30000"/>
              </a:spcBef>
              <a:buFont typeface="Arial"/>
              <a:buChar char="•"/>
              <a:defRPr/>
            </a:pPr>
            <a:r>
              <a:rPr lang="en-GB" sz="1000" i="0" dirty="0" smtClean="0"/>
              <a:t>Chen </a:t>
            </a:r>
            <a:r>
              <a:rPr lang="en-GB" sz="1000" i="0" dirty="0"/>
              <a:t>DS &amp; </a:t>
            </a:r>
            <a:r>
              <a:rPr lang="en-GB" sz="1000" i="0" dirty="0" err="1"/>
              <a:t>Mellman</a:t>
            </a:r>
            <a:r>
              <a:rPr lang="en-GB" sz="1000" i="0" dirty="0"/>
              <a:t> I. Elements of cancer immunity and the cancer–immune set point. Nature 2017; </a:t>
            </a:r>
            <a:r>
              <a:rPr lang="en-GB" sz="1000" b="1" i="0" dirty="0"/>
              <a:t>541:</a:t>
            </a:r>
            <a:r>
              <a:rPr lang="en-GB" sz="1000" i="0" dirty="0"/>
              <a:t>321–330.</a:t>
            </a:r>
          </a:p>
          <a:p>
            <a:pPr marL="171450" indent="-171450">
              <a:buFont typeface="Arial"/>
              <a:buChar char="•"/>
            </a:pPr>
            <a:r>
              <a:rPr lang="en-GB" sz="1000" i="0" dirty="0" err="1"/>
              <a:t>Gajewski</a:t>
            </a:r>
            <a:r>
              <a:rPr lang="en-GB" sz="1000" i="0" dirty="0"/>
              <a:t> TF, </a:t>
            </a:r>
            <a:r>
              <a:rPr lang="en-GB" sz="1000" i="0" dirty="0" smtClean="0"/>
              <a:t>et al. </a:t>
            </a:r>
            <a:r>
              <a:rPr lang="en-GB" sz="1000" i="0" dirty="0"/>
              <a:t>Innate and adaptive immune cells in the </a:t>
            </a:r>
            <a:r>
              <a:rPr lang="en-GB" sz="1000" i="0" dirty="0" err="1"/>
              <a:t>tumor</a:t>
            </a:r>
            <a:r>
              <a:rPr lang="en-GB" sz="1000" i="0" dirty="0"/>
              <a:t> microenvironment. Nature </a:t>
            </a:r>
            <a:r>
              <a:rPr lang="en-GB" sz="1000" i="0" dirty="0" err="1"/>
              <a:t>Immunol</a:t>
            </a:r>
            <a:r>
              <a:rPr lang="en-GB" sz="1000" i="0" dirty="0"/>
              <a:t> 2013; </a:t>
            </a:r>
            <a:r>
              <a:rPr lang="en-GB" sz="1000" b="1" i="0" dirty="0"/>
              <a:t>14:</a:t>
            </a:r>
            <a:r>
              <a:rPr lang="en-GB" sz="1000" i="0" dirty="0"/>
              <a:t>1014–1022.</a:t>
            </a:r>
          </a:p>
          <a:p>
            <a:pPr marL="171450" indent="-171450">
              <a:buFont typeface="Arial"/>
              <a:buChar char="•"/>
            </a:pPr>
            <a:r>
              <a:rPr lang="en-GB" sz="1000" i="0" dirty="0" err="1"/>
              <a:t>Herbst</a:t>
            </a:r>
            <a:r>
              <a:rPr lang="en-GB" sz="1000" i="0" dirty="0"/>
              <a:t> RS, </a:t>
            </a:r>
            <a:r>
              <a:rPr lang="en-GB" sz="1000" i="0" dirty="0" smtClean="0"/>
              <a:t>et </a:t>
            </a:r>
            <a:r>
              <a:rPr lang="en-GB" sz="1000" i="0" dirty="0"/>
              <a:t>al. Predictive correlates of response to the anti-PD-L1 antibody MPDL3280A in cancer patients. Nature 2014; </a:t>
            </a:r>
            <a:r>
              <a:rPr lang="en-GB" sz="1000" b="1" i="0" dirty="0"/>
              <a:t>515:</a:t>
            </a:r>
            <a:r>
              <a:rPr lang="en-GB" sz="1000" i="0" dirty="0"/>
              <a:t>563–</a:t>
            </a:r>
            <a:r>
              <a:rPr lang="en-GB" sz="1000" i="0" dirty="0" smtClean="0"/>
              <a:t>567.</a:t>
            </a:r>
            <a:r>
              <a:rPr lang="en-GB" sz="1000" dirty="0"/>
              <a:t> </a:t>
            </a:r>
            <a:endParaRPr lang="en-GB" sz="1000" dirty="0" smtClean="0"/>
          </a:p>
          <a:p>
            <a:pPr marL="171450" indent="-171450">
              <a:buFont typeface="Arial"/>
              <a:buChar char="•"/>
            </a:pPr>
            <a:r>
              <a:rPr lang="en-GB" sz="1000" i="0" dirty="0" smtClean="0"/>
              <a:t>Salmon </a:t>
            </a:r>
            <a:r>
              <a:rPr lang="en-GB" sz="1000" i="0" dirty="0"/>
              <a:t>H, </a:t>
            </a:r>
            <a:r>
              <a:rPr lang="en-GB" sz="1000" i="0" dirty="0" smtClean="0"/>
              <a:t>et </a:t>
            </a:r>
            <a:r>
              <a:rPr lang="en-GB" sz="1000" i="0" dirty="0"/>
              <a:t>al. Matrix architecture defines the preferential localization and migration of T cells into the </a:t>
            </a:r>
            <a:r>
              <a:rPr lang="en-GB" sz="1000" i="0" dirty="0" err="1"/>
              <a:t>stroma</a:t>
            </a:r>
            <a:r>
              <a:rPr lang="en-GB" sz="1000" i="0" dirty="0"/>
              <a:t> of human lung </a:t>
            </a:r>
            <a:r>
              <a:rPr lang="en-GB" sz="1000" i="0" dirty="0" err="1"/>
              <a:t>tumors</a:t>
            </a:r>
            <a:r>
              <a:rPr lang="en-GB" sz="1000" i="0" dirty="0"/>
              <a:t>. J </a:t>
            </a:r>
            <a:r>
              <a:rPr lang="en-GB" sz="1000" i="0" dirty="0" err="1"/>
              <a:t>Clin</a:t>
            </a:r>
            <a:r>
              <a:rPr lang="en-GB" sz="1000" i="0" dirty="0"/>
              <a:t> Invest 2012; </a:t>
            </a:r>
            <a:r>
              <a:rPr lang="en-GB" sz="1000" b="1" i="0" dirty="0"/>
              <a:t>122:</a:t>
            </a:r>
            <a:r>
              <a:rPr lang="en-GB" sz="1000" i="0" dirty="0"/>
              <a:t>899–910.</a:t>
            </a:r>
          </a:p>
          <a:p>
            <a:pPr marL="171450" indent="-171450">
              <a:buFont typeface="Arial"/>
              <a:buChar char="•"/>
            </a:pPr>
            <a:r>
              <a:rPr lang="en-GB" sz="1000" i="0" dirty="0" smtClean="0"/>
              <a:t>Joyce JA &amp; </a:t>
            </a:r>
            <a:r>
              <a:rPr lang="en-GB" sz="1000" i="0" dirty="0" err="1" smtClean="0"/>
              <a:t>Fearon</a:t>
            </a:r>
            <a:r>
              <a:rPr lang="en-GB" sz="1000" i="0" dirty="0" smtClean="0"/>
              <a:t> DT. T cell exclusion, immune privilege, and the </a:t>
            </a:r>
            <a:r>
              <a:rPr lang="en-GB" sz="1000" i="0" dirty="0" err="1" smtClean="0"/>
              <a:t>tumor</a:t>
            </a:r>
            <a:r>
              <a:rPr lang="en-GB" sz="1000" i="0" dirty="0" smtClean="0"/>
              <a:t> microenvironment. Science 2015; </a:t>
            </a:r>
            <a:r>
              <a:rPr lang="en-GB" sz="1000" b="1" i="0" dirty="0" smtClean="0"/>
              <a:t>348:</a:t>
            </a:r>
            <a:r>
              <a:rPr lang="en-GB" sz="1000" i="0" dirty="0" smtClean="0"/>
              <a:t>74–80.</a:t>
            </a:r>
          </a:p>
          <a:p>
            <a:pPr marL="171450" lvl="0" indent="-171450">
              <a:spcBef>
                <a:spcPct val="30000"/>
              </a:spcBef>
              <a:buFont typeface="Arial"/>
              <a:buChar char="•"/>
              <a:defRPr/>
            </a:pPr>
            <a:r>
              <a:rPr lang="en-GB" sz="1000" i="0" dirty="0" err="1"/>
              <a:t>Spranger</a:t>
            </a:r>
            <a:r>
              <a:rPr lang="en-GB" sz="1000" i="0" dirty="0"/>
              <a:t> S, et al. Up-regulation of PD-L1, IDO, and </a:t>
            </a:r>
            <a:r>
              <a:rPr lang="en-GB" sz="1000" i="0" dirty="0" err="1"/>
              <a:t>Tregs</a:t>
            </a:r>
            <a:r>
              <a:rPr lang="en-GB" sz="1000" i="0" dirty="0"/>
              <a:t> in the melanoma </a:t>
            </a:r>
            <a:r>
              <a:rPr lang="en-GB" sz="1000" i="0" dirty="0" err="1"/>
              <a:t>tumor</a:t>
            </a:r>
            <a:r>
              <a:rPr lang="en-GB" sz="1000" i="0" dirty="0"/>
              <a:t> microenvironment is driven by CD8+ T cells. </a:t>
            </a:r>
            <a:r>
              <a:rPr lang="en-GB" sz="1000" i="0" dirty="0" err="1"/>
              <a:t>Sci</a:t>
            </a:r>
            <a:r>
              <a:rPr lang="en-GB" sz="1000" i="0" dirty="0"/>
              <a:t> </a:t>
            </a:r>
            <a:r>
              <a:rPr lang="en-GB" sz="1000" i="0" dirty="0" err="1"/>
              <a:t>Transl</a:t>
            </a:r>
            <a:r>
              <a:rPr lang="en-GB" sz="1000" i="0" dirty="0"/>
              <a:t> Med 2013 </a:t>
            </a:r>
            <a:r>
              <a:rPr lang="en-GB" sz="1000" b="1" i="0" dirty="0"/>
              <a:t>5:</a:t>
            </a:r>
            <a:r>
              <a:rPr lang="en-GB" sz="1000" i="0" dirty="0"/>
              <a:t> 200ra116.</a:t>
            </a:r>
          </a:p>
          <a:p>
            <a:pPr marL="171450" lvl="0" indent="-171450">
              <a:spcBef>
                <a:spcPct val="30000"/>
              </a:spcBef>
              <a:buFont typeface="Arial"/>
              <a:buChar char="•"/>
              <a:defRPr/>
            </a:pPr>
            <a:r>
              <a:rPr lang="en-GB" sz="1000" i="0" dirty="0" err="1"/>
              <a:t>Tumeh</a:t>
            </a:r>
            <a:r>
              <a:rPr lang="en-GB" sz="1000" i="0" dirty="0"/>
              <a:t> PC, et al. PD-1 blockade induces responses by inhibiting adaptive immune resistance. Nature 2014; </a:t>
            </a:r>
            <a:r>
              <a:rPr lang="en-GB" sz="1000" b="1" i="0" dirty="0"/>
              <a:t>515:</a:t>
            </a:r>
            <a:r>
              <a:rPr lang="en-GB" sz="1000" i="0" dirty="0"/>
              <a:t> 568–571.</a:t>
            </a:r>
          </a:p>
          <a:p>
            <a:pPr marL="171450" lvl="0" indent="-171450">
              <a:spcBef>
                <a:spcPct val="30000"/>
              </a:spcBef>
              <a:buFont typeface="Arial"/>
              <a:buChar char="•"/>
              <a:defRPr/>
            </a:pPr>
            <a:r>
              <a:rPr lang="en-GB" sz="1000" i="0" dirty="0" err="1"/>
              <a:t>Fehrenbacher</a:t>
            </a:r>
            <a:r>
              <a:rPr lang="en-GB" sz="1000" i="0" dirty="0"/>
              <a:t> L, et al. </a:t>
            </a:r>
            <a:r>
              <a:rPr lang="en-GB" sz="1000" i="0" dirty="0" err="1"/>
              <a:t>Atezolizumab</a:t>
            </a:r>
            <a:r>
              <a:rPr lang="en-GB" sz="1000" i="0" dirty="0"/>
              <a:t> versus </a:t>
            </a:r>
            <a:r>
              <a:rPr lang="en-GB" sz="1000" i="0" dirty="0" err="1"/>
              <a:t>docetaxel</a:t>
            </a:r>
            <a:r>
              <a:rPr lang="en-GB" sz="1000" i="0" dirty="0"/>
              <a:t> for patients with previously treated non-small-cell lung cancer (POPLAR): a multicentre, open-label, phase 2 randomised controlled trial. Lancet 2016; </a:t>
            </a:r>
            <a:r>
              <a:rPr lang="en-GB" sz="1000" b="1" i="0" dirty="0"/>
              <a:t>387: </a:t>
            </a:r>
            <a:r>
              <a:rPr lang="en-GB" sz="1000" i="0" dirty="0"/>
              <a:t>1837–1846</a:t>
            </a:r>
            <a:r>
              <a:rPr lang="en-GB" sz="1000" i="0" dirty="0" smtClean="0"/>
              <a:t>.</a:t>
            </a:r>
            <a:endParaRPr lang="en-GB" sz="1100" i="0" dirty="0"/>
          </a:p>
          <a:p>
            <a:pPr marL="285750" indent="-285750">
              <a:buFont typeface="Arial"/>
              <a:buChar char="•"/>
            </a:pPr>
            <a:endParaRPr lang="en-US" dirty="0"/>
          </a:p>
        </p:txBody>
      </p:sp>
      <p:sp>
        <p:nvSpPr>
          <p:cNvPr id="4" name="Rectangle 3"/>
          <p:cNvSpPr/>
          <p:nvPr/>
        </p:nvSpPr>
        <p:spPr>
          <a:xfrm>
            <a:off x="8069031" y="4867348"/>
            <a:ext cx="968289" cy="200055"/>
          </a:xfrm>
          <a:prstGeom prst="rect">
            <a:avLst/>
          </a:prstGeom>
          <a:solidFill>
            <a:schemeClr val="bg1"/>
          </a:solidFill>
        </p:spPr>
        <p:txBody>
          <a:bodyPr wrap="square">
            <a:spAutoFit/>
          </a:bodyPr>
          <a:lstStyle/>
          <a:p>
            <a:r>
              <a:rPr lang="en-US" sz="700" i="0" dirty="0">
                <a:solidFill>
                  <a:srgbClr val="555555"/>
                </a:solidFill>
                <a:latin typeface="Arial" panose="020B0604020202020204" pitchFamily="34" charset="0"/>
              </a:rPr>
              <a:t>M-CZ-00001107</a:t>
            </a:r>
            <a:endParaRPr lang="en-US" sz="700" dirty="0"/>
          </a:p>
        </p:txBody>
      </p:sp>
    </p:spTree>
    <p:extLst>
      <p:ext uri="{BB962C8B-B14F-4D97-AF65-F5344CB8AC3E}">
        <p14:creationId xmlns:p14="http://schemas.microsoft.com/office/powerpoint/2010/main" val="131066021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40" y="242746"/>
            <a:ext cx="7123642" cy="738188"/>
          </a:xfrm>
        </p:spPr>
        <p:txBody>
          <a:bodyPr/>
          <a:lstStyle/>
          <a:p>
            <a:r>
              <a:rPr lang="cs-CZ" b="1" dirty="0" smtClean="0"/>
              <a:t>Použité zkratky</a:t>
            </a:r>
            <a:endParaRPr lang="en-GB" b="1" dirty="0"/>
          </a:p>
        </p:txBody>
      </p:sp>
      <p:sp>
        <p:nvSpPr>
          <p:cNvPr id="7" name="Content Placeholder 10"/>
          <p:cNvSpPr txBox="1">
            <a:spLocks/>
          </p:cNvSpPr>
          <p:nvPr/>
        </p:nvSpPr>
        <p:spPr bwMode="auto">
          <a:xfrm>
            <a:off x="283886" y="842837"/>
            <a:ext cx="8354157" cy="403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3" tIns="45711" rIns="91423" bIns="45711" numCol="1" anchor="t" anchorCtr="0" compatLnSpc="1">
            <a:prstTxWarp prst="textNoShape">
              <a:avLst/>
            </a:prstTxWarp>
          </a:bodyPr>
          <a:lstStyle>
            <a:lvl1pPr marL="263525" indent="-263525" algn="l" rtl="0" eaLnBrk="1" fontAlgn="base" hangingPunct="1">
              <a:spcBef>
                <a:spcPct val="65000"/>
              </a:spcBef>
              <a:spcAft>
                <a:spcPct val="0"/>
              </a:spcAft>
              <a:buClr>
                <a:schemeClr val="tx1"/>
              </a:buClr>
              <a:buFont typeface="Arial" pitchFamily="34" charset="0"/>
              <a:buChar char="•"/>
              <a:defRPr sz="2000">
                <a:solidFill>
                  <a:schemeClr val="tx1"/>
                </a:solidFill>
                <a:latin typeface="+mn-lt"/>
                <a:ea typeface="+mn-ea"/>
                <a:cs typeface="+mn-cs"/>
              </a:defRPr>
            </a:lvl1pPr>
            <a:lvl2pPr marL="627063" indent="-271463" algn="l" rtl="0" eaLnBrk="1" fontAlgn="base" hangingPunct="1">
              <a:spcBef>
                <a:spcPct val="35000"/>
              </a:spcBef>
              <a:spcAft>
                <a:spcPct val="0"/>
              </a:spcAft>
              <a:buClr>
                <a:schemeClr val="tx1"/>
              </a:buClr>
              <a:buFont typeface="Arial" pitchFamily="34" charset="0"/>
              <a:buChar char="–"/>
              <a:defRPr>
                <a:solidFill>
                  <a:schemeClr val="tx1"/>
                </a:solidFill>
                <a:latin typeface="+mn-lt"/>
              </a:defRPr>
            </a:lvl2pPr>
            <a:lvl3pPr marL="901700" indent="-274638" algn="l" rtl="0" eaLnBrk="1" fontAlgn="base" hangingPunct="1">
              <a:spcBef>
                <a:spcPct val="25000"/>
              </a:spcBef>
              <a:spcAft>
                <a:spcPct val="0"/>
              </a:spcAft>
              <a:buClr>
                <a:schemeClr val="tx1"/>
              </a:buClr>
              <a:buFont typeface="Arial" pitchFamily="34" charset="0"/>
              <a:buChar char="•"/>
              <a:defRPr sz="1600">
                <a:solidFill>
                  <a:schemeClr val="tx1"/>
                </a:solidFill>
                <a:latin typeface="+mn-lt"/>
              </a:defRPr>
            </a:lvl3pPr>
            <a:lvl4pPr marL="1265238" indent="-282575" algn="l" rtl="0" eaLnBrk="1" fontAlgn="base" hangingPunct="1">
              <a:spcBef>
                <a:spcPct val="20000"/>
              </a:spcBef>
              <a:spcAft>
                <a:spcPct val="0"/>
              </a:spcAft>
              <a:buClr>
                <a:schemeClr val="tx1"/>
              </a:buClr>
              <a:buFont typeface="Arial" pitchFamily="34" charset="0"/>
              <a:buChar char="–"/>
              <a:defRPr sz="1400">
                <a:solidFill>
                  <a:schemeClr val="tx1"/>
                </a:solidFill>
                <a:latin typeface="+mn-lt"/>
              </a:defRPr>
            </a:lvl4pPr>
            <a:lvl5pPr marL="1616075" indent="-269875" algn="l" rtl="0" eaLnBrk="1" fontAlgn="base" hangingPunct="1">
              <a:spcBef>
                <a:spcPct val="20000"/>
              </a:spcBef>
              <a:spcAft>
                <a:spcPct val="0"/>
              </a:spcAft>
              <a:buClr>
                <a:schemeClr val="tx1"/>
              </a:buClr>
              <a:buFont typeface="Arial" pitchFamily="34" charset="0"/>
              <a:buChar char="»"/>
              <a:defRPr sz="1400">
                <a:solidFill>
                  <a:schemeClr val="tx1"/>
                </a:solidFill>
                <a:latin typeface="+mn-lt"/>
              </a:defRPr>
            </a:lvl5pPr>
            <a:lvl6pPr marL="2073275" indent="-349250" algn="l" rtl="0" eaLnBrk="1" fontAlgn="base" hangingPunct="1">
              <a:spcBef>
                <a:spcPct val="20000"/>
              </a:spcBef>
              <a:spcAft>
                <a:spcPct val="0"/>
              </a:spcAft>
              <a:buClr>
                <a:srgbClr val="FB6D13"/>
              </a:buClr>
              <a:buFont typeface="Arial" pitchFamily="34" charset="0"/>
              <a:buChar char="»"/>
              <a:defRPr sz="1400">
                <a:solidFill>
                  <a:schemeClr val="tx1"/>
                </a:solidFill>
                <a:latin typeface="+mn-lt"/>
              </a:defRPr>
            </a:lvl6pPr>
            <a:lvl7pPr marL="2530475" indent="-349250" algn="l" rtl="0" eaLnBrk="1" fontAlgn="base" hangingPunct="1">
              <a:spcBef>
                <a:spcPct val="20000"/>
              </a:spcBef>
              <a:spcAft>
                <a:spcPct val="0"/>
              </a:spcAft>
              <a:buClr>
                <a:srgbClr val="FB6D13"/>
              </a:buClr>
              <a:buFont typeface="Arial" pitchFamily="34" charset="0"/>
              <a:buChar char="»"/>
              <a:defRPr sz="1400">
                <a:solidFill>
                  <a:schemeClr val="tx1"/>
                </a:solidFill>
                <a:latin typeface="+mn-lt"/>
              </a:defRPr>
            </a:lvl7pPr>
            <a:lvl8pPr marL="2987675" indent="-349250" algn="l" rtl="0" eaLnBrk="1" fontAlgn="base" hangingPunct="1">
              <a:spcBef>
                <a:spcPct val="20000"/>
              </a:spcBef>
              <a:spcAft>
                <a:spcPct val="0"/>
              </a:spcAft>
              <a:buClr>
                <a:srgbClr val="FB6D13"/>
              </a:buClr>
              <a:buFont typeface="Arial" pitchFamily="34" charset="0"/>
              <a:buChar char="»"/>
              <a:defRPr sz="1400">
                <a:solidFill>
                  <a:schemeClr val="tx1"/>
                </a:solidFill>
                <a:latin typeface="+mn-lt"/>
              </a:defRPr>
            </a:lvl8pPr>
            <a:lvl9pPr marL="3444875" indent="-349250" algn="l" rtl="0" eaLnBrk="1" fontAlgn="base" hangingPunct="1">
              <a:spcBef>
                <a:spcPct val="20000"/>
              </a:spcBef>
              <a:spcAft>
                <a:spcPct val="0"/>
              </a:spcAft>
              <a:buClr>
                <a:srgbClr val="FB6D13"/>
              </a:buClr>
              <a:buFont typeface="Arial" pitchFamily="34" charset="0"/>
              <a:buChar char="»"/>
              <a:defRPr sz="1400">
                <a:solidFill>
                  <a:schemeClr val="tx1"/>
                </a:solidFill>
                <a:latin typeface="+mn-lt"/>
              </a:defRPr>
            </a:lvl9pPr>
          </a:lstStyle>
          <a:p>
            <a:pPr>
              <a:spcBef>
                <a:spcPts val="300"/>
              </a:spcBef>
            </a:pPr>
            <a:r>
              <a:rPr lang="en-US" sz="1000" b="1" i="0" dirty="0">
                <a:latin typeface="Imago" pitchFamily="2" charset="0"/>
              </a:rPr>
              <a:t>ADCC, antibody-dependent cellular cytotoxicity </a:t>
            </a:r>
            <a:endParaRPr lang="en-GB" sz="1000" i="0" dirty="0">
              <a:latin typeface="Imago" pitchFamily="2" charset="0"/>
            </a:endParaRPr>
          </a:p>
          <a:p>
            <a:pPr>
              <a:spcBef>
                <a:spcPts val="300"/>
              </a:spcBef>
            </a:pPr>
            <a:r>
              <a:rPr lang="en-US" sz="1000" b="1" i="0" dirty="0" err="1">
                <a:latin typeface="Imago" pitchFamily="2" charset="0"/>
              </a:rPr>
              <a:t>AhR</a:t>
            </a:r>
            <a:r>
              <a:rPr lang="en-US" sz="1000" b="1" i="0" dirty="0">
                <a:latin typeface="Imago" pitchFamily="2" charset="0"/>
              </a:rPr>
              <a:t>, aryl hydrocarbon receptor</a:t>
            </a:r>
            <a:endParaRPr lang="en-GB" sz="1000" i="0" dirty="0">
              <a:latin typeface="Imago" pitchFamily="2" charset="0"/>
            </a:endParaRPr>
          </a:p>
          <a:p>
            <a:pPr>
              <a:spcBef>
                <a:spcPts val="300"/>
              </a:spcBef>
            </a:pPr>
            <a:r>
              <a:rPr lang="en-US" sz="1000" b="1" i="0" dirty="0">
                <a:latin typeface="Imago" pitchFamily="2" charset="0"/>
              </a:rPr>
              <a:t>ALK, anaplastic lymphoma kinase</a:t>
            </a:r>
            <a:endParaRPr lang="en-GB" sz="1000" i="0" dirty="0">
              <a:latin typeface="Imago" pitchFamily="2" charset="0"/>
            </a:endParaRPr>
          </a:p>
          <a:p>
            <a:pPr>
              <a:spcBef>
                <a:spcPts val="300"/>
              </a:spcBef>
            </a:pPr>
            <a:r>
              <a:rPr lang="en-US" sz="1000" b="1" i="0" dirty="0">
                <a:latin typeface="Imago" pitchFamily="2" charset="0"/>
              </a:rPr>
              <a:t>Ang-2, Angiopoietin-2</a:t>
            </a:r>
            <a:endParaRPr lang="en-GB" sz="1000" i="0" dirty="0">
              <a:latin typeface="Imago" pitchFamily="2" charset="0"/>
            </a:endParaRPr>
          </a:p>
          <a:p>
            <a:pPr>
              <a:spcBef>
                <a:spcPts val="300"/>
              </a:spcBef>
            </a:pPr>
            <a:r>
              <a:rPr lang="en-US" sz="1000" b="1" i="0" dirty="0">
                <a:latin typeface="Imago" pitchFamily="2" charset="0"/>
              </a:rPr>
              <a:t>APC, antigen-presenting cell</a:t>
            </a:r>
            <a:endParaRPr lang="en-GB" sz="1000" i="0" dirty="0">
              <a:latin typeface="Imago" pitchFamily="2" charset="0"/>
            </a:endParaRPr>
          </a:p>
          <a:p>
            <a:pPr>
              <a:spcBef>
                <a:spcPts val="300"/>
              </a:spcBef>
            </a:pPr>
            <a:r>
              <a:rPr lang="en-US" sz="1000" b="1" i="0" dirty="0">
                <a:latin typeface="Imago" pitchFamily="2" charset="0"/>
              </a:rPr>
              <a:t>CAR, chimeric antigen receptors</a:t>
            </a:r>
            <a:endParaRPr lang="en-GB" sz="1000" i="0" dirty="0">
              <a:latin typeface="Imago" pitchFamily="2" charset="0"/>
            </a:endParaRPr>
          </a:p>
          <a:p>
            <a:pPr>
              <a:spcBef>
                <a:spcPts val="300"/>
              </a:spcBef>
            </a:pPr>
            <a:r>
              <a:rPr lang="en-US" sz="1000" b="1" i="0" dirty="0">
                <a:latin typeface="Imago" pitchFamily="2" charset="0"/>
              </a:rPr>
              <a:t>CD, cluster of differentiation</a:t>
            </a:r>
            <a:endParaRPr lang="en-GB" sz="1000" i="0" dirty="0">
              <a:latin typeface="Imago" pitchFamily="2" charset="0"/>
            </a:endParaRPr>
          </a:p>
          <a:p>
            <a:pPr>
              <a:spcBef>
                <a:spcPts val="300"/>
              </a:spcBef>
            </a:pPr>
            <a:r>
              <a:rPr lang="en-US" sz="1000" b="1" i="0" dirty="0">
                <a:latin typeface="Imago" pitchFamily="2" charset="0"/>
              </a:rPr>
              <a:t>CEA, carcinoembryonic antigen</a:t>
            </a:r>
            <a:endParaRPr lang="en-GB" sz="1000" i="0" dirty="0">
              <a:latin typeface="Imago" pitchFamily="2" charset="0"/>
            </a:endParaRPr>
          </a:p>
          <a:p>
            <a:pPr>
              <a:spcBef>
                <a:spcPts val="300"/>
              </a:spcBef>
            </a:pPr>
            <a:r>
              <a:rPr lang="en-US" sz="1000" b="1" i="0" dirty="0">
                <a:latin typeface="Imago" pitchFamily="2" charset="0"/>
              </a:rPr>
              <a:t>CIT, cancer immunotherapy</a:t>
            </a:r>
            <a:endParaRPr lang="en-GB" sz="1000" i="0" dirty="0">
              <a:latin typeface="Imago" pitchFamily="2" charset="0"/>
            </a:endParaRPr>
          </a:p>
          <a:p>
            <a:pPr>
              <a:spcBef>
                <a:spcPts val="300"/>
              </a:spcBef>
            </a:pPr>
            <a:r>
              <a:rPr lang="en-US" sz="1000" b="1" i="0" dirty="0">
                <a:latin typeface="Imago" pitchFamily="2" charset="0"/>
              </a:rPr>
              <a:t>CLL, chronic lymphocytic leukemia</a:t>
            </a:r>
            <a:endParaRPr lang="en-GB" sz="1000" i="0" dirty="0">
              <a:latin typeface="Imago" pitchFamily="2" charset="0"/>
            </a:endParaRPr>
          </a:p>
          <a:p>
            <a:pPr>
              <a:spcBef>
                <a:spcPts val="300"/>
              </a:spcBef>
            </a:pPr>
            <a:r>
              <a:rPr lang="en-US" sz="1000" b="1" i="0" dirty="0">
                <a:latin typeface="Imago" pitchFamily="2" charset="0"/>
              </a:rPr>
              <a:t>CRC, colorectal cancer</a:t>
            </a:r>
            <a:endParaRPr lang="en-GB" sz="1000" i="0" dirty="0">
              <a:latin typeface="Imago" pitchFamily="2" charset="0"/>
            </a:endParaRPr>
          </a:p>
          <a:p>
            <a:pPr>
              <a:spcBef>
                <a:spcPts val="300"/>
              </a:spcBef>
            </a:pPr>
            <a:r>
              <a:rPr lang="en-US" sz="1000" b="1" i="0" dirty="0">
                <a:latin typeface="Imago" pitchFamily="2" charset="0"/>
              </a:rPr>
              <a:t>CSF, colony-stimulating factor</a:t>
            </a:r>
            <a:endParaRPr lang="en-GB" sz="1000" i="0" dirty="0">
              <a:latin typeface="Imago" pitchFamily="2" charset="0"/>
            </a:endParaRPr>
          </a:p>
          <a:p>
            <a:pPr>
              <a:spcBef>
                <a:spcPts val="300"/>
              </a:spcBef>
            </a:pPr>
            <a:r>
              <a:rPr lang="en-US" sz="1000" b="1" i="0" dirty="0">
                <a:latin typeface="Imago" pitchFamily="2" charset="0"/>
              </a:rPr>
              <a:t>CTL, cytotoxic T-lymphocyte </a:t>
            </a:r>
            <a:endParaRPr lang="en-GB" sz="1000" i="0" dirty="0">
              <a:latin typeface="Imago" pitchFamily="2" charset="0"/>
            </a:endParaRPr>
          </a:p>
          <a:p>
            <a:pPr>
              <a:spcBef>
                <a:spcPts val="300"/>
              </a:spcBef>
            </a:pPr>
            <a:r>
              <a:rPr lang="en-US" sz="1000" b="1" i="0" dirty="0">
                <a:latin typeface="Imago" pitchFamily="2" charset="0"/>
              </a:rPr>
              <a:t>CTLA-4, cytotoxic T-lymphocyte antigen-4 </a:t>
            </a:r>
            <a:endParaRPr lang="en-GB" sz="1000" i="0" dirty="0">
              <a:latin typeface="Imago" pitchFamily="2" charset="0"/>
            </a:endParaRPr>
          </a:p>
          <a:p>
            <a:pPr>
              <a:spcBef>
                <a:spcPts val="300"/>
              </a:spcBef>
            </a:pPr>
            <a:r>
              <a:rPr lang="en-US" sz="1000" b="1" i="0" dirty="0">
                <a:latin typeface="Imago" pitchFamily="2" charset="0"/>
              </a:rPr>
              <a:t>CXCL/CCL, chemokine motif ligands</a:t>
            </a:r>
            <a:endParaRPr lang="en-GB" sz="1000" i="0" dirty="0">
              <a:latin typeface="Imago" pitchFamily="2" charset="0"/>
            </a:endParaRPr>
          </a:p>
          <a:p>
            <a:pPr>
              <a:spcBef>
                <a:spcPts val="300"/>
              </a:spcBef>
            </a:pPr>
            <a:r>
              <a:rPr lang="en-US" sz="1000" b="1" i="0" dirty="0">
                <a:latin typeface="Imago" pitchFamily="2" charset="0"/>
              </a:rPr>
              <a:t>CXCR4, CXC-chemokine receptor 4</a:t>
            </a:r>
            <a:endParaRPr lang="en-GB" sz="1000" i="0" dirty="0">
              <a:latin typeface="Imago" pitchFamily="2" charset="0"/>
            </a:endParaRPr>
          </a:p>
          <a:p>
            <a:pPr>
              <a:spcBef>
                <a:spcPts val="300"/>
              </a:spcBef>
            </a:pPr>
            <a:r>
              <a:rPr lang="en-US" sz="1000" b="1" i="0" dirty="0">
                <a:latin typeface="Imago" pitchFamily="2" charset="0"/>
              </a:rPr>
              <a:t>DC, dendritic cell</a:t>
            </a:r>
            <a:endParaRPr lang="en-GB" sz="1000" i="0" dirty="0">
              <a:latin typeface="Imago" pitchFamily="2" charset="0"/>
            </a:endParaRPr>
          </a:p>
          <a:p>
            <a:pPr>
              <a:spcBef>
                <a:spcPts val="300"/>
              </a:spcBef>
            </a:pPr>
            <a:r>
              <a:rPr lang="en-GB" sz="1000" b="1" i="0" dirty="0">
                <a:latin typeface="Imago" pitchFamily="2" charset="0"/>
              </a:rPr>
              <a:t>EGFR, epidermal growth factor receptor</a:t>
            </a:r>
            <a:endParaRPr lang="en-GB" sz="1000" i="0" dirty="0">
              <a:latin typeface="Imago" pitchFamily="2" charset="0"/>
            </a:endParaRPr>
          </a:p>
          <a:p>
            <a:pPr>
              <a:spcBef>
                <a:spcPts val="300"/>
              </a:spcBef>
            </a:pPr>
            <a:r>
              <a:rPr lang="en-GB" sz="1000" b="1" i="0" dirty="0">
                <a:latin typeface="Imago" pitchFamily="2" charset="0"/>
              </a:rPr>
              <a:t>ERK, extracellular signal–regulated kinases</a:t>
            </a:r>
            <a:endParaRPr lang="en-GB" sz="1000" i="0" dirty="0">
              <a:latin typeface="Imago" pitchFamily="2" charset="0"/>
            </a:endParaRPr>
          </a:p>
          <a:p>
            <a:pPr>
              <a:spcBef>
                <a:spcPts val="300"/>
              </a:spcBef>
            </a:pPr>
            <a:r>
              <a:rPr lang="en-GB" sz="1000" b="1" i="0" dirty="0">
                <a:latin typeface="Imago" pitchFamily="2" charset="0"/>
              </a:rPr>
              <a:t>Fc, constant domain fragment</a:t>
            </a:r>
            <a:endParaRPr lang="en-GB" sz="1000" i="0" dirty="0">
              <a:latin typeface="Imago" pitchFamily="2" charset="0"/>
            </a:endParaRPr>
          </a:p>
        </p:txBody>
      </p:sp>
      <p:sp>
        <p:nvSpPr>
          <p:cNvPr id="8" name="Content Placeholder 7"/>
          <p:cNvSpPr txBox="1">
            <a:spLocks/>
          </p:cNvSpPr>
          <p:nvPr/>
        </p:nvSpPr>
        <p:spPr>
          <a:xfrm>
            <a:off x="4531556" y="915990"/>
            <a:ext cx="4106487" cy="4031867"/>
          </a:xfrm>
          <a:prstGeom prst="rect">
            <a:avLst/>
          </a:prstGeom>
        </p:spPr>
        <p:txBody>
          <a:bodyPr lIns="91436" tIns="45718" rIns="91436" bIns="45718">
            <a:noAutofit/>
          </a:bodyPr>
          <a:lstStyle/>
          <a:p>
            <a:pPr marL="171442" indent="-171442">
              <a:spcBef>
                <a:spcPts val="300"/>
              </a:spcBef>
              <a:buFont typeface="Arial" panose="020B0604020202020204" pitchFamily="34" charset="0"/>
              <a:buChar char="•"/>
            </a:pPr>
            <a:r>
              <a:rPr lang="en-US" sz="1000" b="1" i="0" dirty="0">
                <a:latin typeface="Imago" pitchFamily="2" charset="0"/>
              </a:rPr>
              <a:t>GC, gastric cancer</a:t>
            </a:r>
            <a:endParaRPr lang="en-GB" sz="1000" i="0" dirty="0">
              <a:latin typeface="Imago" pitchFamily="2" charset="0"/>
            </a:endParaRPr>
          </a:p>
          <a:p>
            <a:pPr marL="171442" indent="-171442">
              <a:spcBef>
                <a:spcPts val="300"/>
              </a:spcBef>
              <a:buFont typeface="Arial" panose="020B0604020202020204" pitchFamily="34" charset="0"/>
              <a:buChar char="•"/>
            </a:pPr>
            <a:r>
              <a:rPr lang="en-US" sz="1000" b="1" i="0" dirty="0">
                <a:latin typeface="Imago" pitchFamily="2" charset="0"/>
              </a:rPr>
              <a:t>HER2, human epidermal growth factor receptor 2</a:t>
            </a:r>
            <a:endParaRPr lang="en-GB" sz="1000" i="0" dirty="0">
              <a:latin typeface="Imago" pitchFamily="2" charset="0"/>
            </a:endParaRPr>
          </a:p>
          <a:p>
            <a:pPr marL="171442" indent="-171442">
              <a:spcBef>
                <a:spcPts val="300"/>
              </a:spcBef>
              <a:buFont typeface="Arial" panose="020B0604020202020204" pitchFamily="34" charset="0"/>
              <a:buChar char="•"/>
            </a:pPr>
            <a:r>
              <a:rPr lang="en-US" sz="1000" b="1" i="0" dirty="0">
                <a:latin typeface="Imago" pitchFamily="2" charset="0"/>
              </a:rPr>
              <a:t>IDO, indoleamine 2,3-dioxygenase</a:t>
            </a:r>
            <a:endParaRPr lang="en-GB" sz="1000" i="0" dirty="0">
              <a:latin typeface="Imago" pitchFamily="2" charset="0"/>
            </a:endParaRPr>
          </a:p>
          <a:p>
            <a:pPr marL="171442" indent="-171442">
              <a:spcBef>
                <a:spcPts val="300"/>
              </a:spcBef>
              <a:buFont typeface="Arial" panose="020B0604020202020204" pitchFamily="34" charset="0"/>
              <a:buChar char="•"/>
            </a:pPr>
            <a:r>
              <a:rPr lang="en-US" sz="1000" b="1" i="0" dirty="0">
                <a:latin typeface="Imago" pitchFamily="2" charset="0"/>
              </a:rPr>
              <a:t>IFN, interferon</a:t>
            </a:r>
            <a:endParaRPr lang="en-GB" sz="1000" i="0" dirty="0">
              <a:latin typeface="Imago" pitchFamily="2" charset="0"/>
            </a:endParaRPr>
          </a:p>
          <a:p>
            <a:pPr marL="171442" indent="-171442">
              <a:spcBef>
                <a:spcPts val="300"/>
              </a:spcBef>
              <a:buFont typeface="Arial" panose="020B0604020202020204" pitchFamily="34" charset="0"/>
              <a:buChar char="•"/>
            </a:pPr>
            <a:r>
              <a:rPr lang="en-US" sz="1000" b="1" i="0" dirty="0">
                <a:latin typeface="Imago" pitchFamily="2" charset="0"/>
              </a:rPr>
              <a:t>Ig, immunoglobulin</a:t>
            </a:r>
            <a:endParaRPr lang="en-GB" sz="1000" i="0" dirty="0">
              <a:latin typeface="Imago" pitchFamily="2" charset="0"/>
            </a:endParaRPr>
          </a:p>
          <a:p>
            <a:pPr marL="171442" indent="-171442">
              <a:spcBef>
                <a:spcPts val="300"/>
              </a:spcBef>
              <a:buFont typeface="Arial" panose="020B0604020202020204" pitchFamily="34" charset="0"/>
              <a:buChar char="•"/>
            </a:pPr>
            <a:r>
              <a:rPr lang="en-US" sz="1000" b="1" i="0" dirty="0">
                <a:latin typeface="Imago" pitchFamily="2" charset="0"/>
              </a:rPr>
              <a:t>IHC, immunohistochemistry</a:t>
            </a:r>
            <a:endParaRPr lang="en-GB" sz="1000" i="0" dirty="0">
              <a:latin typeface="Imago" pitchFamily="2" charset="0"/>
            </a:endParaRPr>
          </a:p>
          <a:p>
            <a:pPr marL="171442" indent="-171442">
              <a:spcBef>
                <a:spcPts val="300"/>
              </a:spcBef>
              <a:buFont typeface="Arial" panose="020B0604020202020204" pitchFamily="34" charset="0"/>
              <a:buChar char="•"/>
            </a:pPr>
            <a:r>
              <a:rPr lang="en-GB" sz="1000" b="1" i="0" dirty="0">
                <a:latin typeface="Imago" pitchFamily="2" charset="0"/>
              </a:rPr>
              <a:t>IL, interleukin</a:t>
            </a:r>
            <a:endParaRPr lang="en-GB" sz="1000" i="0" dirty="0">
              <a:latin typeface="Imago" pitchFamily="2" charset="0"/>
            </a:endParaRPr>
          </a:p>
          <a:p>
            <a:pPr marL="171442" indent="-171442">
              <a:spcBef>
                <a:spcPts val="300"/>
              </a:spcBef>
              <a:buFont typeface="Arial" panose="020B0604020202020204" pitchFamily="34" charset="0"/>
              <a:buChar char="•"/>
            </a:pPr>
            <a:r>
              <a:rPr lang="en-US" sz="1000" b="1" i="0" dirty="0">
                <a:latin typeface="Imago" pitchFamily="2" charset="0"/>
              </a:rPr>
              <a:t>LC, lung cancer</a:t>
            </a:r>
            <a:endParaRPr lang="en-GB" sz="1000" i="0" dirty="0">
              <a:latin typeface="Imago" pitchFamily="2" charset="0"/>
            </a:endParaRPr>
          </a:p>
          <a:p>
            <a:pPr marL="171442" indent="-171442">
              <a:spcBef>
                <a:spcPts val="300"/>
              </a:spcBef>
              <a:buFont typeface="Arial" panose="020B0604020202020204" pitchFamily="34" charset="0"/>
              <a:buChar char="•"/>
            </a:pPr>
            <a:r>
              <a:rPr lang="en-US" sz="1000" b="1" i="0" dirty="0" err="1">
                <a:latin typeface="Imago" pitchFamily="2" charset="0"/>
              </a:rPr>
              <a:t>MAb</a:t>
            </a:r>
            <a:r>
              <a:rPr lang="en-US" sz="1000" b="1" i="0" dirty="0">
                <a:latin typeface="Imago" pitchFamily="2" charset="0"/>
              </a:rPr>
              <a:t>, monoclonal antibody</a:t>
            </a:r>
            <a:endParaRPr lang="en-GB" sz="1000" i="0" dirty="0">
              <a:latin typeface="Imago" pitchFamily="2" charset="0"/>
            </a:endParaRPr>
          </a:p>
          <a:p>
            <a:pPr marL="171442" indent="-171442">
              <a:spcBef>
                <a:spcPts val="300"/>
              </a:spcBef>
              <a:buFont typeface="Arial" panose="020B0604020202020204" pitchFamily="34" charset="0"/>
              <a:buChar char="•"/>
            </a:pPr>
            <a:r>
              <a:rPr lang="en-US" sz="1000" b="1" i="0" dirty="0">
                <a:latin typeface="Imago" pitchFamily="2" charset="0"/>
              </a:rPr>
              <a:t>MDSC, myeloid-derived suppressor cells</a:t>
            </a:r>
            <a:endParaRPr lang="en-GB" sz="1000" i="0" dirty="0">
              <a:latin typeface="Imago" pitchFamily="2" charset="0"/>
            </a:endParaRPr>
          </a:p>
          <a:p>
            <a:pPr marL="171442" indent="-171442">
              <a:spcBef>
                <a:spcPts val="300"/>
              </a:spcBef>
              <a:buFont typeface="Arial" panose="020B0604020202020204" pitchFamily="34" charset="0"/>
              <a:buChar char="•"/>
            </a:pPr>
            <a:r>
              <a:rPr lang="en-US" sz="1000" b="1" i="0" dirty="0">
                <a:latin typeface="Imago" pitchFamily="2" charset="0"/>
              </a:rPr>
              <a:t>MEK, mitogen-activated protein kinase </a:t>
            </a:r>
            <a:r>
              <a:rPr lang="en-US" sz="1000" b="1" i="0" dirty="0" err="1">
                <a:latin typeface="Imago" pitchFamily="2" charset="0"/>
              </a:rPr>
              <a:t>kinase</a:t>
            </a:r>
            <a:endParaRPr lang="en-GB" sz="1000" i="0" dirty="0">
              <a:latin typeface="Imago" pitchFamily="2" charset="0"/>
            </a:endParaRPr>
          </a:p>
          <a:p>
            <a:pPr marL="171442" indent="-171442">
              <a:spcBef>
                <a:spcPts val="300"/>
              </a:spcBef>
              <a:buFont typeface="Arial" panose="020B0604020202020204" pitchFamily="34" charset="0"/>
              <a:buChar char="•"/>
            </a:pPr>
            <a:r>
              <a:rPr lang="en-US" sz="1000" b="1" i="0" dirty="0">
                <a:latin typeface="Imago" pitchFamily="2" charset="0"/>
              </a:rPr>
              <a:t>MHC, major histocompatibility complex </a:t>
            </a:r>
            <a:endParaRPr lang="en-GB" sz="1000" i="0" dirty="0">
              <a:latin typeface="Imago" pitchFamily="2" charset="0"/>
            </a:endParaRPr>
          </a:p>
          <a:p>
            <a:pPr marL="171442" indent="-171442">
              <a:spcBef>
                <a:spcPts val="300"/>
              </a:spcBef>
              <a:buFont typeface="Arial" panose="020B0604020202020204" pitchFamily="34" charset="0"/>
              <a:buChar char="•"/>
            </a:pPr>
            <a:r>
              <a:rPr lang="en-US" sz="1000" b="1" i="0" dirty="0">
                <a:latin typeface="Imago" pitchFamily="2" charset="0"/>
              </a:rPr>
              <a:t>mTOR, mammalian target of rapamycin</a:t>
            </a:r>
            <a:endParaRPr lang="en-GB" sz="1000" i="0" dirty="0">
              <a:latin typeface="Imago" pitchFamily="2" charset="0"/>
            </a:endParaRPr>
          </a:p>
          <a:p>
            <a:pPr marL="171442" indent="-171442">
              <a:spcBef>
                <a:spcPts val="300"/>
              </a:spcBef>
              <a:buFont typeface="Arial" panose="020B0604020202020204" pitchFamily="34" charset="0"/>
              <a:buChar char="•"/>
            </a:pPr>
            <a:r>
              <a:rPr lang="en-US" sz="1000" b="1" i="0" dirty="0" err="1">
                <a:latin typeface="Imago" pitchFamily="2" charset="0"/>
              </a:rPr>
              <a:t>mUC</a:t>
            </a:r>
            <a:r>
              <a:rPr lang="en-US" sz="1000" b="1" i="0" dirty="0">
                <a:latin typeface="Imago" pitchFamily="2" charset="0"/>
              </a:rPr>
              <a:t>, metastatic urothelial cancer </a:t>
            </a:r>
            <a:endParaRPr lang="en-GB" sz="1000" i="0" dirty="0">
              <a:latin typeface="Imago" pitchFamily="2" charset="0"/>
            </a:endParaRPr>
          </a:p>
          <a:p>
            <a:pPr marL="171442" indent="-171442">
              <a:spcBef>
                <a:spcPts val="300"/>
              </a:spcBef>
              <a:buFont typeface="Arial" panose="020B0604020202020204" pitchFamily="34" charset="0"/>
              <a:buChar char="•"/>
            </a:pPr>
            <a:r>
              <a:rPr lang="en-US" sz="1000" b="1" i="0" dirty="0">
                <a:latin typeface="Imago" pitchFamily="2" charset="0"/>
              </a:rPr>
              <a:t>NHL, Non-Hodgkin's lymphoma</a:t>
            </a:r>
            <a:endParaRPr lang="en-GB" sz="1000" i="0" dirty="0">
              <a:latin typeface="Imago" pitchFamily="2" charset="0"/>
            </a:endParaRPr>
          </a:p>
          <a:p>
            <a:pPr marL="171442" indent="-171442">
              <a:spcBef>
                <a:spcPts val="300"/>
              </a:spcBef>
              <a:buFont typeface="Arial" panose="020B0604020202020204" pitchFamily="34" charset="0"/>
              <a:buChar char="•"/>
            </a:pPr>
            <a:r>
              <a:rPr lang="en-GB" sz="1000" b="1" i="0" dirty="0">
                <a:latin typeface="Imago" pitchFamily="2" charset="0"/>
              </a:rPr>
              <a:t>NK, natural killer</a:t>
            </a:r>
            <a:endParaRPr lang="en-GB" sz="1000" i="0" dirty="0">
              <a:latin typeface="Imago" pitchFamily="2" charset="0"/>
            </a:endParaRPr>
          </a:p>
          <a:p>
            <a:pPr marL="171442" indent="-171442">
              <a:spcBef>
                <a:spcPts val="300"/>
              </a:spcBef>
              <a:buFont typeface="Arial" panose="020B0604020202020204" pitchFamily="34" charset="0"/>
              <a:buChar char="•"/>
            </a:pPr>
            <a:r>
              <a:rPr lang="en-GB" sz="1000" b="1" i="0" dirty="0">
                <a:latin typeface="Imago" pitchFamily="2" charset="0"/>
              </a:rPr>
              <a:t>NSCLC, non-small cell lung cancer </a:t>
            </a:r>
            <a:endParaRPr lang="en-GB" sz="1000" i="0" dirty="0">
              <a:latin typeface="Imago" pitchFamily="2" charset="0"/>
            </a:endParaRPr>
          </a:p>
          <a:p>
            <a:pPr marL="171442" indent="-171442">
              <a:spcBef>
                <a:spcPts val="300"/>
              </a:spcBef>
              <a:buFont typeface="Arial" panose="020B0604020202020204" pitchFamily="34" charset="0"/>
              <a:buChar char="•"/>
            </a:pPr>
            <a:r>
              <a:rPr lang="en-GB" sz="1000" b="1" i="0" dirty="0">
                <a:latin typeface="Imago" pitchFamily="2" charset="0"/>
              </a:rPr>
              <a:t>PD-1, programmed death-1 </a:t>
            </a:r>
            <a:endParaRPr lang="en-GB" sz="1000" i="0" dirty="0">
              <a:latin typeface="Imago" pitchFamily="2" charset="0"/>
            </a:endParaRPr>
          </a:p>
          <a:p>
            <a:pPr marL="171442" indent="-171442">
              <a:spcBef>
                <a:spcPts val="300"/>
              </a:spcBef>
              <a:buFont typeface="Arial" panose="020B0604020202020204" pitchFamily="34" charset="0"/>
              <a:buChar char="•"/>
            </a:pPr>
            <a:r>
              <a:rPr lang="en-GB" sz="1000" b="1" i="0" dirty="0">
                <a:latin typeface="Imago" pitchFamily="2" charset="0"/>
              </a:rPr>
              <a:t>PD-L1, programmed death-ligand 1</a:t>
            </a:r>
            <a:endParaRPr lang="en-GB" sz="1000" i="0" dirty="0">
              <a:latin typeface="Imago" pitchFamily="2" charset="0"/>
            </a:endParaRPr>
          </a:p>
          <a:p>
            <a:pPr marL="171442" indent="-171442">
              <a:spcBef>
                <a:spcPts val="300"/>
              </a:spcBef>
              <a:buFont typeface="Arial" panose="020B0604020202020204" pitchFamily="34" charset="0"/>
              <a:buChar char="•"/>
            </a:pPr>
            <a:r>
              <a:rPr lang="en-GB" sz="1000" b="1" i="0" dirty="0">
                <a:latin typeface="Imago" pitchFamily="2" charset="0"/>
              </a:rPr>
              <a:t>PD-L2, programmed death-ligand 2</a:t>
            </a:r>
            <a:endParaRPr lang="en-GB" sz="1000" i="0" dirty="0">
              <a:latin typeface="Imago" pitchFamily="2" charset="0"/>
            </a:endParaRPr>
          </a:p>
          <a:p>
            <a:pPr marL="171442" indent="-171442" defTabSz="914355" eaLnBrk="0" hangingPunct="0">
              <a:spcBef>
                <a:spcPts val="300"/>
              </a:spcBef>
              <a:buClr>
                <a:schemeClr val="accent2"/>
              </a:buClr>
              <a:buFont typeface="Arial" panose="020B0604020202020204" pitchFamily="34" charset="0"/>
              <a:buChar char="•"/>
              <a:defRPr/>
            </a:pPr>
            <a:endParaRPr lang="en-GB" sz="400" b="1" i="0" dirty="0">
              <a:latin typeface="Imago" pitchFamily="2" charset="0"/>
              <a:ea typeface="ＭＳ Ｐゴシック" charset="0"/>
              <a:cs typeface="Arial" pitchFamily="34" charset="0"/>
            </a:endParaRPr>
          </a:p>
        </p:txBody>
      </p:sp>
      <p:sp>
        <p:nvSpPr>
          <p:cNvPr id="6" name="Rectangle 5"/>
          <p:cNvSpPr/>
          <p:nvPr/>
        </p:nvSpPr>
        <p:spPr>
          <a:xfrm>
            <a:off x="8069031" y="4867348"/>
            <a:ext cx="968289" cy="200055"/>
          </a:xfrm>
          <a:prstGeom prst="rect">
            <a:avLst/>
          </a:prstGeom>
          <a:solidFill>
            <a:schemeClr val="bg1"/>
          </a:solidFill>
        </p:spPr>
        <p:txBody>
          <a:bodyPr wrap="square">
            <a:spAutoFit/>
          </a:bodyPr>
          <a:lstStyle/>
          <a:p>
            <a:r>
              <a:rPr lang="en-US" sz="700" i="0" dirty="0">
                <a:solidFill>
                  <a:srgbClr val="555555"/>
                </a:solidFill>
                <a:latin typeface="Arial" panose="020B0604020202020204" pitchFamily="34" charset="0"/>
              </a:rPr>
              <a:t>M-CZ-00001107</a:t>
            </a:r>
            <a:endParaRPr lang="en-US" sz="700" dirty="0"/>
          </a:p>
        </p:txBody>
      </p:sp>
    </p:spTree>
    <p:extLst>
      <p:ext uri="{BB962C8B-B14F-4D97-AF65-F5344CB8AC3E}">
        <p14:creationId xmlns:p14="http://schemas.microsoft.com/office/powerpoint/2010/main" val="123558648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400" dirty="0" smtClean="0"/>
              <a:t>References:</a:t>
            </a:r>
            <a:endParaRPr lang="en-US" sz="1400" dirty="0"/>
          </a:p>
        </p:txBody>
      </p:sp>
      <p:sp>
        <p:nvSpPr>
          <p:cNvPr id="3" name="TextBox 2"/>
          <p:cNvSpPr txBox="1"/>
          <p:nvPr/>
        </p:nvSpPr>
        <p:spPr>
          <a:xfrm>
            <a:off x="371929" y="825499"/>
            <a:ext cx="8037285" cy="3831819"/>
          </a:xfrm>
          <a:prstGeom prst="rect">
            <a:avLst/>
          </a:prstGeom>
          <a:noFill/>
        </p:spPr>
        <p:txBody>
          <a:bodyPr wrap="square" rtlCol="0">
            <a:spAutoFit/>
          </a:bodyPr>
          <a:lstStyle/>
          <a:p>
            <a:pPr marL="171450" lvl="0" indent="-171450">
              <a:spcBef>
                <a:spcPct val="30000"/>
              </a:spcBef>
              <a:buFont typeface="Arial"/>
              <a:buChar char="•"/>
              <a:defRPr/>
            </a:pPr>
            <a:r>
              <a:rPr lang="en-GB" sz="1000" i="0" dirty="0" smtClean="0"/>
              <a:t>Rosenberg </a:t>
            </a:r>
            <a:r>
              <a:rPr lang="en-GB" sz="1000" i="0" dirty="0"/>
              <a:t>JE, </a:t>
            </a:r>
            <a:r>
              <a:rPr lang="en-GB" sz="1000" i="0" dirty="0" smtClean="0"/>
              <a:t>et </a:t>
            </a:r>
            <a:r>
              <a:rPr lang="en-GB" sz="1000" i="0" dirty="0"/>
              <a:t>al. </a:t>
            </a:r>
            <a:r>
              <a:rPr lang="en-GB" sz="1000" i="0" dirty="0" err="1"/>
              <a:t>Atezolizumab</a:t>
            </a:r>
            <a:r>
              <a:rPr lang="en-GB" sz="1000" i="0" dirty="0"/>
              <a:t> in patients with locally advanced and metastatic </a:t>
            </a:r>
            <a:r>
              <a:rPr lang="en-GB" sz="1000" i="0" dirty="0" err="1"/>
              <a:t>urothelial</a:t>
            </a:r>
            <a:r>
              <a:rPr lang="en-GB" sz="1000" i="0" dirty="0"/>
              <a:t> carcinoma who have progressed following treatment with platinum-based chemotherapy: a single-arm, multicentre, phase 2 trial. Lancet 2016; </a:t>
            </a:r>
            <a:r>
              <a:rPr lang="en-GB" sz="1000" b="1" i="0" dirty="0"/>
              <a:t>387:</a:t>
            </a:r>
            <a:r>
              <a:rPr lang="en-GB" sz="1000" i="0" dirty="0"/>
              <a:t> 1909–1920.</a:t>
            </a:r>
          </a:p>
          <a:p>
            <a:pPr marL="171450" lvl="0" indent="-171450">
              <a:spcBef>
                <a:spcPct val="30000"/>
              </a:spcBef>
              <a:buFont typeface="Arial"/>
              <a:buChar char="•"/>
              <a:defRPr/>
            </a:pPr>
            <a:r>
              <a:rPr lang="en-GB" sz="1000" i="0" dirty="0"/>
              <a:t>McDermott DF, </a:t>
            </a:r>
            <a:r>
              <a:rPr lang="en-GB" sz="1000" i="0" dirty="0" smtClean="0"/>
              <a:t>et </a:t>
            </a:r>
            <a:r>
              <a:rPr lang="en-GB" sz="1000" i="0" dirty="0"/>
              <a:t>al. </a:t>
            </a:r>
            <a:r>
              <a:rPr lang="en-GB" sz="1000" i="0" dirty="0" err="1"/>
              <a:t>Atezolizumab</a:t>
            </a:r>
            <a:r>
              <a:rPr lang="en-GB" sz="1000" i="0" dirty="0"/>
              <a:t>, an anti-programmed death-ligand 1 antibody, in metastatic renal cell carcinoma: long-term safety, clinical activity, and immune correlates from a phase </a:t>
            </a:r>
            <a:r>
              <a:rPr lang="en-GB" sz="1000" i="0" dirty="0" err="1"/>
              <a:t>Ia</a:t>
            </a:r>
            <a:r>
              <a:rPr lang="en-GB" sz="1000" i="0" dirty="0"/>
              <a:t> study. J </a:t>
            </a:r>
            <a:r>
              <a:rPr lang="en-GB" sz="1000" i="0" dirty="0" err="1"/>
              <a:t>Clin</a:t>
            </a:r>
            <a:r>
              <a:rPr lang="en-GB" sz="1000" i="0" dirty="0"/>
              <a:t> </a:t>
            </a:r>
            <a:r>
              <a:rPr lang="en-GB" sz="1000" i="0" dirty="0" err="1"/>
              <a:t>Oncol</a:t>
            </a:r>
            <a:r>
              <a:rPr lang="en-GB" sz="1000" i="0" dirty="0"/>
              <a:t> 2016; </a:t>
            </a:r>
            <a:r>
              <a:rPr lang="en-GB" sz="1000" b="1" i="0" dirty="0"/>
              <a:t>34:</a:t>
            </a:r>
            <a:r>
              <a:rPr lang="en-GB" sz="1000" i="0" dirty="0"/>
              <a:t> 833–842</a:t>
            </a:r>
            <a:r>
              <a:rPr lang="en-GB" sz="1000" i="0" dirty="0" smtClean="0"/>
              <a:t>.</a:t>
            </a:r>
          </a:p>
          <a:p>
            <a:pPr marL="171450" lvl="0" indent="-171450" algn="just">
              <a:spcBef>
                <a:spcPct val="30000"/>
              </a:spcBef>
              <a:buFont typeface="Arial"/>
              <a:buChar char="•"/>
              <a:defRPr/>
            </a:pPr>
            <a:r>
              <a:rPr lang="en-GB" sz="1000" i="0" dirty="0"/>
              <a:t>Chen DS, </a:t>
            </a:r>
            <a:r>
              <a:rPr lang="en-GB" sz="1000" i="0" dirty="0" smtClean="0"/>
              <a:t>et al. </a:t>
            </a:r>
            <a:r>
              <a:rPr lang="en-GB" sz="1000" i="0" dirty="0"/>
              <a:t>Molecular pathways: next-generation immunotherapy—inhibiting programmed death-ligand 1 and programmed death-1. Clinical cancer research 2012; </a:t>
            </a:r>
            <a:r>
              <a:rPr lang="en-GB" sz="1000" b="1" i="0" dirty="0"/>
              <a:t>18:</a:t>
            </a:r>
            <a:r>
              <a:rPr lang="en-GB" sz="1000" i="0" dirty="0"/>
              <a:t> 6580-6587</a:t>
            </a:r>
          </a:p>
          <a:p>
            <a:pPr marL="171450" lvl="0" indent="-171450" algn="just">
              <a:spcBef>
                <a:spcPct val="30000"/>
              </a:spcBef>
              <a:buFont typeface="Arial"/>
              <a:buChar char="•"/>
              <a:defRPr/>
            </a:pPr>
            <a:r>
              <a:rPr lang="en-GB" sz="1000" i="0" dirty="0" err="1" smtClean="0"/>
              <a:t>Powles</a:t>
            </a:r>
            <a:r>
              <a:rPr lang="en-GB" sz="1000" i="0" dirty="0" smtClean="0"/>
              <a:t> </a:t>
            </a:r>
            <a:r>
              <a:rPr lang="en-GB" sz="1000" i="0" dirty="0"/>
              <a:t>T, </a:t>
            </a:r>
            <a:r>
              <a:rPr lang="en-GB" sz="1000" i="0" dirty="0" smtClean="0"/>
              <a:t>et </a:t>
            </a:r>
            <a:r>
              <a:rPr lang="en-GB" sz="1000" i="0" dirty="0"/>
              <a:t>al. MPDL3280A (anti-PD-L1) treatment leads to clinical activity in metastatic bladder cancer. Nature 2014; </a:t>
            </a:r>
            <a:r>
              <a:rPr lang="en-GB" sz="1000" b="1" i="0" dirty="0"/>
              <a:t>515:</a:t>
            </a:r>
            <a:r>
              <a:rPr lang="en-GB" sz="1000" i="0" dirty="0"/>
              <a:t> 558–563.</a:t>
            </a:r>
          </a:p>
          <a:p>
            <a:pPr marL="171450" lvl="0" indent="-171450" algn="just">
              <a:spcBef>
                <a:spcPct val="30000"/>
              </a:spcBef>
              <a:buFont typeface="Arial"/>
              <a:buChar char="•"/>
              <a:defRPr/>
            </a:pPr>
            <a:r>
              <a:rPr lang="en-GB" sz="1000" i="0" dirty="0"/>
              <a:t>Paterson AM, </a:t>
            </a:r>
            <a:r>
              <a:rPr lang="en-GB" sz="1000" i="0" dirty="0" smtClean="0"/>
              <a:t>et </a:t>
            </a:r>
            <a:r>
              <a:rPr lang="en-GB" sz="1000" i="0" dirty="0"/>
              <a:t>al. The Programmed Death-1 Ligand 1:B7-1 Pathway Restrains </a:t>
            </a:r>
            <a:r>
              <a:rPr lang="en-GB" sz="1000" i="0" dirty="0" err="1"/>
              <a:t>Diabetogenic</a:t>
            </a:r>
            <a:r>
              <a:rPr lang="en-GB" sz="1000" i="0" dirty="0"/>
              <a:t> Effector T Cells In Vivo. J </a:t>
            </a:r>
            <a:r>
              <a:rPr lang="en-GB" sz="1000" i="0" dirty="0" err="1"/>
              <a:t>Immunol</a:t>
            </a:r>
            <a:r>
              <a:rPr lang="en-GB" sz="1000" i="0" dirty="0"/>
              <a:t> 2011; </a:t>
            </a:r>
            <a:r>
              <a:rPr lang="en-GB" sz="1000" b="1" i="0" dirty="0"/>
              <a:t>187: </a:t>
            </a:r>
            <a:r>
              <a:rPr lang="en-GB" sz="1000" i="0" dirty="0"/>
              <a:t>1097-1105</a:t>
            </a:r>
          </a:p>
          <a:p>
            <a:pPr marL="171450" lvl="0" indent="-171450" algn="just">
              <a:spcBef>
                <a:spcPct val="30000"/>
              </a:spcBef>
              <a:buFont typeface="Arial"/>
              <a:buChar char="•"/>
              <a:defRPr/>
            </a:pPr>
            <a:r>
              <a:rPr lang="en-GB" sz="1000" i="0" dirty="0" err="1"/>
              <a:t>Latchman</a:t>
            </a:r>
            <a:r>
              <a:rPr lang="en-GB" sz="1000" i="0" dirty="0"/>
              <a:t> Y, </a:t>
            </a:r>
            <a:r>
              <a:rPr lang="en-GB" sz="1000" i="0" dirty="0" smtClean="0"/>
              <a:t>et </a:t>
            </a:r>
            <a:r>
              <a:rPr lang="en-GB" sz="1000" i="0" dirty="0"/>
              <a:t>al. PD-L2 is a second ligand for PD-1 and inhibits T cell activation. Nature </a:t>
            </a:r>
            <a:r>
              <a:rPr lang="en-GB" sz="1000" i="0" dirty="0" err="1"/>
              <a:t>Immunol</a:t>
            </a:r>
            <a:r>
              <a:rPr lang="en-GB" sz="1000" i="0" dirty="0"/>
              <a:t> 2001; </a:t>
            </a:r>
            <a:r>
              <a:rPr lang="en-GB" sz="1000" b="1" i="0" dirty="0"/>
              <a:t>2:</a:t>
            </a:r>
            <a:r>
              <a:rPr lang="en-GB" sz="1000" i="0" dirty="0"/>
              <a:t> 261–268.</a:t>
            </a:r>
          </a:p>
          <a:p>
            <a:pPr marL="171450" lvl="0" indent="-171450" algn="just">
              <a:spcBef>
                <a:spcPct val="30000"/>
              </a:spcBef>
              <a:buFont typeface="Arial"/>
              <a:buChar char="•"/>
              <a:defRPr/>
            </a:pPr>
            <a:r>
              <a:rPr lang="en-GB" sz="1000" i="0" dirty="0" err="1"/>
              <a:t>Akbari</a:t>
            </a:r>
            <a:r>
              <a:rPr lang="en-GB" sz="1000" i="0" dirty="0"/>
              <a:t> O, </a:t>
            </a:r>
            <a:r>
              <a:rPr lang="en-GB" sz="1000" i="0" dirty="0" smtClean="0"/>
              <a:t>et </a:t>
            </a:r>
            <a:r>
              <a:rPr lang="en-GB" sz="1000" i="0" dirty="0"/>
              <a:t>al. PD-L1 and PD-L2 modulate airway inflammation and </a:t>
            </a:r>
            <a:r>
              <a:rPr lang="en-GB" sz="1000" i="0" dirty="0" err="1"/>
              <a:t>iNKT</a:t>
            </a:r>
            <a:r>
              <a:rPr lang="en-GB" sz="1000" i="0" dirty="0"/>
              <a:t>-cell-dependent airway </a:t>
            </a:r>
            <a:r>
              <a:rPr lang="en-GB" sz="1000" i="0" dirty="0" err="1"/>
              <a:t>hyperreactivity</a:t>
            </a:r>
            <a:r>
              <a:rPr lang="en-GB" sz="1000" i="0" dirty="0"/>
              <a:t> in opposing directions. Mucosal Immunology 2010; </a:t>
            </a:r>
            <a:r>
              <a:rPr lang="en-GB" sz="1000" b="1" i="0" dirty="0"/>
              <a:t>3: </a:t>
            </a:r>
            <a:r>
              <a:rPr lang="en-GB" sz="1000" i="0" dirty="0"/>
              <a:t>81–91.</a:t>
            </a:r>
          </a:p>
          <a:p>
            <a:pPr marL="171450" lvl="0" indent="-171450" algn="just">
              <a:spcBef>
                <a:spcPct val="30000"/>
              </a:spcBef>
              <a:buFont typeface="Arial"/>
              <a:buChar char="•"/>
              <a:defRPr/>
            </a:pPr>
            <a:r>
              <a:rPr lang="en-GB" sz="1000" i="0" dirty="0"/>
              <a:t>Brown JA, </a:t>
            </a:r>
            <a:r>
              <a:rPr lang="en-GB" sz="1000" i="0" dirty="0" smtClean="0"/>
              <a:t>et </a:t>
            </a:r>
            <a:r>
              <a:rPr lang="en-GB" sz="1000" i="0" dirty="0"/>
              <a:t>al. Blockade of Programmed Death-1 Ligands on Dendritic Cells Enhances T Cell Activation and Cytokine Production. J </a:t>
            </a:r>
            <a:r>
              <a:rPr lang="en-GB" sz="1000" i="0" dirty="0" err="1"/>
              <a:t>Immunol</a:t>
            </a:r>
            <a:r>
              <a:rPr lang="en-GB" sz="1000" i="0" dirty="0"/>
              <a:t> 2003; </a:t>
            </a:r>
            <a:r>
              <a:rPr lang="en-GB" sz="1000" b="1" i="0" dirty="0"/>
              <a:t>170:</a:t>
            </a:r>
            <a:r>
              <a:rPr lang="en-GB" sz="1000" i="0" dirty="0"/>
              <a:t> 1257–1266.</a:t>
            </a:r>
          </a:p>
          <a:p>
            <a:pPr marL="171450" lvl="0" indent="-171450" algn="just">
              <a:spcBef>
                <a:spcPct val="30000"/>
              </a:spcBef>
              <a:buFont typeface="Arial"/>
              <a:buChar char="•"/>
              <a:defRPr/>
            </a:pPr>
            <a:r>
              <a:rPr lang="en-GB" sz="1000" i="0" dirty="0"/>
              <a:t>Matsumoto K, </a:t>
            </a:r>
            <a:r>
              <a:rPr lang="en-GB" sz="1000" i="0" dirty="0" smtClean="0"/>
              <a:t>et </a:t>
            </a:r>
            <a:r>
              <a:rPr lang="en-GB" sz="1000" i="0" dirty="0"/>
              <a:t>al. B7-DC induced by IL-13 works as a feedback regulator in the effector phase of allergic asthma. </a:t>
            </a:r>
            <a:r>
              <a:rPr lang="en-GB" sz="1000" i="0" dirty="0" err="1"/>
              <a:t>Biochem</a:t>
            </a:r>
            <a:r>
              <a:rPr lang="en-GB" sz="1000" i="0" dirty="0"/>
              <a:t> and </a:t>
            </a:r>
            <a:r>
              <a:rPr lang="en-GB" sz="1000" i="0" dirty="0" err="1"/>
              <a:t>Biophys</a:t>
            </a:r>
            <a:r>
              <a:rPr lang="en-GB" sz="1000" i="0" dirty="0"/>
              <a:t> Res </a:t>
            </a:r>
            <a:r>
              <a:rPr lang="en-GB" sz="1000" i="0" dirty="0" err="1"/>
              <a:t>Comms</a:t>
            </a:r>
            <a:r>
              <a:rPr lang="en-GB" sz="1000" i="0" dirty="0"/>
              <a:t> 2008; </a:t>
            </a:r>
            <a:r>
              <a:rPr lang="en-GB" sz="1000" b="1" i="0" dirty="0"/>
              <a:t>365: </a:t>
            </a:r>
            <a:r>
              <a:rPr lang="en-GB" sz="1000" i="0" dirty="0"/>
              <a:t>170–</a:t>
            </a:r>
            <a:r>
              <a:rPr lang="en-GB" sz="1000" i="0" dirty="0" smtClean="0"/>
              <a:t>175</a:t>
            </a:r>
          </a:p>
          <a:p>
            <a:pPr marL="171450" indent="-171450" algn="just">
              <a:spcBef>
                <a:spcPct val="30000"/>
              </a:spcBef>
              <a:buFont typeface="Arial"/>
              <a:buChar char="•"/>
              <a:defRPr/>
            </a:pPr>
            <a:r>
              <a:rPr lang="en-US" sz="1000" i="0" dirty="0"/>
              <a:t>Yuan J et al. J </a:t>
            </a:r>
            <a:r>
              <a:rPr lang="en-US" sz="1000" i="0" dirty="0" err="1"/>
              <a:t>Immunother</a:t>
            </a:r>
            <a:r>
              <a:rPr lang="en-US" sz="1000" i="0" dirty="0"/>
              <a:t> Cancer. 2016; 4: 3.</a:t>
            </a:r>
            <a:endParaRPr lang="en-US" sz="1000" dirty="0"/>
          </a:p>
          <a:p>
            <a:pPr lvl="0" algn="just">
              <a:spcBef>
                <a:spcPct val="30000"/>
              </a:spcBef>
              <a:defRPr/>
            </a:pPr>
            <a:endParaRPr lang="en-GB" sz="1000" i="0" dirty="0"/>
          </a:p>
          <a:p>
            <a:pPr algn="just"/>
            <a:endParaRPr lang="en-US" sz="1000" i="0" dirty="0"/>
          </a:p>
          <a:p>
            <a:pPr marL="171450" lvl="0" indent="-171450">
              <a:spcBef>
                <a:spcPct val="30000"/>
              </a:spcBef>
              <a:buFont typeface="Arial"/>
              <a:buChar char="•"/>
              <a:defRPr/>
            </a:pPr>
            <a:endParaRPr lang="en-GB" sz="1000" i="0" dirty="0"/>
          </a:p>
          <a:p>
            <a:endParaRPr lang="en-US" sz="1000" i="0" dirty="0"/>
          </a:p>
        </p:txBody>
      </p:sp>
      <p:sp>
        <p:nvSpPr>
          <p:cNvPr id="4" name="Rectangle 3"/>
          <p:cNvSpPr/>
          <p:nvPr/>
        </p:nvSpPr>
        <p:spPr>
          <a:xfrm>
            <a:off x="8069031" y="4867348"/>
            <a:ext cx="968289" cy="200055"/>
          </a:xfrm>
          <a:prstGeom prst="rect">
            <a:avLst/>
          </a:prstGeom>
          <a:solidFill>
            <a:schemeClr val="bg1"/>
          </a:solidFill>
        </p:spPr>
        <p:txBody>
          <a:bodyPr wrap="square">
            <a:spAutoFit/>
          </a:bodyPr>
          <a:lstStyle/>
          <a:p>
            <a:r>
              <a:rPr lang="en-US" sz="700" i="0" dirty="0">
                <a:solidFill>
                  <a:srgbClr val="555555"/>
                </a:solidFill>
                <a:latin typeface="Arial" panose="020B0604020202020204" pitchFamily="34" charset="0"/>
              </a:rPr>
              <a:t>M-CZ-00001107</a:t>
            </a:r>
            <a:endParaRPr lang="en-US" sz="700" dirty="0"/>
          </a:p>
        </p:txBody>
      </p:sp>
    </p:spTree>
    <p:extLst>
      <p:ext uri="{BB962C8B-B14F-4D97-AF65-F5344CB8AC3E}">
        <p14:creationId xmlns:p14="http://schemas.microsoft.com/office/powerpoint/2010/main" val="41015512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4" name="Google Shape;704;p18"/>
          <p:cNvSpPr/>
          <p:nvPr/>
        </p:nvSpPr>
        <p:spPr>
          <a:xfrm>
            <a:off x="393700" y="852786"/>
            <a:ext cx="4572000" cy="1342661"/>
          </a:xfrm>
          <a:prstGeom prst="rect">
            <a:avLst/>
          </a:prstGeom>
          <a:noFill/>
          <a:ln>
            <a:noFill/>
          </a:ln>
        </p:spPr>
        <p:txBody>
          <a:bodyPr spcFirstLastPara="1" wrap="square" lIns="91425" tIns="45713" rIns="91425" bIns="45713" anchor="t" anchorCtr="0">
            <a:spAutoFit/>
          </a:bodyPr>
          <a:lstStyle/>
          <a:p>
            <a:pPr>
              <a:spcBef>
                <a:spcPts val="563"/>
              </a:spcBef>
              <a:spcAft>
                <a:spcPts val="0"/>
              </a:spcAft>
            </a:pPr>
            <a:endParaRPr sz="1125" dirty="0">
              <a:solidFill>
                <a:schemeClr val="dk1"/>
              </a:solidFill>
              <a:latin typeface="Arial"/>
              <a:ea typeface="Arial"/>
              <a:cs typeface="Arial"/>
              <a:sym typeface="Arial"/>
            </a:endParaRPr>
          </a:p>
          <a:p>
            <a:pPr>
              <a:spcBef>
                <a:spcPts val="563"/>
              </a:spcBef>
              <a:spcAft>
                <a:spcPts val="0"/>
              </a:spcAft>
            </a:pPr>
            <a:endParaRPr sz="1125" dirty="0">
              <a:solidFill>
                <a:schemeClr val="dk1"/>
              </a:solidFill>
              <a:latin typeface="Arial"/>
              <a:ea typeface="Arial"/>
              <a:cs typeface="Arial"/>
              <a:sym typeface="Arial"/>
            </a:endParaRPr>
          </a:p>
          <a:p>
            <a:pPr>
              <a:spcBef>
                <a:spcPts val="563"/>
              </a:spcBef>
              <a:spcAft>
                <a:spcPts val="0"/>
              </a:spcAft>
            </a:pPr>
            <a:endParaRPr sz="1125" dirty="0">
              <a:solidFill>
                <a:schemeClr val="dk1"/>
              </a:solidFill>
              <a:latin typeface="Arial"/>
              <a:ea typeface="Arial"/>
              <a:cs typeface="Arial"/>
              <a:sym typeface="Arial"/>
            </a:endParaRPr>
          </a:p>
          <a:p>
            <a:pPr>
              <a:spcBef>
                <a:spcPts val="563"/>
              </a:spcBef>
              <a:spcAft>
                <a:spcPts val="0"/>
              </a:spcAft>
            </a:pPr>
            <a:endParaRPr sz="1125" dirty="0">
              <a:solidFill>
                <a:schemeClr val="dk1"/>
              </a:solidFill>
              <a:latin typeface="Arial"/>
              <a:ea typeface="Arial"/>
              <a:cs typeface="Arial"/>
              <a:sym typeface="Arial"/>
            </a:endParaRPr>
          </a:p>
          <a:p>
            <a:pPr>
              <a:spcBef>
                <a:spcPts val="563"/>
              </a:spcBef>
              <a:spcAft>
                <a:spcPts val="0"/>
              </a:spcAft>
            </a:pPr>
            <a:endParaRPr sz="1125" dirty="0">
              <a:solidFill>
                <a:schemeClr val="dk1"/>
              </a:solidFill>
              <a:latin typeface="Arial"/>
              <a:ea typeface="Arial"/>
              <a:cs typeface="Arial"/>
              <a:sym typeface="Arial"/>
            </a:endParaRPr>
          </a:p>
        </p:txBody>
      </p:sp>
      <p:sp>
        <p:nvSpPr>
          <p:cNvPr id="6" name="Google Shape;379;p3"/>
          <p:cNvSpPr/>
          <p:nvPr/>
        </p:nvSpPr>
        <p:spPr>
          <a:xfrm>
            <a:off x="8103220" y="4913970"/>
            <a:ext cx="862362" cy="173094"/>
          </a:xfrm>
          <a:prstGeom prst="rect">
            <a:avLst/>
          </a:prstGeom>
          <a:solidFill>
            <a:schemeClr val="lt1"/>
          </a:solidFill>
          <a:ln>
            <a:noFill/>
          </a:ln>
        </p:spPr>
        <p:txBody>
          <a:bodyPr spcFirstLastPara="1" wrap="square" lIns="68569" tIns="34275" rIns="68569" bIns="34275" anchor="t" anchorCtr="0">
            <a:spAutoFit/>
          </a:bodyPr>
          <a:lstStyle/>
          <a:p>
            <a:pPr>
              <a:spcBef>
                <a:spcPts val="0"/>
              </a:spcBef>
              <a:spcAft>
                <a:spcPts val="0"/>
              </a:spcAft>
            </a:pPr>
            <a:r>
              <a:rPr lang="en-US" sz="675" dirty="0" smtClean="0">
                <a:solidFill>
                  <a:srgbClr val="555555"/>
                </a:solidFill>
                <a:latin typeface="Arial"/>
                <a:ea typeface="Arial"/>
                <a:cs typeface="Arial"/>
                <a:sym typeface="Arial"/>
              </a:rPr>
              <a:t>M-CZ-0000</a:t>
            </a:r>
            <a:r>
              <a:rPr lang="cs-CZ" sz="675" dirty="0" smtClean="0">
                <a:solidFill>
                  <a:srgbClr val="555555"/>
                </a:solidFill>
                <a:latin typeface="Arial"/>
                <a:ea typeface="Arial"/>
                <a:cs typeface="Arial"/>
                <a:sym typeface="Arial"/>
              </a:rPr>
              <a:t>1107</a:t>
            </a:r>
            <a:endParaRPr sz="675" dirty="0">
              <a:solidFill>
                <a:schemeClr val="dk1"/>
              </a:solidFill>
              <a:latin typeface="Arial"/>
              <a:ea typeface="Arial"/>
              <a:cs typeface="Arial"/>
              <a:sym typeface="Arial"/>
            </a:endParaRPr>
          </a:p>
        </p:txBody>
      </p:sp>
      <p:sp>
        <p:nvSpPr>
          <p:cNvPr id="9" name="Google Shape;702;p18"/>
          <p:cNvSpPr txBox="1">
            <a:spLocks/>
          </p:cNvSpPr>
          <p:nvPr/>
        </p:nvSpPr>
        <p:spPr bwMode="auto">
          <a:xfrm>
            <a:off x="167640" y="103110"/>
            <a:ext cx="7825740" cy="14363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0" tIns="0" rIns="0" bIns="0" numCol="1" anchor="t" anchorCtr="0" compatLnSpc="1">
            <a:prstTxWarp prst="textNoShape">
              <a:avLst/>
            </a:prstTxWarp>
            <a:normAutofit/>
          </a:bodyPr>
          <a:lstStyle>
            <a:lvl1pPr lvl="0" algn="l" rtl="0" eaLnBrk="1" fontAlgn="base" hangingPunct="1">
              <a:lnSpc>
                <a:spcPct val="90000"/>
              </a:lnSpc>
              <a:spcBef>
                <a:spcPts val="0"/>
              </a:spcBef>
              <a:spcAft>
                <a:spcPts val="0"/>
              </a:spcAft>
              <a:buSzPts val="1400"/>
              <a:buNone/>
              <a:defRPr sz="2000">
                <a:solidFill>
                  <a:schemeClr val="tx1"/>
                </a:solidFill>
                <a:latin typeface="Imago" pitchFamily="2" charset="0"/>
                <a:ea typeface="+mj-ea"/>
                <a:cs typeface="+mj-cs"/>
              </a:defRPr>
            </a:lvl1pPr>
            <a:lvl2pPr lvl="1" algn="l" rtl="0" eaLnBrk="1" fontAlgn="base" hangingPunct="1">
              <a:lnSpc>
                <a:spcPct val="90000"/>
              </a:lnSpc>
              <a:spcBef>
                <a:spcPts val="0"/>
              </a:spcBef>
              <a:spcAft>
                <a:spcPts val="0"/>
              </a:spcAft>
              <a:buSzPts val="1400"/>
              <a:buNone/>
              <a:defRPr sz="2600">
                <a:solidFill>
                  <a:srgbClr val="7F7F7F"/>
                </a:solidFill>
                <a:latin typeface="Imago-Medium" pitchFamily="2" charset="0"/>
                <a:ea typeface="MS PGothic" pitchFamily="34" charset="-128"/>
              </a:defRPr>
            </a:lvl2pPr>
            <a:lvl3pPr lvl="2" algn="l" rtl="0" eaLnBrk="1" fontAlgn="base" hangingPunct="1">
              <a:lnSpc>
                <a:spcPct val="90000"/>
              </a:lnSpc>
              <a:spcBef>
                <a:spcPts val="0"/>
              </a:spcBef>
              <a:spcAft>
                <a:spcPts val="0"/>
              </a:spcAft>
              <a:buSzPts val="1400"/>
              <a:buNone/>
              <a:defRPr sz="2600">
                <a:solidFill>
                  <a:srgbClr val="7F7F7F"/>
                </a:solidFill>
                <a:latin typeface="Imago-Medium" pitchFamily="2" charset="0"/>
                <a:ea typeface="MS PGothic" pitchFamily="34" charset="-128"/>
              </a:defRPr>
            </a:lvl3pPr>
            <a:lvl4pPr lvl="3" algn="l" rtl="0" eaLnBrk="1" fontAlgn="base" hangingPunct="1">
              <a:lnSpc>
                <a:spcPct val="90000"/>
              </a:lnSpc>
              <a:spcBef>
                <a:spcPts val="0"/>
              </a:spcBef>
              <a:spcAft>
                <a:spcPts val="0"/>
              </a:spcAft>
              <a:buSzPts val="1400"/>
              <a:buNone/>
              <a:defRPr sz="2600">
                <a:solidFill>
                  <a:srgbClr val="7F7F7F"/>
                </a:solidFill>
                <a:latin typeface="Imago-Medium" pitchFamily="2" charset="0"/>
                <a:ea typeface="MS PGothic" pitchFamily="34" charset="-128"/>
              </a:defRPr>
            </a:lvl4pPr>
            <a:lvl5pPr lvl="4" algn="l" rtl="0" eaLnBrk="1" fontAlgn="base" hangingPunct="1">
              <a:lnSpc>
                <a:spcPct val="90000"/>
              </a:lnSpc>
              <a:spcBef>
                <a:spcPts val="0"/>
              </a:spcBef>
              <a:spcAft>
                <a:spcPts val="0"/>
              </a:spcAft>
              <a:buSzPts val="1400"/>
              <a:buNone/>
              <a:defRPr sz="2600">
                <a:solidFill>
                  <a:srgbClr val="7F7F7F"/>
                </a:solidFill>
                <a:latin typeface="Imago-Medium" pitchFamily="2" charset="0"/>
                <a:ea typeface="MS PGothic" pitchFamily="34" charset="-128"/>
              </a:defRPr>
            </a:lvl5pPr>
            <a:lvl6pPr marL="457178" lvl="5" algn="l" rtl="0" eaLnBrk="1" fontAlgn="base" hangingPunct="1">
              <a:lnSpc>
                <a:spcPct val="90000"/>
              </a:lnSpc>
              <a:spcBef>
                <a:spcPts val="0"/>
              </a:spcBef>
              <a:spcAft>
                <a:spcPts val="0"/>
              </a:spcAft>
              <a:buSzPts val="1400"/>
              <a:buNone/>
              <a:defRPr sz="2600">
                <a:solidFill>
                  <a:srgbClr val="7F7F7F"/>
                </a:solidFill>
                <a:latin typeface="Imago-Medium" pitchFamily="2" charset="0"/>
                <a:ea typeface="MS PGothic" pitchFamily="34" charset="-128"/>
              </a:defRPr>
            </a:lvl6pPr>
            <a:lvl7pPr marL="914355" lvl="6" algn="l" rtl="0" eaLnBrk="1" fontAlgn="base" hangingPunct="1">
              <a:lnSpc>
                <a:spcPct val="90000"/>
              </a:lnSpc>
              <a:spcBef>
                <a:spcPts val="0"/>
              </a:spcBef>
              <a:spcAft>
                <a:spcPts val="0"/>
              </a:spcAft>
              <a:buSzPts val="1400"/>
              <a:buNone/>
              <a:defRPr sz="2600">
                <a:solidFill>
                  <a:srgbClr val="7F7F7F"/>
                </a:solidFill>
                <a:latin typeface="Imago-Medium" pitchFamily="2" charset="0"/>
                <a:ea typeface="MS PGothic" pitchFamily="34" charset="-128"/>
              </a:defRPr>
            </a:lvl7pPr>
            <a:lvl8pPr marL="1371532" lvl="7" algn="l" rtl="0" eaLnBrk="1" fontAlgn="base" hangingPunct="1">
              <a:lnSpc>
                <a:spcPct val="90000"/>
              </a:lnSpc>
              <a:spcBef>
                <a:spcPts val="0"/>
              </a:spcBef>
              <a:spcAft>
                <a:spcPts val="0"/>
              </a:spcAft>
              <a:buSzPts val="1400"/>
              <a:buNone/>
              <a:defRPr sz="2600">
                <a:solidFill>
                  <a:srgbClr val="7F7F7F"/>
                </a:solidFill>
                <a:latin typeface="Imago-Medium" pitchFamily="2" charset="0"/>
                <a:ea typeface="MS PGothic" pitchFamily="34" charset="-128"/>
              </a:defRPr>
            </a:lvl8pPr>
            <a:lvl9pPr marL="1828709" lvl="8" algn="l" rtl="0" eaLnBrk="1" fontAlgn="base" hangingPunct="1">
              <a:lnSpc>
                <a:spcPct val="90000"/>
              </a:lnSpc>
              <a:spcBef>
                <a:spcPts val="0"/>
              </a:spcBef>
              <a:spcAft>
                <a:spcPts val="0"/>
              </a:spcAft>
              <a:buSzPts val="1400"/>
              <a:buNone/>
              <a:defRPr sz="2600">
                <a:solidFill>
                  <a:srgbClr val="7F7F7F"/>
                </a:solidFill>
                <a:latin typeface="Imago-Medium" pitchFamily="2" charset="0"/>
                <a:ea typeface="MS PGothic" pitchFamily="34" charset="-128"/>
              </a:defRPr>
            </a:lvl9pPr>
          </a:lstStyle>
          <a:p>
            <a:r>
              <a:rPr lang="en-US" sz="600" i="0" kern="0" dirty="0" err="1" smtClean="0"/>
              <a:t>Zkrácená</a:t>
            </a:r>
            <a:r>
              <a:rPr lang="en-US" sz="600" i="0" kern="0" dirty="0" smtClean="0"/>
              <a:t> </a:t>
            </a:r>
            <a:r>
              <a:rPr lang="en-US" sz="600" i="0" kern="0" dirty="0" err="1" smtClean="0"/>
              <a:t>informace</a:t>
            </a:r>
            <a:r>
              <a:rPr lang="en-US" sz="600" i="0" kern="0" dirty="0" smtClean="0"/>
              <a:t> o </a:t>
            </a:r>
            <a:r>
              <a:rPr lang="en-US" sz="600" i="0" kern="0" dirty="0" err="1" smtClean="0"/>
              <a:t>přípravku</a:t>
            </a:r>
            <a:r>
              <a:rPr lang="en-US" sz="600" i="0" kern="0" dirty="0" smtClean="0"/>
              <a:t> TECENTRIQ 840 mg </a:t>
            </a:r>
            <a:r>
              <a:rPr lang="en-US" sz="600" i="0" kern="0" dirty="0" err="1" smtClean="0"/>
              <a:t>koncentrát</a:t>
            </a:r>
            <a:r>
              <a:rPr lang="en-US" sz="600" i="0" kern="0" dirty="0" smtClean="0"/>
              <a:t> pro </a:t>
            </a:r>
            <a:r>
              <a:rPr lang="en-US" sz="600" i="0" kern="0" dirty="0" err="1" smtClean="0"/>
              <a:t>infuzní</a:t>
            </a:r>
            <a:r>
              <a:rPr lang="en-US" sz="600" i="0" kern="0" dirty="0" smtClean="0"/>
              <a:t> </a:t>
            </a:r>
            <a:r>
              <a:rPr lang="en-US" sz="600" i="0" kern="0" dirty="0" err="1" smtClean="0"/>
              <a:t>roztok</a:t>
            </a:r>
            <a:r>
              <a:rPr lang="en-US" sz="600" i="0" kern="0" dirty="0" smtClean="0"/>
              <a:t>, TECENTRIQ 1200 mg </a:t>
            </a:r>
            <a:r>
              <a:rPr lang="en-US" sz="600" i="0" kern="0" dirty="0" err="1" smtClean="0"/>
              <a:t>koncentrát</a:t>
            </a:r>
            <a:r>
              <a:rPr lang="en-US" sz="600" i="0" kern="0" dirty="0" smtClean="0"/>
              <a:t> pro </a:t>
            </a:r>
            <a:r>
              <a:rPr lang="en-US" sz="600" i="0" kern="0" dirty="0" err="1" smtClean="0"/>
              <a:t>infuzní</a:t>
            </a:r>
            <a:r>
              <a:rPr lang="en-US" sz="600" i="0" kern="0" dirty="0" smtClean="0"/>
              <a:t> </a:t>
            </a:r>
            <a:r>
              <a:rPr lang="en-US" sz="600" i="0" kern="0" dirty="0" err="1" smtClean="0"/>
              <a:t>roztok</a:t>
            </a:r>
            <a:r>
              <a:rPr lang="en-US" sz="600" i="0" kern="0" dirty="0" smtClean="0"/>
              <a:t>, TECENTRIQ 1 875 mg </a:t>
            </a:r>
            <a:r>
              <a:rPr lang="en-US" sz="600" i="0" kern="0" dirty="0" err="1" smtClean="0"/>
              <a:t>injekční</a:t>
            </a:r>
            <a:r>
              <a:rPr lang="en-US" sz="600" i="0" kern="0" dirty="0" smtClean="0"/>
              <a:t> </a:t>
            </a:r>
            <a:r>
              <a:rPr lang="en-US" sz="600" i="0" kern="0" dirty="0" err="1" smtClean="0"/>
              <a:t>roztok</a:t>
            </a:r>
            <a:r>
              <a:rPr lang="en-US" sz="600" i="0" kern="0" dirty="0" smtClean="0"/>
              <a:t>*. </a:t>
            </a:r>
            <a:r>
              <a:rPr lang="en-US" sz="600" i="0" kern="0" dirty="0" err="1" smtClean="0"/>
              <a:t>Účinná</a:t>
            </a:r>
            <a:r>
              <a:rPr lang="en-US" sz="600" i="0" kern="0" dirty="0" smtClean="0"/>
              <a:t> </a:t>
            </a:r>
            <a:r>
              <a:rPr lang="en-US" sz="600" i="0" kern="0" dirty="0" err="1" smtClean="0"/>
              <a:t>látka</a:t>
            </a:r>
            <a:r>
              <a:rPr lang="en-US" sz="600" i="0" kern="0" dirty="0" smtClean="0"/>
              <a:t>: </a:t>
            </a:r>
            <a:r>
              <a:rPr lang="en-US" sz="600" i="0" kern="0" dirty="0" err="1" smtClean="0"/>
              <a:t>atezolizumabum</a:t>
            </a:r>
            <a:r>
              <a:rPr lang="en-US" sz="600" i="0" kern="0" dirty="0" smtClean="0"/>
              <a:t>. </a:t>
            </a:r>
            <a:r>
              <a:rPr lang="en-US" sz="600" i="0" kern="0" dirty="0" err="1" smtClean="0"/>
              <a:t>Indikace:Uroteliální</a:t>
            </a:r>
            <a:r>
              <a:rPr lang="en-US" sz="600" i="0" kern="0" dirty="0" smtClean="0"/>
              <a:t> </a:t>
            </a:r>
            <a:r>
              <a:rPr lang="en-US" sz="600" i="0" kern="0" dirty="0" err="1" smtClean="0"/>
              <a:t>karcinom</a:t>
            </a:r>
            <a:r>
              <a:rPr lang="en-US" sz="600" i="0" kern="0" dirty="0" smtClean="0"/>
              <a:t>: </a:t>
            </a:r>
            <a:r>
              <a:rPr lang="en-US" sz="600" i="0" kern="0" dirty="0" err="1" smtClean="0"/>
              <a:t>Přípravek</a:t>
            </a:r>
            <a:r>
              <a:rPr lang="en-US" sz="600" i="0" kern="0" dirty="0" smtClean="0"/>
              <a:t> </a:t>
            </a:r>
            <a:r>
              <a:rPr lang="en-US" sz="600" i="0" kern="0" dirty="0" err="1" smtClean="0"/>
              <a:t>Tecentriq</a:t>
            </a:r>
            <a:r>
              <a:rPr lang="en-US" sz="600" i="0" kern="0" dirty="0" smtClean="0"/>
              <a:t> je </a:t>
            </a:r>
            <a:r>
              <a:rPr lang="en-US" sz="600" i="0" kern="0" dirty="0" err="1" smtClean="0"/>
              <a:t>jako</a:t>
            </a:r>
            <a:r>
              <a:rPr lang="en-US" sz="600" i="0" kern="0" dirty="0" smtClean="0"/>
              <a:t> </a:t>
            </a:r>
            <a:r>
              <a:rPr lang="en-US" sz="600" i="0" kern="0" dirty="0" err="1" smtClean="0"/>
              <a:t>monoterapie</a:t>
            </a:r>
            <a:r>
              <a:rPr lang="en-US" sz="600" i="0" kern="0" dirty="0" smtClean="0"/>
              <a:t> </a:t>
            </a:r>
            <a:r>
              <a:rPr lang="en-US" sz="600" i="0" kern="0" dirty="0" err="1" smtClean="0"/>
              <a:t>indikován</a:t>
            </a:r>
            <a:r>
              <a:rPr lang="en-US" sz="600" i="0" kern="0" dirty="0" smtClean="0"/>
              <a:t> k </a:t>
            </a:r>
            <a:r>
              <a:rPr lang="en-US" sz="600" i="0" kern="0" dirty="0" err="1" smtClean="0"/>
              <a:t>léčbě</a:t>
            </a:r>
            <a:r>
              <a:rPr lang="en-US" sz="600" i="0" kern="0" dirty="0" smtClean="0"/>
              <a:t> </a:t>
            </a:r>
            <a:r>
              <a:rPr lang="en-US" sz="600" i="0" kern="0" dirty="0" err="1" smtClean="0"/>
              <a:t>dospělých</a:t>
            </a:r>
            <a:r>
              <a:rPr lang="en-US" sz="600" i="0" kern="0" dirty="0" smtClean="0"/>
              <a:t> </a:t>
            </a:r>
            <a:r>
              <a:rPr lang="en-US" sz="600" i="0" kern="0" dirty="0" err="1" smtClean="0"/>
              <a:t>pacientů</a:t>
            </a:r>
            <a:r>
              <a:rPr lang="en-US" sz="600" i="0" kern="0" dirty="0" smtClean="0"/>
              <a:t> s </a:t>
            </a:r>
            <a:r>
              <a:rPr lang="en-US" sz="600" i="0" kern="0" dirty="0" err="1" smtClean="0"/>
              <a:t>lokálně</a:t>
            </a:r>
            <a:r>
              <a:rPr lang="en-US" sz="600" i="0" kern="0" dirty="0" smtClean="0"/>
              <a:t> </a:t>
            </a:r>
            <a:r>
              <a:rPr lang="en-US" sz="600" i="0" kern="0" dirty="0" err="1" smtClean="0"/>
              <a:t>pokročilým</a:t>
            </a:r>
            <a:r>
              <a:rPr lang="en-US" sz="600" i="0" kern="0" dirty="0" smtClean="0"/>
              <a:t> </a:t>
            </a:r>
            <a:r>
              <a:rPr lang="en-US" sz="600" i="0" kern="0" dirty="0" err="1" smtClean="0"/>
              <a:t>nebo</a:t>
            </a:r>
            <a:r>
              <a:rPr lang="en-US" sz="600" i="0" kern="0" dirty="0" smtClean="0"/>
              <a:t> </a:t>
            </a:r>
            <a:r>
              <a:rPr lang="en-US" sz="600" i="0" kern="0" dirty="0" err="1" smtClean="0"/>
              <a:t>metastazujícím</a:t>
            </a:r>
            <a:r>
              <a:rPr lang="en-US" sz="600" i="0" kern="0" dirty="0" smtClean="0"/>
              <a:t> </a:t>
            </a:r>
            <a:r>
              <a:rPr lang="en-US" sz="600" i="0" kern="0" dirty="0" err="1" smtClean="0"/>
              <a:t>uroteliálním</a:t>
            </a:r>
            <a:r>
              <a:rPr lang="en-US" sz="600" i="0" kern="0" dirty="0" smtClean="0"/>
              <a:t> </a:t>
            </a:r>
            <a:r>
              <a:rPr lang="en-US" sz="600" i="0" kern="0" dirty="0" err="1" smtClean="0"/>
              <a:t>karcinomem</a:t>
            </a:r>
            <a:r>
              <a:rPr lang="en-US" sz="600" i="0" kern="0" dirty="0" smtClean="0"/>
              <a:t> (UK) </a:t>
            </a:r>
            <a:r>
              <a:rPr lang="en-US" sz="600" i="0" kern="0" dirty="0" err="1" smtClean="0"/>
              <a:t>po</a:t>
            </a:r>
            <a:r>
              <a:rPr lang="en-US" sz="600" i="0" kern="0" dirty="0" smtClean="0"/>
              <a:t> </a:t>
            </a:r>
            <a:r>
              <a:rPr lang="en-US" sz="600" i="0" kern="0" dirty="0" err="1" smtClean="0"/>
              <a:t>předchozí</a:t>
            </a:r>
            <a:r>
              <a:rPr lang="en-US" sz="600" i="0" kern="0" dirty="0" smtClean="0"/>
              <a:t> </a:t>
            </a:r>
            <a:r>
              <a:rPr lang="en-US" sz="600" i="0" kern="0" dirty="0" err="1" smtClean="0"/>
              <a:t>chemoterapii</a:t>
            </a:r>
            <a:r>
              <a:rPr lang="en-US" sz="600" i="0" kern="0" dirty="0" smtClean="0"/>
              <a:t> </a:t>
            </a:r>
            <a:r>
              <a:rPr lang="en-US" sz="600" i="0" kern="0" dirty="0" err="1" smtClean="0"/>
              <a:t>obsahující</a:t>
            </a:r>
            <a:r>
              <a:rPr lang="en-US" sz="600" i="0" kern="0" dirty="0" smtClean="0"/>
              <a:t> </a:t>
            </a:r>
            <a:r>
              <a:rPr lang="en-US" sz="600" i="0" kern="0" dirty="0" err="1" smtClean="0"/>
              <a:t>platinu</a:t>
            </a:r>
            <a:r>
              <a:rPr lang="en-US" sz="600" i="0" kern="0" dirty="0" smtClean="0"/>
              <a:t>, </a:t>
            </a:r>
            <a:r>
              <a:rPr lang="en-US" sz="600" i="0" kern="0" dirty="0" err="1" smtClean="0"/>
              <a:t>nebo</a:t>
            </a:r>
            <a:r>
              <a:rPr lang="en-US" sz="600" i="0" kern="0" dirty="0" smtClean="0"/>
              <a:t> u </a:t>
            </a:r>
            <a:r>
              <a:rPr lang="en-US" sz="600" i="0" kern="0" dirty="0" err="1" smtClean="0"/>
              <a:t>pacientů</a:t>
            </a:r>
            <a:r>
              <a:rPr lang="en-US" sz="600" i="0" kern="0" dirty="0" smtClean="0"/>
              <a:t>, </a:t>
            </a:r>
            <a:r>
              <a:rPr lang="en-US" sz="600" i="0" kern="0" dirty="0" err="1" smtClean="0"/>
              <a:t>kteří</a:t>
            </a:r>
            <a:r>
              <a:rPr lang="en-US" sz="600" i="0" kern="0" dirty="0" smtClean="0"/>
              <a:t> </a:t>
            </a:r>
            <a:r>
              <a:rPr lang="en-US" sz="600" i="0" kern="0" dirty="0" err="1" smtClean="0"/>
              <a:t>jsou</a:t>
            </a:r>
            <a:r>
              <a:rPr lang="en-US" sz="600" i="0" kern="0" dirty="0" smtClean="0"/>
              <a:t> </a:t>
            </a:r>
            <a:r>
              <a:rPr lang="en-US" sz="600" i="0" kern="0" dirty="0" err="1" smtClean="0"/>
              <a:t>považováni</a:t>
            </a:r>
            <a:r>
              <a:rPr lang="en-US" sz="600" i="0" kern="0" dirty="0" smtClean="0"/>
              <a:t> </a:t>
            </a:r>
            <a:r>
              <a:rPr lang="en-US" sz="600" i="0" kern="0" dirty="0" err="1" smtClean="0"/>
              <a:t>za</a:t>
            </a:r>
            <a:r>
              <a:rPr lang="en-US" sz="600" i="0" kern="0" dirty="0" smtClean="0"/>
              <a:t> </a:t>
            </a:r>
            <a:r>
              <a:rPr lang="en-US" sz="600" i="0" kern="0" dirty="0" err="1" smtClean="0"/>
              <a:t>nezpůsobilé</a:t>
            </a:r>
            <a:r>
              <a:rPr lang="en-US" sz="600" i="0" kern="0" dirty="0" smtClean="0"/>
              <a:t> k </a:t>
            </a:r>
            <a:r>
              <a:rPr lang="en-US" sz="600" i="0" kern="0" dirty="0" err="1" smtClean="0"/>
              <a:t>léčbě</a:t>
            </a:r>
            <a:r>
              <a:rPr lang="en-US" sz="600" i="0" kern="0" dirty="0" smtClean="0"/>
              <a:t> </a:t>
            </a:r>
            <a:r>
              <a:rPr lang="en-US" sz="600" i="0" kern="0" dirty="0" err="1" smtClean="0"/>
              <a:t>cisplatinou</a:t>
            </a:r>
            <a:r>
              <a:rPr lang="en-US" sz="600" i="0" kern="0" dirty="0" smtClean="0"/>
              <a:t> a </a:t>
            </a:r>
            <a:r>
              <a:rPr lang="en-US" sz="600" i="0" kern="0" dirty="0" err="1" smtClean="0"/>
              <a:t>jejichž</a:t>
            </a:r>
            <a:r>
              <a:rPr lang="en-US" sz="600" i="0" kern="0" dirty="0" smtClean="0"/>
              <a:t> </a:t>
            </a:r>
            <a:r>
              <a:rPr lang="en-US" sz="600" i="0" kern="0" dirty="0" err="1" smtClean="0"/>
              <a:t>nádory</a:t>
            </a:r>
            <a:r>
              <a:rPr lang="en-US" sz="600" i="0" kern="0" dirty="0" smtClean="0"/>
              <a:t> </a:t>
            </a:r>
            <a:r>
              <a:rPr lang="en-US" sz="600" i="0" kern="0" dirty="0" err="1" smtClean="0"/>
              <a:t>mají</a:t>
            </a:r>
            <a:r>
              <a:rPr lang="en-US" sz="600" i="0" kern="0" dirty="0" smtClean="0"/>
              <a:t> </a:t>
            </a:r>
            <a:r>
              <a:rPr lang="en-US" sz="600" i="0" kern="0" dirty="0" err="1" smtClean="0"/>
              <a:t>expresi</a:t>
            </a:r>
            <a:r>
              <a:rPr lang="en-US" sz="600" i="0" kern="0" dirty="0" smtClean="0"/>
              <a:t> PD-L1 ≥ 5 %. </a:t>
            </a:r>
            <a:r>
              <a:rPr lang="en-US" sz="600" i="0" kern="0" dirty="0" err="1" smtClean="0"/>
              <a:t>Časné</a:t>
            </a:r>
            <a:r>
              <a:rPr lang="en-US" sz="600" i="0" kern="0" dirty="0" smtClean="0"/>
              <a:t> stadium </a:t>
            </a:r>
            <a:r>
              <a:rPr lang="en-US" sz="600" i="0" kern="0" dirty="0" err="1" smtClean="0"/>
              <a:t>nemalobuněčného</a:t>
            </a:r>
            <a:r>
              <a:rPr lang="en-US" sz="600" i="0" kern="0" dirty="0" smtClean="0"/>
              <a:t> </a:t>
            </a:r>
            <a:r>
              <a:rPr lang="en-US" sz="600" i="0" kern="0" dirty="0" err="1" smtClean="0"/>
              <a:t>karcinomu</a:t>
            </a:r>
            <a:r>
              <a:rPr lang="en-US" sz="600" i="0" kern="0" dirty="0" smtClean="0"/>
              <a:t> </a:t>
            </a:r>
            <a:r>
              <a:rPr lang="en-US" sz="600" i="0" kern="0" dirty="0" err="1" smtClean="0"/>
              <a:t>plic</a:t>
            </a:r>
            <a:r>
              <a:rPr lang="en-US" sz="600" i="0" kern="0" dirty="0" smtClean="0"/>
              <a:t> (NSCLC): </a:t>
            </a:r>
            <a:r>
              <a:rPr lang="en-US" sz="600" i="0" kern="0" dirty="0" err="1" smtClean="0"/>
              <a:t>Přípravek</a:t>
            </a:r>
            <a:r>
              <a:rPr lang="en-US" sz="600" i="0" kern="0" dirty="0" smtClean="0"/>
              <a:t> </a:t>
            </a:r>
            <a:r>
              <a:rPr lang="en-US" sz="600" i="0" kern="0" dirty="0" err="1" smtClean="0"/>
              <a:t>Tecentriq</a:t>
            </a:r>
            <a:r>
              <a:rPr lang="en-US" sz="600" i="0" kern="0" dirty="0" smtClean="0"/>
              <a:t> v </a:t>
            </a:r>
            <a:r>
              <a:rPr lang="en-US" sz="600" i="0" kern="0" dirty="0" err="1" smtClean="0"/>
              <a:t>monoterapii</a:t>
            </a:r>
            <a:r>
              <a:rPr lang="en-US" sz="600" i="0" kern="0" dirty="0" smtClean="0"/>
              <a:t> je </a:t>
            </a:r>
            <a:r>
              <a:rPr lang="en-US" sz="600" i="0" kern="0" dirty="0" err="1" smtClean="0"/>
              <a:t>indikován</a:t>
            </a:r>
            <a:r>
              <a:rPr lang="en-US" sz="600" i="0" kern="0" dirty="0" smtClean="0"/>
              <a:t> k </a:t>
            </a:r>
            <a:r>
              <a:rPr lang="en-US" sz="600" i="0" kern="0" dirty="0" err="1" smtClean="0"/>
              <a:t>adjuvantní</a:t>
            </a:r>
            <a:r>
              <a:rPr lang="en-US" sz="600" i="0" kern="0" dirty="0" smtClean="0"/>
              <a:t> </a:t>
            </a:r>
            <a:r>
              <a:rPr lang="en-US" sz="600" i="0" kern="0" dirty="0" err="1" smtClean="0"/>
              <a:t>léčbě</a:t>
            </a:r>
            <a:r>
              <a:rPr lang="en-US" sz="600" i="0" kern="0" dirty="0" smtClean="0"/>
              <a:t> </a:t>
            </a:r>
            <a:r>
              <a:rPr lang="en-US" sz="600" i="0" kern="0" dirty="0" err="1" smtClean="0"/>
              <a:t>dospělých</a:t>
            </a:r>
            <a:r>
              <a:rPr lang="en-US" sz="600" i="0" kern="0" dirty="0" smtClean="0"/>
              <a:t> </a:t>
            </a:r>
            <a:r>
              <a:rPr lang="en-US" sz="600" i="0" kern="0" dirty="0" err="1" smtClean="0"/>
              <a:t>pacientů</a:t>
            </a:r>
            <a:r>
              <a:rPr lang="en-US" sz="600" i="0" kern="0" dirty="0" smtClean="0"/>
              <a:t> s NSCLC s </a:t>
            </a:r>
            <a:r>
              <a:rPr lang="en-US" sz="600" i="0" kern="0" dirty="0" err="1" smtClean="0"/>
              <a:t>vysokým</a:t>
            </a:r>
            <a:r>
              <a:rPr lang="en-US" sz="600" i="0" kern="0" dirty="0" smtClean="0"/>
              <a:t> </a:t>
            </a:r>
            <a:r>
              <a:rPr lang="en-US" sz="600" i="0" kern="0" dirty="0" err="1" smtClean="0"/>
              <a:t>rizikem</a:t>
            </a:r>
            <a:r>
              <a:rPr lang="en-US" sz="600" i="0" kern="0" dirty="0" smtClean="0"/>
              <a:t> </a:t>
            </a:r>
            <a:r>
              <a:rPr lang="en-US" sz="600" i="0" kern="0" dirty="0" err="1" smtClean="0"/>
              <a:t>rekurence</a:t>
            </a:r>
            <a:r>
              <a:rPr lang="en-US" sz="600" i="0" kern="0" dirty="0" smtClean="0"/>
              <a:t> </a:t>
            </a:r>
            <a:r>
              <a:rPr lang="en-US" sz="600" i="0" kern="0" dirty="0" err="1" smtClean="0"/>
              <a:t>onemocnění</a:t>
            </a:r>
            <a:r>
              <a:rPr lang="en-US" sz="600" i="0" kern="0" dirty="0" smtClean="0"/>
              <a:t>, </a:t>
            </a:r>
            <a:r>
              <a:rPr lang="en-US" sz="600" i="0" kern="0" dirty="0" err="1" smtClean="0"/>
              <a:t>kteří</a:t>
            </a:r>
            <a:r>
              <a:rPr lang="en-US" sz="600" i="0" kern="0" dirty="0" smtClean="0"/>
              <a:t> </a:t>
            </a:r>
            <a:r>
              <a:rPr lang="en-US" sz="600" i="0" kern="0" dirty="0" err="1" smtClean="0"/>
              <a:t>mají</a:t>
            </a:r>
            <a:r>
              <a:rPr lang="en-US" sz="600" i="0" kern="0" dirty="0" smtClean="0"/>
              <a:t> </a:t>
            </a:r>
            <a:r>
              <a:rPr lang="en-US" sz="600" i="0" kern="0" dirty="0" err="1" smtClean="0"/>
              <a:t>nádory</a:t>
            </a:r>
            <a:r>
              <a:rPr lang="en-US" sz="600" i="0" kern="0" dirty="0" smtClean="0"/>
              <a:t> s </a:t>
            </a:r>
            <a:r>
              <a:rPr lang="en-US" sz="600" i="0" kern="0" dirty="0" err="1" smtClean="0"/>
              <a:t>expresí</a:t>
            </a:r>
            <a:r>
              <a:rPr lang="en-US" sz="600" i="0" kern="0" dirty="0" smtClean="0"/>
              <a:t> PD-L1 </a:t>
            </a:r>
            <a:r>
              <a:rPr lang="en-US" sz="600" i="0" kern="0" dirty="0" err="1" smtClean="0"/>
              <a:t>na</a:t>
            </a:r>
            <a:r>
              <a:rPr lang="en-US" sz="600" i="0" kern="0" dirty="0" smtClean="0"/>
              <a:t> ≥ 50 % </a:t>
            </a:r>
            <a:r>
              <a:rPr lang="en-US" sz="600" i="0" kern="0" dirty="0" err="1" smtClean="0"/>
              <a:t>nádorových</a:t>
            </a:r>
            <a:r>
              <a:rPr lang="en-US" sz="600" i="0" kern="0" dirty="0" smtClean="0"/>
              <a:t> </a:t>
            </a:r>
            <a:r>
              <a:rPr lang="en-US" sz="600" i="0" kern="0" dirty="0" err="1" smtClean="0"/>
              <a:t>buněk</a:t>
            </a:r>
            <a:r>
              <a:rPr lang="en-US" sz="600" i="0" kern="0" dirty="0" smtClean="0"/>
              <a:t> (TC) </a:t>
            </a:r>
            <a:r>
              <a:rPr lang="en-US" sz="600" i="0" kern="0" dirty="0" err="1" smtClean="0"/>
              <a:t>po</a:t>
            </a:r>
            <a:r>
              <a:rPr lang="en-US" sz="600" i="0" kern="0" dirty="0" smtClean="0"/>
              <a:t> </a:t>
            </a:r>
            <a:r>
              <a:rPr lang="en-US" sz="600" i="0" kern="0" dirty="0" err="1" smtClean="0"/>
              <a:t>úplné</a:t>
            </a:r>
            <a:r>
              <a:rPr lang="en-US" sz="600" i="0" kern="0" dirty="0" smtClean="0"/>
              <a:t> </a:t>
            </a:r>
            <a:r>
              <a:rPr lang="en-US" sz="600" i="0" kern="0" dirty="0" err="1" smtClean="0"/>
              <a:t>resekci</a:t>
            </a:r>
            <a:r>
              <a:rPr lang="en-US" sz="600" i="0" kern="0" dirty="0" smtClean="0"/>
              <a:t> a </a:t>
            </a:r>
            <a:r>
              <a:rPr lang="en-US" sz="600" i="0" kern="0" dirty="0" err="1" smtClean="0"/>
              <a:t>chemoterapii</a:t>
            </a:r>
            <a:r>
              <a:rPr lang="en-US" sz="600" i="0" kern="0" dirty="0" smtClean="0"/>
              <a:t> </a:t>
            </a:r>
            <a:r>
              <a:rPr lang="en-US" sz="600" i="0" kern="0" dirty="0" err="1" smtClean="0"/>
              <a:t>na</a:t>
            </a:r>
            <a:r>
              <a:rPr lang="en-US" sz="600" i="0" kern="0" dirty="0" smtClean="0"/>
              <a:t> </a:t>
            </a:r>
            <a:r>
              <a:rPr lang="en-US" sz="600" i="0" kern="0" dirty="0" err="1" smtClean="0"/>
              <a:t>bázi</a:t>
            </a:r>
            <a:r>
              <a:rPr lang="en-US" sz="600" i="0" kern="0" dirty="0" smtClean="0"/>
              <a:t> </a:t>
            </a:r>
            <a:r>
              <a:rPr lang="en-US" sz="600" i="0" kern="0" dirty="0" err="1" smtClean="0"/>
              <a:t>platiny</a:t>
            </a:r>
            <a:r>
              <a:rPr lang="en-US" sz="600" i="0" kern="0" dirty="0" smtClean="0"/>
              <a:t> a </a:t>
            </a:r>
            <a:r>
              <a:rPr lang="en-US" sz="600" i="0" kern="0" dirty="0" err="1" smtClean="0"/>
              <a:t>kteří</a:t>
            </a:r>
            <a:r>
              <a:rPr lang="en-US" sz="600" i="0" kern="0" dirty="0" smtClean="0"/>
              <a:t> </a:t>
            </a:r>
            <a:r>
              <a:rPr lang="en-US" sz="600" i="0" kern="0" dirty="0" err="1" smtClean="0"/>
              <a:t>nemají</a:t>
            </a:r>
            <a:r>
              <a:rPr lang="en-US" sz="600" i="0" kern="0" dirty="0" smtClean="0"/>
              <a:t> NSCLC s </a:t>
            </a:r>
            <a:r>
              <a:rPr lang="en-US" sz="600" i="0" kern="0" dirty="0" err="1" smtClean="0"/>
              <a:t>aktivačními</a:t>
            </a:r>
            <a:r>
              <a:rPr lang="en-US" sz="600" i="0" kern="0" dirty="0" smtClean="0"/>
              <a:t> </a:t>
            </a:r>
            <a:r>
              <a:rPr lang="en-US" sz="600" i="0" kern="0" dirty="0" err="1" smtClean="0"/>
              <a:t>mutacemi</a:t>
            </a:r>
            <a:r>
              <a:rPr lang="en-US" sz="600" i="0" kern="0" dirty="0" smtClean="0"/>
              <a:t> EGFR </a:t>
            </a:r>
            <a:r>
              <a:rPr lang="en-US" sz="600" i="0" kern="0" dirty="0" err="1" smtClean="0"/>
              <a:t>nebo</a:t>
            </a:r>
            <a:r>
              <a:rPr lang="en-US" sz="600" i="0" kern="0" dirty="0" smtClean="0"/>
              <a:t> </a:t>
            </a:r>
            <a:r>
              <a:rPr lang="en-US" sz="600" i="0" kern="0" dirty="0" err="1" smtClean="0"/>
              <a:t>přestavbami</a:t>
            </a:r>
            <a:r>
              <a:rPr lang="en-US" sz="600" i="0" kern="0" dirty="0" smtClean="0"/>
              <a:t> ALK. </a:t>
            </a:r>
            <a:r>
              <a:rPr lang="en-US" sz="600" i="0" kern="0" dirty="0" err="1" smtClean="0"/>
              <a:t>Metastazující</a:t>
            </a:r>
            <a:r>
              <a:rPr lang="en-US" sz="600" i="0" kern="0" dirty="0" smtClean="0"/>
              <a:t> NSCLC: 1) </a:t>
            </a:r>
            <a:r>
              <a:rPr lang="en-US" sz="600" i="0" kern="0" dirty="0" err="1" smtClean="0"/>
              <a:t>Přípravek</a:t>
            </a:r>
            <a:r>
              <a:rPr lang="en-US" sz="600" i="0" kern="0" dirty="0" smtClean="0"/>
              <a:t> </a:t>
            </a:r>
            <a:r>
              <a:rPr lang="en-US" sz="600" i="0" kern="0" dirty="0" err="1" smtClean="0"/>
              <a:t>Tecentriq</a:t>
            </a:r>
            <a:r>
              <a:rPr lang="en-US" sz="600" i="0" kern="0" dirty="0" smtClean="0"/>
              <a:t> je </a:t>
            </a:r>
            <a:r>
              <a:rPr lang="en-US" sz="600" i="0" kern="0" dirty="0" err="1" smtClean="0"/>
              <a:t>jako</a:t>
            </a:r>
            <a:r>
              <a:rPr lang="en-US" sz="600" i="0" kern="0" dirty="0" smtClean="0"/>
              <a:t> </a:t>
            </a:r>
            <a:r>
              <a:rPr lang="en-US" sz="600" i="0" kern="0" dirty="0" err="1" smtClean="0"/>
              <a:t>monoterapie</a:t>
            </a:r>
            <a:r>
              <a:rPr lang="en-US" sz="600" i="0" kern="0" dirty="0" smtClean="0"/>
              <a:t> </a:t>
            </a:r>
            <a:r>
              <a:rPr lang="en-US" sz="600" i="0" kern="0" dirty="0" err="1" smtClean="0"/>
              <a:t>indikován</a:t>
            </a:r>
            <a:r>
              <a:rPr lang="en-US" sz="600" i="0" kern="0" dirty="0" smtClean="0"/>
              <a:t> k </a:t>
            </a:r>
            <a:r>
              <a:rPr lang="en-US" sz="600" i="0" kern="0" dirty="0" err="1" smtClean="0"/>
              <a:t>léčbě</a:t>
            </a:r>
            <a:r>
              <a:rPr lang="en-US" sz="600" i="0" kern="0" dirty="0" smtClean="0"/>
              <a:t> </a:t>
            </a:r>
            <a:r>
              <a:rPr lang="en-US" sz="600" i="0" kern="0" dirty="0" err="1" smtClean="0"/>
              <a:t>dospělých</a:t>
            </a:r>
            <a:r>
              <a:rPr lang="en-US" sz="600" i="0" kern="0" dirty="0" smtClean="0"/>
              <a:t> </a:t>
            </a:r>
            <a:r>
              <a:rPr lang="en-US" sz="600" i="0" kern="0" dirty="0" err="1" smtClean="0"/>
              <a:t>pacientů</a:t>
            </a:r>
            <a:r>
              <a:rPr lang="en-US" sz="600" i="0" kern="0" dirty="0" smtClean="0"/>
              <a:t> s </a:t>
            </a:r>
            <a:r>
              <a:rPr lang="en-US" sz="600" i="0" kern="0" dirty="0" err="1" smtClean="0"/>
              <a:t>lokálně</a:t>
            </a:r>
            <a:r>
              <a:rPr lang="en-US" sz="600" i="0" kern="0" dirty="0" smtClean="0"/>
              <a:t> </a:t>
            </a:r>
            <a:r>
              <a:rPr lang="en-US" sz="600" i="0" kern="0" dirty="0" err="1" smtClean="0"/>
              <a:t>pokročilým</a:t>
            </a:r>
            <a:r>
              <a:rPr lang="en-US" sz="600" i="0" kern="0" dirty="0" smtClean="0"/>
              <a:t> </a:t>
            </a:r>
            <a:r>
              <a:rPr lang="en-US" sz="600" i="0" kern="0" dirty="0" err="1" smtClean="0"/>
              <a:t>nebo</a:t>
            </a:r>
            <a:r>
              <a:rPr lang="en-US" sz="600" i="0" kern="0" dirty="0" smtClean="0"/>
              <a:t> </a:t>
            </a:r>
            <a:r>
              <a:rPr lang="en-US" sz="600" i="0" kern="0" dirty="0" err="1" smtClean="0"/>
              <a:t>metastazujícím</a:t>
            </a:r>
            <a:r>
              <a:rPr lang="en-US" sz="600" i="0" kern="0" dirty="0" smtClean="0"/>
              <a:t> NSCLC </a:t>
            </a:r>
            <a:r>
              <a:rPr lang="en-US" sz="600" i="0" kern="0" dirty="0" err="1" smtClean="0"/>
              <a:t>po</a:t>
            </a:r>
            <a:r>
              <a:rPr lang="en-US" sz="600" i="0" kern="0" dirty="0" smtClean="0"/>
              <a:t> </a:t>
            </a:r>
            <a:r>
              <a:rPr lang="en-US" sz="600" i="0" kern="0" dirty="0" err="1" smtClean="0"/>
              <a:t>předchozí</a:t>
            </a:r>
            <a:r>
              <a:rPr lang="en-US" sz="600" i="0" kern="0" dirty="0" smtClean="0"/>
              <a:t> </a:t>
            </a:r>
            <a:r>
              <a:rPr lang="en-US" sz="600" i="0" kern="0" dirty="0" err="1" smtClean="0"/>
              <a:t>chemoterapii</a:t>
            </a:r>
            <a:r>
              <a:rPr lang="en-US" sz="600" i="0" kern="0" dirty="0" smtClean="0"/>
              <a:t>. </a:t>
            </a:r>
            <a:r>
              <a:rPr lang="en-US" sz="600" i="0" kern="0" dirty="0" err="1" smtClean="0"/>
              <a:t>Pacientům</a:t>
            </a:r>
            <a:r>
              <a:rPr lang="en-US" sz="600" i="0" kern="0" dirty="0" smtClean="0"/>
              <a:t> s NSCLC s </a:t>
            </a:r>
            <a:r>
              <a:rPr lang="en-US" sz="600" i="0" kern="0" dirty="0" err="1" smtClean="0"/>
              <a:t>aktivačními</a:t>
            </a:r>
            <a:r>
              <a:rPr lang="en-US" sz="600" i="0" kern="0" dirty="0" smtClean="0"/>
              <a:t> </a:t>
            </a:r>
            <a:r>
              <a:rPr lang="en-US" sz="600" i="0" kern="0" dirty="0" err="1" smtClean="0"/>
              <a:t>mutacemi</a:t>
            </a:r>
            <a:r>
              <a:rPr lang="en-US" sz="600" i="0" kern="0" dirty="0" smtClean="0"/>
              <a:t> EGFR </a:t>
            </a:r>
            <a:r>
              <a:rPr lang="en-US" sz="600" i="0" kern="0" dirty="0" err="1" smtClean="0"/>
              <a:t>nebo</a:t>
            </a:r>
            <a:r>
              <a:rPr lang="en-US" sz="600" i="0" kern="0" dirty="0" smtClean="0"/>
              <a:t> </a:t>
            </a:r>
            <a:r>
              <a:rPr lang="en-US" sz="600" i="0" kern="0" dirty="0" err="1" smtClean="0"/>
              <a:t>přestavbami</a:t>
            </a:r>
            <a:r>
              <a:rPr lang="en-US" sz="600" i="0" kern="0" dirty="0" smtClean="0"/>
              <a:t> ALK </a:t>
            </a:r>
            <a:r>
              <a:rPr lang="en-US" sz="600" i="0" kern="0" dirty="0" err="1" smtClean="0"/>
              <a:t>má</a:t>
            </a:r>
            <a:r>
              <a:rPr lang="en-US" sz="600" i="0" kern="0" dirty="0" smtClean="0"/>
              <a:t> </a:t>
            </a:r>
            <a:r>
              <a:rPr lang="en-US" sz="600" i="0" kern="0" dirty="0" err="1" smtClean="0"/>
              <a:t>být</a:t>
            </a:r>
            <a:r>
              <a:rPr lang="en-US" sz="600" i="0" kern="0" dirty="0" smtClean="0"/>
              <a:t> </a:t>
            </a:r>
            <a:r>
              <a:rPr lang="en-US" sz="600" i="0" kern="0" dirty="0" err="1" smtClean="0"/>
              <a:t>také</a:t>
            </a:r>
            <a:r>
              <a:rPr lang="en-US" sz="600" i="0" kern="0" dirty="0" smtClean="0"/>
              <a:t> </a:t>
            </a:r>
            <a:r>
              <a:rPr lang="en-US" sz="600" i="0" kern="0" dirty="0" err="1" smtClean="0"/>
              <a:t>podávána</a:t>
            </a:r>
            <a:r>
              <a:rPr lang="en-US" sz="600" i="0" kern="0" dirty="0" smtClean="0"/>
              <a:t> </a:t>
            </a:r>
            <a:r>
              <a:rPr lang="en-US" sz="600" i="0" kern="0" dirty="0" err="1" smtClean="0"/>
              <a:t>cílená</a:t>
            </a:r>
            <a:r>
              <a:rPr lang="en-US" sz="600" i="0" kern="0" dirty="0" smtClean="0"/>
              <a:t> </a:t>
            </a:r>
            <a:r>
              <a:rPr lang="en-US" sz="600" i="0" kern="0" dirty="0" err="1" smtClean="0"/>
              <a:t>léčba</a:t>
            </a:r>
            <a:r>
              <a:rPr lang="en-US" sz="600" i="0" kern="0" dirty="0" smtClean="0"/>
              <a:t> </a:t>
            </a:r>
            <a:r>
              <a:rPr lang="en-US" sz="600" i="0" kern="0" dirty="0" err="1" smtClean="0"/>
              <a:t>před</a:t>
            </a:r>
            <a:r>
              <a:rPr lang="en-US" sz="600" i="0" kern="0" dirty="0" smtClean="0"/>
              <a:t> </a:t>
            </a:r>
            <a:r>
              <a:rPr lang="en-US" sz="600" i="0" kern="0" dirty="0" err="1" smtClean="0"/>
              <a:t>podáním</a:t>
            </a:r>
            <a:r>
              <a:rPr lang="en-US" sz="600" i="0" kern="0" dirty="0" smtClean="0"/>
              <a:t> </a:t>
            </a:r>
            <a:r>
              <a:rPr lang="en-US" sz="600" i="0" kern="0" dirty="0" err="1" smtClean="0"/>
              <a:t>atezolizumabu</a:t>
            </a:r>
            <a:r>
              <a:rPr lang="en-US" sz="600" i="0" kern="0" dirty="0" smtClean="0"/>
              <a:t>. 2) </a:t>
            </a:r>
            <a:r>
              <a:rPr lang="en-US" sz="600" i="0" kern="0" dirty="0" err="1" smtClean="0"/>
              <a:t>Přípravek</a:t>
            </a:r>
            <a:r>
              <a:rPr lang="en-US" sz="600" i="0" kern="0" dirty="0" smtClean="0"/>
              <a:t> </a:t>
            </a:r>
            <a:r>
              <a:rPr lang="en-US" sz="600" i="0" kern="0" dirty="0" err="1" smtClean="0"/>
              <a:t>Tecentriq</a:t>
            </a:r>
            <a:r>
              <a:rPr lang="en-US" sz="600" i="0" kern="0" dirty="0" smtClean="0"/>
              <a:t> je v </a:t>
            </a:r>
            <a:r>
              <a:rPr lang="en-US" sz="600" i="0" kern="0" dirty="0" err="1" smtClean="0"/>
              <a:t>kombinaci</a:t>
            </a:r>
            <a:r>
              <a:rPr lang="en-US" sz="600" i="0" kern="0" dirty="0" smtClean="0"/>
              <a:t> s </a:t>
            </a:r>
            <a:r>
              <a:rPr lang="en-US" sz="600" i="0" kern="0" dirty="0" err="1" smtClean="0"/>
              <a:t>bevacizumabem</a:t>
            </a:r>
            <a:r>
              <a:rPr lang="en-US" sz="600" i="0" kern="0" dirty="0" smtClean="0"/>
              <a:t>, </a:t>
            </a:r>
            <a:r>
              <a:rPr lang="en-US" sz="600" i="0" kern="0" dirty="0" err="1" smtClean="0"/>
              <a:t>paklitaxelem</a:t>
            </a:r>
            <a:r>
              <a:rPr lang="en-US" sz="600" i="0" kern="0" dirty="0" smtClean="0"/>
              <a:t> a </a:t>
            </a:r>
            <a:r>
              <a:rPr lang="en-US" sz="600" i="0" kern="0" dirty="0" err="1" smtClean="0"/>
              <a:t>karboplatinou</a:t>
            </a:r>
            <a:r>
              <a:rPr lang="en-US" sz="600" i="0" kern="0" dirty="0" smtClean="0"/>
              <a:t> </a:t>
            </a:r>
            <a:r>
              <a:rPr lang="en-US" sz="600" i="0" kern="0" dirty="0" err="1" smtClean="0"/>
              <a:t>indikován</a:t>
            </a:r>
            <a:r>
              <a:rPr lang="en-US" sz="600" i="0" kern="0" dirty="0" smtClean="0"/>
              <a:t> k </a:t>
            </a:r>
            <a:r>
              <a:rPr lang="en-US" sz="600" i="0" kern="0" dirty="0" err="1" smtClean="0"/>
              <a:t>první</a:t>
            </a:r>
            <a:r>
              <a:rPr lang="en-US" sz="600" i="0" kern="0" dirty="0" smtClean="0"/>
              <a:t> </a:t>
            </a:r>
            <a:r>
              <a:rPr lang="en-US" sz="600" i="0" kern="0" dirty="0" err="1" smtClean="0"/>
              <a:t>linii</a:t>
            </a:r>
            <a:r>
              <a:rPr lang="en-US" sz="600" i="0" kern="0" dirty="0" smtClean="0"/>
              <a:t> </a:t>
            </a:r>
            <a:r>
              <a:rPr lang="en-US" sz="600" i="0" kern="0" dirty="0" err="1" smtClean="0"/>
              <a:t>léčby</a:t>
            </a:r>
            <a:r>
              <a:rPr lang="en-US" sz="600" i="0" kern="0" dirty="0" smtClean="0"/>
              <a:t> </a:t>
            </a:r>
            <a:r>
              <a:rPr lang="en-US" sz="600" i="0" kern="0" dirty="0" err="1" smtClean="0"/>
              <a:t>dospělých</a:t>
            </a:r>
            <a:r>
              <a:rPr lang="en-US" sz="600" i="0" kern="0" dirty="0" smtClean="0"/>
              <a:t> </a:t>
            </a:r>
            <a:r>
              <a:rPr lang="en-US" sz="600" i="0" kern="0" dirty="0" err="1" smtClean="0"/>
              <a:t>pacientů</a:t>
            </a:r>
            <a:r>
              <a:rPr lang="en-US" sz="600" i="0" kern="0" dirty="0" smtClean="0"/>
              <a:t> s </a:t>
            </a:r>
            <a:r>
              <a:rPr lang="en-US" sz="600" i="0" kern="0" dirty="0" err="1" smtClean="0"/>
              <a:t>metastazujícím</a:t>
            </a:r>
            <a:r>
              <a:rPr lang="en-US" sz="600" i="0" kern="0" dirty="0" smtClean="0"/>
              <a:t> </a:t>
            </a:r>
            <a:r>
              <a:rPr lang="en-US" sz="600" i="0" kern="0" dirty="0" err="1" smtClean="0"/>
              <a:t>neskvamózním</a:t>
            </a:r>
            <a:r>
              <a:rPr lang="en-US" sz="600" i="0" kern="0" dirty="0" smtClean="0"/>
              <a:t> NSCLC. U </a:t>
            </a:r>
            <a:r>
              <a:rPr lang="en-US" sz="600" i="0" kern="0" dirty="0" err="1" smtClean="0"/>
              <a:t>pacientů</a:t>
            </a:r>
            <a:r>
              <a:rPr lang="en-US" sz="600" i="0" kern="0" dirty="0" smtClean="0"/>
              <a:t> s </a:t>
            </a:r>
            <a:r>
              <a:rPr lang="en-US" sz="600" i="0" kern="0" dirty="0" err="1" smtClean="0"/>
              <a:t>aktivačními</a:t>
            </a:r>
            <a:r>
              <a:rPr lang="en-US" sz="600" i="0" kern="0" dirty="0" smtClean="0"/>
              <a:t> </a:t>
            </a:r>
            <a:r>
              <a:rPr lang="en-US" sz="600" i="0" kern="0" dirty="0" err="1" smtClean="0"/>
              <a:t>mutacemi</a:t>
            </a:r>
            <a:r>
              <a:rPr lang="en-US" sz="600" i="0" kern="0" dirty="0" smtClean="0"/>
              <a:t> EGFR </a:t>
            </a:r>
            <a:r>
              <a:rPr lang="en-US" sz="600" i="0" kern="0" dirty="0" err="1" smtClean="0"/>
              <a:t>nebo</a:t>
            </a:r>
            <a:r>
              <a:rPr lang="en-US" sz="600" i="0" kern="0" dirty="0" smtClean="0"/>
              <a:t/>
            </a:r>
            <a:br>
              <a:rPr lang="en-US" sz="600" i="0" kern="0" dirty="0" smtClean="0"/>
            </a:br>
            <a:r>
              <a:rPr lang="en-US" sz="600" i="0" kern="0" dirty="0" err="1" smtClean="0"/>
              <a:t>přestavbami</a:t>
            </a:r>
            <a:r>
              <a:rPr lang="en-US" sz="600" i="0" kern="0" dirty="0" smtClean="0"/>
              <a:t> ALK je </a:t>
            </a:r>
            <a:r>
              <a:rPr lang="en-US" sz="600" i="0" kern="0" dirty="0" err="1" smtClean="0"/>
              <a:t>přípravek</a:t>
            </a:r>
            <a:r>
              <a:rPr lang="en-US" sz="600" i="0" kern="0" dirty="0" smtClean="0"/>
              <a:t> </a:t>
            </a:r>
            <a:r>
              <a:rPr lang="en-US" sz="600" i="0" kern="0" dirty="0" err="1" smtClean="0"/>
              <a:t>Tecentriq</a:t>
            </a:r>
            <a:r>
              <a:rPr lang="en-US" sz="600" i="0" kern="0" dirty="0" smtClean="0"/>
              <a:t> v </a:t>
            </a:r>
            <a:r>
              <a:rPr lang="en-US" sz="600" i="0" kern="0" dirty="0" err="1" smtClean="0"/>
              <a:t>kombinaci</a:t>
            </a:r>
            <a:r>
              <a:rPr lang="en-US" sz="600" i="0" kern="0" dirty="0" smtClean="0"/>
              <a:t> s </a:t>
            </a:r>
            <a:r>
              <a:rPr lang="en-US" sz="600" i="0" kern="0" dirty="0" err="1" smtClean="0"/>
              <a:t>bevacizumabem</a:t>
            </a:r>
            <a:r>
              <a:rPr lang="en-US" sz="600" i="0" kern="0" dirty="0" smtClean="0"/>
              <a:t>, </a:t>
            </a:r>
            <a:r>
              <a:rPr lang="en-US" sz="600" i="0" kern="0" dirty="0" err="1" smtClean="0"/>
              <a:t>paklitaxelem</a:t>
            </a:r>
            <a:r>
              <a:rPr lang="en-US" sz="600" i="0" kern="0" dirty="0" smtClean="0"/>
              <a:t> a </a:t>
            </a:r>
            <a:r>
              <a:rPr lang="en-US" sz="600" i="0" kern="0" dirty="0" err="1" smtClean="0"/>
              <a:t>karboplatinou</a:t>
            </a:r>
            <a:r>
              <a:rPr lang="en-US" sz="600" i="0" kern="0" dirty="0" smtClean="0"/>
              <a:t> </a:t>
            </a:r>
            <a:r>
              <a:rPr lang="en-US" sz="600" i="0" kern="0" dirty="0" err="1" smtClean="0"/>
              <a:t>indikován</a:t>
            </a:r>
            <a:r>
              <a:rPr lang="en-US" sz="600" i="0" kern="0" dirty="0" smtClean="0"/>
              <a:t> </a:t>
            </a:r>
            <a:r>
              <a:rPr lang="en-US" sz="600" i="0" kern="0" dirty="0" err="1" smtClean="0"/>
              <a:t>až</a:t>
            </a:r>
            <a:r>
              <a:rPr lang="en-US" sz="600" i="0" kern="0" dirty="0" smtClean="0"/>
              <a:t> </a:t>
            </a:r>
            <a:r>
              <a:rPr lang="en-US" sz="600" i="0" kern="0" dirty="0" err="1" smtClean="0"/>
              <a:t>po</a:t>
            </a:r>
            <a:r>
              <a:rPr lang="en-US" sz="600" i="0" kern="0" dirty="0" smtClean="0"/>
              <a:t> </a:t>
            </a:r>
            <a:r>
              <a:rPr lang="en-US" sz="600" i="0" kern="0" dirty="0" err="1" smtClean="0"/>
              <a:t>selhání</a:t>
            </a:r>
            <a:r>
              <a:rPr lang="en-US" sz="600" i="0" kern="0" dirty="0" smtClean="0"/>
              <a:t> </a:t>
            </a:r>
            <a:r>
              <a:rPr lang="en-US" sz="600" i="0" kern="0" dirty="0" err="1" smtClean="0"/>
              <a:t>vhodných</a:t>
            </a:r>
            <a:r>
              <a:rPr lang="en-US" sz="600" i="0" kern="0" dirty="0" smtClean="0"/>
              <a:t> </a:t>
            </a:r>
            <a:r>
              <a:rPr lang="en-US" sz="600" i="0" kern="0" dirty="0" err="1" smtClean="0"/>
              <a:t>možností</a:t>
            </a:r>
            <a:r>
              <a:rPr lang="en-US" sz="600" i="0" kern="0" dirty="0" smtClean="0"/>
              <a:t> </a:t>
            </a:r>
            <a:r>
              <a:rPr lang="en-US" sz="600" i="0" kern="0" dirty="0" err="1" smtClean="0"/>
              <a:t>cílené</a:t>
            </a:r>
            <a:r>
              <a:rPr lang="en-US" sz="600" i="0" kern="0" dirty="0" smtClean="0"/>
              <a:t> </a:t>
            </a:r>
            <a:r>
              <a:rPr lang="en-US" sz="600" i="0" kern="0" dirty="0" err="1" smtClean="0"/>
              <a:t>léčby</a:t>
            </a:r>
            <a:r>
              <a:rPr lang="en-US" sz="600" i="0" kern="0" dirty="0" smtClean="0"/>
              <a:t>. 3) </a:t>
            </a:r>
            <a:r>
              <a:rPr lang="en-US" sz="600" i="0" kern="0" dirty="0" err="1" smtClean="0"/>
              <a:t>Přípravek</a:t>
            </a:r>
            <a:r>
              <a:rPr lang="en-US" sz="600" i="0" kern="0" dirty="0" smtClean="0"/>
              <a:t> </a:t>
            </a:r>
            <a:r>
              <a:rPr lang="en-US" sz="600" i="0" kern="0" dirty="0" err="1" smtClean="0"/>
              <a:t>Tecentriq</a:t>
            </a:r>
            <a:r>
              <a:rPr lang="en-US" sz="600" i="0" kern="0" dirty="0" smtClean="0"/>
              <a:t> je v </a:t>
            </a:r>
            <a:r>
              <a:rPr lang="en-US" sz="600" i="0" kern="0" dirty="0" err="1" smtClean="0"/>
              <a:t>kombinaci</a:t>
            </a:r>
            <a:r>
              <a:rPr lang="en-US" sz="600" i="0" kern="0" dirty="0" smtClean="0"/>
              <a:t> s nab-</a:t>
            </a:r>
            <a:r>
              <a:rPr lang="en-US" sz="600" i="0" kern="0" dirty="0" err="1" smtClean="0"/>
              <a:t>paklitaxelem</a:t>
            </a:r>
            <a:r>
              <a:rPr lang="en-US" sz="600" i="0" kern="0" dirty="0" smtClean="0"/>
              <a:t> a </a:t>
            </a:r>
            <a:r>
              <a:rPr lang="en-US" sz="600" i="0" kern="0" dirty="0" err="1" smtClean="0"/>
              <a:t>karboplatinou</a:t>
            </a:r>
            <a:r>
              <a:rPr lang="en-US" sz="600" i="0" kern="0" dirty="0" smtClean="0"/>
              <a:t> </a:t>
            </a:r>
            <a:r>
              <a:rPr lang="en-US" sz="600" i="0" kern="0" dirty="0" err="1" smtClean="0"/>
              <a:t>indikován</a:t>
            </a:r>
            <a:r>
              <a:rPr lang="en-US" sz="600" i="0" kern="0" dirty="0" smtClean="0"/>
              <a:t> k </a:t>
            </a:r>
            <a:r>
              <a:rPr lang="en-US" sz="600" i="0" kern="0" dirty="0" err="1" smtClean="0"/>
              <a:t>první</a:t>
            </a:r>
            <a:r>
              <a:rPr lang="en-US" sz="600" i="0" kern="0" dirty="0" smtClean="0"/>
              <a:t> </a:t>
            </a:r>
            <a:r>
              <a:rPr lang="en-US" sz="600" i="0" kern="0" dirty="0" err="1" smtClean="0"/>
              <a:t>linii</a:t>
            </a:r>
            <a:r>
              <a:rPr lang="en-US" sz="600" i="0" kern="0" dirty="0" smtClean="0"/>
              <a:t> </a:t>
            </a:r>
            <a:r>
              <a:rPr lang="en-US" sz="600" i="0" kern="0" dirty="0" err="1" smtClean="0"/>
              <a:t>léčby</a:t>
            </a:r>
            <a:r>
              <a:rPr lang="en-US" sz="600" i="0" kern="0" dirty="0" smtClean="0"/>
              <a:t> </a:t>
            </a:r>
            <a:r>
              <a:rPr lang="en-US" sz="600" i="0" kern="0" dirty="0" err="1" smtClean="0"/>
              <a:t>dospělých</a:t>
            </a:r>
            <a:r>
              <a:rPr lang="en-US" sz="600" i="0" kern="0" dirty="0" smtClean="0"/>
              <a:t> </a:t>
            </a:r>
            <a:r>
              <a:rPr lang="en-US" sz="600" i="0" kern="0" dirty="0" err="1" smtClean="0"/>
              <a:t>pacientů</a:t>
            </a:r>
            <a:r>
              <a:rPr lang="en-US" sz="600" i="0" kern="0" dirty="0" smtClean="0"/>
              <a:t> s </a:t>
            </a:r>
            <a:r>
              <a:rPr lang="en-US" sz="600" i="0" kern="0" dirty="0" err="1" smtClean="0"/>
              <a:t>metastazujícím</a:t>
            </a:r>
            <a:r>
              <a:rPr lang="en-US" sz="600" i="0" kern="0" dirty="0" smtClean="0"/>
              <a:t> </a:t>
            </a:r>
            <a:r>
              <a:rPr lang="en-US" sz="600" i="0" kern="0" dirty="0" err="1" smtClean="0"/>
              <a:t>neskvamózním</a:t>
            </a:r>
            <a:r>
              <a:rPr lang="en-US" sz="600" i="0" kern="0" dirty="0" smtClean="0"/>
              <a:t> NSCLC bez </a:t>
            </a:r>
            <a:r>
              <a:rPr lang="en-US" sz="600" i="0" kern="0" dirty="0" err="1" smtClean="0"/>
              <a:t>aktivačních</a:t>
            </a:r>
            <a:r>
              <a:rPr lang="en-US" sz="600" i="0" kern="0" dirty="0" smtClean="0"/>
              <a:t> </a:t>
            </a:r>
            <a:r>
              <a:rPr lang="en-US" sz="600" i="0" kern="0" dirty="0" err="1" smtClean="0"/>
              <a:t>mutací</a:t>
            </a:r>
            <a:r>
              <a:rPr lang="en-US" sz="600" i="0" kern="0" dirty="0" smtClean="0"/>
              <a:t> EGFR </a:t>
            </a:r>
            <a:r>
              <a:rPr lang="en-US" sz="600" i="0" kern="0" dirty="0" err="1" smtClean="0"/>
              <a:t>nebo</a:t>
            </a:r>
            <a:r>
              <a:rPr lang="en-US" sz="600" i="0" kern="0" dirty="0" smtClean="0"/>
              <a:t> bez </a:t>
            </a:r>
            <a:r>
              <a:rPr lang="en-US" sz="600" i="0" kern="0" dirty="0" err="1" smtClean="0"/>
              <a:t>přestavby</a:t>
            </a:r>
            <a:r>
              <a:rPr lang="en-US" sz="600" i="0" kern="0" dirty="0" smtClean="0"/>
              <a:t> ALK. 4) </a:t>
            </a:r>
            <a:r>
              <a:rPr lang="en-US" sz="600" i="0" kern="0" dirty="0" err="1" smtClean="0"/>
              <a:t>Přípravek</a:t>
            </a:r>
            <a:r>
              <a:rPr lang="en-US" sz="600" i="0" kern="0" dirty="0" smtClean="0"/>
              <a:t> </a:t>
            </a:r>
            <a:r>
              <a:rPr lang="en-US" sz="600" i="0" kern="0" dirty="0" err="1" smtClean="0"/>
              <a:t>Tecentriq</a:t>
            </a:r>
            <a:r>
              <a:rPr lang="en-US" sz="600" i="0" kern="0" dirty="0" smtClean="0"/>
              <a:t> je </a:t>
            </a:r>
            <a:r>
              <a:rPr lang="en-US" sz="600" i="0" kern="0" dirty="0" err="1" smtClean="0"/>
              <a:t>jako</a:t>
            </a:r>
            <a:r>
              <a:rPr lang="en-US" sz="600" i="0" kern="0" dirty="0" smtClean="0"/>
              <a:t> </a:t>
            </a:r>
            <a:r>
              <a:rPr lang="en-US" sz="600" i="0" kern="0" dirty="0" err="1" smtClean="0"/>
              <a:t>monoterapie</a:t>
            </a:r>
            <a:r>
              <a:rPr lang="en-US" sz="600" i="0" kern="0" dirty="0" smtClean="0"/>
              <a:t> </a:t>
            </a:r>
            <a:r>
              <a:rPr lang="en-US" sz="600" i="0" kern="0" dirty="0" err="1" smtClean="0"/>
              <a:t>indikován</a:t>
            </a:r>
            <a:r>
              <a:rPr lang="en-US" sz="600" i="0" kern="0" dirty="0" smtClean="0"/>
              <a:t> k </a:t>
            </a:r>
            <a:r>
              <a:rPr lang="en-US" sz="600" i="0" kern="0" dirty="0" err="1" smtClean="0"/>
              <a:t>první</a:t>
            </a:r>
            <a:r>
              <a:rPr lang="en-US" sz="600" i="0" kern="0" dirty="0" smtClean="0"/>
              <a:t> </a:t>
            </a:r>
            <a:r>
              <a:rPr lang="en-US" sz="600" i="0" kern="0" dirty="0" err="1" smtClean="0"/>
              <a:t>linii</a:t>
            </a:r>
            <a:r>
              <a:rPr lang="en-US" sz="600" i="0" kern="0" dirty="0" smtClean="0"/>
              <a:t> </a:t>
            </a:r>
            <a:r>
              <a:rPr lang="en-US" sz="600" i="0" kern="0" dirty="0" err="1" smtClean="0"/>
              <a:t>léčby</a:t>
            </a:r>
            <a:r>
              <a:rPr lang="en-US" sz="600" i="0" kern="0" dirty="0" smtClean="0"/>
              <a:t> </a:t>
            </a:r>
            <a:r>
              <a:rPr lang="en-US" sz="600" i="0" kern="0" dirty="0" err="1" smtClean="0"/>
              <a:t>dospělých</a:t>
            </a:r>
            <a:r>
              <a:rPr lang="en-US" sz="600" i="0" kern="0" dirty="0" smtClean="0"/>
              <a:t> </a:t>
            </a:r>
            <a:r>
              <a:rPr lang="en-US" sz="600" i="0" kern="0" dirty="0" err="1" smtClean="0"/>
              <a:t>pacientů</a:t>
            </a:r>
            <a:r>
              <a:rPr lang="en-US" sz="600" i="0" kern="0" dirty="0" smtClean="0"/>
              <a:t> s </a:t>
            </a:r>
            <a:r>
              <a:rPr lang="en-US" sz="600" i="0" kern="0" dirty="0" err="1" smtClean="0"/>
              <a:t>metastazujícím</a:t>
            </a:r>
            <a:r>
              <a:rPr lang="en-US" sz="600" i="0" kern="0" dirty="0" smtClean="0"/>
              <a:t> </a:t>
            </a:r>
            <a:r>
              <a:rPr lang="en-US" sz="600" i="0" kern="0" dirty="0" err="1" smtClean="0"/>
              <a:t>nemalobuněčným</a:t>
            </a:r>
            <a:r>
              <a:rPr lang="en-US" sz="600" i="0" kern="0" dirty="0" smtClean="0"/>
              <a:t> </a:t>
            </a:r>
            <a:r>
              <a:rPr lang="en-US" sz="600" i="0" kern="0" dirty="0" err="1" smtClean="0"/>
              <a:t>karcinomem</a:t>
            </a:r>
            <a:r>
              <a:rPr lang="en-US" sz="600" i="0" kern="0" dirty="0" smtClean="0"/>
              <a:t> </a:t>
            </a:r>
            <a:r>
              <a:rPr lang="en-US" sz="600" i="0" kern="0" dirty="0" err="1" smtClean="0"/>
              <a:t>plic</a:t>
            </a:r>
            <a:r>
              <a:rPr lang="en-US" sz="600" i="0" kern="0" dirty="0" smtClean="0"/>
              <a:t> (NSCLC), </a:t>
            </a:r>
            <a:r>
              <a:rPr lang="en-US" sz="600" i="0" kern="0" dirty="0" err="1" smtClean="0"/>
              <a:t>kteří</a:t>
            </a:r>
            <a:r>
              <a:rPr lang="en-US" sz="600" i="0" kern="0" dirty="0" smtClean="0"/>
              <a:t> </a:t>
            </a:r>
            <a:r>
              <a:rPr lang="en-US" sz="600" i="0" kern="0" dirty="0" err="1" smtClean="0"/>
              <a:t>mají</a:t>
            </a:r>
            <a:r>
              <a:rPr lang="en-US" sz="600" i="0" kern="0" dirty="0" smtClean="0"/>
              <a:t> </a:t>
            </a:r>
            <a:r>
              <a:rPr lang="en-US" sz="600" i="0" kern="0" dirty="0" err="1" smtClean="0"/>
              <a:t>nádory</a:t>
            </a:r>
            <a:r>
              <a:rPr lang="en-US" sz="600" i="0" kern="0" dirty="0" smtClean="0"/>
              <a:t> s </a:t>
            </a:r>
            <a:r>
              <a:rPr lang="en-US" sz="600" i="0" kern="0" dirty="0" err="1" smtClean="0"/>
              <a:t>expresí</a:t>
            </a:r>
            <a:r>
              <a:rPr lang="en-US" sz="600" i="0" kern="0" dirty="0" smtClean="0"/>
              <a:t> PD-L1 </a:t>
            </a:r>
            <a:r>
              <a:rPr lang="en-US" sz="600" i="0" kern="0" dirty="0" err="1" smtClean="0"/>
              <a:t>na</a:t>
            </a:r>
            <a:r>
              <a:rPr lang="en-US" sz="600" i="0" kern="0" dirty="0" smtClean="0"/>
              <a:t> ≥ 50 % TC </a:t>
            </a:r>
            <a:r>
              <a:rPr lang="en-US" sz="600" i="0" kern="0" dirty="0" err="1" smtClean="0"/>
              <a:t>nebo</a:t>
            </a:r>
            <a:r>
              <a:rPr lang="en-US" sz="600" i="0" kern="0" dirty="0" smtClean="0"/>
              <a:t> ≥ 10 % </a:t>
            </a:r>
            <a:r>
              <a:rPr lang="en-US" sz="600" i="0" kern="0" dirty="0" err="1" smtClean="0"/>
              <a:t>na</a:t>
            </a:r>
            <a:r>
              <a:rPr lang="en-US" sz="600" i="0" kern="0" dirty="0" smtClean="0"/>
              <a:t> tumor </a:t>
            </a:r>
            <a:r>
              <a:rPr lang="en-US" sz="600" i="0" kern="0" dirty="0" err="1" smtClean="0"/>
              <a:t>infiltrujících</a:t>
            </a:r>
            <a:r>
              <a:rPr lang="en-US" sz="600" i="0" kern="0" dirty="0" smtClean="0"/>
              <a:t> </a:t>
            </a:r>
            <a:r>
              <a:rPr lang="en-US" sz="600" i="0" kern="0" dirty="0" err="1" smtClean="0"/>
              <a:t>imunitních</a:t>
            </a:r>
            <a:r>
              <a:rPr lang="en-US" sz="600" i="0" kern="0" dirty="0" smtClean="0"/>
              <a:t> </a:t>
            </a:r>
            <a:r>
              <a:rPr lang="en-US" sz="600" i="0" kern="0" dirty="0" err="1" smtClean="0"/>
              <a:t>buňkách</a:t>
            </a:r>
            <a:r>
              <a:rPr lang="en-US" sz="600" i="0" kern="0" dirty="0" smtClean="0"/>
              <a:t> (IC) a </a:t>
            </a:r>
            <a:r>
              <a:rPr lang="en-US" sz="600" i="0" kern="0" dirty="0" err="1" smtClean="0"/>
              <a:t>kteří</a:t>
            </a:r>
            <a:r>
              <a:rPr lang="en-US" sz="600" i="0" kern="0" dirty="0" smtClean="0"/>
              <a:t> </a:t>
            </a:r>
            <a:r>
              <a:rPr lang="en-US" sz="600" i="0" kern="0" dirty="0" err="1" smtClean="0"/>
              <a:t>nemají</a:t>
            </a:r>
            <a:r>
              <a:rPr lang="en-US" sz="600" i="0" kern="0" dirty="0" smtClean="0"/>
              <a:t> NSCLC s </a:t>
            </a:r>
            <a:r>
              <a:rPr lang="en-US" sz="600" i="0" kern="0" dirty="0" err="1" smtClean="0"/>
              <a:t>mutacemi</a:t>
            </a:r>
            <a:r>
              <a:rPr lang="en-US" sz="600" i="0" kern="0" dirty="0" smtClean="0"/>
              <a:t> EGFR </a:t>
            </a:r>
            <a:r>
              <a:rPr lang="en-US" sz="600" i="0" kern="0" dirty="0" err="1" smtClean="0"/>
              <a:t>nebo</a:t>
            </a:r>
            <a:r>
              <a:rPr lang="en-US" sz="600" i="0" kern="0" dirty="0" smtClean="0"/>
              <a:t> </a:t>
            </a:r>
            <a:r>
              <a:rPr lang="en-US" sz="600" i="0" kern="0" dirty="0" err="1" smtClean="0"/>
              <a:t>přestavbami</a:t>
            </a:r>
            <a:r>
              <a:rPr lang="en-US" sz="600" i="0" kern="0" dirty="0" smtClean="0"/>
              <a:t> ALK. </a:t>
            </a:r>
            <a:r>
              <a:rPr lang="en-US" sz="600" i="0" kern="0" dirty="0" err="1" smtClean="0"/>
              <a:t>Malobuněčný</a:t>
            </a:r>
            <a:r>
              <a:rPr lang="en-US" sz="600" i="0" kern="0" dirty="0" smtClean="0"/>
              <a:t> </a:t>
            </a:r>
            <a:r>
              <a:rPr lang="en-US" sz="600" i="0" kern="0" dirty="0" err="1" smtClean="0"/>
              <a:t>karcinom</a:t>
            </a:r>
            <a:r>
              <a:rPr lang="en-US" sz="600" i="0" kern="0" dirty="0" smtClean="0"/>
              <a:t> </a:t>
            </a:r>
            <a:r>
              <a:rPr lang="en-US" sz="600" i="0" kern="0" dirty="0" err="1" smtClean="0"/>
              <a:t>plic</a:t>
            </a:r>
            <a:r>
              <a:rPr lang="en-US" sz="600" i="0" kern="0" dirty="0" smtClean="0"/>
              <a:t>: </a:t>
            </a:r>
            <a:r>
              <a:rPr lang="en-US" sz="600" i="0" kern="0" dirty="0" err="1" smtClean="0"/>
              <a:t>Přípravek</a:t>
            </a:r>
            <a:r>
              <a:rPr lang="en-US" sz="600" i="0" kern="0" dirty="0" smtClean="0"/>
              <a:t> </a:t>
            </a:r>
            <a:r>
              <a:rPr lang="en-US" sz="600" i="0" kern="0" dirty="0" err="1" smtClean="0"/>
              <a:t>Tecentriq</a:t>
            </a:r>
            <a:r>
              <a:rPr lang="en-US" sz="600" i="0" kern="0" dirty="0" smtClean="0"/>
              <a:t> je v </a:t>
            </a:r>
            <a:r>
              <a:rPr lang="en-US" sz="600" i="0" kern="0" dirty="0" err="1" smtClean="0"/>
              <a:t>kombinaci</a:t>
            </a:r>
            <a:r>
              <a:rPr lang="en-US" sz="600" i="0" kern="0" dirty="0" smtClean="0"/>
              <a:t> s </a:t>
            </a:r>
            <a:r>
              <a:rPr lang="en-US" sz="600" i="0" kern="0" dirty="0" err="1" smtClean="0"/>
              <a:t>karboplatinou</a:t>
            </a:r>
            <a:r>
              <a:rPr lang="en-US" sz="600" i="0" kern="0" dirty="0" smtClean="0"/>
              <a:t> a </a:t>
            </a:r>
            <a:r>
              <a:rPr lang="en-US" sz="600" i="0" kern="0" dirty="0" err="1" smtClean="0"/>
              <a:t>etoposidem</a:t>
            </a:r>
            <a:r>
              <a:rPr lang="en-US" sz="600" i="0" kern="0" dirty="0" smtClean="0"/>
              <a:t> </a:t>
            </a:r>
            <a:r>
              <a:rPr lang="en-US" sz="600" i="0" kern="0" dirty="0" err="1" smtClean="0"/>
              <a:t>indikován</a:t>
            </a:r>
            <a:r>
              <a:rPr lang="en-US" sz="600" i="0" kern="0" dirty="0" smtClean="0"/>
              <a:t> k </a:t>
            </a:r>
            <a:r>
              <a:rPr lang="en-US" sz="600" i="0" kern="0" dirty="0" err="1" smtClean="0"/>
              <a:t>první</a:t>
            </a:r>
            <a:r>
              <a:rPr lang="en-US" sz="600" i="0" kern="0" dirty="0" smtClean="0"/>
              <a:t> </a:t>
            </a:r>
            <a:r>
              <a:rPr lang="en-US" sz="600" i="0" kern="0" dirty="0" err="1" smtClean="0"/>
              <a:t>linii</a:t>
            </a:r>
            <a:r>
              <a:rPr lang="en-US" sz="600" i="0" kern="0" dirty="0" smtClean="0"/>
              <a:t> </a:t>
            </a:r>
            <a:r>
              <a:rPr lang="en-US" sz="600" i="0" kern="0" dirty="0" err="1" smtClean="0"/>
              <a:t>léčby</a:t>
            </a:r>
            <a:r>
              <a:rPr lang="en-US" sz="600" i="0" kern="0" dirty="0" smtClean="0"/>
              <a:t> </a:t>
            </a:r>
            <a:r>
              <a:rPr lang="en-US" sz="600" i="0" kern="0" dirty="0" err="1" smtClean="0"/>
              <a:t>dospělých</a:t>
            </a:r>
            <a:r>
              <a:rPr lang="en-US" sz="600" i="0" kern="0" dirty="0" smtClean="0"/>
              <a:t> </a:t>
            </a:r>
            <a:r>
              <a:rPr lang="en-US" sz="600" i="0" kern="0" dirty="0" err="1" smtClean="0"/>
              <a:t>pacientů</a:t>
            </a:r>
            <a:r>
              <a:rPr lang="en-US" sz="600" i="0" kern="0" dirty="0" smtClean="0"/>
              <a:t> s </a:t>
            </a:r>
            <a:r>
              <a:rPr lang="en-US" sz="600" i="0" kern="0" dirty="0" err="1" smtClean="0"/>
              <a:t>extenzivním</a:t>
            </a:r>
            <a:r>
              <a:rPr lang="en-US" sz="600" i="0" kern="0" dirty="0" smtClean="0"/>
              <a:t> </a:t>
            </a:r>
            <a:r>
              <a:rPr lang="en-US" sz="600" i="0" kern="0" dirty="0" err="1" smtClean="0"/>
              <a:t>stádiem</a:t>
            </a:r>
            <a:r>
              <a:rPr lang="en-US" sz="600" i="0" kern="0" dirty="0" smtClean="0"/>
              <a:t/>
            </a:r>
            <a:br>
              <a:rPr lang="en-US" sz="600" i="0" kern="0" dirty="0" smtClean="0"/>
            </a:br>
            <a:r>
              <a:rPr lang="en-US" sz="600" i="0" kern="0" dirty="0" err="1" smtClean="0"/>
              <a:t>malobuněčného</a:t>
            </a:r>
            <a:r>
              <a:rPr lang="en-US" sz="600" i="0" kern="0" dirty="0" smtClean="0"/>
              <a:t> </a:t>
            </a:r>
            <a:r>
              <a:rPr lang="en-US" sz="600" i="0" kern="0" dirty="0" err="1" smtClean="0"/>
              <a:t>karcinomu</a:t>
            </a:r>
            <a:r>
              <a:rPr lang="en-US" sz="600" i="0" kern="0" dirty="0" smtClean="0"/>
              <a:t> </a:t>
            </a:r>
            <a:r>
              <a:rPr lang="en-US" sz="600" i="0" kern="0" dirty="0" err="1" smtClean="0"/>
              <a:t>plic</a:t>
            </a:r>
            <a:r>
              <a:rPr lang="en-US" sz="600" i="0" kern="0" dirty="0" smtClean="0"/>
              <a:t>. Triple </a:t>
            </a:r>
            <a:r>
              <a:rPr lang="en-US" sz="600" i="0" kern="0" dirty="0" err="1" smtClean="0"/>
              <a:t>negativní</a:t>
            </a:r>
            <a:r>
              <a:rPr lang="en-US" sz="600" i="0" kern="0" dirty="0" smtClean="0"/>
              <a:t> </a:t>
            </a:r>
            <a:r>
              <a:rPr lang="en-US" sz="600" i="0" kern="0" dirty="0" err="1" smtClean="0"/>
              <a:t>karcinom</a:t>
            </a:r>
            <a:r>
              <a:rPr lang="en-US" sz="600" i="0" kern="0" dirty="0" smtClean="0"/>
              <a:t> </a:t>
            </a:r>
            <a:r>
              <a:rPr lang="en-US" sz="600" i="0" kern="0" dirty="0" err="1" smtClean="0"/>
              <a:t>prsu</a:t>
            </a:r>
            <a:r>
              <a:rPr lang="en-US" sz="600" i="0" kern="0" dirty="0" smtClean="0"/>
              <a:t>: </a:t>
            </a:r>
            <a:r>
              <a:rPr lang="en-US" sz="600" i="0" kern="0" dirty="0" err="1" smtClean="0"/>
              <a:t>Přípravek</a:t>
            </a:r>
            <a:r>
              <a:rPr lang="en-US" sz="600" i="0" kern="0" dirty="0" smtClean="0"/>
              <a:t> </a:t>
            </a:r>
            <a:r>
              <a:rPr lang="en-US" sz="600" i="0" kern="0" dirty="0" err="1" smtClean="0"/>
              <a:t>Tecentriq</a:t>
            </a:r>
            <a:r>
              <a:rPr lang="en-US" sz="600" i="0" kern="0" dirty="0" smtClean="0"/>
              <a:t> je v </a:t>
            </a:r>
            <a:r>
              <a:rPr lang="en-US" sz="600" i="0" kern="0" dirty="0" err="1" smtClean="0"/>
              <a:t>kombinaci</a:t>
            </a:r>
            <a:r>
              <a:rPr lang="en-US" sz="600" i="0" kern="0" dirty="0" smtClean="0"/>
              <a:t> s nab-</a:t>
            </a:r>
            <a:r>
              <a:rPr lang="en-US" sz="600" i="0" kern="0" dirty="0" err="1" smtClean="0"/>
              <a:t>paklitaxelem</a:t>
            </a:r>
            <a:r>
              <a:rPr lang="en-US" sz="600" i="0" kern="0" dirty="0" smtClean="0"/>
              <a:t> </a:t>
            </a:r>
            <a:r>
              <a:rPr lang="en-US" sz="600" i="0" kern="0" dirty="0" err="1" smtClean="0"/>
              <a:t>indikován</a:t>
            </a:r>
            <a:r>
              <a:rPr lang="en-US" sz="600" i="0" kern="0" dirty="0" smtClean="0"/>
              <a:t> k </a:t>
            </a:r>
            <a:r>
              <a:rPr lang="en-US" sz="600" i="0" kern="0" dirty="0" err="1" smtClean="0"/>
              <a:t>léčbě</a:t>
            </a:r>
            <a:r>
              <a:rPr lang="en-US" sz="600" i="0" kern="0" dirty="0" smtClean="0"/>
              <a:t> </a:t>
            </a:r>
            <a:r>
              <a:rPr lang="en-US" sz="600" i="0" kern="0" dirty="0" err="1" smtClean="0"/>
              <a:t>dospělých</a:t>
            </a:r>
            <a:r>
              <a:rPr lang="en-US" sz="600" i="0" kern="0" dirty="0" smtClean="0"/>
              <a:t> </a:t>
            </a:r>
            <a:r>
              <a:rPr lang="en-US" sz="600" i="0" kern="0" dirty="0" err="1" smtClean="0"/>
              <a:t>pacientů</a:t>
            </a:r>
            <a:r>
              <a:rPr lang="en-US" sz="600" i="0" kern="0" dirty="0" smtClean="0"/>
              <a:t> s </a:t>
            </a:r>
            <a:r>
              <a:rPr lang="en-US" sz="600" i="0" kern="0" dirty="0" err="1" smtClean="0"/>
              <a:t>neresekovatelným</a:t>
            </a:r>
            <a:r>
              <a:rPr lang="en-US" sz="600" i="0" kern="0" dirty="0" smtClean="0"/>
              <a:t> </a:t>
            </a:r>
            <a:r>
              <a:rPr lang="en-US" sz="600" i="0" kern="0" dirty="0" err="1" smtClean="0"/>
              <a:t>lokálně</a:t>
            </a:r>
            <a:r>
              <a:rPr lang="en-US" sz="600" i="0" kern="0" dirty="0" smtClean="0"/>
              <a:t> </a:t>
            </a:r>
            <a:r>
              <a:rPr lang="en-US" sz="600" i="0" kern="0" dirty="0" err="1" smtClean="0"/>
              <a:t>pokročilým</a:t>
            </a:r>
            <a:r>
              <a:rPr lang="en-US" sz="600" i="0" kern="0" dirty="0" smtClean="0"/>
              <a:t> </a:t>
            </a:r>
            <a:r>
              <a:rPr lang="en-US" sz="600" i="0" kern="0" dirty="0" err="1" smtClean="0"/>
              <a:t>nebo</a:t>
            </a:r>
            <a:r>
              <a:rPr lang="en-US" sz="600" i="0" kern="0" dirty="0" smtClean="0"/>
              <a:t> </a:t>
            </a:r>
            <a:r>
              <a:rPr lang="en-US" sz="600" i="0" kern="0" dirty="0" err="1" smtClean="0"/>
              <a:t>metastazujícím</a:t>
            </a:r>
            <a:r>
              <a:rPr lang="en-US" sz="600" i="0" kern="0" dirty="0" smtClean="0"/>
              <a:t> triple </a:t>
            </a:r>
            <a:r>
              <a:rPr lang="en-US" sz="600" i="0" kern="0" dirty="0" err="1" smtClean="0"/>
              <a:t>negativním</a:t>
            </a:r>
            <a:r>
              <a:rPr lang="en-US" sz="600" i="0" kern="0" dirty="0" smtClean="0"/>
              <a:t> </a:t>
            </a:r>
            <a:r>
              <a:rPr lang="en-US" sz="600" i="0" kern="0" dirty="0" err="1" smtClean="0"/>
              <a:t>karcinomem</a:t>
            </a:r>
            <a:r>
              <a:rPr lang="en-US" sz="600" i="0" kern="0" dirty="0" smtClean="0"/>
              <a:t> </a:t>
            </a:r>
            <a:r>
              <a:rPr lang="en-US" sz="600" i="0" kern="0" dirty="0" err="1" smtClean="0"/>
              <a:t>prsu</a:t>
            </a:r>
            <a:r>
              <a:rPr lang="en-US" sz="600" i="0" kern="0" dirty="0" smtClean="0"/>
              <a:t> (TNBC), </a:t>
            </a:r>
            <a:r>
              <a:rPr lang="en-US" sz="600" i="0" kern="0" dirty="0" err="1" smtClean="0"/>
              <a:t>jejichž</a:t>
            </a:r>
            <a:r>
              <a:rPr lang="en-US" sz="600" i="0" kern="0" dirty="0" smtClean="0"/>
              <a:t> </a:t>
            </a:r>
            <a:r>
              <a:rPr lang="en-US" sz="600" i="0" kern="0" dirty="0" err="1" smtClean="0"/>
              <a:t>nádory</a:t>
            </a:r>
            <a:r>
              <a:rPr lang="en-US" sz="600" i="0" kern="0" dirty="0" smtClean="0"/>
              <a:t> </a:t>
            </a:r>
            <a:r>
              <a:rPr lang="en-US" sz="600" i="0" kern="0" dirty="0" err="1" smtClean="0"/>
              <a:t>mají</a:t>
            </a:r>
            <a:r>
              <a:rPr lang="en-US" sz="600" i="0" kern="0" dirty="0" smtClean="0"/>
              <a:t> </a:t>
            </a:r>
            <a:r>
              <a:rPr lang="en-US" sz="600" i="0" kern="0" dirty="0" err="1" smtClean="0"/>
              <a:t>expresi</a:t>
            </a:r>
            <a:r>
              <a:rPr lang="en-US" sz="600" i="0" kern="0" dirty="0" smtClean="0"/>
              <a:t> PD-L1 ≥ 1 % a </a:t>
            </a:r>
            <a:r>
              <a:rPr lang="en-US" sz="600" i="0" kern="0" dirty="0" err="1" smtClean="0"/>
              <a:t>kteří</a:t>
            </a:r>
            <a:r>
              <a:rPr lang="en-US" sz="600" i="0" kern="0" dirty="0" smtClean="0"/>
              <a:t> </a:t>
            </a:r>
            <a:r>
              <a:rPr lang="en-US" sz="600" i="0" kern="0" dirty="0" err="1" smtClean="0"/>
              <a:t>nebyli</a:t>
            </a:r>
            <a:r>
              <a:rPr lang="en-US" sz="600" i="0" kern="0" dirty="0" smtClean="0"/>
              <a:t> </a:t>
            </a:r>
            <a:r>
              <a:rPr lang="en-US" sz="600" i="0" kern="0" dirty="0" err="1" smtClean="0"/>
              <a:t>léčeni</a:t>
            </a:r>
            <a:r>
              <a:rPr lang="en-US" sz="600" i="0" kern="0" dirty="0" smtClean="0"/>
              <a:t> </a:t>
            </a:r>
            <a:r>
              <a:rPr lang="en-US" sz="600" i="0" kern="0" dirty="0" err="1" smtClean="0"/>
              <a:t>chemoterapií</a:t>
            </a:r>
            <a:r>
              <a:rPr lang="en-US" sz="600" i="0" kern="0" dirty="0" smtClean="0"/>
              <a:t> pro </a:t>
            </a:r>
            <a:r>
              <a:rPr lang="en-US" sz="600" i="0" kern="0" dirty="0" err="1" smtClean="0"/>
              <a:t>metastazující</a:t>
            </a:r>
            <a:r>
              <a:rPr lang="en-US" sz="600" i="0" kern="0" dirty="0" smtClean="0"/>
              <a:t> </a:t>
            </a:r>
            <a:r>
              <a:rPr lang="en-US" sz="600" i="0" kern="0" dirty="0" err="1" smtClean="0"/>
              <a:t>onemocnění</a:t>
            </a:r>
            <a:r>
              <a:rPr lang="en-US" sz="600" i="0" kern="0" dirty="0" smtClean="0"/>
              <a:t>. </a:t>
            </a:r>
            <a:r>
              <a:rPr lang="en-US" sz="600" i="0" kern="0" dirty="0" err="1" smtClean="0"/>
              <a:t>Hepatocelulární</a:t>
            </a:r>
            <a:r>
              <a:rPr lang="en-US" sz="600" i="0" kern="0" dirty="0" smtClean="0"/>
              <a:t> </a:t>
            </a:r>
            <a:r>
              <a:rPr lang="en-US" sz="600" i="0" kern="0" dirty="0" err="1" smtClean="0"/>
              <a:t>karcinom</a:t>
            </a:r>
            <a:r>
              <a:rPr lang="en-US" sz="600" i="0" kern="0" dirty="0" smtClean="0"/>
              <a:t>: </a:t>
            </a:r>
            <a:r>
              <a:rPr lang="en-US" sz="600" i="0" kern="0" dirty="0" err="1" smtClean="0"/>
              <a:t>Přípravek</a:t>
            </a:r>
            <a:r>
              <a:rPr lang="en-US" sz="600" i="0" kern="0" dirty="0" smtClean="0"/>
              <a:t> </a:t>
            </a:r>
            <a:r>
              <a:rPr lang="en-US" sz="600" i="0" kern="0" dirty="0" err="1" smtClean="0"/>
              <a:t>Tecentriq</a:t>
            </a:r>
            <a:r>
              <a:rPr lang="en-US" sz="600" i="0" kern="0" dirty="0" smtClean="0"/>
              <a:t> je v </a:t>
            </a:r>
            <a:r>
              <a:rPr lang="en-US" sz="600" i="0" kern="0" dirty="0" err="1" smtClean="0"/>
              <a:t>kombinaci</a:t>
            </a:r>
            <a:r>
              <a:rPr lang="en-US" sz="600" i="0" kern="0" dirty="0" smtClean="0"/>
              <a:t> s</a:t>
            </a:r>
            <a:br>
              <a:rPr lang="en-US" sz="600" i="0" kern="0" dirty="0" smtClean="0"/>
            </a:br>
            <a:r>
              <a:rPr lang="en-US" sz="600" i="0" kern="0" dirty="0" err="1" smtClean="0"/>
              <a:t>bevacizumabem</a:t>
            </a:r>
            <a:r>
              <a:rPr lang="en-US" sz="600" i="0" kern="0" dirty="0" smtClean="0"/>
              <a:t> </a:t>
            </a:r>
            <a:r>
              <a:rPr lang="en-US" sz="600" i="0" kern="0" dirty="0" err="1" smtClean="0"/>
              <a:t>indikován</a:t>
            </a:r>
            <a:r>
              <a:rPr lang="en-US" sz="600" i="0" kern="0" dirty="0" smtClean="0"/>
              <a:t> k </a:t>
            </a:r>
            <a:r>
              <a:rPr lang="en-US" sz="600" i="0" kern="0" dirty="0" err="1" smtClean="0"/>
              <a:t>léčbě</a:t>
            </a:r>
            <a:r>
              <a:rPr lang="en-US" sz="600" i="0" kern="0" dirty="0" smtClean="0"/>
              <a:t> </a:t>
            </a:r>
            <a:r>
              <a:rPr lang="en-US" sz="600" i="0" kern="0" dirty="0" err="1" smtClean="0"/>
              <a:t>dospělých</a:t>
            </a:r>
            <a:r>
              <a:rPr lang="en-US" sz="600" i="0" kern="0" dirty="0" smtClean="0"/>
              <a:t> </a:t>
            </a:r>
            <a:r>
              <a:rPr lang="en-US" sz="600" i="0" kern="0" dirty="0" err="1" smtClean="0"/>
              <a:t>pacientů</a:t>
            </a:r>
            <a:r>
              <a:rPr lang="en-US" sz="600" i="0" kern="0" dirty="0" smtClean="0"/>
              <a:t> s </a:t>
            </a:r>
            <a:r>
              <a:rPr lang="en-US" sz="600" i="0" kern="0" dirty="0" err="1" smtClean="0"/>
              <a:t>pokročilým</a:t>
            </a:r>
            <a:r>
              <a:rPr lang="en-US" sz="600" i="0" kern="0" dirty="0" smtClean="0"/>
              <a:t> </a:t>
            </a:r>
            <a:r>
              <a:rPr lang="en-US" sz="600" i="0" kern="0" dirty="0" err="1" smtClean="0"/>
              <a:t>nebo</a:t>
            </a:r>
            <a:r>
              <a:rPr lang="en-US" sz="600" i="0" kern="0" dirty="0" smtClean="0"/>
              <a:t> </a:t>
            </a:r>
            <a:r>
              <a:rPr lang="en-US" sz="600" i="0" kern="0" dirty="0" err="1" smtClean="0"/>
              <a:t>neresekovatelným</a:t>
            </a:r>
            <a:r>
              <a:rPr lang="en-US" sz="600" i="0" kern="0" dirty="0" smtClean="0"/>
              <a:t> </a:t>
            </a:r>
            <a:r>
              <a:rPr lang="en-US" sz="600" i="0" kern="0" dirty="0" err="1" smtClean="0"/>
              <a:t>hepatocelulárním</a:t>
            </a:r>
            <a:r>
              <a:rPr lang="en-US" sz="600" i="0" kern="0" dirty="0" smtClean="0"/>
              <a:t> </a:t>
            </a:r>
            <a:r>
              <a:rPr lang="en-US" sz="600" i="0" kern="0" dirty="0" err="1" smtClean="0"/>
              <a:t>karcinomem</a:t>
            </a:r>
            <a:r>
              <a:rPr lang="en-US" sz="600" i="0" kern="0" dirty="0" smtClean="0"/>
              <a:t> (HCC), </a:t>
            </a:r>
            <a:r>
              <a:rPr lang="en-US" sz="600" i="0" kern="0" dirty="0" err="1" smtClean="0"/>
              <a:t>kteří</a:t>
            </a:r>
            <a:r>
              <a:rPr lang="en-US" sz="600" i="0" kern="0" dirty="0" smtClean="0"/>
              <a:t> </a:t>
            </a:r>
            <a:r>
              <a:rPr lang="en-US" sz="600" i="0" kern="0" dirty="0" err="1" smtClean="0"/>
              <a:t>dosud</a:t>
            </a:r>
            <a:r>
              <a:rPr lang="en-US" sz="600" i="0" kern="0" dirty="0" smtClean="0"/>
              <a:t> </a:t>
            </a:r>
            <a:r>
              <a:rPr lang="en-US" sz="600" i="0" kern="0" dirty="0" err="1" smtClean="0"/>
              <a:t>neužívali</a:t>
            </a:r>
            <a:r>
              <a:rPr lang="en-US" sz="600" i="0" kern="0" dirty="0" smtClean="0"/>
              <a:t> </a:t>
            </a:r>
            <a:r>
              <a:rPr lang="en-US" sz="600" i="0" kern="0" dirty="0" err="1" smtClean="0"/>
              <a:t>systémovou</a:t>
            </a:r>
            <a:r>
              <a:rPr lang="en-US" sz="600" i="0" kern="0" dirty="0" smtClean="0"/>
              <a:t> </a:t>
            </a:r>
            <a:r>
              <a:rPr lang="en-US" sz="600" i="0" kern="0" dirty="0" err="1" smtClean="0"/>
              <a:t>léčbu</a:t>
            </a:r>
            <a:r>
              <a:rPr lang="en-US" sz="600" i="0" kern="0" dirty="0" smtClean="0"/>
              <a:t>. </a:t>
            </a:r>
            <a:r>
              <a:rPr lang="en-US" sz="600" i="0" kern="0" dirty="0" err="1" smtClean="0"/>
              <a:t>Dávkování</a:t>
            </a:r>
            <a:r>
              <a:rPr lang="en-US" sz="600" i="0" kern="0" dirty="0" smtClean="0"/>
              <a:t>: </a:t>
            </a:r>
            <a:r>
              <a:rPr lang="en-US" sz="600" i="0" kern="0" dirty="0" err="1" smtClean="0"/>
              <a:t>doporučená</a:t>
            </a:r>
            <a:r>
              <a:rPr lang="en-US" sz="600" i="0" kern="0" dirty="0" smtClean="0"/>
              <a:t> </a:t>
            </a:r>
            <a:r>
              <a:rPr lang="en-US" sz="600" i="0" kern="0" dirty="0" err="1" smtClean="0"/>
              <a:t>dávka</a:t>
            </a:r>
            <a:r>
              <a:rPr lang="en-US" sz="600" i="0" kern="0" dirty="0" smtClean="0"/>
              <a:t> </a:t>
            </a:r>
            <a:r>
              <a:rPr lang="en-US" sz="600" i="0" kern="0" dirty="0" err="1" smtClean="0"/>
              <a:t>přípravku</a:t>
            </a:r>
            <a:r>
              <a:rPr lang="en-US" sz="600" i="0" kern="0" dirty="0" smtClean="0"/>
              <a:t> </a:t>
            </a:r>
            <a:r>
              <a:rPr lang="en-US" sz="600" i="0" kern="0" dirty="0" err="1" smtClean="0"/>
              <a:t>Tecentriq</a:t>
            </a:r>
            <a:r>
              <a:rPr lang="en-US" sz="600" i="0" kern="0" dirty="0" smtClean="0"/>
              <a:t> </a:t>
            </a:r>
            <a:r>
              <a:rPr lang="en-US" sz="600" i="0" kern="0" dirty="0" err="1" smtClean="0"/>
              <a:t>koncentrát</a:t>
            </a:r>
            <a:r>
              <a:rPr lang="en-US" sz="600" i="0" kern="0" dirty="0" smtClean="0"/>
              <a:t> pro </a:t>
            </a:r>
            <a:r>
              <a:rPr lang="en-US" sz="600" i="0" kern="0" dirty="0" err="1" smtClean="0"/>
              <a:t>infuzní</a:t>
            </a:r>
            <a:r>
              <a:rPr lang="en-US" sz="600" i="0" kern="0" dirty="0" smtClean="0"/>
              <a:t> </a:t>
            </a:r>
            <a:r>
              <a:rPr lang="en-US" sz="600" i="0" kern="0" dirty="0" err="1" smtClean="0"/>
              <a:t>roztok</a:t>
            </a:r>
            <a:r>
              <a:rPr lang="en-US" sz="600" i="0" kern="0" dirty="0" smtClean="0"/>
              <a:t> je </a:t>
            </a:r>
            <a:r>
              <a:rPr lang="en-US" sz="600" i="0" kern="0" dirty="0" err="1" smtClean="0"/>
              <a:t>buď</a:t>
            </a:r>
            <a:r>
              <a:rPr lang="en-US" sz="600" i="0" kern="0" dirty="0" smtClean="0"/>
              <a:t> 840 mg </a:t>
            </a:r>
            <a:r>
              <a:rPr lang="en-US" sz="600" i="0" kern="0" dirty="0" err="1" smtClean="0"/>
              <a:t>podávaná</a:t>
            </a:r>
            <a:r>
              <a:rPr lang="en-US" sz="600" i="0" kern="0" dirty="0" smtClean="0"/>
              <a:t> </a:t>
            </a:r>
            <a:r>
              <a:rPr lang="en-US" sz="600" i="0" kern="0" dirty="0" err="1" smtClean="0"/>
              <a:t>intravenózně</a:t>
            </a:r>
            <a:r>
              <a:rPr lang="en-US" sz="600" i="0" kern="0" dirty="0" smtClean="0"/>
              <a:t> </a:t>
            </a:r>
            <a:r>
              <a:rPr lang="en-US" sz="600" i="0" kern="0" dirty="0" err="1" smtClean="0"/>
              <a:t>každé</a:t>
            </a:r>
            <a:r>
              <a:rPr lang="en-US" sz="600" i="0" kern="0" dirty="0" smtClean="0"/>
              <a:t> </a:t>
            </a:r>
            <a:r>
              <a:rPr lang="en-US" sz="600" i="0" kern="0" dirty="0" err="1" smtClean="0"/>
              <a:t>dva</a:t>
            </a:r>
            <a:r>
              <a:rPr lang="en-US" sz="600" i="0" kern="0" dirty="0" smtClean="0"/>
              <a:t> </a:t>
            </a:r>
            <a:r>
              <a:rPr lang="en-US" sz="600" i="0" kern="0" dirty="0" err="1" smtClean="0"/>
              <a:t>týdny</a:t>
            </a:r>
            <a:r>
              <a:rPr lang="en-US" sz="600" i="0" kern="0" dirty="0" smtClean="0"/>
              <a:t>, </a:t>
            </a:r>
            <a:r>
              <a:rPr lang="en-US" sz="600" i="0" kern="0" dirty="0" err="1" smtClean="0"/>
              <a:t>nebo</a:t>
            </a:r>
            <a:r>
              <a:rPr lang="en-US" sz="600" i="0" kern="0" dirty="0" smtClean="0"/>
              <a:t> 1 200 mg </a:t>
            </a:r>
            <a:r>
              <a:rPr lang="en-US" sz="600" i="0" kern="0" dirty="0" err="1" smtClean="0"/>
              <a:t>podávaná</a:t>
            </a:r>
            <a:r>
              <a:rPr lang="en-US" sz="600" i="0" kern="0" dirty="0" smtClean="0"/>
              <a:t> </a:t>
            </a:r>
            <a:r>
              <a:rPr lang="en-US" sz="600" i="0" kern="0" dirty="0" err="1" smtClean="0"/>
              <a:t>intravenózně</a:t>
            </a:r>
            <a:r>
              <a:rPr lang="en-US" sz="600" i="0" kern="0" dirty="0" smtClean="0"/>
              <a:t> </a:t>
            </a:r>
            <a:r>
              <a:rPr lang="en-US" sz="600" i="0" kern="0" dirty="0" err="1" smtClean="0"/>
              <a:t>každé</a:t>
            </a:r>
            <a:r>
              <a:rPr lang="en-US" sz="600" i="0" kern="0" dirty="0" smtClean="0"/>
              <a:t> </a:t>
            </a:r>
            <a:r>
              <a:rPr lang="en-US" sz="600" i="0" kern="0" dirty="0" err="1" smtClean="0"/>
              <a:t>tři</a:t>
            </a:r>
            <a:r>
              <a:rPr lang="en-US" sz="600" i="0" kern="0" dirty="0" smtClean="0"/>
              <a:t> </a:t>
            </a:r>
            <a:r>
              <a:rPr lang="en-US" sz="600" i="0" kern="0" dirty="0" err="1" smtClean="0"/>
              <a:t>týdny</a:t>
            </a:r>
            <a:r>
              <a:rPr lang="en-US" sz="600" i="0" kern="0" dirty="0" smtClean="0"/>
              <a:t> </a:t>
            </a:r>
            <a:r>
              <a:rPr lang="en-US" sz="600" i="0" kern="0" dirty="0" err="1" smtClean="0"/>
              <a:t>nebo</a:t>
            </a:r>
            <a:r>
              <a:rPr lang="en-US" sz="600" i="0" kern="0" dirty="0" smtClean="0"/>
              <a:t> 1 680 mg </a:t>
            </a:r>
            <a:r>
              <a:rPr lang="en-US" sz="600" i="0" kern="0" dirty="0" err="1" smtClean="0"/>
              <a:t>podávaná</a:t>
            </a:r>
            <a:r>
              <a:rPr lang="en-US" sz="600" i="0" kern="0" dirty="0" smtClean="0"/>
              <a:t> </a:t>
            </a:r>
            <a:r>
              <a:rPr lang="en-US" sz="600" i="0" kern="0" dirty="0" err="1" smtClean="0"/>
              <a:t>intravenózně</a:t>
            </a:r>
            <a:r>
              <a:rPr lang="en-US" sz="600" i="0" kern="0" dirty="0" smtClean="0"/>
              <a:t> </a:t>
            </a:r>
            <a:r>
              <a:rPr lang="en-US" sz="600" i="0" kern="0" dirty="0" err="1" smtClean="0"/>
              <a:t>každé</a:t>
            </a:r>
            <a:r>
              <a:rPr lang="en-US" sz="600" i="0" kern="0" dirty="0" smtClean="0"/>
              <a:t> </a:t>
            </a:r>
            <a:r>
              <a:rPr lang="en-US" sz="600" i="0" kern="0" dirty="0" err="1" smtClean="0"/>
              <a:t>čtyři</a:t>
            </a:r>
            <a:r>
              <a:rPr lang="en-US" sz="600" i="0" kern="0" dirty="0" smtClean="0"/>
              <a:t> </a:t>
            </a:r>
            <a:r>
              <a:rPr lang="en-US" sz="600" i="0" kern="0" dirty="0" err="1" smtClean="0"/>
              <a:t>týdny</a:t>
            </a:r>
            <a:r>
              <a:rPr lang="en-US" sz="600" i="0" kern="0" dirty="0" smtClean="0"/>
              <a:t>. </a:t>
            </a:r>
            <a:r>
              <a:rPr lang="en-US" sz="600" i="0" kern="0" dirty="0" err="1" smtClean="0"/>
              <a:t>Doporučené</a:t>
            </a:r>
            <a:r>
              <a:rPr lang="en-US" sz="600" i="0" kern="0" dirty="0" smtClean="0"/>
              <a:t> </a:t>
            </a:r>
            <a:r>
              <a:rPr lang="en-US" sz="600" i="0" kern="0" dirty="0" err="1" smtClean="0"/>
              <a:t>podání</a:t>
            </a:r>
            <a:r>
              <a:rPr lang="en-US" sz="600" i="0" kern="0" dirty="0" smtClean="0"/>
              <a:t> </a:t>
            </a:r>
            <a:r>
              <a:rPr lang="en-US" sz="600" i="0" kern="0" dirty="0" err="1" smtClean="0"/>
              <a:t>Tecentriq</a:t>
            </a:r>
            <a:r>
              <a:rPr lang="en-US" sz="600" i="0" kern="0" dirty="0" smtClean="0"/>
              <a:t> 1875mg </a:t>
            </a:r>
            <a:r>
              <a:rPr lang="en-US" sz="600" i="0" kern="0" dirty="0" err="1" smtClean="0"/>
              <a:t>injekční</a:t>
            </a:r>
            <a:r>
              <a:rPr lang="en-US" sz="600" i="0" kern="0" dirty="0" smtClean="0"/>
              <a:t> </a:t>
            </a:r>
            <a:r>
              <a:rPr lang="en-US" sz="600" i="0" kern="0" dirty="0" err="1" smtClean="0"/>
              <a:t>roztok</a:t>
            </a:r>
            <a:r>
              <a:rPr lang="en-US" sz="600" i="0" kern="0" dirty="0" smtClean="0"/>
              <a:t> je </a:t>
            </a:r>
            <a:r>
              <a:rPr lang="en-US" sz="600" i="0" kern="0" dirty="0" err="1" smtClean="0"/>
              <a:t>každé</a:t>
            </a:r>
            <a:r>
              <a:rPr lang="en-US" sz="600" i="0" kern="0" dirty="0" smtClean="0"/>
              <a:t> 3 </a:t>
            </a:r>
            <a:r>
              <a:rPr lang="en-US" sz="600" i="0" kern="0" dirty="0" err="1" smtClean="0"/>
              <a:t>týdny</a:t>
            </a:r>
            <a:r>
              <a:rPr lang="en-US" sz="600" i="0" kern="0" dirty="0" smtClean="0"/>
              <a:t>*(</a:t>
            </a:r>
            <a:r>
              <a:rPr lang="en-US" sz="600" i="0" kern="0" dirty="0" err="1" smtClean="0"/>
              <a:t>blíže</a:t>
            </a:r>
            <a:r>
              <a:rPr lang="en-US" sz="600" i="0" kern="0" dirty="0" smtClean="0"/>
              <a:t> </a:t>
            </a:r>
            <a:r>
              <a:rPr lang="en-US" sz="600" i="0" kern="0" dirty="0" err="1" smtClean="0"/>
              <a:t>viz</a:t>
            </a:r>
            <a:r>
              <a:rPr lang="en-US" sz="600" i="0" kern="0" dirty="0" smtClean="0"/>
              <a:t> </a:t>
            </a:r>
            <a:r>
              <a:rPr lang="en-US" sz="600" i="0" kern="0" dirty="0" err="1" smtClean="0"/>
              <a:t>příslušný</a:t>
            </a:r>
            <a:r>
              <a:rPr lang="en-US" sz="600" i="0" kern="0" dirty="0" smtClean="0"/>
              <a:t> </a:t>
            </a:r>
            <a:r>
              <a:rPr lang="en-US" sz="600" i="0" kern="0" dirty="0" err="1" smtClean="0"/>
              <a:t>Souhrn</a:t>
            </a:r>
            <a:r>
              <a:rPr lang="en-US" sz="600" i="0" kern="0" dirty="0" smtClean="0"/>
              <a:t> </a:t>
            </a:r>
            <a:r>
              <a:rPr lang="en-US" sz="600" i="0" kern="0" dirty="0" err="1" smtClean="0"/>
              <a:t>údajů</a:t>
            </a:r>
            <a:r>
              <a:rPr lang="en-US" sz="600" i="0" kern="0" dirty="0" smtClean="0"/>
              <a:t> o </a:t>
            </a:r>
            <a:r>
              <a:rPr lang="en-US" sz="600" i="0" kern="0" dirty="0" err="1" smtClean="0"/>
              <a:t>přípravku</a:t>
            </a:r>
            <a:r>
              <a:rPr lang="en-US" sz="600" i="0" kern="0" dirty="0" smtClean="0"/>
              <a:t> - SPC). </a:t>
            </a:r>
            <a:r>
              <a:rPr lang="en-US" sz="600" i="0" kern="0" dirty="0" err="1" smtClean="0"/>
              <a:t>Při</a:t>
            </a:r>
            <a:r>
              <a:rPr lang="en-US" sz="600" i="0" kern="0" dirty="0" smtClean="0"/>
              <a:t> </a:t>
            </a:r>
            <a:r>
              <a:rPr lang="en-US" sz="600" i="0" kern="0" dirty="0" err="1" smtClean="0"/>
              <a:t>podávání</a:t>
            </a:r>
            <a:r>
              <a:rPr lang="en-US" sz="600" i="0" kern="0" dirty="0" smtClean="0"/>
              <a:t> </a:t>
            </a:r>
            <a:r>
              <a:rPr lang="en-US" sz="600" i="0" kern="0" dirty="0" err="1" smtClean="0"/>
              <a:t>přípravku</a:t>
            </a:r>
            <a:r>
              <a:rPr lang="en-US" sz="600" i="0" kern="0" dirty="0" smtClean="0"/>
              <a:t> </a:t>
            </a:r>
            <a:r>
              <a:rPr lang="en-US" sz="600" i="0" kern="0" dirty="0" err="1" smtClean="0"/>
              <a:t>Tecentriq</a:t>
            </a:r>
            <a:r>
              <a:rPr lang="en-US" sz="600" i="0" kern="0" dirty="0" smtClean="0"/>
              <a:t> v </a:t>
            </a:r>
            <a:r>
              <a:rPr lang="en-US" sz="600" i="0" kern="0" dirty="0" err="1" smtClean="0"/>
              <a:t>kombinované</a:t>
            </a:r>
            <a:r>
              <a:rPr lang="en-US" sz="600" i="0" kern="0" dirty="0" smtClean="0"/>
              <a:t> </a:t>
            </a:r>
            <a:r>
              <a:rPr lang="en-US" sz="600" i="0" kern="0" dirty="0" err="1" smtClean="0"/>
              <a:t>terapii</a:t>
            </a:r>
            <a:r>
              <a:rPr lang="en-US" sz="600" i="0" kern="0" dirty="0" smtClean="0"/>
              <a:t> </a:t>
            </a:r>
            <a:r>
              <a:rPr lang="en-US" sz="600" i="0" kern="0" dirty="0" err="1" smtClean="0"/>
              <a:t>viz</a:t>
            </a:r>
            <a:r>
              <a:rPr lang="en-US" sz="600" i="0" kern="0" dirty="0" smtClean="0"/>
              <a:t> </a:t>
            </a:r>
            <a:r>
              <a:rPr lang="en-US" sz="600" i="0" kern="0" dirty="0" err="1" smtClean="0"/>
              <a:t>úplné</a:t>
            </a:r>
            <a:r>
              <a:rPr lang="en-US" sz="600" i="0" kern="0" dirty="0" smtClean="0"/>
              <a:t> </a:t>
            </a:r>
            <a:r>
              <a:rPr lang="en-US" sz="600" i="0" kern="0" dirty="0" err="1" smtClean="0"/>
              <a:t>informace</a:t>
            </a:r>
            <a:r>
              <a:rPr lang="en-US" sz="600" i="0" kern="0" dirty="0" smtClean="0"/>
              <a:t> pro </a:t>
            </a:r>
            <a:r>
              <a:rPr lang="en-US" sz="600" i="0" kern="0" dirty="0" err="1" smtClean="0"/>
              <a:t>předepisování</a:t>
            </a:r>
            <a:r>
              <a:rPr lang="en-US" sz="600" i="0" kern="0" dirty="0" smtClean="0"/>
              <a:t/>
            </a:r>
            <a:br>
              <a:rPr lang="en-US" sz="600" i="0" kern="0" dirty="0" smtClean="0"/>
            </a:br>
            <a:r>
              <a:rPr lang="en-US" sz="600" i="0" kern="0" dirty="0" err="1" smtClean="0"/>
              <a:t>kombinované</a:t>
            </a:r>
            <a:r>
              <a:rPr lang="en-US" sz="600" i="0" kern="0" dirty="0" smtClean="0"/>
              <a:t> </a:t>
            </a:r>
            <a:r>
              <a:rPr lang="en-US" sz="600" i="0" kern="0" dirty="0" err="1" smtClean="0"/>
              <a:t>terapie</a:t>
            </a:r>
            <a:r>
              <a:rPr lang="en-US" sz="600" i="0" kern="0" dirty="0" smtClean="0"/>
              <a:t>. </a:t>
            </a:r>
            <a:r>
              <a:rPr lang="en-US" sz="600" i="0" kern="0" dirty="0" err="1" smtClean="0"/>
              <a:t>Způsob</a:t>
            </a:r>
            <a:r>
              <a:rPr lang="en-US" sz="600" i="0" kern="0" dirty="0" smtClean="0"/>
              <a:t> </a:t>
            </a:r>
            <a:r>
              <a:rPr lang="en-US" sz="600" i="0" kern="0" dirty="0" err="1" smtClean="0"/>
              <a:t>podání</a:t>
            </a:r>
            <a:r>
              <a:rPr lang="en-US" sz="600" i="0" kern="0" dirty="0" smtClean="0"/>
              <a:t>: </a:t>
            </a:r>
            <a:r>
              <a:rPr lang="en-US" sz="600" i="0" kern="0" dirty="0" err="1" smtClean="0"/>
              <a:t>Přípravek</a:t>
            </a:r>
            <a:r>
              <a:rPr lang="en-US" sz="600" i="0" kern="0" dirty="0" smtClean="0"/>
              <a:t> </a:t>
            </a:r>
            <a:r>
              <a:rPr lang="en-US" sz="600" i="0" kern="0" dirty="0" err="1" smtClean="0"/>
              <a:t>Tecentriq</a:t>
            </a:r>
            <a:r>
              <a:rPr lang="en-US" sz="600" i="0" kern="0" dirty="0" smtClean="0"/>
              <a:t> </a:t>
            </a:r>
            <a:r>
              <a:rPr lang="en-US" sz="600" i="0" kern="0" dirty="0" err="1" smtClean="0"/>
              <a:t>koncetrát</a:t>
            </a:r>
            <a:r>
              <a:rPr lang="en-US" sz="600" i="0" kern="0" dirty="0" smtClean="0"/>
              <a:t> pro </a:t>
            </a:r>
            <a:r>
              <a:rPr lang="en-US" sz="600" i="0" kern="0" dirty="0" err="1" smtClean="0"/>
              <a:t>infuzní</a:t>
            </a:r>
            <a:r>
              <a:rPr lang="en-US" sz="600" i="0" kern="0" dirty="0" smtClean="0"/>
              <a:t> </a:t>
            </a:r>
            <a:r>
              <a:rPr lang="en-US" sz="600" i="0" kern="0" dirty="0" err="1" smtClean="0"/>
              <a:t>roztok</a:t>
            </a:r>
            <a:r>
              <a:rPr lang="en-US" sz="600" i="0" kern="0" dirty="0" smtClean="0"/>
              <a:t> 840mg </a:t>
            </a:r>
            <a:r>
              <a:rPr lang="en-US" sz="600" i="0" kern="0" dirty="0" err="1" smtClean="0"/>
              <a:t>nebo</a:t>
            </a:r>
            <a:r>
              <a:rPr lang="en-US" sz="600" i="0" kern="0" dirty="0" smtClean="0"/>
              <a:t> 1200mg je pro </a:t>
            </a:r>
            <a:r>
              <a:rPr lang="en-US" sz="600" i="0" kern="0" dirty="0" err="1" smtClean="0"/>
              <a:t>intravenózní</a:t>
            </a:r>
            <a:r>
              <a:rPr lang="en-US" sz="600" i="0" kern="0" dirty="0" smtClean="0"/>
              <a:t> </a:t>
            </a:r>
            <a:r>
              <a:rPr lang="en-US" sz="600" i="0" kern="0" dirty="0" err="1" smtClean="0"/>
              <a:t>podání</a:t>
            </a:r>
            <a:r>
              <a:rPr lang="en-US" sz="600" i="0" kern="0" dirty="0" smtClean="0"/>
              <a:t>. </a:t>
            </a:r>
            <a:r>
              <a:rPr lang="en-US" sz="600" i="0" kern="0" dirty="0" err="1" smtClean="0"/>
              <a:t>Infuze</a:t>
            </a:r>
            <a:r>
              <a:rPr lang="en-US" sz="600" i="0" kern="0" dirty="0" smtClean="0"/>
              <a:t> </a:t>
            </a:r>
            <a:r>
              <a:rPr lang="en-US" sz="600" i="0" kern="0" dirty="0" err="1" smtClean="0"/>
              <a:t>nesmí</a:t>
            </a:r>
            <a:r>
              <a:rPr lang="en-US" sz="600" i="0" kern="0" dirty="0" smtClean="0"/>
              <a:t> </a:t>
            </a:r>
            <a:r>
              <a:rPr lang="en-US" sz="600" i="0" kern="0" dirty="0" err="1" smtClean="0"/>
              <a:t>být</a:t>
            </a:r>
            <a:r>
              <a:rPr lang="en-US" sz="600" i="0" kern="0" dirty="0" smtClean="0"/>
              <a:t> </a:t>
            </a:r>
            <a:r>
              <a:rPr lang="en-US" sz="600" i="0" kern="0" dirty="0" err="1" smtClean="0"/>
              <a:t>podávány</a:t>
            </a:r>
            <a:r>
              <a:rPr lang="en-US" sz="600" i="0" kern="0" dirty="0" smtClean="0"/>
              <a:t> </a:t>
            </a:r>
            <a:r>
              <a:rPr lang="en-US" sz="600" i="0" kern="0" dirty="0" err="1" smtClean="0"/>
              <a:t>jako</a:t>
            </a:r>
            <a:r>
              <a:rPr lang="en-US" sz="600" i="0" kern="0" dirty="0" smtClean="0"/>
              <a:t> </a:t>
            </a:r>
            <a:r>
              <a:rPr lang="en-US" sz="600" i="0" kern="0" dirty="0" err="1" smtClean="0"/>
              <a:t>intravenózní</a:t>
            </a:r>
            <a:r>
              <a:rPr lang="en-US" sz="600" i="0" kern="0" dirty="0" smtClean="0"/>
              <a:t> </a:t>
            </a:r>
            <a:r>
              <a:rPr lang="en-US" sz="600" i="0" kern="0" dirty="0" err="1" smtClean="0"/>
              <a:t>injekce</a:t>
            </a:r>
            <a:r>
              <a:rPr lang="en-US" sz="600" i="0" kern="0" dirty="0" smtClean="0"/>
              <a:t> </a:t>
            </a:r>
            <a:r>
              <a:rPr lang="en-US" sz="600" i="0" kern="0" dirty="0" err="1" smtClean="0"/>
              <a:t>nebo</a:t>
            </a:r>
            <a:r>
              <a:rPr lang="en-US" sz="600" i="0" kern="0" dirty="0" smtClean="0"/>
              <a:t> bolus. </a:t>
            </a:r>
            <a:r>
              <a:rPr lang="en-US" sz="600" i="0" kern="0" dirty="0" err="1" smtClean="0"/>
              <a:t>Úvodní</a:t>
            </a:r>
            <a:r>
              <a:rPr lang="en-US" sz="600" i="0" kern="0" dirty="0" smtClean="0"/>
              <a:t> </a:t>
            </a:r>
            <a:r>
              <a:rPr lang="en-US" sz="600" i="0" kern="0" dirty="0" err="1" smtClean="0"/>
              <a:t>dávka</a:t>
            </a:r>
            <a:r>
              <a:rPr lang="en-US" sz="600" i="0" kern="0" dirty="0" smtClean="0"/>
              <a:t> </a:t>
            </a:r>
            <a:r>
              <a:rPr lang="en-US" sz="600" i="0" kern="0" dirty="0" err="1" smtClean="0"/>
              <a:t>musí</a:t>
            </a:r>
            <a:r>
              <a:rPr lang="en-US" sz="600" i="0" kern="0" dirty="0" smtClean="0"/>
              <a:t> </a:t>
            </a:r>
            <a:r>
              <a:rPr lang="en-US" sz="600" i="0" kern="0" dirty="0" err="1" smtClean="0"/>
              <a:t>být</a:t>
            </a:r>
            <a:r>
              <a:rPr lang="en-US" sz="600" i="0" kern="0" dirty="0" smtClean="0"/>
              <a:t> </a:t>
            </a:r>
            <a:r>
              <a:rPr lang="en-US" sz="600" i="0" kern="0" dirty="0" err="1" smtClean="0"/>
              <a:t>podávána</a:t>
            </a:r>
            <a:r>
              <a:rPr lang="en-US" sz="600" i="0" kern="0" dirty="0" smtClean="0"/>
              <a:t> </a:t>
            </a:r>
            <a:r>
              <a:rPr lang="en-US" sz="600" i="0" kern="0" dirty="0" err="1" smtClean="0"/>
              <a:t>po</a:t>
            </a:r>
            <a:r>
              <a:rPr lang="en-US" sz="600" i="0" kern="0" dirty="0" smtClean="0"/>
              <a:t> </a:t>
            </a:r>
            <a:r>
              <a:rPr lang="en-US" sz="600" i="0" kern="0" dirty="0" err="1" smtClean="0"/>
              <a:t>dobu</a:t>
            </a:r>
            <a:r>
              <a:rPr lang="en-US" sz="600" i="0" kern="0" dirty="0" smtClean="0"/>
              <a:t> 60 </a:t>
            </a:r>
            <a:r>
              <a:rPr lang="en-US" sz="600" i="0" kern="0" dirty="0" err="1" smtClean="0"/>
              <a:t>minut</a:t>
            </a:r>
            <a:r>
              <a:rPr lang="en-US" sz="600" i="0" kern="0" dirty="0" smtClean="0"/>
              <a:t>. </a:t>
            </a:r>
            <a:r>
              <a:rPr lang="en-US" sz="600" i="0" kern="0" dirty="0" err="1" smtClean="0"/>
              <a:t>Pokud</a:t>
            </a:r>
            <a:r>
              <a:rPr lang="en-US" sz="600" i="0" kern="0" dirty="0" smtClean="0"/>
              <a:t> je </a:t>
            </a:r>
            <a:r>
              <a:rPr lang="en-US" sz="600" i="0" kern="0" dirty="0" err="1" smtClean="0"/>
              <a:t>první</a:t>
            </a:r>
            <a:r>
              <a:rPr lang="en-US" sz="600" i="0" kern="0" dirty="0" smtClean="0"/>
              <a:t> </a:t>
            </a:r>
            <a:r>
              <a:rPr lang="en-US" sz="600" i="0" kern="0" dirty="0" err="1" smtClean="0"/>
              <a:t>infuze</a:t>
            </a:r>
            <a:r>
              <a:rPr lang="en-US" sz="600" i="0" kern="0" dirty="0" smtClean="0"/>
              <a:t> </a:t>
            </a:r>
            <a:r>
              <a:rPr lang="en-US" sz="600" i="0" kern="0" dirty="0" err="1" smtClean="0"/>
              <a:t>dobře</a:t>
            </a:r>
            <a:r>
              <a:rPr lang="en-US" sz="600" i="0" kern="0" dirty="0" smtClean="0"/>
              <a:t> </a:t>
            </a:r>
            <a:r>
              <a:rPr lang="en-US" sz="600" i="0" kern="0" dirty="0" err="1" smtClean="0"/>
              <a:t>snášena</a:t>
            </a:r>
            <a:r>
              <a:rPr lang="en-US" sz="600" i="0" kern="0" dirty="0" smtClean="0"/>
              <a:t>, </a:t>
            </a:r>
            <a:r>
              <a:rPr lang="en-US" sz="600" i="0" kern="0" dirty="0" err="1" smtClean="0"/>
              <a:t>mohou</a:t>
            </a:r>
            <a:r>
              <a:rPr lang="en-US" sz="600" i="0" kern="0" dirty="0" smtClean="0"/>
              <a:t> </a:t>
            </a:r>
            <a:r>
              <a:rPr lang="en-US" sz="600" i="0" kern="0" dirty="0" err="1" smtClean="0"/>
              <a:t>být</a:t>
            </a:r>
            <a:r>
              <a:rPr lang="en-US" sz="600" i="0" kern="0" dirty="0" smtClean="0"/>
              <a:t> </a:t>
            </a:r>
            <a:r>
              <a:rPr lang="en-US" sz="600" i="0" kern="0" dirty="0" err="1" smtClean="0"/>
              <a:t>následující</a:t>
            </a:r>
            <a:r>
              <a:rPr lang="en-US" sz="600" i="0" kern="0" dirty="0" smtClean="0"/>
              <a:t> </a:t>
            </a:r>
            <a:r>
              <a:rPr lang="en-US" sz="600" i="0" kern="0" dirty="0" err="1" smtClean="0"/>
              <a:t>infuze</a:t>
            </a:r>
            <a:r>
              <a:rPr lang="en-US" sz="600" i="0" kern="0" dirty="0" smtClean="0"/>
              <a:t> </a:t>
            </a:r>
            <a:r>
              <a:rPr lang="en-US" sz="600" i="0" kern="0" dirty="0" err="1" smtClean="0"/>
              <a:t>podávány</a:t>
            </a:r>
            <a:r>
              <a:rPr lang="en-US" sz="600" i="0" kern="0" dirty="0" smtClean="0"/>
              <a:t> </a:t>
            </a:r>
            <a:r>
              <a:rPr lang="en-US" sz="600" i="0" kern="0" dirty="0" err="1" smtClean="0"/>
              <a:t>po</a:t>
            </a:r>
            <a:r>
              <a:rPr lang="en-US" sz="600" i="0" kern="0" dirty="0" smtClean="0"/>
              <a:t> </a:t>
            </a:r>
            <a:r>
              <a:rPr lang="en-US" sz="600" i="0" kern="0" dirty="0" err="1" smtClean="0"/>
              <a:t>dobu</a:t>
            </a:r>
            <a:r>
              <a:rPr lang="en-US" sz="600" i="0" kern="0" dirty="0" smtClean="0"/>
              <a:t> 30 </a:t>
            </a:r>
            <a:r>
              <a:rPr lang="en-US" sz="600" i="0" kern="0" dirty="0" err="1" smtClean="0"/>
              <a:t>minut</a:t>
            </a:r>
            <a:r>
              <a:rPr lang="en-US" sz="600" i="0" kern="0" dirty="0" smtClean="0"/>
              <a:t>. </a:t>
            </a:r>
            <a:r>
              <a:rPr lang="en-US" sz="600" i="0" kern="0" dirty="0" err="1" smtClean="0"/>
              <a:t>Tecentriq</a:t>
            </a:r>
            <a:r>
              <a:rPr lang="en-US" sz="600" i="0" kern="0" dirty="0" smtClean="0"/>
              <a:t> 1875mg </a:t>
            </a:r>
            <a:r>
              <a:rPr lang="en-US" sz="600" i="0" kern="0" dirty="0" err="1" smtClean="0"/>
              <a:t>injekční</a:t>
            </a:r>
            <a:r>
              <a:rPr lang="en-US" sz="600" i="0" kern="0" dirty="0" smtClean="0"/>
              <a:t> </a:t>
            </a:r>
            <a:r>
              <a:rPr lang="en-US" sz="600" i="0" kern="0" dirty="0" err="1" smtClean="0"/>
              <a:t>roztok</a:t>
            </a:r>
            <a:r>
              <a:rPr lang="en-US" sz="600" i="0" kern="0" dirty="0" smtClean="0"/>
              <a:t> </a:t>
            </a:r>
            <a:r>
              <a:rPr lang="en-US" sz="600" i="0" kern="0" dirty="0" err="1" smtClean="0"/>
              <a:t>musí</a:t>
            </a:r>
            <a:r>
              <a:rPr lang="en-US" sz="600" i="0" kern="0" dirty="0" smtClean="0"/>
              <a:t> </a:t>
            </a:r>
            <a:r>
              <a:rPr lang="en-US" sz="600" i="0" kern="0" dirty="0" err="1" smtClean="0"/>
              <a:t>být</a:t>
            </a:r>
            <a:r>
              <a:rPr lang="en-US" sz="600" i="0" kern="0" dirty="0" smtClean="0"/>
              <a:t> </a:t>
            </a:r>
            <a:r>
              <a:rPr lang="en-US" sz="600" i="0" kern="0" dirty="0" err="1" smtClean="0"/>
              <a:t>podán</a:t>
            </a:r>
            <a:r>
              <a:rPr lang="en-US" sz="600" i="0" kern="0" dirty="0" smtClean="0"/>
              <a:t> </a:t>
            </a:r>
            <a:r>
              <a:rPr lang="en-US" sz="600" i="0" kern="0" dirty="0" err="1" smtClean="0"/>
              <a:t>výhradně</a:t>
            </a:r>
            <a:r>
              <a:rPr lang="en-US" sz="600" i="0" kern="0" dirty="0" smtClean="0"/>
              <a:t> </a:t>
            </a:r>
            <a:r>
              <a:rPr lang="en-US" sz="600" i="0" kern="0" dirty="0" err="1" smtClean="0"/>
              <a:t>subkutánně</a:t>
            </a:r>
            <a:r>
              <a:rPr lang="en-US" sz="600" i="0" kern="0" dirty="0" smtClean="0"/>
              <a:t>, </a:t>
            </a:r>
            <a:r>
              <a:rPr lang="en-US" sz="600" i="0" kern="0" dirty="0" err="1" smtClean="0"/>
              <a:t>po</a:t>
            </a:r>
            <a:r>
              <a:rPr lang="en-US" sz="600" i="0" kern="0" dirty="0" smtClean="0"/>
              <a:t> </a:t>
            </a:r>
            <a:r>
              <a:rPr lang="en-US" sz="600" i="0" kern="0" dirty="0" err="1" smtClean="0"/>
              <a:t>dobu</a:t>
            </a:r>
            <a:r>
              <a:rPr lang="en-US" sz="600" i="0" kern="0" dirty="0" smtClean="0"/>
              <a:t> 7 min,</a:t>
            </a:r>
            <a:br>
              <a:rPr lang="en-US" sz="600" i="0" kern="0" dirty="0" smtClean="0"/>
            </a:br>
            <a:r>
              <a:rPr lang="en-US" sz="600" i="0" kern="0" dirty="0" err="1" smtClean="0"/>
              <a:t>střídavě</a:t>
            </a:r>
            <a:r>
              <a:rPr lang="en-US" sz="600" i="0" kern="0" dirty="0" smtClean="0"/>
              <a:t> do P a L </a:t>
            </a:r>
            <a:r>
              <a:rPr lang="en-US" sz="600" i="0" kern="0" dirty="0" err="1" smtClean="0"/>
              <a:t>stehna</a:t>
            </a:r>
            <a:r>
              <a:rPr lang="en-US" sz="600" i="0" kern="0" dirty="0" smtClean="0"/>
              <a:t>* </a:t>
            </a:r>
            <a:r>
              <a:rPr lang="en-US" sz="600" i="0" kern="0" dirty="0" err="1" smtClean="0"/>
              <a:t>Doporučuje</a:t>
            </a:r>
            <a:r>
              <a:rPr lang="en-US" sz="600" i="0" kern="0" dirty="0" smtClean="0"/>
              <a:t> se, aby </a:t>
            </a:r>
            <a:r>
              <a:rPr lang="en-US" sz="600" i="0" kern="0" dirty="0" err="1" smtClean="0"/>
              <a:t>pacienti</a:t>
            </a:r>
            <a:r>
              <a:rPr lang="en-US" sz="600" i="0" kern="0" dirty="0" smtClean="0"/>
              <a:t> s </a:t>
            </a:r>
            <a:r>
              <a:rPr lang="en-US" sz="600" i="0" kern="0" dirty="0" err="1" smtClean="0"/>
              <a:t>neresekovatelným</a:t>
            </a:r>
            <a:r>
              <a:rPr lang="en-US" sz="600" i="0" kern="0" dirty="0" smtClean="0"/>
              <a:t>, </a:t>
            </a:r>
            <a:r>
              <a:rPr lang="en-US" sz="600" i="0" kern="0" dirty="0" err="1" smtClean="0"/>
              <a:t>pokročilým</a:t>
            </a:r>
            <a:r>
              <a:rPr lang="en-US" sz="600" i="0" kern="0" dirty="0" smtClean="0"/>
              <a:t> </a:t>
            </a:r>
            <a:r>
              <a:rPr lang="en-US" sz="600" i="0" kern="0" dirty="0" err="1" smtClean="0"/>
              <a:t>nebo</a:t>
            </a:r>
            <a:r>
              <a:rPr lang="en-US" sz="600" i="0" kern="0" dirty="0" smtClean="0"/>
              <a:t> </a:t>
            </a:r>
            <a:r>
              <a:rPr lang="en-US" sz="600" i="0" kern="0" dirty="0" err="1" smtClean="0"/>
              <a:t>metastazujícím</a:t>
            </a:r>
            <a:r>
              <a:rPr lang="en-US" sz="600" i="0" kern="0" dirty="0" smtClean="0"/>
              <a:t> </a:t>
            </a:r>
            <a:r>
              <a:rPr lang="en-US" sz="600" i="0" kern="0" dirty="0" err="1" smtClean="0"/>
              <a:t>karcinomem</a:t>
            </a:r>
            <a:r>
              <a:rPr lang="en-US" sz="600" i="0" kern="0" dirty="0" smtClean="0"/>
              <a:t> </a:t>
            </a:r>
            <a:r>
              <a:rPr lang="en-US" sz="600" i="0" kern="0" dirty="0" err="1" smtClean="0"/>
              <a:t>byli</a:t>
            </a:r>
            <a:r>
              <a:rPr lang="en-US" sz="600" i="0" kern="0" dirty="0" smtClean="0"/>
              <a:t> </a:t>
            </a:r>
            <a:r>
              <a:rPr lang="en-US" sz="600" i="0" kern="0" dirty="0" err="1" smtClean="0"/>
              <a:t>léčeni</a:t>
            </a:r>
            <a:r>
              <a:rPr lang="en-US" sz="600" i="0" kern="0" dirty="0" smtClean="0"/>
              <a:t> </a:t>
            </a:r>
            <a:r>
              <a:rPr lang="en-US" sz="600" i="0" kern="0" dirty="0" err="1" smtClean="0"/>
              <a:t>přípravkem</a:t>
            </a:r>
            <a:r>
              <a:rPr lang="en-US" sz="600" i="0" kern="0" dirty="0" smtClean="0"/>
              <a:t> </a:t>
            </a:r>
            <a:r>
              <a:rPr lang="en-US" sz="600" i="0" kern="0" dirty="0" err="1" smtClean="0"/>
              <a:t>Tecentriq</a:t>
            </a:r>
            <a:r>
              <a:rPr lang="en-US" sz="600" i="0" kern="0" dirty="0" smtClean="0"/>
              <a:t>, </a:t>
            </a:r>
            <a:r>
              <a:rPr lang="en-US" sz="600" i="0" kern="0" dirty="0" err="1" smtClean="0"/>
              <a:t>dokud</a:t>
            </a:r>
            <a:r>
              <a:rPr lang="en-US" sz="600" i="0" kern="0" dirty="0" smtClean="0"/>
              <a:t> </a:t>
            </a:r>
            <a:r>
              <a:rPr lang="en-US" sz="600" i="0" kern="0" dirty="0" err="1" smtClean="0"/>
              <a:t>nedojde</a:t>
            </a:r>
            <a:r>
              <a:rPr lang="en-US" sz="600" i="0" kern="0" dirty="0" smtClean="0"/>
              <a:t> </a:t>
            </a:r>
            <a:r>
              <a:rPr lang="en-US" sz="600" i="0" kern="0" dirty="0" err="1" smtClean="0"/>
              <a:t>ke</a:t>
            </a:r>
            <a:r>
              <a:rPr lang="en-US" sz="600" i="0" kern="0" dirty="0" smtClean="0"/>
              <a:t> </a:t>
            </a:r>
            <a:r>
              <a:rPr lang="en-US" sz="600" i="0" kern="0" dirty="0" err="1" smtClean="0"/>
              <a:t>ztrátě</a:t>
            </a:r>
            <a:r>
              <a:rPr lang="en-US" sz="600" i="0" kern="0" dirty="0" smtClean="0"/>
              <a:t> </a:t>
            </a:r>
            <a:r>
              <a:rPr lang="en-US" sz="600" i="0" kern="0" dirty="0" err="1" smtClean="0"/>
              <a:t>klinického</a:t>
            </a:r>
            <a:r>
              <a:rPr lang="en-US" sz="600" i="0" kern="0" dirty="0" smtClean="0"/>
              <a:t> </a:t>
            </a:r>
            <a:r>
              <a:rPr lang="en-US" sz="600" i="0" kern="0" dirty="0" err="1" smtClean="0"/>
              <a:t>přínosu</a:t>
            </a:r>
            <a:r>
              <a:rPr lang="en-US" sz="600" i="0" kern="0" dirty="0" smtClean="0"/>
              <a:t>, k </a:t>
            </a:r>
            <a:r>
              <a:rPr lang="en-US" sz="600" i="0" kern="0" dirty="0" err="1" smtClean="0"/>
              <a:t>progresi</a:t>
            </a:r>
            <a:r>
              <a:rPr lang="en-US" sz="600" i="0" kern="0" dirty="0" smtClean="0"/>
              <a:t> </a:t>
            </a:r>
            <a:r>
              <a:rPr lang="en-US" sz="600" i="0" kern="0" dirty="0" err="1" smtClean="0"/>
              <a:t>onemocnění</a:t>
            </a:r>
            <a:r>
              <a:rPr lang="en-US" sz="600" i="0" kern="0" dirty="0" smtClean="0"/>
              <a:t> </a:t>
            </a:r>
            <a:r>
              <a:rPr lang="en-US" sz="600" i="0" kern="0" dirty="0" err="1" smtClean="0"/>
              <a:t>nebo</a:t>
            </a:r>
            <a:r>
              <a:rPr lang="en-US" sz="600" i="0" kern="0" dirty="0" smtClean="0"/>
              <a:t> k </a:t>
            </a:r>
            <a:r>
              <a:rPr lang="en-US" sz="600" i="0" kern="0" dirty="0" err="1" smtClean="0"/>
              <a:t>nezvládnutelné</a:t>
            </a:r>
            <a:r>
              <a:rPr lang="en-US" sz="600" i="0" kern="0" dirty="0" smtClean="0"/>
              <a:t> </a:t>
            </a:r>
            <a:r>
              <a:rPr lang="en-US" sz="600" i="0" kern="0" dirty="0" err="1" smtClean="0"/>
              <a:t>toxicitě</a:t>
            </a:r>
            <a:r>
              <a:rPr lang="en-US" sz="600" i="0" kern="0" dirty="0" smtClean="0"/>
              <a:t> (</a:t>
            </a:r>
            <a:r>
              <a:rPr lang="en-US" sz="600" i="0" kern="0" dirty="0" err="1" smtClean="0"/>
              <a:t>blíže</a:t>
            </a:r>
            <a:r>
              <a:rPr lang="en-US" sz="600" i="0" kern="0" dirty="0" smtClean="0"/>
              <a:t> </a:t>
            </a:r>
            <a:r>
              <a:rPr lang="en-US" sz="600" i="0" kern="0" dirty="0" err="1" smtClean="0"/>
              <a:t>viz</a:t>
            </a:r>
            <a:r>
              <a:rPr lang="en-US" sz="600" i="0" kern="0" dirty="0" smtClean="0"/>
              <a:t> </a:t>
            </a:r>
            <a:r>
              <a:rPr lang="en-US" sz="600" i="0" kern="0" dirty="0" err="1" smtClean="0"/>
              <a:t>příslušný</a:t>
            </a:r>
            <a:r>
              <a:rPr lang="en-US" sz="600" i="0" kern="0" dirty="0" smtClean="0"/>
              <a:t> </a:t>
            </a:r>
            <a:r>
              <a:rPr lang="en-US" sz="600" i="0" kern="0" dirty="0" err="1" smtClean="0"/>
              <a:t>Souhrn</a:t>
            </a:r>
            <a:r>
              <a:rPr lang="en-US" sz="600" i="0" kern="0" dirty="0" smtClean="0"/>
              <a:t> </a:t>
            </a:r>
            <a:r>
              <a:rPr lang="en-US" sz="600" i="0" kern="0" dirty="0" err="1" smtClean="0"/>
              <a:t>údajů</a:t>
            </a:r>
            <a:r>
              <a:rPr lang="en-US" sz="600" i="0" kern="0" dirty="0" smtClean="0"/>
              <a:t> o </a:t>
            </a:r>
            <a:r>
              <a:rPr lang="en-US" sz="600" i="0" kern="0" dirty="0" err="1" smtClean="0"/>
              <a:t>přípravku</a:t>
            </a:r>
            <a:r>
              <a:rPr lang="en-US" sz="600" i="0" kern="0" dirty="0" smtClean="0"/>
              <a:t> - SPC). U </a:t>
            </a:r>
            <a:r>
              <a:rPr lang="en-US" sz="600" i="0" kern="0" dirty="0" err="1" smtClean="0"/>
              <a:t>pacientů</a:t>
            </a:r>
            <a:r>
              <a:rPr lang="en-US" sz="600" i="0" kern="0" dirty="0" smtClean="0"/>
              <a:t> v </a:t>
            </a:r>
            <a:r>
              <a:rPr lang="en-US" sz="600" i="0" kern="0" dirty="0" err="1" smtClean="0"/>
              <a:t>časném</a:t>
            </a:r>
            <a:r>
              <a:rPr lang="en-US" sz="600" i="0" kern="0" dirty="0" smtClean="0"/>
              <a:t> </a:t>
            </a:r>
            <a:r>
              <a:rPr lang="en-US" sz="600" i="0" kern="0" dirty="0" err="1" smtClean="0"/>
              <a:t>stadiu</a:t>
            </a:r>
            <a:r>
              <a:rPr lang="en-US" sz="600" i="0" kern="0" dirty="0" smtClean="0"/>
              <a:t> NSCLC je </a:t>
            </a:r>
            <a:r>
              <a:rPr lang="en-US" sz="600" i="0" kern="0" dirty="0" err="1" smtClean="0"/>
              <a:t>doporučena</a:t>
            </a:r>
            <a:r>
              <a:rPr lang="en-US" sz="600" i="0" kern="0" dirty="0" smtClean="0"/>
              <a:t> </a:t>
            </a:r>
            <a:r>
              <a:rPr lang="en-US" sz="600" i="0" kern="0" dirty="0" err="1" smtClean="0"/>
              <a:t>léčba</a:t>
            </a:r>
            <a:r>
              <a:rPr lang="en-US" sz="600" i="0" kern="0" dirty="0" smtClean="0"/>
              <a:t> </a:t>
            </a:r>
            <a:r>
              <a:rPr lang="en-US" sz="600" i="0" kern="0" dirty="0" err="1" smtClean="0"/>
              <a:t>po</a:t>
            </a:r>
            <a:r>
              <a:rPr lang="en-US" sz="600" i="0" kern="0" dirty="0" smtClean="0"/>
              <a:t> </a:t>
            </a:r>
            <a:r>
              <a:rPr lang="en-US" sz="600" i="0" kern="0" dirty="0" err="1" smtClean="0"/>
              <a:t>dobu</a:t>
            </a:r>
            <a:r>
              <a:rPr lang="en-US" sz="600" i="0" kern="0" dirty="0" smtClean="0"/>
              <a:t> 1 </a:t>
            </a:r>
            <a:r>
              <a:rPr lang="en-US" sz="600" i="0" kern="0" dirty="0" err="1" smtClean="0"/>
              <a:t>roku</a:t>
            </a:r>
            <a:r>
              <a:rPr lang="en-US" sz="600" i="0" kern="0" dirty="0" smtClean="0"/>
              <a:t> do </a:t>
            </a:r>
            <a:r>
              <a:rPr lang="en-US" sz="600" i="0" kern="0" dirty="0" err="1" smtClean="0"/>
              <a:t>rekurence</a:t>
            </a:r>
            <a:r>
              <a:rPr lang="en-US" sz="600" i="0" kern="0" dirty="0" smtClean="0"/>
              <a:t> </a:t>
            </a:r>
            <a:r>
              <a:rPr lang="en-US" sz="600" i="0" kern="0" dirty="0" err="1" smtClean="0"/>
              <a:t>onemocnění</a:t>
            </a:r>
            <a:r>
              <a:rPr lang="en-US" sz="600" i="0" kern="0" dirty="0" smtClean="0"/>
              <a:t> </a:t>
            </a:r>
            <a:r>
              <a:rPr lang="en-US" sz="600" i="0" kern="0" dirty="0" err="1" smtClean="0"/>
              <a:t>nebo</a:t>
            </a:r>
            <a:r>
              <a:rPr lang="en-US" sz="600" i="0" kern="0" dirty="0" smtClean="0"/>
              <a:t> </a:t>
            </a:r>
            <a:r>
              <a:rPr lang="en-US" sz="600" i="0" kern="0" dirty="0" err="1" smtClean="0"/>
              <a:t>nepřijatelné</a:t>
            </a:r>
            <a:r>
              <a:rPr lang="en-US" sz="600" i="0" kern="0" dirty="0" smtClean="0"/>
              <a:t> toxicity. </a:t>
            </a:r>
            <a:r>
              <a:rPr lang="en-US" sz="600" i="0" kern="0" dirty="0" err="1" smtClean="0"/>
              <a:t>Snižování</a:t>
            </a:r>
            <a:r>
              <a:rPr lang="en-US" sz="600" i="0" kern="0" dirty="0" smtClean="0"/>
              <a:t> </a:t>
            </a:r>
            <a:r>
              <a:rPr lang="en-US" sz="600" i="0" kern="0" dirty="0" err="1" smtClean="0"/>
              <a:t>dávky</a:t>
            </a:r>
            <a:r>
              <a:rPr lang="en-US" sz="600" i="0" kern="0" dirty="0" smtClean="0"/>
              <a:t> </a:t>
            </a:r>
            <a:r>
              <a:rPr lang="en-US" sz="600" i="0" kern="0" dirty="0" err="1" smtClean="0"/>
              <a:t>atezolizumabu</a:t>
            </a:r>
            <a:r>
              <a:rPr lang="en-US" sz="600" i="0" kern="0" dirty="0" smtClean="0"/>
              <a:t> se </a:t>
            </a:r>
            <a:r>
              <a:rPr lang="en-US" sz="600" i="0" kern="0" dirty="0" err="1" smtClean="0"/>
              <a:t>nedoporučuje</a:t>
            </a:r>
            <a:r>
              <a:rPr lang="en-US" sz="600" i="0" kern="0" dirty="0" smtClean="0"/>
              <a:t>. </a:t>
            </a:r>
            <a:r>
              <a:rPr lang="en-US" sz="600" i="0" kern="0" dirty="0" err="1" smtClean="0"/>
              <a:t>Doporučení</a:t>
            </a:r>
            <a:r>
              <a:rPr lang="en-US" sz="600" i="0" kern="0" dirty="0" smtClean="0"/>
              <a:t> pro </a:t>
            </a:r>
            <a:r>
              <a:rPr lang="en-US" sz="600" i="0" kern="0" dirty="0" err="1" smtClean="0"/>
              <a:t>úpravy</a:t>
            </a:r>
            <a:r>
              <a:rPr lang="en-US" sz="600" i="0" kern="0" dirty="0" smtClean="0"/>
              <a:t> </a:t>
            </a:r>
            <a:r>
              <a:rPr lang="en-US" sz="600" i="0" kern="0" dirty="0" err="1" smtClean="0"/>
              <a:t>dávkování</a:t>
            </a:r>
            <a:r>
              <a:rPr lang="en-US" sz="600" i="0" kern="0" dirty="0" smtClean="0"/>
              <a:t> u </a:t>
            </a:r>
            <a:r>
              <a:rPr lang="en-US" sz="600" i="0" kern="0" dirty="0" err="1" smtClean="0"/>
              <a:t>konkrétních</a:t>
            </a:r>
            <a:r>
              <a:rPr lang="en-US" sz="600" i="0" kern="0" dirty="0" smtClean="0"/>
              <a:t> </a:t>
            </a:r>
            <a:r>
              <a:rPr lang="en-US" sz="600" i="0" kern="0" dirty="0" err="1" smtClean="0"/>
              <a:t>nežádoucích</a:t>
            </a:r>
            <a:r>
              <a:rPr lang="en-US" sz="600" i="0" kern="0" dirty="0" smtClean="0"/>
              <a:t> </a:t>
            </a:r>
            <a:r>
              <a:rPr lang="en-US" sz="600" i="0" kern="0" dirty="0" err="1" smtClean="0"/>
              <a:t>účinků</a:t>
            </a:r>
            <a:r>
              <a:rPr lang="en-US" sz="600" i="0" kern="0" dirty="0" smtClean="0"/>
              <a:t> </a:t>
            </a:r>
            <a:r>
              <a:rPr lang="en-US" sz="600" i="0" kern="0" dirty="0" err="1" smtClean="0"/>
              <a:t>naleznete</a:t>
            </a:r>
            <a:r>
              <a:rPr lang="en-US" sz="600" i="0" kern="0" dirty="0" smtClean="0"/>
              <a:t> v SPC. </a:t>
            </a:r>
            <a:r>
              <a:rPr lang="en-US" sz="600" i="0" kern="0" dirty="0" err="1" smtClean="0"/>
              <a:t>Pacienti</a:t>
            </a:r>
            <a:r>
              <a:rPr lang="en-US" sz="600" i="0" kern="0" dirty="0" smtClean="0"/>
              <a:t> </a:t>
            </a:r>
            <a:r>
              <a:rPr lang="en-US" sz="600" i="0" kern="0" dirty="0" err="1" smtClean="0"/>
              <a:t>léčení</a:t>
            </a:r>
            <a:r>
              <a:rPr lang="en-US" sz="600" i="0" kern="0" dirty="0" smtClean="0"/>
              <a:t> </a:t>
            </a:r>
            <a:r>
              <a:rPr lang="en-US" sz="600" i="0" kern="0" dirty="0" err="1" smtClean="0"/>
              <a:t>přípravkem</a:t>
            </a:r>
            <a:r>
              <a:rPr lang="en-US" sz="600" i="0" kern="0" dirty="0" smtClean="0"/>
              <a:t> </a:t>
            </a:r>
            <a:r>
              <a:rPr lang="en-US" sz="600" i="0" kern="0" dirty="0" err="1" smtClean="0"/>
              <a:t>Tecentriq</a:t>
            </a:r>
            <a:r>
              <a:rPr lang="en-US" sz="600" i="0" kern="0" dirty="0" smtClean="0"/>
              <a:t> v </a:t>
            </a:r>
            <a:r>
              <a:rPr lang="en-US" sz="600" i="0" kern="0" dirty="0" err="1" smtClean="0"/>
              <a:t>monoterapii</a:t>
            </a:r>
            <a:r>
              <a:rPr lang="en-US" sz="600" i="0" kern="0" dirty="0" smtClean="0"/>
              <a:t> v</a:t>
            </a:r>
            <a:br>
              <a:rPr lang="en-US" sz="600" i="0" kern="0" dirty="0" smtClean="0"/>
            </a:br>
            <a:r>
              <a:rPr lang="en-US" sz="600" i="0" kern="0" dirty="0" err="1" smtClean="0"/>
              <a:t>první</a:t>
            </a:r>
            <a:r>
              <a:rPr lang="en-US" sz="600" i="0" kern="0" dirty="0" smtClean="0"/>
              <a:t> </a:t>
            </a:r>
            <a:r>
              <a:rPr lang="en-US" sz="600" i="0" kern="0" dirty="0" err="1" smtClean="0"/>
              <a:t>linii</a:t>
            </a:r>
            <a:r>
              <a:rPr lang="en-US" sz="600" i="0" kern="0" dirty="0" smtClean="0"/>
              <a:t> UK, v </a:t>
            </a:r>
            <a:r>
              <a:rPr lang="en-US" sz="600" i="0" kern="0" dirty="0" err="1" smtClean="0"/>
              <a:t>časném</a:t>
            </a:r>
            <a:r>
              <a:rPr lang="en-US" sz="600" i="0" kern="0" dirty="0" smtClean="0"/>
              <a:t> </a:t>
            </a:r>
            <a:r>
              <a:rPr lang="en-US" sz="600" i="0" kern="0" dirty="0" err="1" smtClean="0"/>
              <a:t>stadiu</a:t>
            </a:r>
            <a:r>
              <a:rPr lang="en-US" sz="600" i="0" kern="0" dirty="0" smtClean="0"/>
              <a:t> NSCLC a v </a:t>
            </a:r>
            <a:r>
              <a:rPr lang="en-US" sz="600" i="0" kern="0" dirty="0" err="1" smtClean="0"/>
              <a:t>první</a:t>
            </a:r>
            <a:r>
              <a:rPr lang="en-US" sz="600" i="0" kern="0" dirty="0" smtClean="0"/>
              <a:t> </a:t>
            </a:r>
            <a:r>
              <a:rPr lang="en-US" sz="600" i="0" kern="0" dirty="0" err="1" smtClean="0"/>
              <a:t>linii</a:t>
            </a:r>
            <a:r>
              <a:rPr lang="en-US" sz="600" i="0" kern="0" dirty="0" smtClean="0"/>
              <a:t> </a:t>
            </a:r>
            <a:r>
              <a:rPr lang="en-US" sz="600" i="0" kern="0" dirty="0" err="1" smtClean="0"/>
              <a:t>metastazujícího</a:t>
            </a:r>
            <a:r>
              <a:rPr lang="en-US" sz="600" i="0" kern="0" dirty="0" smtClean="0"/>
              <a:t> </a:t>
            </a:r>
            <a:r>
              <a:rPr lang="en-US" sz="600" i="0" kern="0" dirty="0" err="1" smtClean="0"/>
              <a:t>NSCLC,a</a:t>
            </a:r>
            <a:r>
              <a:rPr lang="en-US" sz="600" i="0" kern="0" dirty="0" smtClean="0"/>
              <a:t> </a:t>
            </a:r>
            <a:r>
              <a:rPr lang="en-US" sz="600" i="0" kern="0" dirty="0" err="1" smtClean="0"/>
              <a:t>pacienti</a:t>
            </a:r>
            <a:r>
              <a:rPr lang="en-US" sz="600" i="0" kern="0" dirty="0" smtClean="0"/>
              <a:t> </a:t>
            </a:r>
            <a:r>
              <a:rPr lang="en-US" sz="600" i="0" kern="0" dirty="0" err="1" smtClean="0"/>
              <a:t>léčení</a:t>
            </a:r>
            <a:r>
              <a:rPr lang="en-US" sz="600" i="0" kern="0" dirty="0" smtClean="0"/>
              <a:t> </a:t>
            </a:r>
            <a:r>
              <a:rPr lang="en-US" sz="600" i="0" kern="0" dirty="0" err="1" smtClean="0"/>
              <a:t>přípravkem</a:t>
            </a:r>
            <a:r>
              <a:rPr lang="en-US" sz="600" i="0" kern="0" dirty="0" smtClean="0"/>
              <a:t> </a:t>
            </a:r>
            <a:r>
              <a:rPr lang="en-US" sz="600" i="0" kern="0" dirty="0" err="1" smtClean="0"/>
              <a:t>Tecentriq</a:t>
            </a:r>
            <a:r>
              <a:rPr lang="en-US" sz="600" i="0" kern="0" dirty="0" smtClean="0"/>
              <a:t> v </a:t>
            </a:r>
            <a:r>
              <a:rPr lang="en-US" sz="600" i="0" kern="0" dirty="0" err="1" smtClean="0"/>
              <a:t>kombinované</a:t>
            </a:r>
            <a:r>
              <a:rPr lang="en-US" sz="600" i="0" kern="0" dirty="0" smtClean="0"/>
              <a:t> </a:t>
            </a:r>
            <a:r>
              <a:rPr lang="en-US" sz="600" i="0" kern="0" dirty="0" err="1" smtClean="0"/>
              <a:t>terapii</a:t>
            </a:r>
            <a:r>
              <a:rPr lang="en-US" sz="600" i="0" kern="0" dirty="0" smtClean="0"/>
              <a:t> s </a:t>
            </a:r>
            <a:r>
              <a:rPr lang="en-US" sz="600" i="0" kern="0" dirty="0" err="1" smtClean="0"/>
              <a:t>dříve</a:t>
            </a:r>
            <a:r>
              <a:rPr lang="en-US" sz="600" i="0" kern="0" dirty="0" smtClean="0"/>
              <a:t> </a:t>
            </a:r>
            <a:r>
              <a:rPr lang="en-US" sz="600" i="0" kern="0" dirty="0" err="1" smtClean="0"/>
              <a:t>neléčeným</a:t>
            </a:r>
            <a:r>
              <a:rPr lang="en-US" sz="600" i="0" kern="0" dirty="0" smtClean="0"/>
              <a:t> TNBC </a:t>
            </a:r>
            <a:r>
              <a:rPr lang="en-US" sz="600" i="0" kern="0" dirty="0" err="1" smtClean="0"/>
              <a:t>mají</a:t>
            </a:r>
            <a:r>
              <a:rPr lang="en-US" sz="600" i="0" kern="0" dirty="0" smtClean="0"/>
              <a:t> </a:t>
            </a:r>
            <a:r>
              <a:rPr lang="en-US" sz="600" i="0" kern="0" dirty="0" err="1" smtClean="0"/>
              <a:t>být</a:t>
            </a:r>
            <a:r>
              <a:rPr lang="en-US" sz="600" i="0" kern="0" dirty="0" smtClean="0"/>
              <a:t> k </a:t>
            </a:r>
            <a:r>
              <a:rPr lang="en-US" sz="600" i="0" kern="0" dirty="0" err="1" smtClean="0"/>
              <a:t>léčbě</a:t>
            </a:r>
            <a:r>
              <a:rPr lang="en-US" sz="600" i="0" kern="0" dirty="0" smtClean="0"/>
              <a:t> </a:t>
            </a:r>
            <a:r>
              <a:rPr lang="en-US" sz="600" i="0" kern="0" dirty="0" err="1" smtClean="0"/>
              <a:t>vybíráni</a:t>
            </a:r>
            <a:r>
              <a:rPr lang="en-US" sz="600" i="0" kern="0" dirty="0" smtClean="0"/>
              <a:t> </a:t>
            </a:r>
            <a:r>
              <a:rPr lang="en-US" sz="600" i="0" kern="0" dirty="0" err="1" smtClean="0"/>
              <a:t>na</a:t>
            </a:r>
            <a:r>
              <a:rPr lang="en-US" sz="600" i="0" kern="0" dirty="0" smtClean="0"/>
              <a:t> </a:t>
            </a:r>
            <a:r>
              <a:rPr lang="en-US" sz="600" i="0" kern="0" dirty="0" err="1" smtClean="0"/>
              <a:t>základě</a:t>
            </a:r>
            <a:r>
              <a:rPr lang="en-US" sz="600" i="0" kern="0" dirty="0" smtClean="0"/>
              <a:t> </a:t>
            </a:r>
            <a:r>
              <a:rPr lang="en-US" sz="600" i="0" kern="0" dirty="0" err="1" smtClean="0"/>
              <a:t>potvrzené</a:t>
            </a:r>
            <a:r>
              <a:rPr lang="en-US" sz="600" i="0" kern="0" dirty="0" smtClean="0"/>
              <a:t> </a:t>
            </a:r>
            <a:r>
              <a:rPr lang="en-US" sz="600" i="0" kern="0" dirty="0" err="1" smtClean="0"/>
              <a:t>exprese</a:t>
            </a:r>
            <a:r>
              <a:rPr lang="en-US" sz="600" i="0" kern="0" dirty="0" smtClean="0"/>
              <a:t> PD-L1 </a:t>
            </a:r>
            <a:r>
              <a:rPr lang="en-US" sz="600" i="0" kern="0" dirty="0" err="1" smtClean="0"/>
              <a:t>validovaným</a:t>
            </a:r>
            <a:r>
              <a:rPr lang="en-US" sz="600" i="0" kern="0" dirty="0" smtClean="0"/>
              <a:t> </a:t>
            </a:r>
            <a:r>
              <a:rPr lang="en-US" sz="600" i="0" kern="0" dirty="0" err="1" smtClean="0"/>
              <a:t>testem</a:t>
            </a:r>
            <a:r>
              <a:rPr lang="en-US" sz="600" i="0" kern="0" dirty="0" smtClean="0"/>
              <a:t>. </a:t>
            </a:r>
            <a:r>
              <a:rPr lang="en-US" sz="600" i="0" kern="0" dirty="0" err="1" smtClean="0"/>
              <a:t>Kontraindikace</a:t>
            </a:r>
            <a:r>
              <a:rPr lang="en-US" sz="600" i="0" kern="0" dirty="0" smtClean="0"/>
              <a:t>: </a:t>
            </a:r>
            <a:r>
              <a:rPr lang="en-US" sz="600" i="0" kern="0" dirty="0" err="1" smtClean="0"/>
              <a:t>Hypersenzitivita</a:t>
            </a:r>
            <a:r>
              <a:rPr lang="en-US" sz="600" i="0" kern="0" dirty="0" smtClean="0"/>
              <a:t> </a:t>
            </a:r>
            <a:r>
              <a:rPr lang="en-US" sz="600" i="0" kern="0" dirty="0" err="1" smtClean="0"/>
              <a:t>na</a:t>
            </a:r>
            <a:r>
              <a:rPr lang="en-US" sz="600" i="0" kern="0" dirty="0" smtClean="0"/>
              <a:t> </a:t>
            </a:r>
            <a:r>
              <a:rPr lang="en-US" sz="600" i="0" kern="0" dirty="0" err="1" smtClean="0"/>
              <a:t>atezolizumab</a:t>
            </a:r>
            <a:r>
              <a:rPr lang="en-US" sz="600" i="0" kern="0" dirty="0" smtClean="0"/>
              <a:t> </a:t>
            </a:r>
            <a:r>
              <a:rPr lang="en-US" sz="600" i="0" kern="0" dirty="0" err="1" smtClean="0"/>
              <a:t>nebo</a:t>
            </a:r>
            <a:r>
              <a:rPr lang="en-US" sz="600" i="0" kern="0" dirty="0" smtClean="0"/>
              <a:t> </a:t>
            </a:r>
            <a:r>
              <a:rPr lang="en-US" sz="600" i="0" kern="0" dirty="0" err="1" smtClean="0"/>
              <a:t>na</a:t>
            </a:r>
            <a:r>
              <a:rPr lang="en-US" sz="600" i="0" kern="0" dirty="0" smtClean="0"/>
              <a:t> </a:t>
            </a:r>
            <a:r>
              <a:rPr lang="en-US" sz="600" i="0" kern="0" dirty="0" err="1" smtClean="0"/>
              <a:t>kteroukoli</a:t>
            </a:r>
            <a:r>
              <a:rPr lang="en-US" sz="600" i="0" kern="0" dirty="0" smtClean="0"/>
              <a:t> </a:t>
            </a:r>
            <a:r>
              <a:rPr lang="en-US" sz="600" i="0" kern="0" dirty="0" err="1" smtClean="0"/>
              <a:t>pomocnou</a:t>
            </a:r>
            <a:r>
              <a:rPr lang="en-US" sz="600" i="0" kern="0" dirty="0" smtClean="0"/>
              <a:t> </a:t>
            </a:r>
            <a:r>
              <a:rPr lang="en-US" sz="600" i="0" kern="0" dirty="0" err="1" smtClean="0"/>
              <a:t>látku</a:t>
            </a:r>
            <a:r>
              <a:rPr lang="en-US" sz="600" i="0" kern="0" dirty="0" smtClean="0"/>
              <a:t>. </a:t>
            </a:r>
            <a:r>
              <a:rPr lang="en-US" sz="600" i="0" kern="0" dirty="0" err="1" smtClean="0"/>
              <a:t>Upozornění</a:t>
            </a:r>
            <a:r>
              <a:rPr lang="en-US" sz="600" i="0" kern="0" dirty="0" smtClean="0"/>
              <a:t>: Z </a:t>
            </a:r>
            <a:r>
              <a:rPr lang="en-US" sz="600" i="0" kern="0" dirty="0" err="1" smtClean="0"/>
              <a:t>důvodu</a:t>
            </a:r>
            <a:r>
              <a:rPr lang="en-US" sz="600" i="0" kern="0" dirty="0" smtClean="0"/>
              <a:t> </a:t>
            </a:r>
            <a:r>
              <a:rPr lang="en-US" sz="600" i="0" kern="0" dirty="0" err="1" smtClean="0"/>
              <a:t>snadnější</a:t>
            </a:r>
            <a:r>
              <a:rPr lang="en-US" sz="600" i="0" kern="0" dirty="0" smtClean="0"/>
              <a:t> </a:t>
            </a:r>
            <a:r>
              <a:rPr lang="en-US" sz="600" i="0" kern="0" dirty="0" err="1" smtClean="0"/>
              <a:t>zpětné</a:t>
            </a:r>
            <a:r>
              <a:rPr lang="en-US" sz="600" i="0" kern="0" dirty="0" smtClean="0"/>
              <a:t> </a:t>
            </a:r>
            <a:r>
              <a:rPr lang="en-US" sz="600" i="0" kern="0" dirty="0" err="1" smtClean="0"/>
              <a:t>zjistitelnosti</a:t>
            </a:r>
            <a:r>
              <a:rPr lang="en-US" sz="600" i="0" kern="0" dirty="0" smtClean="0"/>
              <a:t> </a:t>
            </a:r>
            <a:r>
              <a:rPr lang="en-US" sz="600" i="0" kern="0" dirty="0" err="1" smtClean="0"/>
              <a:t>biologických</a:t>
            </a:r>
            <a:r>
              <a:rPr lang="en-US" sz="600" i="0" kern="0" dirty="0" smtClean="0"/>
              <a:t> </a:t>
            </a:r>
            <a:r>
              <a:rPr lang="en-US" sz="600" i="0" kern="0" dirty="0" err="1" smtClean="0"/>
              <a:t>léčivých</a:t>
            </a:r>
            <a:r>
              <a:rPr lang="en-US" sz="600" i="0" kern="0" dirty="0" smtClean="0"/>
              <a:t> </a:t>
            </a:r>
            <a:r>
              <a:rPr lang="en-US" sz="600" i="0" kern="0" dirty="0" err="1" smtClean="0"/>
              <a:t>přípravků</a:t>
            </a:r>
            <a:r>
              <a:rPr lang="en-US" sz="600" i="0" kern="0" dirty="0" smtClean="0"/>
              <a:t> </a:t>
            </a:r>
            <a:r>
              <a:rPr lang="en-US" sz="600" i="0" kern="0" dirty="0" err="1" smtClean="0"/>
              <a:t>má</a:t>
            </a:r>
            <a:r>
              <a:rPr lang="en-US" sz="600" i="0" kern="0" dirty="0" smtClean="0"/>
              <a:t> </a:t>
            </a:r>
            <a:r>
              <a:rPr lang="en-US" sz="600" i="0" kern="0" dirty="0" err="1" smtClean="0"/>
              <a:t>být</a:t>
            </a:r>
            <a:r>
              <a:rPr lang="en-US" sz="600" i="0" kern="0" dirty="0" smtClean="0"/>
              <a:t> </a:t>
            </a:r>
            <a:r>
              <a:rPr lang="en-US" sz="600" i="0" kern="0" dirty="0" err="1" smtClean="0"/>
              <a:t>obchodní</a:t>
            </a:r>
            <a:r>
              <a:rPr lang="en-US" sz="600" i="0" kern="0" dirty="0" smtClean="0"/>
              <a:t> </a:t>
            </a:r>
            <a:r>
              <a:rPr lang="en-US" sz="600" i="0" kern="0" dirty="0" err="1" smtClean="0"/>
              <a:t>název</a:t>
            </a:r>
            <a:r>
              <a:rPr lang="en-US" sz="600" i="0" kern="0" dirty="0" smtClean="0"/>
              <a:t> a </a:t>
            </a:r>
            <a:r>
              <a:rPr lang="en-US" sz="600" i="0" kern="0" dirty="0" err="1" smtClean="0"/>
              <a:t>číslo</a:t>
            </a:r>
            <a:r>
              <a:rPr lang="en-US" sz="600" i="0" kern="0" dirty="0" smtClean="0"/>
              <a:t> </a:t>
            </a:r>
            <a:r>
              <a:rPr lang="en-US" sz="600" i="0" kern="0" dirty="0" err="1" smtClean="0"/>
              <a:t>šarže</a:t>
            </a:r>
            <a:r>
              <a:rPr lang="en-US" sz="600" i="0" kern="0" dirty="0" smtClean="0"/>
              <a:t> </a:t>
            </a:r>
            <a:r>
              <a:rPr lang="en-US" sz="600" i="0" kern="0" dirty="0" err="1" smtClean="0"/>
              <a:t>podávaného</a:t>
            </a:r>
            <a:r>
              <a:rPr lang="en-US" sz="600" i="0" kern="0" dirty="0" smtClean="0"/>
              <a:t> </a:t>
            </a:r>
            <a:r>
              <a:rPr lang="en-US" sz="600" i="0" kern="0" dirty="0" err="1" smtClean="0"/>
              <a:t>přípravku</a:t>
            </a:r>
            <a:r>
              <a:rPr lang="en-US" sz="600" i="0" kern="0" dirty="0" smtClean="0"/>
              <a:t> </a:t>
            </a:r>
            <a:r>
              <a:rPr lang="en-US" sz="600" i="0" kern="0" dirty="0" err="1" smtClean="0"/>
              <a:t>zřetelně</a:t>
            </a:r>
            <a:r>
              <a:rPr lang="en-US" sz="600" i="0" kern="0" dirty="0" smtClean="0"/>
              <a:t> </a:t>
            </a:r>
            <a:r>
              <a:rPr lang="en-US" sz="600" i="0" kern="0" dirty="0" err="1" smtClean="0"/>
              <a:t>zaznamenány</a:t>
            </a:r>
            <a:r>
              <a:rPr lang="en-US" sz="600" i="0" kern="0" dirty="0" smtClean="0"/>
              <a:t> v </a:t>
            </a:r>
            <a:r>
              <a:rPr lang="en-US" sz="600" i="0" kern="0" dirty="0" err="1" smtClean="0"/>
              <a:t>pacientově</a:t>
            </a:r>
            <a:r>
              <a:rPr lang="en-US" sz="600" i="0" kern="0" dirty="0" smtClean="0"/>
              <a:t> </a:t>
            </a:r>
            <a:r>
              <a:rPr lang="en-US" sz="600" i="0" kern="0" dirty="0" err="1" smtClean="0"/>
              <a:t>dokumentaci</a:t>
            </a:r>
            <a:r>
              <a:rPr lang="en-US" sz="600" i="0" kern="0" dirty="0" smtClean="0"/>
              <a:t>. </a:t>
            </a:r>
            <a:r>
              <a:rPr lang="en-US" sz="600" i="0" kern="0" dirty="0" err="1" smtClean="0"/>
              <a:t>Byly</a:t>
            </a:r>
            <a:r>
              <a:rPr lang="en-US" sz="600" i="0" kern="0" dirty="0" smtClean="0"/>
              <a:t> </a:t>
            </a:r>
            <a:r>
              <a:rPr lang="en-US" sz="600" i="0" kern="0" dirty="0" err="1" smtClean="0"/>
              <a:t>pozorovány</a:t>
            </a:r>
            <a:r>
              <a:rPr lang="en-US" sz="600" i="0" kern="0" dirty="0" smtClean="0"/>
              <a:t> </a:t>
            </a:r>
            <a:r>
              <a:rPr lang="en-US" sz="600" i="0" kern="0" dirty="0" err="1" smtClean="0"/>
              <a:t>imunitně</a:t>
            </a:r>
            <a:r>
              <a:rPr lang="en-US" sz="600" i="0" kern="0" dirty="0" smtClean="0"/>
              <a:t> </a:t>
            </a:r>
            <a:r>
              <a:rPr lang="en-US" sz="600" i="0" kern="0" dirty="0" err="1" smtClean="0"/>
              <a:t>zprostředkované</a:t>
            </a:r>
            <a:r>
              <a:rPr lang="en-US" sz="600" i="0" kern="0" dirty="0" smtClean="0"/>
              <a:t> </a:t>
            </a:r>
            <a:r>
              <a:rPr lang="en-US" sz="600" i="0" kern="0" dirty="0" err="1" smtClean="0"/>
              <a:t>nežádoucí</a:t>
            </a:r>
            <a:r>
              <a:rPr lang="en-US" sz="600" i="0" kern="0" dirty="0" smtClean="0"/>
              <a:t> </a:t>
            </a:r>
            <a:r>
              <a:rPr lang="en-US" sz="600" i="0" kern="0" dirty="0" err="1" smtClean="0"/>
              <a:t>účinky</a:t>
            </a:r>
            <a:r>
              <a:rPr lang="en-US" sz="600" i="0" kern="0" dirty="0" smtClean="0"/>
              <a:t> </a:t>
            </a:r>
            <a:r>
              <a:rPr lang="en-US" sz="600" i="0" kern="0" dirty="0" err="1" smtClean="0"/>
              <a:t>postihující</a:t>
            </a:r>
            <a:r>
              <a:rPr lang="en-US" sz="600" i="0" kern="0" dirty="0" smtClean="0"/>
              <a:t> </a:t>
            </a:r>
            <a:r>
              <a:rPr lang="en-US" sz="600" i="0" kern="0" dirty="0" err="1" smtClean="0"/>
              <a:t>více</a:t>
            </a:r>
            <a:r>
              <a:rPr lang="en-US" sz="600" i="0" kern="0" dirty="0" smtClean="0"/>
              <a:t> </a:t>
            </a:r>
            <a:r>
              <a:rPr lang="en-US" sz="600" i="0" kern="0" dirty="0" err="1" smtClean="0"/>
              <a:t>než</a:t>
            </a:r>
            <a:r>
              <a:rPr lang="en-US" sz="600" i="0" kern="0" dirty="0" smtClean="0"/>
              <a:t> </a:t>
            </a:r>
            <a:r>
              <a:rPr lang="en-US" sz="600" i="0" kern="0" dirty="0" err="1" smtClean="0"/>
              <a:t>jeden</a:t>
            </a:r>
            <a:r>
              <a:rPr lang="en-US" sz="600" i="0" kern="0" dirty="0" smtClean="0"/>
              <a:t> </a:t>
            </a:r>
            <a:r>
              <a:rPr lang="en-US" sz="600" i="0" kern="0" dirty="0" err="1" smtClean="0"/>
              <a:t>tělesný</a:t>
            </a:r>
            <a:r>
              <a:rPr lang="en-US" sz="600" i="0" kern="0" dirty="0" smtClean="0"/>
              <a:t> </a:t>
            </a:r>
            <a:r>
              <a:rPr lang="en-US" sz="600" i="0" kern="0" dirty="0" err="1" smtClean="0"/>
              <a:t>systém</a:t>
            </a:r>
            <a:r>
              <a:rPr lang="en-US" sz="600" i="0" kern="0" dirty="0" smtClean="0"/>
              <a:t>. </a:t>
            </a:r>
            <a:r>
              <a:rPr lang="en-US" sz="600" i="0" kern="0" dirty="0" err="1" smtClean="0"/>
              <a:t>Většina</a:t>
            </a:r>
            <a:r>
              <a:rPr lang="en-US" sz="600" i="0" kern="0" dirty="0" smtClean="0"/>
              <a:t> </a:t>
            </a:r>
            <a:r>
              <a:rPr lang="en-US" sz="600" i="0" kern="0" dirty="0" err="1" smtClean="0"/>
              <a:t>imunitně</a:t>
            </a:r>
            <a:r>
              <a:rPr lang="en-US" sz="600" i="0" kern="0" dirty="0" smtClean="0"/>
              <a:t> </a:t>
            </a:r>
            <a:r>
              <a:rPr lang="en-US" sz="600" i="0" kern="0" dirty="0" err="1" smtClean="0"/>
              <a:t>zprostředkovaných</a:t>
            </a:r>
            <a:r>
              <a:rPr lang="en-US" sz="600" i="0" kern="0" dirty="0" smtClean="0"/>
              <a:t> </a:t>
            </a:r>
            <a:r>
              <a:rPr lang="en-US" sz="600" i="0" kern="0" dirty="0" err="1" smtClean="0"/>
              <a:t>nežádoucích</a:t>
            </a:r>
            <a:r>
              <a:rPr lang="en-US" sz="600" i="0" kern="0" dirty="0" smtClean="0"/>
              <a:t> </a:t>
            </a:r>
            <a:r>
              <a:rPr lang="en-US" sz="600" i="0" kern="0" dirty="0" err="1" smtClean="0"/>
              <a:t>účinků</a:t>
            </a:r>
            <a:r>
              <a:rPr lang="en-US" sz="600" i="0" kern="0" dirty="0" smtClean="0"/>
              <a:t> </a:t>
            </a:r>
            <a:r>
              <a:rPr lang="en-US" sz="600" i="0" kern="0" dirty="0" err="1" smtClean="0"/>
              <a:t>vyskytujících</a:t>
            </a:r>
            <a:r>
              <a:rPr lang="en-US" sz="600" i="0" kern="0" dirty="0" smtClean="0"/>
              <a:t> se v </a:t>
            </a:r>
            <a:r>
              <a:rPr lang="en-US" sz="600" i="0" kern="0" dirty="0" err="1" smtClean="0"/>
              <a:t>průběhu</a:t>
            </a:r>
            <a:r>
              <a:rPr lang="en-US" sz="600" i="0" kern="0" dirty="0" smtClean="0"/>
              <a:t> </a:t>
            </a:r>
            <a:r>
              <a:rPr lang="en-US" sz="600" i="0" kern="0" dirty="0" err="1" smtClean="0"/>
              <a:t>léčby</a:t>
            </a:r>
            <a:r>
              <a:rPr lang="en-US" sz="600" i="0" kern="0" dirty="0" smtClean="0"/>
              <a:t> </a:t>
            </a:r>
            <a:r>
              <a:rPr lang="en-US" sz="600" i="0" kern="0" dirty="0" err="1" smtClean="0"/>
              <a:t>atezolizumabem</a:t>
            </a:r>
            <a:r>
              <a:rPr lang="en-US" sz="600" i="0" kern="0" dirty="0" smtClean="0"/>
              <a:t> </a:t>
            </a:r>
            <a:r>
              <a:rPr lang="en-US" sz="600" i="0" kern="0" dirty="0" err="1" smtClean="0"/>
              <a:t>byla</a:t>
            </a:r>
            <a:r>
              <a:rPr lang="en-US" sz="600" i="0" kern="0" dirty="0" smtClean="0"/>
              <a:t> </a:t>
            </a:r>
            <a:r>
              <a:rPr lang="en-US" sz="600" i="0" kern="0" dirty="0" err="1" smtClean="0"/>
              <a:t>reverzibilních</a:t>
            </a:r>
            <a:r>
              <a:rPr lang="en-US" sz="600" i="0" kern="0" dirty="0" smtClean="0"/>
              <a:t> </a:t>
            </a:r>
            <a:r>
              <a:rPr lang="en-US" sz="600" i="0" kern="0" dirty="0" err="1" smtClean="0"/>
              <a:t>při</a:t>
            </a:r>
            <a:r>
              <a:rPr lang="en-US" sz="600" i="0" kern="0" dirty="0" smtClean="0"/>
              <a:t> </a:t>
            </a:r>
            <a:r>
              <a:rPr lang="en-US" sz="600" i="0" kern="0" dirty="0" err="1" smtClean="0"/>
              <a:t>přerušení</a:t>
            </a:r>
            <a:r>
              <a:rPr lang="en-US" sz="600" i="0" kern="0" dirty="0" smtClean="0"/>
              <a:t> </a:t>
            </a:r>
            <a:r>
              <a:rPr lang="en-US" sz="600" i="0" kern="0" dirty="0" err="1" smtClean="0"/>
              <a:t>podávání</a:t>
            </a:r>
            <a:r>
              <a:rPr lang="en-US" sz="600" i="0" kern="0" dirty="0" smtClean="0"/>
              <a:t> </a:t>
            </a:r>
            <a:r>
              <a:rPr lang="en-US" sz="600" i="0" kern="0" dirty="0" err="1" smtClean="0"/>
              <a:t>atezolizumabu</a:t>
            </a:r>
            <a:r>
              <a:rPr lang="en-US" sz="600" i="0" kern="0" dirty="0" smtClean="0"/>
              <a:t> a </a:t>
            </a:r>
            <a:r>
              <a:rPr lang="en-US" sz="600" i="0" kern="0" dirty="0" err="1" smtClean="0"/>
              <a:t>zahájení</a:t>
            </a:r>
            <a:r>
              <a:rPr lang="en-US" sz="600" i="0" kern="0" dirty="0" smtClean="0"/>
              <a:t> </a:t>
            </a:r>
            <a:r>
              <a:rPr lang="en-US" sz="600" i="0" kern="0" dirty="0" err="1" smtClean="0"/>
              <a:t>léčby</a:t>
            </a:r>
            <a:r>
              <a:rPr lang="en-US" sz="600" i="0" kern="0" dirty="0" smtClean="0"/>
              <a:t> </a:t>
            </a:r>
            <a:r>
              <a:rPr lang="en-US" sz="600" i="0" kern="0" dirty="0" err="1" smtClean="0"/>
              <a:t>kortikosteroidy</a:t>
            </a:r>
            <a:r>
              <a:rPr lang="en-US" sz="600" i="0" kern="0" dirty="0" smtClean="0"/>
              <a:t> a/</a:t>
            </a:r>
            <a:r>
              <a:rPr lang="en-US" sz="600" i="0" kern="0" dirty="0" err="1" smtClean="0"/>
              <a:t>nebo</a:t>
            </a:r>
            <a:r>
              <a:rPr lang="en-US" sz="600" i="0" kern="0" dirty="0" smtClean="0"/>
              <a:t> </a:t>
            </a:r>
            <a:r>
              <a:rPr lang="en-US" sz="600" i="0" kern="0" dirty="0" err="1" smtClean="0"/>
              <a:t>podpůrné</a:t>
            </a:r>
            <a:r>
              <a:rPr lang="en-US" sz="600" i="0" kern="0" dirty="0" smtClean="0"/>
              <a:t> </a:t>
            </a:r>
            <a:r>
              <a:rPr lang="en-US" sz="600" i="0" kern="0" dirty="0" err="1" smtClean="0"/>
              <a:t>péče</a:t>
            </a:r>
            <a:r>
              <a:rPr lang="en-US" sz="600" i="0" kern="0" dirty="0" smtClean="0"/>
              <a:t>. </a:t>
            </a:r>
            <a:r>
              <a:rPr lang="en-US" sz="600" i="0" kern="0" dirty="0" err="1" smtClean="0"/>
              <a:t>Při</a:t>
            </a:r>
            <a:r>
              <a:rPr lang="en-US" sz="600" i="0" kern="0" dirty="0" smtClean="0"/>
              <a:t> </a:t>
            </a:r>
            <a:r>
              <a:rPr lang="en-US" sz="600" i="0" kern="0" dirty="0" err="1" smtClean="0"/>
              <a:t>podezření</a:t>
            </a:r>
            <a:r>
              <a:rPr lang="en-US" sz="600" i="0" kern="0" dirty="0" smtClean="0"/>
              <a:t> </a:t>
            </a:r>
            <a:r>
              <a:rPr lang="en-US" sz="600" i="0" kern="0" dirty="0" err="1" smtClean="0"/>
              <a:t>na</a:t>
            </a:r>
            <a:r>
              <a:rPr lang="en-US" sz="600" i="0" kern="0" dirty="0" smtClean="0"/>
              <a:t> </a:t>
            </a:r>
            <a:r>
              <a:rPr lang="en-US" sz="600" i="0" kern="0" dirty="0" err="1" smtClean="0"/>
              <a:t>imunitně</a:t>
            </a:r>
            <a:r>
              <a:rPr lang="en-US" sz="600" i="0" kern="0" dirty="0" smtClean="0"/>
              <a:t> </a:t>
            </a:r>
            <a:r>
              <a:rPr lang="en-US" sz="600" i="0" kern="0" dirty="0" err="1" smtClean="0"/>
              <a:t>zprostředkované</a:t>
            </a:r>
            <a:r>
              <a:rPr lang="en-US" sz="600" i="0" kern="0" dirty="0" smtClean="0"/>
              <a:t> </a:t>
            </a:r>
            <a:r>
              <a:rPr lang="en-US" sz="600" i="0" kern="0" dirty="0" err="1" smtClean="0"/>
              <a:t>nežádoucí</a:t>
            </a:r>
            <a:r>
              <a:rPr lang="en-US" sz="600" i="0" kern="0" dirty="0" smtClean="0"/>
              <a:t> </a:t>
            </a:r>
            <a:r>
              <a:rPr lang="en-US" sz="600" i="0" kern="0" dirty="0" err="1" smtClean="0"/>
              <a:t>účinky</a:t>
            </a:r>
            <a:r>
              <a:rPr lang="en-US" sz="600" i="0" kern="0" dirty="0" smtClean="0"/>
              <a:t> </a:t>
            </a:r>
            <a:r>
              <a:rPr lang="en-US" sz="600" i="0" kern="0" dirty="0" err="1" smtClean="0"/>
              <a:t>musí</a:t>
            </a:r>
            <a:r>
              <a:rPr lang="en-US" sz="600" i="0" kern="0" dirty="0" smtClean="0"/>
              <a:t> </a:t>
            </a:r>
            <a:r>
              <a:rPr lang="en-US" sz="600" i="0" kern="0" dirty="0" err="1" smtClean="0"/>
              <a:t>být</a:t>
            </a:r>
            <a:r>
              <a:rPr lang="en-US" sz="600" i="0" kern="0" dirty="0" smtClean="0"/>
              <a:t> </a:t>
            </a:r>
            <a:r>
              <a:rPr lang="en-US" sz="600" i="0" kern="0" dirty="0" err="1" smtClean="0"/>
              <a:t>provedeno</a:t>
            </a:r>
            <a:r>
              <a:rPr lang="en-US" sz="600" i="0" kern="0" dirty="0" smtClean="0"/>
              <a:t> </a:t>
            </a:r>
            <a:r>
              <a:rPr lang="en-US" sz="600" i="0" kern="0" dirty="0" err="1" smtClean="0"/>
              <a:t>důkladné</a:t>
            </a:r>
            <a:r>
              <a:rPr lang="en-US" sz="600" i="0" kern="0" dirty="0" smtClean="0"/>
              <a:t> </a:t>
            </a:r>
            <a:r>
              <a:rPr lang="en-US" sz="600" i="0" kern="0" dirty="0" err="1" smtClean="0"/>
              <a:t>posouzení</a:t>
            </a:r>
            <a:r>
              <a:rPr lang="en-US" sz="600" i="0" kern="0" dirty="0" smtClean="0"/>
              <a:t> </a:t>
            </a:r>
            <a:r>
              <a:rPr lang="en-US" sz="600" i="0" kern="0" dirty="0" err="1" smtClean="0"/>
              <a:t>za</a:t>
            </a:r>
            <a:r>
              <a:rPr lang="en-US" sz="600" i="0" kern="0" dirty="0" smtClean="0"/>
              <a:t> </a:t>
            </a:r>
            <a:r>
              <a:rPr lang="en-US" sz="600" i="0" kern="0" dirty="0" err="1" smtClean="0"/>
              <a:t>účelem</a:t>
            </a:r>
            <a:r>
              <a:rPr lang="en-US" sz="600" i="0" kern="0" dirty="0" smtClean="0"/>
              <a:t> </a:t>
            </a:r>
            <a:r>
              <a:rPr lang="en-US" sz="600" i="0" kern="0" dirty="0" err="1" smtClean="0"/>
              <a:t>potvrzení</a:t>
            </a:r>
            <a:r>
              <a:rPr lang="en-US" sz="600" i="0" kern="0" dirty="0" smtClean="0"/>
              <a:t> </a:t>
            </a:r>
            <a:r>
              <a:rPr lang="en-US" sz="600" i="0" kern="0" dirty="0" err="1" smtClean="0"/>
              <a:t>etiologie</a:t>
            </a:r>
            <a:r>
              <a:rPr lang="en-US" sz="600" i="0" kern="0" dirty="0" smtClean="0"/>
              <a:t> a </a:t>
            </a:r>
            <a:r>
              <a:rPr lang="en-US" sz="600" i="0" kern="0" dirty="0" err="1" smtClean="0"/>
              <a:t>vyloučení</a:t>
            </a:r>
            <a:r>
              <a:rPr lang="en-US" sz="600" i="0" kern="0" dirty="0" smtClean="0"/>
              <a:t> </a:t>
            </a:r>
            <a:r>
              <a:rPr lang="en-US" sz="600" i="0" kern="0" dirty="0" err="1" smtClean="0"/>
              <a:t>jiných</a:t>
            </a:r>
            <a:r>
              <a:rPr lang="en-US" sz="600" i="0" kern="0" dirty="0" smtClean="0"/>
              <a:t> </a:t>
            </a:r>
            <a:r>
              <a:rPr lang="en-US" sz="600" i="0" kern="0" dirty="0" err="1" smtClean="0"/>
              <a:t>příčin</a:t>
            </a:r>
            <a:r>
              <a:rPr lang="en-US" sz="600" i="0" kern="0" dirty="0" smtClean="0"/>
              <a:t>. </a:t>
            </a:r>
            <a:r>
              <a:rPr lang="en-US" sz="600" i="0" kern="0" dirty="0" err="1" smtClean="0"/>
              <a:t>Podle</a:t>
            </a:r>
            <a:r>
              <a:rPr lang="en-US" sz="600" i="0" kern="0" dirty="0" smtClean="0"/>
              <a:t> </a:t>
            </a:r>
            <a:r>
              <a:rPr lang="en-US" sz="600" i="0" kern="0" dirty="0" err="1" smtClean="0"/>
              <a:t>závažnosti</a:t>
            </a:r>
            <a:r>
              <a:rPr lang="en-US" sz="600" i="0" kern="0" dirty="0" smtClean="0"/>
              <a:t> </a:t>
            </a:r>
            <a:r>
              <a:rPr lang="en-US" sz="600" i="0" kern="0" dirty="0" err="1" smtClean="0"/>
              <a:t>nežádoucího</a:t>
            </a:r>
            <a:r>
              <a:rPr lang="en-US" sz="600" i="0" kern="0" dirty="0" smtClean="0"/>
              <a:t> </a:t>
            </a:r>
            <a:r>
              <a:rPr lang="en-US" sz="600" i="0" kern="0" dirty="0" err="1" smtClean="0"/>
              <a:t>účinku</a:t>
            </a:r>
            <a:r>
              <a:rPr lang="en-US" sz="600" i="0" kern="0" dirty="0" smtClean="0"/>
              <a:t> je </a:t>
            </a:r>
            <a:r>
              <a:rPr lang="en-US" sz="600" i="0" kern="0" dirty="0" err="1" smtClean="0"/>
              <a:t>třeba</a:t>
            </a:r>
            <a:r>
              <a:rPr lang="en-US" sz="600" i="0" kern="0" dirty="0" smtClean="0"/>
              <a:t> </a:t>
            </a:r>
            <a:r>
              <a:rPr lang="en-US" sz="600" i="0" kern="0" dirty="0" err="1" smtClean="0"/>
              <a:t>ukončit</a:t>
            </a:r>
            <a:r>
              <a:rPr lang="en-US" sz="600" i="0" kern="0" dirty="0" smtClean="0"/>
              <a:t> </a:t>
            </a:r>
            <a:r>
              <a:rPr lang="en-US" sz="600" i="0" kern="0" dirty="0" err="1" smtClean="0"/>
              <a:t>podávání</a:t>
            </a:r>
            <a:r>
              <a:rPr lang="en-US" sz="600" i="0" kern="0" dirty="0" smtClean="0"/>
              <a:t/>
            </a:r>
            <a:br>
              <a:rPr lang="en-US" sz="600" i="0" kern="0" dirty="0" smtClean="0"/>
            </a:br>
            <a:r>
              <a:rPr lang="en-US" sz="600" i="0" kern="0" dirty="0" err="1" smtClean="0"/>
              <a:t>atezolizumabu</a:t>
            </a:r>
            <a:r>
              <a:rPr lang="en-US" sz="600" i="0" kern="0" dirty="0" smtClean="0"/>
              <a:t> a </a:t>
            </a:r>
            <a:r>
              <a:rPr lang="en-US" sz="600" i="0" kern="0" dirty="0" err="1" smtClean="0"/>
              <a:t>zahájit</a:t>
            </a:r>
            <a:r>
              <a:rPr lang="en-US" sz="600" i="0" kern="0" dirty="0" smtClean="0"/>
              <a:t> </a:t>
            </a:r>
            <a:r>
              <a:rPr lang="en-US" sz="600" i="0" kern="0" dirty="0" err="1" smtClean="0"/>
              <a:t>léčbu</a:t>
            </a:r>
            <a:r>
              <a:rPr lang="en-US" sz="600" i="0" kern="0" dirty="0" smtClean="0"/>
              <a:t> </a:t>
            </a:r>
            <a:r>
              <a:rPr lang="en-US" sz="600" i="0" kern="0" dirty="0" err="1" smtClean="0"/>
              <a:t>kortikosteroidy</a:t>
            </a:r>
            <a:r>
              <a:rPr lang="en-US" sz="600" i="0" kern="0" dirty="0" smtClean="0"/>
              <a:t> a </a:t>
            </a:r>
            <a:r>
              <a:rPr lang="en-US" sz="600" i="0" kern="0" dirty="0" err="1" smtClean="0"/>
              <a:t>nebo</a:t>
            </a:r>
            <a:r>
              <a:rPr lang="en-US" sz="600" i="0" kern="0" dirty="0" smtClean="0"/>
              <a:t> </a:t>
            </a:r>
            <a:r>
              <a:rPr lang="en-US" sz="600" i="0" kern="0" dirty="0" err="1" smtClean="0"/>
              <a:t>léčbu</a:t>
            </a:r>
            <a:r>
              <a:rPr lang="en-US" sz="600" i="0" kern="0" dirty="0" smtClean="0"/>
              <a:t> </a:t>
            </a:r>
            <a:r>
              <a:rPr lang="en-US" sz="600" i="0" kern="0" dirty="0" err="1" smtClean="0"/>
              <a:t>atezolizumabem</a:t>
            </a:r>
            <a:r>
              <a:rPr lang="en-US" sz="600" i="0" kern="0" dirty="0" smtClean="0"/>
              <a:t> </a:t>
            </a:r>
            <a:r>
              <a:rPr lang="en-US" sz="600" i="0" kern="0" dirty="0" err="1" smtClean="0"/>
              <a:t>natrvalo</a:t>
            </a:r>
            <a:r>
              <a:rPr lang="en-US" sz="600" i="0" kern="0" dirty="0" smtClean="0"/>
              <a:t> </a:t>
            </a:r>
            <a:r>
              <a:rPr lang="en-US" sz="600" i="0" kern="0" dirty="0" err="1" smtClean="0"/>
              <a:t>ukončit</a:t>
            </a:r>
            <a:r>
              <a:rPr lang="en-US" sz="600" i="0" kern="0" dirty="0" smtClean="0"/>
              <a:t>. </a:t>
            </a:r>
            <a:r>
              <a:rPr lang="en-US" sz="600" i="0" kern="0" dirty="0" err="1" smtClean="0"/>
              <a:t>Podrobné</a:t>
            </a:r>
            <a:r>
              <a:rPr lang="en-US" sz="600" i="0" kern="0" dirty="0" smtClean="0"/>
              <a:t> </a:t>
            </a:r>
            <a:r>
              <a:rPr lang="en-US" sz="600" i="0" kern="0" dirty="0" err="1" smtClean="0"/>
              <a:t>informace</a:t>
            </a:r>
            <a:r>
              <a:rPr lang="en-US" sz="600" i="0" kern="0" dirty="0" smtClean="0"/>
              <a:t> </a:t>
            </a:r>
            <a:r>
              <a:rPr lang="en-US" sz="600" i="0" kern="0" dirty="0" err="1" smtClean="0"/>
              <a:t>týkající</a:t>
            </a:r>
            <a:r>
              <a:rPr lang="en-US" sz="600" i="0" kern="0" dirty="0" smtClean="0"/>
              <a:t> se </a:t>
            </a:r>
            <a:r>
              <a:rPr lang="en-US" sz="600" i="0" kern="0" dirty="0" err="1" smtClean="0"/>
              <a:t>jednotlivých</a:t>
            </a:r>
            <a:r>
              <a:rPr lang="en-US" sz="600" i="0" kern="0" dirty="0" smtClean="0"/>
              <a:t> </a:t>
            </a:r>
            <a:r>
              <a:rPr lang="en-US" sz="600" i="0" kern="0" dirty="0" err="1" smtClean="0"/>
              <a:t>imunitně</a:t>
            </a:r>
            <a:r>
              <a:rPr lang="en-US" sz="600" i="0" kern="0" dirty="0" smtClean="0"/>
              <a:t> </a:t>
            </a:r>
            <a:r>
              <a:rPr lang="en-US" sz="600" i="0" kern="0" dirty="0" err="1" smtClean="0"/>
              <a:t>zprostředkovaných</a:t>
            </a:r>
            <a:r>
              <a:rPr lang="en-US" sz="600" i="0" kern="0" dirty="0" smtClean="0"/>
              <a:t> </a:t>
            </a:r>
            <a:r>
              <a:rPr lang="en-US" sz="600" i="0" kern="0" dirty="0" err="1" smtClean="0"/>
              <a:t>nežádoucích</a:t>
            </a:r>
            <a:r>
              <a:rPr lang="en-US" sz="600" i="0" kern="0" dirty="0" smtClean="0"/>
              <a:t> </a:t>
            </a:r>
            <a:r>
              <a:rPr lang="en-US" sz="600" i="0" kern="0" dirty="0" err="1" smtClean="0"/>
              <a:t>reakcí</a:t>
            </a:r>
            <a:r>
              <a:rPr lang="en-US" sz="600" i="0" kern="0" dirty="0" smtClean="0"/>
              <a:t> a </a:t>
            </a:r>
            <a:r>
              <a:rPr lang="en-US" sz="600" i="0" kern="0" dirty="0" err="1" smtClean="0"/>
              <a:t>doporučení</a:t>
            </a:r>
            <a:r>
              <a:rPr lang="en-US" sz="600" i="0" kern="0" dirty="0" smtClean="0"/>
              <a:t> pro </a:t>
            </a:r>
            <a:r>
              <a:rPr lang="en-US" sz="600" i="0" kern="0" dirty="0" err="1" smtClean="0"/>
              <a:t>léčbu</a:t>
            </a:r>
            <a:r>
              <a:rPr lang="en-US" sz="600" i="0" kern="0" dirty="0" smtClean="0"/>
              <a:t> </a:t>
            </a:r>
            <a:r>
              <a:rPr lang="en-US" sz="600" i="0" kern="0" dirty="0" err="1" smtClean="0"/>
              <a:t>naleznete</a:t>
            </a:r>
            <a:r>
              <a:rPr lang="en-US" sz="600" i="0" kern="0" dirty="0" smtClean="0"/>
              <a:t> v SPC. </a:t>
            </a:r>
            <a:r>
              <a:rPr lang="en-US" sz="600" i="0" kern="0" dirty="0" err="1" smtClean="0"/>
              <a:t>Všichni</a:t>
            </a:r>
            <a:r>
              <a:rPr lang="en-US" sz="600" i="0" kern="0" dirty="0" smtClean="0"/>
              <a:t> </a:t>
            </a:r>
            <a:r>
              <a:rPr lang="en-US" sz="600" i="0" kern="0" dirty="0" err="1" smtClean="0"/>
              <a:t>lékaři</a:t>
            </a:r>
            <a:r>
              <a:rPr lang="en-US" sz="600" i="0" kern="0" dirty="0" smtClean="0"/>
              <a:t>, </a:t>
            </a:r>
            <a:r>
              <a:rPr lang="en-US" sz="600" i="0" kern="0" dirty="0" err="1" smtClean="0"/>
              <a:t>kteří</a:t>
            </a:r>
            <a:r>
              <a:rPr lang="en-US" sz="600" i="0" kern="0" dirty="0" smtClean="0"/>
              <a:t> </a:t>
            </a:r>
            <a:r>
              <a:rPr lang="en-US" sz="600" i="0" kern="0" dirty="0" err="1" smtClean="0"/>
              <a:t>předepisují</a:t>
            </a:r>
            <a:r>
              <a:rPr lang="en-US" sz="600" i="0" kern="0" dirty="0" smtClean="0"/>
              <a:t> </a:t>
            </a:r>
            <a:r>
              <a:rPr lang="en-US" sz="600" i="0" kern="0" dirty="0" err="1" smtClean="0"/>
              <a:t>přípravek</a:t>
            </a:r>
            <a:r>
              <a:rPr lang="en-US" sz="600" i="0" kern="0" dirty="0" smtClean="0"/>
              <a:t> </a:t>
            </a:r>
            <a:r>
              <a:rPr lang="en-US" sz="600" i="0" kern="0" dirty="0" err="1" smtClean="0"/>
              <a:t>Tecentriq</a:t>
            </a:r>
            <a:r>
              <a:rPr lang="en-US" sz="600" i="0" kern="0" dirty="0" smtClean="0"/>
              <a:t>, </a:t>
            </a:r>
            <a:r>
              <a:rPr lang="en-US" sz="600" i="0" kern="0" dirty="0" err="1" smtClean="0"/>
              <a:t>musejí</a:t>
            </a:r>
            <a:r>
              <a:rPr lang="en-US" sz="600" i="0" kern="0" dirty="0" smtClean="0"/>
              <a:t> </a:t>
            </a:r>
            <a:r>
              <a:rPr lang="en-US" sz="600" i="0" kern="0" dirty="0" err="1" smtClean="0"/>
              <a:t>dobře</a:t>
            </a:r>
            <a:r>
              <a:rPr lang="en-US" sz="600" i="0" kern="0" dirty="0" smtClean="0"/>
              <a:t> </a:t>
            </a:r>
            <a:r>
              <a:rPr lang="en-US" sz="600" i="0" kern="0" dirty="0" err="1" smtClean="0"/>
              <a:t>znát</a:t>
            </a:r>
            <a:r>
              <a:rPr lang="en-US" sz="600" i="0" kern="0" dirty="0" smtClean="0"/>
              <a:t> </a:t>
            </a:r>
            <a:r>
              <a:rPr lang="en-US" sz="600" i="0" kern="0" dirty="0" err="1" smtClean="0"/>
              <a:t>Pokyny</a:t>
            </a:r>
            <a:r>
              <a:rPr lang="en-US" sz="600" i="0" kern="0" dirty="0" smtClean="0"/>
              <a:t> a </a:t>
            </a:r>
            <a:r>
              <a:rPr lang="en-US" sz="600" i="0" kern="0" dirty="0" err="1" smtClean="0"/>
              <a:t>informace</a:t>
            </a:r>
            <a:r>
              <a:rPr lang="en-US" sz="600" i="0" kern="0" dirty="0" smtClean="0"/>
              <a:t> pro </a:t>
            </a:r>
            <a:r>
              <a:rPr lang="en-US" sz="600" i="0" kern="0" dirty="0" err="1" smtClean="0"/>
              <a:t>lékaře</a:t>
            </a:r>
            <a:r>
              <a:rPr lang="en-US" sz="600" i="0" kern="0" dirty="0" smtClean="0"/>
              <a:t> </a:t>
            </a:r>
            <a:r>
              <a:rPr lang="en-US" sz="600" i="0" kern="0" dirty="0" err="1" smtClean="0"/>
              <a:t>týkající</a:t>
            </a:r>
            <a:r>
              <a:rPr lang="en-US" sz="600" i="0" kern="0" dirty="0" smtClean="0"/>
              <a:t> se </a:t>
            </a:r>
            <a:r>
              <a:rPr lang="en-US" sz="600" i="0" kern="0" dirty="0" err="1" smtClean="0"/>
              <a:t>léčby</a:t>
            </a:r>
            <a:r>
              <a:rPr lang="en-US" sz="600" i="0" kern="0" dirty="0" smtClean="0"/>
              <a:t>. </a:t>
            </a:r>
            <a:r>
              <a:rPr lang="en-US" sz="600" i="0" kern="0" dirty="0" err="1" smtClean="0"/>
              <a:t>Předepisující</a:t>
            </a:r>
            <a:r>
              <a:rPr lang="en-US" sz="600" i="0" kern="0" dirty="0" smtClean="0"/>
              <a:t> </a:t>
            </a:r>
            <a:r>
              <a:rPr lang="en-US" sz="600" i="0" kern="0" dirty="0" err="1" smtClean="0"/>
              <a:t>lékař</a:t>
            </a:r>
            <a:r>
              <a:rPr lang="en-US" sz="600" i="0" kern="0" dirty="0" smtClean="0"/>
              <a:t> </a:t>
            </a:r>
            <a:r>
              <a:rPr lang="en-US" sz="600" i="0" kern="0" dirty="0" err="1" smtClean="0"/>
              <a:t>musí</a:t>
            </a:r>
            <a:r>
              <a:rPr lang="en-US" sz="600" i="0" kern="0" dirty="0" smtClean="0"/>
              <a:t> s </a:t>
            </a:r>
            <a:r>
              <a:rPr lang="en-US" sz="600" i="0" kern="0" dirty="0" err="1" smtClean="0"/>
              <a:t>pacientem</a:t>
            </a:r>
            <a:r>
              <a:rPr lang="en-US" sz="600" i="0" kern="0" dirty="0" smtClean="0"/>
              <a:t> </a:t>
            </a:r>
            <a:r>
              <a:rPr lang="en-US" sz="600" i="0" kern="0" dirty="0" err="1" smtClean="0"/>
              <a:t>probrat</a:t>
            </a:r>
            <a:r>
              <a:rPr lang="en-US" sz="600" i="0" kern="0" dirty="0" smtClean="0"/>
              <a:t> </a:t>
            </a:r>
            <a:r>
              <a:rPr lang="en-US" sz="600" i="0" kern="0" dirty="0" err="1" smtClean="0"/>
              <a:t>rizika</a:t>
            </a:r>
            <a:r>
              <a:rPr lang="en-US" sz="600" i="0" kern="0" dirty="0" smtClean="0"/>
              <a:t> </a:t>
            </a:r>
            <a:r>
              <a:rPr lang="en-US" sz="600" i="0" kern="0" dirty="0" err="1" smtClean="0"/>
              <a:t>léčby</a:t>
            </a:r>
            <a:r>
              <a:rPr lang="en-US" sz="600" i="0" kern="0" dirty="0" smtClean="0"/>
              <a:t> </a:t>
            </a:r>
            <a:r>
              <a:rPr lang="en-US" sz="600" i="0" kern="0" dirty="0" err="1" smtClean="0"/>
              <a:t>přípravkem</a:t>
            </a:r>
            <a:r>
              <a:rPr lang="en-US" sz="600" i="0" kern="0" dirty="0" smtClean="0"/>
              <a:t> </a:t>
            </a:r>
            <a:r>
              <a:rPr lang="en-US" sz="600" i="0" kern="0" dirty="0" err="1" smtClean="0"/>
              <a:t>Tecentriq</a:t>
            </a:r>
            <a:r>
              <a:rPr lang="en-US" sz="600" i="0" kern="0" dirty="0" smtClean="0"/>
              <a:t>. </a:t>
            </a:r>
            <a:r>
              <a:rPr lang="en-US" sz="600" i="0" kern="0" dirty="0" err="1" smtClean="0"/>
              <a:t>Pacient</a:t>
            </a:r>
            <a:r>
              <a:rPr lang="en-US" sz="600" i="0" kern="0" dirty="0" smtClean="0"/>
              <a:t> </a:t>
            </a:r>
            <a:r>
              <a:rPr lang="en-US" sz="600" i="0" kern="0" dirty="0" err="1" smtClean="0"/>
              <a:t>dostane</a:t>
            </a:r>
            <a:r>
              <a:rPr lang="en-US" sz="600" i="0" kern="0" dirty="0" smtClean="0"/>
              <a:t> </a:t>
            </a:r>
            <a:r>
              <a:rPr lang="en-US" sz="600" i="0" kern="0" dirty="0" err="1" smtClean="0"/>
              <a:t>kartu</a:t>
            </a:r>
            <a:r>
              <a:rPr lang="en-US" sz="600" i="0" kern="0" dirty="0" smtClean="0"/>
              <a:t> </a:t>
            </a:r>
            <a:r>
              <a:rPr lang="en-US" sz="600" i="0" kern="0" dirty="0" err="1" smtClean="0"/>
              <a:t>pacienta</a:t>
            </a:r>
            <a:r>
              <a:rPr lang="en-US" sz="600" i="0" kern="0" dirty="0" smtClean="0"/>
              <a:t> a </a:t>
            </a:r>
            <a:r>
              <a:rPr lang="en-US" sz="600" i="0" kern="0" dirty="0" err="1" smtClean="0"/>
              <a:t>bude</a:t>
            </a:r>
            <a:r>
              <a:rPr lang="en-US" sz="600" i="0" kern="0" dirty="0" smtClean="0"/>
              <a:t> </a:t>
            </a:r>
            <a:r>
              <a:rPr lang="en-US" sz="600" i="0" kern="0" dirty="0" err="1" smtClean="0"/>
              <a:t>poučen</a:t>
            </a:r>
            <a:r>
              <a:rPr lang="en-US" sz="600" i="0" kern="0" dirty="0" smtClean="0"/>
              <a:t>, aby </a:t>
            </a:r>
            <a:r>
              <a:rPr lang="en-US" sz="600" i="0" kern="0" dirty="0" err="1" smtClean="0"/>
              <a:t>ji</a:t>
            </a:r>
            <a:r>
              <a:rPr lang="en-US" sz="600" i="0" kern="0" dirty="0" smtClean="0"/>
              <a:t> </a:t>
            </a:r>
            <a:r>
              <a:rPr lang="en-US" sz="600" i="0" kern="0" dirty="0" err="1" smtClean="0"/>
              <a:t>nosil</a:t>
            </a:r>
            <a:r>
              <a:rPr lang="en-US" sz="600" i="0" kern="0" dirty="0" smtClean="0"/>
              <a:t> </a:t>
            </a:r>
            <a:r>
              <a:rPr lang="en-US" sz="600" i="0" kern="0" dirty="0" err="1" smtClean="0"/>
              <a:t>stále</a:t>
            </a:r>
            <a:r>
              <a:rPr lang="en-US" sz="600" i="0" kern="0" dirty="0" smtClean="0"/>
              <a:t> u </a:t>
            </a:r>
            <a:r>
              <a:rPr lang="en-US" sz="600" i="0" kern="0" dirty="0" err="1" smtClean="0"/>
              <a:t>sebe</a:t>
            </a:r>
            <a:r>
              <a:rPr lang="en-US" sz="600" i="0" kern="0" dirty="0" smtClean="0"/>
              <a:t>. </a:t>
            </a:r>
            <a:r>
              <a:rPr lang="en-US" sz="600" i="0" kern="0" dirty="0" err="1" smtClean="0"/>
              <a:t>Opatření</a:t>
            </a:r>
            <a:r>
              <a:rPr lang="en-US" sz="600" i="0" kern="0" dirty="0" smtClean="0"/>
              <a:t> </a:t>
            </a:r>
            <a:r>
              <a:rPr lang="en-US" sz="600" i="0" kern="0" dirty="0" err="1" smtClean="0"/>
              <a:t>specifická</a:t>
            </a:r>
            <a:r>
              <a:rPr lang="en-US" sz="600" i="0" kern="0" dirty="0" smtClean="0"/>
              <a:t> </a:t>
            </a:r>
            <a:r>
              <a:rPr lang="en-US" sz="600" i="0" kern="0" dirty="0" err="1" smtClean="0"/>
              <a:t>dle</a:t>
            </a:r>
            <a:r>
              <a:rPr lang="en-US" sz="600" i="0" kern="0" dirty="0" smtClean="0"/>
              <a:t> </a:t>
            </a:r>
            <a:r>
              <a:rPr lang="en-US" sz="600" i="0" kern="0" dirty="0" err="1" smtClean="0"/>
              <a:t>onemocnění</a:t>
            </a:r>
            <a:r>
              <a:rPr lang="en-US" sz="600" i="0" kern="0" dirty="0" smtClean="0"/>
              <a:t>: </a:t>
            </a:r>
            <a:r>
              <a:rPr lang="en-US" sz="600" i="0" kern="0" dirty="0" err="1" smtClean="0"/>
              <a:t>Použití</a:t>
            </a:r>
            <a:r>
              <a:rPr lang="en-US" sz="600" i="0" kern="0" dirty="0" smtClean="0"/>
              <a:t> </a:t>
            </a:r>
            <a:r>
              <a:rPr lang="en-US" sz="600" i="0" kern="0" dirty="0" err="1" smtClean="0"/>
              <a:t>atezolizumabu</a:t>
            </a:r>
            <a:r>
              <a:rPr lang="en-US" sz="600" i="0" kern="0" dirty="0" smtClean="0"/>
              <a:t> v </a:t>
            </a:r>
            <a:r>
              <a:rPr lang="en-US" sz="600" i="0" kern="0" dirty="0" err="1" smtClean="0"/>
              <a:t>kombinaci</a:t>
            </a:r>
            <a:r>
              <a:rPr lang="en-US" sz="600" i="0" kern="0" dirty="0" smtClean="0"/>
              <a:t> s </a:t>
            </a:r>
            <a:r>
              <a:rPr lang="en-US" sz="600" i="0" kern="0" dirty="0" err="1" smtClean="0"/>
              <a:t>bevacizumabem</a:t>
            </a:r>
            <a:r>
              <a:rPr lang="en-US" sz="600" i="0" kern="0" dirty="0" smtClean="0"/>
              <a:t> u </a:t>
            </a:r>
            <a:r>
              <a:rPr lang="en-US" sz="600" i="0" kern="0" dirty="0" err="1" smtClean="0"/>
              <a:t>hepatocelulárního</a:t>
            </a:r>
            <a:r>
              <a:rPr lang="en-US" sz="600" i="0" kern="0" dirty="0" smtClean="0"/>
              <a:t> </a:t>
            </a:r>
            <a:r>
              <a:rPr lang="en-US" sz="600" i="0" kern="0" dirty="0" err="1" smtClean="0"/>
              <a:t>karcinomu</a:t>
            </a:r>
            <a:r>
              <a:rPr lang="en-US" sz="600" i="0" kern="0" dirty="0" smtClean="0"/>
              <a:t>: </a:t>
            </a:r>
            <a:r>
              <a:rPr lang="en-US" sz="600" i="0" kern="0" dirty="0" err="1" smtClean="0"/>
              <a:t>Pacienti</a:t>
            </a:r>
            <a:r>
              <a:rPr lang="en-US" sz="600" i="0" kern="0" dirty="0" smtClean="0"/>
              <a:t> </a:t>
            </a:r>
            <a:r>
              <a:rPr lang="en-US" sz="600" i="0" kern="0" dirty="0" err="1" smtClean="0"/>
              <a:t>léčení</a:t>
            </a:r>
            <a:r>
              <a:rPr lang="en-US" sz="600" i="0" kern="0" dirty="0" smtClean="0"/>
              <a:t> </a:t>
            </a:r>
            <a:r>
              <a:rPr lang="en-US" sz="600" i="0" kern="0" dirty="0" err="1" smtClean="0"/>
              <a:t>bevacizumabem</a:t>
            </a:r>
            <a:r>
              <a:rPr lang="en-US" sz="600" i="0" kern="0" dirty="0" smtClean="0"/>
              <a:t> </a:t>
            </a:r>
            <a:r>
              <a:rPr lang="en-US" sz="600" i="0" kern="0" dirty="0" err="1" smtClean="0"/>
              <a:t>mají</a:t>
            </a:r>
            <a:r>
              <a:rPr lang="en-US" sz="600" i="0" kern="0" dirty="0" smtClean="0"/>
              <a:t> </a:t>
            </a:r>
            <a:r>
              <a:rPr lang="en-US" sz="600" i="0" kern="0" dirty="0" err="1" smtClean="0"/>
              <a:t>zvýšené</a:t>
            </a:r>
            <a:r>
              <a:rPr lang="en-US" sz="600" i="0" kern="0" dirty="0" smtClean="0"/>
              <a:t> </a:t>
            </a:r>
            <a:r>
              <a:rPr lang="en-US" sz="600" i="0" kern="0" dirty="0" err="1" smtClean="0"/>
              <a:t>riziko</a:t>
            </a:r>
            <a:r>
              <a:rPr lang="en-US" sz="600" i="0" kern="0" dirty="0" smtClean="0"/>
              <a:t> </a:t>
            </a:r>
            <a:r>
              <a:rPr lang="en-US" sz="600" i="0" kern="0" dirty="0" err="1" smtClean="0"/>
              <a:t>krvácení</a:t>
            </a:r>
            <a:r>
              <a:rPr lang="en-US" sz="600" i="0" kern="0" dirty="0" smtClean="0"/>
              <a:t> a u </a:t>
            </a:r>
            <a:r>
              <a:rPr lang="en-US" sz="600" i="0" kern="0" dirty="0" err="1" smtClean="0"/>
              <a:t>pacientů</a:t>
            </a:r>
            <a:r>
              <a:rPr lang="en-US" sz="600" i="0" kern="0" dirty="0" smtClean="0"/>
              <a:t> s </a:t>
            </a:r>
            <a:r>
              <a:rPr lang="en-US" sz="600" i="0" kern="0" dirty="0" err="1" smtClean="0"/>
              <a:t>hepatocelulárním</a:t>
            </a:r>
            <a:r>
              <a:rPr lang="en-US" sz="600" i="0" kern="0" dirty="0" smtClean="0"/>
              <a:t> </a:t>
            </a:r>
            <a:r>
              <a:rPr lang="en-US" sz="600" i="0" kern="0" dirty="0" err="1" smtClean="0"/>
              <a:t>karcinomem</a:t>
            </a:r>
            <a:r>
              <a:rPr lang="en-US" sz="600" i="0" kern="0" dirty="0" smtClean="0"/>
              <a:t> (HCC) </a:t>
            </a:r>
            <a:r>
              <a:rPr lang="en-US" sz="600" i="0" kern="0" dirty="0" err="1" smtClean="0"/>
              <a:t>léčených</a:t>
            </a:r>
            <a:r>
              <a:rPr lang="en-US" sz="600" i="0" kern="0" dirty="0" smtClean="0"/>
              <a:t> </a:t>
            </a:r>
            <a:r>
              <a:rPr lang="en-US" sz="600" i="0" kern="0" dirty="0" err="1" smtClean="0"/>
              <a:t>atezolizumabem</a:t>
            </a:r>
            <a:r>
              <a:rPr lang="en-US" sz="600" i="0" kern="0" dirty="0" smtClean="0"/>
              <a:t> v </a:t>
            </a:r>
            <a:r>
              <a:rPr lang="en-US" sz="600" i="0" kern="0" dirty="0" err="1" smtClean="0"/>
              <a:t>kombinaci</a:t>
            </a:r>
            <a:r>
              <a:rPr lang="en-US" sz="600" i="0" kern="0" dirty="0" smtClean="0"/>
              <a:t> s </a:t>
            </a:r>
            <a:r>
              <a:rPr lang="en-US" sz="600" i="0" kern="0" dirty="0" err="1" smtClean="0"/>
              <a:t>bevacizumabem</a:t>
            </a:r>
            <a:r>
              <a:rPr lang="en-US" sz="600" i="0" kern="0" dirty="0" smtClean="0"/>
              <a:t> </a:t>
            </a:r>
            <a:r>
              <a:rPr lang="en-US" sz="600" i="0" kern="0" dirty="0" err="1" smtClean="0"/>
              <a:t>byly</a:t>
            </a:r>
            <a:r>
              <a:rPr lang="en-US" sz="600" i="0" kern="0" dirty="0" smtClean="0"/>
              <a:t> </a:t>
            </a:r>
            <a:r>
              <a:rPr lang="en-US" sz="600" i="0" kern="0" dirty="0" err="1" smtClean="0"/>
              <a:t>hlášeny</a:t>
            </a:r>
            <a:r>
              <a:rPr lang="en-US" sz="600" i="0" kern="0" dirty="0" smtClean="0"/>
              <a:t> </a:t>
            </a:r>
            <a:r>
              <a:rPr lang="en-US" sz="600" i="0" kern="0" dirty="0" err="1" smtClean="0"/>
              <a:t>případy</a:t>
            </a:r>
            <a:r>
              <a:rPr lang="en-US" sz="600" i="0" kern="0" dirty="0" smtClean="0"/>
              <a:t> </a:t>
            </a:r>
            <a:r>
              <a:rPr lang="en-US" sz="600" i="0" kern="0" dirty="0" err="1" smtClean="0"/>
              <a:t>těžkého</a:t>
            </a:r>
            <a:r>
              <a:rPr lang="en-US" sz="600" i="0" kern="0" dirty="0" smtClean="0"/>
              <a:t> </a:t>
            </a:r>
            <a:r>
              <a:rPr lang="en-US" sz="600" i="0" kern="0" dirty="0" err="1" smtClean="0"/>
              <a:t>gastrointestinálního</a:t>
            </a:r>
            <a:r>
              <a:rPr lang="en-US" sz="600" i="0" kern="0" dirty="0" smtClean="0"/>
              <a:t> </a:t>
            </a:r>
            <a:r>
              <a:rPr lang="en-US" sz="600" i="0" kern="0" dirty="0" err="1" smtClean="0"/>
              <a:t>krvácení</a:t>
            </a:r>
            <a:r>
              <a:rPr lang="en-US" sz="600" i="0" kern="0" dirty="0" smtClean="0"/>
              <a:t> </a:t>
            </a:r>
            <a:r>
              <a:rPr lang="en-US" sz="600" i="0" kern="0" dirty="0" err="1" smtClean="0"/>
              <a:t>včetně</a:t>
            </a:r>
            <a:r>
              <a:rPr lang="en-US" sz="600" i="0" kern="0" dirty="0" smtClean="0"/>
              <a:t> </a:t>
            </a:r>
            <a:r>
              <a:rPr lang="en-US" sz="600" i="0" kern="0" dirty="0" err="1" smtClean="0"/>
              <a:t>fatálních</a:t>
            </a:r>
            <a:r>
              <a:rPr lang="en-US" sz="600" i="0" kern="0" dirty="0" smtClean="0"/>
              <a:t> </a:t>
            </a:r>
            <a:r>
              <a:rPr lang="en-US" sz="600" i="0" kern="0" dirty="0" err="1" smtClean="0"/>
              <a:t>příhod</a:t>
            </a:r>
            <a:r>
              <a:rPr lang="en-US" sz="600" i="0" kern="0" dirty="0" smtClean="0"/>
              <a:t>. U </a:t>
            </a:r>
            <a:r>
              <a:rPr lang="en-US" sz="600" i="0" kern="0" dirty="0" err="1" smtClean="0"/>
              <a:t>pacientů</a:t>
            </a:r>
            <a:r>
              <a:rPr lang="en-US" sz="600" i="0" kern="0" dirty="0" smtClean="0"/>
              <a:t> s HCC je </a:t>
            </a:r>
            <a:r>
              <a:rPr lang="en-US" sz="600" i="0" kern="0" dirty="0" err="1" smtClean="0"/>
              <a:t>před</a:t>
            </a:r>
            <a:r>
              <a:rPr lang="en-US" sz="600" i="0" kern="0" dirty="0" smtClean="0"/>
              <a:t> </a:t>
            </a:r>
            <a:r>
              <a:rPr lang="en-US" sz="600" i="0" kern="0" dirty="0" err="1" smtClean="0"/>
              <a:t>zahájením</a:t>
            </a:r>
            <a:r>
              <a:rPr lang="en-US" sz="600" i="0" kern="0" dirty="0" smtClean="0"/>
              <a:t> </a:t>
            </a:r>
            <a:r>
              <a:rPr lang="en-US" sz="600" i="0" kern="0" dirty="0" err="1" smtClean="0"/>
              <a:t>léčby</a:t>
            </a:r>
            <a:r>
              <a:rPr lang="en-US" sz="600" i="0" kern="0" dirty="0" smtClean="0"/>
              <a:t> </a:t>
            </a:r>
            <a:r>
              <a:rPr lang="en-US" sz="600" i="0" kern="0" dirty="0" err="1" smtClean="0"/>
              <a:t>kombinací</a:t>
            </a:r>
            <a:r>
              <a:rPr lang="en-US" sz="600" i="0" kern="0" dirty="0" smtClean="0"/>
              <a:t> </a:t>
            </a:r>
            <a:r>
              <a:rPr lang="en-US" sz="600" i="0" kern="0" dirty="0" err="1" smtClean="0"/>
              <a:t>atezolizumabu</a:t>
            </a:r>
            <a:r>
              <a:rPr lang="en-US" sz="600" i="0" kern="0" dirty="0" smtClean="0"/>
              <a:t> s </a:t>
            </a:r>
            <a:r>
              <a:rPr lang="en-US" sz="600" i="0" kern="0" dirty="0" err="1" smtClean="0"/>
              <a:t>bevacizumabem</a:t>
            </a:r>
            <a:r>
              <a:rPr lang="en-US" sz="600" i="0" kern="0" dirty="0" smtClean="0"/>
              <a:t> </a:t>
            </a:r>
            <a:r>
              <a:rPr lang="en-US" sz="600" i="0" kern="0" dirty="0" err="1" smtClean="0"/>
              <a:t>třeba</a:t>
            </a:r>
            <a:r>
              <a:rPr lang="en-US" sz="600" i="0" kern="0" dirty="0" smtClean="0"/>
              <a:t> </a:t>
            </a:r>
            <a:r>
              <a:rPr lang="en-US" sz="600" i="0" kern="0" dirty="0" err="1" smtClean="0"/>
              <a:t>provést</a:t>
            </a:r>
            <a:r>
              <a:rPr lang="en-US" sz="600" i="0" kern="0" dirty="0" smtClean="0"/>
              <a:t> screening </a:t>
            </a:r>
            <a:r>
              <a:rPr lang="en-US" sz="600" i="0" kern="0" dirty="0" err="1" smtClean="0"/>
              <a:t>jícnových</a:t>
            </a:r>
            <a:r>
              <a:rPr lang="en-US" sz="600" i="0" kern="0" dirty="0" smtClean="0"/>
              <a:t> </a:t>
            </a:r>
            <a:r>
              <a:rPr lang="en-US" sz="600" i="0" kern="0" dirty="0" err="1" smtClean="0"/>
              <a:t>varixů</a:t>
            </a:r>
            <a:r>
              <a:rPr lang="en-US" sz="600" i="0" kern="0" dirty="0" smtClean="0"/>
              <a:t> a </a:t>
            </a:r>
            <a:r>
              <a:rPr lang="en-US" sz="600" i="0" kern="0" dirty="0" err="1" smtClean="0"/>
              <a:t>jejich</a:t>
            </a:r>
            <a:r>
              <a:rPr lang="en-US" sz="600" i="0" kern="0" dirty="0" smtClean="0"/>
              <a:t> </a:t>
            </a:r>
            <a:r>
              <a:rPr lang="en-US" sz="600" i="0" kern="0" dirty="0" err="1" smtClean="0"/>
              <a:t>následnou</a:t>
            </a:r>
            <a:r>
              <a:rPr lang="en-US" sz="600" i="0" kern="0" dirty="0" smtClean="0"/>
              <a:t> </a:t>
            </a:r>
            <a:r>
              <a:rPr lang="en-US" sz="600" i="0" kern="0" dirty="0" err="1" smtClean="0"/>
              <a:t>léčbu</a:t>
            </a:r>
            <a:r>
              <a:rPr lang="en-US" sz="600" i="0" kern="0" dirty="0" smtClean="0"/>
              <a:t> </a:t>
            </a:r>
            <a:r>
              <a:rPr lang="en-US" sz="600" i="0" kern="0" dirty="0" err="1" smtClean="0"/>
              <a:t>dle</a:t>
            </a:r>
            <a:r>
              <a:rPr lang="en-US" sz="600" i="0" kern="0" dirty="0" smtClean="0"/>
              <a:t> </a:t>
            </a:r>
            <a:r>
              <a:rPr lang="en-US" sz="600" i="0" kern="0" dirty="0" err="1" smtClean="0"/>
              <a:t>klinické</a:t>
            </a:r>
            <a:r>
              <a:rPr lang="en-US" sz="600" i="0" kern="0" dirty="0" smtClean="0"/>
              <a:t> </a:t>
            </a:r>
            <a:r>
              <a:rPr lang="en-US" sz="600" i="0" kern="0" dirty="0" err="1" smtClean="0"/>
              <a:t>praxe</a:t>
            </a:r>
            <a:r>
              <a:rPr lang="en-US" sz="600" i="0" kern="0" dirty="0" smtClean="0"/>
              <a:t>. </a:t>
            </a:r>
            <a:r>
              <a:rPr lang="en-US" sz="600" i="0" kern="0" dirty="0" err="1" smtClean="0"/>
              <a:t>Při</a:t>
            </a:r>
            <a:r>
              <a:rPr lang="en-US" sz="600" i="0" kern="0" dirty="0" smtClean="0"/>
              <a:t> </a:t>
            </a:r>
            <a:r>
              <a:rPr lang="en-US" sz="600" i="0" kern="0" dirty="0" err="1" smtClean="0"/>
              <a:t>léčbě</a:t>
            </a:r>
            <a:r>
              <a:rPr lang="en-US" sz="600" i="0" kern="0" dirty="0" smtClean="0"/>
              <a:t> </a:t>
            </a:r>
            <a:r>
              <a:rPr lang="en-US" sz="600" i="0" kern="0" dirty="0" err="1" smtClean="0"/>
              <a:t>atezolizumabem</a:t>
            </a:r>
            <a:r>
              <a:rPr lang="en-US" sz="600" i="0" kern="0" dirty="0" smtClean="0"/>
              <a:t> v </a:t>
            </a:r>
            <a:r>
              <a:rPr lang="en-US" sz="600" i="0" kern="0" dirty="0" err="1" smtClean="0"/>
              <a:t>kombinaci</a:t>
            </a:r>
            <a:r>
              <a:rPr lang="en-US" sz="600" i="0" kern="0" dirty="0" smtClean="0"/>
              <a:t> s </a:t>
            </a:r>
            <a:r>
              <a:rPr lang="en-US" sz="600" i="0" kern="0" dirty="0" err="1" smtClean="0"/>
              <a:t>bevacizumabem</a:t>
            </a:r>
            <a:r>
              <a:rPr lang="en-US" sz="600" i="0" kern="0" dirty="0" smtClean="0"/>
              <a:t> se </a:t>
            </a:r>
            <a:r>
              <a:rPr lang="en-US" sz="600" i="0" kern="0" dirty="0" err="1" smtClean="0"/>
              <a:t>může</a:t>
            </a:r>
            <a:r>
              <a:rPr lang="en-US" sz="600" i="0" kern="0" dirty="0" smtClean="0"/>
              <a:t> </a:t>
            </a:r>
            <a:r>
              <a:rPr lang="en-US" sz="600" i="0" kern="0" dirty="0" err="1" smtClean="0"/>
              <a:t>rozvinout</a:t>
            </a:r>
            <a:r>
              <a:rPr lang="en-US" sz="600" i="0" kern="0" dirty="0" smtClean="0"/>
              <a:t> diabetes mellitus. Je </a:t>
            </a:r>
            <a:r>
              <a:rPr lang="en-US" sz="600" i="0" kern="0" dirty="0" err="1" smtClean="0"/>
              <a:t>třeba</a:t>
            </a:r>
            <a:r>
              <a:rPr lang="en-US" sz="600" i="0" kern="0" dirty="0" smtClean="0"/>
              <a:t>, aby </a:t>
            </a:r>
            <a:r>
              <a:rPr lang="en-US" sz="600" i="0" kern="0" dirty="0" err="1" smtClean="0"/>
              <a:t>lékaři</a:t>
            </a:r>
            <a:r>
              <a:rPr lang="en-US" sz="600" i="0" kern="0" dirty="0" smtClean="0"/>
              <a:t> </a:t>
            </a:r>
            <a:r>
              <a:rPr lang="en-US" sz="600" i="0" kern="0" dirty="0" err="1" smtClean="0"/>
              <a:t>před</a:t>
            </a:r>
            <a:r>
              <a:rPr lang="en-US" sz="600" i="0" kern="0" dirty="0" smtClean="0"/>
              <a:t> </a:t>
            </a:r>
            <a:r>
              <a:rPr lang="en-US" sz="600" i="0" kern="0" dirty="0" err="1" smtClean="0"/>
              <a:t>léčbou</a:t>
            </a:r>
            <a:r>
              <a:rPr lang="en-US" sz="600" i="0" kern="0" dirty="0" smtClean="0"/>
              <a:t> </a:t>
            </a:r>
            <a:r>
              <a:rPr lang="en-US" sz="600" i="0" kern="0" dirty="0" err="1" smtClean="0"/>
              <a:t>atezolizumabem</a:t>
            </a:r>
            <a:r>
              <a:rPr lang="en-US" sz="600" i="0" kern="0" dirty="0" smtClean="0"/>
              <a:t> v </a:t>
            </a:r>
            <a:r>
              <a:rPr lang="en-US" sz="600" i="0" kern="0" dirty="0" err="1" smtClean="0"/>
              <a:t>kombinaci</a:t>
            </a:r>
            <a:r>
              <a:rPr lang="en-US" sz="600" i="0" kern="0" dirty="0" smtClean="0"/>
              <a:t> s </a:t>
            </a:r>
            <a:r>
              <a:rPr lang="en-US" sz="600" i="0" kern="0" dirty="0" err="1" smtClean="0"/>
              <a:t>bevacizumabem</a:t>
            </a:r>
            <a:r>
              <a:rPr lang="en-US" sz="600" i="0" kern="0" dirty="0" smtClean="0"/>
              <a:t> a </a:t>
            </a:r>
            <a:r>
              <a:rPr lang="en-US" sz="600" i="0" kern="0" dirty="0" err="1" smtClean="0"/>
              <a:t>pravidelně</a:t>
            </a:r>
            <a:r>
              <a:rPr lang="en-US" sz="600" i="0" kern="0" dirty="0" smtClean="0"/>
              <a:t> </a:t>
            </a:r>
            <a:r>
              <a:rPr lang="en-US" sz="600" i="0" kern="0" dirty="0" err="1" smtClean="0"/>
              <a:t>během</a:t>
            </a:r>
            <a:r>
              <a:rPr lang="en-US" sz="600" i="0" kern="0" dirty="0" smtClean="0"/>
              <a:t> </a:t>
            </a:r>
            <a:r>
              <a:rPr lang="en-US" sz="600" i="0" kern="0" dirty="0" err="1" smtClean="0"/>
              <a:t>této</a:t>
            </a:r>
            <a:r>
              <a:rPr lang="en-US" sz="600" i="0" kern="0" dirty="0" smtClean="0"/>
              <a:t> </a:t>
            </a:r>
            <a:r>
              <a:rPr lang="en-US" sz="600" i="0" kern="0" dirty="0" err="1" smtClean="0"/>
              <a:t>léčby</a:t>
            </a:r>
            <a:r>
              <a:rPr lang="en-US" sz="600" i="0" kern="0" dirty="0" smtClean="0"/>
              <a:t> </a:t>
            </a:r>
            <a:r>
              <a:rPr lang="en-US" sz="600" i="0" kern="0" dirty="0" err="1" smtClean="0"/>
              <a:t>monitorovali</a:t>
            </a:r>
            <a:r>
              <a:rPr lang="en-US" sz="600" i="0" kern="0" dirty="0" smtClean="0"/>
              <a:t> </a:t>
            </a:r>
            <a:r>
              <a:rPr lang="en-US" sz="600" i="0" kern="0" dirty="0" err="1" smtClean="0"/>
              <a:t>glykémii</a:t>
            </a:r>
            <a:r>
              <a:rPr lang="en-US" sz="600" i="0" kern="0" dirty="0" smtClean="0"/>
              <a:t> </a:t>
            </a:r>
            <a:r>
              <a:rPr lang="en-US" sz="600" i="0" kern="0" dirty="0" err="1" smtClean="0"/>
              <a:t>podle</a:t>
            </a:r>
            <a:r>
              <a:rPr lang="en-US" sz="600" i="0" kern="0" dirty="0" smtClean="0"/>
              <a:t> </a:t>
            </a:r>
            <a:r>
              <a:rPr lang="en-US" sz="600" i="0" kern="0" dirty="0" err="1" smtClean="0"/>
              <a:t>klinické</a:t>
            </a:r>
            <a:r>
              <a:rPr lang="en-US" sz="600" i="0" kern="0" dirty="0" smtClean="0"/>
              <a:t> </a:t>
            </a:r>
            <a:r>
              <a:rPr lang="en-US" sz="600" i="0" kern="0" dirty="0" err="1" smtClean="0"/>
              <a:t>indikace</a:t>
            </a:r>
            <a:r>
              <a:rPr lang="en-US" sz="600" i="0" kern="0" dirty="0" smtClean="0"/>
              <a:t>. </a:t>
            </a:r>
            <a:r>
              <a:rPr lang="en-US" sz="600" i="0" kern="0" dirty="0" err="1" smtClean="0"/>
              <a:t>Použití</a:t>
            </a:r>
            <a:r>
              <a:rPr lang="en-US" sz="600" i="0" kern="0" dirty="0" smtClean="0"/>
              <a:t> </a:t>
            </a:r>
            <a:r>
              <a:rPr lang="en-US" sz="600" i="0" kern="0" dirty="0" err="1" smtClean="0"/>
              <a:t>atezolizumabu</a:t>
            </a:r>
            <a:r>
              <a:rPr lang="en-US" sz="600" i="0" kern="0" dirty="0" smtClean="0"/>
              <a:t> v </a:t>
            </a:r>
            <a:r>
              <a:rPr lang="en-US" sz="600" i="0" kern="0" dirty="0" err="1" smtClean="0"/>
              <a:t>kombinaci</a:t>
            </a:r>
            <a:r>
              <a:rPr lang="en-US" sz="600" i="0" kern="0" dirty="0" smtClean="0"/>
              <a:t> s nab-</a:t>
            </a:r>
            <a:r>
              <a:rPr lang="en-US" sz="600" i="0" kern="0" dirty="0" err="1" smtClean="0"/>
              <a:t>paklitaxelem</a:t>
            </a:r>
            <a:r>
              <a:rPr lang="en-US" sz="600" i="0" kern="0" dirty="0" smtClean="0"/>
              <a:t> u </a:t>
            </a:r>
            <a:r>
              <a:rPr lang="en-US" sz="600" i="0" kern="0" dirty="0" err="1" smtClean="0"/>
              <a:t>metastazujícího</a:t>
            </a:r>
            <a:r>
              <a:rPr lang="en-US" sz="600" i="0" kern="0" dirty="0" smtClean="0"/>
              <a:t> triple </a:t>
            </a:r>
            <a:r>
              <a:rPr lang="en-US" sz="600" i="0" kern="0" dirty="0" err="1" smtClean="0"/>
              <a:t>negativního</a:t>
            </a:r>
            <a:r>
              <a:rPr lang="en-US" sz="600" i="0" kern="0" dirty="0" smtClean="0"/>
              <a:t> </a:t>
            </a:r>
            <a:r>
              <a:rPr lang="en-US" sz="600" i="0" kern="0" dirty="0" err="1" smtClean="0"/>
              <a:t>karcinomu</a:t>
            </a:r>
            <a:r>
              <a:rPr lang="en-US" sz="600" i="0" kern="0" dirty="0" smtClean="0"/>
              <a:t> </a:t>
            </a:r>
            <a:r>
              <a:rPr lang="en-US" sz="600" i="0" kern="0" dirty="0" err="1" smtClean="0"/>
              <a:t>prsu</a:t>
            </a:r>
            <a:r>
              <a:rPr lang="en-US" sz="600" i="0" kern="0" dirty="0" smtClean="0"/>
              <a:t>: </a:t>
            </a:r>
            <a:r>
              <a:rPr lang="en-US" sz="600" i="0" kern="0" dirty="0" err="1" smtClean="0"/>
              <a:t>Neutropenie</a:t>
            </a:r>
            <a:r>
              <a:rPr lang="en-US" sz="600" i="0" kern="0" dirty="0" smtClean="0"/>
              <a:t> a </a:t>
            </a:r>
            <a:r>
              <a:rPr lang="en-US" sz="600" i="0" kern="0" dirty="0" err="1" smtClean="0"/>
              <a:t>periferní</a:t>
            </a:r>
            <a:r>
              <a:rPr lang="en-US" sz="600" i="0" kern="0" dirty="0" smtClean="0"/>
              <a:t> </a:t>
            </a:r>
            <a:r>
              <a:rPr lang="en-US" sz="600" i="0" kern="0" dirty="0" err="1" smtClean="0"/>
              <a:t>neuropatie</a:t>
            </a:r>
            <a:r>
              <a:rPr lang="en-US" sz="600" i="0" kern="0" dirty="0" smtClean="0"/>
              <a:t> </a:t>
            </a:r>
            <a:r>
              <a:rPr lang="en-US" sz="600" i="0" kern="0" dirty="0" err="1" smtClean="0"/>
              <a:t>vyskytující</a:t>
            </a:r>
            <a:r>
              <a:rPr lang="en-US" sz="600" i="0" kern="0" dirty="0" smtClean="0"/>
              <a:t> se v </a:t>
            </a:r>
            <a:r>
              <a:rPr lang="en-US" sz="600" i="0" kern="0" dirty="0" err="1" smtClean="0"/>
              <a:t>průběhu</a:t>
            </a:r>
            <a:r>
              <a:rPr lang="en-US" sz="600" i="0" kern="0" dirty="0" smtClean="0"/>
              <a:t> </a:t>
            </a:r>
            <a:r>
              <a:rPr lang="en-US" sz="600" i="0" kern="0" dirty="0" err="1" smtClean="0"/>
              <a:t>léčby</a:t>
            </a:r>
            <a:r>
              <a:rPr lang="en-US" sz="600" i="0" kern="0" dirty="0" smtClean="0"/>
              <a:t> </a:t>
            </a:r>
            <a:r>
              <a:rPr lang="en-US" sz="600" i="0" kern="0" dirty="0" err="1" smtClean="0"/>
              <a:t>atezolizumabem</a:t>
            </a:r>
            <a:r>
              <a:rPr lang="en-US" sz="600" i="0" kern="0" dirty="0" smtClean="0"/>
              <a:t> a nab-</a:t>
            </a:r>
            <a:r>
              <a:rPr lang="en-US" sz="600" i="0" kern="0" dirty="0" err="1" smtClean="0"/>
              <a:t>paklitaxelem</a:t>
            </a:r>
            <a:r>
              <a:rPr lang="en-US" sz="600" i="0" kern="0" dirty="0" smtClean="0"/>
              <a:t> </a:t>
            </a:r>
            <a:r>
              <a:rPr lang="en-US" sz="600" i="0" kern="0" dirty="0" err="1" smtClean="0"/>
              <a:t>mohou</a:t>
            </a:r>
            <a:r>
              <a:rPr lang="en-US" sz="600" i="0" kern="0" dirty="0" smtClean="0"/>
              <a:t> </a:t>
            </a:r>
            <a:r>
              <a:rPr lang="en-US" sz="600" i="0" kern="0" dirty="0" err="1" smtClean="0"/>
              <a:t>být</a:t>
            </a:r>
            <a:r>
              <a:rPr lang="en-US" sz="600" i="0" kern="0" dirty="0" smtClean="0"/>
              <a:t> </a:t>
            </a:r>
            <a:r>
              <a:rPr lang="en-US" sz="600" i="0" kern="0" dirty="0" err="1" smtClean="0"/>
              <a:t>reverzibilní</a:t>
            </a:r>
            <a:r>
              <a:rPr lang="en-US" sz="600" i="0" kern="0" dirty="0" smtClean="0"/>
              <a:t> </a:t>
            </a:r>
            <a:r>
              <a:rPr lang="en-US" sz="600" i="0" kern="0" dirty="0" err="1" smtClean="0"/>
              <a:t>při</a:t>
            </a:r>
            <a:r>
              <a:rPr lang="en-US" sz="600" i="0" kern="0" dirty="0" smtClean="0"/>
              <a:t> </a:t>
            </a:r>
            <a:r>
              <a:rPr lang="en-US" sz="600" i="0" kern="0" dirty="0" err="1" smtClean="0"/>
              <a:t>přerušení</a:t>
            </a:r>
            <a:r>
              <a:rPr lang="en-US" sz="600" i="0" kern="0" dirty="0" smtClean="0"/>
              <a:t> </a:t>
            </a:r>
            <a:r>
              <a:rPr lang="en-US" sz="600" i="0" kern="0" dirty="0" err="1" smtClean="0"/>
              <a:t>podávání</a:t>
            </a:r>
            <a:r>
              <a:rPr lang="en-US" sz="600" i="0" kern="0" dirty="0" smtClean="0"/>
              <a:t> nab-</a:t>
            </a:r>
            <a:r>
              <a:rPr lang="en-US" sz="600" i="0" kern="0" dirty="0" err="1" smtClean="0"/>
              <a:t>paklitaxelu</a:t>
            </a:r>
            <a:r>
              <a:rPr lang="en-US" sz="600" i="0" kern="0" dirty="0" smtClean="0"/>
              <a:t>. </a:t>
            </a:r>
            <a:r>
              <a:rPr lang="en-US" sz="600" i="0" kern="0" dirty="0" err="1" smtClean="0"/>
              <a:t>Použití</a:t>
            </a:r>
            <a:r>
              <a:rPr lang="en-US" sz="600" i="0" kern="0" dirty="0" smtClean="0"/>
              <a:t> </a:t>
            </a:r>
            <a:r>
              <a:rPr lang="en-US" sz="600" i="0" kern="0" dirty="0" err="1" smtClean="0"/>
              <a:t>atezolizumabu</a:t>
            </a:r>
            <a:r>
              <a:rPr lang="en-US" sz="600" i="0" kern="0" dirty="0" smtClean="0"/>
              <a:t> v </a:t>
            </a:r>
            <a:r>
              <a:rPr lang="en-US" sz="600" i="0" kern="0" dirty="0" err="1" smtClean="0"/>
              <a:t>kombinaci</a:t>
            </a:r>
            <a:r>
              <a:rPr lang="en-US" sz="600" i="0" kern="0" dirty="0" smtClean="0"/>
              <a:t> s </a:t>
            </a:r>
            <a:r>
              <a:rPr lang="en-US" sz="600" i="0" kern="0" dirty="0" err="1" smtClean="0"/>
              <a:t>bevacizumabem</a:t>
            </a:r>
            <a:r>
              <a:rPr lang="en-US" sz="600" i="0" kern="0" dirty="0" smtClean="0"/>
              <a:t>, </a:t>
            </a:r>
            <a:r>
              <a:rPr lang="en-US" sz="600" i="0" kern="0" dirty="0" err="1" smtClean="0"/>
              <a:t>paklitaxelem</a:t>
            </a:r>
            <a:r>
              <a:rPr lang="en-US" sz="600" i="0" kern="0" dirty="0" smtClean="0"/>
              <a:t> a </a:t>
            </a:r>
            <a:r>
              <a:rPr lang="en-US" sz="600" i="0" kern="0" dirty="0" err="1" smtClean="0"/>
              <a:t>karboplatinou</a:t>
            </a:r>
            <a:r>
              <a:rPr lang="en-US" sz="600" i="0" kern="0" dirty="0" smtClean="0"/>
              <a:t> u </a:t>
            </a:r>
            <a:r>
              <a:rPr lang="en-US" sz="600" i="0" kern="0" dirty="0" err="1" smtClean="0"/>
              <a:t>metastazujícího</a:t>
            </a:r>
            <a:r>
              <a:rPr lang="en-US" sz="600" i="0" kern="0" dirty="0" smtClean="0"/>
              <a:t> </a:t>
            </a:r>
            <a:r>
              <a:rPr lang="en-US" sz="600" i="0" kern="0" dirty="0" err="1" smtClean="0"/>
              <a:t>neskvamózního</a:t>
            </a:r>
            <a:r>
              <a:rPr lang="en-US" sz="600" i="0" kern="0" dirty="0" smtClean="0"/>
              <a:t> NSCLC: </a:t>
            </a:r>
            <a:r>
              <a:rPr lang="en-US" sz="600" i="0" kern="0" dirty="0" err="1" smtClean="0"/>
              <a:t>Pacienti</a:t>
            </a:r>
            <a:r>
              <a:rPr lang="en-US" sz="600" i="0" kern="0" dirty="0" smtClean="0"/>
              <a:t>, u </a:t>
            </a:r>
            <a:r>
              <a:rPr lang="en-US" sz="600" i="0" kern="0" dirty="0" err="1" smtClean="0"/>
              <a:t>kterých</a:t>
            </a:r>
            <a:r>
              <a:rPr lang="en-US" sz="600" i="0" kern="0" dirty="0" smtClean="0"/>
              <a:t> </a:t>
            </a:r>
            <a:r>
              <a:rPr lang="en-US" sz="600" i="0" kern="0" dirty="0" err="1" smtClean="0"/>
              <a:t>zobrazovací</a:t>
            </a:r>
            <a:r>
              <a:rPr lang="en-US" sz="600" i="0" kern="0" dirty="0" smtClean="0"/>
              <a:t> </a:t>
            </a:r>
            <a:r>
              <a:rPr lang="en-US" sz="600" i="0" kern="0" dirty="0" err="1" smtClean="0"/>
              <a:t>metody</a:t>
            </a:r>
            <a:r>
              <a:rPr lang="en-US" sz="600" i="0" kern="0" dirty="0" smtClean="0"/>
              <a:t> </a:t>
            </a:r>
            <a:r>
              <a:rPr lang="en-US" sz="600" i="0" kern="0" dirty="0" err="1" smtClean="0"/>
              <a:t>prokázaly</a:t>
            </a:r>
            <a:r>
              <a:rPr lang="en-US" sz="600" i="0" kern="0" dirty="0" smtClean="0"/>
              <a:t> </a:t>
            </a:r>
            <a:r>
              <a:rPr lang="en-US" sz="600" i="0" kern="0" dirty="0" err="1" smtClean="0"/>
              <a:t>zřetelnou</a:t>
            </a:r>
            <a:r>
              <a:rPr lang="en-US" sz="600" i="0" kern="0" dirty="0" smtClean="0"/>
              <a:t> </a:t>
            </a:r>
            <a:r>
              <a:rPr lang="en-US" sz="600" i="0" kern="0" dirty="0" err="1" smtClean="0"/>
              <a:t>infiltraci</a:t>
            </a:r>
            <a:r>
              <a:rPr lang="en-US" sz="600" i="0" kern="0" dirty="0" smtClean="0"/>
              <a:t> </a:t>
            </a:r>
            <a:r>
              <a:rPr lang="en-US" sz="600" i="0" kern="0" dirty="0" err="1" smtClean="0"/>
              <a:t>nádorových</a:t>
            </a:r>
            <a:r>
              <a:rPr lang="en-US" sz="600" i="0" kern="0" dirty="0" smtClean="0"/>
              <a:t> </a:t>
            </a:r>
            <a:r>
              <a:rPr lang="en-US" sz="600" i="0" kern="0" dirty="0" err="1" smtClean="0"/>
              <a:t>buněk</a:t>
            </a:r>
            <a:r>
              <a:rPr lang="en-US" sz="600" i="0" kern="0" dirty="0" smtClean="0"/>
              <a:t> do </a:t>
            </a:r>
            <a:r>
              <a:rPr lang="en-US" sz="600" i="0" kern="0" dirty="0" err="1" smtClean="0"/>
              <a:t>velkých</a:t>
            </a:r>
            <a:r>
              <a:rPr lang="en-US" sz="600" i="0" kern="0" dirty="0" smtClean="0"/>
              <a:t> </a:t>
            </a:r>
            <a:r>
              <a:rPr lang="en-US" sz="600" i="0" kern="0" dirty="0" err="1" smtClean="0"/>
              <a:t>hrudních</a:t>
            </a:r>
            <a:r>
              <a:rPr lang="en-US" sz="600" i="0" kern="0" dirty="0" smtClean="0"/>
              <a:t> </a:t>
            </a:r>
            <a:r>
              <a:rPr lang="en-US" sz="600" i="0" kern="0" dirty="0" err="1" smtClean="0"/>
              <a:t>cév</a:t>
            </a:r>
            <a:r>
              <a:rPr lang="en-US" sz="600" i="0" kern="0" dirty="0" smtClean="0"/>
              <a:t> </a:t>
            </a:r>
            <a:r>
              <a:rPr lang="en-US" sz="600" i="0" kern="0" dirty="0" err="1" smtClean="0"/>
              <a:t>nebo</a:t>
            </a:r>
            <a:r>
              <a:rPr lang="en-US" sz="600" i="0" kern="0" dirty="0" smtClean="0"/>
              <a:t> </a:t>
            </a:r>
            <a:r>
              <a:rPr lang="en-US" sz="600" i="0" kern="0" dirty="0" err="1" smtClean="0"/>
              <a:t>zřetelnou</a:t>
            </a:r>
            <a:r>
              <a:rPr lang="en-US" sz="600" i="0" kern="0" dirty="0" smtClean="0"/>
              <a:t> </a:t>
            </a:r>
            <a:r>
              <a:rPr lang="en-US" sz="600" i="0" kern="0" dirty="0" err="1" smtClean="0"/>
              <a:t>kavitaci</a:t>
            </a:r>
            <a:r>
              <a:rPr lang="en-US" sz="600" i="0" kern="0" dirty="0" smtClean="0"/>
              <a:t> </a:t>
            </a:r>
            <a:r>
              <a:rPr lang="en-US" sz="600" i="0" kern="0" dirty="0" err="1" smtClean="0"/>
              <a:t>plicních</a:t>
            </a:r>
            <a:r>
              <a:rPr lang="en-US" sz="600" i="0" kern="0" dirty="0" smtClean="0"/>
              <a:t> </a:t>
            </a:r>
            <a:r>
              <a:rPr lang="en-US" sz="600" i="0" kern="0" dirty="0" err="1" smtClean="0"/>
              <a:t>ložisek</a:t>
            </a:r>
            <a:r>
              <a:rPr lang="en-US" sz="600" i="0" kern="0" dirty="0" smtClean="0"/>
              <a:t>, </a:t>
            </a:r>
            <a:r>
              <a:rPr lang="en-US" sz="600" i="0" kern="0" dirty="0" err="1" smtClean="0"/>
              <a:t>byli</a:t>
            </a:r>
            <a:r>
              <a:rPr lang="en-US" sz="600" i="0" kern="0" dirty="0" smtClean="0"/>
              <a:t> </a:t>
            </a:r>
            <a:r>
              <a:rPr lang="en-US" sz="600" i="0" kern="0" dirty="0" err="1" smtClean="0"/>
              <a:t>vyloučeni</a:t>
            </a:r>
            <a:r>
              <a:rPr lang="en-US" sz="600" i="0" kern="0" dirty="0" smtClean="0"/>
              <a:t> z </a:t>
            </a:r>
            <a:r>
              <a:rPr lang="en-US" sz="600" i="0" kern="0" dirty="0" err="1" smtClean="0"/>
              <a:t>pivotní</a:t>
            </a:r>
            <a:r>
              <a:rPr lang="en-US" sz="600" i="0" kern="0" dirty="0" smtClean="0"/>
              <a:t> </a:t>
            </a:r>
            <a:r>
              <a:rPr lang="en-US" sz="600" i="0" kern="0" dirty="0" err="1" smtClean="0"/>
              <a:t>klinické</a:t>
            </a:r>
            <a:r>
              <a:rPr lang="en-US" sz="600" i="0" kern="0" dirty="0" smtClean="0"/>
              <a:t> </a:t>
            </a:r>
            <a:r>
              <a:rPr lang="en-US" sz="600" i="0" kern="0" dirty="0" err="1" smtClean="0"/>
              <a:t>studie</a:t>
            </a:r>
            <a:r>
              <a:rPr lang="en-US" sz="600" i="0" kern="0" dirty="0" smtClean="0"/>
              <a:t> IMpower150 </a:t>
            </a:r>
            <a:r>
              <a:rPr lang="en-US" sz="600" i="0" kern="0" dirty="0" err="1" smtClean="0"/>
              <a:t>po</a:t>
            </a:r>
            <a:r>
              <a:rPr lang="en-US" sz="600" i="0" kern="0" dirty="0" smtClean="0"/>
              <a:t> </a:t>
            </a:r>
            <a:r>
              <a:rPr lang="en-US" sz="600" i="0" kern="0" dirty="0" err="1" smtClean="0"/>
              <a:t>zjištění</a:t>
            </a:r>
            <a:r>
              <a:rPr lang="en-US" sz="600" i="0" kern="0" dirty="0" smtClean="0"/>
              <a:t> </a:t>
            </a:r>
            <a:r>
              <a:rPr lang="en-US" sz="600" i="0" kern="0" dirty="0" err="1" smtClean="0"/>
              <a:t>několika</a:t>
            </a:r>
            <a:r>
              <a:rPr lang="en-US" sz="600" i="0" kern="0" dirty="0" smtClean="0"/>
              <a:t> </a:t>
            </a:r>
            <a:r>
              <a:rPr lang="en-US" sz="600" i="0" kern="0" dirty="0" err="1" smtClean="0"/>
              <a:t>případů</a:t>
            </a:r>
            <a:r>
              <a:rPr lang="en-US" sz="600" i="0" kern="0" dirty="0" smtClean="0"/>
              <a:t> </a:t>
            </a:r>
            <a:r>
              <a:rPr lang="en-US" sz="600" i="0" kern="0" dirty="0" err="1" smtClean="0"/>
              <a:t>fatálního</a:t>
            </a:r>
            <a:r>
              <a:rPr lang="en-US" sz="600" i="0" kern="0" dirty="0" smtClean="0"/>
              <a:t> </a:t>
            </a:r>
            <a:r>
              <a:rPr lang="en-US" sz="600" i="0" kern="0" dirty="0" err="1" smtClean="0"/>
              <a:t>krvácení</a:t>
            </a:r>
            <a:r>
              <a:rPr lang="en-US" sz="600" i="0" kern="0" dirty="0" smtClean="0"/>
              <a:t> do </a:t>
            </a:r>
            <a:r>
              <a:rPr lang="en-US" sz="600" i="0" kern="0" dirty="0" err="1" smtClean="0"/>
              <a:t>plic</a:t>
            </a:r>
            <a:r>
              <a:rPr lang="en-US" sz="600" i="0" kern="0" dirty="0" smtClean="0"/>
              <a:t>, </a:t>
            </a:r>
            <a:r>
              <a:rPr lang="en-US" sz="600" i="0" kern="0" dirty="0" err="1" smtClean="0"/>
              <a:t>které</a:t>
            </a:r>
            <a:r>
              <a:rPr lang="en-US" sz="600" i="0" kern="0" dirty="0" smtClean="0"/>
              <a:t> je </a:t>
            </a:r>
            <a:r>
              <a:rPr lang="en-US" sz="600" i="0" kern="0" dirty="0" err="1" smtClean="0"/>
              <a:t>známým</a:t>
            </a:r>
            <a:r>
              <a:rPr lang="en-US" sz="600" i="0" kern="0" dirty="0" smtClean="0"/>
              <a:t> </a:t>
            </a:r>
            <a:r>
              <a:rPr lang="en-US" sz="600" i="0" kern="0" dirty="0" err="1" smtClean="0"/>
              <a:t>rizikovým</a:t>
            </a:r>
            <a:r>
              <a:rPr lang="en-US" sz="600" i="0" kern="0" dirty="0" smtClean="0"/>
              <a:t> </a:t>
            </a:r>
            <a:r>
              <a:rPr lang="en-US" sz="600" i="0" kern="0" dirty="0" err="1" smtClean="0"/>
              <a:t>faktorem</a:t>
            </a:r>
            <a:r>
              <a:rPr lang="en-US" sz="600" i="0" kern="0" dirty="0" smtClean="0"/>
              <a:t> </a:t>
            </a:r>
            <a:r>
              <a:rPr lang="en-US" sz="600" i="0" kern="0" dirty="0" err="1" smtClean="0"/>
              <a:t>léčby</a:t>
            </a:r>
            <a:r>
              <a:rPr lang="en-US" sz="600" i="0" kern="0" dirty="0" smtClean="0"/>
              <a:t> </a:t>
            </a:r>
            <a:r>
              <a:rPr lang="en-US" sz="600" i="0" kern="0" dirty="0" err="1" smtClean="0"/>
              <a:t>bevacizumabem</a:t>
            </a:r>
            <a:r>
              <a:rPr lang="en-US" sz="600" i="0" kern="0" dirty="0" smtClean="0"/>
              <a:t> </a:t>
            </a:r>
            <a:r>
              <a:rPr lang="en-US" sz="600" i="0" kern="0" dirty="0" err="1" smtClean="0"/>
              <a:t>Klinicky</a:t>
            </a:r>
            <a:r>
              <a:rPr lang="en-US" sz="600" i="0" kern="0" dirty="0" smtClean="0"/>
              <a:t> </a:t>
            </a:r>
            <a:r>
              <a:rPr lang="en-US" sz="600" i="0" kern="0" dirty="0" err="1" smtClean="0"/>
              <a:t>významné</a:t>
            </a:r>
            <a:r>
              <a:rPr lang="en-US" sz="600" i="0" kern="0" dirty="0" smtClean="0"/>
              <a:t> </a:t>
            </a:r>
            <a:r>
              <a:rPr lang="en-US" sz="600" i="0" kern="0" dirty="0" err="1" smtClean="0"/>
              <a:t>interakce</a:t>
            </a:r>
            <a:r>
              <a:rPr lang="en-US" sz="600" i="0" kern="0" dirty="0" smtClean="0"/>
              <a:t>: S </a:t>
            </a:r>
            <a:r>
              <a:rPr lang="en-US" sz="600" i="0" kern="0" dirty="0" err="1" smtClean="0"/>
              <a:t>atezolizumabem</a:t>
            </a:r>
            <a:r>
              <a:rPr lang="en-US" sz="600" i="0" kern="0" dirty="0" smtClean="0"/>
              <a:t> </a:t>
            </a:r>
            <a:r>
              <a:rPr lang="en-US" sz="600" i="0" kern="0" dirty="0" err="1" smtClean="0"/>
              <a:t>nebyly</a:t>
            </a:r>
            <a:r>
              <a:rPr lang="en-US" sz="600" i="0" kern="0" dirty="0" smtClean="0"/>
              <a:t> </a:t>
            </a:r>
            <a:r>
              <a:rPr lang="en-US" sz="600" i="0" kern="0" dirty="0" err="1" smtClean="0"/>
              <a:t>provedeny</a:t>
            </a:r>
            <a:r>
              <a:rPr lang="en-US" sz="600" i="0" kern="0" dirty="0" smtClean="0"/>
              <a:t> </a:t>
            </a:r>
            <a:r>
              <a:rPr lang="en-US" sz="600" i="0" kern="0" dirty="0" err="1" smtClean="0"/>
              <a:t>žádné</a:t>
            </a:r>
            <a:r>
              <a:rPr lang="en-US" sz="600" i="0" kern="0" dirty="0" smtClean="0"/>
              <a:t> </a:t>
            </a:r>
            <a:r>
              <a:rPr lang="en-US" sz="600" i="0" kern="0" dirty="0" err="1" smtClean="0"/>
              <a:t>formální</a:t>
            </a:r>
            <a:r>
              <a:rPr lang="en-US" sz="600" i="0" kern="0" dirty="0" smtClean="0"/>
              <a:t> </a:t>
            </a:r>
            <a:r>
              <a:rPr lang="en-US" sz="600" i="0" kern="0" dirty="0" err="1" smtClean="0"/>
              <a:t>studie</a:t>
            </a:r>
            <a:r>
              <a:rPr lang="en-US" sz="600" i="0" kern="0" dirty="0" smtClean="0"/>
              <a:t> </a:t>
            </a:r>
            <a:r>
              <a:rPr lang="en-US" sz="600" i="0" kern="0" dirty="0" err="1" smtClean="0"/>
              <a:t>farmakokinetické</a:t>
            </a:r>
            <a:r>
              <a:rPr lang="en-US" sz="600" i="0" kern="0" dirty="0" smtClean="0"/>
              <a:t> </a:t>
            </a:r>
            <a:r>
              <a:rPr lang="en-US" sz="600" i="0" kern="0" dirty="0" err="1" smtClean="0"/>
              <a:t>lékové</a:t>
            </a:r>
            <a:r>
              <a:rPr lang="en-US" sz="600" i="0" kern="0" dirty="0" smtClean="0"/>
              <a:t> </a:t>
            </a:r>
            <a:r>
              <a:rPr lang="en-US" sz="600" i="0" kern="0" dirty="0" err="1" smtClean="0"/>
              <a:t>interakce</a:t>
            </a:r>
            <a:r>
              <a:rPr lang="en-US" sz="600" i="0" kern="0" dirty="0" smtClean="0"/>
              <a:t>. </a:t>
            </a:r>
            <a:r>
              <a:rPr lang="en-US" sz="600" i="0" kern="0" dirty="0" err="1" smtClean="0"/>
              <a:t>Protože</a:t>
            </a:r>
            <a:r>
              <a:rPr lang="en-US" sz="600" i="0" kern="0" dirty="0" smtClean="0"/>
              <a:t> se </a:t>
            </a:r>
            <a:r>
              <a:rPr lang="en-US" sz="600" i="0" kern="0" dirty="0" err="1" smtClean="0"/>
              <a:t>atezolizumab</a:t>
            </a:r>
            <a:r>
              <a:rPr lang="en-US" sz="600" i="0" kern="0" dirty="0" smtClean="0"/>
              <a:t> z </a:t>
            </a:r>
            <a:r>
              <a:rPr lang="en-US" sz="600" i="0" kern="0" dirty="0" err="1" smtClean="0"/>
              <a:t>cirkulace</a:t>
            </a:r>
            <a:r>
              <a:rPr lang="en-US" sz="600" i="0" kern="0" dirty="0" smtClean="0"/>
              <a:t> </a:t>
            </a:r>
            <a:r>
              <a:rPr lang="en-US" sz="600" i="0" kern="0" dirty="0" err="1" smtClean="0"/>
              <a:t>odstraňuje</a:t>
            </a:r>
            <a:r>
              <a:rPr lang="en-US" sz="600" i="0" kern="0" dirty="0" smtClean="0"/>
              <a:t> </a:t>
            </a:r>
            <a:r>
              <a:rPr lang="en-US" sz="600" i="0" kern="0" dirty="0" err="1" smtClean="0"/>
              <a:t>katabolismem</a:t>
            </a:r>
            <a:r>
              <a:rPr lang="en-US" sz="600" i="0" kern="0" dirty="0" smtClean="0"/>
              <a:t>, </a:t>
            </a:r>
            <a:r>
              <a:rPr lang="en-US" sz="600" i="0" kern="0" dirty="0" err="1" smtClean="0"/>
              <a:t>neočekávají</a:t>
            </a:r>
            <a:r>
              <a:rPr lang="en-US" sz="600" i="0" kern="0" dirty="0" smtClean="0"/>
              <a:t> se </a:t>
            </a:r>
            <a:r>
              <a:rPr lang="en-US" sz="600" i="0" kern="0" dirty="0" err="1" smtClean="0"/>
              <a:t>žádné</a:t>
            </a:r>
            <a:r>
              <a:rPr lang="en-US" sz="600" i="0" kern="0" dirty="0" smtClean="0"/>
              <a:t> </a:t>
            </a:r>
            <a:r>
              <a:rPr lang="en-US" sz="600" i="0" kern="0" dirty="0" err="1" smtClean="0"/>
              <a:t>metabolické</a:t>
            </a:r>
            <a:r>
              <a:rPr lang="en-US" sz="600" i="0" kern="0" dirty="0" smtClean="0"/>
              <a:t> </a:t>
            </a:r>
            <a:r>
              <a:rPr lang="en-US" sz="600" i="0" kern="0" dirty="0" err="1" smtClean="0"/>
              <a:t>lékové</a:t>
            </a:r>
            <a:r>
              <a:rPr lang="en-US" sz="600" i="0" kern="0" dirty="0" smtClean="0"/>
              <a:t> </a:t>
            </a:r>
            <a:r>
              <a:rPr lang="en-US" sz="600" i="0" kern="0" dirty="0" err="1" smtClean="0"/>
              <a:t>interakce</a:t>
            </a:r>
            <a:r>
              <a:rPr lang="en-US" sz="600" i="0" kern="0" dirty="0" smtClean="0"/>
              <a:t>. </a:t>
            </a:r>
            <a:r>
              <a:rPr lang="en-US" sz="600" i="0" kern="0" dirty="0" err="1" smtClean="0"/>
              <a:t>Před</a:t>
            </a:r>
            <a:r>
              <a:rPr lang="en-US" sz="600" i="0" kern="0" dirty="0" smtClean="0"/>
              <a:t> </a:t>
            </a:r>
            <a:r>
              <a:rPr lang="en-US" sz="600" i="0" kern="0" dirty="0" err="1" smtClean="0"/>
              <a:t>zahájením</a:t>
            </a:r>
            <a:r>
              <a:rPr lang="en-US" sz="600" i="0" kern="0" dirty="0" smtClean="0"/>
              <a:t> </a:t>
            </a:r>
            <a:r>
              <a:rPr lang="en-US" sz="600" i="0" kern="0" dirty="0" err="1" smtClean="0"/>
              <a:t>léčby</a:t>
            </a:r>
            <a:r>
              <a:rPr lang="en-US" sz="600" i="0" kern="0" dirty="0" smtClean="0"/>
              <a:t> </a:t>
            </a:r>
            <a:r>
              <a:rPr lang="en-US" sz="600" i="0" kern="0" dirty="0" err="1" smtClean="0"/>
              <a:t>atezolizumabem</a:t>
            </a:r>
            <a:r>
              <a:rPr lang="en-US" sz="600" i="0" kern="0" dirty="0" smtClean="0"/>
              <a:t> je </a:t>
            </a:r>
            <a:r>
              <a:rPr lang="en-US" sz="600" i="0" kern="0" dirty="0" err="1" smtClean="0"/>
              <a:t>třeba</a:t>
            </a:r>
            <a:r>
              <a:rPr lang="en-US" sz="600" i="0" kern="0" dirty="0" smtClean="0"/>
              <a:t> se </a:t>
            </a:r>
            <a:r>
              <a:rPr lang="en-US" sz="600" i="0" kern="0" dirty="0" err="1" smtClean="0"/>
              <a:t>vyvarovat</a:t>
            </a:r>
            <a:r>
              <a:rPr lang="en-US" sz="600" i="0" kern="0" dirty="0" smtClean="0"/>
              <a:t> </a:t>
            </a:r>
            <a:r>
              <a:rPr lang="en-US" sz="600" i="0" kern="0" dirty="0" err="1" smtClean="0"/>
              <a:t>užívání</a:t>
            </a:r>
            <a:r>
              <a:rPr lang="en-US" sz="600" i="0" kern="0" dirty="0" smtClean="0"/>
              <a:t> </a:t>
            </a:r>
            <a:r>
              <a:rPr lang="en-US" sz="600" i="0" kern="0" dirty="0" err="1" smtClean="0"/>
              <a:t>systémových</a:t>
            </a:r>
            <a:r>
              <a:rPr lang="en-US" sz="600" i="0" kern="0" dirty="0" smtClean="0"/>
              <a:t> </a:t>
            </a:r>
            <a:r>
              <a:rPr lang="en-US" sz="600" i="0" kern="0" dirty="0" err="1" smtClean="0"/>
              <a:t>kortikosteroidů</a:t>
            </a:r>
            <a:r>
              <a:rPr lang="en-US" sz="600" i="0" kern="0" dirty="0" smtClean="0"/>
              <a:t> </a:t>
            </a:r>
            <a:r>
              <a:rPr lang="en-US" sz="600" i="0" kern="0" dirty="0" err="1" smtClean="0"/>
              <a:t>nebo</a:t>
            </a:r>
            <a:r>
              <a:rPr lang="en-US" sz="600" i="0" kern="0" dirty="0" smtClean="0"/>
              <a:t/>
            </a:r>
            <a:br>
              <a:rPr lang="en-US" sz="600" i="0" kern="0" dirty="0" smtClean="0"/>
            </a:br>
            <a:r>
              <a:rPr lang="en-US" sz="600" i="0" kern="0" dirty="0" err="1" smtClean="0"/>
              <a:t>imunosupresiv</a:t>
            </a:r>
            <a:r>
              <a:rPr lang="en-US" sz="600" i="0" kern="0" dirty="0" smtClean="0"/>
              <a:t>. </a:t>
            </a:r>
            <a:r>
              <a:rPr lang="en-US" sz="600" i="0" kern="0" dirty="0" err="1" smtClean="0"/>
              <a:t>Systémové</a:t>
            </a:r>
            <a:r>
              <a:rPr lang="en-US" sz="600" i="0" kern="0" dirty="0" smtClean="0"/>
              <a:t> </a:t>
            </a:r>
            <a:r>
              <a:rPr lang="en-US" sz="600" i="0" kern="0" dirty="0" err="1" smtClean="0"/>
              <a:t>kortikosteroidy</a:t>
            </a:r>
            <a:r>
              <a:rPr lang="en-US" sz="600" i="0" kern="0" dirty="0" smtClean="0"/>
              <a:t> a </a:t>
            </a:r>
            <a:r>
              <a:rPr lang="en-US" sz="600" i="0" kern="0" dirty="0" err="1" smtClean="0"/>
              <a:t>imunosupresiva</a:t>
            </a:r>
            <a:r>
              <a:rPr lang="en-US" sz="600" i="0" kern="0" dirty="0" smtClean="0"/>
              <a:t> ale </a:t>
            </a:r>
            <a:r>
              <a:rPr lang="en-US" sz="600" i="0" kern="0" dirty="0" err="1" smtClean="0"/>
              <a:t>lze</a:t>
            </a:r>
            <a:r>
              <a:rPr lang="en-US" sz="600" i="0" kern="0" dirty="0" smtClean="0"/>
              <a:t> </a:t>
            </a:r>
            <a:r>
              <a:rPr lang="en-US" sz="600" i="0" kern="0" dirty="0" err="1" smtClean="0"/>
              <a:t>použít</a:t>
            </a:r>
            <a:r>
              <a:rPr lang="en-US" sz="600" i="0" kern="0" dirty="0" smtClean="0"/>
              <a:t> k </a:t>
            </a:r>
            <a:r>
              <a:rPr lang="en-US" sz="600" i="0" kern="0" dirty="0" err="1" smtClean="0"/>
              <a:t>léčbě</a:t>
            </a:r>
            <a:r>
              <a:rPr lang="en-US" sz="600" i="0" kern="0" dirty="0" smtClean="0"/>
              <a:t> </a:t>
            </a:r>
            <a:r>
              <a:rPr lang="en-US" sz="600" i="0" kern="0" dirty="0" err="1" smtClean="0"/>
              <a:t>imunitně</a:t>
            </a:r>
            <a:r>
              <a:rPr lang="en-US" sz="600" i="0" kern="0" dirty="0" smtClean="0"/>
              <a:t> </a:t>
            </a:r>
            <a:r>
              <a:rPr lang="en-US" sz="600" i="0" kern="0" dirty="0" err="1" smtClean="0"/>
              <a:t>zprostředkovaných</a:t>
            </a:r>
            <a:r>
              <a:rPr lang="en-US" sz="600" i="0" kern="0" dirty="0" smtClean="0"/>
              <a:t> </a:t>
            </a:r>
            <a:r>
              <a:rPr lang="en-US" sz="600" i="0" kern="0" dirty="0" err="1" smtClean="0"/>
              <a:t>nežádoucích</a:t>
            </a:r>
            <a:r>
              <a:rPr lang="en-US" sz="600" i="0" kern="0" dirty="0" smtClean="0"/>
              <a:t> </a:t>
            </a:r>
            <a:r>
              <a:rPr lang="en-US" sz="600" i="0" kern="0" dirty="0" err="1" smtClean="0"/>
              <a:t>účinků</a:t>
            </a:r>
            <a:r>
              <a:rPr lang="en-US" sz="600" i="0" kern="0" dirty="0" smtClean="0"/>
              <a:t> </a:t>
            </a:r>
            <a:r>
              <a:rPr lang="en-US" sz="600" i="0" kern="0" dirty="0" err="1" smtClean="0"/>
              <a:t>po</a:t>
            </a:r>
            <a:r>
              <a:rPr lang="en-US" sz="600" i="0" kern="0" dirty="0" smtClean="0"/>
              <a:t> </a:t>
            </a:r>
            <a:r>
              <a:rPr lang="en-US" sz="600" i="0" kern="0" dirty="0" err="1" smtClean="0"/>
              <a:t>zahájení</a:t>
            </a:r>
            <a:r>
              <a:rPr lang="en-US" sz="600" i="0" kern="0" dirty="0" smtClean="0"/>
              <a:t> </a:t>
            </a:r>
            <a:r>
              <a:rPr lang="en-US" sz="600" i="0" kern="0" dirty="0" err="1" smtClean="0"/>
              <a:t>léčby</a:t>
            </a:r>
            <a:r>
              <a:rPr lang="en-US" sz="600" i="0" kern="0" dirty="0" smtClean="0"/>
              <a:t> </a:t>
            </a:r>
            <a:r>
              <a:rPr lang="en-US" sz="600" i="0" kern="0" dirty="0" err="1" smtClean="0"/>
              <a:t>atezolizumabem</a:t>
            </a:r>
            <a:r>
              <a:rPr lang="en-US" sz="600" i="0" kern="0" dirty="0" smtClean="0"/>
              <a:t>. </a:t>
            </a:r>
            <a:r>
              <a:rPr lang="en-US" sz="600" i="0" kern="0" dirty="0" err="1" smtClean="0"/>
              <a:t>Hlavní</a:t>
            </a:r>
            <a:r>
              <a:rPr lang="en-US" sz="600" i="0" kern="0" dirty="0" smtClean="0"/>
              <a:t> </a:t>
            </a:r>
            <a:r>
              <a:rPr lang="en-US" sz="600" i="0" kern="0" dirty="0" err="1" smtClean="0"/>
              <a:t>klinicky</a:t>
            </a:r>
            <a:r>
              <a:rPr lang="en-US" sz="600" i="0" kern="0" dirty="0" smtClean="0"/>
              <a:t> </a:t>
            </a:r>
            <a:r>
              <a:rPr lang="en-US" sz="600" i="0" kern="0" dirty="0" err="1" smtClean="0"/>
              <a:t>významné</a:t>
            </a:r>
            <a:r>
              <a:rPr lang="en-US" sz="600" i="0" kern="0" dirty="0" smtClean="0"/>
              <a:t> </a:t>
            </a:r>
            <a:r>
              <a:rPr lang="en-US" sz="600" i="0" kern="0" dirty="0" err="1" smtClean="0"/>
              <a:t>nežádoucí</a:t>
            </a:r>
            <a:r>
              <a:rPr lang="en-US" sz="600" i="0" kern="0" dirty="0" smtClean="0"/>
              <a:t> </a:t>
            </a:r>
            <a:r>
              <a:rPr lang="en-US" sz="600" i="0" kern="0" dirty="0" err="1" smtClean="0"/>
              <a:t>účinky</a:t>
            </a:r>
            <a:r>
              <a:rPr lang="en-US" sz="600" i="0" kern="0" dirty="0" smtClean="0"/>
              <a:t>: </a:t>
            </a:r>
            <a:r>
              <a:rPr lang="en-US" sz="600" i="0" kern="0" dirty="0" err="1" smtClean="0"/>
              <a:t>Nejčastějšími</a:t>
            </a:r>
            <a:r>
              <a:rPr lang="en-US" sz="600" i="0" kern="0" dirty="0" smtClean="0"/>
              <a:t> </a:t>
            </a:r>
            <a:r>
              <a:rPr lang="en-US" sz="600" i="0" kern="0" dirty="0" err="1" smtClean="0"/>
              <a:t>nežádoucími</a:t>
            </a:r>
            <a:r>
              <a:rPr lang="en-US" sz="600" i="0" kern="0" dirty="0" smtClean="0"/>
              <a:t> </a:t>
            </a:r>
            <a:r>
              <a:rPr lang="en-US" sz="600" i="0" kern="0" dirty="0" err="1" smtClean="0"/>
              <a:t>účinky</a:t>
            </a:r>
            <a:r>
              <a:rPr lang="en-US" sz="600" i="0" kern="0" dirty="0" smtClean="0"/>
              <a:t> (&amp;</a:t>
            </a:r>
            <a:r>
              <a:rPr lang="en-US" sz="600" i="0" kern="0" dirty="0" err="1" smtClean="0"/>
              <a:t>gt</a:t>
            </a:r>
            <a:r>
              <a:rPr lang="en-US" sz="600" i="0" kern="0" dirty="0" smtClean="0"/>
              <a:t>; 10 %) </a:t>
            </a:r>
            <a:r>
              <a:rPr lang="en-US" sz="600" i="0" kern="0" dirty="0" err="1" smtClean="0"/>
              <a:t>monoterapie</a:t>
            </a:r>
            <a:r>
              <a:rPr lang="en-US" sz="600" i="0" kern="0" dirty="0" smtClean="0"/>
              <a:t> </a:t>
            </a:r>
            <a:r>
              <a:rPr lang="en-US" sz="600" i="0" kern="0" dirty="0" err="1" smtClean="0"/>
              <a:t>byly</a:t>
            </a:r>
            <a:r>
              <a:rPr lang="en-US" sz="600" i="0" kern="0" dirty="0" smtClean="0"/>
              <a:t> </a:t>
            </a:r>
            <a:r>
              <a:rPr lang="en-US" sz="600" i="0" kern="0" dirty="0" err="1" smtClean="0"/>
              <a:t>únava</a:t>
            </a:r>
            <a:r>
              <a:rPr lang="en-US" sz="600" i="0" kern="0" dirty="0" smtClean="0"/>
              <a:t>, </a:t>
            </a:r>
            <a:r>
              <a:rPr lang="en-US" sz="600" i="0" kern="0" dirty="0" err="1" smtClean="0"/>
              <a:t>snížená</a:t>
            </a:r>
            <a:r>
              <a:rPr lang="en-US" sz="600" i="0" kern="0" dirty="0" smtClean="0"/>
              <a:t> </a:t>
            </a:r>
            <a:r>
              <a:rPr lang="en-US" sz="600" i="0" kern="0" dirty="0" err="1" smtClean="0"/>
              <a:t>chuť</a:t>
            </a:r>
            <a:r>
              <a:rPr lang="en-US" sz="600" i="0" kern="0" dirty="0" smtClean="0"/>
              <a:t> k </a:t>
            </a:r>
            <a:r>
              <a:rPr lang="en-US" sz="600" i="0" kern="0" dirty="0" err="1" smtClean="0"/>
              <a:t>jídlu</a:t>
            </a:r>
            <a:r>
              <a:rPr lang="en-US" sz="600" i="0" kern="0" dirty="0" smtClean="0"/>
              <a:t>, </a:t>
            </a:r>
            <a:r>
              <a:rPr lang="en-US" sz="600" i="0" kern="0" dirty="0" err="1" smtClean="0"/>
              <a:t>nauzea</a:t>
            </a:r>
            <a:r>
              <a:rPr lang="en-US" sz="600" i="0" kern="0" dirty="0" smtClean="0"/>
              <a:t>, </a:t>
            </a:r>
            <a:r>
              <a:rPr lang="en-US" sz="600" i="0" kern="0" dirty="0" err="1" smtClean="0"/>
              <a:t>vyrážka</a:t>
            </a:r>
            <a:r>
              <a:rPr lang="en-US" sz="600" i="0" kern="0" dirty="0" smtClean="0"/>
              <a:t>, </a:t>
            </a:r>
            <a:r>
              <a:rPr lang="en-US" sz="600" i="0" kern="0" dirty="0" err="1" smtClean="0"/>
              <a:t>horečka</a:t>
            </a:r>
            <a:r>
              <a:rPr lang="en-US" sz="600" i="0" kern="0" dirty="0" smtClean="0"/>
              <a:t>, </a:t>
            </a:r>
            <a:r>
              <a:rPr lang="en-US" sz="600" i="0" kern="0" dirty="0" err="1" smtClean="0"/>
              <a:t>kašel</a:t>
            </a:r>
            <a:r>
              <a:rPr lang="en-US" sz="600" i="0" kern="0" dirty="0" smtClean="0"/>
              <a:t>, </a:t>
            </a:r>
            <a:r>
              <a:rPr lang="en-US" sz="600" i="0" kern="0" dirty="0" err="1" smtClean="0"/>
              <a:t>průjem</a:t>
            </a:r>
            <a:r>
              <a:rPr lang="en-US" sz="600" i="0" kern="0" dirty="0" smtClean="0"/>
              <a:t>, </a:t>
            </a:r>
            <a:r>
              <a:rPr lang="en-US" sz="600" i="0" kern="0" dirty="0" err="1" smtClean="0"/>
              <a:t>dušnost</a:t>
            </a:r>
            <a:r>
              <a:rPr lang="en-US" sz="600" i="0" kern="0" dirty="0" smtClean="0"/>
              <a:t>, </a:t>
            </a:r>
            <a:r>
              <a:rPr lang="en-US" sz="600" i="0" kern="0" dirty="0" err="1" smtClean="0"/>
              <a:t>artralgie</a:t>
            </a:r>
            <a:r>
              <a:rPr lang="en-US" sz="600" i="0" kern="0" dirty="0" smtClean="0"/>
              <a:t>, </a:t>
            </a:r>
            <a:r>
              <a:rPr lang="en-US" sz="600" i="0" kern="0" dirty="0" err="1" smtClean="0"/>
              <a:t>astenie</a:t>
            </a:r>
            <a:r>
              <a:rPr lang="en-US" sz="600" i="0" kern="0" dirty="0" smtClean="0"/>
              <a:t>, pruritus, </a:t>
            </a:r>
            <a:r>
              <a:rPr lang="en-US" sz="600" i="0" kern="0" dirty="0" err="1" smtClean="0"/>
              <a:t>bolest</a:t>
            </a:r>
            <a:r>
              <a:rPr lang="en-US" sz="600" i="0" kern="0" dirty="0" smtClean="0"/>
              <a:t> </a:t>
            </a:r>
            <a:r>
              <a:rPr lang="en-US" sz="600" i="0" kern="0" dirty="0" err="1" smtClean="0"/>
              <a:t>zad</a:t>
            </a:r>
            <a:r>
              <a:rPr lang="en-US" sz="600" i="0" kern="0" dirty="0" smtClean="0"/>
              <a:t>, </a:t>
            </a:r>
            <a:r>
              <a:rPr lang="en-US" sz="600" i="0" kern="0" dirty="0" err="1" smtClean="0"/>
              <a:t>zvracení</a:t>
            </a:r>
            <a:r>
              <a:rPr lang="en-US" sz="600" i="0" kern="0" dirty="0" smtClean="0"/>
              <a:t>, </a:t>
            </a:r>
            <a:r>
              <a:rPr lang="en-US" sz="600" i="0" kern="0" dirty="0" err="1" smtClean="0"/>
              <a:t>infekce</a:t>
            </a:r>
            <a:r>
              <a:rPr lang="en-US" sz="600" i="0" kern="0" dirty="0" smtClean="0"/>
              <a:t> </a:t>
            </a:r>
            <a:r>
              <a:rPr lang="en-US" sz="600" i="0" kern="0" dirty="0" err="1" smtClean="0"/>
              <a:t>močových</a:t>
            </a:r>
            <a:r>
              <a:rPr lang="en-US" sz="600" i="0" kern="0" dirty="0" smtClean="0"/>
              <a:t> </a:t>
            </a:r>
            <a:r>
              <a:rPr lang="en-US" sz="600" i="0" kern="0" dirty="0" err="1" smtClean="0"/>
              <a:t>cest</a:t>
            </a:r>
            <a:r>
              <a:rPr lang="en-US" sz="600" i="0" kern="0" dirty="0" smtClean="0"/>
              <a:t>, </a:t>
            </a:r>
            <a:r>
              <a:rPr lang="en-US" sz="600" i="0" kern="0" dirty="0" err="1" smtClean="0"/>
              <a:t>bolest</a:t>
            </a:r>
            <a:r>
              <a:rPr lang="en-US" sz="600" i="0" kern="0" dirty="0" smtClean="0"/>
              <a:t> </a:t>
            </a:r>
            <a:r>
              <a:rPr lang="en-US" sz="600" i="0" kern="0" dirty="0" err="1" smtClean="0"/>
              <a:t>hlavy</a:t>
            </a:r>
            <a:r>
              <a:rPr lang="en-US" sz="600" i="0" kern="0" dirty="0" smtClean="0"/>
              <a:t> a </a:t>
            </a:r>
            <a:r>
              <a:rPr lang="en-US" sz="600" i="0" kern="0" dirty="0" err="1" smtClean="0"/>
              <a:t>sucho</a:t>
            </a:r>
            <a:r>
              <a:rPr lang="en-US" sz="600" i="0" kern="0" dirty="0" smtClean="0"/>
              <a:t> v </a:t>
            </a:r>
            <a:r>
              <a:rPr lang="en-US" sz="600" i="0" kern="0" dirty="0" err="1" smtClean="0"/>
              <a:t>ústech</a:t>
            </a:r>
            <a:r>
              <a:rPr lang="en-US" sz="600" i="0" kern="0" dirty="0" smtClean="0"/>
              <a:t>. </a:t>
            </a:r>
            <a:r>
              <a:rPr lang="en-US" sz="600" i="0" kern="0" dirty="0" err="1" smtClean="0"/>
              <a:t>Nejčastějšími</a:t>
            </a:r>
            <a:r>
              <a:rPr lang="en-US" sz="600" i="0" kern="0" dirty="0" smtClean="0"/>
              <a:t> </a:t>
            </a:r>
            <a:r>
              <a:rPr lang="en-US" sz="600" i="0" kern="0" dirty="0" err="1" smtClean="0"/>
              <a:t>nežádoucími</a:t>
            </a:r>
            <a:r>
              <a:rPr lang="en-US" sz="600" i="0" kern="0" dirty="0" smtClean="0"/>
              <a:t> </a:t>
            </a:r>
            <a:r>
              <a:rPr lang="en-US" sz="600" i="0" kern="0" dirty="0" err="1" smtClean="0"/>
              <a:t>účinky</a:t>
            </a:r>
            <a:r>
              <a:rPr lang="en-US" sz="600" i="0" kern="0" dirty="0" smtClean="0"/>
              <a:t> (≥ 20 %) </a:t>
            </a:r>
            <a:r>
              <a:rPr lang="en-US" sz="600" i="0" kern="0" dirty="0" err="1" smtClean="0"/>
              <a:t>atezolizumabu</a:t>
            </a:r>
            <a:r>
              <a:rPr lang="en-US" sz="600" i="0" kern="0" dirty="0" smtClean="0"/>
              <a:t> v </a:t>
            </a:r>
            <a:r>
              <a:rPr lang="en-US" sz="600" i="0" kern="0" dirty="0" err="1" smtClean="0"/>
              <a:t>kombinaci</a:t>
            </a:r>
            <a:r>
              <a:rPr lang="en-US" sz="600" i="0" kern="0" dirty="0" smtClean="0"/>
              <a:t> s </a:t>
            </a:r>
            <a:r>
              <a:rPr lang="en-US" sz="600" i="0" kern="0" dirty="0" err="1" smtClean="0"/>
              <a:t>jinými</a:t>
            </a:r>
            <a:r>
              <a:rPr lang="en-US" sz="600" i="0" kern="0" dirty="0" smtClean="0"/>
              <a:t> </a:t>
            </a:r>
            <a:r>
              <a:rPr lang="en-US" sz="600" i="0" kern="0" dirty="0" err="1" smtClean="0"/>
              <a:t>léčivými</a:t>
            </a:r>
            <a:r>
              <a:rPr lang="en-US" sz="600" i="0" kern="0" dirty="0" smtClean="0"/>
              <a:t> </a:t>
            </a:r>
            <a:r>
              <a:rPr lang="en-US" sz="600" i="0" kern="0" dirty="0" err="1" smtClean="0"/>
              <a:t>přípravky</a:t>
            </a:r>
            <a:r>
              <a:rPr lang="en-US" sz="600" i="0" kern="0" dirty="0" smtClean="0"/>
              <a:t> </a:t>
            </a:r>
            <a:r>
              <a:rPr lang="en-US" sz="600" i="0" kern="0" dirty="0" err="1" smtClean="0"/>
              <a:t>byly</a:t>
            </a:r>
            <a:r>
              <a:rPr lang="en-US" sz="600" i="0" kern="0" dirty="0" smtClean="0"/>
              <a:t> u </a:t>
            </a:r>
            <a:r>
              <a:rPr lang="en-US" sz="600" i="0" kern="0" dirty="0" err="1" smtClean="0"/>
              <a:t>pacientů</a:t>
            </a:r>
            <a:r>
              <a:rPr lang="en-US" sz="600" i="0" kern="0" dirty="0" smtClean="0"/>
              <a:t> s </a:t>
            </a:r>
            <a:r>
              <a:rPr lang="en-US" sz="600" i="0" kern="0" dirty="0" err="1" smtClean="0"/>
              <a:t>různým</a:t>
            </a:r>
            <a:r>
              <a:rPr lang="en-US" sz="600" i="0" kern="0" dirty="0" smtClean="0"/>
              <a:t> </a:t>
            </a:r>
            <a:r>
              <a:rPr lang="en-US" sz="600" i="0" kern="0" dirty="0" err="1" smtClean="0"/>
              <a:t>typem</a:t>
            </a:r>
            <a:r>
              <a:rPr lang="en-US" sz="600" i="0" kern="0" dirty="0" smtClean="0"/>
              <a:t> </a:t>
            </a:r>
            <a:r>
              <a:rPr lang="en-US" sz="600" i="0" kern="0" dirty="0" err="1" smtClean="0"/>
              <a:t>nádorů</a:t>
            </a:r>
            <a:r>
              <a:rPr lang="en-US" sz="600" i="0" kern="0" dirty="0" smtClean="0"/>
              <a:t> </a:t>
            </a:r>
            <a:r>
              <a:rPr lang="en-US" sz="600" i="0" kern="0" dirty="0" err="1" smtClean="0"/>
              <a:t>anémie</a:t>
            </a:r>
            <a:r>
              <a:rPr lang="en-US" sz="600" i="0" kern="0" dirty="0" smtClean="0"/>
              <a:t>, </a:t>
            </a:r>
            <a:r>
              <a:rPr lang="en-US" sz="600" i="0" kern="0" dirty="0" err="1" smtClean="0"/>
              <a:t>neutropenie</a:t>
            </a:r>
            <a:r>
              <a:rPr lang="en-US" sz="600" i="0" kern="0" dirty="0" smtClean="0"/>
              <a:t>, </a:t>
            </a:r>
            <a:r>
              <a:rPr lang="en-US" sz="600" i="0" kern="0" dirty="0" err="1" smtClean="0"/>
              <a:t>nauzea</a:t>
            </a:r>
            <a:r>
              <a:rPr lang="en-US" sz="600" i="0" kern="0" dirty="0" smtClean="0"/>
              <a:t>, </a:t>
            </a:r>
            <a:r>
              <a:rPr lang="en-US" sz="600" i="0" kern="0" dirty="0" err="1" smtClean="0"/>
              <a:t>únava</a:t>
            </a:r>
            <a:r>
              <a:rPr lang="en-US" sz="600" i="0" kern="0" dirty="0" smtClean="0"/>
              <a:t>, </a:t>
            </a:r>
            <a:r>
              <a:rPr lang="en-US" sz="600" i="0" kern="0" dirty="0" err="1" smtClean="0"/>
              <a:t>alopecie</a:t>
            </a:r>
            <a:r>
              <a:rPr lang="en-US" sz="600" i="0" kern="0" dirty="0" smtClean="0"/>
              <a:t>, </a:t>
            </a:r>
            <a:r>
              <a:rPr lang="en-US" sz="600" i="0" kern="0" dirty="0" err="1" smtClean="0"/>
              <a:t>vyrážka</a:t>
            </a:r>
            <a:r>
              <a:rPr lang="en-US" sz="600" i="0" kern="0" dirty="0" smtClean="0"/>
              <a:t>, </a:t>
            </a:r>
            <a:r>
              <a:rPr lang="en-US" sz="600" i="0" kern="0" dirty="0" err="1" smtClean="0"/>
              <a:t>průjem</a:t>
            </a:r>
            <a:r>
              <a:rPr lang="en-US" sz="600" i="0" kern="0" dirty="0" smtClean="0"/>
              <a:t>, </a:t>
            </a:r>
            <a:r>
              <a:rPr lang="en-US" sz="600" i="0" kern="0" dirty="0" err="1" smtClean="0"/>
              <a:t>trombocytopenie</a:t>
            </a:r>
            <a:r>
              <a:rPr lang="en-US" sz="600" i="0" kern="0" dirty="0" smtClean="0"/>
              <a:t>, </a:t>
            </a:r>
            <a:r>
              <a:rPr lang="en-US" sz="600" i="0" kern="0" dirty="0" err="1" smtClean="0"/>
              <a:t>zácpa</a:t>
            </a:r>
            <a:r>
              <a:rPr lang="en-US" sz="600" i="0" kern="0" dirty="0" smtClean="0"/>
              <a:t>, </a:t>
            </a:r>
            <a:r>
              <a:rPr lang="en-US" sz="600" i="0" kern="0" dirty="0" err="1" smtClean="0"/>
              <a:t>snížená</a:t>
            </a:r>
            <a:r>
              <a:rPr lang="en-US" sz="600" i="0" kern="0" dirty="0" smtClean="0"/>
              <a:t> </a:t>
            </a:r>
            <a:r>
              <a:rPr lang="en-US" sz="600" i="0" kern="0" dirty="0" err="1" smtClean="0"/>
              <a:t>chuť</a:t>
            </a:r>
            <a:r>
              <a:rPr lang="en-US" sz="600" i="0" kern="0" dirty="0" smtClean="0"/>
              <a:t> k </a:t>
            </a:r>
            <a:r>
              <a:rPr lang="en-US" sz="600" i="0" kern="0" dirty="0" err="1" smtClean="0"/>
              <a:t>jídlu</a:t>
            </a:r>
            <a:r>
              <a:rPr lang="en-US" sz="600" i="0" kern="0" dirty="0" smtClean="0"/>
              <a:t> a </a:t>
            </a:r>
            <a:r>
              <a:rPr lang="en-US" sz="600" i="0" kern="0" dirty="0" err="1" smtClean="0"/>
              <a:t>periferní</a:t>
            </a:r>
            <a:r>
              <a:rPr lang="en-US" sz="600" i="0" kern="0" dirty="0" smtClean="0"/>
              <a:t> </a:t>
            </a:r>
            <a:r>
              <a:rPr lang="en-US" sz="600" i="0" kern="0" dirty="0" err="1" smtClean="0"/>
              <a:t>neuropatie</a:t>
            </a:r>
            <a:r>
              <a:rPr lang="en-US" sz="600" i="0" kern="0" dirty="0" smtClean="0"/>
              <a:t>. </a:t>
            </a:r>
            <a:r>
              <a:rPr lang="en-US" sz="600" i="0" kern="0" dirty="0" err="1" smtClean="0"/>
              <a:t>Imunitně</a:t>
            </a:r>
            <a:r>
              <a:rPr lang="en-US" sz="600" i="0" kern="0" dirty="0" smtClean="0"/>
              <a:t> </a:t>
            </a:r>
            <a:r>
              <a:rPr lang="en-US" sz="600" i="0" kern="0" dirty="0" err="1" smtClean="0"/>
              <a:t>zprostředkované</a:t>
            </a:r>
            <a:r>
              <a:rPr lang="en-US" sz="600" i="0" kern="0" dirty="0" smtClean="0"/>
              <a:t> </a:t>
            </a:r>
            <a:r>
              <a:rPr lang="en-US" sz="600" i="0" kern="0" dirty="0" err="1" smtClean="0"/>
              <a:t>nežádoucí</a:t>
            </a:r>
            <a:r>
              <a:rPr lang="en-US" sz="600" i="0" kern="0" dirty="0" smtClean="0"/>
              <a:t> </a:t>
            </a:r>
            <a:r>
              <a:rPr lang="en-US" sz="600" i="0" kern="0" dirty="0" err="1" smtClean="0"/>
              <a:t>účinky</a:t>
            </a:r>
            <a:r>
              <a:rPr lang="en-US" sz="600" i="0" kern="0" dirty="0" smtClean="0"/>
              <a:t>, </a:t>
            </a:r>
            <a:r>
              <a:rPr lang="en-US" sz="600" i="0" kern="0" dirty="0" err="1" smtClean="0"/>
              <a:t>které</a:t>
            </a:r>
            <a:r>
              <a:rPr lang="en-US" sz="600" i="0" kern="0" dirty="0" smtClean="0"/>
              <a:t> se </a:t>
            </a:r>
            <a:r>
              <a:rPr lang="en-US" sz="600" i="0" kern="0" dirty="0" err="1" smtClean="0"/>
              <a:t>vyskytly</a:t>
            </a:r>
            <a:r>
              <a:rPr lang="en-US" sz="600" i="0" kern="0" dirty="0" smtClean="0"/>
              <a:t> u &amp;</a:t>
            </a:r>
            <a:r>
              <a:rPr lang="en-US" sz="600" i="0" kern="0" dirty="0" err="1" smtClean="0"/>
              <a:t>lt</a:t>
            </a:r>
            <a:r>
              <a:rPr lang="en-US" sz="600" i="0" kern="0" dirty="0" smtClean="0"/>
              <a:t>; 10 % </a:t>
            </a:r>
            <a:r>
              <a:rPr lang="en-US" sz="600" i="0" kern="0" dirty="0" err="1" smtClean="0"/>
              <a:t>pacientů</a:t>
            </a:r>
            <a:r>
              <a:rPr lang="en-US" sz="600" i="0" kern="0" dirty="0" smtClean="0"/>
              <a:t>, </a:t>
            </a:r>
            <a:r>
              <a:rPr lang="en-US" sz="600" i="0" kern="0" dirty="0" err="1" smtClean="0"/>
              <a:t>zahrnovaly</a:t>
            </a:r>
            <a:r>
              <a:rPr lang="en-US" sz="600" i="0" kern="0" dirty="0" smtClean="0"/>
              <a:t> </a:t>
            </a:r>
            <a:r>
              <a:rPr lang="en-US" sz="600" i="0" kern="0" dirty="0" err="1" smtClean="0"/>
              <a:t>hypotyreózu</a:t>
            </a:r>
            <a:r>
              <a:rPr lang="en-US" sz="600" i="0" kern="0" dirty="0" smtClean="0"/>
              <a:t>. U &amp;</a:t>
            </a:r>
            <a:r>
              <a:rPr lang="en-US" sz="600" i="0" kern="0" dirty="0" err="1" smtClean="0"/>
              <a:t>lt</a:t>
            </a:r>
            <a:r>
              <a:rPr lang="en-US" sz="600" i="0" kern="0" dirty="0" smtClean="0"/>
              <a:t>; 5 % </a:t>
            </a:r>
            <a:r>
              <a:rPr lang="en-US" sz="600" i="0" kern="0" dirty="0" err="1" smtClean="0"/>
              <a:t>pacientů</a:t>
            </a:r>
            <a:r>
              <a:rPr lang="en-US" sz="600" i="0" kern="0" dirty="0" smtClean="0"/>
              <a:t> se </a:t>
            </a:r>
            <a:r>
              <a:rPr lang="en-US" sz="600" i="0" kern="0" dirty="0" err="1" smtClean="0"/>
              <a:t>vyskytly</a:t>
            </a:r>
            <a:r>
              <a:rPr lang="en-US" sz="600" i="0" kern="0" dirty="0" smtClean="0"/>
              <a:t>: </a:t>
            </a:r>
            <a:r>
              <a:rPr lang="en-US" sz="600" i="0" kern="0" dirty="0" err="1" smtClean="0"/>
              <a:t>pneumonitida</a:t>
            </a:r>
            <a:r>
              <a:rPr lang="en-US" sz="600" i="0" kern="0" dirty="0" smtClean="0"/>
              <a:t>, </a:t>
            </a:r>
            <a:r>
              <a:rPr lang="en-US" sz="600" i="0" kern="0" dirty="0" err="1" smtClean="0"/>
              <a:t>kolitida</a:t>
            </a:r>
            <a:r>
              <a:rPr lang="en-US" sz="600" i="0" kern="0" dirty="0" smtClean="0"/>
              <a:t>, </a:t>
            </a:r>
            <a:r>
              <a:rPr lang="en-US" sz="600" i="0" kern="0" dirty="0" err="1" smtClean="0"/>
              <a:t>hepatitida</a:t>
            </a:r>
            <a:r>
              <a:rPr lang="en-US" sz="600" i="0" kern="0" dirty="0" smtClean="0"/>
              <a:t>, diabetes mellitus (u </a:t>
            </a:r>
            <a:r>
              <a:rPr lang="en-US" sz="600" i="0" kern="0" dirty="0" err="1" smtClean="0"/>
              <a:t>pacientů</a:t>
            </a:r>
            <a:r>
              <a:rPr lang="en-US" sz="600" i="0" kern="0" dirty="0" smtClean="0"/>
              <a:t> s HCC, </a:t>
            </a:r>
            <a:r>
              <a:rPr lang="en-US" sz="600" i="0" kern="0" dirty="0" err="1" smtClean="0"/>
              <a:t>kteří</a:t>
            </a:r>
            <a:r>
              <a:rPr lang="en-US" sz="600" i="0" kern="0" dirty="0" smtClean="0"/>
              <a:t> </a:t>
            </a:r>
            <a:r>
              <a:rPr lang="en-US" sz="600" i="0" kern="0" dirty="0" err="1" smtClean="0"/>
              <a:t>dostávali</a:t>
            </a:r>
            <a:r>
              <a:rPr lang="en-US" sz="600" i="0" kern="0" dirty="0" smtClean="0"/>
              <a:t> </a:t>
            </a:r>
            <a:r>
              <a:rPr lang="en-US" sz="600" i="0" kern="0" dirty="0" err="1" smtClean="0"/>
              <a:t>atezolizumab</a:t>
            </a:r>
            <a:r>
              <a:rPr lang="en-US" sz="600" i="0" kern="0" dirty="0" smtClean="0"/>
              <a:t> v </a:t>
            </a:r>
            <a:r>
              <a:rPr lang="en-US" sz="600" i="0" kern="0" dirty="0" err="1" smtClean="0"/>
              <a:t>kombinaci</a:t>
            </a:r>
            <a:r>
              <a:rPr lang="en-US" sz="600" i="0" kern="0" dirty="0" smtClean="0"/>
              <a:t> s </a:t>
            </a:r>
            <a:r>
              <a:rPr lang="en-US" sz="600" i="0" kern="0" dirty="0" err="1" smtClean="0"/>
              <a:t>bevacizumabem</a:t>
            </a:r>
            <a:r>
              <a:rPr lang="en-US" sz="600" i="0" kern="0" dirty="0" smtClean="0"/>
              <a:t>), </a:t>
            </a:r>
            <a:r>
              <a:rPr lang="en-US" sz="600" i="0" kern="0" dirty="0" err="1" smtClean="0"/>
              <a:t>hypertyreóza</a:t>
            </a:r>
            <a:r>
              <a:rPr lang="en-US" sz="600" i="0" kern="0" dirty="0" smtClean="0"/>
              <a:t> a </a:t>
            </a:r>
            <a:r>
              <a:rPr lang="en-US" sz="600" i="0" kern="0" dirty="0" err="1" smtClean="0"/>
              <a:t>perikardiální</a:t>
            </a:r>
            <a:r>
              <a:rPr lang="en-US" sz="600" i="0" kern="0" dirty="0" smtClean="0"/>
              <a:t> </a:t>
            </a:r>
            <a:r>
              <a:rPr lang="en-US" sz="600" i="0" kern="0" dirty="0" err="1" smtClean="0"/>
              <a:t>poruchy</a:t>
            </a:r>
            <a:r>
              <a:rPr lang="en-US" sz="600" i="0" kern="0" dirty="0" smtClean="0"/>
              <a:t>. U &amp;</a:t>
            </a:r>
            <a:r>
              <a:rPr lang="en-US" sz="600" i="0" kern="0" dirty="0" err="1" smtClean="0"/>
              <a:t>lt</a:t>
            </a:r>
            <a:r>
              <a:rPr lang="en-US" sz="600" i="0" kern="0" dirty="0" smtClean="0"/>
              <a:t>; 1 % </a:t>
            </a:r>
            <a:r>
              <a:rPr lang="en-US" sz="600" i="0" kern="0" dirty="0" err="1" smtClean="0"/>
              <a:t>pacientů</a:t>
            </a:r>
            <a:r>
              <a:rPr lang="en-US" sz="600" i="0" kern="0" dirty="0" smtClean="0"/>
              <a:t> se </a:t>
            </a:r>
            <a:r>
              <a:rPr lang="en-US" sz="600" i="0" kern="0" dirty="0" err="1" smtClean="0"/>
              <a:t>vyskytly</a:t>
            </a:r>
            <a:r>
              <a:rPr lang="en-US" sz="600" i="0" kern="0" dirty="0" smtClean="0"/>
              <a:t>:</a:t>
            </a:r>
            <a:br>
              <a:rPr lang="en-US" sz="600" i="0" kern="0" dirty="0" smtClean="0"/>
            </a:br>
            <a:r>
              <a:rPr lang="en-US" sz="600" i="0" kern="0" dirty="0" err="1" smtClean="0"/>
              <a:t>insuficience</a:t>
            </a:r>
            <a:r>
              <a:rPr lang="en-US" sz="600" i="0" kern="0" dirty="0" smtClean="0"/>
              <a:t> </a:t>
            </a:r>
            <a:r>
              <a:rPr lang="en-US" sz="600" i="0" kern="0" dirty="0" err="1" smtClean="0"/>
              <a:t>nadledvin</a:t>
            </a:r>
            <a:r>
              <a:rPr lang="en-US" sz="600" i="0" kern="0" dirty="0" smtClean="0"/>
              <a:t>, </a:t>
            </a:r>
            <a:r>
              <a:rPr lang="en-US" sz="600" i="0" kern="0" dirty="0" err="1" smtClean="0"/>
              <a:t>zánět</a:t>
            </a:r>
            <a:r>
              <a:rPr lang="en-US" sz="600" i="0" kern="0" dirty="0" smtClean="0"/>
              <a:t> </a:t>
            </a:r>
            <a:r>
              <a:rPr lang="en-US" sz="600" i="0" kern="0" dirty="0" err="1" smtClean="0"/>
              <a:t>hypofýzy</a:t>
            </a:r>
            <a:r>
              <a:rPr lang="en-US" sz="600" i="0" kern="0" dirty="0" smtClean="0"/>
              <a:t>, diabetes mellitus (</a:t>
            </a:r>
            <a:r>
              <a:rPr lang="en-US" sz="600" i="0" kern="0" dirty="0" err="1" smtClean="0"/>
              <a:t>při</a:t>
            </a:r>
            <a:r>
              <a:rPr lang="en-US" sz="600" i="0" kern="0" dirty="0" smtClean="0"/>
              <a:t> </a:t>
            </a:r>
            <a:r>
              <a:rPr lang="en-US" sz="600" i="0" kern="0" dirty="0" err="1" smtClean="0"/>
              <a:t>podání</a:t>
            </a:r>
            <a:r>
              <a:rPr lang="en-US" sz="600" i="0" kern="0" dirty="0" smtClean="0"/>
              <a:t> </a:t>
            </a:r>
            <a:r>
              <a:rPr lang="en-US" sz="600" i="0" kern="0" dirty="0" err="1" smtClean="0"/>
              <a:t>atezolizumabu</a:t>
            </a:r>
            <a:r>
              <a:rPr lang="en-US" sz="600" i="0" kern="0" dirty="0" smtClean="0"/>
              <a:t> v </a:t>
            </a:r>
            <a:r>
              <a:rPr lang="en-US" sz="600" i="0" kern="0" dirty="0" err="1" smtClean="0"/>
              <a:t>monoterapii</a:t>
            </a:r>
            <a:r>
              <a:rPr lang="en-US" sz="600" i="0" kern="0" dirty="0" smtClean="0"/>
              <a:t>), </a:t>
            </a:r>
            <a:r>
              <a:rPr lang="en-US" sz="600" i="0" kern="0" dirty="0" err="1" smtClean="0"/>
              <a:t>meningoencefalitida</a:t>
            </a:r>
            <a:r>
              <a:rPr lang="en-US" sz="600" i="0" kern="0" dirty="0" smtClean="0"/>
              <a:t>, </a:t>
            </a:r>
            <a:r>
              <a:rPr lang="en-US" sz="600" i="0" kern="0" dirty="0" err="1" smtClean="0"/>
              <a:t>neuropatie</a:t>
            </a:r>
            <a:r>
              <a:rPr lang="en-US" sz="600" i="0" kern="0" dirty="0" smtClean="0"/>
              <a:t>, </a:t>
            </a:r>
            <a:r>
              <a:rPr lang="en-US" sz="600" i="0" kern="0" dirty="0" err="1" smtClean="0"/>
              <a:t>myastenický</a:t>
            </a:r>
            <a:r>
              <a:rPr lang="en-US" sz="600" i="0" kern="0" dirty="0" smtClean="0"/>
              <a:t> </a:t>
            </a:r>
            <a:r>
              <a:rPr lang="en-US" sz="600" i="0" kern="0" dirty="0" err="1" smtClean="0"/>
              <a:t>syndrom</a:t>
            </a:r>
            <a:r>
              <a:rPr lang="en-US" sz="600" i="0" kern="0" dirty="0" smtClean="0"/>
              <a:t>, </a:t>
            </a:r>
            <a:r>
              <a:rPr lang="en-US" sz="600" i="0" kern="0" dirty="0" err="1" smtClean="0"/>
              <a:t>pankreatitida</a:t>
            </a:r>
            <a:r>
              <a:rPr lang="en-US" sz="600" i="0" kern="0" dirty="0" smtClean="0"/>
              <a:t>, </a:t>
            </a:r>
            <a:r>
              <a:rPr lang="en-US" sz="600" i="0" kern="0" dirty="0" err="1" smtClean="0"/>
              <a:t>myokarditida</a:t>
            </a:r>
            <a:r>
              <a:rPr lang="en-US" sz="600" i="0" kern="0" dirty="0" smtClean="0"/>
              <a:t>, </a:t>
            </a:r>
            <a:r>
              <a:rPr lang="en-US" sz="600" i="0" kern="0" dirty="0" err="1" smtClean="0"/>
              <a:t>nefritida</a:t>
            </a:r>
            <a:r>
              <a:rPr lang="en-US" sz="600" i="0" kern="0" dirty="0" smtClean="0"/>
              <a:t>, </a:t>
            </a:r>
            <a:r>
              <a:rPr lang="en-US" sz="600" i="0" kern="0" dirty="0" err="1" smtClean="0"/>
              <a:t>myozitida</a:t>
            </a:r>
            <a:r>
              <a:rPr lang="en-US" sz="600" i="0" kern="0" dirty="0" smtClean="0"/>
              <a:t>, </a:t>
            </a:r>
            <a:r>
              <a:rPr lang="en-US" sz="600" i="0" kern="0" dirty="0" err="1" smtClean="0"/>
              <a:t>těžké</a:t>
            </a:r>
            <a:r>
              <a:rPr lang="en-US" sz="600" i="0" kern="0" dirty="0" smtClean="0"/>
              <a:t> </a:t>
            </a:r>
            <a:r>
              <a:rPr lang="en-US" sz="600" i="0" kern="0" dirty="0" err="1" smtClean="0"/>
              <a:t>kožní</a:t>
            </a:r>
            <a:r>
              <a:rPr lang="en-US" sz="600" i="0" kern="0" dirty="0" smtClean="0"/>
              <a:t> </a:t>
            </a:r>
            <a:r>
              <a:rPr lang="en-US" sz="600" i="0" kern="0" dirty="0" err="1" smtClean="0"/>
              <a:t>nežádoucí</a:t>
            </a:r>
            <a:r>
              <a:rPr lang="en-US" sz="600" i="0" kern="0" dirty="0" smtClean="0"/>
              <a:t> </a:t>
            </a:r>
            <a:r>
              <a:rPr lang="en-US" sz="600" i="0" kern="0" dirty="0" err="1" smtClean="0"/>
              <a:t>účinky</a:t>
            </a:r>
            <a:r>
              <a:rPr lang="en-US" sz="600" i="0" kern="0" dirty="0" smtClean="0"/>
              <a:t>, </a:t>
            </a:r>
            <a:r>
              <a:rPr lang="en-US" sz="600" i="0" kern="0" dirty="0" err="1" smtClean="0"/>
              <a:t>pareza</a:t>
            </a:r>
            <a:r>
              <a:rPr lang="en-US" sz="600" i="0" kern="0" dirty="0" smtClean="0"/>
              <a:t> </a:t>
            </a:r>
            <a:r>
              <a:rPr lang="en-US" sz="600" i="0" kern="0" dirty="0" err="1" smtClean="0"/>
              <a:t>lícního</a:t>
            </a:r>
            <a:r>
              <a:rPr lang="en-US" sz="600" i="0" kern="0" dirty="0" smtClean="0"/>
              <a:t> </a:t>
            </a:r>
            <a:r>
              <a:rPr lang="en-US" sz="600" i="0" kern="0" dirty="0" err="1" smtClean="0"/>
              <a:t>nervu</a:t>
            </a:r>
            <a:r>
              <a:rPr lang="en-US" sz="600" i="0" kern="0" dirty="0" smtClean="0"/>
              <a:t> a </a:t>
            </a:r>
            <a:r>
              <a:rPr lang="en-US" sz="600" i="0" kern="0" dirty="0" err="1" smtClean="0"/>
              <a:t>myelitida</a:t>
            </a:r>
            <a:r>
              <a:rPr lang="en-US" sz="600" i="0" kern="0" dirty="0" smtClean="0"/>
              <a:t>. </a:t>
            </a:r>
            <a:r>
              <a:rPr lang="en-US" sz="600" i="0" kern="0" dirty="0" err="1" smtClean="0"/>
              <a:t>Vzhledem</a:t>
            </a:r>
            <a:r>
              <a:rPr lang="en-US" sz="600" i="0" kern="0" dirty="0" smtClean="0"/>
              <a:t> k </a:t>
            </a:r>
            <a:r>
              <a:rPr lang="en-US" sz="600" i="0" kern="0" dirty="0" err="1" smtClean="0"/>
              <a:t>mechanismu</a:t>
            </a:r>
            <a:r>
              <a:rPr lang="en-US" sz="600" i="0" kern="0" dirty="0" smtClean="0"/>
              <a:t> </a:t>
            </a:r>
            <a:r>
              <a:rPr lang="en-US" sz="600" i="0" kern="0" dirty="0" err="1" smtClean="0"/>
              <a:t>účinku</a:t>
            </a:r>
            <a:r>
              <a:rPr lang="en-US" sz="600" i="0" kern="0" dirty="0" smtClean="0"/>
              <a:t> </a:t>
            </a:r>
            <a:r>
              <a:rPr lang="en-US" sz="600" i="0" kern="0" dirty="0" err="1" smtClean="0"/>
              <a:t>atezolizumabu</a:t>
            </a:r>
            <a:r>
              <a:rPr lang="en-US" sz="600" i="0" kern="0" dirty="0" smtClean="0"/>
              <a:t> se </a:t>
            </a:r>
            <a:r>
              <a:rPr lang="en-US" sz="600" i="0" kern="0" dirty="0" err="1" smtClean="0"/>
              <a:t>mohou</a:t>
            </a:r>
            <a:r>
              <a:rPr lang="en-US" sz="600" i="0" kern="0" dirty="0" smtClean="0"/>
              <a:t> </a:t>
            </a:r>
            <a:r>
              <a:rPr lang="en-US" sz="600" i="0" kern="0" dirty="0" err="1" smtClean="0"/>
              <a:t>objevit</a:t>
            </a:r>
            <a:r>
              <a:rPr lang="en-US" sz="600" i="0" kern="0" dirty="0" smtClean="0"/>
              <a:t> </a:t>
            </a:r>
            <a:r>
              <a:rPr lang="en-US" sz="600" i="0" kern="0" dirty="0" err="1" smtClean="0"/>
              <a:t>další</a:t>
            </a:r>
            <a:r>
              <a:rPr lang="en-US" sz="600" i="0" kern="0" dirty="0" smtClean="0"/>
              <a:t> </a:t>
            </a:r>
            <a:r>
              <a:rPr lang="en-US" sz="600" i="0" kern="0" dirty="0" err="1" smtClean="0"/>
              <a:t>potenciální</a:t>
            </a:r>
            <a:r>
              <a:rPr lang="en-US" sz="600" i="0" kern="0" dirty="0" smtClean="0"/>
              <a:t> </a:t>
            </a:r>
            <a:r>
              <a:rPr lang="en-US" sz="600" i="0" kern="0" dirty="0" err="1" smtClean="0"/>
              <a:t>imunitně</a:t>
            </a:r>
            <a:r>
              <a:rPr lang="en-US" sz="600" i="0" kern="0" dirty="0" smtClean="0"/>
              <a:t> </a:t>
            </a:r>
            <a:r>
              <a:rPr lang="en-US" sz="600" i="0" kern="0" dirty="0" err="1" smtClean="0"/>
              <a:t>zprostředkované</a:t>
            </a:r>
            <a:r>
              <a:rPr lang="en-US" sz="600" i="0" kern="0" dirty="0" smtClean="0"/>
              <a:t> </a:t>
            </a:r>
            <a:r>
              <a:rPr lang="en-US" sz="600" i="0" kern="0" dirty="0" err="1" smtClean="0"/>
              <a:t>nežádoucí</a:t>
            </a:r>
            <a:r>
              <a:rPr lang="en-US" sz="600" i="0" kern="0" dirty="0" smtClean="0"/>
              <a:t> </a:t>
            </a:r>
            <a:r>
              <a:rPr lang="en-US" sz="600" i="0" kern="0" dirty="0" err="1" smtClean="0"/>
              <a:t>účinky</a:t>
            </a:r>
            <a:r>
              <a:rPr lang="en-US" sz="600" i="0" kern="0" dirty="0" smtClean="0"/>
              <a:t>, </a:t>
            </a:r>
            <a:r>
              <a:rPr lang="en-US" sz="600" i="0" kern="0" dirty="0" err="1" smtClean="0"/>
              <a:t>včetně</a:t>
            </a:r>
            <a:r>
              <a:rPr lang="en-US" sz="600" i="0" kern="0" dirty="0" smtClean="0"/>
              <a:t> </a:t>
            </a:r>
            <a:r>
              <a:rPr lang="en-US" sz="600" i="0" kern="0" dirty="0" err="1" smtClean="0"/>
              <a:t>neinfekční</a:t>
            </a:r>
            <a:r>
              <a:rPr lang="en-US" sz="600" i="0" kern="0" dirty="0" smtClean="0"/>
              <a:t> </a:t>
            </a:r>
            <a:r>
              <a:rPr lang="en-US" sz="600" i="0" kern="0" dirty="0" err="1" smtClean="0"/>
              <a:t>cystitidy</a:t>
            </a:r>
            <a:r>
              <a:rPr lang="en-US" sz="600" i="0" kern="0" dirty="0" smtClean="0"/>
              <a:t>. </a:t>
            </a:r>
            <a:r>
              <a:rPr lang="en-US" sz="600" i="0" kern="0" dirty="0" err="1" smtClean="0"/>
              <a:t>Těhotenství</a:t>
            </a:r>
            <a:r>
              <a:rPr lang="en-US" sz="600" i="0" kern="0" dirty="0" smtClean="0"/>
              <a:t/>
            </a:r>
            <a:br>
              <a:rPr lang="en-US" sz="600" i="0" kern="0" dirty="0" smtClean="0"/>
            </a:br>
            <a:r>
              <a:rPr lang="en-US" sz="600" i="0" kern="0" dirty="0" smtClean="0"/>
              <a:t>a </a:t>
            </a:r>
            <a:r>
              <a:rPr lang="en-US" sz="600" i="0" kern="0" dirty="0" err="1" smtClean="0"/>
              <a:t>kojení</a:t>
            </a:r>
            <a:r>
              <a:rPr lang="en-US" sz="600" i="0" kern="0" dirty="0" smtClean="0"/>
              <a:t>: </a:t>
            </a:r>
            <a:r>
              <a:rPr lang="en-US" sz="600" i="0" kern="0" dirty="0" err="1" smtClean="0"/>
              <a:t>Ženy</a:t>
            </a:r>
            <a:r>
              <a:rPr lang="en-US" sz="600" i="0" kern="0" dirty="0" smtClean="0"/>
              <a:t> </a:t>
            </a:r>
            <a:r>
              <a:rPr lang="en-US" sz="600" i="0" kern="0" dirty="0" err="1" smtClean="0"/>
              <a:t>ve</a:t>
            </a:r>
            <a:r>
              <a:rPr lang="en-US" sz="600" i="0" kern="0" dirty="0" smtClean="0"/>
              <a:t> </a:t>
            </a:r>
            <a:r>
              <a:rPr lang="en-US" sz="600" i="0" kern="0" dirty="0" err="1" smtClean="0"/>
              <a:t>fertilním</a:t>
            </a:r>
            <a:r>
              <a:rPr lang="en-US" sz="600" i="0" kern="0" dirty="0" smtClean="0"/>
              <a:t> </a:t>
            </a:r>
            <a:r>
              <a:rPr lang="en-US" sz="600" i="0" kern="0" dirty="0" err="1" smtClean="0"/>
              <a:t>věku</a:t>
            </a:r>
            <a:r>
              <a:rPr lang="en-US" sz="600" i="0" kern="0" dirty="0" smtClean="0"/>
              <a:t> </a:t>
            </a:r>
            <a:r>
              <a:rPr lang="en-US" sz="600" i="0" kern="0" dirty="0" err="1" smtClean="0"/>
              <a:t>musí</a:t>
            </a:r>
            <a:r>
              <a:rPr lang="en-US" sz="600" i="0" kern="0" dirty="0" smtClean="0"/>
              <a:t> </a:t>
            </a:r>
            <a:r>
              <a:rPr lang="en-US" sz="600" i="0" kern="0" dirty="0" err="1" smtClean="0"/>
              <a:t>během</a:t>
            </a:r>
            <a:r>
              <a:rPr lang="en-US" sz="600" i="0" kern="0" dirty="0" smtClean="0"/>
              <a:t> </a:t>
            </a:r>
            <a:r>
              <a:rPr lang="en-US" sz="600" i="0" kern="0" dirty="0" err="1" smtClean="0"/>
              <a:t>léčby</a:t>
            </a:r>
            <a:r>
              <a:rPr lang="en-US" sz="600" i="0" kern="0" dirty="0" smtClean="0"/>
              <a:t> </a:t>
            </a:r>
            <a:r>
              <a:rPr lang="en-US" sz="600" i="0" kern="0" dirty="0" err="1" smtClean="0"/>
              <a:t>atezolizumabem</a:t>
            </a:r>
            <a:r>
              <a:rPr lang="en-US" sz="600" i="0" kern="0" dirty="0" smtClean="0"/>
              <a:t> a 5 </a:t>
            </a:r>
            <a:r>
              <a:rPr lang="en-US" sz="600" i="0" kern="0" dirty="0" err="1" smtClean="0"/>
              <a:t>měsíců</a:t>
            </a:r>
            <a:r>
              <a:rPr lang="en-US" sz="600" i="0" kern="0" dirty="0" smtClean="0"/>
              <a:t> </a:t>
            </a:r>
            <a:r>
              <a:rPr lang="en-US" sz="600" i="0" kern="0" dirty="0" err="1" smtClean="0"/>
              <a:t>po</a:t>
            </a:r>
            <a:r>
              <a:rPr lang="en-US" sz="600" i="0" kern="0" dirty="0" smtClean="0"/>
              <a:t> </a:t>
            </a:r>
            <a:r>
              <a:rPr lang="en-US" sz="600" i="0" kern="0" dirty="0" err="1" smtClean="0"/>
              <a:t>poslední</a:t>
            </a:r>
            <a:r>
              <a:rPr lang="en-US" sz="600" i="0" kern="0" dirty="0" smtClean="0"/>
              <a:t> </a:t>
            </a:r>
            <a:r>
              <a:rPr lang="en-US" sz="600" i="0" kern="0" dirty="0" err="1" smtClean="0"/>
              <a:t>dávce</a:t>
            </a:r>
            <a:r>
              <a:rPr lang="en-US" sz="600" i="0" kern="0" dirty="0" smtClean="0"/>
              <a:t> </a:t>
            </a:r>
            <a:r>
              <a:rPr lang="en-US" sz="600" i="0" kern="0" dirty="0" err="1" smtClean="0"/>
              <a:t>používat</a:t>
            </a:r>
            <a:r>
              <a:rPr lang="en-US" sz="600" i="0" kern="0" dirty="0" smtClean="0"/>
              <a:t> </a:t>
            </a:r>
            <a:r>
              <a:rPr lang="en-US" sz="600" i="0" kern="0" dirty="0" err="1" smtClean="0"/>
              <a:t>účinnou</a:t>
            </a:r>
            <a:r>
              <a:rPr lang="en-US" sz="600" i="0" kern="0" dirty="0" smtClean="0"/>
              <a:t> </a:t>
            </a:r>
            <a:r>
              <a:rPr lang="en-US" sz="600" i="0" kern="0" dirty="0" err="1" smtClean="0"/>
              <a:t>antikoncepci</a:t>
            </a:r>
            <a:r>
              <a:rPr lang="en-US" sz="600" i="0" kern="0" dirty="0" smtClean="0"/>
              <a:t>. O </a:t>
            </a:r>
            <a:r>
              <a:rPr lang="en-US" sz="600" i="0" kern="0" dirty="0" err="1" smtClean="0"/>
              <a:t>použití</a:t>
            </a:r>
            <a:r>
              <a:rPr lang="en-US" sz="600" i="0" kern="0" dirty="0" smtClean="0"/>
              <a:t> </a:t>
            </a:r>
            <a:r>
              <a:rPr lang="en-US" sz="600" i="0" kern="0" dirty="0" err="1" smtClean="0"/>
              <a:t>atezolizumabu</a:t>
            </a:r>
            <a:r>
              <a:rPr lang="en-US" sz="600" i="0" kern="0" dirty="0" smtClean="0"/>
              <a:t> u </a:t>
            </a:r>
            <a:r>
              <a:rPr lang="en-US" sz="600" i="0" kern="0" dirty="0" err="1" smtClean="0"/>
              <a:t>těhotných</a:t>
            </a:r>
            <a:r>
              <a:rPr lang="en-US" sz="600" i="0" kern="0" dirty="0" smtClean="0"/>
              <a:t> </a:t>
            </a:r>
            <a:r>
              <a:rPr lang="en-US" sz="600" i="0" kern="0" dirty="0" err="1" smtClean="0"/>
              <a:t>žen</a:t>
            </a:r>
            <a:r>
              <a:rPr lang="en-US" sz="600" i="0" kern="0" dirty="0" smtClean="0"/>
              <a:t> </a:t>
            </a:r>
            <a:r>
              <a:rPr lang="en-US" sz="600" i="0" kern="0" dirty="0" err="1" smtClean="0"/>
              <a:t>nejsou</a:t>
            </a:r>
            <a:r>
              <a:rPr lang="en-US" sz="600" i="0" kern="0" dirty="0" smtClean="0"/>
              <a:t> k </a:t>
            </a:r>
            <a:r>
              <a:rPr lang="en-US" sz="600" i="0" kern="0" dirty="0" err="1" smtClean="0"/>
              <a:t>dispozici</a:t>
            </a:r>
            <a:r>
              <a:rPr lang="en-US" sz="600" i="0" kern="0" dirty="0" smtClean="0"/>
              <a:t> </a:t>
            </a:r>
            <a:r>
              <a:rPr lang="en-US" sz="600" i="0" kern="0" dirty="0" err="1" smtClean="0"/>
              <a:t>žádné</a:t>
            </a:r>
            <a:r>
              <a:rPr lang="en-US" sz="600" i="0" kern="0" dirty="0" smtClean="0"/>
              <a:t> </a:t>
            </a:r>
            <a:r>
              <a:rPr lang="en-US" sz="600" i="0" kern="0" dirty="0" err="1" smtClean="0"/>
              <a:t>údaje</a:t>
            </a:r>
            <a:r>
              <a:rPr lang="en-US" sz="600" i="0" kern="0" dirty="0" smtClean="0"/>
              <a:t>. </a:t>
            </a:r>
            <a:r>
              <a:rPr lang="en-US" sz="600" i="0" kern="0" dirty="0" err="1" smtClean="0"/>
              <a:t>Atezolizumab</a:t>
            </a:r>
            <a:r>
              <a:rPr lang="en-US" sz="600" i="0" kern="0" dirty="0" smtClean="0"/>
              <a:t> se </a:t>
            </a:r>
            <a:r>
              <a:rPr lang="en-US" sz="600" i="0" kern="0" dirty="0" err="1" smtClean="0"/>
              <a:t>nemá</a:t>
            </a:r>
            <a:r>
              <a:rPr lang="en-US" sz="600" i="0" kern="0" dirty="0" smtClean="0"/>
              <a:t> </a:t>
            </a:r>
            <a:r>
              <a:rPr lang="en-US" sz="600" i="0" kern="0" dirty="0" err="1" smtClean="0"/>
              <a:t>během</a:t>
            </a:r>
            <a:r>
              <a:rPr lang="en-US" sz="600" i="0" kern="0" dirty="0" smtClean="0"/>
              <a:t> </a:t>
            </a:r>
            <a:r>
              <a:rPr lang="en-US" sz="600" i="0" kern="0" dirty="0" err="1" smtClean="0"/>
              <a:t>těhotenství</a:t>
            </a:r>
            <a:r>
              <a:rPr lang="en-US" sz="600" i="0" kern="0" dirty="0" smtClean="0"/>
              <a:t> </a:t>
            </a:r>
            <a:r>
              <a:rPr lang="en-US" sz="600" i="0" kern="0" dirty="0" err="1" smtClean="0"/>
              <a:t>užívat</a:t>
            </a:r>
            <a:r>
              <a:rPr lang="en-US" sz="600" i="0" kern="0" dirty="0" smtClean="0"/>
              <a:t>, </a:t>
            </a:r>
            <a:r>
              <a:rPr lang="en-US" sz="600" i="0" kern="0" dirty="0" err="1" smtClean="0"/>
              <a:t>pokud</a:t>
            </a:r>
            <a:r>
              <a:rPr lang="en-US" sz="600" i="0" kern="0" dirty="0" smtClean="0"/>
              <a:t> </a:t>
            </a:r>
            <a:r>
              <a:rPr lang="en-US" sz="600" i="0" kern="0" dirty="0" err="1" smtClean="0"/>
              <a:t>klinický</a:t>
            </a:r>
            <a:r>
              <a:rPr lang="en-US" sz="600" i="0" kern="0" dirty="0" smtClean="0"/>
              <a:t> </a:t>
            </a:r>
            <a:r>
              <a:rPr lang="en-US" sz="600" i="0" kern="0" dirty="0" err="1" smtClean="0"/>
              <a:t>stav</a:t>
            </a:r>
            <a:r>
              <a:rPr lang="en-US" sz="600" i="0" kern="0" dirty="0" smtClean="0"/>
              <a:t> </a:t>
            </a:r>
            <a:r>
              <a:rPr lang="en-US" sz="600" i="0" kern="0" dirty="0" err="1" smtClean="0"/>
              <a:t>ženy</a:t>
            </a:r>
            <a:r>
              <a:rPr lang="en-US" sz="600" i="0" kern="0" dirty="0" smtClean="0"/>
              <a:t> </a:t>
            </a:r>
            <a:r>
              <a:rPr lang="en-US" sz="600" i="0" kern="0" dirty="0" err="1" smtClean="0"/>
              <a:t>nevyžaduje</a:t>
            </a:r>
            <a:r>
              <a:rPr lang="en-US" sz="600" i="0" kern="0" dirty="0" smtClean="0"/>
              <a:t> </a:t>
            </a:r>
            <a:r>
              <a:rPr lang="en-US" sz="600" i="0" kern="0" dirty="0" err="1" smtClean="0"/>
              <a:t>léčbu</a:t>
            </a:r>
            <a:r>
              <a:rPr lang="en-US" sz="600" i="0" kern="0" dirty="0" smtClean="0"/>
              <a:t> </a:t>
            </a:r>
            <a:r>
              <a:rPr lang="en-US" sz="600" i="0" kern="0" dirty="0" err="1" smtClean="0"/>
              <a:t>atezolizumabem</a:t>
            </a:r>
            <a:r>
              <a:rPr lang="en-US" sz="600" i="0" kern="0" dirty="0" smtClean="0"/>
              <a:t>. </a:t>
            </a:r>
            <a:r>
              <a:rPr lang="en-US" sz="600" i="0" kern="0" dirty="0" err="1" smtClean="0"/>
              <a:t>Není</a:t>
            </a:r>
            <a:r>
              <a:rPr lang="en-US" sz="600" i="0" kern="0" dirty="0" smtClean="0"/>
              <a:t> </a:t>
            </a:r>
            <a:r>
              <a:rPr lang="en-US" sz="600" i="0" kern="0" dirty="0" err="1" smtClean="0"/>
              <a:t>známo</a:t>
            </a:r>
            <a:r>
              <a:rPr lang="en-US" sz="600" i="0" kern="0" dirty="0" smtClean="0"/>
              <a:t>, </a:t>
            </a:r>
            <a:r>
              <a:rPr lang="en-US" sz="600" i="0" kern="0" dirty="0" err="1" smtClean="0"/>
              <a:t>jestli</a:t>
            </a:r>
            <a:r>
              <a:rPr lang="en-US" sz="600" i="0" kern="0" dirty="0" smtClean="0"/>
              <a:t> je </a:t>
            </a:r>
            <a:r>
              <a:rPr lang="en-US" sz="600" i="0" kern="0" dirty="0" err="1" smtClean="0"/>
              <a:t>atezolizumab</a:t>
            </a:r>
            <a:r>
              <a:rPr lang="en-US" sz="600" i="0" kern="0" dirty="0" smtClean="0"/>
              <a:t> </a:t>
            </a:r>
            <a:r>
              <a:rPr lang="en-US" sz="600" i="0" kern="0" dirty="0" err="1" smtClean="0"/>
              <a:t>vylučován</a:t>
            </a:r>
            <a:r>
              <a:rPr lang="en-US" sz="600" i="0" kern="0" dirty="0" smtClean="0"/>
              <a:t> do </a:t>
            </a:r>
            <a:r>
              <a:rPr lang="en-US" sz="600" i="0" kern="0" dirty="0" err="1" smtClean="0"/>
              <a:t>lidského</a:t>
            </a:r>
            <a:r>
              <a:rPr lang="en-US" sz="600" i="0" kern="0" dirty="0" smtClean="0"/>
              <a:t> </a:t>
            </a:r>
            <a:r>
              <a:rPr lang="en-US" sz="600" i="0" kern="0" dirty="0" err="1" smtClean="0"/>
              <a:t>mléka</a:t>
            </a:r>
            <a:r>
              <a:rPr lang="en-US" sz="600" i="0" kern="0" dirty="0" smtClean="0"/>
              <a:t>. </a:t>
            </a:r>
            <a:r>
              <a:rPr lang="en-US" sz="600" i="0" kern="0" dirty="0" err="1" smtClean="0"/>
              <a:t>Nelze</a:t>
            </a:r>
            <a:r>
              <a:rPr lang="en-US" sz="600" i="0" kern="0" dirty="0" smtClean="0"/>
              <a:t> </a:t>
            </a:r>
            <a:r>
              <a:rPr lang="en-US" sz="600" i="0" kern="0" dirty="0" err="1" smtClean="0"/>
              <a:t>vyloučit</a:t>
            </a:r>
            <a:r>
              <a:rPr lang="en-US" sz="600" i="0" kern="0" dirty="0" smtClean="0"/>
              <a:t> </a:t>
            </a:r>
            <a:r>
              <a:rPr lang="en-US" sz="600" i="0" kern="0" dirty="0" err="1" smtClean="0"/>
              <a:t>riziko</a:t>
            </a:r>
            <a:r>
              <a:rPr lang="en-US" sz="600" i="0" kern="0" dirty="0" smtClean="0"/>
              <a:t> pro </a:t>
            </a:r>
            <a:r>
              <a:rPr lang="en-US" sz="600" i="0" kern="0" dirty="0" err="1" smtClean="0"/>
              <a:t>novorozence</a:t>
            </a:r>
            <a:r>
              <a:rPr lang="en-US" sz="600" i="0" kern="0" dirty="0" smtClean="0"/>
              <a:t>/</a:t>
            </a:r>
            <a:r>
              <a:rPr lang="en-US" sz="600" i="0" kern="0" dirty="0" err="1" smtClean="0"/>
              <a:t>kojence</a:t>
            </a:r>
            <a:r>
              <a:rPr lang="en-US" sz="600" i="0" kern="0" dirty="0" smtClean="0"/>
              <a:t>. Je </a:t>
            </a:r>
            <a:r>
              <a:rPr lang="en-US" sz="600" i="0" kern="0" dirty="0" err="1" smtClean="0"/>
              <a:t>třeba</a:t>
            </a:r>
            <a:r>
              <a:rPr lang="en-US" sz="600" i="0" kern="0" dirty="0" smtClean="0"/>
              <a:t> </a:t>
            </a:r>
            <a:r>
              <a:rPr lang="en-US" sz="600" i="0" kern="0" dirty="0" err="1" smtClean="0"/>
              <a:t>učinit</a:t>
            </a:r>
            <a:r>
              <a:rPr lang="en-US" sz="600" i="0" kern="0" dirty="0" smtClean="0"/>
              <a:t> </a:t>
            </a:r>
            <a:r>
              <a:rPr lang="en-US" sz="600" i="0" kern="0" dirty="0" err="1" smtClean="0"/>
              <a:t>rozhodnutí</a:t>
            </a:r>
            <a:r>
              <a:rPr lang="en-US" sz="600" i="0" kern="0" dirty="0" smtClean="0"/>
              <a:t>, </a:t>
            </a:r>
            <a:r>
              <a:rPr lang="en-US" sz="600" i="0" kern="0" dirty="0" err="1" smtClean="0"/>
              <a:t>jestli</a:t>
            </a:r>
            <a:r>
              <a:rPr lang="en-US" sz="600" i="0" kern="0" dirty="0" smtClean="0"/>
              <a:t> </a:t>
            </a:r>
            <a:r>
              <a:rPr lang="en-US" sz="600" i="0" kern="0" dirty="0" err="1" smtClean="0"/>
              <a:t>ukončit</a:t>
            </a:r>
            <a:r>
              <a:rPr lang="en-US" sz="600" i="0" kern="0" dirty="0" smtClean="0"/>
              <a:t> </a:t>
            </a:r>
            <a:r>
              <a:rPr lang="en-US" sz="600" i="0" kern="0" dirty="0" err="1" smtClean="0"/>
              <a:t>kojení</a:t>
            </a:r>
            <a:r>
              <a:rPr lang="en-US" sz="600" i="0" kern="0" dirty="0" smtClean="0"/>
              <a:t> </a:t>
            </a:r>
            <a:r>
              <a:rPr lang="en-US" sz="600" i="0" kern="0" dirty="0" err="1" smtClean="0"/>
              <a:t>nebo</a:t>
            </a:r>
            <a:r>
              <a:rPr lang="en-US" sz="600" i="0" kern="0" dirty="0" smtClean="0"/>
              <a:t> </a:t>
            </a:r>
            <a:r>
              <a:rPr lang="en-US" sz="600" i="0" kern="0" dirty="0" err="1" smtClean="0"/>
              <a:t>ukončit</a:t>
            </a:r>
            <a:r>
              <a:rPr lang="en-US" sz="600" i="0" kern="0" dirty="0" smtClean="0"/>
              <a:t> </a:t>
            </a:r>
            <a:r>
              <a:rPr lang="en-US" sz="600" i="0" kern="0" dirty="0" err="1" smtClean="0"/>
              <a:t>podávání</a:t>
            </a:r>
            <a:r>
              <a:rPr lang="en-US" sz="600" i="0" kern="0" dirty="0" smtClean="0"/>
              <a:t> </a:t>
            </a:r>
            <a:r>
              <a:rPr lang="en-US" sz="600" i="0" kern="0" dirty="0" err="1" smtClean="0"/>
              <a:t>atezolizumabu</a:t>
            </a:r>
            <a:r>
              <a:rPr lang="en-US" sz="600" i="0" kern="0" dirty="0" smtClean="0"/>
              <a:t> s </a:t>
            </a:r>
            <a:r>
              <a:rPr lang="en-US" sz="600" i="0" kern="0" dirty="0" err="1" smtClean="0"/>
              <a:t>ohledem</a:t>
            </a:r>
            <a:r>
              <a:rPr lang="en-US" sz="600" i="0" kern="0" dirty="0" smtClean="0"/>
              <a:t> </a:t>
            </a:r>
            <a:r>
              <a:rPr lang="en-US" sz="600" i="0" kern="0" dirty="0" err="1" smtClean="0"/>
              <a:t>na</a:t>
            </a:r>
            <a:r>
              <a:rPr lang="en-US" sz="600" i="0" kern="0" dirty="0" smtClean="0"/>
              <a:t> </a:t>
            </a:r>
            <a:r>
              <a:rPr lang="en-US" sz="600" i="0" kern="0" dirty="0" err="1" smtClean="0"/>
              <a:t>prospěch</a:t>
            </a:r>
            <a:r>
              <a:rPr lang="en-US" sz="600" i="0" kern="0" dirty="0" smtClean="0"/>
              <a:t> </a:t>
            </a:r>
            <a:r>
              <a:rPr lang="en-US" sz="600" i="0" kern="0" dirty="0" err="1" smtClean="0"/>
              <a:t>kojení</a:t>
            </a:r>
            <a:r>
              <a:rPr lang="en-US" sz="600" i="0" kern="0" dirty="0" smtClean="0"/>
              <a:t> pro </a:t>
            </a:r>
            <a:r>
              <a:rPr lang="en-US" sz="600" i="0" kern="0" dirty="0" err="1" smtClean="0"/>
              <a:t>dítě</a:t>
            </a:r>
            <a:r>
              <a:rPr lang="en-US" sz="600" i="0" kern="0" dirty="0" smtClean="0"/>
              <a:t> a </a:t>
            </a:r>
            <a:r>
              <a:rPr lang="en-US" sz="600" i="0" kern="0" dirty="0" err="1" smtClean="0"/>
              <a:t>prospěch</a:t>
            </a:r>
            <a:r>
              <a:rPr lang="en-US" sz="600" i="0" kern="0" dirty="0" smtClean="0"/>
              <a:t> </a:t>
            </a:r>
            <a:r>
              <a:rPr lang="en-US" sz="600" i="0" kern="0" dirty="0" err="1" smtClean="0"/>
              <a:t>léčby</a:t>
            </a:r>
            <a:r>
              <a:rPr lang="en-US" sz="600" i="0" kern="0" dirty="0" smtClean="0"/>
              <a:t> pro </a:t>
            </a:r>
            <a:r>
              <a:rPr lang="en-US" sz="600" i="0" kern="0" dirty="0" err="1" smtClean="0"/>
              <a:t>ženu</a:t>
            </a:r>
            <a:r>
              <a:rPr lang="en-US" sz="600" i="0" kern="0" dirty="0" smtClean="0"/>
              <a:t>. </a:t>
            </a:r>
            <a:r>
              <a:rPr lang="en-US" sz="600" i="0" kern="0" dirty="0" err="1" smtClean="0"/>
              <a:t>Podmínky</a:t>
            </a:r>
            <a:r>
              <a:rPr lang="en-US" sz="600" i="0" kern="0" dirty="0" smtClean="0"/>
              <a:t> </a:t>
            </a:r>
            <a:r>
              <a:rPr lang="en-US" sz="600" i="0" kern="0" dirty="0" err="1" smtClean="0"/>
              <a:t>uchovávání</a:t>
            </a:r>
            <a:r>
              <a:rPr lang="en-US" sz="600" i="0" kern="0" dirty="0" smtClean="0"/>
              <a:t>: </a:t>
            </a:r>
            <a:r>
              <a:rPr lang="en-US" sz="600" i="0" kern="0" dirty="0" err="1" smtClean="0"/>
              <a:t>Uchovávejte</a:t>
            </a:r>
            <a:r>
              <a:rPr lang="en-US" sz="600" i="0" kern="0" dirty="0" smtClean="0"/>
              <a:t> v </a:t>
            </a:r>
            <a:r>
              <a:rPr lang="en-US" sz="600" i="0" kern="0" dirty="0" err="1" smtClean="0"/>
              <a:t>chladničce</a:t>
            </a:r>
            <a:r>
              <a:rPr lang="en-US" sz="600" i="0" kern="0" dirty="0" smtClean="0"/>
              <a:t> (2 °C – 8 °C). </a:t>
            </a:r>
            <a:r>
              <a:rPr lang="en-US" sz="600" i="0" kern="0" dirty="0" err="1" smtClean="0"/>
              <a:t>Chraňte</a:t>
            </a:r>
            <a:r>
              <a:rPr lang="en-US" sz="600" i="0" kern="0" dirty="0" smtClean="0"/>
              <a:t> </a:t>
            </a:r>
            <a:r>
              <a:rPr lang="en-US" sz="600" i="0" kern="0" dirty="0" err="1" smtClean="0"/>
              <a:t>před</a:t>
            </a:r>
            <a:r>
              <a:rPr lang="en-US" sz="600" i="0" kern="0" dirty="0" smtClean="0"/>
              <a:t> </a:t>
            </a:r>
            <a:r>
              <a:rPr lang="en-US" sz="600" i="0" kern="0" dirty="0" err="1" smtClean="0"/>
              <a:t>mrazem</a:t>
            </a:r>
            <a:r>
              <a:rPr lang="en-US" sz="600" i="0" kern="0" dirty="0" smtClean="0"/>
              <a:t>. </a:t>
            </a:r>
            <a:r>
              <a:rPr lang="en-US" sz="600" i="0" kern="0" dirty="0" err="1" smtClean="0"/>
              <a:t>Uchovávejte</a:t>
            </a:r>
            <a:r>
              <a:rPr lang="en-US" sz="600" i="0" kern="0" dirty="0" smtClean="0"/>
              <a:t> </a:t>
            </a:r>
            <a:r>
              <a:rPr lang="en-US" sz="600" i="0" kern="0" dirty="0" err="1" smtClean="0"/>
              <a:t>injekční</a:t>
            </a:r>
            <a:r>
              <a:rPr lang="en-US" sz="600" i="0" kern="0" dirty="0" smtClean="0"/>
              <a:t> </a:t>
            </a:r>
            <a:r>
              <a:rPr lang="en-US" sz="600" i="0" kern="0" dirty="0" err="1" smtClean="0"/>
              <a:t>lahvičku</a:t>
            </a:r>
            <a:r>
              <a:rPr lang="en-US" sz="600" i="0" kern="0" dirty="0" smtClean="0"/>
              <a:t> v </a:t>
            </a:r>
            <a:r>
              <a:rPr lang="en-US" sz="600" i="0" kern="0" dirty="0" err="1" smtClean="0"/>
              <a:t>krabičce</a:t>
            </a:r>
            <a:r>
              <a:rPr lang="en-US" sz="600" i="0" kern="0" dirty="0" smtClean="0"/>
              <a:t>, aby </a:t>
            </a:r>
            <a:r>
              <a:rPr lang="en-US" sz="600" i="0" kern="0" dirty="0" err="1" smtClean="0"/>
              <a:t>byl</a:t>
            </a:r>
            <a:r>
              <a:rPr lang="en-US" sz="600" i="0" kern="0" dirty="0" smtClean="0"/>
              <a:t> </a:t>
            </a:r>
            <a:r>
              <a:rPr lang="en-US" sz="600" i="0" kern="0" dirty="0" err="1" smtClean="0"/>
              <a:t>přípravek</a:t>
            </a:r>
            <a:r>
              <a:rPr lang="en-US" sz="600" i="0" kern="0" dirty="0" smtClean="0"/>
              <a:t> </a:t>
            </a:r>
            <a:r>
              <a:rPr lang="en-US" sz="600" i="0" kern="0" dirty="0" err="1" smtClean="0"/>
              <a:t>chráněn</a:t>
            </a:r>
            <a:r>
              <a:rPr lang="en-US" sz="600" i="0" kern="0" dirty="0" smtClean="0"/>
              <a:t> </a:t>
            </a:r>
            <a:r>
              <a:rPr lang="en-US" sz="600" i="0" kern="0" dirty="0" err="1" smtClean="0"/>
              <a:t>před</a:t>
            </a:r>
            <a:r>
              <a:rPr lang="en-US" sz="600" i="0" kern="0" dirty="0" smtClean="0"/>
              <a:t> </a:t>
            </a:r>
            <a:r>
              <a:rPr lang="en-US" sz="600" i="0" kern="0" dirty="0" err="1" smtClean="0"/>
              <a:t>světlem</a:t>
            </a:r>
            <a:r>
              <a:rPr lang="en-US" sz="600" i="0" kern="0" dirty="0" smtClean="0"/>
              <a:t>. </a:t>
            </a:r>
            <a:r>
              <a:rPr lang="en-US" sz="600" i="0" kern="0" dirty="0" err="1" smtClean="0"/>
              <a:t>Držitel</a:t>
            </a:r>
            <a:r>
              <a:rPr lang="en-US" sz="600" i="0" kern="0" dirty="0" smtClean="0"/>
              <a:t> </a:t>
            </a:r>
            <a:r>
              <a:rPr lang="en-US" sz="600" i="0" kern="0" dirty="0" err="1" smtClean="0"/>
              <a:t>registračního</a:t>
            </a:r>
            <a:r>
              <a:rPr lang="en-US" sz="600" i="0" kern="0" dirty="0" smtClean="0"/>
              <a:t> </a:t>
            </a:r>
            <a:r>
              <a:rPr lang="en-US" sz="600" i="0" kern="0" dirty="0" err="1" smtClean="0"/>
              <a:t>rozhodnutí</a:t>
            </a:r>
            <a:r>
              <a:rPr lang="en-US" sz="600" i="0" kern="0" dirty="0" smtClean="0"/>
              <a:t>: Roche Registration GmbH, Emil- </a:t>
            </a:r>
            <a:r>
              <a:rPr lang="en-US" sz="600" i="0" kern="0" dirty="0" err="1" smtClean="0"/>
              <a:t>Barell-Strasse</a:t>
            </a:r>
            <a:r>
              <a:rPr lang="en-US" sz="600" i="0" kern="0" dirty="0" smtClean="0"/>
              <a:t> 1, 79639 </a:t>
            </a:r>
            <a:r>
              <a:rPr lang="en-US" sz="600" i="0" kern="0" dirty="0" err="1" smtClean="0"/>
              <a:t>Grenzach-Wyhlen</a:t>
            </a:r>
            <a:r>
              <a:rPr lang="en-US" sz="600" i="0" kern="0" dirty="0" smtClean="0"/>
              <a:t>, </a:t>
            </a:r>
            <a:r>
              <a:rPr lang="en-US" sz="600" i="0" kern="0" dirty="0" err="1" smtClean="0"/>
              <a:t>Německo</a:t>
            </a:r>
            <a:r>
              <a:rPr lang="en-US" sz="600" i="0" kern="0" dirty="0" smtClean="0"/>
              <a:t> </a:t>
            </a:r>
            <a:r>
              <a:rPr lang="en-US" sz="600" i="0" kern="0" dirty="0" err="1" smtClean="0"/>
              <a:t>Registrační</a:t>
            </a:r>
            <a:r>
              <a:rPr lang="en-US" sz="600" i="0" kern="0" dirty="0" smtClean="0"/>
              <a:t> </a:t>
            </a:r>
            <a:r>
              <a:rPr lang="en-US" sz="600" i="0" kern="0" dirty="0" err="1" smtClean="0"/>
              <a:t>číslo</a:t>
            </a:r>
            <a:r>
              <a:rPr lang="en-US" sz="600" i="0" kern="0" dirty="0" smtClean="0"/>
              <a:t>: EU/1/17/1220/001 a EU/1/17/1220/002 a EU/1/17/1220/003. Datum </a:t>
            </a:r>
            <a:r>
              <a:rPr lang="en-US" sz="600" i="0" kern="0" dirty="0" err="1" smtClean="0"/>
              <a:t>první</a:t>
            </a:r>
            <a:r>
              <a:rPr lang="en-US" sz="600" i="0" kern="0" dirty="0" smtClean="0"/>
              <a:t> </a:t>
            </a:r>
            <a:r>
              <a:rPr lang="en-US" sz="600" i="0" kern="0" dirty="0" err="1" smtClean="0"/>
              <a:t>registrace</a:t>
            </a:r>
            <a:r>
              <a:rPr lang="en-US" sz="600" i="0" kern="0" dirty="0" smtClean="0"/>
              <a:t>: 21. 09. 2017 Datum </a:t>
            </a:r>
            <a:r>
              <a:rPr lang="en-US" sz="600" i="0" kern="0" dirty="0" err="1" smtClean="0"/>
              <a:t>poslední</a:t>
            </a:r>
            <a:r>
              <a:rPr lang="en-US" sz="600" i="0" kern="0" dirty="0" smtClean="0"/>
              <a:t> </a:t>
            </a:r>
            <a:r>
              <a:rPr lang="en-US" sz="600" i="0" kern="0" dirty="0" err="1" smtClean="0"/>
              <a:t>úpravy</a:t>
            </a:r>
            <a:r>
              <a:rPr lang="en-US" sz="600" i="0" kern="0" dirty="0" smtClean="0"/>
              <a:t> </a:t>
            </a:r>
            <a:r>
              <a:rPr lang="en-US" sz="600" i="0" kern="0" dirty="0" err="1" smtClean="0"/>
              <a:t>textu</a:t>
            </a:r>
            <a:r>
              <a:rPr lang="en-US" sz="600" i="0" kern="0" dirty="0" smtClean="0"/>
              <a:t> </a:t>
            </a:r>
            <a:r>
              <a:rPr lang="en-US" sz="600" i="0" kern="0" dirty="0" err="1" smtClean="0"/>
              <a:t>Zkrácené</a:t>
            </a:r>
            <a:r>
              <a:rPr lang="en-US" sz="600" i="0" kern="0" dirty="0" smtClean="0"/>
              <a:t> </a:t>
            </a:r>
            <a:r>
              <a:rPr lang="en-US" sz="600" i="0" kern="0" dirty="0" err="1" smtClean="0"/>
              <a:t>informace</a:t>
            </a:r>
            <a:r>
              <a:rPr lang="en-US" sz="600" i="0" kern="0" dirty="0" smtClean="0"/>
              <a:t> o </a:t>
            </a:r>
            <a:r>
              <a:rPr lang="en-US" sz="600" i="0" kern="0" dirty="0" err="1" smtClean="0"/>
              <a:t>přípravku</a:t>
            </a:r>
            <a:r>
              <a:rPr lang="en-US" sz="600" i="0" kern="0" dirty="0" smtClean="0"/>
              <a:t>: 11.1.2024 </a:t>
            </a:r>
            <a:r>
              <a:rPr lang="en-US" sz="600" i="0" kern="0" dirty="0" err="1" smtClean="0"/>
              <a:t>Aktuální</a:t>
            </a:r>
            <a:r>
              <a:rPr lang="en-US" sz="600" i="0" kern="0" dirty="0" smtClean="0"/>
              <a:t> </a:t>
            </a:r>
            <a:r>
              <a:rPr lang="en-US" sz="600" i="0" kern="0" dirty="0" err="1" smtClean="0"/>
              <a:t>verze</a:t>
            </a:r>
            <a:r>
              <a:rPr lang="en-US" sz="600" i="0" kern="0" dirty="0" smtClean="0"/>
              <a:t> </a:t>
            </a:r>
            <a:r>
              <a:rPr lang="en-US" sz="600" i="0" kern="0" dirty="0" err="1" smtClean="0"/>
              <a:t>Souhrnu</a:t>
            </a:r>
            <a:r>
              <a:rPr lang="en-US" sz="600" i="0" kern="0" dirty="0" smtClean="0"/>
              <a:t> </a:t>
            </a:r>
            <a:r>
              <a:rPr lang="en-US" sz="600" i="0" kern="0" dirty="0" err="1" smtClean="0"/>
              <a:t>údajů</a:t>
            </a:r>
            <a:r>
              <a:rPr lang="en-US" sz="600" i="0" kern="0" dirty="0" smtClean="0"/>
              <a:t> o </a:t>
            </a:r>
            <a:r>
              <a:rPr lang="en-US" sz="600" i="0" kern="0" dirty="0" err="1" smtClean="0"/>
              <a:t>přípravku</a:t>
            </a:r>
            <a:r>
              <a:rPr lang="en-US" sz="600" i="0" kern="0" dirty="0" smtClean="0"/>
              <a:t> je </a:t>
            </a:r>
            <a:r>
              <a:rPr lang="en-US" sz="600" i="0" kern="0" dirty="0" err="1" smtClean="0"/>
              <a:t>dostupná</a:t>
            </a:r>
            <a:r>
              <a:rPr lang="en-US" sz="600" i="0" kern="0" dirty="0" smtClean="0"/>
              <a:t> </a:t>
            </a:r>
            <a:r>
              <a:rPr lang="en-US" sz="600" i="0" kern="0" dirty="0" err="1" smtClean="0"/>
              <a:t>na</a:t>
            </a:r>
            <a:r>
              <a:rPr lang="en-US" sz="600" i="0" kern="0" dirty="0" smtClean="0"/>
              <a:t> </a:t>
            </a:r>
            <a:r>
              <a:rPr lang="en-US" sz="600" i="0" kern="0" dirty="0" smtClean="0">
                <a:hlinkClick r:id="rId3"/>
              </a:rPr>
              <a:t>https://www.roche.cz/cs/produkty- vpois.html</a:t>
            </a:r>
            <a:r>
              <a:rPr lang="en-US" sz="600" i="0" kern="0" dirty="0" smtClean="0"/>
              <a:t> </a:t>
            </a:r>
            <a:r>
              <a:rPr lang="en-US" sz="600" i="0" kern="0" dirty="0" err="1" smtClean="0"/>
              <a:t>Výdej</a:t>
            </a:r>
            <a:r>
              <a:rPr lang="en-US" sz="600" i="0" kern="0" dirty="0" smtClean="0"/>
              <a:t> </a:t>
            </a:r>
            <a:r>
              <a:rPr lang="en-US" sz="600" i="0" kern="0" dirty="0" err="1" smtClean="0"/>
              <a:t>léčivého</a:t>
            </a:r>
            <a:r>
              <a:rPr lang="en-US" sz="600" i="0" kern="0" dirty="0" smtClean="0"/>
              <a:t> </a:t>
            </a:r>
            <a:r>
              <a:rPr lang="en-US" sz="600" i="0" kern="0" dirty="0" err="1" smtClean="0"/>
              <a:t>přípravku</a:t>
            </a:r>
            <a:r>
              <a:rPr lang="en-US" sz="600" i="0" kern="0" dirty="0" smtClean="0"/>
              <a:t> je </a:t>
            </a:r>
            <a:r>
              <a:rPr lang="en-US" sz="600" i="0" kern="0" dirty="0" err="1" smtClean="0"/>
              <a:t>vázán</a:t>
            </a:r>
            <a:r>
              <a:rPr lang="en-US" sz="600" i="0" kern="0" dirty="0" smtClean="0"/>
              <a:t> </a:t>
            </a:r>
            <a:r>
              <a:rPr lang="en-US" sz="600" i="0" kern="0" dirty="0" err="1" smtClean="0"/>
              <a:t>na</a:t>
            </a:r>
            <a:r>
              <a:rPr lang="en-US" sz="600" i="0" kern="0" dirty="0" smtClean="0"/>
              <a:t> </a:t>
            </a:r>
            <a:r>
              <a:rPr lang="en-US" sz="600" i="0" kern="0" dirty="0" err="1" smtClean="0"/>
              <a:t>lékařský</a:t>
            </a:r>
            <a:r>
              <a:rPr lang="en-US" sz="600" i="0" kern="0" dirty="0" smtClean="0"/>
              <a:t> </a:t>
            </a:r>
            <a:r>
              <a:rPr lang="en-US" sz="600" i="0" kern="0" dirty="0" err="1" smtClean="0"/>
              <a:t>předpis</a:t>
            </a:r>
            <a:r>
              <a:rPr lang="en-US" sz="600" i="0" kern="0" dirty="0" smtClean="0"/>
              <a:t>. </a:t>
            </a:r>
            <a:r>
              <a:rPr lang="en-US" sz="600" i="0" kern="0" dirty="0" err="1" smtClean="0"/>
              <a:t>Léčivý</a:t>
            </a:r>
            <a:r>
              <a:rPr lang="en-US" sz="600" i="0" kern="0" dirty="0" smtClean="0"/>
              <a:t> </a:t>
            </a:r>
            <a:r>
              <a:rPr lang="en-US" sz="600" i="0" kern="0" dirty="0" err="1" smtClean="0"/>
              <a:t>přípravek</a:t>
            </a:r>
            <a:r>
              <a:rPr lang="en-US" sz="600" i="0" kern="0" dirty="0" smtClean="0"/>
              <a:t> TECENTRIQ 1200MG INF CNC SOL 1X20ML  (</a:t>
            </a:r>
            <a:r>
              <a:rPr lang="en-US" sz="600" i="0" kern="0" dirty="0" err="1" smtClean="0"/>
              <a:t>kód</a:t>
            </a:r>
            <a:r>
              <a:rPr lang="en-US" sz="600" i="0" kern="0" dirty="0" smtClean="0"/>
              <a:t> SÚKL:  0222461)  je </a:t>
            </a:r>
            <a:r>
              <a:rPr lang="en-US" sz="600" i="0" kern="0" dirty="0" err="1" smtClean="0"/>
              <a:t>hrazen</a:t>
            </a:r>
            <a:r>
              <a:rPr lang="en-US" sz="600" i="0" kern="0" dirty="0" smtClean="0"/>
              <a:t> z </a:t>
            </a:r>
            <a:r>
              <a:rPr lang="en-US" sz="600" i="0" kern="0" dirty="0" err="1" smtClean="0"/>
              <a:t>prostředků</a:t>
            </a:r>
            <a:r>
              <a:rPr lang="en-US" sz="600" i="0" kern="0" dirty="0" smtClean="0"/>
              <a:t> </a:t>
            </a:r>
            <a:r>
              <a:rPr lang="en-US" sz="600" i="0" kern="0" dirty="0" err="1" smtClean="0"/>
              <a:t>veřejného</a:t>
            </a:r>
            <a:r>
              <a:rPr lang="en-US" sz="600" i="0" kern="0" dirty="0" smtClean="0"/>
              <a:t> </a:t>
            </a:r>
            <a:r>
              <a:rPr lang="en-US" sz="600" i="0" kern="0" dirty="0" err="1" smtClean="0"/>
              <a:t>zdravotního</a:t>
            </a:r>
            <a:r>
              <a:rPr lang="en-US" sz="600" i="0" kern="0" dirty="0" smtClean="0"/>
              <a:t> </a:t>
            </a:r>
            <a:r>
              <a:rPr lang="en-US" sz="600" i="0" kern="0" dirty="0" err="1" smtClean="0"/>
              <a:t>pojištění</a:t>
            </a:r>
            <a:r>
              <a:rPr lang="en-US" sz="600" i="0" kern="0" dirty="0" smtClean="0"/>
              <a:t>: 1) v </a:t>
            </a:r>
            <a:r>
              <a:rPr lang="en-US" sz="600" i="0" kern="0" dirty="0" err="1" smtClean="0"/>
              <a:t>monoterapii</a:t>
            </a:r>
            <a:r>
              <a:rPr lang="en-US" sz="600" i="0" kern="0" dirty="0" smtClean="0"/>
              <a:t> k </a:t>
            </a:r>
            <a:r>
              <a:rPr lang="en-US" sz="600" i="0" kern="0" dirty="0" err="1" smtClean="0"/>
              <a:t>léčbě</a:t>
            </a:r>
            <a:r>
              <a:rPr lang="en-US" sz="600" i="0" kern="0" dirty="0" smtClean="0"/>
              <a:t> </a:t>
            </a:r>
            <a:r>
              <a:rPr lang="en-US" sz="600" i="0" kern="0" dirty="0" err="1" smtClean="0"/>
              <a:t>dospělých</a:t>
            </a:r>
            <a:r>
              <a:rPr lang="en-US" sz="600" i="0" kern="0" dirty="0" smtClean="0"/>
              <a:t> </a:t>
            </a:r>
            <a:r>
              <a:rPr lang="en-US" sz="600" i="0" kern="0" dirty="0" err="1" smtClean="0"/>
              <a:t>pacientů</a:t>
            </a:r>
            <a:r>
              <a:rPr lang="en-US" sz="600" i="0" kern="0" dirty="0" smtClean="0"/>
              <a:t> s </a:t>
            </a:r>
            <a:r>
              <a:rPr lang="en-US" sz="600" i="0" kern="0" dirty="0" err="1" smtClean="0"/>
              <a:t>lokálně</a:t>
            </a:r>
            <a:r>
              <a:rPr lang="en-US" sz="600" i="0" kern="0" dirty="0" smtClean="0"/>
              <a:t> </a:t>
            </a:r>
            <a:r>
              <a:rPr lang="en-US" sz="600" i="0" kern="0" dirty="0" err="1" smtClean="0"/>
              <a:t>pokročilým</a:t>
            </a:r>
            <a:r>
              <a:rPr lang="en-US" sz="600" i="0" kern="0" dirty="0" smtClean="0"/>
              <a:t> </a:t>
            </a:r>
            <a:r>
              <a:rPr lang="en-US" sz="600" i="0" kern="0" dirty="0" err="1" smtClean="0"/>
              <a:t>nebo</a:t>
            </a:r>
            <a:r>
              <a:rPr lang="en-US" sz="600" i="0" kern="0" dirty="0" smtClean="0"/>
              <a:t> </a:t>
            </a:r>
            <a:r>
              <a:rPr lang="en-US" sz="600" i="0" kern="0" dirty="0" err="1" smtClean="0"/>
              <a:t>metastazujícím</a:t>
            </a:r>
            <a:r>
              <a:rPr lang="en-US" sz="600" i="0" kern="0" dirty="0" smtClean="0"/>
              <a:t> NSCLC </a:t>
            </a:r>
            <a:r>
              <a:rPr lang="en-US" sz="600" i="0" kern="0" dirty="0" err="1" smtClean="0"/>
              <a:t>po</a:t>
            </a:r>
            <a:r>
              <a:rPr lang="en-US" sz="600" i="0" kern="0" dirty="0" smtClean="0"/>
              <a:t> </a:t>
            </a:r>
            <a:r>
              <a:rPr lang="en-US" sz="600" i="0" kern="0" dirty="0" err="1" smtClean="0"/>
              <a:t>předchozí</a:t>
            </a:r>
            <a:r>
              <a:rPr lang="en-US" sz="600" i="0" kern="0" dirty="0" smtClean="0"/>
              <a:t> </a:t>
            </a:r>
            <a:r>
              <a:rPr lang="en-US" sz="600" i="0" kern="0" dirty="0" err="1" smtClean="0"/>
              <a:t>chemoterapii</a:t>
            </a:r>
            <a:r>
              <a:rPr lang="en-US" sz="600" i="0" kern="0" dirty="0" smtClean="0"/>
              <a:t>, 2) v </a:t>
            </a:r>
            <a:r>
              <a:rPr lang="en-US" sz="600" i="0" kern="0" dirty="0" err="1" smtClean="0"/>
              <a:t>monoterapii</a:t>
            </a:r>
            <a:r>
              <a:rPr lang="en-US" sz="600" i="0" kern="0" dirty="0" smtClean="0"/>
              <a:t> v </a:t>
            </a:r>
            <a:r>
              <a:rPr lang="en-US" sz="600" i="0" kern="0" dirty="0" err="1" smtClean="0"/>
              <a:t>první</a:t>
            </a:r>
            <a:r>
              <a:rPr lang="en-US" sz="600" i="0" kern="0" dirty="0" smtClean="0"/>
              <a:t> </a:t>
            </a:r>
            <a:r>
              <a:rPr lang="en-US" sz="600" i="0" kern="0" dirty="0" err="1" smtClean="0"/>
              <a:t>linii</a:t>
            </a:r>
            <a:r>
              <a:rPr lang="en-US" sz="600" i="0" kern="0" dirty="0" smtClean="0"/>
              <a:t> </a:t>
            </a:r>
            <a:r>
              <a:rPr lang="en-US" sz="600" i="0" kern="0" dirty="0" err="1" smtClean="0"/>
              <a:t>léčby</a:t>
            </a:r>
            <a:r>
              <a:rPr lang="en-US" sz="600" i="0" kern="0" dirty="0" smtClean="0"/>
              <a:t/>
            </a:r>
            <a:br>
              <a:rPr lang="en-US" sz="600" i="0" kern="0" dirty="0" smtClean="0"/>
            </a:br>
            <a:r>
              <a:rPr lang="en-US" sz="600" i="0" kern="0" dirty="0" err="1" smtClean="0"/>
              <a:t>metastazujícího</a:t>
            </a:r>
            <a:r>
              <a:rPr lang="en-US" sz="600" i="0" kern="0" dirty="0" smtClean="0"/>
              <a:t> </a:t>
            </a:r>
            <a:r>
              <a:rPr lang="en-US" sz="600" i="0" kern="0" dirty="0" err="1" smtClean="0"/>
              <a:t>nemalobuněčného</a:t>
            </a:r>
            <a:r>
              <a:rPr lang="en-US" sz="600" i="0" kern="0" dirty="0" smtClean="0"/>
              <a:t> </a:t>
            </a:r>
            <a:r>
              <a:rPr lang="en-US" sz="600" i="0" kern="0" dirty="0" err="1" smtClean="0"/>
              <a:t>karcinomu</a:t>
            </a:r>
            <a:r>
              <a:rPr lang="en-US" sz="600" i="0" kern="0" dirty="0" smtClean="0"/>
              <a:t> </a:t>
            </a:r>
            <a:r>
              <a:rPr lang="en-US" sz="600" i="0" kern="0" dirty="0" err="1" smtClean="0"/>
              <a:t>plic</a:t>
            </a:r>
            <a:r>
              <a:rPr lang="en-US" sz="600" i="0" kern="0" dirty="0" smtClean="0"/>
              <a:t> u </a:t>
            </a:r>
            <a:r>
              <a:rPr lang="en-US" sz="600" i="0" kern="0" dirty="0" err="1" smtClean="0"/>
              <a:t>dospělých</a:t>
            </a:r>
            <a:r>
              <a:rPr lang="en-US" sz="600" i="0" kern="0" dirty="0" smtClean="0"/>
              <a:t> </a:t>
            </a:r>
            <a:r>
              <a:rPr lang="en-US" sz="600" i="0" kern="0" dirty="0" err="1" smtClean="0"/>
              <a:t>pacientů</a:t>
            </a:r>
            <a:r>
              <a:rPr lang="en-US" sz="600" i="0" kern="0" dirty="0" smtClean="0"/>
              <a:t>, </a:t>
            </a:r>
            <a:r>
              <a:rPr lang="en-US" sz="600" i="0" kern="0" dirty="0" err="1" smtClean="0"/>
              <a:t>jejichž</a:t>
            </a:r>
            <a:r>
              <a:rPr lang="en-US" sz="600" i="0" kern="0" dirty="0" smtClean="0"/>
              <a:t> </a:t>
            </a:r>
            <a:r>
              <a:rPr lang="en-US" sz="600" i="0" kern="0" dirty="0" err="1" smtClean="0"/>
              <a:t>nádorové</a:t>
            </a:r>
            <a:r>
              <a:rPr lang="en-US" sz="600" i="0" kern="0" dirty="0" smtClean="0"/>
              <a:t> </a:t>
            </a:r>
            <a:r>
              <a:rPr lang="en-US" sz="600" i="0" kern="0" dirty="0" err="1" smtClean="0"/>
              <a:t>elementy</a:t>
            </a:r>
            <a:r>
              <a:rPr lang="en-US" sz="600" i="0" kern="0" dirty="0" smtClean="0"/>
              <a:t> </a:t>
            </a:r>
            <a:r>
              <a:rPr lang="en-US" sz="600" i="0" kern="0" dirty="0" err="1" smtClean="0"/>
              <a:t>exprimují</a:t>
            </a:r>
            <a:r>
              <a:rPr lang="en-US" sz="600" i="0" kern="0" dirty="0" smtClean="0"/>
              <a:t> PD-L1 s TPS </a:t>
            </a:r>
            <a:r>
              <a:rPr lang="en-US" sz="600" i="0" kern="0" dirty="0" err="1" smtClean="0"/>
              <a:t>větším</a:t>
            </a:r>
            <a:r>
              <a:rPr lang="en-US" sz="600" i="0" kern="0" dirty="0" smtClean="0"/>
              <a:t> </a:t>
            </a:r>
            <a:r>
              <a:rPr lang="en-US" sz="600" i="0" kern="0" dirty="0" err="1" smtClean="0"/>
              <a:t>nebo</a:t>
            </a:r>
            <a:r>
              <a:rPr lang="en-US" sz="600" i="0" kern="0" dirty="0" smtClean="0"/>
              <a:t> </a:t>
            </a:r>
            <a:r>
              <a:rPr lang="en-US" sz="600" i="0" kern="0" dirty="0" err="1" smtClean="0"/>
              <a:t>rovným</a:t>
            </a:r>
            <a:r>
              <a:rPr lang="en-US" sz="600" i="0" kern="0" dirty="0" smtClean="0"/>
              <a:t> 50 %; </a:t>
            </a:r>
            <a:r>
              <a:rPr lang="en-US" sz="600" i="0" kern="0" dirty="0" err="1" smtClean="0"/>
              <a:t>nebo</a:t>
            </a:r>
            <a:r>
              <a:rPr lang="en-US" sz="600" i="0" kern="0" dirty="0" smtClean="0"/>
              <a:t> s </a:t>
            </a:r>
            <a:r>
              <a:rPr lang="en-US" sz="600" i="0" kern="0" dirty="0" err="1" smtClean="0"/>
              <a:t>expresí</a:t>
            </a:r>
            <a:r>
              <a:rPr lang="en-US" sz="600" i="0" kern="0" dirty="0" smtClean="0"/>
              <a:t> PD-L1 </a:t>
            </a:r>
            <a:r>
              <a:rPr lang="en-US" sz="600" i="0" kern="0" dirty="0" err="1" smtClean="0"/>
              <a:t>na</a:t>
            </a:r>
            <a:r>
              <a:rPr lang="en-US" sz="600" i="0" kern="0" dirty="0" smtClean="0"/>
              <a:t> ≥ 50 % </a:t>
            </a:r>
            <a:r>
              <a:rPr lang="en-US" sz="600" i="0" kern="0" dirty="0" err="1" smtClean="0"/>
              <a:t>nádorových</a:t>
            </a:r>
            <a:r>
              <a:rPr lang="en-US" sz="600" i="0" kern="0" dirty="0" smtClean="0"/>
              <a:t> </a:t>
            </a:r>
            <a:r>
              <a:rPr lang="en-US" sz="600" i="0" kern="0" dirty="0" err="1" smtClean="0"/>
              <a:t>buňkách</a:t>
            </a:r>
            <a:r>
              <a:rPr lang="en-US" sz="600" i="0" kern="0" dirty="0" smtClean="0"/>
              <a:t> </a:t>
            </a:r>
            <a:r>
              <a:rPr lang="en-US" sz="600" i="0" kern="0" dirty="0" err="1" smtClean="0"/>
              <a:t>nebo</a:t>
            </a:r>
            <a:r>
              <a:rPr lang="en-US" sz="600" i="0" kern="0" dirty="0" smtClean="0"/>
              <a:t> ≥ 10 % tumor </a:t>
            </a:r>
            <a:r>
              <a:rPr lang="en-US" sz="600" i="0" kern="0" dirty="0" err="1" smtClean="0"/>
              <a:t>infiltrujících</a:t>
            </a:r>
            <a:r>
              <a:rPr lang="en-US" sz="600" i="0" kern="0" dirty="0" smtClean="0"/>
              <a:t> </a:t>
            </a:r>
            <a:r>
              <a:rPr lang="en-US" sz="600" i="0" kern="0" dirty="0" err="1" smtClean="0"/>
              <a:t>imunitních</a:t>
            </a:r>
            <a:r>
              <a:rPr lang="en-US" sz="600" i="0" kern="0" dirty="0" smtClean="0"/>
              <a:t> </a:t>
            </a:r>
            <a:r>
              <a:rPr lang="en-US" sz="600" i="0" kern="0" dirty="0" err="1" smtClean="0"/>
              <a:t>buňkách</a:t>
            </a:r>
            <a:r>
              <a:rPr lang="en-US" sz="600" i="0" kern="0" dirty="0" smtClean="0"/>
              <a:t>, a </a:t>
            </a:r>
            <a:r>
              <a:rPr lang="en-US" sz="600" i="0" kern="0" dirty="0" err="1" smtClean="0"/>
              <a:t>kteří</a:t>
            </a:r>
            <a:r>
              <a:rPr lang="en-US" sz="600" i="0" kern="0" dirty="0" smtClean="0"/>
              <a:t> </a:t>
            </a:r>
            <a:r>
              <a:rPr lang="en-US" sz="600" i="0" kern="0" dirty="0" err="1" smtClean="0"/>
              <a:t>zároveň</a:t>
            </a:r>
            <a:r>
              <a:rPr lang="en-US" sz="600" i="0" kern="0" dirty="0" smtClean="0"/>
              <a:t> </a:t>
            </a:r>
            <a:r>
              <a:rPr lang="en-US" sz="600" i="0" kern="0" dirty="0" err="1" smtClean="0"/>
              <a:t>nejsou</a:t>
            </a:r>
            <a:r>
              <a:rPr lang="en-US" sz="600" i="0" kern="0" dirty="0" smtClean="0"/>
              <a:t> </a:t>
            </a:r>
            <a:r>
              <a:rPr lang="en-US" sz="600" i="0" kern="0" dirty="0" err="1" smtClean="0"/>
              <a:t>vhodní</a:t>
            </a:r>
            <a:r>
              <a:rPr lang="en-US" sz="600" i="0" kern="0" dirty="0" smtClean="0"/>
              <a:t> k </a:t>
            </a:r>
            <a:r>
              <a:rPr lang="en-US" sz="600" i="0" kern="0" dirty="0" err="1" smtClean="0"/>
              <a:t>léčbě</a:t>
            </a:r>
            <a:r>
              <a:rPr lang="en-US" sz="600" i="0" kern="0" dirty="0" smtClean="0"/>
              <a:t> </a:t>
            </a:r>
            <a:r>
              <a:rPr lang="en-US" sz="600" i="0" kern="0" dirty="0" err="1" smtClean="0"/>
              <a:t>pembrolizumabem</a:t>
            </a:r>
            <a:r>
              <a:rPr lang="en-US" sz="600" i="0" kern="0" dirty="0" smtClean="0"/>
              <a:t> v </a:t>
            </a:r>
            <a:r>
              <a:rPr lang="en-US" sz="600" i="0" kern="0" dirty="0" err="1" smtClean="0"/>
              <a:t>kombinaci</a:t>
            </a:r>
            <a:r>
              <a:rPr lang="en-US" sz="600" i="0" kern="0" dirty="0" smtClean="0"/>
              <a:t> s </a:t>
            </a:r>
            <a:r>
              <a:rPr lang="en-US" sz="600" i="0" kern="0" dirty="0" err="1" smtClean="0"/>
              <a:t>chemoterapií</a:t>
            </a:r>
            <a:r>
              <a:rPr lang="en-US" sz="600" i="0" kern="0" dirty="0" smtClean="0"/>
              <a:t> </a:t>
            </a:r>
            <a:r>
              <a:rPr lang="en-US" sz="600" i="0" kern="0" dirty="0" err="1" smtClean="0"/>
              <a:t>tvořenou</a:t>
            </a:r>
            <a:r>
              <a:rPr lang="en-US" sz="600" i="0" kern="0" dirty="0" smtClean="0"/>
              <a:t> </a:t>
            </a:r>
            <a:r>
              <a:rPr lang="en-US" sz="600" i="0" kern="0" dirty="0" err="1" smtClean="0"/>
              <a:t>pemetrexedema</a:t>
            </a:r>
            <a:r>
              <a:rPr lang="en-US" sz="600" i="0" kern="0" dirty="0" smtClean="0"/>
              <a:t> </a:t>
            </a:r>
            <a:r>
              <a:rPr lang="en-US" sz="600" i="0" kern="0" dirty="0" err="1" smtClean="0"/>
              <a:t>platinovým</a:t>
            </a:r>
            <a:r>
              <a:rPr lang="en-US" sz="600" i="0" kern="0" dirty="0" smtClean="0"/>
              <a:t> </a:t>
            </a:r>
            <a:r>
              <a:rPr lang="en-US" sz="600" i="0" kern="0" dirty="0" err="1" smtClean="0"/>
              <a:t>derivátem</a:t>
            </a:r>
            <a:r>
              <a:rPr lang="en-US" sz="600" i="0" kern="0" dirty="0" smtClean="0"/>
              <a:t>, 3) v </a:t>
            </a:r>
            <a:r>
              <a:rPr lang="en-US" sz="600" i="0" kern="0" dirty="0" err="1" smtClean="0"/>
              <a:t>monoterapii</a:t>
            </a:r>
            <a:r>
              <a:rPr lang="en-US" sz="600" i="0" kern="0" dirty="0" smtClean="0"/>
              <a:t> k </a:t>
            </a:r>
            <a:r>
              <a:rPr lang="en-US" sz="600" i="0" kern="0" dirty="0" err="1" smtClean="0"/>
              <a:t>adjuvantní</a:t>
            </a:r>
            <a:r>
              <a:rPr lang="en-US" sz="600" i="0" kern="0" dirty="0" smtClean="0"/>
              <a:t> </a:t>
            </a:r>
            <a:r>
              <a:rPr lang="en-US" sz="600" i="0" kern="0" dirty="0" err="1" smtClean="0"/>
              <a:t>léčbě</a:t>
            </a:r>
            <a:r>
              <a:rPr lang="en-US" sz="600" i="0" kern="0" dirty="0" smtClean="0"/>
              <a:t> </a:t>
            </a:r>
            <a:r>
              <a:rPr lang="en-US" sz="600" i="0" kern="0" dirty="0" err="1" smtClean="0"/>
              <a:t>dospělých</a:t>
            </a:r>
            <a:r>
              <a:rPr lang="en-US" sz="600" i="0" kern="0" dirty="0" smtClean="0"/>
              <a:t> </a:t>
            </a:r>
            <a:r>
              <a:rPr lang="en-US" sz="600" i="0" kern="0" dirty="0" err="1" smtClean="0"/>
              <a:t>pacientů</a:t>
            </a:r>
            <a:r>
              <a:rPr lang="en-US" sz="600" i="0" kern="0" dirty="0" smtClean="0"/>
              <a:t> s </a:t>
            </a:r>
            <a:r>
              <a:rPr lang="en-US" sz="600" i="0" kern="0" dirty="0" err="1" smtClean="0"/>
              <a:t>nemalobuněčným</a:t>
            </a:r>
            <a:r>
              <a:rPr lang="en-US" sz="600" i="0" kern="0" dirty="0" smtClean="0"/>
              <a:t> </a:t>
            </a:r>
            <a:r>
              <a:rPr lang="en-US" sz="600" i="0" kern="0" dirty="0" err="1" smtClean="0"/>
              <a:t>karcinomem</a:t>
            </a:r>
            <a:r>
              <a:rPr lang="en-US" sz="600" i="0" kern="0" dirty="0" smtClean="0"/>
              <a:t> </a:t>
            </a:r>
            <a:r>
              <a:rPr lang="en-US" sz="600" i="0" kern="0" dirty="0" err="1" smtClean="0"/>
              <a:t>plic</a:t>
            </a:r>
            <a:r>
              <a:rPr lang="en-US" sz="600" i="0" kern="0" dirty="0" smtClean="0"/>
              <a:t> s </a:t>
            </a:r>
            <a:r>
              <a:rPr lang="en-US" sz="600" i="0" kern="0" dirty="0" err="1" smtClean="0"/>
              <a:t>vysokým</a:t>
            </a:r>
            <a:r>
              <a:rPr lang="en-US" sz="600" i="0" kern="0" dirty="0" smtClean="0"/>
              <a:t> </a:t>
            </a:r>
            <a:r>
              <a:rPr lang="en-US" sz="600" i="0" kern="0" dirty="0" err="1" smtClean="0"/>
              <a:t>rizikem</a:t>
            </a:r>
            <a:r>
              <a:rPr lang="en-US" sz="600" i="0" kern="0" dirty="0" smtClean="0"/>
              <a:t> </a:t>
            </a:r>
            <a:r>
              <a:rPr lang="en-US" sz="600" i="0" kern="0" dirty="0" err="1" smtClean="0"/>
              <a:t>rekurence</a:t>
            </a:r>
            <a:r>
              <a:rPr lang="en-US" sz="600" i="0" kern="0" dirty="0" smtClean="0"/>
              <a:t> </a:t>
            </a:r>
            <a:r>
              <a:rPr lang="en-US" sz="600" i="0" kern="0" dirty="0" err="1" smtClean="0"/>
              <a:t>onemocnění</a:t>
            </a:r>
            <a:r>
              <a:rPr lang="en-US" sz="600" i="0" kern="0" dirty="0" smtClean="0"/>
              <a:t>, </a:t>
            </a:r>
            <a:r>
              <a:rPr lang="en-US" sz="600" i="0" kern="0" dirty="0" err="1" smtClean="0"/>
              <a:t>jejichž</a:t>
            </a:r>
            <a:r>
              <a:rPr lang="en-US" sz="600" i="0" kern="0" dirty="0" smtClean="0"/>
              <a:t> </a:t>
            </a:r>
            <a:r>
              <a:rPr lang="en-US" sz="600" i="0" kern="0" dirty="0" err="1" smtClean="0"/>
              <a:t>nádorové</a:t>
            </a:r>
            <a:r>
              <a:rPr lang="en-US" sz="600" i="0" kern="0" dirty="0" smtClean="0"/>
              <a:t> </a:t>
            </a:r>
            <a:r>
              <a:rPr lang="en-US" sz="600" i="0" kern="0" dirty="0" err="1" smtClean="0"/>
              <a:t>elementy</a:t>
            </a:r>
            <a:r>
              <a:rPr lang="en-US" sz="600" i="0" kern="0" dirty="0" smtClean="0"/>
              <a:t> </a:t>
            </a:r>
            <a:r>
              <a:rPr lang="en-US" sz="600" i="0" kern="0" dirty="0" err="1" smtClean="0"/>
              <a:t>exprimují</a:t>
            </a:r>
            <a:r>
              <a:rPr lang="en-US" sz="600" i="0" kern="0" dirty="0" smtClean="0"/>
              <a:t> PD-L1 s TPS </a:t>
            </a:r>
            <a:r>
              <a:rPr lang="en-US" sz="600" i="0" kern="0" dirty="0" err="1" smtClean="0"/>
              <a:t>větším</a:t>
            </a:r>
            <a:r>
              <a:rPr lang="en-US" sz="600" i="0" kern="0" dirty="0" smtClean="0"/>
              <a:t> </a:t>
            </a:r>
            <a:r>
              <a:rPr lang="en-US" sz="600" i="0" kern="0" dirty="0" err="1" smtClean="0"/>
              <a:t>nebo</a:t>
            </a:r>
            <a:r>
              <a:rPr lang="en-US" sz="600" i="0" kern="0" dirty="0" smtClean="0"/>
              <a:t> </a:t>
            </a:r>
            <a:r>
              <a:rPr lang="en-US" sz="600" i="0" kern="0" dirty="0" err="1" smtClean="0"/>
              <a:t>rovným</a:t>
            </a:r>
            <a:r>
              <a:rPr lang="en-US" sz="600" i="0" kern="0" dirty="0" smtClean="0"/>
              <a:t> 50 %, </a:t>
            </a:r>
            <a:r>
              <a:rPr lang="en-US" sz="600" i="0" kern="0" dirty="0" err="1" smtClean="0"/>
              <a:t>nebo</a:t>
            </a:r>
            <a:r>
              <a:rPr lang="en-US" sz="600" i="0" kern="0" dirty="0" smtClean="0"/>
              <a:t> </a:t>
            </a:r>
            <a:r>
              <a:rPr lang="en-US" sz="600" i="0" kern="0" dirty="0" err="1" smtClean="0"/>
              <a:t>jejichž</a:t>
            </a:r>
            <a:r>
              <a:rPr lang="en-US" sz="600" i="0" kern="0" dirty="0" smtClean="0"/>
              <a:t> </a:t>
            </a:r>
            <a:r>
              <a:rPr lang="en-US" sz="600" i="0" kern="0" dirty="0" err="1" smtClean="0"/>
              <a:t>nádory</a:t>
            </a:r>
            <a:r>
              <a:rPr lang="en-US" sz="600" i="0" kern="0" dirty="0" smtClean="0"/>
              <a:t> </a:t>
            </a:r>
            <a:r>
              <a:rPr lang="en-US" sz="600" i="0" kern="0" dirty="0" err="1" smtClean="0"/>
              <a:t>vykazují</a:t>
            </a:r>
            <a:r>
              <a:rPr lang="en-US" sz="600" i="0" kern="0" dirty="0" smtClean="0"/>
              <a:t> </a:t>
            </a:r>
            <a:r>
              <a:rPr lang="en-US" sz="600" i="0" kern="0" dirty="0" err="1" smtClean="0"/>
              <a:t>expresi</a:t>
            </a:r>
            <a:r>
              <a:rPr lang="en-US" sz="600" i="0" kern="0" dirty="0" smtClean="0"/>
              <a:t> PD-L1 </a:t>
            </a:r>
            <a:r>
              <a:rPr lang="en-US" sz="600" i="0" kern="0" dirty="0" err="1" smtClean="0"/>
              <a:t>na</a:t>
            </a:r>
            <a:r>
              <a:rPr lang="en-US" sz="600" i="0" kern="0" dirty="0" smtClean="0"/>
              <a:t> ≥ 50 % </a:t>
            </a:r>
            <a:r>
              <a:rPr lang="en-US" sz="600" i="0" kern="0" dirty="0" err="1" smtClean="0"/>
              <a:t>nádorových</a:t>
            </a:r>
            <a:r>
              <a:rPr lang="en-US" sz="600" i="0" kern="0" dirty="0" smtClean="0"/>
              <a:t> </a:t>
            </a:r>
            <a:r>
              <a:rPr lang="en-US" sz="600" i="0" kern="0" dirty="0" err="1" smtClean="0"/>
              <a:t>buněk</a:t>
            </a:r>
            <a:r>
              <a:rPr lang="en-US" sz="600" i="0" kern="0" dirty="0" smtClean="0"/>
              <a:t> (TC), </a:t>
            </a:r>
            <a:r>
              <a:rPr lang="en-US" sz="600" i="0" kern="0" dirty="0" err="1" smtClean="0"/>
              <a:t>po</a:t>
            </a:r>
            <a:r>
              <a:rPr lang="en-US" sz="600" i="0" kern="0" dirty="0" smtClean="0"/>
              <a:t> </a:t>
            </a:r>
            <a:r>
              <a:rPr lang="en-US" sz="600" i="0" kern="0" dirty="0" err="1" smtClean="0"/>
              <a:t>úplné</a:t>
            </a:r>
            <a:r>
              <a:rPr lang="en-US" sz="600" i="0" kern="0" dirty="0" smtClean="0"/>
              <a:t> </a:t>
            </a:r>
            <a:r>
              <a:rPr lang="en-US" sz="600" i="0" kern="0" dirty="0" err="1" smtClean="0"/>
              <a:t>resekci</a:t>
            </a:r>
            <a:r>
              <a:rPr lang="en-US" sz="600" i="0" kern="0" dirty="0" smtClean="0"/>
              <a:t> a </a:t>
            </a:r>
            <a:r>
              <a:rPr lang="en-US" sz="600" i="0" kern="0" dirty="0" err="1" smtClean="0"/>
              <a:t>chemoterapii</a:t>
            </a:r>
            <a:r>
              <a:rPr lang="en-US" sz="600" i="0" kern="0" dirty="0" smtClean="0"/>
              <a:t> </a:t>
            </a:r>
            <a:r>
              <a:rPr lang="en-US" sz="600" i="0" kern="0" dirty="0" err="1" smtClean="0"/>
              <a:t>na</a:t>
            </a:r>
            <a:r>
              <a:rPr lang="en-US" sz="600" i="0" kern="0" dirty="0" smtClean="0"/>
              <a:t> </a:t>
            </a:r>
            <a:r>
              <a:rPr lang="en-US" sz="600" i="0" kern="0" dirty="0" err="1" smtClean="0"/>
              <a:t>bázi</a:t>
            </a:r>
            <a:r>
              <a:rPr lang="en-US" sz="600" i="0" kern="0" dirty="0" smtClean="0"/>
              <a:t> </a:t>
            </a:r>
            <a:r>
              <a:rPr lang="en-US" sz="600" i="0" kern="0" dirty="0" err="1" smtClean="0"/>
              <a:t>platiny</a:t>
            </a:r>
            <a:r>
              <a:rPr lang="en-US" sz="600" i="0" kern="0" dirty="0" smtClean="0"/>
              <a:t>, 4) v </a:t>
            </a:r>
            <a:r>
              <a:rPr lang="en-US" sz="600" i="0" kern="0" dirty="0" err="1" smtClean="0"/>
              <a:t>kombinaci</a:t>
            </a:r>
            <a:r>
              <a:rPr lang="en-US" sz="600" i="0" kern="0" dirty="0" smtClean="0"/>
              <a:t> s </a:t>
            </a:r>
            <a:r>
              <a:rPr lang="en-US" sz="600" i="0" kern="0" dirty="0" err="1" smtClean="0"/>
              <a:t>bevacizumabem</a:t>
            </a:r>
            <a:r>
              <a:rPr lang="en-US" sz="600" i="0" kern="0" dirty="0" smtClean="0"/>
              <a:t> v </a:t>
            </a:r>
            <a:r>
              <a:rPr lang="en-US" sz="600" i="0" kern="0" dirty="0" err="1" smtClean="0"/>
              <a:t>léčbě</a:t>
            </a:r>
            <a:r>
              <a:rPr lang="en-US" sz="600" i="0" kern="0" dirty="0" smtClean="0"/>
              <a:t> </a:t>
            </a:r>
            <a:r>
              <a:rPr lang="en-US" sz="600" i="0" kern="0" dirty="0" err="1" smtClean="0"/>
              <a:t>dospělých</a:t>
            </a:r>
            <a:r>
              <a:rPr lang="en-US" sz="600" i="0" kern="0" dirty="0" smtClean="0"/>
              <a:t> </a:t>
            </a:r>
            <a:r>
              <a:rPr lang="en-US" sz="600" i="0" kern="0" dirty="0" err="1" smtClean="0"/>
              <a:t>pacientů</a:t>
            </a:r>
            <a:r>
              <a:rPr lang="en-US" sz="600" i="0" kern="0" dirty="0" smtClean="0"/>
              <a:t> s </a:t>
            </a:r>
            <a:r>
              <a:rPr lang="en-US" sz="600" i="0" kern="0" dirty="0" err="1" smtClean="0"/>
              <a:t>pokročilým</a:t>
            </a:r>
            <a:r>
              <a:rPr lang="en-US" sz="600" i="0" kern="0" dirty="0" smtClean="0"/>
              <a:t> </a:t>
            </a:r>
            <a:r>
              <a:rPr lang="en-US" sz="600" i="0" kern="0" dirty="0" err="1" smtClean="0"/>
              <a:t>nebo</a:t>
            </a:r>
            <a:r>
              <a:rPr lang="en-US" sz="600" i="0" kern="0" dirty="0" smtClean="0"/>
              <a:t> </a:t>
            </a:r>
            <a:r>
              <a:rPr lang="en-US" sz="600" i="0" kern="0" dirty="0" err="1" smtClean="0"/>
              <a:t>neresekovatelným</a:t>
            </a:r>
            <a:r>
              <a:rPr lang="en-US" sz="600" i="0" kern="0" dirty="0" smtClean="0"/>
              <a:t> </a:t>
            </a:r>
            <a:r>
              <a:rPr lang="en-US" sz="600" i="0" kern="0" dirty="0" err="1" smtClean="0"/>
              <a:t>hepatocelulárním</a:t>
            </a:r>
            <a:r>
              <a:rPr lang="en-US" sz="600" i="0" kern="0" dirty="0" smtClean="0"/>
              <a:t> </a:t>
            </a:r>
            <a:r>
              <a:rPr lang="en-US" sz="600" i="0" kern="0" dirty="0" err="1" smtClean="0"/>
              <a:t>karcinomem</a:t>
            </a:r>
            <a:r>
              <a:rPr lang="en-US" sz="600" i="0" kern="0" dirty="0" smtClean="0"/>
              <a:t> s </a:t>
            </a:r>
            <a:r>
              <a:rPr lang="en-US" sz="600" i="0" kern="0" dirty="0" err="1" smtClean="0"/>
              <a:t>jaterní</a:t>
            </a:r>
            <a:r>
              <a:rPr lang="en-US" sz="600" i="0" kern="0" dirty="0" smtClean="0"/>
              <a:t> </a:t>
            </a:r>
            <a:r>
              <a:rPr lang="en-US" sz="600" i="0" kern="0" dirty="0" err="1" smtClean="0"/>
              <a:t>funkcí</a:t>
            </a:r>
            <a:r>
              <a:rPr lang="en-US" sz="600" i="0" kern="0" dirty="0" smtClean="0"/>
              <a:t> </a:t>
            </a:r>
            <a:r>
              <a:rPr lang="en-US" sz="600" i="0" kern="0" dirty="0" err="1" smtClean="0"/>
              <a:t>hodnocenou</a:t>
            </a:r>
            <a:r>
              <a:rPr lang="en-US" sz="600" i="0" kern="0" dirty="0" smtClean="0"/>
              <a:t> </a:t>
            </a:r>
            <a:r>
              <a:rPr lang="en-US" sz="600" i="0" kern="0" dirty="0" err="1" smtClean="0"/>
              <a:t>skóre</a:t>
            </a:r>
            <a:r>
              <a:rPr lang="en-US" sz="600" i="0" kern="0" dirty="0" smtClean="0"/>
              <a:t> A- </a:t>
            </a:r>
            <a:r>
              <a:rPr lang="en-US" sz="600" i="0" kern="0" dirty="0" err="1" smtClean="0"/>
              <a:t>dle</a:t>
            </a:r>
            <a:r>
              <a:rPr lang="en-US" sz="600" i="0" kern="0" dirty="0" smtClean="0"/>
              <a:t> Child-</a:t>
            </a:r>
            <a:r>
              <a:rPr lang="en-US" sz="600" i="0" kern="0" dirty="0" err="1" smtClean="0"/>
              <a:t>Pughovy</a:t>
            </a:r>
            <a:r>
              <a:rPr lang="en-US" sz="600" i="0" kern="0" dirty="0" smtClean="0"/>
              <a:t> </a:t>
            </a:r>
            <a:r>
              <a:rPr lang="en-US" sz="600" i="0" kern="0" dirty="0" err="1" smtClean="0"/>
              <a:t>klasifikace</a:t>
            </a:r>
            <a:r>
              <a:rPr lang="en-US" sz="600" i="0" kern="0" dirty="0" smtClean="0"/>
              <a:t>, </a:t>
            </a:r>
            <a:r>
              <a:rPr lang="en-US" sz="600" i="0" kern="0" dirty="0" err="1" smtClean="0"/>
              <a:t>kteří</a:t>
            </a:r>
            <a:r>
              <a:rPr lang="en-US" sz="600" i="0" kern="0" dirty="0" smtClean="0"/>
              <a:t> </a:t>
            </a:r>
            <a:r>
              <a:rPr lang="en-US" sz="600" i="0" kern="0" dirty="0" err="1" smtClean="0"/>
              <a:t>dosud</a:t>
            </a:r>
            <a:r>
              <a:rPr lang="en-US" sz="600" i="0" kern="0" dirty="0" smtClean="0"/>
              <a:t> </a:t>
            </a:r>
            <a:r>
              <a:rPr lang="en-US" sz="600" i="0" kern="0" dirty="0" err="1" smtClean="0"/>
              <a:t>neužívali</a:t>
            </a:r>
            <a:r>
              <a:rPr lang="en-US" sz="600" i="0" kern="0" dirty="0" smtClean="0"/>
              <a:t> </a:t>
            </a:r>
            <a:r>
              <a:rPr lang="en-US" sz="600" i="0" kern="0" dirty="0" err="1" smtClean="0"/>
              <a:t>systémovou</a:t>
            </a:r>
            <a:r>
              <a:rPr lang="en-US" sz="600" i="0" kern="0" dirty="0" smtClean="0"/>
              <a:t> </a:t>
            </a:r>
            <a:r>
              <a:rPr lang="en-US" sz="600" i="0" kern="0" dirty="0" err="1" smtClean="0"/>
              <a:t>léčbu</a:t>
            </a:r>
            <a:r>
              <a:rPr lang="en-US" sz="600" i="0" kern="0" dirty="0" smtClean="0"/>
              <a:t> a u </a:t>
            </a:r>
            <a:r>
              <a:rPr lang="en-US" sz="600" i="0" kern="0" dirty="0" err="1" smtClean="0"/>
              <a:t>kterých</a:t>
            </a:r>
            <a:r>
              <a:rPr lang="en-US" sz="600" i="0" kern="0" dirty="0" smtClean="0"/>
              <a:t> </a:t>
            </a:r>
            <a:r>
              <a:rPr lang="en-US" sz="600" i="0" kern="0" dirty="0" err="1" smtClean="0"/>
              <a:t>lokoregionální</a:t>
            </a:r>
            <a:r>
              <a:rPr lang="en-US" sz="600" i="0" kern="0" dirty="0" smtClean="0"/>
              <a:t> </a:t>
            </a:r>
            <a:r>
              <a:rPr lang="en-US" sz="600" i="0" kern="0" dirty="0" err="1" smtClean="0"/>
              <a:t>léčba</a:t>
            </a:r>
            <a:r>
              <a:rPr lang="en-US" sz="600" i="0" kern="0" dirty="0" smtClean="0"/>
              <a:t> </a:t>
            </a:r>
            <a:r>
              <a:rPr lang="en-US" sz="600" i="0" kern="0" dirty="0" err="1" smtClean="0"/>
              <a:t>nepředstavuje</a:t>
            </a:r>
            <a:r>
              <a:rPr lang="en-US" sz="600" i="0" kern="0" dirty="0" smtClean="0"/>
              <a:t> </a:t>
            </a:r>
            <a:r>
              <a:rPr lang="en-US" sz="600" i="0" kern="0" dirty="0" err="1" smtClean="0"/>
              <a:t>léčebnou</a:t>
            </a:r>
            <a:r>
              <a:rPr lang="en-US" sz="600" i="0" kern="0" dirty="0" smtClean="0"/>
              <a:t> </a:t>
            </a:r>
            <a:r>
              <a:rPr lang="en-US" sz="600" i="0" kern="0" dirty="0" err="1" smtClean="0"/>
              <a:t>možnost</a:t>
            </a:r>
            <a:r>
              <a:rPr lang="en-US" sz="600" i="0" kern="0" dirty="0" smtClean="0"/>
              <a:t>. </a:t>
            </a:r>
            <a:r>
              <a:rPr lang="en-US" sz="600" i="0" kern="0" dirty="0" err="1" smtClean="0"/>
              <a:t>Léčivý</a:t>
            </a:r>
            <a:r>
              <a:rPr lang="en-US" sz="600" i="0" kern="0" dirty="0" smtClean="0"/>
              <a:t> </a:t>
            </a:r>
            <a:r>
              <a:rPr lang="en-US" sz="600" i="0" kern="0" dirty="0" err="1" smtClean="0"/>
              <a:t>přípravek</a:t>
            </a:r>
            <a:r>
              <a:rPr lang="en-US" sz="600" i="0" kern="0" dirty="0" smtClean="0"/>
              <a:t> TECENTRIQ 840MG INF CNC SOL 1X14ML (</a:t>
            </a:r>
            <a:r>
              <a:rPr lang="en-US" sz="600" i="0" kern="0" dirty="0" err="1" smtClean="0"/>
              <a:t>kód</a:t>
            </a:r>
            <a:r>
              <a:rPr lang="en-US" sz="600" i="0" kern="0" dirty="0" smtClean="0"/>
              <a:t> SÚKL: 0238583)je </a:t>
            </a:r>
            <a:r>
              <a:rPr lang="en-US" sz="600" i="0" kern="0" dirty="0" err="1" smtClean="0"/>
              <a:t>hrazen</a:t>
            </a:r>
            <a:r>
              <a:rPr lang="en-US" sz="600" i="0" kern="0" dirty="0" smtClean="0"/>
              <a:t> z </a:t>
            </a:r>
            <a:r>
              <a:rPr lang="en-US" sz="600" i="0" kern="0" dirty="0" err="1" smtClean="0"/>
              <a:t>prostředků</a:t>
            </a:r>
            <a:r>
              <a:rPr lang="en-US" sz="600" i="0" kern="0" dirty="0" smtClean="0"/>
              <a:t> </a:t>
            </a:r>
            <a:r>
              <a:rPr lang="en-US" sz="600" i="0" kern="0" dirty="0" err="1" smtClean="0"/>
              <a:t>veřejného</a:t>
            </a:r>
            <a:r>
              <a:rPr lang="en-US" sz="600" i="0" kern="0" dirty="0" smtClean="0"/>
              <a:t> </a:t>
            </a:r>
            <a:r>
              <a:rPr lang="en-US" sz="600" i="0" kern="0" dirty="0" err="1" smtClean="0"/>
              <a:t>zdravotního</a:t>
            </a:r>
            <a:r>
              <a:rPr lang="en-US" sz="600" i="0" kern="0" dirty="0" smtClean="0"/>
              <a:t> </a:t>
            </a:r>
            <a:r>
              <a:rPr lang="en-US" sz="600" i="0" kern="0" dirty="0" err="1" smtClean="0"/>
              <a:t>pojištění</a:t>
            </a:r>
            <a:r>
              <a:rPr lang="en-US" sz="600" i="0" kern="0" dirty="0" smtClean="0"/>
              <a:t>*v </a:t>
            </a:r>
            <a:r>
              <a:rPr lang="en-US" sz="600" i="0" kern="0" dirty="0" err="1" smtClean="0"/>
              <a:t>kombinaci</a:t>
            </a:r>
            <a:r>
              <a:rPr lang="en-US" sz="600" i="0" kern="0" dirty="0" smtClean="0"/>
              <a:t> s </a:t>
            </a:r>
            <a:r>
              <a:rPr lang="en-US" sz="600" i="0" kern="0" dirty="0" err="1" smtClean="0"/>
              <a:t>etoposidem</a:t>
            </a:r>
            <a:r>
              <a:rPr lang="en-US" sz="600" i="0" kern="0" dirty="0" smtClean="0"/>
              <a:t> a </a:t>
            </a:r>
            <a:r>
              <a:rPr lang="en-US" sz="600" i="0" kern="0" dirty="0" err="1" smtClean="0"/>
              <a:t>karboplatinou</a:t>
            </a:r>
            <a:r>
              <a:rPr lang="en-US" sz="600" i="0" kern="0" dirty="0" smtClean="0"/>
              <a:t> v </a:t>
            </a:r>
            <a:r>
              <a:rPr lang="en-US" sz="600" i="0" kern="0" dirty="0" err="1" smtClean="0"/>
              <a:t>první</a:t>
            </a:r>
            <a:r>
              <a:rPr lang="en-US" sz="600" i="0" kern="0" dirty="0" smtClean="0"/>
              <a:t> </a:t>
            </a:r>
            <a:r>
              <a:rPr lang="en-US" sz="600" i="0" kern="0" dirty="0" err="1" smtClean="0"/>
              <a:t>linii</a:t>
            </a:r>
            <a:r>
              <a:rPr lang="en-US" sz="600" i="0" kern="0" dirty="0" smtClean="0"/>
              <a:t> </a:t>
            </a:r>
            <a:r>
              <a:rPr lang="en-US" sz="600" i="0" kern="0" dirty="0" err="1" smtClean="0"/>
              <a:t>léčby</a:t>
            </a:r>
            <a:r>
              <a:rPr lang="en-US" sz="600" i="0" kern="0" dirty="0" smtClean="0"/>
              <a:t> </a:t>
            </a:r>
            <a:r>
              <a:rPr lang="en-US" sz="600" i="0" kern="0" dirty="0" err="1" smtClean="0"/>
              <a:t>dospělých</a:t>
            </a:r>
            <a:r>
              <a:rPr lang="en-US" sz="600" i="0" kern="0" dirty="0" smtClean="0"/>
              <a:t> </a:t>
            </a:r>
            <a:r>
              <a:rPr lang="en-US" sz="600" i="0" kern="0" dirty="0" err="1" smtClean="0"/>
              <a:t>pacientů</a:t>
            </a:r>
            <a:r>
              <a:rPr lang="en-US" sz="600" i="0" kern="0" dirty="0" smtClean="0"/>
              <a:t> s </a:t>
            </a:r>
            <a:r>
              <a:rPr lang="en-US" sz="600" i="0" kern="0" dirty="0" err="1" smtClean="0"/>
              <a:t>pokročilým</a:t>
            </a:r>
            <a:r>
              <a:rPr lang="en-US" sz="600" i="0" kern="0" dirty="0" smtClean="0"/>
              <a:t> </a:t>
            </a:r>
            <a:r>
              <a:rPr lang="en-US" sz="600" i="0" kern="0" dirty="0" err="1" smtClean="0"/>
              <a:t>stádiem</a:t>
            </a:r>
            <a:r>
              <a:rPr lang="en-US" sz="600" i="0" kern="0" dirty="0" smtClean="0"/>
              <a:t> </a:t>
            </a:r>
            <a:r>
              <a:rPr lang="en-US" sz="600" i="0" kern="0" dirty="0" err="1" smtClean="0"/>
              <a:t>malobuněčného</a:t>
            </a:r>
            <a:r>
              <a:rPr lang="en-US" sz="600" i="0" kern="0" dirty="0" smtClean="0"/>
              <a:t> </a:t>
            </a:r>
            <a:r>
              <a:rPr lang="en-US" sz="600" i="0" kern="0" dirty="0" err="1" smtClean="0"/>
              <a:t>karcinomu</a:t>
            </a:r>
            <a:r>
              <a:rPr lang="en-US" sz="600" i="0" kern="0" dirty="0" smtClean="0"/>
              <a:t> </a:t>
            </a:r>
            <a:r>
              <a:rPr lang="en-US" sz="600" i="0" kern="0" dirty="0" err="1" smtClean="0"/>
              <a:t>plic</a:t>
            </a:r>
            <a:r>
              <a:rPr lang="en-US" sz="600" i="0" kern="0" dirty="0" smtClean="0"/>
              <a:t> (ES-SCLC) </a:t>
            </a:r>
            <a:r>
              <a:rPr lang="en-US" sz="600" i="0" kern="0" dirty="0" err="1" smtClean="0"/>
              <a:t>Detailní</a:t>
            </a:r>
            <a:r>
              <a:rPr lang="en-US" sz="600" i="0" kern="0" dirty="0" smtClean="0"/>
              <a:t> </a:t>
            </a:r>
            <a:r>
              <a:rPr lang="en-US" sz="600" i="0" kern="0" dirty="0" err="1" smtClean="0"/>
              <a:t>podmínky</a:t>
            </a:r>
            <a:r>
              <a:rPr lang="en-US" sz="600" i="0" kern="0" dirty="0" smtClean="0"/>
              <a:t> </a:t>
            </a:r>
            <a:r>
              <a:rPr lang="en-US" sz="600" i="0" kern="0" dirty="0" err="1" smtClean="0"/>
              <a:t>úhrady</a:t>
            </a:r>
            <a:r>
              <a:rPr lang="en-US" sz="600" i="0" kern="0" dirty="0" smtClean="0"/>
              <a:t> </a:t>
            </a:r>
            <a:r>
              <a:rPr lang="en-US" sz="600" i="0" kern="0" dirty="0" err="1" smtClean="0"/>
              <a:t>viz</a:t>
            </a:r>
            <a:r>
              <a:rPr lang="en-US" sz="600" i="0" kern="0" dirty="0" smtClean="0"/>
              <a:t> www.sukl.cz. O </a:t>
            </a:r>
            <a:r>
              <a:rPr lang="en-US" sz="600" i="0" kern="0" dirty="0" err="1" smtClean="0"/>
              <a:t>úhradě</a:t>
            </a:r>
            <a:r>
              <a:rPr lang="en-US" sz="600" i="0" kern="0" dirty="0" smtClean="0"/>
              <a:t> v </a:t>
            </a:r>
            <a:r>
              <a:rPr lang="en-US" sz="600" i="0" kern="0" dirty="0" err="1" smtClean="0"/>
              <a:t>dalších</a:t>
            </a:r>
            <a:r>
              <a:rPr lang="en-US" sz="600" i="0" kern="0" dirty="0" smtClean="0"/>
              <a:t> </a:t>
            </a:r>
            <a:r>
              <a:rPr lang="en-US" sz="600" i="0" kern="0" dirty="0" err="1" smtClean="0"/>
              <a:t>indikacích</a:t>
            </a:r>
            <a:r>
              <a:rPr lang="en-US" sz="600" i="0" kern="0" dirty="0" smtClean="0"/>
              <a:t> a </a:t>
            </a:r>
            <a:r>
              <a:rPr lang="en-US" sz="600" i="0" kern="0" dirty="0" err="1" smtClean="0"/>
              <a:t>úhradě</a:t>
            </a:r>
            <a:r>
              <a:rPr lang="en-US" sz="600" i="0" kern="0" dirty="0" smtClean="0"/>
              <a:t> </a:t>
            </a:r>
            <a:r>
              <a:rPr lang="en-US" sz="600" i="0" kern="0" dirty="0" err="1" smtClean="0"/>
              <a:t>Tecentriq</a:t>
            </a:r>
            <a:r>
              <a:rPr lang="en-US" sz="600" i="0" kern="0" dirty="0" smtClean="0"/>
              <a:t> 1875mg </a:t>
            </a:r>
            <a:r>
              <a:rPr lang="en-US" sz="600" i="0" kern="0" dirty="0" err="1" smtClean="0"/>
              <a:t>injekční</a:t>
            </a:r>
            <a:r>
              <a:rPr lang="en-US" sz="600" i="0" kern="0" dirty="0" smtClean="0"/>
              <a:t> </a:t>
            </a:r>
            <a:r>
              <a:rPr lang="en-US" sz="600" i="0" kern="0" dirty="0" err="1" smtClean="0"/>
              <a:t>roztok</a:t>
            </a:r>
            <a:r>
              <a:rPr lang="en-US" sz="600" i="0" kern="0" dirty="0" smtClean="0"/>
              <a:t> </a:t>
            </a:r>
            <a:r>
              <a:rPr lang="en-US" sz="600" i="0" kern="0" dirty="0" err="1" smtClean="0"/>
              <a:t>zatím</a:t>
            </a:r>
            <a:r>
              <a:rPr lang="en-US" sz="600" i="0" kern="0" dirty="0" smtClean="0"/>
              <a:t> </a:t>
            </a:r>
            <a:r>
              <a:rPr lang="en-US" sz="600" i="0" kern="0" dirty="0" err="1" smtClean="0"/>
              <a:t>nebylo</a:t>
            </a:r>
            <a:r>
              <a:rPr lang="en-US" sz="600" i="0" kern="0" dirty="0" smtClean="0"/>
              <a:t> </a:t>
            </a:r>
            <a:r>
              <a:rPr lang="en-US" sz="600" i="0" kern="0" dirty="0" err="1" smtClean="0"/>
              <a:t>rozhodnuto</a:t>
            </a:r>
            <a:r>
              <a:rPr lang="en-US" sz="600" i="0" kern="0" dirty="0" smtClean="0"/>
              <a:t>. </a:t>
            </a:r>
            <a:r>
              <a:rPr lang="en-US" sz="600" i="0" kern="0" dirty="0" err="1" smtClean="0"/>
              <a:t>Další</a:t>
            </a:r>
            <a:r>
              <a:rPr lang="en-US" sz="600" i="0" kern="0" dirty="0" smtClean="0"/>
              <a:t> </a:t>
            </a:r>
            <a:r>
              <a:rPr lang="en-US" sz="600" i="0" kern="0" dirty="0" err="1" smtClean="0"/>
              <a:t>informace</a:t>
            </a:r>
            <a:r>
              <a:rPr lang="en-US" sz="600" i="0" kern="0" dirty="0" smtClean="0"/>
              <a:t> o </a:t>
            </a:r>
            <a:r>
              <a:rPr lang="en-US" sz="600" i="0" kern="0" dirty="0" err="1" smtClean="0"/>
              <a:t>přípravku</a:t>
            </a:r>
            <a:r>
              <a:rPr lang="en-US" sz="600" i="0" kern="0" dirty="0" smtClean="0"/>
              <a:t> </a:t>
            </a:r>
            <a:r>
              <a:rPr lang="en-US" sz="600" i="0" kern="0" dirty="0" err="1" smtClean="0"/>
              <a:t>získáte</a:t>
            </a:r>
            <a:r>
              <a:rPr lang="en-US" sz="600" i="0" kern="0" dirty="0" smtClean="0"/>
              <a:t> z </a:t>
            </a:r>
            <a:r>
              <a:rPr lang="en-US" sz="600" i="0" kern="0" dirty="0" err="1" smtClean="0"/>
              <a:t>platného</a:t>
            </a:r>
            <a:r>
              <a:rPr lang="en-US" sz="600" i="0" kern="0" dirty="0" smtClean="0"/>
              <a:t> </a:t>
            </a:r>
            <a:r>
              <a:rPr lang="en-US" sz="600" i="0" kern="0" dirty="0" err="1" smtClean="0"/>
              <a:t>Souhrnu</a:t>
            </a:r>
            <a:r>
              <a:rPr lang="en-US" sz="600" i="0" kern="0" dirty="0" smtClean="0"/>
              <a:t> </a:t>
            </a:r>
            <a:r>
              <a:rPr lang="en-US" sz="600" i="0" kern="0" dirty="0" err="1" smtClean="0"/>
              <a:t>údajů</a:t>
            </a:r>
            <a:r>
              <a:rPr lang="en-US" sz="600" i="0" kern="0" dirty="0" smtClean="0"/>
              <a:t> o </a:t>
            </a:r>
            <a:r>
              <a:rPr lang="en-US" sz="600" i="0" kern="0" dirty="0" err="1" smtClean="0"/>
              <a:t>přípravku</a:t>
            </a:r>
            <a:r>
              <a:rPr lang="en-US" sz="600" i="0" kern="0" dirty="0" smtClean="0"/>
              <a:t> </a:t>
            </a:r>
            <a:r>
              <a:rPr lang="en-US" sz="600" i="0" kern="0" dirty="0" err="1" smtClean="0"/>
              <a:t>Tecentriq</a:t>
            </a:r>
            <a:r>
              <a:rPr lang="en-US" sz="600" i="0" kern="0" dirty="0" smtClean="0"/>
              <a:t>, </a:t>
            </a:r>
            <a:r>
              <a:rPr lang="en-US" sz="600" i="0" kern="0" dirty="0" err="1" smtClean="0"/>
              <a:t>nebo</a:t>
            </a:r>
            <a:r>
              <a:rPr lang="en-US" sz="600" i="0" kern="0" dirty="0" smtClean="0"/>
              <a:t> </a:t>
            </a:r>
            <a:r>
              <a:rPr lang="en-US" sz="600" i="0" kern="0" dirty="0" err="1" smtClean="0"/>
              <a:t>na</a:t>
            </a:r>
            <a:r>
              <a:rPr lang="en-US" sz="600" i="0" kern="0" dirty="0" smtClean="0"/>
              <a:t> </a:t>
            </a:r>
            <a:r>
              <a:rPr lang="en-US" sz="600" i="0" kern="0" dirty="0" err="1" smtClean="0"/>
              <a:t>adrese</a:t>
            </a:r>
            <a:r>
              <a:rPr lang="en-US" sz="600" i="0" kern="0" dirty="0" smtClean="0"/>
              <a:t>: Roche </a:t>
            </a:r>
            <a:r>
              <a:rPr lang="en-US" sz="600" i="0" kern="0" dirty="0" err="1" smtClean="0"/>
              <a:t>s.r.o</a:t>
            </a:r>
            <a:r>
              <a:rPr lang="en-US" sz="600" i="0" kern="0" dirty="0" smtClean="0"/>
              <a:t>., Futurama Business Park </a:t>
            </a:r>
            <a:r>
              <a:rPr lang="en-US" sz="600" i="0" kern="0" dirty="0" err="1" smtClean="0"/>
              <a:t>Bld</a:t>
            </a:r>
            <a:r>
              <a:rPr lang="en-US" sz="600" i="0" kern="0" dirty="0" smtClean="0"/>
              <a:t> F, </a:t>
            </a:r>
            <a:r>
              <a:rPr lang="en-US" sz="600" i="0" kern="0" dirty="0" err="1" smtClean="0"/>
              <a:t>Sokolovská</a:t>
            </a:r>
            <a:r>
              <a:rPr lang="en-US" sz="600" i="0" kern="0" dirty="0" smtClean="0"/>
              <a:t> 685/136f, 186 00 Praha 8, </a:t>
            </a:r>
            <a:r>
              <a:rPr lang="en-US" sz="600" i="0" kern="0" dirty="0" err="1" smtClean="0"/>
              <a:t>telefon</a:t>
            </a:r>
            <a:r>
              <a:rPr lang="en-US" sz="600" i="0" kern="0" dirty="0" smtClean="0"/>
              <a:t> 220 382 111. </a:t>
            </a:r>
            <a:r>
              <a:rPr lang="en-US" sz="600" i="0" kern="0" dirty="0" err="1" smtClean="0"/>
              <a:t>Podrobné</a:t>
            </a:r>
            <a:r>
              <a:rPr lang="en-US" sz="600" i="0" kern="0" dirty="0" smtClean="0"/>
              <a:t> </a:t>
            </a:r>
            <a:r>
              <a:rPr lang="en-US" sz="600" i="0" kern="0" dirty="0" err="1" smtClean="0"/>
              <a:t>informace</a:t>
            </a:r>
            <a:r>
              <a:rPr lang="en-US" sz="600" i="0" kern="0" dirty="0" smtClean="0"/>
              <a:t> o </a:t>
            </a:r>
            <a:r>
              <a:rPr lang="en-US" sz="600" i="0" kern="0" dirty="0" err="1" smtClean="0"/>
              <a:t>tomto</a:t>
            </a:r>
            <a:r>
              <a:rPr lang="en-US" sz="600" i="0" kern="0" dirty="0" smtClean="0"/>
              <a:t> </a:t>
            </a:r>
            <a:r>
              <a:rPr lang="en-US" sz="600" i="0" kern="0" dirty="0" err="1" smtClean="0"/>
              <a:t>přípravku</a:t>
            </a:r>
            <a:r>
              <a:rPr lang="en-US" sz="600" i="0" kern="0" dirty="0" smtClean="0"/>
              <a:t> </a:t>
            </a:r>
            <a:r>
              <a:rPr lang="en-US" sz="600" i="0" kern="0" dirty="0" err="1" smtClean="0"/>
              <a:t>jsou</a:t>
            </a:r>
            <a:r>
              <a:rPr lang="en-US" sz="600" i="0" kern="0" dirty="0" smtClean="0"/>
              <a:t> </a:t>
            </a:r>
            <a:r>
              <a:rPr lang="en-US" sz="600" i="0" kern="0" dirty="0" err="1" smtClean="0"/>
              <a:t>uveřejněny</a:t>
            </a:r>
            <a:r>
              <a:rPr lang="en-US" sz="600" i="0" kern="0" dirty="0" smtClean="0"/>
              <a:t> </a:t>
            </a:r>
            <a:r>
              <a:rPr lang="en-US" sz="600" i="0" kern="0" dirty="0" err="1" smtClean="0"/>
              <a:t>na</a:t>
            </a:r>
            <a:r>
              <a:rPr lang="en-US" sz="600" i="0" kern="0" dirty="0" smtClean="0"/>
              <a:t> </a:t>
            </a:r>
            <a:r>
              <a:rPr lang="en-US" sz="600" i="0" kern="0" dirty="0" err="1" smtClean="0"/>
              <a:t>webových</a:t>
            </a:r>
            <a:r>
              <a:rPr lang="en-US" sz="600" i="0" kern="0" dirty="0" smtClean="0"/>
              <a:t/>
            </a:r>
            <a:br>
              <a:rPr lang="en-US" sz="600" i="0" kern="0" dirty="0" smtClean="0"/>
            </a:br>
            <a:r>
              <a:rPr lang="en-US" sz="600" i="0" kern="0" dirty="0" err="1" smtClean="0"/>
              <a:t>stránkách</a:t>
            </a:r>
            <a:r>
              <a:rPr lang="en-US" sz="600" i="0" kern="0" dirty="0" smtClean="0"/>
              <a:t> </a:t>
            </a:r>
            <a:r>
              <a:rPr lang="en-US" sz="600" i="0" kern="0" dirty="0" err="1" smtClean="0"/>
              <a:t>Evropské</a:t>
            </a:r>
            <a:r>
              <a:rPr lang="en-US" sz="600" i="0" kern="0" dirty="0" smtClean="0"/>
              <a:t> </a:t>
            </a:r>
            <a:r>
              <a:rPr lang="en-US" sz="600" i="0" kern="0" dirty="0" err="1" smtClean="0"/>
              <a:t>lékové</a:t>
            </a:r>
            <a:r>
              <a:rPr lang="en-US" sz="600" i="0" kern="0" dirty="0" smtClean="0"/>
              <a:t> </a:t>
            </a:r>
            <a:r>
              <a:rPr lang="en-US" sz="600" i="0" kern="0" dirty="0" err="1" smtClean="0"/>
              <a:t>agentury</a:t>
            </a:r>
            <a:r>
              <a:rPr lang="en-US" sz="600" i="0" kern="0" dirty="0" smtClean="0"/>
              <a:t> (EMA) http://www.ema.europa.eu/. </a:t>
            </a:r>
            <a:r>
              <a:rPr lang="en-US" sz="600" i="0" kern="0" dirty="0" err="1" smtClean="0"/>
              <a:t>Kontakt</a:t>
            </a:r>
            <a:r>
              <a:rPr lang="en-US" sz="600" i="0" kern="0" dirty="0" smtClean="0"/>
              <a:t> pro </a:t>
            </a:r>
            <a:r>
              <a:rPr lang="en-US" sz="600" i="0" kern="0" dirty="0" err="1" smtClean="0"/>
              <a:t>hlášení</a:t>
            </a:r>
            <a:r>
              <a:rPr lang="en-US" sz="600" i="0" kern="0" dirty="0" smtClean="0"/>
              <a:t> </a:t>
            </a:r>
            <a:r>
              <a:rPr lang="en-US" sz="600" i="0" kern="0" dirty="0" err="1" smtClean="0"/>
              <a:t>nežádoucích</a:t>
            </a:r>
            <a:r>
              <a:rPr lang="en-US" sz="600" i="0" kern="0" dirty="0" smtClean="0"/>
              <a:t> </a:t>
            </a:r>
            <a:r>
              <a:rPr lang="en-US" sz="600" i="0" kern="0" dirty="0" err="1" smtClean="0"/>
              <a:t>účinků</a:t>
            </a:r>
            <a:r>
              <a:rPr lang="en-US" sz="600" i="0" kern="0" dirty="0" smtClean="0"/>
              <a:t> : czech_republic.pa_susar@roche.com</a:t>
            </a:r>
            <a:br>
              <a:rPr lang="en-US" sz="600" i="0" kern="0" dirty="0" smtClean="0"/>
            </a:br>
            <a:r>
              <a:rPr lang="en-US" sz="600" i="0" kern="0" dirty="0" smtClean="0"/>
              <a:t>* </a:t>
            </a:r>
            <a:r>
              <a:rPr lang="en-US" sz="600" i="0" kern="0" dirty="0" err="1" smtClean="0"/>
              <a:t>Všimněte</a:t>
            </a:r>
            <a:r>
              <a:rPr lang="en-US" sz="600" i="0" kern="0" dirty="0" smtClean="0"/>
              <a:t> </a:t>
            </a:r>
            <a:r>
              <a:rPr lang="en-US" sz="600" i="0" kern="0" dirty="0" err="1" smtClean="0"/>
              <a:t>si</a:t>
            </a:r>
            <a:r>
              <a:rPr lang="en-US" sz="600" i="0" kern="0" dirty="0" smtClean="0"/>
              <a:t>, </a:t>
            </a:r>
            <a:r>
              <a:rPr lang="en-US" sz="600" i="0" kern="0" dirty="0" err="1" smtClean="0"/>
              <a:t>prosím</a:t>
            </a:r>
            <a:r>
              <a:rPr lang="en-US" sz="600" i="0" kern="0" dirty="0" smtClean="0"/>
              <a:t>, </a:t>
            </a:r>
            <a:r>
              <a:rPr lang="en-US" sz="600" i="0" kern="0" dirty="0" err="1" smtClean="0"/>
              <a:t>změn</a:t>
            </a:r>
            <a:r>
              <a:rPr lang="en-US" sz="600" i="0" kern="0" dirty="0" smtClean="0"/>
              <a:t> v </a:t>
            </a:r>
            <a:r>
              <a:rPr lang="en-US" sz="600" i="0" kern="0" dirty="0" err="1" smtClean="0"/>
              <a:t>informacích</a:t>
            </a:r>
            <a:r>
              <a:rPr lang="en-US" sz="600" i="0" kern="0" dirty="0" smtClean="0"/>
              <a:t> o </a:t>
            </a:r>
            <a:r>
              <a:rPr lang="en-US" sz="600" i="0" kern="0" dirty="0" err="1" smtClean="0"/>
              <a:t>léčivém</a:t>
            </a:r>
            <a:r>
              <a:rPr lang="en-US" sz="600" i="0" kern="0" dirty="0" smtClean="0"/>
              <a:t> </a:t>
            </a:r>
            <a:r>
              <a:rPr lang="en-US" sz="600" i="0" kern="0" dirty="0" err="1" smtClean="0"/>
              <a:t>přípravku</a:t>
            </a:r>
            <a:r>
              <a:rPr lang="en-US" sz="600" i="0" kern="0" dirty="0" smtClean="0"/>
              <a:t>.</a:t>
            </a:r>
            <a:endParaRPr lang="en-US" sz="600" i="0" kern="0" dirty="0"/>
          </a:p>
        </p:txBody>
      </p:sp>
    </p:spTree>
    <p:extLst>
      <p:ext uri="{BB962C8B-B14F-4D97-AF65-F5344CB8AC3E}">
        <p14:creationId xmlns:p14="http://schemas.microsoft.com/office/powerpoint/2010/main" val="17281190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Skupina 3"/>
          <p:cNvGrpSpPr/>
          <p:nvPr/>
        </p:nvGrpSpPr>
        <p:grpSpPr>
          <a:xfrm>
            <a:off x="0" y="-215460"/>
            <a:ext cx="9144000" cy="5560565"/>
            <a:chOff x="0" y="-172026"/>
            <a:chExt cx="9144000" cy="6461615"/>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2026"/>
              <a:ext cx="9144000" cy="6461615"/>
            </a:xfrm>
            <a:prstGeom prst="rect">
              <a:avLst/>
            </a:prstGeom>
          </p:spPr>
        </p:pic>
        <p:pic>
          <p:nvPicPr>
            <p:cNvPr id="6" name="Obrázek 5"/>
            <p:cNvPicPr>
              <a:picLocks noChangeAspect="1"/>
            </p:cNvPicPr>
            <p:nvPr/>
          </p:nvPicPr>
          <p:blipFill rotWithShape="1">
            <a:blip r:embed="rId3">
              <a:extLst>
                <a:ext uri="{28A0092B-C50C-407E-A947-70E740481C1C}">
                  <a14:useLocalDpi xmlns:a14="http://schemas.microsoft.com/office/drawing/2010/main" val="0"/>
                </a:ext>
              </a:extLst>
            </a:blip>
            <a:srcRect t="3975" b="16562"/>
            <a:stretch/>
          </p:blipFill>
          <p:spPr>
            <a:xfrm>
              <a:off x="0" y="1384646"/>
              <a:ext cx="9144000" cy="4776671"/>
            </a:xfrm>
            <a:prstGeom prst="rect">
              <a:avLst/>
            </a:prstGeom>
          </p:spPr>
        </p:pic>
      </p:grpSp>
      <p:grpSp>
        <p:nvGrpSpPr>
          <p:cNvPr id="13" name="Skupina 12"/>
          <p:cNvGrpSpPr/>
          <p:nvPr/>
        </p:nvGrpSpPr>
        <p:grpSpPr>
          <a:xfrm>
            <a:off x="971067" y="1182276"/>
            <a:ext cx="7432183" cy="3678546"/>
            <a:chOff x="302740" y="847811"/>
            <a:chExt cx="8483313" cy="4295689"/>
          </a:xfrm>
        </p:grpSpPr>
        <p:pic>
          <p:nvPicPr>
            <p:cNvPr id="11" name="Obrázek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740" y="847811"/>
              <a:ext cx="4011538" cy="4295689"/>
            </a:xfrm>
            <a:prstGeom prst="rect">
              <a:avLst/>
            </a:prstGeom>
          </p:spPr>
        </p:pic>
        <p:pic>
          <p:nvPicPr>
            <p:cNvPr id="12" name="Obrázek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0777" y="2221379"/>
              <a:ext cx="4385276" cy="1548551"/>
            </a:xfrm>
            <a:prstGeom prst="rect">
              <a:avLst/>
            </a:prstGeom>
          </p:spPr>
        </p:pic>
      </p:grpSp>
      <p:pic>
        <p:nvPicPr>
          <p:cNvPr id="14" name="Obrázek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59600" y="59377"/>
            <a:ext cx="2032000" cy="584200"/>
          </a:xfrm>
          <a:prstGeom prst="rect">
            <a:avLst/>
          </a:prstGeom>
        </p:spPr>
      </p:pic>
      <p:pic>
        <p:nvPicPr>
          <p:cNvPr id="15" name="Picture 4">
            <a:extLst>
              <a:ext uri="{FF2B5EF4-FFF2-40B4-BE49-F238E27FC236}">
                <a16:creationId xmlns:a16="http://schemas.microsoft.com/office/drawing/2014/main" id="{0F182B32-310C-4B22-BF31-FFD261E34D1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65124" y="268185"/>
            <a:ext cx="676253" cy="349991"/>
          </a:xfrm>
          <a:prstGeom prst="rect">
            <a:avLst/>
          </a:prstGeom>
        </p:spPr>
      </p:pic>
      <p:sp>
        <p:nvSpPr>
          <p:cNvPr id="10" name="Obdélník 9"/>
          <p:cNvSpPr/>
          <p:nvPr/>
        </p:nvSpPr>
        <p:spPr>
          <a:xfrm>
            <a:off x="8029484" y="4890610"/>
            <a:ext cx="1163351" cy="200055"/>
          </a:xfrm>
          <a:prstGeom prst="rect">
            <a:avLst/>
          </a:prstGeom>
        </p:spPr>
        <p:txBody>
          <a:bodyPr wrap="none">
            <a:spAutoFit/>
          </a:bodyPr>
          <a:lstStyle/>
          <a:p>
            <a:r>
              <a:rPr lang="mr-IN" sz="700" i="0" dirty="0" smtClean="0">
                <a:solidFill>
                  <a:srgbClr val="000000"/>
                </a:solidFill>
                <a:latin typeface="Helvetica" charset="0"/>
              </a:rPr>
              <a:t>CZ/TCN/0318/0005</a:t>
            </a:r>
            <a:r>
              <a:rPr lang="cs-CZ" sz="700" i="0" dirty="0" err="1" smtClean="0">
                <a:solidFill>
                  <a:srgbClr val="000000"/>
                </a:solidFill>
                <a:latin typeface="Helvetica" charset="0"/>
              </a:rPr>
              <a:t>ai</a:t>
            </a:r>
            <a:endParaRPr lang="cs-CZ" sz="700" dirty="0"/>
          </a:p>
        </p:txBody>
      </p:sp>
      <p:sp>
        <p:nvSpPr>
          <p:cNvPr id="17" name="Rectangle 16"/>
          <p:cNvSpPr/>
          <p:nvPr/>
        </p:nvSpPr>
        <p:spPr>
          <a:xfrm>
            <a:off x="8029484" y="4841556"/>
            <a:ext cx="968289" cy="200055"/>
          </a:xfrm>
          <a:prstGeom prst="rect">
            <a:avLst/>
          </a:prstGeom>
          <a:solidFill>
            <a:schemeClr val="tx2">
              <a:lumMod val="40000"/>
              <a:lumOff val="60000"/>
            </a:schemeClr>
          </a:solidFill>
        </p:spPr>
        <p:txBody>
          <a:bodyPr wrap="square">
            <a:spAutoFit/>
          </a:bodyPr>
          <a:lstStyle/>
          <a:p>
            <a:r>
              <a:rPr lang="en-US" sz="700" i="0" dirty="0">
                <a:solidFill>
                  <a:srgbClr val="555555"/>
                </a:solidFill>
                <a:latin typeface="Arial" panose="020B0604020202020204" pitchFamily="34" charset="0"/>
              </a:rPr>
              <a:t>M-CZ-00001107</a:t>
            </a:r>
            <a:endParaRPr lang="en-US" sz="700" dirty="0"/>
          </a:p>
        </p:txBody>
      </p:sp>
    </p:spTree>
    <p:extLst>
      <p:ext uri="{BB962C8B-B14F-4D97-AF65-F5344CB8AC3E}">
        <p14:creationId xmlns:p14="http://schemas.microsoft.com/office/powerpoint/2010/main" val="84853164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40" y="261034"/>
            <a:ext cx="7123642" cy="738188"/>
          </a:xfrm>
        </p:spPr>
        <p:txBody>
          <a:bodyPr/>
          <a:lstStyle/>
          <a:p>
            <a:r>
              <a:rPr lang="cs-CZ" b="1" dirty="0" smtClean="0"/>
              <a:t>Použité zkratky - pokračování</a:t>
            </a:r>
            <a:endParaRPr lang="en-GB" b="1" dirty="0"/>
          </a:p>
        </p:txBody>
      </p:sp>
      <p:sp>
        <p:nvSpPr>
          <p:cNvPr id="7" name="Content Placeholder 10"/>
          <p:cNvSpPr txBox="1">
            <a:spLocks/>
          </p:cNvSpPr>
          <p:nvPr/>
        </p:nvSpPr>
        <p:spPr bwMode="auto">
          <a:xfrm>
            <a:off x="283886" y="915989"/>
            <a:ext cx="8354157" cy="403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3" tIns="45711" rIns="91423" bIns="45711" numCol="1" anchor="t" anchorCtr="0" compatLnSpc="1">
            <a:prstTxWarp prst="textNoShape">
              <a:avLst/>
            </a:prstTxWarp>
          </a:bodyPr>
          <a:lstStyle>
            <a:lvl1pPr marL="263525" indent="-263525" algn="l" rtl="0" eaLnBrk="1" fontAlgn="base" hangingPunct="1">
              <a:spcBef>
                <a:spcPct val="65000"/>
              </a:spcBef>
              <a:spcAft>
                <a:spcPct val="0"/>
              </a:spcAft>
              <a:buClr>
                <a:schemeClr val="tx1"/>
              </a:buClr>
              <a:buFont typeface="Arial" pitchFamily="34" charset="0"/>
              <a:buChar char="•"/>
              <a:defRPr sz="2000">
                <a:solidFill>
                  <a:schemeClr val="tx1"/>
                </a:solidFill>
                <a:latin typeface="+mn-lt"/>
                <a:ea typeface="+mn-ea"/>
                <a:cs typeface="+mn-cs"/>
              </a:defRPr>
            </a:lvl1pPr>
            <a:lvl2pPr marL="627063" indent="-271463" algn="l" rtl="0" eaLnBrk="1" fontAlgn="base" hangingPunct="1">
              <a:spcBef>
                <a:spcPct val="35000"/>
              </a:spcBef>
              <a:spcAft>
                <a:spcPct val="0"/>
              </a:spcAft>
              <a:buClr>
                <a:schemeClr val="tx1"/>
              </a:buClr>
              <a:buFont typeface="Arial" pitchFamily="34" charset="0"/>
              <a:buChar char="–"/>
              <a:defRPr>
                <a:solidFill>
                  <a:schemeClr val="tx1"/>
                </a:solidFill>
                <a:latin typeface="+mn-lt"/>
              </a:defRPr>
            </a:lvl2pPr>
            <a:lvl3pPr marL="901700" indent="-274638" algn="l" rtl="0" eaLnBrk="1" fontAlgn="base" hangingPunct="1">
              <a:spcBef>
                <a:spcPct val="25000"/>
              </a:spcBef>
              <a:spcAft>
                <a:spcPct val="0"/>
              </a:spcAft>
              <a:buClr>
                <a:schemeClr val="tx1"/>
              </a:buClr>
              <a:buFont typeface="Arial" pitchFamily="34" charset="0"/>
              <a:buChar char="•"/>
              <a:defRPr sz="1600">
                <a:solidFill>
                  <a:schemeClr val="tx1"/>
                </a:solidFill>
                <a:latin typeface="+mn-lt"/>
              </a:defRPr>
            </a:lvl3pPr>
            <a:lvl4pPr marL="1265238" indent="-282575" algn="l" rtl="0" eaLnBrk="1" fontAlgn="base" hangingPunct="1">
              <a:spcBef>
                <a:spcPct val="20000"/>
              </a:spcBef>
              <a:spcAft>
                <a:spcPct val="0"/>
              </a:spcAft>
              <a:buClr>
                <a:schemeClr val="tx1"/>
              </a:buClr>
              <a:buFont typeface="Arial" pitchFamily="34" charset="0"/>
              <a:buChar char="–"/>
              <a:defRPr sz="1400">
                <a:solidFill>
                  <a:schemeClr val="tx1"/>
                </a:solidFill>
                <a:latin typeface="+mn-lt"/>
              </a:defRPr>
            </a:lvl4pPr>
            <a:lvl5pPr marL="1616075" indent="-269875" algn="l" rtl="0" eaLnBrk="1" fontAlgn="base" hangingPunct="1">
              <a:spcBef>
                <a:spcPct val="20000"/>
              </a:spcBef>
              <a:spcAft>
                <a:spcPct val="0"/>
              </a:spcAft>
              <a:buClr>
                <a:schemeClr val="tx1"/>
              </a:buClr>
              <a:buFont typeface="Arial" pitchFamily="34" charset="0"/>
              <a:buChar char="»"/>
              <a:defRPr sz="1400">
                <a:solidFill>
                  <a:schemeClr val="tx1"/>
                </a:solidFill>
                <a:latin typeface="+mn-lt"/>
              </a:defRPr>
            </a:lvl5pPr>
            <a:lvl6pPr marL="2073275" indent="-349250" algn="l" rtl="0" eaLnBrk="1" fontAlgn="base" hangingPunct="1">
              <a:spcBef>
                <a:spcPct val="20000"/>
              </a:spcBef>
              <a:spcAft>
                <a:spcPct val="0"/>
              </a:spcAft>
              <a:buClr>
                <a:srgbClr val="FB6D13"/>
              </a:buClr>
              <a:buFont typeface="Arial" pitchFamily="34" charset="0"/>
              <a:buChar char="»"/>
              <a:defRPr sz="1400">
                <a:solidFill>
                  <a:schemeClr val="tx1"/>
                </a:solidFill>
                <a:latin typeface="+mn-lt"/>
              </a:defRPr>
            </a:lvl6pPr>
            <a:lvl7pPr marL="2530475" indent="-349250" algn="l" rtl="0" eaLnBrk="1" fontAlgn="base" hangingPunct="1">
              <a:spcBef>
                <a:spcPct val="20000"/>
              </a:spcBef>
              <a:spcAft>
                <a:spcPct val="0"/>
              </a:spcAft>
              <a:buClr>
                <a:srgbClr val="FB6D13"/>
              </a:buClr>
              <a:buFont typeface="Arial" pitchFamily="34" charset="0"/>
              <a:buChar char="»"/>
              <a:defRPr sz="1400">
                <a:solidFill>
                  <a:schemeClr val="tx1"/>
                </a:solidFill>
                <a:latin typeface="+mn-lt"/>
              </a:defRPr>
            </a:lvl7pPr>
            <a:lvl8pPr marL="2987675" indent="-349250" algn="l" rtl="0" eaLnBrk="1" fontAlgn="base" hangingPunct="1">
              <a:spcBef>
                <a:spcPct val="20000"/>
              </a:spcBef>
              <a:spcAft>
                <a:spcPct val="0"/>
              </a:spcAft>
              <a:buClr>
                <a:srgbClr val="FB6D13"/>
              </a:buClr>
              <a:buFont typeface="Arial" pitchFamily="34" charset="0"/>
              <a:buChar char="»"/>
              <a:defRPr sz="1400">
                <a:solidFill>
                  <a:schemeClr val="tx1"/>
                </a:solidFill>
                <a:latin typeface="+mn-lt"/>
              </a:defRPr>
            </a:lvl8pPr>
            <a:lvl9pPr marL="3444875" indent="-349250" algn="l" rtl="0" eaLnBrk="1" fontAlgn="base" hangingPunct="1">
              <a:spcBef>
                <a:spcPct val="20000"/>
              </a:spcBef>
              <a:spcAft>
                <a:spcPct val="0"/>
              </a:spcAft>
              <a:buClr>
                <a:srgbClr val="FB6D13"/>
              </a:buClr>
              <a:buFont typeface="Arial" pitchFamily="34" charset="0"/>
              <a:buChar char="»"/>
              <a:defRPr sz="1400">
                <a:solidFill>
                  <a:schemeClr val="tx1"/>
                </a:solidFill>
                <a:latin typeface="+mn-lt"/>
              </a:defRPr>
            </a:lvl9pPr>
          </a:lstStyle>
          <a:p>
            <a:pPr>
              <a:spcBef>
                <a:spcPts val="300"/>
              </a:spcBef>
            </a:pPr>
            <a:r>
              <a:rPr lang="en-GB" sz="1000" b="1" i="0" dirty="0">
                <a:latin typeface="Imago" pitchFamily="2" charset="0"/>
              </a:rPr>
              <a:t>RCC, renal cell carcinoma</a:t>
            </a:r>
            <a:endParaRPr lang="en-GB" sz="1000" i="0" dirty="0">
              <a:latin typeface="Imago" pitchFamily="2" charset="0"/>
            </a:endParaRPr>
          </a:p>
          <a:p>
            <a:pPr>
              <a:spcBef>
                <a:spcPts val="300"/>
              </a:spcBef>
            </a:pPr>
            <a:r>
              <a:rPr lang="en-GB" sz="1000" b="1" i="0" dirty="0">
                <a:latin typeface="Imago" pitchFamily="2" charset="0"/>
              </a:rPr>
              <a:t>TAM, tumour-associated macrophage</a:t>
            </a:r>
            <a:endParaRPr lang="en-GB" sz="1000" i="0" dirty="0">
              <a:latin typeface="Imago" pitchFamily="2" charset="0"/>
            </a:endParaRPr>
          </a:p>
          <a:p>
            <a:pPr>
              <a:spcBef>
                <a:spcPts val="300"/>
              </a:spcBef>
            </a:pPr>
            <a:r>
              <a:rPr lang="en-GB" sz="1000" b="1" i="0" dirty="0">
                <a:latin typeface="Imago" pitchFamily="2" charset="0"/>
              </a:rPr>
              <a:t>TCB, T cell </a:t>
            </a:r>
            <a:r>
              <a:rPr lang="en-GB" sz="1000" b="1" i="0" dirty="0" err="1">
                <a:latin typeface="Imago" pitchFamily="2" charset="0"/>
              </a:rPr>
              <a:t>bispecifics</a:t>
            </a:r>
            <a:r>
              <a:rPr lang="en-GB" sz="1000" b="1" i="0" dirty="0">
                <a:latin typeface="Imago" pitchFamily="2" charset="0"/>
              </a:rPr>
              <a:t> </a:t>
            </a:r>
            <a:endParaRPr lang="en-GB" sz="1000" i="0" dirty="0">
              <a:latin typeface="Imago" pitchFamily="2" charset="0"/>
            </a:endParaRPr>
          </a:p>
          <a:p>
            <a:pPr>
              <a:spcBef>
                <a:spcPts val="300"/>
              </a:spcBef>
            </a:pPr>
            <a:r>
              <a:rPr lang="en-GB" sz="1000" b="1" i="0" dirty="0">
                <a:latin typeface="Imago" pitchFamily="2" charset="0"/>
              </a:rPr>
              <a:t>TCR, T-cell receptor</a:t>
            </a:r>
            <a:endParaRPr lang="en-GB" sz="1000" i="0" dirty="0">
              <a:latin typeface="Imago" pitchFamily="2" charset="0"/>
            </a:endParaRPr>
          </a:p>
          <a:p>
            <a:pPr>
              <a:spcBef>
                <a:spcPts val="300"/>
              </a:spcBef>
            </a:pPr>
            <a:r>
              <a:rPr lang="en-GB" sz="1000" b="1" i="0" dirty="0">
                <a:latin typeface="Imago" pitchFamily="2" charset="0"/>
              </a:rPr>
              <a:t>T-DM1, trastuzumab emtansine</a:t>
            </a:r>
            <a:endParaRPr lang="en-GB" sz="1000" i="0" dirty="0">
              <a:latin typeface="Imago" pitchFamily="2" charset="0"/>
            </a:endParaRPr>
          </a:p>
          <a:p>
            <a:pPr>
              <a:spcBef>
                <a:spcPts val="300"/>
              </a:spcBef>
            </a:pPr>
            <a:r>
              <a:rPr lang="en-GB" sz="1000" b="1" i="0" dirty="0">
                <a:latin typeface="Imago" pitchFamily="2" charset="0"/>
              </a:rPr>
              <a:t>TDB, T cell–dependent bispecific</a:t>
            </a:r>
            <a:endParaRPr lang="en-GB" sz="1000" i="0" dirty="0">
              <a:latin typeface="Imago" pitchFamily="2" charset="0"/>
            </a:endParaRPr>
          </a:p>
          <a:p>
            <a:pPr>
              <a:spcBef>
                <a:spcPts val="300"/>
              </a:spcBef>
            </a:pPr>
            <a:r>
              <a:rPr lang="en-GB" sz="1000" b="1" i="0" dirty="0" err="1">
                <a:latin typeface="Imago" pitchFamily="2" charset="0"/>
              </a:rPr>
              <a:t>Teff</a:t>
            </a:r>
            <a:r>
              <a:rPr lang="en-GB" sz="1000" b="1" i="0" dirty="0">
                <a:latin typeface="Imago" pitchFamily="2" charset="0"/>
              </a:rPr>
              <a:t>, effector T cell</a:t>
            </a:r>
            <a:endParaRPr lang="en-GB" sz="1000" i="0" dirty="0">
              <a:latin typeface="Imago" pitchFamily="2" charset="0"/>
            </a:endParaRPr>
          </a:p>
          <a:p>
            <a:pPr>
              <a:spcBef>
                <a:spcPts val="300"/>
              </a:spcBef>
            </a:pPr>
            <a:r>
              <a:rPr lang="en-GB" sz="1000" b="1" i="0" dirty="0">
                <a:latin typeface="Imago" pitchFamily="2" charset="0"/>
              </a:rPr>
              <a:t>Th, T-helper</a:t>
            </a:r>
            <a:endParaRPr lang="en-GB" sz="1000" i="0" dirty="0">
              <a:latin typeface="Imago" pitchFamily="2" charset="0"/>
            </a:endParaRPr>
          </a:p>
          <a:p>
            <a:pPr>
              <a:spcBef>
                <a:spcPts val="300"/>
              </a:spcBef>
            </a:pPr>
            <a:r>
              <a:rPr lang="en-GB" sz="1000" b="1" i="0" dirty="0">
                <a:latin typeface="Imago" pitchFamily="2" charset="0"/>
              </a:rPr>
              <a:t>TIGIT, T-cell Immunoglobulin and ITIM Domain</a:t>
            </a:r>
            <a:endParaRPr lang="en-GB" sz="1000" i="0" dirty="0">
              <a:latin typeface="Imago" pitchFamily="2" charset="0"/>
            </a:endParaRPr>
          </a:p>
          <a:p>
            <a:pPr>
              <a:spcBef>
                <a:spcPts val="300"/>
              </a:spcBef>
            </a:pPr>
            <a:r>
              <a:rPr lang="en-GB" sz="1000" b="1" i="0" dirty="0">
                <a:latin typeface="Imago" pitchFamily="2" charset="0"/>
              </a:rPr>
              <a:t>TIM-3, T-cell immunoglobulin domain and mucin domain-3</a:t>
            </a:r>
            <a:endParaRPr lang="en-GB" sz="1000" i="0" dirty="0">
              <a:latin typeface="Imago" pitchFamily="2" charset="0"/>
            </a:endParaRPr>
          </a:p>
          <a:p>
            <a:pPr>
              <a:spcBef>
                <a:spcPts val="300"/>
              </a:spcBef>
            </a:pPr>
            <a:r>
              <a:rPr lang="en-GB" sz="1000" b="1" i="0" dirty="0">
                <a:latin typeface="Imago" pitchFamily="2" charset="0"/>
              </a:rPr>
              <a:t>TME, tumour microenvironment</a:t>
            </a:r>
            <a:endParaRPr lang="en-GB" sz="1000" i="0" dirty="0">
              <a:latin typeface="Imago" pitchFamily="2" charset="0"/>
            </a:endParaRPr>
          </a:p>
          <a:p>
            <a:pPr>
              <a:spcBef>
                <a:spcPts val="300"/>
              </a:spcBef>
            </a:pPr>
            <a:r>
              <a:rPr lang="en-GB" sz="1000" b="1" i="0" dirty="0">
                <a:latin typeface="Imago" pitchFamily="2" charset="0"/>
              </a:rPr>
              <a:t>TNBC, triple negative breast cancer </a:t>
            </a:r>
            <a:endParaRPr lang="en-GB" sz="1000" i="0" dirty="0">
              <a:latin typeface="Imago" pitchFamily="2" charset="0"/>
            </a:endParaRPr>
          </a:p>
          <a:p>
            <a:pPr>
              <a:spcBef>
                <a:spcPts val="300"/>
              </a:spcBef>
            </a:pPr>
            <a:r>
              <a:rPr lang="en-GB" sz="1000" b="1" i="0" dirty="0">
                <a:latin typeface="Imago" pitchFamily="2" charset="0"/>
              </a:rPr>
              <a:t>TNF, tumour necrosis factor</a:t>
            </a:r>
            <a:endParaRPr lang="en-GB" sz="1000" i="0" dirty="0">
              <a:latin typeface="Imago" pitchFamily="2" charset="0"/>
            </a:endParaRPr>
          </a:p>
          <a:p>
            <a:pPr>
              <a:spcBef>
                <a:spcPts val="300"/>
              </a:spcBef>
            </a:pPr>
            <a:r>
              <a:rPr lang="en-GB" sz="1000" b="1" i="0" dirty="0">
                <a:latin typeface="Imago" pitchFamily="2" charset="0"/>
              </a:rPr>
              <a:t>TNFR, tumour necrosis factor receptor</a:t>
            </a:r>
            <a:endParaRPr lang="en-GB" sz="1000" i="0" dirty="0">
              <a:latin typeface="Imago" pitchFamily="2" charset="0"/>
            </a:endParaRPr>
          </a:p>
          <a:p>
            <a:pPr>
              <a:spcBef>
                <a:spcPts val="300"/>
              </a:spcBef>
            </a:pPr>
            <a:r>
              <a:rPr lang="en-GB" sz="1000" b="1" i="0" dirty="0" err="1">
                <a:latin typeface="Imago" pitchFamily="2" charset="0"/>
              </a:rPr>
              <a:t>Treg</a:t>
            </a:r>
            <a:r>
              <a:rPr lang="en-GB" sz="1000" b="1" i="0" dirty="0">
                <a:latin typeface="Imago" pitchFamily="2" charset="0"/>
              </a:rPr>
              <a:t>, regulatory T cell</a:t>
            </a:r>
            <a:endParaRPr lang="en-GB" sz="1000" i="0" dirty="0">
              <a:latin typeface="Imago" pitchFamily="2" charset="0"/>
            </a:endParaRPr>
          </a:p>
          <a:p>
            <a:pPr>
              <a:spcBef>
                <a:spcPts val="300"/>
              </a:spcBef>
            </a:pPr>
            <a:r>
              <a:rPr lang="en-GB" sz="1000" b="1" i="0" dirty="0">
                <a:latin typeface="Imago" pitchFamily="2" charset="0"/>
              </a:rPr>
              <a:t>VEGF, vascular endothelial growth factor</a:t>
            </a:r>
            <a:endParaRPr lang="en-GB" sz="1000" i="0" dirty="0">
              <a:latin typeface="Imago" pitchFamily="2" charset="0"/>
            </a:endParaRPr>
          </a:p>
        </p:txBody>
      </p:sp>
      <p:sp>
        <p:nvSpPr>
          <p:cNvPr id="6" name="Obdélník 5"/>
          <p:cNvSpPr/>
          <p:nvPr/>
        </p:nvSpPr>
        <p:spPr>
          <a:xfrm>
            <a:off x="8029484" y="4890610"/>
            <a:ext cx="960519" cy="200055"/>
          </a:xfrm>
          <a:prstGeom prst="rect">
            <a:avLst/>
          </a:prstGeom>
        </p:spPr>
        <p:txBody>
          <a:bodyPr wrap="none">
            <a:spAutoFit/>
          </a:bodyPr>
          <a:lstStyle/>
          <a:p>
            <a:r>
              <a:rPr lang="mr-IN" sz="700" i="0" dirty="0">
                <a:solidFill>
                  <a:srgbClr val="000000"/>
                </a:solidFill>
                <a:latin typeface="Helvetica" charset="0"/>
              </a:rPr>
              <a:t>CZ/TCN/0318/0005</a:t>
            </a:r>
            <a:endParaRPr lang="cs-CZ" sz="700" dirty="0"/>
          </a:p>
        </p:txBody>
      </p:sp>
      <p:sp>
        <p:nvSpPr>
          <p:cNvPr id="5" name="Rectangle 4"/>
          <p:cNvSpPr/>
          <p:nvPr/>
        </p:nvSpPr>
        <p:spPr>
          <a:xfrm>
            <a:off x="8069031" y="4867348"/>
            <a:ext cx="968289" cy="200055"/>
          </a:xfrm>
          <a:prstGeom prst="rect">
            <a:avLst/>
          </a:prstGeom>
          <a:solidFill>
            <a:schemeClr val="bg1"/>
          </a:solidFill>
        </p:spPr>
        <p:txBody>
          <a:bodyPr wrap="square">
            <a:spAutoFit/>
          </a:bodyPr>
          <a:lstStyle/>
          <a:p>
            <a:r>
              <a:rPr lang="en-US" sz="700" i="0" dirty="0">
                <a:solidFill>
                  <a:srgbClr val="555555"/>
                </a:solidFill>
                <a:latin typeface="Arial" panose="020B0604020202020204" pitchFamily="34" charset="0"/>
              </a:rPr>
              <a:t>M-CZ-00001107</a:t>
            </a:r>
            <a:endParaRPr lang="en-US" sz="700" dirty="0"/>
          </a:p>
        </p:txBody>
      </p:sp>
    </p:spTree>
    <p:extLst>
      <p:ext uri="{BB962C8B-B14F-4D97-AF65-F5344CB8AC3E}">
        <p14:creationId xmlns:p14="http://schemas.microsoft.com/office/powerpoint/2010/main" val="275261381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Skupina 4"/>
          <p:cNvGrpSpPr/>
          <p:nvPr/>
        </p:nvGrpSpPr>
        <p:grpSpPr>
          <a:xfrm>
            <a:off x="0" y="-304800"/>
            <a:ext cx="9144000" cy="5448300"/>
            <a:chOff x="0" y="-172026"/>
            <a:chExt cx="9144000" cy="6461615"/>
          </a:xfrm>
        </p:grpSpPr>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2026"/>
              <a:ext cx="9144000" cy="6461615"/>
            </a:xfrm>
            <a:prstGeom prst="rect">
              <a:avLst/>
            </a:prstGeom>
          </p:spPr>
        </p:pic>
        <p:pic>
          <p:nvPicPr>
            <p:cNvPr id="7" name="Obrázek 6"/>
            <p:cNvPicPr>
              <a:picLocks noChangeAspect="1"/>
            </p:cNvPicPr>
            <p:nvPr/>
          </p:nvPicPr>
          <p:blipFill rotWithShape="1">
            <a:blip r:embed="rId4">
              <a:extLst>
                <a:ext uri="{28A0092B-C50C-407E-A947-70E740481C1C}">
                  <a14:useLocalDpi xmlns:a14="http://schemas.microsoft.com/office/drawing/2010/main" val="0"/>
                </a:ext>
              </a:extLst>
            </a:blip>
            <a:srcRect t="3975" b="16562"/>
            <a:stretch/>
          </p:blipFill>
          <p:spPr>
            <a:xfrm>
              <a:off x="0" y="1384646"/>
              <a:ext cx="9144000" cy="4776671"/>
            </a:xfrm>
            <a:prstGeom prst="rect">
              <a:avLst/>
            </a:prstGeom>
          </p:spPr>
        </p:pic>
      </p:grpSp>
      <p:grpSp>
        <p:nvGrpSpPr>
          <p:cNvPr id="8" name="Skupina 7"/>
          <p:cNvGrpSpPr/>
          <p:nvPr/>
        </p:nvGrpSpPr>
        <p:grpSpPr>
          <a:xfrm>
            <a:off x="5906730" y="3485134"/>
            <a:ext cx="2862648" cy="1445737"/>
            <a:chOff x="226540" y="2038867"/>
            <a:chExt cx="8483313" cy="4295689"/>
          </a:xfrm>
        </p:grpSpPr>
        <p:pic>
          <p:nvPicPr>
            <p:cNvPr id="9" name="Obrázek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540" y="2038867"/>
              <a:ext cx="4011538" cy="4295689"/>
            </a:xfrm>
            <a:prstGeom prst="rect">
              <a:avLst/>
            </a:prstGeom>
          </p:spPr>
        </p:pic>
        <p:pic>
          <p:nvPicPr>
            <p:cNvPr id="10" name="Obrázek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24577" y="3412435"/>
              <a:ext cx="4385276" cy="1548551"/>
            </a:xfrm>
            <a:prstGeom prst="rect">
              <a:avLst/>
            </a:prstGeom>
          </p:spPr>
        </p:pic>
      </p:grpSp>
      <p:pic>
        <p:nvPicPr>
          <p:cNvPr id="12" name="Obrázek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56984" y="91440"/>
            <a:ext cx="2032000" cy="639572"/>
          </a:xfrm>
          <a:prstGeom prst="rect">
            <a:avLst/>
          </a:prstGeom>
        </p:spPr>
      </p:pic>
      <p:pic>
        <p:nvPicPr>
          <p:cNvPr id="13" name="Picture 4">
            <a:extLst>
              <a:ext uri="{FF2B5EF4-FFF2-40B4-BE49-F238E27FC236}">
                <a16:creationId xmlns:a16="http://schemas.microsoft.com/office/drawing/2014/main" id="{0F182B32-310C-4B22-BF31-FFD261E34D1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30686" y="298423"/>
            <a:ext cx="676253" cy="349991"/>
          </a:xfrm>
          <a:prstGeom prst="rect">
            <a:avLst/>
          </a:prstGeom>
        </p:spPr>
      </p:pic>
      <p:sp>
        <p:nvSpPr>
          <p:cNvPr id="14" name="Title 1"/>
          <p:cNvSpPr>
            <a:spLocks noGrp="1"/>
          </p:cNvSpPr>
          <p:nvPr>
            <p:ph type="title"/>
          </p:nvPr>
        </p:nvSpPr>
        <p:spPr>
          <a:xfrm>
            <a:off x="0" y="1616379"/>
            <a:ext cx="9144000" cy="1021556"/>
          </a:xfrm>
        </p:spPr>
        <p:txBody>
          <a:bodyPr/>
          <a:lstStyle/>
          <a:p>
            <a:pPr algn="ctr"/>
            <a:r>
              <a:rPr lang="cs-CZ" sz="3200" dirty="0" smtClean="0"/>
              <a:t>IMUNITNÍ ODPOVĚĎ u nádoru</a:t>
            </a:r>
            <a:endParaRPr lang="en-GB" sz="3200" dirty="0"/>
          </a:p>
        </p:txBody>
      </p:sp>
      <p:cxnSp>
        <p:nvCxnSpPr>
          <p:cNvPr id="11" name="Přímá spojnice 10"/>
          <p:cNvCxnSpPr/>
          <p:nvPr/>
        </p:nvCxnSpPr>
        <p:spPr bwMode="auto">
          <a:xfrm>
            <a:off x="886968" y="2350008"/>
            <a:ext cx="7341723"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Obdélník 14"/>
          <p:cNvSpPr/>
          <p:nvPr/>
        </p:nvSpPr>
        <p:spPr>
          <a:xfrm>
            <a:off x="8029484" y="4890610"/>
            <a:ext cx="1163351" cy="200055"/>
          </a:xfrm>
          <a:prstGeom prst="rect">
            <a:avLst/>
          </a:prstGeom>
        </p:spPr>
        <p:txBody>
          <a:bodyPr wrap="none">
            <a:spAutoFit/>
          </a:bodyPr>
          <a:lstStyle/>
          <a:p>
            <a:r>
              <a:rPr lang="mr-IN" sz="700" i="0" dirty="0" smtClean="0">
                <a:solidFill>
                  <a:srgbClr val="000000"/>
                </a:solidFill>
                <a:latin typeface="Helvetica" charset="0"/>
              </a:rPr>
              <a:t>CZ/TCN/0318/0005</a:t>
            </a:r>
            <a:r>
              <a:rPr lang="cs-CZ" sz="700" i="0" dirty="0" err="1" smtClean="0">
                <a:solidFill>
                  <a:srgbClr val="000000"/>
                </a:solidFill>
                <a:latin typeface="Helvetica" charset="0"/>
              </a:rPr>
              <a:t>ai</a:t>
            </a:r>
            <a:endParaRPr lang="cs-CZ" sz="700" dirty="0"/>
          </a:p>
        </p:txBody>
      </p:sp>
      <p:sp>
        <p:nvSpPr>
          <p:cNvPr id="16" name="Rectangle 15"/>
          <p:cNvSpPr/>
          <p:nvPr/>
        </p:nvSpPr>
        <p:spPr>
          <a:xfrm>
            <a:off x="8069031" y="4867348"/>
            <a:ext cx="968289" cy="200055"/>
          </a:xfrm>
          <a:prstGeom prst="rect">
            <a:avLst/>
          </a:prstGeom>
          <a:solidFill>
            <a:schemeClr val="tx2">
              <a:lumMod val="40000"/>
              <a:lumOff val="60000"/>
            </a:schemeClr>
          </a:solidFill>
        </p:spPr>
        <p:txBody>
          <a:bodyPr wrap="square">
            <a:spAutoFit/>
          </a:bodyPr>
          <a:lstStyle/>
          <a:p>
            <a:r>
              <a:rPr lang="en-US" sz="700" i="0" dirty="0">
                <a:solidFill>
                  <a:srgbClr val="555555"/>
                </a:solidFill>
                <a:latin typeface="Arial" panose="020B0604020202020204" pitchFamily="34" charset="0"/>
              </a:rPr>
              <a:t>M-CZ-00001107</a:t>
            </a:r>
            <a:endParaRPr lang="en-US" sz="700" dirty="0"/>
          </a:p>
        </p:txBody>
      </p:sp>
    </p:spTree>
    <p:extLst>
      <p:ext uri="{BB962C8B-B14F-4D97-AF65-F5344CB8AC3E}">
        <p14:creationId xmlns:p14="http://schemas.microsoft.com/office/powerpoint/2010/main" val="318524677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155" y="368076"/>
            <a:ext cx="7123642" cy="738188"/>
          </a:xfrm>
        </p:spPr>
        <p:txBody>
          <a:bodyPr/>
          <a:lstStyle/>
          <a:p>
            <a:r>
              <a:rPr lang="cs-CZ" b="1" dirty="0" smtClean="0"/>
              <a:t>Protinádorová imunitní odpověď </a:t>
            </a:r>
            <a:endParaRPr lang="en-US" b="1" i="1" dirty="0">
              <a:latin typeface="Minion" panose="02040503050201020203" pitchFamily="18" charset="0"/>
            </a:endParaRPr>
          </a:p>
        </p:txBody>
      </p:sp>
      <p:sp>
        <p:nvSpPr>
          <p:cNvPr id="3" name="Content Placeholder 2"/>
          <p:cNvSpPr>
            <a:spLocks noGrp="1"/>
          </p:cNvSpPr>
          <p:nvPr>
            <p:ph idx="1"/>
          </p:nvPr>
        </p:nvSpPr>
        <p:spPr>
          <a:xfrm>
            <a:off x="303155" y="892618"/>
            <a:ext cx="8340725" cy="3857086"/>
          </a:xfrm>
        </p:spPr>
        <p:txBody>
          <a:bodyPr/>
          <a:lstStyle/>
          <a:p>
            <a:pPr algn="just"/>
            <a:r>
              <a:rPr lang="cs-CZ" sz="1600" dirty="0" smtClean="0"/>
              <a:t>Genetické a buněčné změny nádorových buněk rozpoznány imunitním systémem jako organismu nevlastní buňky</a:t>
            </a:r>
            <a:r>
              <a:rPr lang="en-US" sz="1600" dirty="0" smtClean="0"/>
              <a:t>:</a:t>
            </a:r>
            <a:endParaRPr lang="en-US" sz="1600" dirty="0"/>
          </a:p>
          <a:p>
            <a:pPr lvl="1" algn="just"/>
            <a:r>
              <a:rPr lang="cs-CZ" sz="1400" b="1" dirty="0" smtClean="0"/>
              <a:t>Antigeny spojené s tumorem – </a:t>
            </a:r>
            <a:r>
              <a:rPr lang="cs-CZ" sz="1400" dirty="0" smtClean="0"/>
              <a:t>sdílené antigeny, nadměrně exprimované u nádorového onemocnění. </a:t>
            </a:r>
            <a:endParaRPr lang="en-US" sz="1400" baseline="30000" dirty="0"/>
          </a:p>
          <a:p>
            <a:pPr lvl="1" algn="just"/>
            <a:r>
              <a:rPr lang="en-US" sz="1400" b="1" dirty="0" err="1" smtClean="0"/>
              <a:t>Neoantigen</a:t>
            </a:r>
            <a:r>
              <a:rPr lang="cs-CZ" sz="1400" b="1" dirty="0" smtClean="0"/>
              <a:t>y -  </a:t>
            </a:r>
            <a:r>
              <a:rPr lang="cs-CZ" sz="1400" dirty="0" smtClean="0"/>
              <a:t>pro tumor specifické imunogeny vznikající genetickými mutacemi během onkogeneze. </a:t>
            </a:r>
            <a:endParaRPr lang="en-US" sz="1400" dirty="0"/>
          </a:p>
          <a:p>
            <a:pPr algn="just"/>
            <a:r>
              <a:rPr lang="en-US" sz="1600" dirty="0" smtClean="0"/>
              <a:t> </a:t>
            </a:r>
            <a:r>
              <a:rPr lang="cs-CZ" sz="1600" b="1" dirty="0" smtClean="0"/>
              <a:t>T- lymfocyty namířené proti tumoru schopny usmrcovat nádorové buňky. </a:t>
            </a:r>
            <a:endParaRPr lang="en-US" sz="1600" dirty="0"/>
          </a:p>
          <a:p>
            <a:pPr algn="just"/>
            <a:r>
              <a:rPr lang="cs-CZ" sz="1600" dirty="0" smtClean="0"/>
              <a:t>Cyklus protinádorové imunity sestává ze 7 na sebe navazujících kroků zajišťujících protinádorovou imunitní odpověď. </a:t>
            </a:r>
          </a:p>
          <a:p>
            <a:pPr algn="just"/>
            <a:r>
              <a:rPr lang="cs-CZ" sz="1600" dirty="0" smtClean="0"/>
              <a:t>Aby protinádorová imunitní odpověď vedla k usmrcení nádorových buněk, musí proběhnout všechny kroky cyklu. </a:t>
            </a:r>
          </a:p>
          <a:p>
            <a:pPr algn="just"/>
            <a:r>
              <a:rPr lang="cs-CZ" sz="1600" b="1" dirty="0" smtClean="0"/>
              <a:t>Přerušení cyklu v jakémkoli kroku vede k inhibici aktivity T- buněk a přispívá k </a:t>
            </a:r>
            <a:r>
              <a:rPr lang="cs-CZ" sz="1600" b="1" dirty="0" err="1" smtClean="0"/>
              <a:t>tumorigenezi</a:t>
            </a:r>
            <a:r>
              <a:rPr lang="cs-CZ" sz="1600" b="1" dirty="0" smtClean="0"/>
              <a:t>. </a:t>
            </a:r>
            <a:endParaRPr lang="en-US" sz="1600" dirty="0"/>
          </a:p>
        </p:txBody>
      </p:sp>
      <p:sp>
        <p:nvSpPr>
          <p:cNvPr id="4" name="Text Placeholder 3"/>
          <p:cNvSpPr>
            <a:spLocks noGrp="1"/>
          </p:cNvSpPr>
          <p:nvPr>
            <p:ph type="body" sz="quarter" idx="4294967295"/>
          </p:nvPr>
        </p:nvSpPr>
        <p:spPr>
          <a:xfrm>
            <a:off x="303155" y="4890610"/>
            <a:ext cx="3080125" cy="115913"/>
          </a:xfrm>
        </p:spPr>
        <p:txBody>
          <a:bodyPr/>
          <a:lstStyle/>
          <a:p>
            <a:pPr marL="0" indent="0">
              <a:buNone/>
            </a:pPr>
            <a:r>
              <a:rPr lang="en-US" sz="700" dirty="0">
                <a:solidFill>
                  <a:schemeClr val="bg1">
                    <a:lumMod val="50000"/>
                  </a:schemeClr>
                </a:solidFill>
                <a:cs typeface="Arial" panose="020B0604020202020204" pitchFamily="34" charset="0"/>
              </a:rPr>
              <a:t>1. Lu </a:t>
            </a:r>
            <a:r>
              <a:rPr lang="en-US" sz="700" dirty="0" smtClean="0">
                <a:solidFill>
                  <a:schemeClr val="bg1">
                    <a:lumMod val="50000"/>
                  </a:schemeClr>
                </a:solidFill>
                <a:cs typeface="Arial" panose="020B0604020202020204" pitchFamily="34" charset="0"/>
              </a:rPr>
              <a:t>Y-C, et al. </a:t>
            </a:r>
            <a:r>
              <a:rPr lang="en-US" sz="700" i="1" dirty="0" err="1" smtClean="0">
                <a:solidFill>
                  <a:schemeClr val="bg1">
                    <a:lumMod val="50000"/>
                  </a:schemeClr>
                </a:solidFill>
                <a:cs typeface="Arial" panose="020B0604020202020204" pitchFamily="34" charset="0"/>
              </a:rPr>
              <a:t>Sem</a:t>
            </a:r>
            <a:r>
              <a:rPr lang="en-US" sz="700" i="1" dirty="0" smtClean="0">
                <a:solidFill>
                  <a:schemeClr val="bg1">
                    <a:lumMod val="50000"/>
                  </a:schemeClr>
                </a:solidFill>
                <a:cs typeface="Arial" panose="020B0604020202020204" pitchFamily="34" charset="0"/>
              </a:rPr>
              <a:t> </a:t>
            </a:r>
            <a:r>
              <a:rPr lang="en-US" sz="700" i="1" dirty="0" err="1">
                <a:solidFill>
                  <a:schemeClr val="bg1">
                    <a:lumMod val="50000"/>
                  </a:schemeClr>
                </a:solidFill>
                <a:cs typeface="Arial" panose="020B0604020202020204" pitchFamily="34" charset="0"/>
              </a:rPr>
              <a:t>Immunol</a:t>
            </a:r>
            <a:r>
              <a:rPr lang="en-US" sz="700" dirty="0">
                <a:solidFill>
                  <a:schemeClr val="bg1">
                    <a:lumMod val="50000"/>
                  </a:schemeClr>
                </a:solidFill>
                <a:cs typeface="Arial" panose="020B0604020202020204" pitchFamily="34" charset="0"/>
              </a:rPr>
              <a:t>. </a:t>
            </a:r>
            <a:r>
              <a:rPr lang="en-US" sz="700" dirty="0" smtClean="0">
                <a:solidFill>
                  <a:schemeClr val="bg1">
                    <a:lumMod val="50000"/>
                  </a:schemeClr>
                </a:solidFill>
                <a:cs typeface="Arial" panose="020B0604020202020204" pitchFamily="34" charset="0"/>
              </a:rPr>
              <a:t>2016; </a:t>
            </a:r>
            <a:r>
              <a:rPr lang="en-GB" sz="700" dirty="0" smtClean="0">
                <a:solidFill>
                  <a:schemeClr val="bg1">
                    <a:lumMod val="50000"/>
                  </a:schemeClr>
                </a:solidFill>
              </a:rPr>
              <a:t>Chen </a:t>
            </a:r>
            <a:r>
              <a:rPr lang="en-GB" sz="700" dirty="0">
                <a:solidFill>
                  <a:schemeClr val="bg1">
                    <a:lumMod val="50000"/>
                  </a:schemeClr>
                </a:solidFill>
              </a:rPr>
              <a:t>DS, et al. Immunity 2013</a:t>
            </a:r>
            <a:endParaRPr lang="en-US" sz="700" dirty="0">
              <a:solidFill>
                <a:schemeClr val="bg1">
                  <a:lumMod val="50000"/>
                </a:schemeClr>
              </a:solidFill>
            </a:endParaRPr>
          </a:p>
        </p:txBody>
      </p:sp>
      <p:sp>
        <p:nvSpPr>
          <p:cNvPr id="7" name="Obdélník 6"/>
          <p:cNvSpPr/>
          <p:nvPr/>
        </p:nvSpPr>
        <p:spPr>
          <a:xfrm>
            <a:off x="8029484" y="4890610"/>
            <a:ext cx="960519" cy="200055"/>
          </a:xfrm>
          <a:prstGeom prst="rect">
            <a:avLst/>
          </a:prstGeom>
        </p:spPr>
        <p:txBody>
          <a:bodyPr wrap="none">
            <a:spAutoFit/>
          </a:bodyPr>
          <a:lstStyle/>
          <a:p>
            <a:r>
              <a:rPr lang="mr-IN" sz="700" i="0" dirty="0">
                <a:solidFill>
                  <a:srgbClr val="000000"/>
                </a:solidFill>
                <a:latin typeface="Helvetica" charset="0"/>
              </a:rPr>
              <a:t>CZ/TCN/0318/0005</a:t>
            </a:r>
            <a:endParaRPr lang="cs-CZ" sz="700" dirty="0"/>
          </a:p>
        </p:txBody>
      </p:sp>
      <p:sp>
        <p:nvSpPr>
          <p:cNvPr id="6" name="Rectangle 5"/>
          <p:cNvSpPr/>
          <p:nvPr/>
        </p:nvSpPr>
        <p:spPr>
          <a:xfrm>
            <a:off x="8069031" y="4867348"/>
            <a:ext cx="968289" cy="200055"/>
          </a:xfrm>
          <a:prstGeom prst="rect">
            <a:avLst/>
          </a:prstGeom>
          <a:solidFill>
            <a:schemeClr val="bg1"/>
          </a:solidFill>
        </p:spPr>
        <p:txBody>
          <a:bodyPr wrap="square">
            <a:spAutoFit/>
          </a:bodyPr>
          <a:lstStyle/>
          <a:p>
            <a:r>
              <a:rPr lang="en-US" sz="700" i="0" dirty="0">
                <a:solidFill>
                  <a:srgbClr val="555555"/>
                </a:solidFill>
                <a:latin typeface="Arial" panose="020B0604020202020204" pitchFamily="34" charset="0"/>
              </a:rPr>
              <a:t>M-CZ-00001107</a:t>
            </a:r>
            <a:endParaRPr lang="en-US" sz="700" dirty="0"/>
          </a:p>
        </p:txBody>
      </p:sp>
    </p:spTree>
    <p:extLst>
      <p:ext uri="{BB962C8B-B14F-4D97-AF65-F5344CB8AC3E}">
        <p14:creationId xmlns:p14="http://schemas.microsoft.com/office/powerpoint/2010/main" val="290518898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Pie 6"/>
          <p:cNvSpPr>
            <a:spLocks noChangeAspect="1"/>
          </p:cNvSpPr>
          <p:nvPr/>
        </p:nvSpPr>
        <p:spPr bwMode="auto">
          <a:xfrm>
            <a:off x="2570085" y="1055656"/>
            <a:ext cx="3956418" cy="3947666"/>
          </a:xfrm>
          <a:prstGeom prst="pie">
            <a:avLst>
              <a:gd name="adj1" fmla="val 0"/>
              <a:gd name="adj2" fmla="val 5400000"/>
            </a:avLst>
          </a:prstGeom>
          <a:solidFill>
            <a:srgbClr val="D2232A"/>
          </a:solidFill>
          <a:ln>
            <a:noFill/>
            <a:headEnd type="none" w="med" len="med"/>
            <a:tailEnd type="none" w="med" len="med"/>
          </a:ln>
          <a:effectLst/>
          <a:extLst/>
        </p:spPr>
        <p:style>
          <a:lnRef idx="1">
            <a:schemeClr val="accent1"/>
          </a:lnRef>
          <a:fillRef idx="3">
            <a:schemeClr val="accent1"/>
          </a:fillRef>
          <a:effectRef idx="2">
            <a:schemeClr val="accent1"/>
          </a:effectRef>
          <a:fontRef idx="minor">
            <a:schemeClr val="lt1"/>
          </a:fontRef>
        </p:style>
        <p:txBody>
          <a:bodyPr vert="horz" wrap="square" lIns="68577" tIns="34289" rIns="68577" bIns="34289" numCol="1" rtlCol="0" anchor="t" anchorCtr="0" compatLnSpc="1">
            <a:prstTxWarp prst="textNoShape">
              <a:avLst/>
            </a:prstTxWarp>
            <a:noAutofit/>
          </a:bodyPr>
          <a:lstStyle/>
          <a:p>
            <a:pPr eaLnBrk="0" hangingPunct="0">
              <a:spcBef>
                <a:spcPct val="50000"/>
              </a:spcBef>
            </a:pPr>
            <a:endParaRPr lang="en-US" sz="800" dirty="0">
              <a:solidFill>
                <a:srgbClr val="FFFFFF"/>
              </a:solidFill>
              <a:latin typeface="Imago" pitchFamily="2" charset="0"/>
              <a:ea typeface="ＭＳ Ｐゴシック" pitchFamily="34" charset="-128"/>
            </a:endParaRPr>
          </a:p>
        </p:txBody>
      </p:sp>
      <p:sp>
        <p:nvSpPr>
          <p:cNvPr id="60" name="Pie 7"/>
          <p:cNvSpPr>
            <a:spLocks noChangeAspect="1"/>
          </p:cNvSpPr>
          <p:nvPr/>
        </p:nvSpPr>
        <p:spPr bwMode="auto">
          <a:xfrm rot="16200000">
            <a:off x="2574463" y="1051281"/>
            <a:ext cx="3947666" cy="3956418"/>
          </a:xfrm>
          <a:prstGeom prst="pie">
            <a:avLst>
              <a:gd name="adj1" fmla="val 0"/>
              <a:gd name="adj2" fmla="val 5400000"/>
            </a:avLst>
          </a:prstGeom>
          <a:solidFill>
            <a:srgbClr val="743371"/>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6"/>
          </a:lnRef>
          <a:fillRef idx="3">
            <a:schemeClr val="accent6"/>
          </a:fillRef>
          <a:effectRef idx="2">
            <a:schemeClr val="accent6"/>
          </a:effectRef>
          <a:fontRef idx="minor">
            <a:schemeClr val="lt1"/>
          </a:fontRef>
        </p:style>
        <p:txBody>
          <a:bodyPr vert="horz" wrap="square" lIns="68577" tIns="34289" rIns="68577" bIns="34289" numCol="1" rtlCol="0" anchor="t" anchorCtr="0" compatLnSpc="1">
            <a:prstTxWarp prst="textNoShape">
              <a:avLst/>
            </a:prstTxWarp>
            <a:noAutofit/>
          </a:bodyPr>
          <a:lstStyle/>
          <a:p>
            <a:pPr eaLnBrk="0" hangingPunct="0">
              <a:spcBef>
                <a:spcPct val="50000"/>
              </a:spcBef>
            </a:pPr>
            <a:endParaRPr lang="en-US" sz="800" dirty="0">
              <a:solidFill>
                <a:srgbClr val="000000"/>
              </a:solidFill>
              <a:latin typeface="Imago" pitchFamily="2" charset="0"/>
              <a:ea typeface="ＭＳ Ｐゴシック" pitchFamily="34" charset="-128"/>
            </a:endParaRPr>
          </a:p>
        </p:txBody>
      </p:sp>
      <p:sp>
        <p:nvSpPr>
          <p:cNvPr id="61" name="Chord 60"/>
          <p:cNvSpPr>
            <a:spLocks noChangeAspect="1"/>
          </p:cNvSpPr>
          <p:nvPr/>
        </p:nvSpPr>
        <p:spPr bwMode="auto">
          <a:xfrm>
            <a:off x="2570085" y="1055656"/>
            <a:ext cx="3956418" cy="3947666"/>
          </a:xfrm>
          <a:prstGeom prst="chord">
            <a:avLst>
              <a:gd name="adj1" fmla="val 5389518"/>
              <a:gd name="adj2" fmla="val 16200000"/>
            </a:avLst>
          </a:prstGeom>
          <a:solidFill>
            <a:srgbClr val="89B9E3"/>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6"/>
          </a:lnRef>
          <a:fillRef idx="3">
            <a:schemeClr val="accent6"/>
          </a:fillRef>
          <a:effectRef idx="2">
            <a:schemeClr val="accent6"/>
          </a:effectRef>
          <a:fontRef idx="minor">
            <a:schemeClr val="lt1"/>
          </a:fontRef>
        </p:style>
        <p:txBody>
          <a:bodyPr vert="horz" wrap="square" lIns="68577" tIns="34289" rIns="68577" bIns="34289" numCol="1" rtlCol="0" anchor="t" anchorCtr="0" compatLnSpc="1">
            <a:prstTxWarp prst="textNoShape">
              <a:avLst/>
            </a:prstTxWarp>
            <a:noAutofit/>
          </a:bodyPr>
          <a:lstStyle/>
          <a:p>
            <a:pPr eaLnBrk="0" hangingPunct="0">
              <a:spcBef>
                <a:spcPct val="50000"/>
              </a:spcBef>
            </a:pPr>
            <a:endParaRPr lang="en-US" sz="800" dirty="0">
              <a:solidFill>
                <a:srgbClr val="000000"/>
              </a:solidFill>
              <a:latin typeface="Imago" pitchFamily="2" charset="0"/>
              <a:ea typeface="ＭＳ Ｐゴシック" pitchFamily="34" charset="-128"/>
            </a:endParaRPr>
          </a:p>
        </p:txBody>
      </p:sp>
      <p:sp>
        <p:nvSpPr>
          <p:cNvPr id="62" name="Oval 61"/>
          <p:cNvSpPr/>
          <p:nvPr/>
        </p:nvSpPr>
        <p:spPr>
          <a:xfrm>
            <a:off x="2863906" y="1358297"/>
            <a:ext cx="3368779" cy="336132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fontAlgn="auto">
              <a:spcBef>
                <a:spcPts val="0"/>
              </a:spcBef>
              <a:spcAft>
                <a:spcPts val="0"/>
              </a:spcAft>
            </a:pPr>
            <a:endParaRPr lang="en-US" sz="1200" dirty="0">
              <a:solidFill>
                <a:prstClr val="white"/>
              </a:solidFill>
              <a:latin typeface="Imago" pitchFamily="2" charset="0"/>
            </a:endParaRPr>
          </a:p>
        </p:txBody>
      </p:sp>
      <p:grpSp>
        <p:nvGrpSpPr>
          <p:cNvPr id="63" name="Group 62"/>
          <p:cNvGrpSpPr/>
          <p:nvPr/>
        </p:nvGrpSpPr>
        <p:grpSpPr>
          <a:xfrm>
            <a:off x="2477623" y="1183881"/>
            <a:ext cx="3717695" cy="3803842"/>
            <a:chOff x="2127645" y="2077288"/>
            <a:chExt cx="4341850" cy="3371962"/>
          </a:xfrm>
        </p:grpSpPr>
        <p:pic>
          <p:nvPicPr>
            <p:cNvPr id="75" name="Picture 7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27645" y="2091563"/>
              <a:ext cx="2430318" cy="3357687"/>
            </a:xfrm>
            <a:prstGeom prst="rect">
              <a:avLst/>
            </a:prstGeom>
          </p:spPr>
        </p:pic>
        <p:pic>
          <p:nvPicPr>
            <p:cNvPr id="76" name="Picture 7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840457" y="2077288"/>
              <a:ext cx="2555388" cy="1378050"/>
            </a:xfrm>
            <a:prstGeom prst="rect">
              <a:avLst/>
            </a:prstGeom>
          </p:spPr>
        </p:pic>
        <p:pic>
          <p:nvPicPr>
            <p:cNvPr id="77" name="Picture 7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011243" y="3240980"/>
              <a:ext cx="3458252" cy="1947107"/>
            </a:xfrm>
            <a:prstGeom prst="rect">
              <a:avLst/>
            </a:prstGeom>
          </p:spPr>
        </p:pic>
      </p:grpSp>
      <p:sp>
        <p:nvSpPr>
          <p:cNvPr id="2" name="Title 1"/>
          <p:cNvSpPr>
            <a:spLocks noGrp="1"/>
          </p:cNvSpPr>
          <p:nvPr>
            <p:ph type="title"/>
          </p:nvPr>
        </p:nvSpPr>
        <p:spPr/>
        <p:txBody>
          <a:bodyPr/>
          <a:lstStyle/>
          <a:p>
            <a:r>
              <a:rPr lang="cs-CZ" b="1" dirty="0" smtClean="0"/>
              <a:t>Pro efektivní protinádorovou imunitní odpověď jsou nezbytné 3 klíčové aktivity T-buněk</a:t>
            </a:r>
            <a:endParaRPr lang="en-GB" b="1" dirty="0"/>
          </a:p>
        </p:txBody>
      </p:sp>
      <p:sp>
        <p:nvSpPr>
          <p:cNvPr id="4" name="Text Placeholder 3"/>
          <p:cNvSpPr>
            <a:spLocks noGrp="1"/>
          </p:cNvSpPr>
          <p:nvPr>
            <p:ph type="body" sz="quarter" idx="4294967295"/>
          </p:nvPr>
        </p:nvSpPr>
        <p:spPr>
          <a:xfrm>
            <a:off x="245330" y="4804583"/>
            <a:ext cx="1737280" cy="222470"/>
          </a:xfrm>
        </p:spPr>
        <p:txBody>
          <a:bodyPr/>
          <a:lstStyle/>
          <a:p>
            <a:pPr marL="0" lvl="0" indent="0">
              <a:spcBef>
                <a:spcPct val="30000"/>
              </a:spcBef>
              <a:buClrTx/>
              <a:buNone/>
              <a:defRPr/>
            </a:pPr>
            <a:r>
              <a:rPr lang="en-GB" sz="800" dirty="0">
                <a:solidFill>
                  <a:schemeClr val="bg1">
                    <a:lumMod val="50000"/>
                  </a:schemeClr>
                </a:solidFill>
              </a:rPr>
              <a:t>Chen DS &amp; </a:t>
            </a:r>
            <a:r>
              <a:rPr lang="en-GB" sz="800" dirty="0" err="1">
                <a:solidFill>
                  <a:schemeClr val="bg1">
                    <a:lumMod val="50000"/>
                  </a:schemeClr>
                </a:solidFill>
              </a:rPr>
              <a:t>Mellman</a:t>
            </a:r>
            <a:r>
              <a:rPr lang="en-GB" sz="800" dirty="0">
                <a:solidFill>
                  <a:schemeClr val="bg1">
                    <a:lumMod val="50000"/>
                  </a:schemeClr>
                </a:solidFill>
              </a:rPr>
              <a:t> I. 2013</a:t>
            </a:r>
          </a:p>
        </p:txBody>
      </p:sp>
      <p:sp>
        <p:nvSpPr>
          <p:cNvPr id="10" name="Oval 9"/>
          <p:cNvSpPr/>
          <p:nvPr/>
        </p:nvSpPr>
        <p:spPr>
          <a:xfrm>
            <a:off x="2863906" y="1358297"/>
            <a:ext cx="3368779" cy="336132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fontAlgn="auto">
              <a:spcBef>
                <a:spcPts val="0"/>
              </a:spcBef>
              <a:spcAft>
                <a:spcPts val="0"/>
              </a:spcAft>
            </a:pPr>
            <a:endParaRPr lang="en-US" sz="1200" dirty="0">
              <a:solidFill>
                <a:prstClr val="white"/>
              </a:solidFill>
              <a:latin typeface="Imago" pitchFamily="2" charset="0"/>
            </a:endParaRPr>
          </a:p>
        </p:txBody>
      </p:sp>
      <p:pic>
        <p:nvPicPr>
          <p:cNvPr id="19" name="Picture 1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77623" y="1199985"/>
            <a:ext cx="2080952" cy="3787739"/>
          </a:xfrm>
          <a:prstGeom prst="rect">
            <a:avLst/>
          </a:prstGeom>
        </p:spPr>
      </p:pic>
      <p:pic>
        <p:nvPicPr>
          <p:cNvPr id="20" name="Picture 19"/>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879477" y="1159605"/>
            <a:ext cx="2188043" cy="1554550"/>
          </a:xfrm>
          <a:prstGeom prst="rect">
            <a:avLst/>
          </a:prstGeom>
        </p:spPr>
      </p:pic>
      <p:pic>
        <p:nvPicPr>
          <p:cNvPr id="21" name="Picture 2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234200" y="2496617"/>
            <a:ext cx="2961117" cy="2196492"/>
          </a:xfrm>
          <a:prstGeom prst="rect">
            <a:avLst/>
          </a:prstGeom>
        </p:spPr>
      </p:pic>
      <p:sp>
        <p:nvSpPr>
          <p:cNvPr id="40" name="TextBox 74"/>
          <p:cNvSpPr txBox="1">
            <a:spLocks noChangeArrowheads="1"/>
          </p:cNvSpPr>
          <p:nvPr/>
        </p:nvSpPr>
        <p:spPr bwMode="auto">
          <a:xfrm rot="19528810">
            <a:off x="3349780" y="3005948"/>
            <a:ext cx="97608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914355" eaLnBrk="0" hangingPunct="0">
              <a:spcBef>
                <a:spcPct val="0"/>
              </a:spcBef>
              <a:buNone/>
              <a:defRPr/>
            </a:pPr>
            <a:r>
              <a:rPr lang="cs-CZ" altLang="en-US" sz="700" i="0" dirty="0" smtClean="0">
                <a:solidFill>
                  <a:schemeClr val="bg1">
                    <a:lumMod val="65000"/>
                  </a:schemeClr>
                </a:solidFill>
                <a:latin typeface="Imago" pitchFamily="2" charset="0"/>
              </a:rPr>
              <a:t>LYMFATICKÁ UZLINA</a:t>
            </a:r>
            <a:endParaRPr lang="en-US" altLang="en-US" sz="700" i="0" dirty="0">
              <a:solidFill>
                <a:schemeClr val="bg1">
                  <a:lumMod val="65000"/>
                </a:schemeClr>
              </a:solidFill>
              <a:latin typeface="Imago" pitchFamily="2" charset="0"/>
            </a:endParaRPr>
          </a:p>
        </p:txBody>
      </p:sp>
      <p:sp>
        <p:nvSpPr>
          <p:cNvPr id="41" name="TextBox 125"/>
          <p:cNvSpPr txBox="1">
            <a:spLocks noChangeArrowheads="1"/>
          </p:cNvSpPr>
          <p:nvPr/>
        </p:nvSpPr>
        <p:spPr bwMode="auto">
          <a:xfrm rot="3859310">
            <a:off x="3730786" y="2171200"/>
            <a:ext cx="120002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914355" eaLnBrk="0" hangingPunct="0">
              <a:spcBef>
                <a:spcPct val="0"/>
              </a:spcBef>
              <a:buNone/>
              <a:defRPr/>
            </a:pPr>
            <a:r>
              <a:rPr lang="cs-CZ" altLang="en-US" sz="700" i="0" dirty="0" smtClean="0">
                <a:solidFill>
                  <a:schemeClr val="bg1">
                    <a:lumMod val="65000"/>
                  </a:schemeClr>
                </a:solidFill>
                <a:latin typeface="Imago" pitchFamily="2" charset="0"/>
              </a:rPr>
              <a:t>KREVNÍ CÉVY</a:t>
            </a:r>
            <a:endParaRPr lang="en-US" altLang="en-US" sz="700" i="0" dirty="0">
              <a:solidFill>
                <a:schemeClr val="bg1">
                  <a:lumMod val="65000"/>
                </a:schemeClr>
              </a:solidFill>
              <a:latin typeface="Imago" pitchFamily="2" charset="0"/>
            </a:endParaRPr>
          </a:p>
        </p:txBody>
      </p:sp>
      <p:sp>
        <p:nvSpPr>
          <p:cNvPr id="47" name="TextBox 125"/>
          <p:cNvSpPr txBox="1">
            <a:spLocks noChangeArrowheads="1"/>
          </p:cNvSpPr>
          <p:nvPr/>
        </p:nvSpPr>
        <p:spPr bwMode="auto">
          <a:xfrm>
            <a:off x="4502580" y="2725353"/>
            <a:ext cx="127182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914355" eaLnBrk="0" hangingPunct="0">
              <a:spcBef>
                <a:spcPct val="0"/>
              </a:spcBef>
              <a:buNone/>
              <a:defRPr/>
            </a:pPr>
            <a:r>
              <a:rPr lang="cs-CZ" altLang="en-US" sz="700" i="0" dirty="0" smtClean="0">
                <a:solidFill>
                  <a:schemeClr val="bg1">
                    <a:lumMod val="65000"/>
                  </a:schemeClr>
                </a:solidFill>
                <a:latin typeface="Imago" pitchFamily="2" charset="0"/>
              </a:rPr>
              <a:t>NÁDOROVÉ MIKROPROSTŘEDÍ</a:t>
            </a:r>
            <a:endParaRPr lang="en-US" altLang="en-US" sz="700" i="0" dirty="0">
              <a:solidFill>
                <a:schemeClr val="bg1">
                  <a:lumMod val="65000"/>
                </a:schemeClr>
              </a:solidFill>
              <a:latin typeface="Imago" pitchFamily="2" charset="0"/>
            </a:endParaRPr>
          </a:p>
        </p:txBody>
      </p:sp>
      <p:sp>
        <p:nvSpPr>
          <p:cNvPr id="48" name="Right Arrow 21"/>
          <p:cNvSpPr/>
          <p:nvPr/>
        </p:nvSpPr>
        <p:spPr bwMode="auto">
          <a:xfrm>
            <a:off x="4503353" y="909070"/>
            <a:ext cx="262395" cy="581828"/>
          </a:xfrm>
          <a:prstGeom prst="rightArrow">
            <a:avLst>
              <a:gd name="adj1" fmla="val 47025"/>
              <a:gd name="adj2" fmla="val 91486"/>
            </a:avLst>
          </a:prstGeom>
          <a:solidFill>
            <a:srgbClr val="89B9E3"/>
          </a:solidFill>
          <a:ln w="9525" cap="flat" cmpd="sng" algn="ctr">
            <a:solidFill>
              <a:srgbClr val="89B9E3"/>
            </a:solidFill>
            <a:prstDash val="solid"/>
            <a:round/>
            <a:headEnd type="none" w="med" len="med"/>
            <a:tailEnd type="none" w="med" len="med"/>
          </a:ln>
          <a:effectLst/>
          <a:extLst/>
        </p:spPr>
        <p:txBody>
          <a:bodyPr vert="horz" wrap="square" lIns="91436" tIns="45718" rIns="91436" bIns="45718" numCol="1" rtlCol="0" anchor="t" anchorCtr="0" compatLnSpc="1">
            <a:prstTxWarp prst="textNoShape">
              <a:avLst/>
            </a:prstTxWarp>
          </a:bodyPr>
          <a:lstStyle/>
          <a:p>
            <a:pPr defTabSz="914355"/>
            <a:endParaRPr lang="en-GB" dirty="0">
              <a:latin typeface="Imago" pitchFamily="2" charset="0"/>
            </a:endParaRPr>
          </a:p>
        </p:txBody>
      </p:sp>
      <p:sp>
        <p:nvSpPr>
          <p:cNvPr id="50" name="Right Arrow 22"/>
          <p:cNvSpPr/>
          <p:nvPr/>
        </p:nvSpPr>
        <p:spPr bwMode="auto">
          <a:xfrm rot="5400000">
            <a:off x="6222970" y="2734783"/>
            <a:ext cx="344346" cy="581828"/>
          </a:xfrm>
          <a:prstGeom prst="rightArrow">
            <a:avLst>
              <a:gd name="adj1" fmla="val 33631"/>
              <a:gd name="adj2" fmla="val 68968"/>
            </a:avLst>
          </a:prstGeom>
          <a:solidFill>
            <a:srgbClr val="743371"/>
          </a:solidFill>
          <a:ln w="9525" cap="flat" cmpd="sng" algn="ctr">
            <a:solidFill>
              <a:srgbClr val="743371"/>
            </a:solidFill>
            <a:prstDash val="solid"/>
            <a:round/>
            <a:headEnd type="none" w="med" len="med"/>
            <a:tailEnd type="none" w="med" len="med"/>
          </a:ln>
          <a:effectLst/>
          <a:extLst/>
        </p:spPr>
        <p:txBody>
          <a:bodyPr vert="horz" wrap="square" lIns="91436" tIns="45718" rIns="91436" bIns="45718" numCol="1" rtlCol="0" anchor="t" anchorCtr="0" compatLnSpc="1">
            <a:prstTxWarp prst="textNoShape">
              <a:avLst/>
            </a:prstTxWarp>
          </a:bodyPr>
          <a:lstStyle/>
          <a:p>
            <a:pPr defTabSz="914355"/>
            <a:endParaRPr lang="en-GB" dirty="0">
              <a:latin typeface="Imago" pitchFamily="2" charset="0"/>
            </a:endParaRPr>
          </a:p>
        </p:txBody>
      </p:sp>
      <p:sp>
        <p:nvSpPr>
          <p:cNvPr id="51" name="Right Arrow 23"/>
          <p:cNvSpPr/>
          <p:nvPr/>
        </p:nvSpPr>
        <p:spPr bwMode="auto">
          <a:xfrm rot="10800000">
            <a:off x="4345025" y="4547743"/>
            <a:ext cx="315111" cy="581828"/>
          </a:xfrm>
          <a:prstGeom prst="rightArrow">
            <a:avLst>
              <a:gd name="adj1" fmla="val 31993"/>
              <a:gd name="adj2" fmla="val 70727"/>
            </a:avLst>
          </a:prstGeom>
          <a:solidFill>
            <a:srgbClr val="D2232A"/>
          </a:solidFill>
          <a:ln w="9525" cap="flat" cmpd="sng" algn="ctr">
            <a:solidFill>
              <a:srgbClr val="D2232A"/>
            </a:solidFill>
            <a:prstDash val="solid"/>
            <a:round/>
            <a:headEnd type="none" w="med" len="med"/>
            <a:tailEnd type="none" w="med" len="med"/>
          </a:ln>
          <a:effectLst/>
          <a:extLst/>
        </p:spPr>
        <p:txBody>
          <a:bodyPr vert="horz" wrap="square" lIns="91436" tIns="45718" rIns="91436" bIns="45718" numCol="1" rtlCol="0" anchor="t" anchorCtr="0" compatLnSpc="1">
            <a:prstTxWarp prst="textNoShape">
              <a:avLst/>
            </a:prstTxWarp>
          </a:bodyPr>
          <a:lstStyle/>
          <a:p>
            <a:endParaRPr lang="en-GB" dirty="0">
              <a:latin typeface="Imago" pitchFamily="2" charset="0"/>
            </a:endParaRPr>
          </a:p>
        </p:txBody>
      </p:sp>
      <p:sp>
        <p:nvSpPr>
          <p:cNvPr id="52" name="Rounded Rectangle 25"/>
          <p:cNvSpPr/>
          <p:nvPr/>
        </p:nvSpPr>
        <p:spPr bwMode="auto">
          <a:xfrm>
            <a:off x="245330" y="2313824"/>
            <a:ext cx="2117021" cy="1130837"/>
          </a:xfrm>
          <a:prstGeom prst="roundRect">
            <a:avLst>
              <a:gd name="adj" fmla="val 9180"/>
            </a:avLst>
          </a:prstGeom>
          <a:solidFill>
            <a:srgbClr val="89B9E3"/>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extLst/>
        </p:spPr>
        <p:txBody>
          <a:bodyPr vert="horz" wrap="square" lIns="91436" tIns="45718" rIns="91436" bIns="45718" numCol="1" rtlCol="0" anchor="ctr" anchorCtr="0" compatLnSpc="1">
            <a:prstTxWarp prst="textNoShape">
              <a:avLst/>
            </a:prstTxWarp>
          </a:bodyPr>
          <a:lstStyle/>
          <a:p>
            <a:pPr algn="ctr"/>
            <a:r>
              <a:rPr lang="cs-CZ" sz="1400" b="1" i="0" cap="all" dirty="0" smtClean="0">
                <a:solidFill>
                  <a:schemeClr val="bg1"/>
                </a:solidFill>
                <a:latin typeface="Imago" pitchFamily="2" charset="0"/>
              </a:rPr>
              <a:t>Tvorba a aktivace </a:t>
            </a:r>
            <a:r>
              <a:rPr lang="en-GB" sz="1400" b="1" i="0" cap="all" dirty="0" smtClean="0">
                <a:solidFill>
                  <a:schemeClr val="bg1"/>
                </a:solidFill>
                <a:latin typeface="Imago" pitchFamily="2" charset="0"/>
              </a:rPr>
              <a:t>T-</a:t>
            </a:r>
            <a:r>
              <a:rPr lang="cs-CZ" sz="1400" b="1" i="0" cap="all" dirty="0" smtClean="0">
                <a:solidFill>
                  <a:schemeClr val="bg1"/>
                </a:solidFill>
                <a:latin typeface="Imago" pitchFamily="2" charset="0"/>
              </a:rPr>
              <a:t>lymfocytů</a:t>
            </a:r>
            <a:endParaRPr lang="en-GB" sz="1200" b="1" i="0" dirty="0">
              <a:solidFill>
                <a:schemeClr val="bg1"/>
              </a:solidFill>
              <a:latin typeface="Imago" pitchFamily="2" charset="0"/>
            </a:endParaRPr>
          </a:p>
          <a:p>
            <a:pPr algn="ctr"/>
            <a:r>
              <a:rPr lang="cs-CZ" sz="1200" b="1" dirty="0" smtClean="0">
                <a:solidFill>
                  <a:schemeClr val="bg1"/>
                </a:solidFill>
                <a:latin typeface="Imago" pitchFamily="2" charset="0"/>
              </a:rPr>
              <a:t>Zahájení a šíření protinádorové imunity. </a:t>
            </a:r>
            <a:endParaRPr lang="en-GB" sz="1200" b="1" dirty="0">
              <a:solidFill>
                <a:schemeClr val="bg1"/>
              </a:solidFill>
              <a:latin typeface="Imago" pitchFamily="2" charset="0"/>
            </a:endParaRPr>
          </a:p>
        </p:txBody>
      </p:sp>
      <p:sp>
        <p:nvSpPr>
          <p:cNvPr id="54" name="Rounded Rectangle 25"/>
          <p:cNvSpPr/>
          <p:nvPr/>
        </p:nvSpPr>
        <p:spPr bwMode="auto">
          <a:xfrm>
            <a:off x="6668927" y="1182078"/>
            <a:ext cx="2117021" cy="1130837"/>
          </a:xfrm>
          <a:prstGeom prst="roundRect">
            <a:avLst>
              <a:gd name="adj" fmla="val 10677"/>
            </a:avLst>
          </a:prstGeom>
          <a:solidFill>
            <a:srgbClr val="743371"/>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extLst/>
        </p:spPr>
        <p:txBody>
          <a:bodyPr vert="horz" wrap="square" lIns="91436" tIns="45718" rIns="91436" bIns="45718" numCol="1" rtlCol="0" anchor="ctr" anchorCtr="0" compatLnSpc="1">
            <a:prstTxWarp prst="textNoShape">
              <a:avLst/>
            </a:prstTxWarp>
          </a:bodyPr>
          <a:lstStyle/>
          <a:p>
            <a:pPr algn="ctr"/>
            <a:r>
              <a:rPr lang="cs-CZ" sz="1400" b="1" i="0" cap="all" dirty="0" smtClean="0">
                <a:solidFill>
                  <a:schemeClr val="bg1"/>
                </a:solidFill>
                <a:latin typeface="Imago" pitchFamily="2" charset="0"/>
              </a:rPr>
              <a:t>Pronikání                </a:t>
            </a:r>
            <a:r>
              <a:rPr lang="en-GB" sz="1400" b="1" i="0" cap="all" dirty="0" smtClean="0">
                <a:solidFill>
                  <a:schemeClr val="bg1"/>
                </a:solidFill>
                <a:latin typeface="Imago" pitchFamily="2" charset="0"/>
              </a:rPr>
              <a:t>T-</a:t>
            </a:r>
            <a:r>
              <a:rPr lang="cs-CZ" sz="1400" b="1" i="0" cap="all" dirty="0" smtClean="0">
                <a:solidFill>
                  <a:schemeClr val="bg1"/>
                </a:solidFill>
                <a:latin typeface="Imago" pitchFamily="2" charset="0"/>
              </a:rPr>
              <a:t>lymfocytů</a:t>
            </a:r>
          </a:p>
          <a:p>
            <a:pPr algn="ctr"/>
            <a:r>
              <a:rPr lang="cs-CZ" sz="1200" b="1" dirty="0" smtClean="0">
                <a:solidFill>
                  <a:schemeClr val="bg1"/>
                </a:solidFill>
                <a:latin typeface="Imago" pitchFamily="2" charset="0"/>
              </a:rPr>
              <a:t> Přístup k tumoru</a:t>
            </a:r>
            <a:endParaRPr lang="en-GB" sz="1200" b="1" cap="all" dirty="0">
              <a:solidFill>
                <a:schemeClr val="bg1"/>
              </a:solidFill>
              <a:latin typeface="Imago" pitchFamily="2" charset="0"/>
            </a:endParaRPr>
          </a:p>
        </p:txBody>
      </p:sp>
      <p:sp>
        <p:nvSpPr>
          <p:cNvPr id="55" name="Rounded Rectangle 25"/>
          <p:cNvSpPr/>
          <p:nvPr/>
        </p:nvSpPr>
        <p:spPr bwMode="auto">
          <a:xfrm>
            <a:off x="6671550" y="3487379"/>
            <a:ext cx="2114398" cy="1130837"/>
          </a:xfrm>
          <a:prstGeom prst="roundRect">
            <a:avLst>
              <a:gd name="adj" fmla="val 8753"/>
            </a:avLst>
          </a:prstGeom>
          <a:solidFill>
            <a:srgbClr val="D2232A"/>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extLst/>
        </p:spPr>
        <p:txBody>
          <a:bodyPr vert="horz" wrap="square" lIns="91436" tIns="45718" rIns="91436" bIns="45718" numCol="1" rtlCol="0" anchor="ctr" anchorCtr="0" compatLnSpc="1">
            <a:prstTxWarp prst="textNoShape">
              <a:avLst/>
            </a:prstTxWarp>
          </a:bodyPr>
          <a:lstStyle/>
          <a:p>
            <a:pPr algn="ctr"/>
            <a:r>
              <a:rPr lang="cs-CZ" sz="1400" b="1" i="0" cap="all" dirty="0" smtClean="0">
                <a:solidFill>
                  <a:schemeClr val="bg1"/>
                </a:solidFill>
                <a:latin typeface="Imago" pitchFamily="2" charset="0"/>
              </a:rPr>
              <a:t>Usmrcení zprostředkované </a:t>
            </a:r>
            <a:r>
              <a:rPr lang="en-GB" sz="1400" b="1" i="0" cap="all" dirty="0" smtClean="0">
                <a:solidFill>
                  <a:schemeClr val="bg1"/>
                </a:solidFill>
                <a:latin typeface="Imago" pitchFamily="2" charset="0"/>
              </a:rPr>
              <a:t>T-</a:t>
            </a:r>
            <a:r>
              <a:rPr lang="cs-CZ" sz="1400" b="1" i="0" cap="all" dirty="0" smtClean="0">
                <a:solidFill>
                  <a:schemeClr val="bg1"/>
                </a:solidFill>
                <a:latin typeface="Imago" pitchFamily="2" charset="0"/>
              </a:rPr>
              <a:t>lymfocyty </a:t>
            </a:r>
            <a:endParaRPr lang="en-GB" sz="1200" b="1" i="0" dirty="0">
              <a:solidFill>
                <a:schemeClr val="bg1"/>
              </a:solidFill>
              <a:latin typeface="Imago" pitchFamily="2" charset="0"/>
            </a:endParaRPr>
          </a:p>
          <a:p>
            <a:pPr algn="ctr"/>
            <a:r>
              <a:rPr lang="cs-CZ" sz="1200" b="1" dirty="0" smtClean="0">
                <a:solidFill>
                  <a:schemeClr val="bg1"/>
                </a:solidFill>
                <a:latin typeface="Imago" pitchFamily="2" charset="0"/>
              </a:rPr>
              <a:t>Rozpoznání nádorových buněk a jejich usmrcení</a:t>
            </a:r>
            <a:endParaRPr lang="en-GB" sz="1200" b="1" cap="all" dirty="0">
              <a:solidFill>
                <a:schemeClr val="bg1"/>
              </a:solidFill>
              <a:latin typeface="Imago" pitchFamily="2" charset="0"/>
            </a:endParaRPr>
          </a:p>
        </p:txBody>
      </p:sp>
      <p:sp>
        <p:nvSpPr>
          <p:cNvPr id="56" name="Shape 331"/>
          <p:cNvSpPr>
            <a:spLocks noChangeArrowheads="1"/>
          </p:cNvSpPr>
          <p:nvPr/>
        </p:nvSpPr>
        <p:spPr bwMode="auto">
          <a:xfrm>
            <a:off x="3859344" y="3386737"/>
            <a:ext cx="1559975" cy="41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698" rIns="91421" bIns="45698"/>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914355" eaLnBrk="0" hangingPunct="0">
              <a:spcBef>
                <a:spcPct val="0"/>
              </a:spcBef>
              <a:buSzPct val="25000"/>
              <a:buNone/>
              <a:defRPr/>
            </a:pPr>
            <a:r>
              <a:rPr lang="en-GB" altLang="en-US" sz="800" i="0" dirty="0" smtClean="0">
                <a:solidFill>
                  <a:srgbClr val="002846"/>
                </a:solidFill>
                <a:latin typeface="Imago" pitchFamily="2" charset="0"/>
                <a:sym typeface="Arial" panose="020B0604020202020204" pitchFamily="34" charset="0"/>
              </a:rPr>
              <a:t>Apoptotic</a:t>
            </a:r>
            <a:r>
              <a:rPr lang="cs-CZ" altLang="en-US" sz="800" i="0" dirty="0" err="1" smtClean="0">
                <a:solidFill>
                  <a:srgbClr val="002846"/>
                </a:solidFill>
                <a:latin typeface="Imago" pitchFamily="2" charset="0"/>
                <a:sym typeface="Arial" panose="020B0604020202020204" pitchFamily="34" charset="0"/>
              </a:rPr>
              <a:t>ká</a:t>
            </a:r>
            <a:r>
              <a:rPr lang="cs-CZ" altLang="en-US" sz="800" i="0" dirty="0" smtClean="0">
                <a:solidFill>
                  <a:srgbClr val="002846"/>
                </a:solidFill>
                <a:latin typeface="Imago" pitchFamily="2" charset="0"/>
                <a:sym typeface="Arial" panose="020B0604020202020204" pitchFamily="34" charset="0"/>
              </a:rPr>
              <a:t> nádorová buňka</a:t>
            </a:r>
            <a:endParaRPr lang="en-GB" altLang="en-US" sz="800" i="0" dirty="0">
              <a:solidFill>
                <a:srgbClr val="002846"/>
              </a:solidFill>
              <a:latin typeface="Imago" pitchFamily="2" charset="0"/>
              <a:sym typeface="Arial" panose="020B0604020202020204" pitchFamily="34" charset="0"/>
            </a:endParaRPr>
          </a:p>
        </p:txBody>
      </p:sp>
      <p:sp>
        <p:nvSpPr>
          <p:cNvPr id="57" name="Shape 331"/>
          <p:cNvSpPr>
            <a:spLocks noChangeArrowheads="1"/>
          </p:cNvSpPr>
          <p:nvPr/>
        </p:nvSpPr>
        <p:spPr bwMode="auto">
          <a:xfrm>
            <a:off x="3574143" y="2158151"/>
            <a:ext cx="756653" cy="303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698" rIns="91421" bIns="45698"/>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914355" eaLnBrk="0" hangingPunct="0">
              <a:lnSpc>
                <a:spcPct val="90000"/>
              </a:lnSpc>
              <a:spcBef>
                <a:spcPct val="0"/>
              </a:spcBef>
              <a:buSzPct val="25000"/>
              <a:buNone/>
              <a:defRPr/>
            </a:pPr>
            <a:r>
              <a:rPr lang="en-US" altLang="en-US" sz="800" i="0" dirty="0" smtClean="0">
                <a:solidFill>
                  <a:srgbClr val="002846"/>
                </a:solidFill>
                <a:latin typeface="Imago" pitchFamily="2" charset="0"/>
                <a:sym typeface="Arial" panose="020B0604020202020204" pitchFamily="34" charset="0"/>
              </a:rPr>
              <a:t>A</a:t>
            </a:r>
            <a:r>
              <a:rPr lang="cs-CZ" altLang="en-US" sz="800" i="0" dirty="0" err="1" smtClean="0">
                <a:solidFill>
                  <a:srgbClr val="002846"/>
                </a:solidFill>
                <a:latin typeface="Imago" pitchFamily="2" charset="0"/>
                <a:sym typeface="Arial" panose="020B0604020202020204" pitchFamily="34" charset="0"/>
              </a:rPr>
              <a:t>ktivovaný</a:t>
            </a:r>
            <a:r>
              <a:rPr lang="cs-CZ" altLang="en-US" sz="800" i="0" dirty="0" smtClean="0">
                <a:solidFill>
                  <a:srgbClr val="002846"/>
                </a:solidFill>
                <a:latin typeface="Imago" pitchFamily="2" charset="0"/>
                <a:sym typeface="Arial" panose="020B0604020202020204" pitchFamily="34" charset="0"/>
              </a:rPr>
              <a:t>   T-lymfocyt</a:t>
            </a:r>
            <a:r>
              <a:rPr lang="en-US" altLang="en-US" sz="800" i="0" dirty="0" smtClean="0">
                <a:solidFill>
                  <a:srgbClr val="002846"/>
                </a:solidFill>
                <a:latin typeface="Imago" pitchFamily="2" charset="0"/>
                <a:sym typeface="Arial" panose="020B0604020202020204" pitchFamily="34" charset="0"/>
              </a:rPr>
              <a:t>  </a:t>
            </a:r>
            <a:endParaRPr lang="en-US" altLang="en-US" sz="800" i="0" dirty="0">
              <a:solidFill>
                <a:srgbClr val="002846"/>
              </a:solidFill>
              <a:latin typeface="Imago" pitchFamily="2" charset="0"/>
              <a:sym typeface="Arial" panose="020B0604020202020204" pitchFamily="34" charset="0"/>
            </a:endParaRPr>
          </a:p>
        </p:txBody>
      </p:sp>
      <p:sp>
        <p:nvSpPr>
          <p:cNvPr id="58" name="Shape 331"/>
          <p:cNvSpPr>
            <a:spLocks noChangeArrowheads="1"/>
          </p:cNvSpPr>
          <p:nvPr/>
        </p:nvSpPr>
        <p:spPr bwMode="auto">
          <a:xfrm>
            <a:off x="3223307" y="3357662"/>
            <a:ext cx="947109" cy="41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698" rIns="91421" bIns="45698"/>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914355" eaLnBrk="0" hangingPunct="0">
              <a:spcBef>
                <a:spcPct val="0"/>
              </a:spcBef>
              <a:buSzPct val="25000"/>
              <a:buNone/>
              <a:defRPr/>
            </a:pPr>
            <a:r>
              <a:rPr lang="en-US" altLang="en-US" sz="800" i="0" dirty="0" smtClean="0">
                <a:solidFill>
                  <a:srgbClr val="002846"/>
                </a:solidFill>
                <a:latin typeface="Imago" pitchFamily="2" charset="0"/>
                <a:sym typeface="Arial" panose="020B0604020202020204" pitchFamily="34" charset="0"/>
              </a:rPr>
              <a:t>Antigen</a:t>
            </a:r>
            <a:r>
              <a:rPr lang="cs-CZ" altLang="en-US" sz="800" i="0" dirty="0" smtClean="0">
                <a:solidFill>
                  <a:srgbClr val="002846"/>
                </a:solidFill>
                <a:latin typeface="Imago" pitchFamily="2" charset="0"/>
                <a:sym typeface="Arial" panose="020B0604020202020204" pitchFamily="34" charset="0"/>
              </a:rPr>
              <a:t>y</a:t>
            </a:r>
            <a:endParaRPr lang="en-US" altLang="en-US" sz="800" i="0" dirty="0">
              <a:solidFill>
                <a:srgbClr val="002846"/>
              </a:solidFill>
              <a:latin typeface="Imago" pitchFamily="2" charset="0"/>
              <a:sym typeface="Arial" panose="020B0604020202020204" pitchFamily="34" charset="0"/>
            </a:endParaRPr>
          </a:p>
        </p:txBody>
      </p:sp>
      <p:sp>
        <p:nvSpPr>
          <p:cNvPr id="67" name="Shape 331"/>
          <p:cNvSpPr>
            <a:spLocks noChangeArrowheads="1"/>
          </p:cNvSpPr>
          <p:nvPr/>
        </p:nvSpPr>
        <p:spPr bwMode="auto">
          <a:xfrm>
            <a:off x="3070101" y="2580522"/>
            <a:ext cx="818170" cy="41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698" rIns="91421" bIns="45698"/>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914355" eaLnBrk="0" hangingPunct="0">
              <a:lnSpc>
                <a:spcPct val="90000"/>
              </a:lnSpc>
              <a:spcBef>
                <a:spcPct val="0"/>
              </a:spcBef>
              <a:buSzPct val="25000"/>
              <a:buNone/>
              <a:defRPr/>
            </a:pPr>
            <a:r>
              <a:rPr lang="en-US" altLang="en-US" sz="800" i="0" dirty="0" smtClean="0">
                <a:solidFill>
                  <a:srgbClr val="002846"/>
                </a:solidFill>
                <a:latin typeface="Imago" pitchFamily="2" charset="0"/>
                <a:sym typeface="Arial" panose="020B0604020202020204" pitchFamily="34" charset="0"/>
              </a:rPr>
              <a:t>Dendritic</a:t>
            </a:r>
            <a:r>
              <a:rPr lang="cs-CZ" altLang="en-US" sz="800" i="0" dirty="0" err="1" smtClean="0">
                <a:solidFill>
                  <a:srgbClr val="002846"/>
                </a:solidFill>
                <a:latin typeface="Imago" pitchFamily="2" charset="0"/>
                <a:sym typeface="Arial" panose="020B0604020202020204" pitchFamily="34" charset="0"/>
              </a:rPr>
              <a:t>ká</a:t>
            </a:r>
            <a:r>
              <a:rPr lang="cs-CZ" altLang="en-US" sz="800" i="0" dirty="0" smtClean="0">
                <a:solidFill>
                  <a:srgbClr val="002846"/>
                </a:solidFill>
                <a:latin typeface="Imago" pitchFamily="2" charset="0"/>
                <a:sym typeface="Arial" panose="020B0604020202020204" pitchFamily="34" charset="0"/>
              </a:rPr>
              <a:t> buňka</a:t>
            </a:r>
            <a:endParaRPr lang="en-US" altLang="en-US" sz="800" i="0" dirty="0">
              <a:solidFill>
                <a:srgbClr val="002846"/>
              </a:solidFill>
              <a:latin typeface="Imago" pitchFamily="2" charset="0"/>
              <a:sym typeface="Arial" panose="020B0604020202020204" pitchFamily="34" charset="0"/>
            </a:endParaRPr>
          </a:p>
        </p:txBody>
      </p:sp>
      <p:sp>
        <p:nvSpPr>
          <p:cNvPr id="68" name="Shape 331"/>
          <p:cNvSpPr>
            <a:spLocks noChangeArrowheads="1"/>
          </p:cNvSpPr>
          <p:nvPr/>
        </p:nvSpPr>
        <p:spPr bwMode="auto">
          <a:xfrm>
            <a:off x="3702644" y="4447302"/>
            <a:ext cx="908307" cy="261628"/>
          </a:xfrm>
          <a:prstGeom prst="rect">
            <a:avLst/>
          </a:prstGeom>
          <a:noFill/>
          <a:ln>
            <a:noFill/>
          </a:ln>
          <a:extLst/>
        </p:spPr>
        <p:txBody>
          <a:bodyPr lIns="91421" tIns="45698" rIns="91421" bIns="45698"/>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914355" eaLnBrk="0" hangingPunct="0">
              <a:spcBef>
                <a:spcPct val="0"/>
              </a:spcBef>
              <a:buSzPct val="25000"/>
              <a:buNone/>
              <a:defRPr/>
            </a:pPr>
            <a:r>
              <a:rPr lang="cs-CZ" altLang="en-US" sz="800" i="0" dirty="0" smtClean="0">
                <a:solidFill>
                  <a:srgbClr val="161645"/>
                </a:solidFill>
                <a:latin typeface="Imago" pitchFamily="2" charset="0"/>
                <a:sym typeface="Arial" panose="020B0604020202020204" pitchFamily="34" charset="0"/>
              </a:rPr>
              <a:t>Nádorová buňka</a:t>
            </a:r>
            <a:endParaRPr lang="en-GB" altLang="en-US" sz="800" i="0" dirty="0">
              <a:solidFill>
                <a:srgbClr val="161645"/>
              </a:solidFill>
              <a:latin typeface="Imago" pitchFamily="2" charset="0"/>
              <a:sym typeface="Arial" panose="020B0604020202020204" pitchFamily="34" charset="0"/>
            </a:endParaRPr>
          </a:p>
        </p:txBody>
      </p:sp>
      <p:sp>
        <p:nvSpPr>
          <p:cNvPr id="31" name="Shape 331"/>
          <p:cNvSpPr>
            <a:spLocks noChangeArrowheads="1"/>
          </p:cNvSpPr>
          <p:nvPr/>
        </p:nvSpPr>
        <p:spPr bwMode="auto">
          <a:xfrm>
            <a:off x="4717144" y="2161067"/>
            <a:ext cx="745428" cy="303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698" rIns="91421" bIns="45698"/>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914355" eaLnBrk="0" hangingPunct="0">
              <a:lnSpc>
                <a:spcPct val="90000"/>
              </a:lnSpc>
              <a:spcBef>
                <a:spcPct val="0"/>
              </a:spcBef>
              <a:buSzPct val="25000"/>
              <a:buNone/>
              <a:defRPr/>
            </a:pPr>
            <a:r>
              <a:rPr lang="en-US" altLang="en-US" sz="800" i="0" dirty="0" smtClean="0">
                <a:solidFill>
                  <a:srgbClr val="002846"/>
                </a:solidFill>
                <a:latin typeface="Imago" pitchFamily="2" charset="0"/>
                <a:sym typeface="Arial" panose="020B0604020202020204" pitchFamily="34" charset="0"/>
              </a:rPr>
              <a:t>A</a:t>
            </a:r>
            <a:r>
              <a:rPr lang="cs-CZ" altLang="en-US" sz="800" i="0" dirty="0" err="1" smtClean="0">
                <a:solidFill>
                  <a:srgbClr val="002846"/>
                </a:solidFill>
                <a:latin typeface="Imago" pitchFamily="2" charset="0"/>
                <a:sym typeface="Arial" panose="020B0604020202020204" pitchFamily="34" charset="0"/>
              </a:rPr>
              <a:t>ktivovaný</a:t>
            </a:r>
            <a:r>
              <a:rPr lang="cs-CZ" altLang="en-US" sz="800" i="0" dirty="0" smtClean="0">
                <a:solidFill>
                  <a:srgbClr val="002846"/>
                </a:solidFill>
                <a:latin typeface="Imago" pitchFamily="2" charset="0"/>
                <a:sym typeface="Arial" panose="020B0604020202020204" pitchFamily="34" charset="0"/>
              </a:rPr>
              <a:t>   T-lymfocyt</a:t>
            </a:r>
            <a:r>
              <a:rPr lang="en-US" altLang="en-US" sz="800" i="0" dirty="0" smtClean="0">
                <a:solidFill>
                  <a:srgbClr val="002846"/>
                </a:solidFill>
                <a:latin typeface="Imago" pitchFamily="2" charset="0"/>
                <a:sym typeface="Arial" panose="020B0604020202020204" pitchFamily="34" charset="0"/>
              </a:rPr>
              <a:t>  </a:t>
            </a:r>
            <a:endParaRPr lang="en-US" altLang="en-US" sz="800" i="0" dirty="0">
              <a:solidFill>
                <a:srgbClr val="002846"/>
              </a:solidFill>
              <a:latin typeface="Imago" pitchFamily="2" charset="0"/>
              <a:sym typeface="Arial" panose="020B0604020202020204" pitchFamily="34" charset="0"/>
            </a:endParaRPr>
          </a:p>
        </p:txBody>
      </p:sp>
      <p:sp>
        <p:nvSpPr>
          <p:cNvPr id="32" name="Rectangle 31"/>
          <p:cNvSpPr/>
          <p:nvPr/>
        </p:nvSpPr>
        <p:spPr>
          <a:xfrm>
            <a:off x="8069031" y="4867348"/>
            <a:ext cx="968289" cy="200055"/>
          </a:xfrm>
          <a:prstGeom prst="rect">
            <a:avLst/>
          </a:prstGeom>
          <a:solidFill>
            <a:schemeClr val="bg1"/>
          </a:solidFill>
        </p:spPr>
        <p:txBody>
          <a:bodyPr wrap="square">
            <a:spAutoFit/>
          </a:bodyPr>
          <a:lstStyle/>
          <a:p>
            <a:r>
              <a:rPr lang="en-US" sz="700" i="0" dirty="0">
                <a:solidFill>
                  <a:srgbClr val="555555"/>
                </a:solidFill>
                <a:latin typeface="Arial" panose="020B0604020202020204" pitchFamily="34" charset="0"/>
              </a:rPr>
              <a:t>M-CZ-00001107</a:t>
            </a:r>
            <a:endParaRPr lang="en-US" sz="700" dirty="0"/>
          </a:p>
        </p:txBody>
      </p:sp>
    </p:spTree>
    <p:extLst>
      <p:ext uri="{BB962C8B-B14F-4D97-AF65-F5344CB8AC3E}">
        <p14:creationId xmlns:p14="http://schemas.microsoft.com/office/powerpoint/2010/main" val="11304505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down)">
                                      <p:cBhvr>
                                        <p:cTn id="7" dur="500"/>
                                        <p:tgtEl>
                                          <p:spTgt spid="61"/>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4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wipe(up)">
                                      <p:cBhvr>
                                        <p:cTn id="18" dur="500"/>
                                        <p:tgtEl>
                                          <p:spTgt spid="60"/>
                                        </p:tgtEl>
                                      </p:cBhvr>
                                    </p:animEffect>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wipe(up)">
                                      <p:cBhvr>
                                        <p:cTn id="29" dur="500"/>
                                        <p:tgtEl>
                                          <p:spTgt spid="59"/>
                                        </p:tgtEl>
                                      </p:cBhvr>
                                    </p:animEffec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childTnLst>
                          </p:cTn>
                        </p:par>
                        <p:par>
                          <p:cTn id="33" fill="hold">
                            <p:stCondLst>
                              <p:cond delay="500"/>
                            </p:stCondLst>
                            <p:childTnLst>
                              <p:par>
                                <p:cTn id="34" presetID="1"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1" grpId="0" animBg="1"/>
      <p:bldP spid="48" grpId="0" animBg="1"/>
      <p:bldP spid="50" grpId="0" animBg="1"/>
      <p:bldP spid="51" grpId="0" animBg="1"/>
      <p:bldP spid="52" grpId="0" animBg="1"/>
      <p:bldP spid="54"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Rounded Corners 71"/>
          <p:cNvSpPr/>
          <p:nvPr/>
        </p:nvSpPr>
        <p:spPr>
          <a:xfrm>
            <a:off x="684258" y="4576221"/>
            <a:ext cx="985008" cy="242616"/>
          </a:xfrm>
          <a:prstGeom prst="roundRect">
            <a:avLst/>
          </a:prstGeom>
          <a:noFill/>
          <a:ln>
            <a:noFill/>
          </a:ln>
          <a:effectLst/>
          <a:scene3d>
            <a:camera prst="orthographicFront">
              <a:rot lat="0" lon="0" rev="0"/>
            </a:camera>
            <a:lightRig rig="contrasting" dir="t">
              <a:rot lat="0" lon="0" rev="7800000"/>
            </a:lightRig>
          </a:scene3d>
          <a:sp3d>
            <a:bevelT w="139700" h="139700"/>
          </a:sp3d>
        </p:spPr>
        <p:txBody>
          <a:bodyPr wrap="square" lIns="91436" tIns="45718" rIns="91436" bIns="45718">
            <a:spAutoFit/>
          </a:bodyPr>
          <a:lstStyle/>
          <a:p>
            <a:pPr algn="ctr"/>
            <a:r>
              <a:rPr lang="cs-CZ" sz="800" i="0" dirty="0" smtClean="0">
                <a:latin typeface="Imago" pitchFamily="2" charset="0"/>
              </a:rPr>
              <a:t>Nádorové buňky</a:t>
            </a:r>
            <a:endParaRPr lang="en-GB" sz="800" i="0" dirty="0">
              <a:latin typeface="Imago" pitchFamily="2" charset="0"/>
            </a:endParaRPr>
          </a:p>
        </p:txBody>
      </p:sp>
      <p:sp>
        <p:nvSpPr>
          <p:cNvPr id="71" name="Rectangle: Rounded Corners 70"/>
          <p:cNvSpPr/>
          <p:nvPr/>
        </p:nvSpPr>
        <p:spPr>
          <a:xfrm>
            <a:off x="71441" y="3288889"/>
            <a:ext cx="2110000" cy="242616"/>
          </a:xfrm>
          <a:prstGeom prst="roundRect">
            <a:avLst/>
          </a:prstGeom>
          <a:noFill/>
          <a:ln>
            <a:noFill/>
          </a:ln>
          <a:effectLst/>
          <a:scene3d>
            <a:camera prst="orthographicFront">
              <a:rot lat="0" lon="0" rev="0"/>
            </a:camera>
            <a:lightRig rig="contrasting" dir="t">
              <a:rot lat="0" lon="0" rev="7800000"/>
            </a:lightRig>
          </a:scene3d>
          <a:sp3d>
            <a:bevelT w="139700" h="139700"/>
          </a:sp3d>
        </p:spPr>
        <p:txBody>
          <a:bodyPr wrap="square" lIns="91436" tIns="45718" rIns="91436" bIns="45718">
            <a:spAutoFit/>
          </a:bodyPr>
          <a:lstStyle/>
          <a:p>
            <a:pPr algn="ctr"/>
            <a:r>
              <a:rPr lang="en-GB" sz="800" i="0" dirty="0" smtClean="0">
                <a:latin typeface="Imago" pitchFamily="2" charset="0"/>
              </a:rPr>
              <a:t>D</a:t>
            </a:r>
            <a:r>
              <a:rPr lang="cs-CZ" sz="800" i="0" dirty="0" err="1" smtClean="0">
                <a:latin typeface="Imago" pitchFamily="2" charset="0"/>
              </a:rPr>
              <a:t>endritické</a:t>
            </a:r>
            <a:r>
              <a:rPr lang="cs-CZ" sz="800" i="0" dirty="0" smtClean="0">
                <a:latin typeface="Imago" pitchFamily="2" charset="0"/>
              </a:rPr>
              <a:t> buňky</a:t>
            </a:r>
            <a:endParaRPr lang="en-GB" sz="800" i="0" dirty="0">
              <a:latin typeface="Imago" pitchFamily="2" charset="0"/>
            </a:endParaRPr>
          </a:p>
        </p:txBody>
      </p:sp>
      <p:sp>
        <p:nvSpPr>
          <p:cNvPr id="70" name="Rectangle: Rounded Corners 69"/>
          <p:cNvSpPr/>
          <p:nvPr/>
        </p:nvSpPr>
        <p:spPr>
          <a:xfrm>
            <a:off x="169334" y="2107532"/>
            <a:ext cx="2440315" cy="242616"/>
          </a:xfrm>
          <a:prstGeom prst="roundRect">
            <a:avLst/>
          </a:prstGeom>
          <a:noFill/>
          <a:ln>
            <a:noFill/>
          </a:ln>
          <a:effectLst/>
          <a:scene3d>
            <a:camera prst="orthographicFront">
              <a:rot lat="0" lon="0" rev="0"/>
            </a:camera>
            <a:lightRig rig="contrasting" dir="t">
              <a:rot lat="0" lon="0" rev="7800000"/>
            </a:lightRig>
          </a:scene3d>
          <a:sp3d>
            <a:bevelT w="139700" h="139700"/>
          </a:sp3d>
        </p:spPr>
        <p:txBody>
          <a:bodyPr wrap="square" lIns="91436" tIns="45718" rIns="91436" bIns="45718">
            <a:spAutoFit/>
          </a:bodyPr>
          <a:lstStyle/>
          <a:p>
            <a:pPr algn="ctr"/>
            <a:r>
              <a:rPr lang="en-GB" sz="800" i="0" dirty="0" smtClean="0">
                <a:latin typeface="Imago" pitchFamily="2" charset="0"/>
              </a:rPr>
              <a:t>D</a:t>
            </a:r>
            <a:r>
              <a:rPr lang="cs-CZ" sz="800" i="0" dirty="0" err="1" smtClean="0">
                <a:latin typeface="Imago" pitchFamily="2" charset="0"/>
              </a:rPr>
              <a:t>endritické</a:t>
            </a:r>
            <a:r>
              <a:rPr lang="cs-CZ" sz="800" i="0" dirty="0" smtClean="0">
                <a:latin typeface="Imago" pitchFamily="2" charset="0"/>
              </a:rPr>
              <a:t> buňky a T-buňky</a:t>
            </a:r>
            <a:endParaRPr lang="en-GB" sz="800" i="0" dirty="0">
              <a:latin typeface="Imago" pitchFamily="2" charset="0"/>
            </a:endParaRPr>
          </a:p>
        </p:txBody>
      </p:sp>
      <p:sp>
        <p:nvSpPr>
          <p:cNvPr id="2" name="Title 1"/>
          <p:cNvSpPr>
            <a:spLocks noGrp="1"/>
          </p:cNvSpPr>
          <p:nvPr>
            <p:ph type="title"/>
          </p:nvPr>
        </p:nvSpPr>
        <p:spPr/>
        <p:txBody>
          <a:bodyPr/>
          <a:lstStyle/>
          <a:p>
            <a:r>
              <a:rPr lang="cs-CZ" b="1" dirty="0" smtClean="0"/>
              <a:t>Aktivace T-lymfocytů namířených proti nádoru vyžaduje sled několika procesů. </a:t>
            </a:r>
            <a:endParaRPr lang="en-GB" b="1" dirty="0"/>
          </a:p>
        </p:txBody>
      </p:sp>
      <p:sp>
        <p:nvSpPr>
          <p:cNvPr id="4" name="Text Placeholder 3"/>
          <p:cNvSpPr>
            <a:spLocks noGrp="1"/>
          </p:cNvSpPr>
          <p:nvPr>
            <p:ph type="body" sz="quarter" idx="4294967295"/>
          </p:nvPr>
        </p:nvSpPr>
        <p:spPr>
          <a:xfrm>
            <a:off x="158153" y="4916665"/>
            <a:ext cx="1817901" cy="142120"/>
          </a:xfrm>
        </p:spPr>
        <p:txBody>
          <a:bodyPr/>
          <a:lstStyle/>
          <a:p>
            <a:pPr marL="0" lvl="0" indent="0">
              <a:spcBef>
                <a:spcPct val="30000"/>
              </a:spcBef>
              <a:buClrTx/>
              <a:buNone/>
              <a:defRPr/>
            </a:pPr>
            <a:r>
              <a:rPr lang="en-GB" sz="800" dirty="0">
                <a:solidFill>
                  <a:schemeClr val="bg1">
                    <a:lumMod val="50000"/>
                  </a:schemeClr>
                </a:solidFill>
              </a:rPr>
              <a:t>Chen DS &amp; </a:t>
            </a:r>
            <a:r>
              <a:rPr lang="en-GB" sz="800" dirty="0" err="1">
                <a:solidFill>
                  <a:schemeClr val="bg1">
                    <a:lumMod val="50000"/>
                  </a:schemeClr>
                </a:solidFill>
              </a:rPr>
              <a:t>Mellman</a:t>
            </a:r>
            <a:r>
              <a:rPr lang="en-GB" sz="800" dirty="0">
                <a:solidFill>
                  <a:schemeClr val="bg1">
                    <a:lumMod val="50000"/>
                  </a:schemeClr>
                </a:solidFill>
              </a:rPr>
              <a:t> I. 2013</a:t>
            </a:r>
          </a:p>
        </p:txBody>
      </p:sp>
      <p:sp>
        <p:nvSpPr>
          <p:cNvPr id="9" name="Chord 8"/>
          <p:cNvSpPr>
            <a:spLocks noChangeAspect="1"/>
          </p:cNvSpPr>
          <p:nvPr/>
        </p:nvSpPr>
        <p:spPr bwMode="auto">
          <a:xfrm>
            <a:off x="2570085" y="1055657"/>
            <a:ext cx="3956418" cy="3947667"/>
          </a:xfrm>
          <a:prstGeom prst="chord">
            <a:avLst>
              <a:gd name="adj1" fmla="val 5389518"/>
              <a:gd name="adj2" fmla="val 16200000"/>
            </a:avLst>
          </a:prstGeom>
          <a:solidFill>
            <a:srgbClr val="89B9E3"/>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6"/>
          </a:lnRef>
          <a:fillRef idx="3">
            <a:schemeClr val="accent6"/>
          </a:fillRef>
          <a:effectRef idx="2">
            <a:schemeClr val="accent6"/>
          </a:effectRef>
          <a:fontRef idx="minor">
            <a:schemeClr val="lt1"/>
          </a:fontRef>
        </p:style>
        <p:txBody>
          <a:bodyPr vert="horz" wrap="square" lIns="68577" tIns="34289" rIns="68577" bIns="34289" numCol="1" rtlCol="0" anchor="t" anchorCtr="0" compatLnSpc="1">
            <a:prstTxWarp prst="textNoShape">
              <a:avLst/>
            </a:prstTxWarp>
            <a:noAutofit/>
          </a:bodyPr>
          <a:lstStyle/>
          <a:p>
            <a:pPr eaLnBrk="0" hangingPunct="0">
              <a:spcBef>
                <a:spcPct val="50000"/>
              </a:spcBef>
            </a:pPr>
            <a:endParaRPr lang="en-US" sz="800" dirty="0">
              <a:solidFill>
                <a:srgbClr val="000000"/>
              </a:solidFill>
              <a:latin typeface="Imago" pitchFamily="2" charset="0"/>
              <a:ea typeface="ＭＳ Ｐゴシック" pitchFamily="34" charset="-128"/>
            </a:endParaRPr>
          </a:p>
        </p:txBody>
      </p:sp>
      <p:sp>
        <p:nvSpPr>
          <p:cNvPr id="10" name="Oval 9"/>
          <p:cNvSpPr/>
          <p:nvPr/>
        </p:nvSpPr>
        <p:spPr>
          <a:xfrm>
            <a:off x="2863906" y="1358297"/>
            <a:ext cx="3368779" cy="336132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fontAlgn="auto">
              <a:spcBef>
                <a:spcPts val="0"/>
              </a:spcBef>
              <a:spcAft>
                <a:spcPts val="0"/>
              </a:spcAft>
            </a:pPr>
            <a:endParaRPr lang="en-US" sz="1200" dirty="0">
              <a:solidFill>
                <a:prstClr val="white"/>
              </a:solidFill>
              <a:latin typeface="Imago" pitchFamily="2" charset="0"/>
            </a:endParaRPr>
          </a:p>
        </p:txBody>
      </p:sp>
      <p:pic>
        <p:nvPicPr>
          <p:cNvPr id="19" name="Picture 1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77623" y="1190914"/>
            <a:ext cx="2080952" cy="3787739"/>
          </a:xfrm>
          <a:prstGeom prst="rect">
            <a:avLst/>
          </a:prstGeom>
        </p:spPr>
      </p:pic>
      <p:sp>
        <p:nvSpPr>
          <p:cNvPr id="12" name="Oval 11"/>
          <p:cNvSpPr/>
          <p:nvPr/>
        </p:nvSpPr>
        <p:spPr>
          <a:xfrm>
            <a:off x="2912173" y="1164181"/>
            <a:ext cx="331530" cy="331530"/>
          </a:xfrm>
          <a:prstGeom prst="ellipse">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fontAlgn="auto">
              <a:spcBef>
                <a:spcPts val="300"/>
              </a:spcBef>
              <a:spcAft>
                <a:spcPts val="0"/>
              </a:spcAft>
            </a:pPr>
            <a:r>
              <a:rPr lang="en-US" sz="1100" b="1" i="0" dirty="0">
                <a:solidFill>
                  <a:prstClr val="white"/>
                </a:solidFill>
                <a:latin typeface="Imago" pitchFamily="2" charset="0"/>
              </a:rPr>
              <a:t>3</a:t>
            </a:r>
          </a:p>
        </p:txBody>
      </p:sp>
      <p:sp>
        <p:nvSpPr>
          <p:cNvPr id="13" name="Oval 12"/>
          <p:cNvSpPr/>
          <p:nvPr/>
        </p:nvSpPr>
        <p:spPr>
          <a:xfrm>
            <a:off x="2195319" y="2521994"/>
            <a:ext cx="331530" cy="331530"/>
          </a:xfrm>
          <a:prstGeom prst="ellipse">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fontAlgn="auto">
              <a:spcBef>
                <a:spcPts val="300"/>
              </a:spcBef>
              <a:spcAft>
                <a:spcPts val="0"/>
              </a:spcAft>
            </a:pPr>
            <a:r>
              <a:rPr lang="en-US" sz="1100" b="1" i="0" dirty="0">
                <a:solidFill>
                  <a:prstClr val="white"/>
                </a:solidFill>
                <a:latin typeface="Imago" pitchFamily="2" charset="0"/>
              </a:rPr>
              <a:t>2</a:t>
            </a:r>
          </a:p>
        </p:txBody>
      </p:sp>
      <p:sp>
        <p:nvSpPr>
          <p:cNvPr id="14" name="Oval 13"/>
          <p:cNvSpPr/>
          <p:nvPr/>
        </p:nvSpPr>
        <p:spPr>
          <a:xfrm>
            <a:off x="2384615" y="3813176"/>
            <a:ext cx="331530" cy="331530"/>
          </a:xfrm>
          <a:prstGeom prst="ellipse">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fontAlgn="auto">
              <a:spcBef>
                <a:spcPts val="300"/>
              </a:spcBef>
              <a:spcAft>
                <a:spcPts val="0"/>
              </a:spcAft>
            </a:pPr>
            <a:r>
              <a:rPr lang="en-US" sz="1100" b="1" i="0" dirty="0">
                <a:solidFill>
                  <a:prstClr val="white"/>
                </a:solidFill>
                <a:latin typeface="Imago" pitchFamily="2" charset="0"/>
              </a:rPr>
              <a:t>1</a:t>
            </a:r>
          </a:p>
        </p:txBody>
      </p:sp>
      <p:sp>
        <p:nvSpPr>
          <p:cNvPr id="27" name="TextBox 53"/>
          <p:cNvSpPr txBox="1">
            <a:spLocks noChangeArrowheads="1"/>
          </p:cNvSpPr>
          <p:nvPr/>
        </p:nvSpPr>
        <p:spPr bwMode="auto">
          <a:xfrm>
            <a:off x="-65867" y="2522155"/>
            <a:ext cx="2384615" cy="261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361932" indent="-361932" algn="ctr" eaLnBrk="0" hangingPunct="0">
              <a:spcBef>
                <a:spcPct val="0"/>
              </a:spcBef>
              <a:buNone/>
              <a:defRPr/>
            </a:pPr>
            <a:r>
              <a:rPr lang="cs-CZ" altLang="en-US" sz="1100" b="1" i="0" dirty="0" smtClean="0">
                <a:solidFill>
                  <a:srgbClr val="89B9E3"/>
                </a:solidFill>
                <a:latin typeface="Imago" pitchFamily="2" charset="0"/>
              </a:rPr>
              <a:t>Prezentace nádorového antigenu </a:t>
            </a:r>
            <a:endParaRPr lang="en-GB" altLang="en-US" sz="1100" b="1" i="0" dirty="0">
              <a:solidFill>
                <a:srgbClr val="89B9E3"/>
              </a:solidFill>
              <a:latin typeface="Imago" pitchFamily="2" charset="0"/>
            </a:endParaRPr>
          </a:p>
        </p:txBody>
      </p:sp>
      <p:sp>
        <p:nvSpPr>
          <p:cNvPr id="28" name="TextBox 54"/>
          <p:cNvSpPr txBox="1">
            <a:spLocks noChangeArrowheads="1"/>
          </p:cNvSpPr>
          <p:nvPr/>
        </p:nvSpPr>
        <p:spPr bwMode="auto">
          <a:xfrm>
            <a:off x="71440" y="3813760"/>
            <a:ext cx="2222582" cy="261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nchor="ct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lgn="ctr" eaLnBrk="0" hangingPunct="0">
              <a:spcBef>
                <a:spcPct val="0"/>
              </a:spcBef>
              <a:buNone/>
              <a:defRPr/>
            </a:pPr>
            <a:r>
              <a:rPr lang="cs-CZ" altLang="en-US" sz="1100" b="1" i="0" dirty="0" smtClean="0">
                <a:solidFill>
                  <a:srgbClr val="89B9E3"/>
                </a:solidFill>
                <a:latin typeface="Imago" pitchFamily="2" charset="0"/>
              </a:rPr>
              <a:t>Uvolnění nádorových antigenů </a:t>
            </a:r>
            <a:endParaRPr lang="en-GB" altLang="en-US" sz="1100" b="1" i="0" dirty="0">
              <a:solidFill>
                <a:srgbClr val="89B9E3"/>
              </a:solidFill>
              <a:latin typeface="Imago" pitchFamily="2" charset="0"/>
            </a:endParaRPr>
          </a:p>
        </p:txBody>
      </p:sp>
      <p:sp>
        <p:nvSpPr>
          <p:cNvPr id="29" name="TextBox 52"/>
          <p:cNvSpPr txBox="1">
            <a:spLocks noChangeArrowheads="1"/>
          </p:cNvSpPr>
          <p:nvPr/>
        </p:nvSpPr>
        <p:spPr bwMode="auto">
          <a:xfrm>
            <a:off x="169334" y="1182773"/>
            <a:ext cx="2440316" cy="261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914355" eaLnBrk="0" hangingPunct="0">
              <a:spcBef>
                <a:spcPct val="0"/>
              </a:spcBef>
              <a:buNone/>
              <a:defRPr/>
            </a:pPr>
            <a:r>
              <a:rPr lang="en-GB" altLang="en-US" sz="1100" b="1" i="0" dirty="0" smtClean="0">
                <a:solidFill>
                  <a:srgbClr val="89B9E3"/>
                </a:solidFill>
                <a:latin typeface="Imago" pitchFamily="2" charset="0"/>
              </a:rPr>
              <a:t>P</a:t>
            </a:r>
            <a:r>
              <a:rPr lang="cs-CZ" altLang="en-US" sz="1100" b="1" i="0" dirty="0" err="1" smtClean="0">
                <a:solidFill>
                  <a:srgbClr val="89B9E3"/>
                </a:solidFill>
                <a:latin typeface="Imago" pitchFamily="2" charset="0"/>
              </a:rPr>
              <a:t>říprava</a:t>
            </a:r>
            <a:r>
              <a:rPr lang="cs-CZ" altLang="en-US" sz="1100" b="1" i="0" dirty="0" smtClean="0">
                <a:solidFill>
                  <a:srgbClr val="89B9E3"/>
                </a:solidFill>
                <a:latin typeface="Imago" pitchFamily="2" charset="0"/>
              </a:rPr>
              <a:t> a aktivace </a:t>
            </a:r>
            <a:endParaRPr lang="en-GB" altLang="en-US" sz="1100" b="1" i="0" dirty="0">
              <a:solidFill>
                <a:srgbClr val="89B9E3"/>
              </a:solidFill>
              <a:latin typeface="Imago" pitchFamily="2" charset="0"/>
            </a:endParaRPr>
          </a:p>
        </p:txBody>
      </p:sp>
      <p:sp>
        <p:nvSpPr>
          <p:cNvPr id="38" name="Shape 331"/>
          <p:cNvSpPr>
            <a:spLocks noChangeArrowheads="1"/>
          </p:cNvSpPr>
          <p:nvPr/>
        </p:nvSpPr>
        <p:spPr bwMode="auto">
          <a:xfrm>
            <a:off x="3538098" y="3486216"/>
            <a:ext cx="1559975" cy="41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698" rIns="91421" bIns="45698"/>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914355" eaLnBrk="0" hangingPunct="0">
              <a:spcBef>
                <a:spcPct val="0"/>
              </a:spcBef>
              <a:buSzPct val="25000"/>
              <a:buNone/>
              <a:defRPr/>
            </a:pPr>
            <a:r>
              <a:rPr lang="en-GB" altLang="en-US" sz="800" i="0" dirty="0" smtClean="0">
                <a:solidFill>
                  <a:srgbClr val="002846"/>
                </a:solidFill>
                <a:latin typeface="Imago" pitchFamily="2" charset="0"/>
                <a:sym typeface="Arial" panose="020B0604020202020204" pitchFamily="34" charset="0"/>
              </a:rPr>
              <a:t>Apoptotic</a:t>
            </a:r>
            <a:r>
              <a:rPr lang="cs-CZ" altLang="en-US" sz="800" i="0" dirty="0" err="1" smtClean="0">
                <a:solidFill>
                  <a:srgbClr val="002846"/>
                </a:solidFill>
                <a:latin typeface="Imago" pitchFamily="2" charset="0"/>
                <a:sym typeface="Arial" panose="020B0604020202020204" pitchFamily="34" charset="0"/>
              </a:rPr>
              <a:t>ká</a:t>
            </a:r>
            <a:r>
              <a:rPr lang="cs-CZ" altLang="en-US" sz="800" i="0" dirty="0" smtClean="0">
                <a:solidFill>
                  <a:srgbClr val="002846"/>
                </a:solidFill>
                <a:latin typeface="Imago" pitchFamily="2" charset="0"/>
                <a:sym typeface="Arial" panose="020B0604020202020204" pitchFamily="34" charset="0"/>
              </a:rPr>
              <a:t> nádorová buňka</a:t>
            </a:r>
            <a:endParaRPr lang="en-GB" altLang="en-US" sz="800" i="0" dirty="0">
              <a:solidFill>
                <a:srgbClr val="002846"/>
              </a:solidFill>
              <a:latin typeface="Imago" pitchFamily="2" charset="0"/>
              <a:sym typeface="Arial" panose="020B0604020202020204" pitchFamily="34" charset="0"/>
            </a:endParaRPr>
          </a:p>
        </p:txBody>
      </p:sp>
      <p:sp>
        <p:nvSpPr>
          <p:cNvPr id="42" name="Shape 331"/>
          <p:cNvSpPr>
            <a:spLocks noChangeArrowheads="1"/>
          </p:cNvSpPr>
          <p:nvPr/>
        </p:nvSpPr>
        <p:spPr bwMode="auto">
          <a:xfrm>
            <a:off x="3714618" y="2010129"/>
            <a:ext cx="686785" cy="41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698" rIns="91421" bIns="45698"/>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914355" eaLnBrk="0" hangingPunct="0">
              <a:lnSpc>
                <a:spcPct val="90000"/>
              </a:lnSpc>
              <a:spcBef>
                <a:spcPct val="0"/>
              </a:spcBef>
              <a:buSzPct val="25000"/>
              <a:buNone/>
              <a:defRPr/>
            </a:pPr>
            <a:r>
              <a:rPr lang="en-US" altLang="en-US" sz="800" i="0" dirty="0">
                <a:solidFill>
                  <a:srgbClr val="002846"/>
                </a:solidFill>
                <a:latin typeface="Imago" pitchFamily="2" charset="0"/>
                <a:sym typeface="Arial" panose="020B0604020202020204" pitchFamily="34" charset="0"/>
              </a:rPr>
              <a:t>A</a:t>
            </a:r>
            <a:r>
              <a:rPr lang="cs-CZ" altLang="en-US" sz="800" i="0" dirty="0" err="1" smtClean="0">
                <a:solidFill>
                  <a:srgbClr val="002846"/>
                </a:solidFill>
                <a:latin typeface="Imago" pitchFamily="2" charset="0"/>
                <a:sym typeface="Arial" panose="020B0604020202020204" pitchFamily="34" charset="0"/>
              </a:rPr>
              <a:t>ktivovaný</a:t>
            </a:r>
            <a:r>
              <a:rPr lang="cs-CZ" altLang="en-US" sz="800" i="0" dirty="0" smtClean="0">
                <a:solidFill>
                  <a:srgbClr val="002846"/>
                </a:solidFill>
                <a:latin typeface="Imago" pitchFamily="2" charset="0"/>
                <a:sym typeface="Arial" panose="020B0604020202020204" pitchFamily="34" charset="0"/>
              </a:rPr>
              <a:t> T-lymfocyt </a:t>
            </a:r>
            <a:r>
              <a:rPr lang="en-US" altLang="en-US" sz="800" i="0" dirty="0" smtClean="0">
                <a:solidFill>
                  <a:srgbClr val="002846"/>
                </a:solidFill>
                <a:latin typeface="Imago" pitchFamily="2" charset="0"/>
                <a:sym typeface="Arial" panose="020B0604020202020204" pitchFamily="34" charset="0"/>
              </a:rPr>
              <a:t>  </a:t>
            </a:r>
            <a:endParaRPr lang="en-US" altLang="en-US" sz="800" i="0" dirty="0">
              <a:solidFill>
                <a:srgbClr val="002846"/>
              </a:solidFill>
              <a:latin typeface="Imago" pitchFamily="2" charset="0"/>
              <a:sym typeface="Arial" panose="020B0604020202020204" pitchFamily="34" charset="0"/>
            </a:endParaRPr>
          </a:p>
        </p:txBody>
      </p:sp>
      <p:sp>
        <p:nvSpPr>
          <p:cNvPr id="43" name="Shape 331"/>
          <p:cNvSpPr>
            <a:spLocks noChangeArrowheads="1"/>
          </p:cNvSpPr>
          <p:nvPr/>
        </p:nvSpPr>
        <p:spPr bwMode="auto">
          <a:xfrm>
            <a:off x="3223307" y="3357662"/>
            <a:ext cx="947109" cy="41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698" rIns="91421" bIns="45698"/>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914355" eaLnBrk="0" hangingPunct="0">
              <a:spcBef>
                <a:spcPct val="0"/>
              </a:spcBef>
              <a:buSzPct val="25000"/>
              <a:buNone/>
              <a:defRPr/>
            </a:pPr>
            <a:r>
              <a:rPr lang="en-US" altLang="en-US" sz="800" i="0" dirty="0" smtClean="0">
                <a:solidFill>
                  <a:srgbClr val="002846"/>
                </a:solidFill>
                <a:latin typeface="Imago" pitchFamily="2" charset="0"/>
                <a:sym typeface="Arial" panose="020B0604020202020204" pitchFamily="34" charset="0"/>
              </a:rPr>
              <a:t>Antigen</a:t>
            </a:r>
            <a:r>
              <a:rPr lang="cs-CZ" altLang="en-US" sz="800" i="0" dirty="0" smtClean="0">
                <a:solidFill>
                  <a:srgbClr val="002846"/>
                </a:solidFill>
                <a:latin typeface="Imago" pitchFamily="2" charset="0"/>
                <a:sym typeface="Arial" panose="020B0604020202020204" pitchFamily="34" charset="0"/>
              </a:rPr>
              <a:t>y</a:t>
            </a:r>
            <a:endParaRPr lang="en-US" altLang="en-US" sz="800" i="0" dirty="0">
              <a:solidFill>
                <a:srgbClr val="002846"/>
              </a:solidFill>
              <a:latin typeface="Imago" pitchFamily="2" charset="0"/>
              <a:sym typeface="Arial" panose="020B0604020202020204" pitchFamily="34" charset="0"/>
            </a:endParaRPr>
          </a:p>
        </p:txBody>
      </p:sp>
      <p:sp>
        <p:nvSpPr>
          <p:cNvPr id="49" name="Shape 331"/>
          <p:cNvSpPr>
            <a:spLocks noChangeArrowheads="1"/>
          </p:cNvSpPr>
          <p:nvPr/>
        </p:nvSpPr>
        <p:spPr bwMode="auto">
          <a:xfrm>
            <a:off x="3070101" y="2580522"/>
            <a:ext cx="818170" cy="41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698" rIns="91421" bIns="45698"/>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914355" eaLnBrk="0" hangingPunct="0">
              <a:lnSpc>
                <a:spcPct val="90000"/>
              </a:lnSpc>
              <a:spcBef>
                <a:spcPct val="0"/>
              </a:spcBef>
              <a:buSzPct val="25000"/>
              <a:buNone/>
              <a:defRPr/>
            </a:pPr>
            <a:r>
              <a:rPr lang="en-US" altLang="en-US" sz="800" i="0" dirty="0" smtClean="0">
                <a:solidFill>
                  <a:srgbClr val="002846"/>
                </a:solidFill>
                <a:latin typeface="Imago" pitchFamily="2" charset="0"/>
                <a:sym typeface="Arial" panose="020B0604020202020204" pitchFamily="34" charset="0"/>
              </a:rPr>
              <a:t>Dendritic</a:t>
            </a:r>
            <a:r>
              <a:rPr lang="cs-CZ" altLang="en-US" sz="800" i="0" dirty="0" err="1" smtClean="0">
                <a:solidFill>
                  <a:srgbClr val="002846"/>
                </a:solidFill>
                <a:latin typeface="Imago" pitchFamily="2" charset="0"/>
                <a:sym typeface="Arial" panose="020B0604020202020204" pitchFamily="34" charset="0"/>
              </a:rPr>
              <a:t>ká</a:t>
            </a:r>
            <a:r>
              <a:rPr lang="cs-CZ" altLang="en-US" sz="800" i="0" dirty="0" smtClean="0">
                <a:solidFill>
                  <a:srgbClr val="002846"/>
                </a:solidFill>
                <a:latin typeface="Imago" pitchFamily="2" charset="0"/>
                <a:sym typeface="Arial" panose="020B0604020202020204" pitchFamily="34" charset="0"/>
              </a:rPr>
              <a:t> buňka</a:t>
            </a:r>
            <a:endParaRPr lang="en-US" altLang="en-US" sz="800" i="0" dirty="0">
              <a:solidFill>
                <a:srgbClr val="002846"/>
              </a:solidFill>
              <a:latin typeface="Imago" pitchFamily="2" charset="0"/>
              <a:sym typeface="Arial" panose="020B0604020202020204" pitchFamily="34" charset="0"/>
            </a:endParaRPr>
          </a:p>
        </p:txBody>
      </p:sp>
      <p:sp>
        <p:nvSpPr>
          <p:cNvPr id="22" name="Rectangle: Rounded Corners 21"/>
          <p:cNvSpPr/>
          <p:nvPr/>
        </p:nvSpPr>
        <p:spPr>
          <a:xfrm>
            <a:off x="71440" y="4054744"/>
            <a:ext cx="2222582" cy="510774"/>
          </a:xfrm>
          <a:prstGeom prst="roundRect">
            <a:avLst/>
          </a:prstGeom>
          <a:solidFill>
            <a:srgbClr val="89B9E3"/>
          </a:solidFill>
          <a:ln>
            <a:noFill/>
          </a:ln>
          <a:effectLst/>
        </p:spPr>
        <p:txBody>
          <a:bodyPr wrap="square" lIns="91436" tIns="45718" rIns="91436" bIns="45718">
            <a:spAutoFit/>
          </a:bodyPr>
          <a:lstStyle/>
          <a:p>
            <a:pPr algn="ctr"/>
            <a:r>
              <a:rPr lang="cs-CZ" sz="800" i="0" dirty="0" smtClean="0">
                <a:solidFill>
                  <a:schemeClr val="bg1"/>
                </a:solidFill>
                <a:latin typeface="Imago" pitchFamily="2" charset="0"/>
              </a:rPr>
              <a:t>Nádorové antigeny uvolňovány během onkogeneze a zachyceny dendritickými buňkami.</a:t>
            </a:r>
            <a:endParaRPr lang="en-GB" sz="800" i="0" dirty="0">
              <a:solidFill>
                <a:schemeClr val="bg1"/>
              </a:solidFill>
              <a:latin typeface="Imago" pitchFamily="2" charset="0"/>
            </a:endParaRPr>
          </a:p>
        </p:txBody>
      </p:sp>
      <p:sp>
        <p:nvSpPr>
          <p:cNvPr id="56" name="Rectangle: Rounded Corners 55"/>
          <p:cNvSpPr/>
          <p:nvPr/>
        </p:nvSpPr>
        <p:spPr>
          <a:xfrm>
            <a:off x="71441" y="2802298"/>
            <a:ext cx="2110001" cy="476714"/>
          </a:xfrm>
          <a:prstGeom prst="roundRect">
            <a:avLst/>
          </a:prstGeom>
          <a:solidFill>
            <a:srgbClr val="89B9E3"/>
          </a:solidFill>
          <a:ln>
            <a:noFill/>
          </a:ln>
          <a:effectLst/>
        </p:spPr>
        <p:txBody>
          <a:bodyPr wrap="square" lIns="91436" tIns="45718" rIns="91436" bIns="45718">
            <a:noAutofit/>
          </a:bodyPr>
          <a:lstStyle/>
          <a:p>
            <a:pPr algn="ctr"/>
            <a:r>
              <a:rPr lang="en-GB" sz="800" i="0" dirty="0" smtClean="0">
                <a:solidFill>
                  <a:schemeClr val="bg1"/>
                </a:solidFill>
                <a:latin typeface="Imago" pitchFamily="2" charset="0"/>
              </a:rPr>
              <a:t>Antigen</a:t>
            </a:r>
            <a:r>
              <a:rPr lang="cs-CZ" sz="800" i="0" dirty="0" smtClean="0">
                <a:solidFill>
                  <a:schemeClr val="bg1"/>
                </a:solidFill>
                <a:latin typeface="Imago" pitchFamily="2" charset="0"/>
              </a:rPr>
              <a:t>y transportovány do lymfatických uzlin, kde jsou </a:t>
            </a:r>
            <a:r>
              <a:rPr lang="cs-CZ" sz="800" i="0" dirty="0" err="1" smtClean="0">
                <a:solidFill>
                  <a:schemeClr val="bg1"/>
                </a:solidFill>
                <a:latin typeface="Imago" pitchFamily="2" charset="0"/>
              </a:rPr>
              <a:t>prezentovany</a:t>
            </a:r>
            <a:r>
              <a:rPr lang="cs-CZ" sz="800" i="0" dirty="0" smtClean="0">
                <a:solidFill>
                  <a:schemeClr val="bg1"/>
                </a:solidFill>
                <a:latin typeface="Imago" pitchFamily="2" charset="0"/>
              </a:rPr>
              <a:t> T-lymfocytům. </a:t>
            </a:r>
            <a:endParaRPr lang="en-GB" sz="800" i="0" dirty="0">
              <a:solidFill>
                <a:schemeClr val="bg1"/>
              </a:solidFill>
              <a:latin typeface="Imago" pitchFamily="2" charset="0"/>
            </a:endParaRPr>
          </a:p>
        </p:txBody>
      </p:sp>
      <p:sp>
        <p:nvSpPr>
          <p:cNvPr id="57" name="Rectangle: Rounded Corners 56"/>
          <p:cNvSpPr/>
          <p:nvPr/>
        </p:nvSpPr>
        <p:spPr>
          <a:xfrm>
            <a:off x="78619" y="1429286"/>
            <a:ext cx="2440316" cy="646981"/>
          </a:xfrm>
          <a:prstGeom prst="roundRect">
            <a:avLst/>
          </a:prstGeom>
          <a:solidFill>
            <a:srgbClr val="89B9E3"/>
          </a:solidFill>
          <a:ln>
            <a:noFill/>
          </a:ln>
          <a:effectLst/>
        </p:spPr>
        <p:txBody>
          <a:bodyPr wrap="square" lIns="91436" tIns="45718" rIns="91436" bIns="45718">
            <a:spAutoFit/>
          </a:bodyPr>
          <a:lstStyle/>
          <a:p>
            <a:pPr marL="171450" indent="-171450">
              <a:buFontTx/>
              <a:buChar char="-"/>
            </a:pPr>
            <a:r>
              <a:rPr lang="cs-CZ" sz="800" i="0" dirty="0" smtClean="0">
                <a:solidFill>
                  <a:schemeClr val="bg1"/>
                </a:solidFill>
                <a:latin typeface="Imago" pitchFamily="2" charset="0"/>
              </a:rPr>
              <a:t>Prezentace antigenu dendritickými buňkami T-lymfocytům  -  aktivace T-buněk </a:t>
            </a:r>
          </a:p>
          <a:p>
            <a:pPr marL="171450" indent="-171450">
              <a:buFontTx/>
              <a:buChar char="-"/>
            </a:pPr>
            <a:r>
              <a:rPr lang="cs-CZ" sz="800" i="0" dirty="0" smtClean="0">
                <a:solidFill>
                  <a:schemeClr val="bg1"/>
                </a:solidFill>
                <a:latin typeface="Imago" pitchFamily="2" charset="0"/>
              </a:rPr>
              <a:t>Aktivace regulována řadou kontrolních bodů protinádorové imunitní odpovědi. </a:t>
            </a:r>
            <a:endParaRPr lang="en-GB" sz="800" i="0" dirty="0">
              <a:solidFill>
                <a:schemeClr val="bg1"/>
              </a:solidFill>
              <a:latin typeface="Imago" pitchFamily="2" charset="0"/>
            </a:endParaRPr>
          </a:p>
        </p:txBody>
      </p:sp>
      <p:sp>
        <p:nvSpPr>
          <p:cNvPr id="64" name="Shape 331"/>
          <p:cNvSpPr>
            <a:spLocks noChangeArrowheads="1"/>
          </p:cNvSpPr>
          <p:nvPr/>
        </p:nvSpPr>
        <p:spPr bwMode="auto">
          <a:xfrm>
            <a:off x="3702644" y="4447302"/>
            <a:ext cx="908307" cy="261628"/>
          </a:xfrm>
          <a:prstGeom prst="rect">
            <a:avLst/>
          </a:prstGeom>
          <a:noFill/>
          <a:ln>
            <a:noFill/>
          </a:ln>
          <a:extLst/>
        </p:spPr>
        <p:txBody>
          <a:bodyPr lIns="91421" tIns="45698" rIns="91421" bIns="45698"/>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914355" eaLnBrk="0" hangingPunct="0">
              <a:spcBef>
                <a:spcPct val="0"/>
              </a:spcBef>
              <a:buSzPct val="25000"/>
              <a:buNone/>
              <a:defRPr/>
            </a:pPr>
            <a:r>
              <a:rPr lang="cs-CZ" altLang="en-US" sz="800" i="0" dirty="0" smtClean="0">
                <a:solidFill>
                  <a:srgbClr val="161645"/>
                </a:solidFill>
                <a:latin typeface="Imago" pitchFamily="2" charset="0"/>
                <a:sym typeface="Arial" panose="020B0604020202020204" pitchFamily="34" charset="0"/>
              </a:rPr>
              <a:t>Nádorová buňka</a:t>
            </a:r>
            <a:endParaRPr lang="en-GB" altLang="en-US" sz="800" i="0" dirty="0">
              <a:solidFill>
                <a:srgbClr val="161645"/>
              </a:solidFill>
              <a:latin typeface="Imago" pitchFamily="2" charset="0"/>
              <a:sym typeface="Arial" panose="020B0604020202020204" pitchFamily="34" charset="0"/>
            </a:endParaRPr>
          </a:p>
        </p:txBody>
      </p:sp>
      <p:sp>
        <p:nvSpPr>
          <p:cNvPr id="25" name="TextBox 74"/>
          <p:cNvSpPr txBox="1">
            <a:spLocks noChangeArrowheads="1"/>
          </p:cNvSpPr>
          <p:nvPr/>
        </p:nvSpPr>
        <p:spPr bwMode="auto">
          <a:xfrm rot="19528810">
            <a:off x="3349780" y="3005948"/>
            <a:ext cx="97608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914355" eaLnBrk="0" hangingPunct="0">
              <a:spcBef>
                <a:spcPct val="0"/>
              </a:spcBef>
              <a:buNone/>
              <a:defRPr/>
            </a:pPr>
            <a:r>
              <a:rPr lang="cs-CZ" altLang="en-US" sz="700" i="0" dirty="0" smtClean="0">
                <a:solidFill>
                  <a:schemeClr val="bg1">
                    <a:lumMod val="65000"/>
                  </a:schemeClr>
                </a:solidFill>
                <a:latin typeface="Imago" pitchFamily="2" charset="0"/>
              </a:rPr>
              <a:t>LYMFATICKÁ UZLINA</a:t>
            </a:r>
            <a:endParaRPr lang="en-US" altLang="en-US" sz="700" i="0" dirty="0">
              <a:solidFill>
                <a:schemeClr val="bg1">
                  <a:lumMod val="65000"/>
                </a:schemeClr>
              </a:solidFill>
              <a:latin typeface="Imago" pitchFamily="2" charset="0"/>
            </a:endParaRPr>
          </a:p>
        </p:txBody>
      </p:sp>
      <p:sp>
        <p:nvSpPr>
          <p:cNvPr id="26" name="Rectangle 25"/>
          <p:cNvSpPr/>
          <p:nvPr/>
        </p:nvSpPr>
        <p:spPr>
          <a:xfrm>
            <a:off x="8069031" y="4867348"/>
            <a:ext cx="968289" cy="200055"/>
          </a:xfrm>
          <a:prstGeom prst="rect">
            <a:avLst/>
          </a:prstGeom>
          <a:solidFill>
            <a:schemeClr val="bg1"/>
          </a:solidFill>
        </p:spPr>
        <p:txBody>
          <a:bodyPr wrap="square">
            <a:spAutoFit/>
          </a:bodyPr>
          <a:lstStyle/>
          <a:p>
            <a:r>
              <a:rPr lang="en-US" sz="700" i="0" dirty="0">
                <a:solidFill>
                  <a:srgbClr val="555555"/>
                </a:solidFill>
                <a:latin typeface="Arial" panose="020B0604020202020204" pitchFamily="34" charset="0"/>
              </a:rPr>
              <a:t>M-CZ-00001107</a:t>
            </a:r>
            <a:endParaRPr lang="en-US" sz="700" dirty="0"/>
          </a:p>
        </p:txBody>
      </p:sp>
    </p:spTree>
    <p:extLst>
      <p:ext uri="{BB962C8B-B14F-4D97-AF65-F5344CB8AC3E}">
        <p14:creationId xmlns:p14="http://schemas.microsoft.com/office/powerpoint/2010/main" val="35038142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Rounded Corners 73"/>
          <p:cNvSpPr/>
          <p:nvPr/>
        </p:nvSpPr>
        <p:spPr>
          <a:xfrm>
            <a:off x="7105180" y="2733934"/>
            <a:ext cx="1514816" cy="374566"/>
          </a:xfrm>
          <a:prstGeom prst="roundRect">
            <a:avLst/>
          </a:prstGeom>
          <a:noFill/>
          <a:ln>
            <a:noFill/>
          </a:ln>
          <a:effectLst/>
          <a:scene3d>
            <a:camera prst="orthographicFront">
              <a:rot lat="0" lon="0" rev="0"/>
            </a:camera>
            <a:lightRig rig="contrasting" dir="t">
              <a:rot lat="0" lon="0" rev="7800000"/>
            </a:lightRig>
          </a:scene3d>
          <a:sp3d>
            <a:bevelT w="139700" h="139700"/>
          </a:sp3d>
        </p:spPr>
        <p:txBody>
          <a:bodyPr wrap="square" lIns="91436" tIns="45718" rIns="91436" bIns="45718">
            <a:spAutoFit/>
          </a:bodyPr>
          <a:lstStyle/>
          <a:p>
            <a:pPr algn="ctr"/>
            <a:r>
              <a:rPr lang="en-GB" sz="800" i="0" dirty="0" smtClean="0">
                <a:latin typeface="Imago" pitchFamily="2" charset="0"/>
              </a:rPr>
              <a:t>C</a:t>
            </a:r>
            <a:r>
              <a:rPr lang="cs-CZ" sz="800" i="0" dirty="0" err="1" smtClean="0">
                <a:latin typeface="Imago" pitchFamily="2" charset="0"/>
              </a:rPr>
              <a:t>ytotoxické</a:t>
            </a:r>
            <a:r>
              <a:rPr lang="cs-CZ" sz="800" i="0" dirty="0" smtClean="0">
                <a:latin typeface="Imago" pitchFamily="2" charset="0"/>
              </a:rPr>
              <a:t> T-lymfocyty, endoteliální buňky </a:t>
            </a:r>
            <a:endParaRPr lang="en-GB" sz="800" i="0" dirty="0">
              <a:latin typeface="Imago" pitchFamily="2" charset="0"/>
            </a:endParaRPr>
          </a:p>
        </p:txBody>
      </p:sp>
      <p:sp>
        <p:nvSpPr>
          <p:cNvPr id="73" name="Rectangle: Rounded Corners 72"/>
          <p:cNvSpPr/>
          <p:nvPr/>
        </p:nvSpPr>
        <p:spPr>
          <a:xfrm>
            <a:off x="6747879" y="1471621"/>
            <a:ext cx="1297475" cy="238359"/>
          </a:xfrm>
          <a:prstGeom prst="roundRect">
            <a:avLst/>
          </a:prstGeom>
          <a:noFill/>
          <a:ln>
            <a:noFill/>
          </a:ln>
          <a:effectLst/>
          <a:scene3d>
            <a:camera prst="orthographicFront">
              <a:rot lat="0" lon="0" rev="0"/>
            </a:camera>
            <a:lightRig rig="contrasting" dir="t">
              <a:rot lat="0" lon="0" rev="7800000"/>
            </a:lightRig>
          </a:scene3d>
          <a:sp3d>
            <a:bevelT w="139700" h="139700"/>
          </a:sp3d>
        </p:spPr>
        <p:txBody>
          <a:bodyPr wrap="square" lIns="91436" tIns="45718" rIns="91436" bIns="45718">
            <a:spAutoFit/>
          </a:bodyPr>
          <a:lstStyle/>
          <a:p>
            <a:pPr algn="ctr"/>
            <a:r>
              <a:rPr lang="en-GB" sz="800" i="0" dirty="0" smtClean="0">
                <a:latin typeface="Imago" pitchFamily="2" charset="0"/>
              </a:rPr>
              <a:t>C</a:t>
            </a:r>
            <a:r>
              <a:rPr lang="cs-CZ" sz="800" i="0" dirty="0" err="1" smtClean="0">
                <a:latin typeface="Imago" pitchFamily="2" charset="0"/>
              </a:rPr>
              <a:t>ytotoxické</a:t>
            </a:r>
            <a:r>
              <a:rPr lang="cs-CZ" sz="800" i="0" dirty="0" smtClean="0">
                <a:latin typeface="Imago" pitchFamily="2" charset="0"/>
              </a:rPr>
              <a:t> T-lymfocyty </a:t>
            </a:r>
            <a:endParaRPr lang="en-GB" sz="800" i="0" dirty="0">
              <a:latin typeface="Imago" pitchFamily="2" charset="0"/>
            </a:endParaRPr>
          </a:p>
        </p:txBody>
      </p:sp>
      <p:sp>
        <p:nvSpPr>
          <p:cNvPr id="2" name="Title 1"/>
          <p:cNvSpPr>
            <a:spLocks noGrp="1"/>
          </p:cNvSpPr>
          <p:nvPr>
            <p:ph type="title"/>
          </p:nvPr>
        </p:nvSpPr>
        <p:spPr/>
        <p:txBody>
          <a:bodyPr/>
          <a:lstStyle/>
          <a:p>
            <a:r>
              <a:rPr lang="cs-CZ" b="1" dirty="0" smtClean="0"/>
              <a:t>Průnik </a:t>
            </a:r>
            <a:r>
              <a:rPr lang="en-US" b="1" dirty="0" smtClean="0"/>
              <a:t>T-</a:t>
            </a:r>
            <a:r>
              <a:rPr lang="cs-CZ" b="1" dirty="0" smtClean="0"/>
              <a:t>buněk do nádoru závisí na účinné migraci nádorovým </a:t>
            </a:r>
            <a:r>
              <a:rPr lang="cs-CZ" b="1" dirty="0" err="1" smtClean="0"/>
              <a:t>stromatem</a:t>
            </a:r>
            <a:r>
              <a:rPr lang="cs-CZ" b="1" dirty="0" smtClean="0"/>
              <a:t>. </a:t>
            </a:r>
            <a:endParaRPr lang="en-GB" b="1" dirty="0"/>
          </a:p>
        </p:txBody>
      </p:sp>
      <p:sp>
        <p:nvSpPr>
          <p:cNvPr id="8" name="Pie 7"/>
          <p:cNvSpPr>
            <a:spLocks noChangeAspect="1"/>
          </p:cNvSpPr>
          <p:nvPr/>
        </p:nvSpPr>
        <p:spPr bwMode="auto">
          <a:xfrm rot="16200000">
            <a:off x="2574464" y="1051281"/>
            <a:ext cx="3947667" cy="3956418"/>
          </a:xfrm>
          <a:prstGeom prst="pie">
            <a:avLst>
              <a:gd name="adj1" fmla="val 0"/>
              <a:gd name="adj2" fmla="val 5400000"/>
            </a:avLst>
          </a:prstGeom>
          <a:solidFill>
            <a:srgbClr val="743371"/>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6"/>
          </a:lnRef>
          <a:fillRef idx="3">
            <a:schemeClr val="accent6"/>
          </a:fillRef>
          <a:effectRef idx="2">
            <a:schemeClr val="accent6"/>
          </a:effectRef>
          <a:fontRef idx="minor">
            <a:schemeClr val="lt1"/>
          </a:fontRef>
        </p:style>
        <p:txBody>
          <a:bodyPr vert="horz" wrap="square" lIns="68577" tIns="34289" rIns="68577" bIns="34289" numCol="1" rtlCol="0" anchor="t" anchorCtr="0" compatLnSpc="1">
            <a:prstTxWarp prst="textNoShape">
              <a:avLst/>
            </a:prstTxWarp>
            <a:noAutofit/>
          </a:bodyPr>
          <a:lstStyle/>
          <a:p>
            <a:pPr eaLnBrk="0" hangingPunct="0">
              <a:spcBef>
                <a:spcPct val="50000"/>
              </a:spcBef>
            </a:pPr>
            <a:endParaRPr lang="en-US" sz="800" dirty="0">
              <a:solidFill>
                <a:srgbClr val="000000"/>
              </a:solidFill>
              <a:latin typeface="Imago" pitchFamily="2" charset="0"/>
              <a:ea typeface="ＭＳ Ｐゴシック" pitchFamily="34" charset="-128"/>
            </a:endParaRPr>
          </a:p>
        </p:txBody>
      </p:sp>
      <p:sp>
        <p:nvSpPr>
          <p:cNvPr id="10" name="Oval 9"/>
          <p:cNvSpPr/>
          <p:nvPr/>
        </p:nvSpPr>
        <p:spPr>
          <a:xfrm>
            <a:off x="2863906" y="1358297"/>
            <a:ext cx="3368779" cy="336132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fontAlgn="auto">
              <a:spcBef>
                <a:spcPts val="0"/>
              </a:spcBef>
              <a:spcAft>
                <a:spcPts val="0"/>
              </a:spcAft>
            </a:pPr>
            <a:endParaRPr lang="en-US" sz="1200" dirty="0">
              <a:solidFill>
                <a:prstClr val="white"/>
              </a:solidFill>
              <a:latin typeface="Imago" pitchFamily="2" charset="0"/>
            </a:endParaRPr>
          </a:p>
        </p:txBody>
      </p:sp>
      <p:pic>
        <p:nvPicPr>
          <p:cNvPr id="20" name="Picture 1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44213" y="1183881"/>
            <a:ext cx="2188043" cy="1554550"/>
          </a:xfrm>
          <a:prstGeom prst="rect">
            <a:avLst/>
          </a:prstGeom>
        </p:spPr>
      </p:pic>
      <p:pic>
        <p:nvPicPr>
          <p:cNvPr id="21" name="Picture 20"/>
          <p:cNvPicPr>
            <a:picLocks noChangeAspect="1"/>
          </p:cNvPicPr>
          <p:nvPr/>
        </p:nvPicPr>
        <p:blipFill rotWithShape="1">
          <a:blip r:embed="rId4" cstate="screen">
            <a:extLst>
              <a:ext uri="{BEBA8EAE-BF5A-486C-A8C5-ECC9F3942E4B}">
                <a14:imgProps xmlns:a14="http://schemas.microsoft.com/office/drawing/2010/main">
                  <a14:imgLayer r:embed="rId5">
                    <a14:imgEffect>
                      <a14:backgroundRemoval t="9917" b="89876" l="68568" r="96624">
                        <a14:backgroundMark x1="69499" y1="68182" x2="73225" y2="77479"/>
                        <a14:backgroundMark x1="73458" y1="50207" x2="78929" y2="65496"/>
                        <a14:backgroundMark x1="76368" y1="46281" x2="73458" y2="50620"/>
                        <a14:backgroundMark x1="72061" y1="49380" x2="75204" y2="44835"/>
                        <a14:backgroundMark x1="78580" y1="55992" x2="84633" y2="73347"/>
                        <a14:backgroundMark x1="81723" y1="57025" x2="84633" y2="62810"/>
                        <a14:backgroundMark x1="88126" y1="65909" x2="92084" y2="65289"/>
                        <a14:backgroundMark x1="89173" y1="70248" x2="87544" y2="73967"/>
                        <a14:backgroundMark x1="76950" y1="53719" x2="78114" y2="54339"/>
                        <a14:backgroundMark x1="1164" y1="41736" x2="1164" y2="41736"/>
                      </a14:backgroundRemoval>
                    </a14:imgEffect>
                  </a14:imgLayer>
                </a14:imgProps>
              </a:ext>
              <a:ext uri="{28A0092B-C50C-407E-A947-70E740481C1C}">
                <a14:useLocalDpi xmlns:a14="http://schemas.microsoft.com/office/drawing/2010/main"/>
              </a:ext>
            </a:extLst>
          </a:blip>
          <a:srcRect l="66909"/>
          <a:stretch/>
        </p:blipFill>
        <p:spPr>
          <a:xfrm>
            <a:off x="5215469" y="2496617"/>
            <a:ext cx="979849" cy="2196492"/>
          </a:xfrm>
          <a:prstGeom prst="rect">
            <a:avLst/>
          </a:prstGeom>
        </p:spPr>
      </p:pic>
      <p:sp>
        <p:nvSpPr>
          <p:cNvPr id="15" name="Oval 14"/>
          <p:cNvSpPr/>
          <p:nvPr/>
        </p:nvSpPr>
        <p:spPr>
          <a:xfrm>
            <a:off x="5287084" y="860755"/>
            <a:ext cx="331530" cy="331530"/>
          </a:xfrm>
          <a:prstGeom prst="ellipse">
            <a:avLst/>
          </a:prstGeom>
          <a:solidFill>
            <a:srgbClr val="7433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fontAlgn="auto">
              <a:spcBef>
                <a:spcPts val="300"/>
              </a:spcBef>
              <a:spcAft>
                <a:spcPts val="0"/>
              </a:spcAft>
            </a:pPr>
            <a:r>
              <a:rPr lang="en-US" sz="1100" b="1" i="0" dirty="0">
                <a:solidFill>
                  <a:prstClr val="white"/>
                </a:solidFill>
                <a:latin typeface="Imago" pitchFamily="2" charset="0"/>
              </a:rPr>
              <a:t>4</a:t>
            </a:r>
          </a:p>
        </p:txBody>
      </p:sp>
      <p:sp>
        <p:nvSpPr>
          <p:cNvPr id="16" name="Oval 15"/>
          <p:cNvSpPr/>
          <p:nvPr/>
        </p:nvSpPr>
        <p:spPr>
          <a:xfrm>
            <a:off x="6416350" y="1815098"/>
            <a:ext cx="331530" cy="331530"/>
          </a:xfrm>
          <a:prstGeom prst="ellipse">
            <a:avLst/>
          </a:prstGeom>
          <a:solidFill>
            <a:srgbClr val="7433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fontAlgn="auto">
              <a:spcBef>
                <a:spcPts val="300"/>
              </a:spcBef>
              <a:spcAft>
                <a:spcPts val="0"/>
              </a:spcAft>
            </a:pPr>
            <a:r>
              <a:rPr lang="en-US" sz="1100" b="1" i="0" dirty="0">
                <a:solidFill>
                  <a:prstClr val="white"/>
                </a:solidFill>
                <a:latin typeface="Imago" pitchFamily="2" charset="0"/>
              </a:rPr>
              <a:t>5</a:t>
            </a:r>
          </a:p>
        </p:txBody>
      </p:sp>
      <p:sp>
        <p:nvSpPr>
          <p:cNvPr id="30" name="TextBox 58"/>
          <p:cNvSpPr txBox="1">
            <a:spLocks noChangeArrowheads="1"/>
          </p:cNvSpPr>
          <p:nvPr/>
        </p:nvSpPr>
        <p:spPr bwMode="auto">
          <a:xfrm>
            <a:off x="5941437" y="858578"/>
            <a:ext cx="2298234" cy="261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nchor="ct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lgn="ctr" eaLnBrk="0" hangingPunct="0">
              <a:spcBef>
                <a:spcPct val="0"/>
              </a:spcBef>
              <a:buNone/>
              <a:defRPr/>
            </a:pPr>
            <a:r>
              <a:rPr lang="cs-CZ" altLang="en-US" sz="1100" b="1" i="0" dirty="0" smtClean="0">
                <a:solidFill>
                  <a:srgbClr val="743371"/>
                </a:solidFill>
                <a:latin typeface="Imago" pitchFamily="2" charset="0"/>
              </a:rPr>
              <a:t>Transport T-buněk k nádoru</a:t>
            </a:r>
            <a:endParaRPr lang="en-GB" altLang="en-US" sz="1100" b="1" i="0" dirty="0">
              <a:solidFill>
                <a:srgbClr val="743371"/>
              </a:solidFill>
              <a:latin typeface="Imago" pitchFamily="2" charset="0"/>
            </a:endParaRPr>
          </a:p>
        </p:txBody>
      </p:sp>
      <p:sp>
        <p:nvSpPr>
          <p:cNvPr id="32" name="TextBox 57"/>
          <p:cNvSpPr txBox="1">
            <a:spLocks noChangeArrowheads="1"/>
          </p:cNvSpPr>
          <p:nvPr/>
        </p:nvSpPr>
        <p:spPr bwMode="auto">
          <a:xfrm>
            <a:off x="6765510" y="1805413"/>
            <a:ext cx="2378490" cy="261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nchor="ct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lgn="ctr" eaLnBrk="0" hangingPunct="0">
              <a:spcBef>
                <a:spcPct val="0"/>
              </a:spcBef>
              <a:buNone/>
              <a:defRPr/>
            </a:pPr>
            <a:r>
              <a:rPr lang="cs-CZ" altLang="en-US" sz="1100" b="1" i="0" dirty="0" smtClean="0">
                <a:solidFill>
                  <a:srgbClr val="743371"/>
                </a:solidFill>
                <a:latin typeface="Imago" pitchFamily="2" charset="0"/>
              </a:rPr>
              <a:t>Pronikání T-buněk do nádoru </a:t>
            </a:r>
            <a:endParaRPr lang="en-GB" altLang="en-US" sz="1100" b="1" i="0" dirty="0">
              <a:solidFill>
                <a:srgbClr val="743371"/>
              </a:solidFill>
              <a:latin typeface="Imago" pitchFamily="2" charset="0"/>
            </a:endParaRPr>
          </a:p>
        </p:txBody>
      </p:sp>
      <p:sp>
        <p:nvSpPr>
          <p:cNvPr id="67" name="Rectangle: Rounded Corners 66"/>
          <p:cNvSpPr/>
          <p:nvPr/>
        </p:nvSpPr>
        <p:spPr>
          <a:xfrm>
            <a:off x="5941437" y="1097051"/>
            <a:ext cx="2298234" cy="374566"/>
          </a:xfrm>
          <a:prstGeom prst="roundRect">
            <a:avLst/>
          </a:prstGeom>
          <a:solidFill>
            <a:srgbClr val="743371"/>
          </a:solidFill>
          <a:ln>
            <a:noFill/>
          </a:ln>
          <a:effectLst/>
        </p:spPr>
        <p:txBody>
          <a:bodyPr wrap="square" lIns="91436" tIns="45718" rIns="91436" bIns="45718">
            <a:spAutoFit/>
          </a:bodyPr>
          <a:lstStyle/>
          <a:p>
            <a:pPr algn="ctr"/>
            <a:r>
              <a:rPr lang="en-GB" sz="800" i="0" dirty="0" smtClean="0">
                <a:solidFill>
                  <a:schemeClr val="bg1"/>
                </a:solidFill>
                <a:latin typeface="Imago" pitchFamily="2" charset="0"/>
              </a:rPr>
              <a:t>A</a:t>
            </a:r>
            <a:r>
              <a:rPr lang="cs-CZ" sz="800" i="0" dirty="0" err="1" smtClean="0">
                <a:solidFill>
                  <a:schemeClr val="bg1"/>
                </a:solidFill>
                <a:latin typeface="Imago" pitchFamily="2" charset="0"/>
              </a:rPr>
              <a:t>ktivované</a:t>
            </a:r>
            <a:r>
              <a:rPr lang="cs-CZ" sz="800" i="0" dirty="0" smtClean="0">
                <a:solidFill>
                  <a:schemeClr val="bg1"/>
                </a:solidFill>
                <a:latin typeface="Imago" pitchFamily="2" charset="0"/>
              </a:rPr>
              <a:t> T-buňky cestují krevními cévami  z lymfatických uzlin do místa nádoru. </a:t>
            </a:r>
            <a:endParaRPr lang="en-GB" sz="800" i="0" dirty="0">
              <a:solidFill>
                <a:schemeClr val="bg1"/>
              </a:solidFill>
              <a:latin typeface="Imago" pitchFamily="2" charset="0"/>
            </a:endParaRPr>
          </a:p>
        </p:txBody>
      </p:sp>
      <p:sp>
        <p:nvSpPr>
          <p:cNvPr id="68" name="Rectangle: Rounded Corners 67"/>
          <p:cNvSpPr/>
          <p:nvPr/>
        </p:nvSpPr>
        <p:spPr>
          <a:xfrm>
            <a:off x="6765512" y="2103084"/>
            <a:ext cx="2156473" cy="646981"/>
          </a:xfrm>
          <a:prstGeom prst="roundRect">
            <a:avLst/>
          </a:prstGeom>
          <a:solidFill>
            <a:srgbClr val="743371"/>
          </a:solidFill>
          <a:ln>
            <a:noFill/>
          </a:ln>
          <a:effectLst/>
        </p:spPr>
        <p:txBody>
          <a:bodyPr wrap="square" lIns="91436" tIns="45718" rIns="91436" bIns="45718">
            <a:spAutoFit/>
          </a:bodyPr>
          <a:lstStyle/>
          <a:p>
            <a:pPr algn="ctr"/>
            <a:r>
              <a:rPr lang="en-GB" sz="800" i="0" dirty="0" smtClean="0">
                <a:solidFill>
                  <a:schemeClr val="bg1"/>
                </a:solidFill>
                <a:latin typeface="Imago" pitchFamily="2" charset="0"/>
              </a:rPr>
              <a:t>A</a:t>
            </a:r>
            <a:r>
              <a:rPr lang="cs-CZ" sz="800" i="0" dirty="0" err="1" smtClean="0">
                <a:solidFill>
                  <a:schemeClr val="bg1"/>
                </a:solidFill>
                <a:latin typeface="Imago" pitchFamily="2" charset="0"/>
              </a:rPr>
              <a:t>ktivované</a:t>
            </a:r>
            <a:r>
              <a:rPr lang="cs-CZ" sz="800" i="0" dirty="0" smtClean="0">
                <a:solidFill>
                  <a:schemeClr val="bg1"/>
                </a:solidFill>
                <a:latin typeface="Imago" pitchFamily="2" charset="0"/>
              </a:rPr>
              <a:t> T-buňky pronikají do nádorového mikroprostředí krevními cévami – proces zahrnuje rolování a řetězení se podél endotelu. </a:t>
            </a:r>
            <a:endParaRPr lang="en-GB" sz="800" i="0" dirty="0">
              <a:solidFill>
                <a:schemeClr val="bg1"/>
              </a:solidFill>
              <a:latin typeface="Imago" pitchFamily="2" charset="0"/>
            </a:endParaRPr>
          </a:p>
        </p:txBody>
      </p:sp>
      <p:sp>
        <p:nvSpPr>
          <p:cNvPr id="6" name="Text Placeholder 5"/>
          <p:cNvSpPr>
            <a:spLocks noGrp="1"/>
          </p:cNvSpPr>
          <p:nvPr>
            <p:ph type="body" sz="quarter" idx="4294967295"/>
          </p:nvPr>
        </p:nvSpPr>
        <p:spPr>
          <a:xfrm>
            <a:off x="270123" y="4890610"/>
            <a:ext cx="1821876" cy="180255"/>
          </a:xfrm>
        </p:spPr>
        <p:txBody>
          <a:bodyPr/>
          <a:lstStyle/>
          <a:p>
            <a:pPr marL="0" lvl="0" indent="0">
              <a:buNone/>
            </a:pPr>
            <a:r>
              <a:rPr lang="en-GB" sz="800" dirty="0">
                <a:solidFill>
                  <a:schemeClr val="bg1">
                    <a:lumMod val="50000"/>
                  </a:schemeClr>
                </a:solidFill>
              </a:rPr>
              <a:t>Chen DS &amp; </a:t>
            </a:r>
            <a:r>
              <a:rPr lang="en-GB" sz="800" dirty="0" err="1">
                <a:solidFill>
                  <a:schemeClr val="bg1">
                    <a:lumMod val="50000"/>
                  </a:schemeClr>
                </a:solidFill>
              </a:rPr>
              <a:t>Mellman</a:t>
            </a:r>
            <a:r>
              <a:rPr lang="en-GB" sz="800" dirty="0">
                <a:solidFill>
                  <a:schemeClr val="bg1">
                    <a:lumMod val="50000"/>
                  </a:schemeClr>
                </a:solidFill>
              </a:rPr>
              <a:t> I. </a:t>
            </a:r>
            <a:r>
              <a:rPr lang="en-GB" sz="800" dirty="0" smtClean="0">
                <a:solidFill>
                  <a:schemeClr val="bg1">
                    <a:lumMod val="50000"/>
                  </a:schemeClr>
                </a:solidFill>
              </a:rPr>
              <a:t>2013</a:t>
            </a:r>
            <a:endParaRPr lang="en-GB" sz="800" dirty="0">
              <a:solidFill>
                <a:schemeClr val="bg1">
                  <a:lumMod val="50000"/>
                </a:schemeClr>
              </a:solidFill>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8295" y="2681280"/>
            <a:ext cx="1326983" cy="11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125"/>
          <p:cNvSpPr txBox="1">
            <a:spLocks noChangeArrowheads="1"/>
          </p:cNvSpPr>
          <p:nvPr/>
        </p:nvSpPr>
        <p:spPr bwMode="auto">
          <a:xfrm rot="3859310">
            <a:off x="3730786" y="2171200"/>
            <a:ext cx="120002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914355" eaLnBrk="0" hangingPunct="0">
              <a:spcBef>
                <a:spcPct val="0"/>
              </a:spcBef>
              <a:buNone/>
              <a:defRPr/>
            </a:pPr>
            <a:r>
              <a:rPr lang="cs-CZ" altLang="en-US" sz="700" i="0" dirty="0" smtClean="0">
                <a:solidFill>
                  <a:schemeClr val="bg1">
                    <a:lumMod val="65000"/>
                  </a:schemeClr>
                </a:solidFill>
                <a:latin typeface="Imago" pitchFamily="2" charset="0"/>
              </a:rPr>
              <a:t>KREVNÍ CÉVY</a:t>
            </a:r>
            <a:endParaRPr lang="en-US" altLang="en-US" sz="700" i="0" dirty="0">
              <a:solidFill>
                <a:schemeClr val="bg1">
                  <a:lumMod val="65000"/>
                </a:schemeClr>
              </a:solidFill>
              <a:latin typeface="Imago" pitchFamily="2" charset="0"/>
            </a:endParaRPr>
          </a:p>
        </p:txBody>
      </p:sp>
      <p:sp>
        <p:nvSpPr>
          <p:cNvPr id="24" name="Shape 331"/>
          <p:cNvSpPr>
            <a:spLocks noChangeArrowheads="1"/>
          </p:cNvSpPr>
          <p:nvPr/>
        </p:nvSpPr>
        <p:spPr bwMode="auto">
          <a:xfrm>
            <a:off x="5038235" y="2079778"/>
            <a:ext cx="736166" cy="41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698" rIns="91421" bIns="45698"/>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914355" eaLnBrk="0" hangingPunct="0">
              <a:lnSpc>
                <a:spcPct val="90000"/>
              </a:lnSpc>
              <a:spcBef>
                <a:spcPct val="0"/>
              </a:spcBef>
              <a:buSzPct val="25000"/>
              <a:buNone/>
              <a:defRPr/>
            </a:pPr>
            <a:r>
              <a:rPr lang="en-US" altLang="en-US" sz="800" i="0" dirty="0" smtClean="0">
                <a:solidFill>
                  <a:srgbClr val="002846"/>
                </a:solidFill>
                <a:latin typeface="Imago" pitchFamily="2" charset="0"/>
                <a:sym typeface="Arial" panose="020B0604020202020204" pitchFamily="34" charset="0"/>
              </a:rPr>
              <a:t>A</a:t>
            </a:r>
            <a:r>
              <a:rPr lang="cs-CZ" altLang="en-US" sz="800" i="0" dirty="0" err="1" smtClean="0">
                <a:solidFill>
                  <a:srgbClr val="002846"/>
                </a:solidFill>
                <a:latin typeface="Imago" pitchFamily="2" charset="0"/>
                <a:sym typeface="Arial" panose="020B0604020202020204" pitchFamily="34" charset="0"/>
              </a:rPr>
              <a:t>ktivovaný</a:t>
            </a:r>
            <a:r>
              <a:rPr lang="cs-CZ" altLang="en-US" sz="800" i="0" dirty="0" smtClean="0">
                <a:solidFill>
                  <a:srgbClr val="002846"/>
                </a:solidFill>
                <a:latin typeface="Imago" pitchFamily="2" charset="0"/>
                <a:sym typeface="Arial" panose="020B0604020202020204" pitchFamily="34" charset="0"/>
              </a:rPr>
              <a:t> T-lymfocyt</a:t>
            </a:r>
            <a:r>
              <a:rPr lang="en-US" altLang="en-US" sz="800" i="0" dirty="0" smtClean="0">
                <a:solidFill>
                  <a:srgbClr val="002846"/>
                </a:solidFill>
                <a:latin typeface="Imago" pitchFamily="2" charset="0"/>
                <a:sym typeface="Arial" panose="020B0604020202020204" pitchFamily="34" charset="0"/>
              </a:rPr>
              <a:t>  </a:t>
            </a:r>
            <a:endParaRPr lang="en-US" altLang="en-US" sz="800" i="0" dirty="0">
              <a:solidFill>
                <a:srgbClr val="002846"/>
              </a:solidFill>
              <a:latin typeface="Imago" pitchFamily="2" charset="0"/>
              <a:sym typeface="Arial" panose="020B0604020202020204" pitchFamily="34" charset="0"/>
            </a:endParaRPr>
          </a:p>
        </p:txBody>
      </p:sp>
      <p:sp>
        <p:nvSpPr>
          <p:cNvPr id="25" name="TextBox 125"/>
          <p:cNvSpPr txBox="1">
            <a:spLocks noChangeArrowheads="1"/>
          </p:cNvSpPr>
          <p:nvPr/>
        </p:nvSpPr>
        <p:spPr bwMode="auto">
          <a:xfrm>
            <a:off x="4502580" y="2725353"/>
            <a:ext cx="127182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914355" eaLnBrk="0" hangingPunct="0">
              <a:spcBef>
                <a:spcPct val="0"/>
              </a:spcBef>
              <a:buNone/>
              <a:defRPr/>
            </a:pPr>
            <a:r>
              <a:rPr lang="cs-CZ" altLang="en-US" sz="700" i="0" dirty="0" smtClean="0">
                <a:solidFill>
                  <a:schemeClr val="bg1">
                    <a:lumMod val="65000"/>
                  </a:schemeClr>
                </a:solidFill>
                <a:latin typeface="Imago" pitchFamily="2" charset="0"/>
              </a:rPr>
              <a:t>NÁDOROVÉ MIKROPROSTŘEDÍ</a:t>
            </a:r>
            <a:endParaRPr lang="en-US" altLang="en-US" sz="700" i="0" dirty="0">
              <a:solidFill>
                <a:schemeClr val="bg1">
                  <a:lumMod val="65000"/>
                </a:schemeClr>
              </a:solidFill>
              <a:latin typeface="Imago" pitchFamily="2" charset="0"/>
            </a:endParaRPr>
          </a:p>
        </p:txBody>
      </p:sp>
      <p:sp>
        <p:nvSpPr>
          <p:cNvPr id="22" name="Rectangle 21"/>
          <p:cNvSpPr/>
          <p:nvPr/>
        </p:nvSpPr>
        <p:spPr>
          <a:xfrm>
            <a:off x="8069031" y="4867348"/>
            <a:ext cx="968289" cy="200055"/>
          </a:xfrm>
          <a:prstGeom prst="rect">
            <a:avLst/>
          </a:prstGeom>
          <a:solidFill>
            <a:schemeClr val="bg1"/>
          </a:solidFill>
        </p:spPr>
        <p:txBody>
          <a:bodyPr wrap="square">
            <a:spAutoFit/>
          </a:bodyPr>
          <a:lstStyle/>
          <a:p>
            <a:r>
              <a:rPr lang="en-US" sz="700" i="0" dirty="0">
                <a:solidFill>
                  <a:srgbClr val="555555"/>
                </a:solidFill>
                <a:latin typeface="Arial" panose="020B0604020202020204" pitchFamily="34" charset="0"/>
              </a:rPr>
              <a:t>M-CZ-00001107</a:t>
            </a:r>
            <a:endParaRPr lang="en-US" sz="700" dirty="0"/>
          </a:p>
        </p:txBody>
      </p:sp>
    </p:spTree>
    <p:extLst>
      <p:ext uri="{BB962C8B-B14F-4D97-AF65-F5344CB8AC3E}">
        <p14:creationId xmlns:p14="http://schemas.microsoft.com/office/powerpoint/2010/main" val="1779413072"/>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ARPPTCOMPATIBLERD03" val="RXP"/>
  <p:tag name="VARPPTTYPE" val="RXP"/>
  <p:tag name="VARPPTSLIDEFORMAT" val="RXP"/>
  <p:tag name="VARPPTCOMPATIBLE4" val="RXP"/>
  <p:tag name="SIZELISTINDEX" val="1"/>
  <p:tag name="SAFEMARGIN" val="0"/>
  <p:tag name="VERTICALOFFSET" val="0"/>
  <p:tag name="HORIZONTALOFFSET" val="0"/>
  <p:tag name="CUSTOMNAME" val="%f_Resized"/>
  <p:tag name="NAMEOPTION" val="RESIZED_LAST"/>
  <p:tag name="VARSAVEMESSAGETIMESTAMP" val="RXP6.5.202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Roche with Icons">
  <a:themeElements>
    <a:clrScheme name="Roch Updated 2012">
      <a:dk1>
        <a:srgbClr val="000000"/>
      </a:dk1>
      <a:lt1>
        <a:srgbClr val="FFFFFF"/>
      </a:lt1>
      <a:dk2>
        <a:srgbClr val="BABABA"/>
      </a:dk2>
      <a:lt2>
        <a:srgbClr val="009900"/>
      </a:lt2>
      <a:accent1>
        <a:srgbClr val="FF7F00"/>
      </a:accent1>
      <a:accent2>
        <a:srgbClr val="0066CC"/>
      </a:accent2>
      <a:accent3>
        <a:srgbClr val="FFCC00"/>
      </a:accent3>
      <a:accent4>
        <a:srgbClr val="000000"/>
      </a:accent4>
      <a:accent5>
        <a:srgbClr val="FFC0AA"/>
      </a:accent5>
      <a:accent6>
        <a:srgbClr val="0066CC"/>
      </a:accent6>
      <a:hlink>
        <a:srgbClr val="0069BD"/>
      </a:hlink>
      <a:folHlink>
        <a:srgbClr val="990099"/>
      </a:folHlink>
    </a:clrScheme>
    <a:fontScheme name="Roche">
      <a:majorFont>
        <a:latin typeface="Imago-Medium"/>
        <a:ea typeface="MS PGothic"/>
        <a:cs typeface=""/>
      </a:majorFont>
      <a:minorFont>
        <a:latin typeface="Imago-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1" u="none" strike="noStrike" cap="none" normalizeH="0" baseline="0" smtClean="0">
            <a:ln>
              <a:noFill/>
            </a:ln>
            <a:solidFill>
              <a:schemeClr val="tx1"/>
            </a:solidFill>
            <a:effectLst/>
            <a:latin typeface="Imago-Medium" pitchFamily="2"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1" u="none" strike="noStrike" cap="none" normalizeH="0" baseline="0" smtClean="0">
            <a:ln>
              <a:noFill/>
            </a:ln>
            <a:solidFill>
              <a:schemeClr val="tx1"/>
            </a:solidFill>
            <a:effectLst/>
            <a:latin typeface="Imago-Medium" pitchFamily="2" charset="0"/>
            <a:ea typeface="MS PGothic" pitchFamily="34" charset="-128"/>
          </a:defRPr>
        </a:defPPr>
      </a:lstStyle>
    </a:lnDef>
  </a:objectDefaults>
  <a:extraClrSchemeLst>
    <a:extraClrScheme>
      <a:clrScheme name="Roche 1">
        <a:dk1>
          <a:srgbClr val="000000"/>
        </a:dk1>
        <a:lt1>
          <a:srgbClr val="FFFFFF"/>
        </a:lt1>
        <a:dk2>
          <a:srgbClr val="0079C2"/>
        </a:dk2>
        <a:lt2>
          <a:srgbClr val="D9D9D9"/>
        </a:lt2>
        <a:accent1>
          <a:srgbClr val="FB6D13"/>
        </a:accent1>
        <a:accent2>
          <a:srgbClr val="068D05"/>
        </a:accent2>
        <a:accent3>
          <a:srgbClr val="FFFFFF"/>
        </a:accent3>
        <a:accent4>
          <a:srgbClr val="000000"/>
        </a:accent4>
        <a:accent5>
          <a:srgbClr val="FDBAAA"/>
        </a:accent5>
        <a:accent6>
          <a:srgbClr val="057F04"/>
        </a:accent6>
        <a:hlink>
          <a:srgbClr val="7F7F7F"/>
        </a:hlink>
        <a:folHlink>
          <a:srgbClr val="D5E1E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Roche with Icons">
  <a:themeElements>
    <a:clrScheme name="Roch Updated 2012">
      <a:dk1>
        <a:srgbClr val="000000"/>
      </a:dk1>
      <a:lt1>
        <a:srgbClr val="FFFFFF"/>
      </a:lt1>
      <a:dk2>
        <a:srgbClr val="BABABA"/>
      </a:dk2>
      <a:lt2>
        <a:srgbClr val="009900"/>
      </a:lt2>
      <a:accent1>
        <a:srgbClr val="FF7F00"/>
      </a:accent1>
      <a:accent2>
        <a:srgbClr val="0066CC"/>
      </a:accent2>
      <a:accent3>
        <a:srgbClr val="FFCC00"/>
      </a:accent3>
      <a:accent4>
        <a:srgbClr val="000000"/>
      </a:accent4>
      <a:accent5>
        <a:srgbClr val="FFC0AA"/>
      </a:accent5>
      <a:accent6>
        <a:srgbClr val="0066CC"/>
      </a:accent6>
      <a:hlink>
        <a:srgbClr val="0069BD"/>
      </a:hlink>
      <a:folHlink>
        <a:srgbClr val="990099"/>
      </a:folHlink>
    </a:clrScheme>
    <a:fontScheme name="Roche">
      <a:majorFont>
        <a:latin typeface="Imago-Medium"/>
        <a:ea typeface="MS PGothic"/>
        <a:cs typeface=""/>
      </a:majorFont>
      <a:minorFont>
        <a:latin typeface="Imago-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1" u="none" strike="noStrike" cap="none" normalizeH="0" baseline="0" smtClean="0">
            <a:ln>
              <a:noFill/>
            </a:ln>
            <a:solidFill>
              <a:schemeClr val="tx1"/>
            </a:solidFill>
            <a:effectLst/>
            <a:latin typeface="Imago-Medium" pitchFamily="2"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1" u="none" strike="noStrike" cap="none" normalizeH="0" baseline="0" smtClean="0">
            <a:ln>
              <a:noFill/>
            </a:ln>
            <a:solidFill>
              <a:schemeClr val="tx1"/>
            </a:solidFill>
            <a:effectLst/>
            <a:latin typeface="Imago-Medium" pitchFamily="2" charset="0"/>
            <a:ea typeface="MS PGothic" pitchFamily="34" charset="-128"/>
          </a:defRPr>
        </a:defPPr>
      </a:lstStyle>
    </a:lnDef>
  </a:objectDefaults>
  <a:extraClrSchemeLst>
    <a:extraClrScheme>
      <a:clrScheme name="Roche 1">
        <a:dk1>
          <a:srgbClr val="000000"/>
        </a:dk1>
        <a:lt1>
          <a:srgbClr val="FFFFFF"/>
        </a:lt1>
        <a:dk2>
          <a:srgbClr val="0079C2"/>
        </a:dk2>
        <a:lt2>
          <a:srgbClr val="D9D9D9"/>
        </a:lt2>
        <a:accent1>
          <a:srgbClr val="FB6D13"/>
        </a:accent1>
        <a:accent2>
          <a:srgbClr val="068D05"/>
        </a:accent2>
        <a:accent3>
          <a:srgbClr val="FFFFFF"/>
        </a:accent3>
        <a:accent4>
          <a:srgbClr val="000000"/>
        </a:accent4>
        <a:accent5>
          <a:srgbClr val="FDBAAA"/>
        </a:accent5>
        <a:accent6>
          <a:srgbClr val="057F04"/>
        </a:accent6>
        <a:hlink>
          <a:srgbClr val="7F7F7F"/>
        </a:hlink>
        <a:folHlink>
          <a:srgbClr val="D5E1E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GMA">
  <a:themeElements>
    <a:clrScheme name="PDMA_ new">
      <a:dk1>
        <a:srgbClr val="000000"/>
      </a:dk1>
      <a:lt1>
        <a:srgbClr val="FFFFFF"/>
      </a:lt1>
      <a:dk2>
        <a:srgbClr val="8C8C8C"/>
      </a:dk2>
      <a:lt2>
        <a:srgbClr val="ACACAC"/>
      </a:lt2>
      <a:accent1>
        <a:srgbClr val="0066CC"/>
      </a:accent1>
      <a:accent2>
        <a:srgbClr val="CC0033"/>
      </a:accent2>
      <a:accent3>
        <a:srgbClr val="7474BA"/>
      </a:accent3>
      <a:accent4>
        <a:srgbClr val="128A53"/>
      </a:accent4>
      <a:accent5>
        <a:srgbClr val="FEB913"/>
      </a:accent5>
      <a:accent6>
        <a:srgbClr val="1070B5"/>
      </a:accent6>
      <a:hlink>
        <a:srgbClr val="CC0033"/>
      </a:hlink>
      <a:folHlink>
        <a:srgbClr val="7474BA"/>
      </a:folHlink>
    </a:clrScheme>
    <a:fontScheme name="Imago">
      <a:majorFont>
        <a:latin typeface="Imago"/>
        <a:ea typeface=""/>
        <a:cs typeface=""/>
      </a:majorFont>
      <a:minorFont>
        <a:latin typeface="Imago Book"/>
        <a:ea typeface=""/>
        <a:cs typeface=""/>
      </a:minorFont>
    </a:fontScheme>
    <a:fmtScheme name="Meti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000" b="0" i="0" u="none" strike="noStrike" cap="none" normalizeH="0" baseline="0">
            <a:ln>
              <a:noFill/>
            </a:ln>
            <a:solidFill>
              <a:schemeClr val="accent2"/>
            </a:solidFill>
            <a:effectLst/>
            <a:latin typeface="Imago Book"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rgbClr val="000000"/>
            </a:solidFill>
            <a:effectLst/>
            <a:latin typeface="Imago Book" pitchFamily="-105" charset="0"/>
          </a:defRPr>
        </a:defPPr>
      </a:lstStyle>
    </a:lnDef>
  </a:objectDefaults>
  <a:extraClrSchemeLst>
    <a:extraClrScheme>
      <a:clrScheme name="GMA 1">
        <a:dk1>
          <a:srgbClr val="009900"/>
        </a:dk1>
        <a:lt1>
          <a:srgbClr val="FFFFFF"/>
        </a:lt1>
        <a:dk2>
          <a:srgbClr val="0028A0"/>
        </a:dk2>
        <a:lt2>
          <a:srgbClr val="969696"/>
        </a:lt2>
        <a:accent1>
          <a:srgbClr val="FF7F00"/>
        </a:accent1>
        <a:accent2>
          <a:srgbClr val="0082DA"/>
        </a:accent2>
        <a:accent3>
          <a:srgbClr val="AAACCD"/>
        </a:accent3>
        <a:accent4>
          <a:srgbClr val="DADADA"/>
        </a:accent4>
        <a:accent5>
          <a:srgbClr val="FFC0AA"/>
        </a:accent5>
        <a:accent6>
          <a:srgbClr val="0075C5"/>
        </a:accent6>
        <a:hlink>
          <a:srgbClr val="9933FF"/>
        </a:hlink>
        <a:folHlink>
          <a:srgbClr val="FF3300"/>
        </a:folHlink>
      </a:clrScheme>
      <a:clrMap bg1="dk2" tx1="lt1" bg2="dk1" tx2="lt2" accent1="accent1" accent2="accent2" accent3="accent3" accent4="accent4" accent5="accent5" accent6="accent6" hlink="hlink" folHlink="folHlink"/>
    </a:extraClrScheme>
    <a:extraClrScheme>
      <a:clrScheme name="GMA 2">
        <a:dk1>
          <a:srgbClr val="000000"/>
        </a:dk1>
        <a:lt1>
          <a:srgbClr val="FFFFFF"/>
        </a:lt1>
        <a:dk2>
          <a:srgbClr val="969696"/>
        </a:dk2>
        <a:lt2>
          <a:srgbClr val="009900"/>
        </a:lt2>
        <a:accent1>
          <a:srgbClr val="FF7F00"/>
        </a:accent1>
        <a:accent2>
          <a:srgbClr val="0082DA"/>
        </a:accent2>
        <a:accent3>
          <a:srgbClr val="FFFFFF"/>
        </a:accent3>
        <a:accent4>
          <a:srgbClr val="000000"/>
        </a:accent4>
        <a:accent5>
          <a:srgbClr val="FFC0AA"/>
        </a:accent5>
        <a:accent6>
          <a:srgbClr val="0075C5"/>
        </a:accent6>
        <a:hlink>
          <a:srgbClr val="9933FF"/>
        </a:hlink>
        <a:folHlink>
          <a:srgbClr val="FF3300"/>
        </a:folHlink>
      </a:clrScheme>
      <a:clrMap bg1="lt1" tx1="dk1" bg2="lt2" tx2="dk2" accent1="accent1" accent2="accent2" accent3="accent3" accent4="accent4" accent5="accent5" accent6="accent6" hlink="hlink" folHlink="folHlink"/>
    </a:extraClrScheme>
    <a:extraClrScheme>
      <a:clrScheme name="GMA 3">
        <a:dk1>
          <a:srgbClr val="000000"/>
        </a:dk1>
        <a:lt1>
          <a:srgbClr val="FFFFFF"/>
        </a:lt1>
        <a:dk2>
          <a:srgbClr val="959595"/>
        </a:dk2>
        <a:lt2>
          <a:srgbClr val="676767"/>
        </a:lt2>
        <a:accent1>
          <a:srgbClr val="B2B2B2"/>
        </a:accent1>
        <a:accent2>
          <a:srgbClr val="4D4D4D"/>
        </a:accent2>
        <a:accent3>
          <a:srgbClr val="FFFFFF"/>
        </a:accent3>
        <a:accent4>
          <a:srgbClr val="000000"/>
        </a:accent4>
        <a:accent5>
          <a:srgbClr val="D5D5D5"/>
        </a:accent5>
        <a:accent6>
          <a:srgbClr val="454545"/>
        </a:accent6>
        <a:hlink>
          <a:srgbClr val="EAEAEA"/>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191ad30-9ade-4f0c-b78e-cf30469879ae"/>
    <_dlc_ExpireDateSaved xmlns="http://schemas.microsoft.com/sharepoint/v3" xsi:nil="true"/>
    <_dlc_ExpireDate xmlns="http://schemas.microsoft.com/sharepoint/v3">2020-12-23T23:00:00+00:00</_dlc_ExpireDate>
    <TaxKeywordTaxHTField xmlns="505158ba-dd53-4785-9b64-af27a2defe83">
      <Terms xmlns="http://schemas.microsoft.com/office/infopath/2007/PartnerControls"/>
    </TaxKeywordTaxHTField>
    <additional_link xmlns="a05c992f-f318-42fa-9dc2-df5982636847">
      <Url xsi:nil="true"/>
      <Description xsi:nil="true"/>
    </additional_link>
    <contact_person xmlns="a05c992f-f318-42fa-9dc2-df5982636847">
      <UserInfo>
        <DisplayName>Cardona, Jose Vicente {MDAO~Basel}</DisplayName>
        <AccountId>964</AccountId>
        <AccountType/>
      </UserInfo>
    </contact_person>
    <origin xmlns="a05c992f-f318-42fa-9dc2-df5982636847">
      <Value>194</Value>
    </origin>
    <topic xmlns="a05c992f-f318-42fa-9dc2-df5982636847"/>
    <congress_content xmlns="a05c992f-f318-42fa-9dc2-df5982636847"/>
    <content xmlns="a05c992f-f318-42fa-9dc2-df5982636847">
      <Value>83</Value>
      <Value>86</Value>
      <Value>97</Value>
    </content>
    <language xmlns="a05c992f-f318-42fa-9dc2-df5982636847"/>
    <emap_external_id xmlns="a05c992f-f318-42fa-9dc2-df5982636847">1951</emap_external_id>
    <congress xmlns="a05c992f-f318-42fa-9dc2-df5982636847"/>
    <emap_external_site xmlns="a05c992f-f318-42fa-9dc2-df5982636847">http://we3.collaboration.roche.com/team/201261d9</emap_external_site>
    <therapeutic_area xmlns="a05c992f-f318-42fa-9dc2-df5982636847">18</therapeutic_area>
    <molecule xmlns="a05c992f-f318-42fa-9dc2-df5982636847">
      <Value>54</Value>
    </molecule>
    <indication xmlns="a05c992f-f318-42fa-9dc2-df5982636847">
      <Value>91</Value>
    </indication>
    <emap_external_file_ref xmlns="a05c992f-f318-42fa-9dc2-df5982636847">/team/201261d9/Documents/TECENTRIQ upload/Restoring Anti-cancer Immunity through Personalized Cancer Immunotherapy.pptx</emap_external_file_ref>
    <gmt xmlns="a05c992f-f318-42fa-9dc2-df5982636847">
      <Value>83</Value>
    </gmt>
    <description0 xmlns="a05c992f-f318-42fa-9dc2-df5982636847" xsi:nil="true"/>
    <thumbnail xmlns="a05c992f-f318-42fa-9dc2-df5982636847">70</thumbnail>
    <year xmlns="a05c992f-f318-42fa-9dc2-df5982636847">
      <Value>18</Value>
    </year>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12B5DC21B25B245B47D77D7E2846E62" ma:contentTypeVersion="25" ma:contentTypeDescription="Create a new document." ma:contentTypeScope="" ma:versionID="d30073677cb65735fc258c7c0b1707d1">
  <xsd:schema xmlns:xsd="http://www.w3.org/2001/XMLSchema" xmlns:xs="http://www.w3.org/2001/XMLSchema" xmlns:p="http://schemas.microsoft.com/office/2006/metadata/properties" xmlns:ns1="http://schemas.microsoft.com/sharepoint/v3" xmlns:ns2="505158ba-dd53-4785-9b64-af27a2defe83" xmlns:ns3="f191ad30-9ade-4f0c-b78e-cf30469879ae" xmlns:ns4="a05c992f-f318-42fa-9dc2-df5982636847" targetNamespace="http://schemas.microsoft.com/office/2006/metadata/properties" ma:root="true" ma:fieldsID="832391a9524df906690e077d0f0809cd" ns1:_="" ns2:_="" ns3:_="" ns4:_="">
    <xsd:import namespace="http://schemas.microsoft.com/sharepoint/v3"/>
    <xsd:import namespace="505158ba-dd53-4785-9b64-af27a2defe83"/>
    <xsd:import namespace="f191ad30-9ade-4f0c-b78e-cf30469879ae"/>
    <xsd:import namespace="a05c992f-f318-42fa-9dc2-df5982636847"/>
    <xsd:element name="properties">
      <xsd:complexType>
        <xsd:sequence>
          <xsd:element name="documentManagement">
            <xsd:complexType>
              <xsd:all>
                <xsd:element ref="ns2:TaxKeywordTaxHTField" minOccurs="0"/>
                <xsd:element ref="ns3:TaxCatchAll" minOccurs="0"/>
                <xsd:element ref="ns1:_dlc_ExpireDateSaved" minOccurs="0"/>
                <xsd:element ref="ns1:_dlc_ExpireDate" minOccurs="0"/>
                <xsd:element ref="ns1:_dlc_Exempt" minOccurs="0"/>
                <xsd:element ref="ns1:_vti_ItemDeclaredRecord" minOccurs="0"/>
                <xsd:element ref="ns4:description0" minOccurs="0"/>
                <xsd:element ref="ns4:therapeutic_area" minOccurs="0"/>
                <xsd:element ref="ns4:origin" minOccurs="0"/>
                <xsd:element ref="ns4:molecule" minOccurs="0"/>
                <xsd:element ref="ns4:year" minOccurs="0"/>
                <xsd:element ref="ns4:content" minOccurs="0"/>
                <xsd:element ref="ns4:indication" minOccurs="0"/>
                <xsd:element ref="ns4:topic" minOccurs="0"/>
                <xsd:element ref="ns4:gmt" minOccurs="0"/>
                <xsd:element ref="ns4:language" minOccurs="0"/>
                <xsd:element ref="ns4:emap_external_site" minOccurs="0"/>
                <xsd:element ref="ns4:emap_external_file_ref" minOccurs="0"/>
                <xsd:element ref="ns4:emap_external_id" minOccurs="0"/>
                <xsd:element ref="ns4:thumbnail" minOccurs="0"/>
                <xsd:element ref="ns4:contact_person" minOccurs="0"/>
                <xsd:element ref="ns4:congress" minOccurs="0"/>
                <xsd:element ref="ns4:additional_link" minOccurs="0"/>
                <xsd:element ref="ns4:congress_cont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pireDateSaved" ma:index="11" nillable="true" ma:displayName="Original Expiration Date" ma:description="" ma:hidden="true" ma:internalName="_dlc_ExpireDateSaved" ma:readOnly="true">
      <xsd:simpleType>
        <xsd:restriction base="dms:DateTime"/>
      </xsd:simpleType>
    </xsd:element>
    <xsd:element name="_dlc_ExpireDate" ma:index="12" nillable="true" ma:displayName="Expiration Date" ma:description="" ma:hidden="true" ma:indexed="true" ma:internalName="_dlc_ExpireDate" ma:readOnly="true">
      <xsd:simpleType>
        <xsd:restriction base="dms:DateTime"/>
      </xsd:simpleType>
    </xsd:element>
    <xsd:element name="_dlc_Exempt" ma:index="13" nillable="true" ma:displayName="Exempt from Policy" ma:hidden="true" ma:internalName="_dlc_Exempt" ma:readOnly="true">
      <xsd:simpleType>
        <xsd:restriction base="dms:Unknown"/>
      </xsd:simpleType>
    </xsd:element>
    <xsd:element name="_vti_ItemDeclaredRecord" ma:index="14" nillable="true" ma:displayName="Declared Record" ma:hidden="true" ma:internalName="_vti_ItemDeclaredRecord"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05158ba-dd53-4785-9b64-af27a2defe83"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Enterprise Keywords" ma:fieldId="{23f27201-bee3-471e-b2e7-b64fd8b7ca38}" ma:taxonomyMulti="true" ma:sspId="cb3b16da-6438-44a9-840c-73f1ed966cc5"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191ad30-9ade-4f0c-b78e-cf30469879ae"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f9f69829-efe7-4cc1-b6a7-b9cb3346414d}" ma:internalName="TaxCatchAll" ma:showField="CatchAllData" ma:web="505158ba-dd53-4785-9b64-af27a2defe8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05c992f-f318-42fa-9dc2-df5982636847" elementFormDefault="qualified">
    <xsd:import namespace="http://schemas.microsoft.com/office/2006/documentManagement/types"/>
    <xsd:import namespace="http://schemas.microsoft.com/office/infopath/2007/PartnerControls"/>
    <xsd:element name="description0" ma:index="15" nillable="true" ma:displayName="description" ma:internalName="description0">
      <xsd:simpleType>
        <xsd:restriction base="dms:Note">
          <xsd:maxLength value="255"/>
        </xsd:restriction>
      </xsd:simpleType>
    </xsd:element>
    <xsd:element name="therapeutic_area" ma:index="16" nillable="true" ma:displayName="therapeutic_area" ma:list="{2f65a296-5da0-46c8-abd7-be2a5230b3bc}" ma:internalName="therapeutic_area" ma:showField="LinkTitleNoMenu">
      <xsd:simpleType>
        <xsd:restriction base="dms:Lookup"/>
      </xsd:simpleType>
    </xsd:element>
    <xsd:element name="origin" ma:index="17" nillable="true" ma:displayName="origin" ma:list="{4c051c1a-0e91-4cea-bc0c-fc15d3d7d9cf}" ma:internalName="origin" ma:showField="LinkTitleNoMenu">
      <xsd:complexType>
        <xsd:complexContent>
          <xsd:extension base="dms:MultiChoiceLookup">
            <xsd:sequence>
              <xsd:element name="Value" type="dms:Lookup" maxOccurs="unbounded" minOccurs="0" nillable="true"/>
            </xsd:sequence>
          </xsd:extension>
        </xsd:complexContent>
      </xsd:complexType>
    </xsd:element>
    <xsd:element name="molecule" ma:index="18" nillable="true" ma:displayName="molecule" ma:list="{50b2e0f5-5328-44ff-8463-869b165d1c0b}" ma:internalName="molecule" ma:showField="LinkTitleNoMenu">
      <xsd:complexType>
        <xsd:complexContent>
          <xsd:extension base="dms:MultiChoiceLookup">
            <xsd:sequence>
              <xsd:element name="Value" type="dms:Lookup" maxOccurs="unbounded" minOccurs="0" nillable="true"/>
            </xsd:sequence>
          </xsd:extension>
        </xsd:complexContent>
      </xsd:complexType>
    </xsd:element>
    <xsd:element name="year" ma:index="19" nillable="true" ma:displayName="year" ma:list="{49e5db7e-e77c-4237-b538-61a2471b23cc}" ma:internalName="year" ma:showField="Title">
      <xsd:complexType>
        <xsd:complexContent>
          <xsd:extension base="dms:MultiChoiceLookup">
            <xsd:sequence>
              <xsd:element name="Value" type="dms:Lookup" maxOccurs="unbounded" minOccurs="0" nillable="true"/>
            </xsd:sequence>
          </xsd:extension>
        </xsd:complexContent>
      </xsd:complexType>
    </xsd:element>
    <xsd:element name="content" ma:index="20" nillable="true" ma:displayName="content" ma:list="{8a9723c9-e6a6-488d-9da6-eb33d262d53c}" ma:internalName="content" ma:showField="LinkTitleNoMenu">
      <xsd:complexType>
        <xsd:complexContent>
          <xsd:extension base="dms:MultiChoiceLookup">
            <xsd:sequence>
              <xsd:element name="Value" type="dms:Lookup" maxOccurs="unbounded" minOccurs="0" nillable="true"/>
            </xsd:sequence>
          </xsd:extension>
        </xsd:complexContent>
      </xsd:complexType>
    </xsd:element>
    <xsd:element name="indication" ma:index="21" nillable="true" ma:displayName="indication" ma:list="{f5d17aec-3324-4e4d-8f16-7ef33d9edc94}" ma:internalName="indication" ma:showField="LinkTitleNoMenu">
      <xsd:complexType>
        <xsd:complexContent>
          <xsd:extension base="dms:MultiChoiceLookup">
            <xsd:sequence>
              <xsd:element name="Value" type="dms:Lookup" maxOccurs="unbounded" minOccurs="0" nillable="true"/>
            </xsd:sequence>
          </xsd:extension>
        </xsd:complexContent>
      </xsd:complexType>
    </xsd:element>
    <xsd:element name="topic" ma:index="22" nillable="true" ma:displayName="topic" ma:list="{6e421982-7cac-4ba6-89e4-fb4d6d78fded}" ma:internalName="topic" ma:showField="LinkTitleNoMenu">
      <xsd:complexType>
        <xsd:complexContent>
          <xsd:extension base="dms:MultiChoiceLookup">
            <xsd:sequence>
              <xsd:element name="Value" type="dms:Lookup" maxOccurs="unbounded" minOccurs="0" nillable="true"/>
            </xsd:sequence>
          </xsd:extension>
        </xsd:complexContent>
      </xsd:complexType>
    </xsd:element>
    <xsd:element name="gmt" ma:index="23" nillable="true" ma:displayName="gmt" ma:list="{cb5e07fd-7140-4689-b407-cdfed98598cb}" ma:internalName="gmt" ma:showField="LinkTitleNoMenu">
      <xsd:complexType>
        <xsd:complexContent>
          <xsd:extension base="dms:MultiChoiceLookup">
            <xsd:sequence>
              <xsd:element name="Value" type="dms:Lookup" maxOccurs="unbounded" minOccurs="0" nillable="true"/>
            </xsd:sequence>
          </xsd:extension>
        </xsd:complexContent>
      </xsd:complexType>
    </xsd:element>
    <xsd:element name="language" ma:index="24" nillable="true" ma:displayName="language" ma:list="{b1b761e3-a10a-41fc-8acc-ffe6f251c913}" ma:internalName="language" ma:showField="LinkTitleNoMenu">
      <xsd:complexType>
        <xsd:complexContent>
          <xsd:extension base="dms:MultiChoiceLookup">
            <xsd:sequence>
              <xsd:element name="Value" type="dms:Lookup" maxOccurs="unbounded" minOccurs="0" nillable="true"/>
            </xsd:sequence>
          </xsd:extension>
        </xsd:complexContent>
      </xsd:complexType>
    </xsd:element>
    <xsd:element name="emap_external_site" ma:index="25" nillable="true" ma:displayName="emap_external_site" ma:internalName="emap_external_site">
      <xsd:simpleType>
        <xsd:restriction base="dms:Text">
          <xsd:maxLength value="255"/>
        </xsd:restriction>
      </xsd:simpleType>
    </xsd:element>
    <xsd:element name="emap_external_file_ref" ma:index="26" nillable="true" ma:displayName="emap_external_file_ref" ma:internalName="emap_external_file_ref">
      <xsd:simpleType>
        <xsd:restriction base="dms:Text">
          <xsd:maxLength value="255"/>
        </xsd:restriction>
      </xsd:simpleType>
    </xsd:element>
    <xsd:element name="emap_external_id" ma:index="27" nillable="true" ma:displayName="emap_external_id" ma:internalName="emap_external_id">
      <xsd:simpleType>
        <xsd:restriction base="dms:Text">
          <xsd:maxLength value="255"/>
        </xsd:restriction>
      </xsd:simpleType>
    </xsd:element>
    <xsd:element name="thumbnail" ma:index="28" nillable="true" ma:displayName="thumbnail" ma:list="{09542366-4b32-44c7-ac88-dbbcee33b374}" ma:internalName="thumbnail" ma:showField="LinkTitleNoMenu">
      <xsd:simpleType>
        <xsd:restriction base="dms:Lookup"/>
      </xsd:simpleType>
    </xsd:element>
    <xsd:element name="contact_person" ma:index="29" nillable="true" ma:displayName="contact_person" ma:list="UserInfo" ma:SharePointGroup="0" ma:internalName="contact_person"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gress" ma:index="30" nillable="true" ma:displayName="congress" ma:list="{d5ee0e77-c00a-4085-9643-5ed5750feed2}" ma:internalName="congress" ma:showField="LinkTitleNoMenu">
      <xsd:complexType>
        <xsd:complexContent>
          <xsd:extension base="dms:MultiChoiceLookup">
            <xsd:sequence>
              <xsd:element name="Value" type="dms:Lookup" maxOccurs="unbounded" minOccurs="0" nillable="true"/>
            </xsd:sequence>
          </xsd:extension>
        </xsd:complexContent>
      </xsd:complexType>
    </xsd:element>
    <xsd:element name="additional_link" ma:index="31" nillable="true" ma:displayName="additional_link" ma:internalName="additional_link">
      <xsd:complexType>
        <xsd:complexContent>
          <xsd:extension base="dms:URL">
            <xsd:sequence>
              <xsd:element name="Url" type="dms:ValidUrl" minOccurs="0" nillable="true"/>
              <xsd:element name="Description" type="xsd:string" nillable="true"/>
            </xsd:sequence>
          </xsd:extension>
        </xsd:complexContent>
      </xsd:complexType>
    </xsd:element>
    <xsd:element name="congress_content" ma:index="32" nillable="true" ma:displayName="congress_content" ma:list="{6A0737B2-4197-4475-8174-9DEC185776BE}" ma:internalName="congress_content" ma:showField="Titl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60A5EE-AA09-4E13-9124-6DED12A8EDAB}">
  <ds:schemaRefs>
    <ds:schemaRef ds:uri="http://schemas.microsoft.com/office/2006/documentManagement/types"/>
    <ds:schemaRef ds:uri="f191ad30-9ade-4f0c-b78e-cf30469879ae"/>
    <ds:schemaRef ds:uri="http://purl.org/dc/elements/1.1/"/>
    <ds:schemaRef ds:uri="http://schemas.microsoft.com/office/2006/metadata/properties"/>
    <ds:schemaRef ds:uri="http://schemas.microsoft.com/sharepoint/v3"/>
    <ds:schemaRef ds:uri="a05c992f-f318-42fa-9dc2-df5982636847"/>
    <ds:schemaRef ds:uri="http://purl.org/dc/terms/"/>
    <ds:schemaRef ds:uri="http://schemas.microsoft.com/office/infopath/2007/PartnerControls"/>
    <ds:schemaRef ds:uri="http://schemas.openxmlformats.org/package/2006/metadata/core-properties"/>
    <ds:schemaRef ds:uri="505158ba-dd53-4785-9b64-af27a2defe83"/>
    <ds:schemaRef ds:uri="http://www.w3.org/XML/1998/namespace"/>
    <ds:schemaRef ds:uri="http://purl.org/dc/dcmitype/"/>
  </ds:schemaRefs>
</ds:datastoreItem>
</file>

<file path=customXml/itemProps2.xml><?xml version="1.0" encoding="utf-8"?>
<ds:datastoreItem xmlns:ds="http://schemas.openxmlformats.org/officeDocument/2006/customXml" ds:itemID="{DABC4BF7-0C76-4B32-97A2-04C7C6BD5ED4}">
  <ds:schemaRefs>
    <ds:schemaRef ds:uri="http://schemas.microsoft.com/sharepoint/v3/contenttype/forms"/>
  </ds:schemaRefs>
</ds:datastoreItem>
</file>

<file path=customXml/itemProps3.xml><?xml version="1.0" encoding="utf-8"?>
<ds:datastoreItem xmlns:ds="http://schemas.openxmlformats.org/officeDocument/2006/customXml" ds:itemID="{FC0512DA-8538-4BEA-8F53-8F1C28E4E4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05158ba-dd53-4785-9b64-af27a2defe83"/>
    <ds:schemaRef ds:uri="f191ad30-9ade-4f0c-b78e-cf30469879ae"/>
    <ds:schemaRef ds:uri="a05c992f-f318-42fa-9dc2-df59826368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Roche Standard white template</Template>
  <TotalTime>0</TotalTime>
  <Words>9549</Words>
  <Application>Microsoft Office PowerPoint</Application>
  <PresentationFormat>On-screen Show (16:9)</PresentationFormat>
  <Paragraphs>723</Paragraphs>
  <Slides>32</Slides>
  <Notes>29</Notes>
  <HiddenSlides>0</HiddenSlides>
  <MMClips>0</MMClips>
  <ScaleCrop>false</ScaleCrop>
  <HeadingPairs>
    <vt:vector size="8" baseType="variant">
      <vt:variant>
        <vt:lpstr>Fonts Used</vt:lpstr>
      </vt:variant>
      <vt:variant>
        <vt:i4>15</vt:i4>
      </vt:variant>
      <vt:variant>
        <vt:lpstr>Theme</vt:lpstr>
      </vt:variant>
      <vt:variant>
        <vt:i4>3</vt:i4>
      </vt:variant>
      <vt:variant>
        <vt:lpstr>Embedded OLE Servers</vt:lpstr>
      </vt:variant>
      <vt:variant>
        <vt:i4>1</vt:i4>
      </vt:variant>
      <vt:variant>
        <vt:lpstr>Slide Titles</vt:lpstr>
      </vt:variant>
      <vt:variant>
        <vt:i4>32</vt:i4>
      </vt:variant>
    </vt:vector>
  </HeadingPairs>
  <TitlesOfParts>
    <vt:vector size="51" baseType="lpstr">
      <vt:lpstr>ＭＳ Ｐゴシック</vt:lpstr>
      <vt:lpstr>ＭＳ Ｐゴシック</vt:lpstr>
      <vt:lpstr>Arial</vt:lpstr>
      <vt:lpstr>Avenir Heavy</vt:lpstr>
      <vt:lpstr>Gill Sans</vt:lpstr>
      <vt:lpstr>Helvetica</vt:lpstr>
      <vt:lpstr>Imago</vt:lpstr>
      <vt:lpstr>Imago Book</vt:lpstr>
      <vt:lpstr>Imago-Book</vt:lpstr>
      <vt:lpstr>Imago-Medium</vt:lpstr>
      <vt:lpstr>Minion</vt:lpstr>
      <vt:lpstr>Symbol</vt:lpstr>
      <vt:lpstr>Times New Roman</vt:lpstr>
      <vt:lpstr>Wingdings</vt:lpstr>
      <vt:lpstr>ヒラギノ角ゴ Pro W3</vt:lpstr>
      <vt:lpstr>Roche with Icons</vt:lpstr>
      <vt:lpstr>1_Roche with Icons</vt:lpstr>
      <vt:lpstr>GMA</vt:lpstr>
      <vt:lpstr>think-cell Slide</vt:lpstr>
      <vt:lpstr>OBNOVENÍ PROTINÁDOROVÉ IMUNITY  POMOCÍ PERSONALIZOVANÉ IMUNOTERAPIE  </vt:lpstr>
      <vt:lpstr>Obsah</vt:lpstr>
      <vt:lpstr>Použité zkratky</vt:lpstr>
      <vt:lpstr>Použité zkratky - pokračování</vt:lpstr>
      <vt:lpstr>IMUNITNÍ ODPOVĚĎ u nádoru</vt:lpstr>
      <vt:lpstr>Protinádorová imunitní odpověď </vt:lpstr>
      <vt:lpstr>Pro efektivní protinádorovou imunitní odpověď jsou nezbytné 3 klíčové aktivity T-buněk</vt:lpstr>
      <vt:lpstr>Aktivace T-lymfocytů namířených proti nádoru vyžaduje sled několika procesů. </vt:lpstr>
      <vt:lpstr>Průnik T-buněk do nádoru závisí na účinné migraci nádorovým stromatem. </vt:lpstr>
      <vt:lpstr>Úspěšné rozpoznání nádoru aktivovanými, antigen-specifickými T-buňkami spouští jejich cytotoxickou funkci</vt:lpstr>
      <vt:lpstr>Únik imunitnímu dohledu,  nádorové imunitní fenotypy</vt:lpstr>
      <vt:lpstr>Porucha v cyklu protinádorové imunitní odpovědi vede k úniku nádoru před imunitním dohledem</vt:lpstr>
      <vt:lpstr>3 imunologické fenotypy nádoru, které mohou způsobit přerušení cyklu protinádorové imunitní odpovědi</vt:lpstr>
      <vt:lpstr>Fenotyp bez zánětlivé infiltrace („Immune desert“)</vt:lpstr>
      <vt:lpstr>Fenotyp s infiltrací nádorové periferie („Immune excluded“)</vt:lpstr>
      <vt:lpstr>Fenotyp se zánětlivou infiltrací („Inflamed phenotype“)</vt:lpstr>
      <vt:lpstr>Obnovení protinádorové  imunitní odpovědi </vt:lpstr>
      <vt:lpstr>Využití imunologického profilování v léčbě pacientů   </vt:lpstr>
      <vt:lpstr>„Imunofenotypové kontinuum -  vzájemné prolínání jednotlivých imunofenotypů</vt:lpstr>
      <vt:lpstr>Vývoj účinné klinické terapie vyžaduje pochopení imunobiologie nádoru</vt:lpstr>
      <vt:lpstr>Klíčové strategie obnovení protinádorové imunitní odpovědi podle typu fenotypu</vt:lpstr>
      <vt:lpstr>Atezolizumab: základ pro nádorovou imunoterapii a kombinační terapii </vt:lpstr>
      <vt:lpstr>CIT program – navržen k obnovení protinádorové imunity na základě nádorové biologie</vt:lpstr>
      <vt:lpstr>Budoucnost v protinádorové imunoterapii</vt:lpstr>
      <vt:lpstr>„Nastavení nádorové imunity“ (vlastní imunologický status) – rovnováha mezi inhibičními a stimulačními faktory </vt:lpstr>
      <vt:lpstr>Stimulační a inhibiční faktory přispívají k tvorbě imunity/tolerance zprostředkované aktivovanými T-buňkami</vt:lpstr>
      <vt:lpstr>Faktory ovlivňující nastavení nádorové imunity lze zobrazit v rámci cyklu protinádorové imunity </vt:lpstr>
      <vt:lpstr>Komplexní platforma pro CIT biomarkery prohlubující znalost nádoru a jeho imunobiologie</vt:lpstr>
      <vt:lpstr>References:</vt:lpstr>
      <vt:lpstr>References: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2014-08-05T11:33:55Z</dcterms:created>
  <dcterms:modified xsi:type="dcterms:W3CDTF">2024-01-18T08:56:30Z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temRetentionFormula">
    <vt:lpwstr>&lt;formula id="Roche.Common.Coremap.ExpirationFormula" /&gt;</vt:lpwstr>
  </property>
  <property fmtid="{D5CDD505-2E9C-101B-9397-08002B2CF9AE}" pid="3" name="_dlc_policyId">
    <vt:lpwstr>/team/2012480d/emap</vt:lpwstr>
  </property>
  <property fmtid="{D5CDD505-2E9C-101B-9397-08002B2CF9AE}" pid="4" name="ContentTypeId">
    <vt:lpwstr>0x010100C12B5DC21B25B245B47D77D7E2846E62</vt:lpwstr>
  </property>
  <property fmtid="{D5CDD505-2E9C-101B-9397-08002B2CF9AE}" pid="5" name="Enterprise Keywords">
    <vt:lpwstr>;#</vt:lpwstr>
  </property>
  <property fmtid="{D5CDD505-2E9C-101B-9397-08002B2CF9AE}" pid="6" name="TaxKeyword">
    <vt:lpwstr/>
  </property>
  <property fmtid="{D5CDD505-2E9C-101B-9397-08002B2CF9AE}" pid="7" name="Order">
    <vt:r8>884800</vt:r8>
  </property>
</Properties>
</file>