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4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5.xml" ContentType="application/vnd.openxmlformats-officedocument.theme+xml"/>
  <Override PartName="/ppt/theme/themeOverride2.xml" ContentType="application/vnd.openxmlformats-officedocument.themeOverrid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6.xml" ContentType="application/vnd.openxmlformats-officedocument.theme+xml"/>
  <Override PartName="/ppt/theme/themeOverride3.xml" ContentType="application/vnd.openxmlformats-officedocument.themeOverride+xml"/>
  <Override PartName="/ppt/theme/theme7.xml" ContentType="application/vnd.openxmlformats-officedocument.theme+xml"/>
  <Override PartName="/ppt/theme/theme8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ppt/tags/tag12.xml" ContentType="application/vnd.openxmlformats-officedocument.presentationml.tags+xml"/>
  <Override PartName="/ppt/notesSlides/notesSlide4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71" r:id="rId2"/>
    <p:sldMasterId id="2147483686" r:id="rId3"/>
    <p:sldMasterId id="2147483712" r:id="rId4"/>
    <p:sldMasterId id="2147483727" r:id="rId5"/>
    <p:sldMasterId id="2147483739" r:id="rId6"/>
  </p:sldMasterIdLst>
  <p:notesMasterIdLst>
    <p:notesMasterId r:id="rId29"/>
  </p:notesMasterIdLst>
  <p:handoutMasterIdLst>
    <p:handoutMasterId r:id="rId30"/>
  </p:handoutMasterIdLst>
  <p:sldIdLst>
    <p:sldId id="313" r:id="rId7"/>
    <p:sldId id="305" r:id="rId8"/>
    <p:sldId id="284" r:id="rId9"/>
    <p:sldId id="285" r:id="rId10"/>
    <p:sldId id="306" r:id="rId11"/>
    <p:sldId id="289" r:id="rId12"/>
    <p:sldId id="290" r:id="rId13"/>
    <p:sldId id="291" r:id="rId14"/>
    <p:sldId id="294" r:id="rId15"/>
    <p:sldId id="295" r:id="rId16"/>
    <p:sldId id="296" r:id="rId17"/>
    <p:sldId id="298" r:id="rId18"/>
    <p:sldId id="297" r:id="rId19"/>
    <p:sldId id="310" r:id="rId20"/>
    <p:sldId id="300" r:id="rId21"/>
    <p:sldId id="308" r:id="rId22"/>
    <p:sldId id="309" r:id="rId23"/>
    <p:sldId id="316" r:id="rId24"/>
    <p:sldId id="302" r:id="rId25"/>
    <p:sldId id="314" r:id="rId26"/>
    <p:sldId id="315" r:id="rId27"/>
    <p:sldId id="303" r:id="rId28"/>
  </p:sldIdLst>
  <p:sldSz cx="12192000" cy="6858000"/>
  <p:notesSz cx="6858000" cy="9777413"/>
  <p:custDataLst>
    <p:tags r:id="rId31"/>
  </p:custDataLst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Imago" pitchFamily="2" charset="0"/>
        <a:ea typeface="+mn-ea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Imago" pitchFamily="2" charset="0"/>
        <a:ea typeface="+mn-ea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Imago" pitchFamily="2" charset="0"/>
        <a:ea typeface="+mn-ea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Imago" pitchFamily="2" charset="0"/>
        <a:ea typeface="+mn-ea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Imago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Imago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Imago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Imago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Imago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54">
          <p15:clr>
            <a:srgbClr val="A4A3A4"/>
          </p15:clr>
        </p15:guide>
        <p15:guide id="2" orient="horz" pos="330">
          <p15:clr>
            <a:srgbClr val="A4A3A4"/>
          </p15:clr>
        </p15:guide>
        <p15:guide id="3" orient="horz" pos="1182">
          <p15:clr>
            <a:srgbClr val="A4A3A4"/>
          </p15:clr>
        </p15:guide>
        <p15:guide id="4" orient="horz" pos="1098">
          <p15:clr>
            <a:srgbClr val="A4A3A4"/>
          </p15:clr>
        </p15:guide>
        <p15:guide id="5" orient="horz" pos="4110">
          <p15:clr>
            <a:srgbClr val="A4A3A4"/>
          </p15:clr>
        </p15:guide>
        <p15:guide id="6" pos="340">
          <p15:clr>
            <a:srgbClr val="A4A3A4"/>
          </p15:clr>
        </p15:guide>
        <p15:guide id="7" pos="735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79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olanek" initials="h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9D2"/>
    <a:srgbClr val="3365FB"/>
    <a:srgbClr val="003399"/>
    <a:srgbClr val="B760F9"/>
    <a:srgbClr val="00B7A5"/>
    <a:srgbClr val="F76681"/>
    <a:srgbClr val="D49FFF"/>
    <a:srgbClr val="A2C1FE"/>
    <a:srgbClr val="8CF4EA"/>
    <a:srgbClr val="6767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37" autoAdjust="0"/>
    <p:restoredTop sz="94660"/>
  </p:normalViewPr>
  <p:slideViewPr>
    <p:cSldViewPr>
      <p:cViewPr varScale="1">
        <p:scale>
          <a:sx n="44" d="100"/>
          <a:sy n="44" d="100"/>
        </p:scale>
        <p:origin x="772" y="20"/>
      </p:cViewPr>
      <p:guideLst>
        <p:guide orient="horz" pos="3954"/>
        <p:guide orient="horz" pos="330"/>
        <p:guide orient="horz" pos="1182"/>
        <p:guide orient="horz" pos="1098"/>
        <p:guide orient="horz" pos="4110"/>
        <p:guide pos="340"/>
        <p:guide pos="73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3144"/>
    </p:cViewPr>
  </p:sorterViewPr>
  <p:notesViewPr>
    <p:cSldViewPr>
      <p:cViewPr varScale="1">
        <p:scale>
          <a:sx n="74" d="100"/>
          <a:sy n="74" d="100"/>
        </p:scale>
        <p:origin x="-2154" y="-114"/>
      </p:cViewPr>
      <p:guideLst>
        <p:guide orient="horz" pos="3079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handoutMaster" Target="handoutMasters/handoutMaster1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E29-4799-BB58-D5D894A58485}"/>
              </c:ext>
            </c:extLst>
          </c:dPt>
          <c:dPt>
            <c:idx val="1"/>
            <c:bubble3D val="0"/>
            <c:spPr>
              <a:solidFill>
                <a:srgbClr val="8B5E7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E29-4799-BB58-D5D894A58485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15</c:v>
                </c:pt>
                <c:pt idx="1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E29-4799-BB58-D5D894A584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4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7080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9413" y="850900"/>
            <a:ext cx="6099175" cy="34321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41850"/>
            <a:ext cx="5029200" cy="451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Klicken Sie, um die Formate des Vorlagentextes zu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9870780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598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Imago" pitchFamily="2" charset="0"/>
        <a:ea typeface="+mn-ea"/>
        <a:cs typeface="+mn-cs"/>
      </a:defRPr>
    </a:lvl1pPr>
    <a:lvl2pPr marL="457200" algn="l" defTabSz="91598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Imago" pitchFamily="2" charset="0"/>
        <a:ea typeface="+mn-ea"/>
        <a:cs typeface="+mn-cs"/>
      </a:defRPr>
    </a:lvl2pPr>
    <a:lvl3pPr marL="915988" algn="l" defTabSz="91598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Imago" pitchFamily="2" charset="0"/>
        <a:ea typeface="+mn-ea"/>
        <a:cs typeface="+mn-cs"/>
      </a:defRPr>
    </a:lvl3pPr>
    <a:lvl4pPr marL="1373188" algn="l" defTabSz="91598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Imago" pitchFamily="2" charset="0"/>
        <a:ea typeface="+mn-ea"/>
        <a:cs typeface="+mn-cs"/>
      </a:defRPr>
    </a:lvl4pPr>
    <a:lvl5pPr marL="1830388" algn="l" defTabSz="91598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Imago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564018"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976" y="9286280"/>
            <a:ext cx="2971911" cy="488871"/>
          </a:xfrm>
          <a:prstGeom prst="rect">
            <a:avLst/>
          </a:prstGeom>
        </p:spPr>
        <p:txBody>
          <a:bodyPr/>
          <a:lstStyle/>
          <a:p>
            <a:pPr defTabSz="955731" eaLnBrk="1" hangingPunct="1">
              <a:spcBef>
                <a:spcPct val="0"/>
              </a:spcBef>
              <a:defRPr/>
            </a:pPr>
            <a:fld id="{B9600F05-54BB-44F0-BBEC-1CC3B1DED369}" type="slidenum">
              <a:rPr lang="en-US" sz="1300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pPr defTabSz="955731" eaLnBrk="1" hangingPunct="1">
                <a:spcBef>
                  <a:spcPct val="0"/>
                </a:spcBef>
                <a:defRPr/>
              </a:pPr>
              <a:t>3</a:t>
            </a:fld>
            <a:endParaRPr lang="en-US" sz="1300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3931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38138" y="1616075"/>
            <a:ext cx="5753101" cy="3236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976" y="9286280"/>
            <a:ext cx="2971911" cy="488871"/>
          </a:xfrm>
          <a:prstGeom prst="rect">
            <a:avLst/>
          </a:prstGeom>
        </p:spPr>
        <p:txBody>
          <a:bodyPr/>
          <a:lstStyle/>
          <a:p>
            <a:fld id="{1AD5A437-BF9F-4CFD-AEDD-E3B0A3AB937F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>
              <a:solidFill>
                <a:prstClr val="black"/>
              </a:solidFill>
            </a:endParaRPr>
          </a:p>
        </p:txBody>
      </p:sp>
      <p:grpSp>
        <p:nvGrpSpPr>
          <p:cNvPr id="5" name="Group 20">
            <a:extLst>
              <a:ext uri="{FF2B5EF4-FFF2-40B4-BE49-F238E27FC236}">
                <a16:creationId xmlns:a16="http://schemas.microsoft.com/office/drawing/2014/main" id="{86F6A58B-6176-44C6-8BB2-97A0AE6FCEBE}"/>
              </a:ext>
            </a:extLst>
          </p:cNvPr>
          <p:cNvGrpSpPr>
            <a:grpSpLocks/>
          </p:cNvGrpSpPr>
          <p:nvPr/>
        </p:nvGrpSpPr>
        <p:grpSpPr bwMode="auto">
          <a:xfrm>
            <a:off x="1018261" y="2555332"/>
            <a:ext cx="266080" cy="442015"/>
            <a:chOff x="523" y="1250"/>
            <a:chExt cx="609" cy="550"/>
          </a:xfrm>
        </p:grpSpPr>
        <p:grpSp>
          <p:nvGrpSpPr>
            <p:cNvPr id="6" name="Group 21">
              <a:extLst>
                <a:ext uri="{FF2B5EF4-FFF2-40B4-BE49-F238E27FC236}">
                  <a16:creationId xmlns:a16="http://schemas.microsoft.com/office/drawing/2014/main" id="{57AC65B2-4C25-4875-AB89-964F415FAD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0" y="1250"/>
              <a:ext cx="372" cy="550"/>
              <a:chOff x="144" y="3024"/>
              <a:chExt cx="240" cy="288"/>
            </a:xfrm>
          </p:grpSpPr>
          <p:sp>
            <p:nvSpPr>
              <p:cNvPr id="8" name="Line 8">
                <a:extLst>
                  <a:ext uri="{FF2B5EF4-FFF2-40B4-BE49-F238E27FC236}">
                    <a16:creationId xmlns:a16="http://schemas.microsoft.com/office/drawing/2014/main" id="{71A979FB-320C-41D9-8ED9-E323CA45F7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4" y="3024"/>
                <a:ext cx="240" cy="0"/>
              </a:xfrm>
              <a:prstGeom prst="line">
                <a:avLst/>
              </a:prstGeom>
              <a:noFill/>
              <a:ln w="467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lIns="0" tIns="0" rIns="0" bIns="0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Line 9">
                <a:extLst>
                  <a:ext uri="{FF2B5EF4-FFF2-40B4-BE49-F238E27FC236}">
                    <a16:creationId xmlns:a16="http://schemas.microsoft.com/office/drawing/2014/main" id="{F483E234-5810-4ED9-B527-BA358B3498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3024"/>
                <a:ext cx="0" cy="288"/>
              </a:xfrm>
              <a:prstGeom prst="line">
                <a:avLst/>
              </a:prstGeom>
              <a:noFill/>
              <a:ln w="467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lIns="0" tIns="0" rIns="0" bIns="0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Line 10">
                <a:extLst>
                  <a:ext uri="{FF2B5EF4-FFF2-40B4-BE49-F238E27FC236}">
                    <a16:creationId xmlns:a16="http://schemas.microsoft.com/office/drawing/2014/main" id="{F262BB4A-129C-4819-87A3-AC85884C6A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4" y="3312"/>
                <a:ext cx="240" cy="0"/>
              </a:xfrm>
              <a:prstGeom prst="line">
                <a:avLst/>
              </a:prstGeom>
              <a:noFill/>
              <a:ln w="467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lIns="0" tIns="0" rIns="0" bIns="0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" name="Line 11">
              <a:extLst>
                <a:ext uri="{FF2B5EF4-FFF2-40B4-BE49-F238E27FC236}">
                  <a16:creationId xmlns:a16="http://schemas.microsoft.com/office/drawing/2014/main" id="{9B5AC6BF-BE3B-44D1-9B0C-5D11DE415B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3" y="1525"/>
              <a:ext cx="237" cy="0"/>
            </a:xfrm>
            <a:prstGeom prst="line">
              <a:avLst/>
            </a:prstGeom>
            <a:noFill/>
            <a:ln w="467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1" name="Text Box 12">
            <a:extLst>
              <a:ext uri="{FF2B5EF4-FFF2-40B4-BE49-F238E27FC236}">
                <a16:creationId xmlns:a16="http://schemas.microsoft.com/office/drawing/2014/main" id="{FA66F8F0-48B8-4043-A348-0AF0046437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394" y="2656434"/>
            <a:ext cx="639867" cy="408642"/>
          </a:xfrm>
          <a:prstGeom prst="rect">
            <a:avLst/>
          </a:prstGeom>
          <a:noFill/>
          <a:ln w="635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9893" tIns="49945" rIns="45720" bIns="49945" anchor="b">
            <a:spAutoFit/>
          </a:bodyPr>
          <a:lstStyle>
            <a:lvl1pPr defTabSz="942975">
              <a:defRPr>
                <a:solidFill>
                  <a:schemeClr val="tx1"/>
                </a:solidFill>
                <a:latin typeface="Imago"/>
                <a:ea typeface="MS PGothic" pitchFamily="34" charset="-128"/>
              </a:defRPr>
            </a:lvl1pPr>
            <a:lvl2pPr marL="742950" indent="-285750" defTabSz="942975">
              <a:defRPr>
                <a:solidFill>
                  <a:schemeClr val="tx1"/>
                </a:solidFill>
                <a:latin typeface="Imago"/>
                <a:ea typeface="MS PGothic" pitchFamily="34" charset="-128"/>
              </a:defRPr>
            </a:lvl2pPr>
            <a:lvl3pPr marL="1143000" indent="-228600" defTabSz="942975">
              <a:defRPr>
                <a:solidFill>
                  <a:schemeClr val="tx1"/>
                </a:solidFill>
                <a:latin typeface="Imago"/>
                <a:ea typeface="MS PGothic" pitchFamily="34" charset="-128"/>
              </a:defRPr>
            </a:lvl3pPr>
            <a:lvl4pPr marL="1600200" indent="-228600" defTabSz="942975">
              <a:defRPr>
                <a:solidFill>
                  <a:schemeClr val="tx1"/>
                </a:solidFill>
                <a:latin typeface="Imago"/>
                <a:ea typeface="MS PGothic" pitchFamily="34" charset="-128"/>
              </a:defRPr>
            </a:lvl4pPr>
            <a:lvl5pPr marL="2057400" indent="-228600" defTabSz="942975">
              <a:defRPr>
                <a:solidFill>
                  <a:schemeClr val="tx1"/>
                </a:solidFill>
                <a:latin typeface="Imago"/>
                <a:ea typeface="MS PGothic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/>
                <a:ea typeface="MS PGothic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/>
                <a:ea typeface="MS PGothic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/>
                <a:ea typeface="MS PGothic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800" dirty="0">
                <a:solidFill>
                  <a:prstClr val="black"/>
                </a:solidFill>
                <a:latin typeface="Arial" pitchFamily="34" charset="0"/>
              </a:rPr>
              <a:t>Lehmann:</a:t>
            </a:r>
          </a:p>
          <a:p>
            <a:pPr eaLnBrk="1" hangingPunct="1"/>
            <a:r>
              <a:rPr lang="en-US" altLang="en-US" sz="800" dirty="0">
                <a:solidFill>
                  <a:prstClr val="black"/>
                </a:solidFill>
                <a:latin typeface="Arial" pitchFamily="34" charset="0"/>
              </a:rPr>
              <a:t>p14</a:t>
            </a:r>
          </a:p>
        </p:txBody>
      </p:sp>
      <p:grpSp>
        <p:nvGrpSpPr>
          <p:cNvPr id="19" name="Group 20">
            <a:extLst>
              <a:ext uri="{FF2B5EF4-FFF2-40B4-BE49-F238E27FC236}">
                <a16:creationId xmlns:a16="http://schemas.microsoft.com/office/drawing/2014/main" id="{A1920DDE-3BF0-45D0-8E27-31F8CB85004C}"/>
              </a:ext>
            </a:extLst>
          </p:cNvPr>
          <p:cNvGrpSpPr>
            <a:grpSpLocks/>
          </p:cNvGrpSpPr>
          <p:nvPr/>
        </p:nvGrpSpPr>
        <p:grpSpPr bwMode="auto">
          <a:xfrm>
            <a:off x="1018261" y="3146735"/>
            <a:ext cx="266080" cy="708845"/>
            <a:chOff x="523" y="1250"/>
            <a:chExt cx="609" cy="550"/>
          </a:xfrm>
        </p:grpSpPr>
        <p:grpSp>
          <p:nvGrpSpPr>
            <p:cNvPr id="20" name="Group 21">
              <a:extLst>
                <a:ext uri="{FF2B5EF4-FFF2-40B4-BE49-F238E27FC236}">
                  <a16:creationId xmlns:a16="http://schemas.microsoft.com/office/drawing/2014/main" id="{2DE3111F-368C-44A7-BE3B-F1959F7F5C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0" y="1250"/>
              <a:ext cx="372" cy="550"/>
              <a:chOff x="144" y="3024"/>
              <a:chExt cx="240" cy="288"/>
            </a:xfrm>
          </p:grpSpPr>
          <p:sp>
            <p:nvSpPr>
              <p:cNvPr id="22" name="Line 8">
                <a:extLst>
                  <a:ext uri="{FF2B5EF4-FFF2-40B4-BE49-F238E27FC236}">
                    <a16:creationId xmlns:a16="http://schemas.microsoft.com/office/drawing/2014/main" id="{9285CE63-7146-4394-88CF-D2C6D46047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4" y="3024"/>
                <a:ext cx="240" cy="0"/>
              </a:xfrm>
              <a:prstGeom prst="line">
                <a:avLst/>
              </a:prstGeom>
              <a:noFill/>
              <a:ln w="467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lIns="0" tIns="0" rIns="0" bIns="0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Line 9">
                <a:extLst>
                  <a:ext uri="{FF2B5EF4-FFF2-40B4-BE49-F238E27FC236}">
                    <a16:creationId xmlns:a16="http://schemas.microsoft.com/office/drawing/2014/main" id="{C6FA5028-4420-4459-A648-1684D758F6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3024"/>
                <a:ext cx="0" cy="288"/>
              </a:xfrm>
              <a:prstGeom prst="line">
                <a:avLst/>
              </a:prstGeom>
              <a:noFill/>
              <a:ln w="467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lIns="0" tIns="0" rIns="0" bIns="0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Line 10">
                <a:extLst>
                  <a:ext uri="{FF2B5EF4-FFF2-40B4-BE49-F238E27FC236}">
                    <a16:creationId xmlns:a16="http://schemas.microsoft.com/office/drawing/2014/main" id="{3C331CE8-0230-4326-ACC9-11F9BC5BB5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4" y="3312"/>
                <a:ext cx="240" cy="0"/>
              </a:xfrm>
              <a:prstGeom prst="line">
                <a:avLst/>
              </a:prstGeom>
              <a:noFill/>
              <a:ln w="467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lIns="0" tIns="0" rIns="0" bIns="0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1" name="Line 11">
              <a:extLst>
                <a:ext uri="{FF2B5EF4-FFF2-40B4-BE49-F238E27FC236}">
                  <a16:creationId xmlns:a16="http://schemas.microsoft.com/office/drawing/2014/main" id="{B8C6E30B-6419-4F3B-BD1F-89C0B87B81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3" y="1525"/>
              <a:ext cx="237" cy="62"/>
            </a:xfrm>
            <a:prstGeom prst="line">
              <a:avLst/>
            </a:prstGeom>
            <a:noFill/>
            <a:ln w="467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5" name="Text Box 12">
            <a:extLst>
              <a:ext uri="{FF2B5EF4-FFF2-40B4-BE49-F238E27FC236}">
                <a16:creationId xmlns:a16="http://schemas.microsoft.com/office/drawing/2014/main" id="{5ACD5F81-AD76-4D5D-95E3-DF98AFB6B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394" y="3483448"/>
            <a:ext cx="639867" cy="408642"/>
          </a:xfrm>
          <a:prstGeom prst="rect">
            <a:avLst/>
          </a:prstGeom>
          <a:noFill/>
          <a:ln w="635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9893" tIns="49945" rIns="45720" bIns="49945" anchor="b">
            <a:spAutoFit/>
          </a:bodyPr>
          <a:lstStyle>
            <a:lvl1pPr defTabSz="942975">
              <a:defRPr>
                <a:solidFill>
                  <a:schemeClr val="tx1"/>
                </a:solidFill>
                <a:latin typeface="Imago"/>
                <a:ea typeface="MS PGothic" pitchFamily="34" charset="-128"/>
              </a:defRPr>
            </a:lvl1pPr>
            <a:lvl2pPr marL="742950" indent="-285750" defTabSz="942975">
              <a:defRPr>
                <a:solidFill>
                  <a:schemeClr val="tx1"/>
                </a:solidFill>
                <a:latin typeface="Imago"/>
                <a:ea typeface="MS PGothic" pitchFamily="34" charset="-128"/>
              </a:defRPr>
            </a:lvl2pPr>
            <a:lvl3pPr marL="1143000" indent="-228600" defTabSz="942975">
              <a:defRPr>
                <a:solidFill>
                  <a:schemeClr val="tx1"/>
                </a:solidFill>
                <a:latin typeface="Imago"/>
                <a:ea typeface="MS PGothic" pitchFamily="34" charset="-128"/>
              </a:defRPr>
            </a:lvl3pPr>
            <a:lvl4pPr marL="1600200" indent="-228600" defTabSz="942975">
              <a:defRPr>
                <a:solidFill>
                  <a:schemeClr val="tx1"/>
                </a:solidFill>
                <a:latin typeface="Imago"/>
                <a:ea typeface="MS PGothic" pitchFamily="34" charset="-128"/>
              </a:defRPr>
            </a:lvl4pPr>
            <a:lvl5pPr marL="2057400" indent="-228600" defTabSz="942975">
              <a:defRPr>
                <a:solidFill>
                  <a:schemeClr val="tx1"/>
                </a:solidFill>
                <a:latin typeface="Imago"/>
                <a:ea typeface="MS PGothic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/>
                <a:ea typeface="MS PGothic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/>
                <a:ea typeface="MS PGothic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/>
                <a:ea typeface="MS PGothic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800" dirty="0" err="1">
                <a:solidFill>
                  <a:prstClr val="black"/>
                </a:solidFill>
                <a:latin typeface="Arial" pitchFamily="34" charset="0"/>
              </a:rPr>
              <a:t>Bareche</a:t>
            </a:r>
            <a:r>
              <a:rPr lang="en-US" altLang="en-US" sz="800" dirty="0">
                <a:solidFill>
                  <a:prstClr val="black"/>
                </a:solidFill>
                <a:latin typeface="Arial" pitchFamily="34" charset="0"/>
              </a:rPr>
              <a:t>:</a:t>
            </a:r>
          </a:p>
          <a:p>
            <a:pPr eaLnBrk="1" hangingPunct="1"/>
            <a:r>
              <a:rPr lang="en-US" altLang="en-US" sz="800" dirty="0">
                <a:solidFill>
                  <a:prstClr val="black"/>
                </a:solidFill>
                <a:latin typeface="Arial" pitchFamily="34" charset="0"/>
              </a:rPr>
              <a:t>p9-10</a:t>
            </a:r>
          </a:p>
        </p:txBody>
      </p:sp>
      <p:sp>
        <p:nvSpPr>
          <p:cNvPr id="32" name="Text Box 12">
            <a:extLst>
              <a:ext uri="{FF2B5EF4-FFF2-40B4-BE49-F238E27FC236}">
                <a16:creationId xmlns:a16="http://schemas.microsoft.com/office/drawing/2014/main" id="{A5994A6D-77C1-4C1A-BC28-DA99A09246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8921" y="1057715"/>
            <a:ext cx="639867" cy="408642"/>
          </a:xfrm>
          <a:prstGeom prst="rect">
            <a:avLst/>
          </a:prstGeom>
          <a:noFill/>
          <a:ln w="635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9893" tIns="49945" rIns="45720" bIns="49945" anchor="b">
            <a:spAutoFit/>
          </a:bodyPr>
          <a:lstStyle>
            <a:lvl1pPr defTabSz="942975">
              <a:defRPr>
                <a:solidFill>
                  <a:schemeClr val="tx1"/>
                </a:solidFill>
                <a:latin typeface="Imago"/>
                <a:ea typeface="MS PGothic" pitchFamily="34" charset="-128"/>
              </a:defRPr>
            </a:lvl1pPr>
            <a:lvl2pPr marL="742950" indent="-285750" defTabSz="942975">
              <a:defRPr>
                <a:solidFill>
                  <a:schemeClr val="tx1"/>
                </a:solidFill>
                <a:latin typeface="Imago"/>
                <a:ea typeface="MS PGothic" pitchFamily="34" charset="-128"/>
              </a:defRPr>
            </a:lvl2pPr>
            <a:lvl3pPr marL="1143000" indent="-228600" defTabSz="942975">
              <a:defRPr>
                <a:solidFill>
                  <a:schemeClr val="tx1"/>
                </a:solidFill>
                <a:latin typeface="Imago"/>
                <a:ea typeface="MS PGothic" pitchFamily="34" charset="-128"/>
              </a:defRPr>
            </a:lvl3pPr>
            <a:lvl4pPr marL="1600200" indent="-228600" defTabSz="942975">
              <a:defRPr>
                <a:solidFill>
                  <a:schemeClr val="tx1"/>
                </a:solidFill>
                <a:latin typeface="Imago"/>
                <a:ea typeface="MS PGothic" pitchFamily="34" charset="-128"/>
              </a:defRPr>
            </a:lvl4pPr>
            <a:lvl5pPr marL="2057400" indent="-228600" defTabSz="942975">
              <a:defRPr>
                <a:solidFill>
                  <a:schemeClr val="tx1"/>
                </a:solidFill>
                <a:latin typeface="Imago"/>
                <a:ea typeface="MS PGothic" pitchFamily="34" charset="-128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/>
                <a:ea typeface="MS PGothic" pitchFamily="34" charset="-128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/>
                <a:ea typeface="MS PGothic" pitchFamily="34" charset="-128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/>
                <a:ea typeface="MS PGothic" pitchFamily="34" charset="-128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800" dirty="0">
                <a:solidFill>
                  <a:prstClr val="black"/>
                </a:solidFill>
                <a:latin typeface="Arial" pitchFamily="34" charset="0"/>
              </a:rPr>
              <a:t>Foulkes:</a:t>
            </a:r>
          </a:p>
          <a:p>
            <a:pPr eaLnBrk="1" hangingPunct="1"/>
            <a:r>
              <a:rPr lang="en-US" altLang="en-US" sz="800" dirty="0">
                <a:solidFill>
                  <a:prstClr val="black"/>
                </a:solidFill>
                <a:latin typeface="Arial" pitchFamily="34" charset="0"/>
              </a:rPr>
              <a:t>p1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DF27350-34C4-4891-A170-8FD6006221DE}"/>
              </a:ext>
            </a:extLst>
          </p:cNvPr>
          <p:cNvSpPr/>
          <p:nvPr/>
        </p:nvSpPr>
        <p:spPr>
          <a:xfrm>
            <a:off x="1358919" y="2487601"/>
            <a:ext cx="1179023" cy="1803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44ED3BC-0126-4EB7-99A9-C1644A4F1B25}"/>
              </a:ext>
            </a:extLst>
          </p:cNvPr>
          <p:cNvCxnSpPr>
            <a:cxnSpLocks/>
            <a:stCxn id="32" idx="2"/>
            <a:endCxn id="33" idx="0"/>
          </p:cNvCxnSpPr>
          <p:nvPr/>
        </p:nvCxnSpPr>
        <p:spPr>
          <a:xfrm>
            <a:off x="1678855" y="1466357"/>
            <a:ext cx="269576" cy="10212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3345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42767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686050" y="1147763"/>
            <a:ext cx="10213975" cy="5746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Imago" pitchFamily="2" charset="0"/>
                <a:ea typeface="+mn-ea"/>
                <a:cs typeface="+mn-cs"/>
              </a:rPr>
              <a:t>Synonymní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Imago" pitchFamily="2" charset="0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Imago" pitchFamily="2" charset="0"/>
                <a:ea typeface="+mn-ea"/>
                <a:cs typeface="+mn-cs"/>
              </a:rPr>
              <a:t>polymorfismy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Imago" pitchFamily="2" charset="0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Imago" pitchFamily="2" charset="0"/>
                <a:ea typeface="+mn-ea"/>
                <a:cs typeface="+mn-cs"/>
              </a:rPr>
              <a:t>nemají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Imago" pitchFamily="2" charset="0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Imago" pitchFamily="2" charset="0"/>
                <a:ea typeface="+mn-ea"/>
                <a:cs typeface="+mn-cs"/>
              </a:rPr>
              <a:t>vliv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Imago" pitchFamily="2" charset="0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Imago" pitchFamily="2" charset="0"/>
                <a:ea typeface="+mn-ea"/>
                <a:cs typeface="+mn-cs"/>
              </a:rPr>
              <a:t>na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Imago" pitchFamily="2" charset="0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Imago" pitchFamily="2" charset="0"/>
                <a:ea typeface="+mn-ea"/>
                <a:cs typeface="+mn-cs"/>
              </a:rPr>
              <a:t>kódovanou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Imago" pitchFamily="2" charset="0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Imago" pitchFamily="2" charset="0"/>
                <a:ea typeface="+mn-ea"/>
                <a:cs typeface="+mn-cs"/>
              </a:rPr>
              <a:t>aminokyselinovou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Imago" pitchFamily="2" charset="0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Imago" pitchFamily="2" charset="0"/>
                <a:ea typeface="+mn-ea"/>
                <a:cs typeface="+mn-cs"/>
              </a:rPr>
              <a:t>sekvenci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Imago" pitchFamily="2" charset="0"/>
                <a:ea typeface="+mn-ea"/>
                <a:cs typeface="+mn-cs"/>
              </a:rPr>
              <a:t>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Imago" pitchFamily="2" charset="0"/>
                <a:ea typeface="+mn-ea"/>
                <a:cs typeface="+mn-cs"/>
              </a:rPr>
              <a:t>zatímco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Imago" pitchFamily="2" charset="0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Imago" pitchFamily="2" charset="0"/>
                <a:ea typeface="+mn-ea"/>
                <a:cs typeface="+mn-cs"/>
              </a:rPr>
              <a:t>nesynonymní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Imago" pitchFamily="2" charset="0"/>
                <a:ea typeface="+mn-ea"/>
                <a:cs typeface="+mn-cs"/>
              </a:rPr>
              <a:t> SNP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Imago" pitchFamily="2" charset="0"/>
                <a:ea typeface="+mn-ea"/>
                <a:cs typeface="+mn-cs"/>
              </a:rPr>
              <a:t> (</a:t>
            </a:r>
            <a:r>
              <a:rPr lang="cs-CZ" sz="1200" b="0" i="0" kern="1200" dirty="0" err="1" smtClean="0">
                <a:solidFill>
                  <a:schemeClr val="tx1"/>
                </a:solidFill>
                <a:effectLst/>
                <a:latin typeface="Imago" pitchFamily="2" charset="0"/>
                <a:ea typeface="+mn-ea"/>
                <a:cs typeface="+mn-cs"/>
              </a:rPr>
              <a:t>poymorfismy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Imago" pitchFamily="2" charset="0"/>
                <a:ea typeface="+mn-ea"/>
                <a:cs typeface="+mn-cs"/>
              </a:rPr>
              <a:t>)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Imago" pitchFamily="2" charset="0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Imago" pitchFamily="2" charset="0"/>
                <a:ea typeface="+mn-ea"/>
                <a:cs typeface="+mn-cs"/>
              </a:rPr>
              <a:t>ji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Imago" pitchFamily="2" charset="0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Imago" pitchFamily="2" charset="0"/>
                <a:ea typeface="+mn-ea"/>
                <a:cs typeface="+mn-cs"/>
              </a:rPr>
              <a:t>mění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Imago" pitchFamily="2" charset="0"/>
                <a:ea typeface="+mn-ea"/>
                <a:cs typeface="+mn-cs"/>
              </a:rPr>
              <a:t>. </a:t>
            </a:r>
            <a:endParaRPr lang="cs-CZ" sz="1200" b="0" i="0" kern="1200" dirty="0" smtClean="0">
              <a:solidFill>
                <a:schemeClr val="tx1"/>
              </a:solidFill>
              <a:effectLst/>
              <a:latin typeface="Imago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65431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5988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T cell receptor </a:t>
            </a:r>
            <a:r>
              <a:rPr lang="en-US" dirty="0" err="1" smtClean="0"/>
              <a:t>recognises</a:t>
            </a:r>
            <a:r>
              <a:rPr lang="en-US" dirty="0" smtClean="0"/>
              <a:t> the </a:t>
            </a:r>
            <a:r>
              <a:rPr lang="en-US" dirty="0" err="1" smtClean="0"/>
              <a:t>tumour</a:t>
            </a:r>
            <a:r>
              <a:rPr lang="en-US" dirty="0" smtClean="0"/>
              <a:t> cell as ‘foreign’ and becomes activated. However, if PD-1 is activated by its ligand PD-L1, the T-cell is deactivated. Checkpoint</a:t>
            </a:r>
            <a:r>
              <a:rPr lang="cs-CZ" dirty="0" smtClean="0"/>
              <a:t> </a:t>
            </a:r>
            <a:r>
              <a:rPr lang="en-US" dirty="0" smtClean="0"/>
              <a:t>inhibitors prevent the ligand from activating it's receptor, restoring T-cell function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7624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877888" y="690563"/>
            <a:ext cx="8553451" cy="4811712"/>
          </a:xfrm>
        </p:spPr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>
          <a:xfrm>
            <a:off x="680236" y="5910405"/>
            <a:ext cx="5437211" cy="3908271"/>
          </a:xfrm>
        </p:spPr>
        <p:txBody>
          <a:bodyPr/>
          <a:lstStyle/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002503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6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7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Layouts/_rels/slideLayout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.wmf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270" name="shpGridNormal" hidden="1"/>
          <p:cNvGrpSpPr>
            <a:grpSpLocks/>
          </p:cNvGrpSpPr>
          <p:nvPr userDrawn="1"/>
        </p:nvGrpSpPr>
        <p:grpSpPr bwMode="auto">
          <a:xfrm>
            <a:off x="529494" y="514350"/>
            <a:ext cx="11138876" cy="5764213"/>
            <a:chOff x="271" y="324"/>
            <a:chExt cx="5701" cy="3631"/>
          </a:xfrm>
        </p:grpSpPr>
        <p:sp>
          <p:nvSpPr>
            <p:cNvPr id="94266" name="shpGridTitle" hidden="1"/>
            <p:cNvSpPr>
              <a:spLocks noChangeArrowheads="1"/>
            </p:cNvSpPr>
            <p:nvPr userDrawn="1"/>
          </p:nvSpPr>
          <p:spPr bwMode="auto">
            <a:xfrm>
              <a:off x="271" y="324"/>
              <a:ext cx="5701" cy="771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fr-CH" sz="2400"/>
            </a:p>
          </p:txBody>
        </p:sp>
        <p:sp>
          <p:nvSpPr>
            <p:cNvPr id="94268" name="shpGridMain" hidden="1"/>
            <p:cNvSpPr>
              <a:spLocks noChangeArrowheads="1"/>
            </p:cNvSpPr>
            <p:nvPr userDrawn="1"/>
          </p:nvSpPr>
          <p:spPr bwMode="auto">
            <a:xfrm>
              <a:off x="271" y="1179"/>
              <a:ext cx="5701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fr-CH" sz="2400"/>
            </a:p>
          </p:txBody>
        </p:sp>
      </p:grpSp>
      <p:sp>
        <p:nvSpPr>
          <p:cNvPr id="94242" name="shpTitleLine"/>
          <p:cNvSpPr>
            <a:spLocks noChangeShapeType="1"/>
          </p:cNvSpPr>
          <p:nvPr/>
        </p:nvSpPr>
        <p:spPr bwMode="auto">
          <a:xfrm>
            <a:off x="1" y="1738313"/>
            <a:ext cx="10880969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94230" name="shpPlaceholderTitle"/>
          <p:cNvSpPr>
            <a:spLocks noGrp="1" noChangeArrowheads="1"/>
          </p:cNvSpPr>
          <p:nvPr>
            <p:ph type="ctrTitle"/>
          </p:nvPr>
        </p:nvSpPr>
        <p:spPr>
          <a:xfrm>
            <a:off x="511908" y="2601913"/>
            <a:ext cx="11168184" cy="1008062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fr-CH" noProof="0" smtClean="0"/>
              <a:t>Click to edit Master title style</a:t>
            </a:r>
          </a:p>
        </p:txBody>
      </p:sp>
      <p:sp>
        <p:nvSpPr>
          <p:cNvPr id="94231" name="shpPlaceholderMain"/>
          <p:cNvSpPr>
            <a:spLocks noGrp="1" noChangeArrowheads="1"/>
          </p:cNvSpPr>
          <p:nvPr>
            <p:ph type="subTitle" idx="1"/>
          </p:nvPr>
        </p:nvSpPr>
        <p:spPr>
          <a:xfrm>
            <a:off x="531447" y="3644902"/>
            <a:ext cx="11148647" cy="576263"/>
          </a:xfrm>
        </p:spPr>
        <p:txBody>
          <a:bodyPr/>
          <a:lstStyle>
            <a:lvl1pPr marL="0" indent="0">
              <a:buFontTx/>
              <a:buNone/>
              <a:defRPr sz="3300" b="1" i="1">
                <a:latin typeface="Minion" pitchFamily="2" charset="0"/>
              </a:defRPr>
            </a:lvl1pPr>
          </a:lstStyle>
          <a:p>
            <a:pPr lvl="0"/>
            <a:r>
              <a:rPr lang="fr-CH" noProof="0" smtClean="0"/>
              <a:t>Click to edit Master subtitle style</a:t>
            </a:r>
          </a:p>
        </p:txBody>
      </p:sp>
      <p:sp>
        <p:nvSpPr>
          <p:cNvPr id="94263" name="shpLogoBackground"/>
          <p:cNvSpPr>
            <a:spLocks noChangeArrowheads="1"/>
          </p:cNvSpPr>
          <p:nvPr userDrawn="1"/>
        </p:nvSpPr>
        <p:spPr bwMode="white">
          <a:xfrm>
            <a:off x="10661650" y="115888"/>
            <a:ext cx="1416537" cy="8651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CH"/>
          </a:p>
        </p:txBody>
      </p:sp>
      <p:pic>
        <p:nvPicPr>
          <p:cNvPr id="4" name="shpLogoPicDark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957560" y="180340"/>
            <a:ext cx="979170" cy="655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shpPlaceholderDat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hpPlaceholderNumber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25F00-55C7-4159-96ED-33FC181064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30580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051" y="1604434"/>
            <a:ext cx="11137900" cy="4561420"/>
          </a:xfrm>
          <a:prstGeom prst="rect">
            <a:avLst/>
          </a:prstGeom>
        </p:spPr>
        <p:txBody>
          <a:bodyPr lIns="0"/>
          <a:lstStyle>
            <a:lvl1pPr marL="241294" indent="-241294">
              <a:spcAft>
                <a:spcPts val="800"/>
              </a:spcAft>
              <a:defRPr sz="2100">
                <a:solidFill>
                  <a:schemeClr val="tx1"/>
                </a:solidFill>
              </a:defRPr>
            </a:lvl1pPr>
            <a:lvl2pPr marL="480472" indent="-239178">
              <a:spcAft>
                <a:spcPts val="800"/>
              </a:spcAft>
              <a:defRPr sz="2100">
                <a:solidFill>
                  <a:schemeClr val="tx1"/>
                </a:solidFill>
              </a:defRPr>
            </a:lvl2pPr>
            <a:lvl3pPr marL="721766" indent="-241294">
              <a:spcAft>
                <a:spcPts val="8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</a:defRPr>
            </a:lvl3pPr>
            <a:lvl4pPr marL="952476" indent="-230712">
              <a:spcAft>
                <a:spcPts val="800"/>
              </a:spcAft>
              <a:defRPr sz="2100"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7051" y="165101"/>
            <a:ext cx="10486165" cy="886884"/>
          </a:xfrm>
          <a:prstGeom prst="rect">
            <a:avLst/>
          </a:prstGeom>
        </p:spPr>
        <p:txBody>
          <a:bodyPr lIns="0" tIns="0" bIns="0" anchor="b"/>
          <a:lstStyle>
            <a:lvl1pPr>
              <a:lnSpc>
                <a:spcPts val="3467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17364" y="6434360"/>
            <a:ext cx="9590568" cy="303213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>
                <a:solidFill>
                  <a:schemeClr val="tx2">
                    <a:lumMod val="75000"/>
                  </a:schemeClr>
                </a:solidFill>
              </a:defRPr>
            </a:lvl1pPr>
            <a:lvl2pPr marL="358766" indent="0">
              <a:buNone/>
              <a:defRPr/>
            </a:lvl2pPr>
            <a:lvl3pPr marL="627047" indent="0">
              <a:buNone/>
              <a:defRPr/>
            </a:lvl3pPr>
            <a:lvl4pPr marL="896915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182B32-310C-4B22-BF31-FFD261E34D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553" y="340869"/>
            <a:ext cx="658144" cy="34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697069"/>
      </p:ext>
    </p:extLst>
  </p:cSld>
  <p:clrMapOvr>
    <a:masterClrMapping/>
  </p:clrMapOvr>
  <p:transition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051" y="1604434"/>
            <a:ext cx="11137900" cy="4561420"/>
          </a:xfrm>
          <a:prstGeom prst="rect">
            <a:avLst/>
          </a:prstGeom>
        </p:spPr>
        <p:txBody>
          <a:bodyPr lIns="0"/>
          <a:lstStyle>
            <a:lvl1pPr marL="241294" indent="-241294">
              <a:spcAft>
                <a:spcPts val="800"/>
              </a:spcAft>
              <a:defRPr sz="2100">
                <a:solidFill>
                  <a:schemeClr val="tx1"/>
                </a:solidFill>
              </a:defRPr>
            </a:lvl1pPr>
            <a:lvl2pPr marL="480472" indent="-239178">
              <a:spcAft>
                <a:spcPts val="800"/>
              </a:spcAft>
              <a:defRPr sz="2100">
                <a:solidFill>
                  <a:schemeClr val="tx1"/>
                </a:solidFill>
              </a:defRPr>
            </a:lvl2pPr>
            <a:lvl3pPr marL="721766" indent="-241294">
              <a:spcAft>
                <a:spcPts val="8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</a:defRPr>
            </a:lvl3pPr>
            <a:lvl4pPr marL="952476" indent="-230712">
              <a:spcAft>
                <a:spcPts val="800"/>
              </a:spcAft>
              <a:defRPr sz="2100"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7051" y="165101"/>
            <a:ext cx="10486165" cy="886884"/>
          </a:xfrm>
          <a:prstGeom prst="rect">
            <a:avLst/>
          </a:prstGeom>
        </p:spPr>
        <p:txBody>
          <a:bodyPr lIns="0" tIns="0" bIns="0" anchor="b"/>
          <a:lstStyle>
            <a:lvl1pPr>
              <a:lnSpc>
                <a:spcPts val="3467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17364" y="6434360"/>
            <a:ext cx="9590568" cy="303213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>
                <a:solidFill>
                  <a:schemeClr val="tx2">
                    <a:lumMod val="75000"/>
                  </a:schemeClr>
                </a:solidFill>
              </a:defRPr>
            </a:lvl1pPr>
            <a:lvl2pPr marL="358766" indent="0">
              <a:buNone/>
              <a:defRPr/>
            </a:lvl2pPr>
            <a:lvl3pPr marL="627047" indent="0">
              <a:buNone/>
              <a:defRPr/>
            </a:lvl3pPr>
            <a:lvl4pPr marL="896915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182B32-310C-4B22-BF31-FFD261E34D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553" y="340869"/>
            <a:ext cx="658144" cy="34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558118"/>
      </p:ext>
    </p:extLst>
  </p:cSld>
  <p:clrMapOvr>
    <a:masterClrMapping/>
  </p:clrMapOvr>
  <p:transition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051" y="1604434"/>
            <a:ext cx="11137900" cy="4561420"/>
          </a:xfrm>
          <a:prstGeom prst="rect">
            <a:avLst/>
          </a:prstGeom>
        </p:spPr>
        <p:txBody>
          <a:bodyPr lIns="0"/>
          <a:lstStyle>
            <a:lvl1pPr marL="241294" indent="-241294">
              <a:spcAft>
                <a:spcPts val="800"/>
              </a:spcAft>
              <a:defRPr sz="2100">
                <a:solidFill>
                  <a:schemeClr val="tx1"/>
                </a:solidFill>
              </a:defRPr>
            </a:lvl1pPr>
            <a:lvl2pPr marL="480472" indent="-239178">
              <a:spcAft>
                <a:spcPts val="800"/>
              </a:spcAft>
              <a:defRPr sz="2100">
                <a:solidFill>
                  <a:schemeClr val="tx1"/>
                </a:solidFill>
              </a:defRPr>
            </a:lvl2pPr>
            <a:lvl3pPr marL="721766" indent="-241294">
              <a:spcAft>
                <a:spcPts val="8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</a:defRPr>
            </a:lvl3pPr>
            <a:lvl4pPr marL="952476" indent="-230712">
              <a:spcAft>
                <a:spcPts val="800"/>
              </a:spcAft>
              <a:defRPr sz="2100"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7051" y="165101"/>
            <a:ext cx="10486165" cy="886884"/>
          </a:xfrm>
          <a:prstGeom prst="rect">
            <a:avLst/>
          </a:prstGeom>
        </p:spPr>
        <p:txBody>
          <a:bodyPr lIns="0" tIns="0" bIns="0" anchor="b"/>
          <a:lstStyle>
            <a:lvl1pPr>
              <a:lnSpc>
                <a:spcPts val="3467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17364" y="6434360"/>
            <a:ext cx="9590568" cy="303213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>
                <a:solidFill>
                  <a:schemeClr val="tx2">
                    <a:lumMod val="75000"/>
                  </a:schemeClr>
                </a:solidFill>
              </a:defRPr>
            </a:lvl1pPr>
            <a:lvl2pPr marL="358766" indent="0">
              <a:buNone/>
              <a:defRPr/>
            </a:lvl2pPr>
            <a:lvl3pPr marL="627047" indent="0">
              <a:buNone/>
              <a:defRPr/>
            </a:lvl3pPr>
            <a:lvl4pPr marL="896915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182B32-310C-4B22-BF31-FFD261E34D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553" y="340869"/>
            <a:ext cx="658144" cy="34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008493"/>
      </p:ext>
    </p:extLst>
  </p:cSld>
  <p:clrMapOvr>
    <a:masterClrMapping/>
  </p:clrMapOvr>
  <p:transition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051" y="1604434"/>
            <a:ext cx="11137900" cy="4561420"/>
          </a:xfrm>
          <a:prstGeom prst="rect">
            <a:avLst/>
          </a:prstGeom>
        </p:spPr>
        <p:txBody>
          <a:bodyPr lIns="0"/>
          <a:lstStyle>
            <a:lvl1pPr marL="241294" indent="-241294">
              <a:spcAft>
                <a:spcPts val="800"/>
              </a:spcAft>
              <a:defRPr sz="2100">
                <a:solidFill>
                  <a:schemeClr val="tx1"/>
                </a:solidFill>
              </a:defRPr>
            </a:lvl1pPr>
            <a:lvl2pPr marL="480472" indent="-239178">
              <a:spcAft>
                <a:spcPts val="800"/>
              </a:spcAft>
              <a:defRPr sz="2100">
                <a:solidFill>
                  <a:schemeClr val="tx1"/>
                </a:solidFill>
              </a:defRPr>
            </a:lvl2pPr>
            <a:lvl3pPr marL="721766" indent="-241294">
              <a:spcAft>
                <a:spcPts val="8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</a:defRPr>
            </a:lvl3pPr>
            <a:lvl4pPr marL="952476" indent="-230712">
              <a:spcAft>
                <a:spcPts val="800"/>
              </a:spcAft>
              <a:defRPr sz="2100"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7051" y="165101"/>
            <a:ext cx="10486165" cy="886884"/>
          </a:xfrm>
          <a:prstGeom prst="rect">
            <a:avLst/>
          </a:prstGeom>
        </p:spPr>
        <p:txBody>
          <a:bodyPr lIns="0" tIns="0" bIns="0" anchor="b"/>
          <a:lstStyle>
            <a:lvl1pPr>
              <a:lnSpc>
                <a:spcPts val="3467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17364" y="6434360"/>
            <a:ext cx="9590568" cy="303213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>
                <a:solidFill>
                  <a:schemeClr val="tx2">
                    <a:lumMod val="75000"/>
                  </a:schemeClr>
                </a:solidFill>
              </a:defRPr>
            </a:lvl1pPr>
            <a:lvl2pPr marL="358766" indent="0">
              <a:buNone/>
              <a:defRPr/>
            </a:lvl2pPr>
            <a:lvl3pPr marL="627047" indent="0">
              <a:buNone/>
              <a:defRPr/>
            </a:lvl3pPr>
            <a:lvl4pPr marL="896915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182B32-310C-4B22-BF31-FFD261E34D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553" y="340869"/>
            <a:ext cx="658144" cy="34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724648"/>
      </p:ext>
    </p:extLst>
  </p:cSld>
  <p:clrMapOvr>
    <a:masterClrMapping/>
  </p:clrMapOvr>
  <p:transition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7051" y="165101"/>
            <a:ext cx="10486165" cy="886884"/>
          </a:xfrm>
          <a:prstGeom prst="rect">
            <a:avLst/>
          </a:prstGeom>
        </p:spPr>
        <p:txBody>
          <a:bodyPr lIns="0" tIns="0" bIns="0" anchor="b"/>
          <a:lstStyle>
            <a:lvl1pPr>
              <a:lnSpc>
                <a:spcPts val="3467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17364" y="6434330"/>
            <a:ext cx="9590568" cy="303213"/>
          </a:xfrm>
          <a:prstGeom prst="rect">
            <a:avLst/>
          </a:prstGeom>
        </p:spPr>
        <p:txBody>
          <a:bodyPr lIns="0" tIns="0" rIns="0" bIns="0" anchor="b" anchorCtr="0"/>
          <a:lstStyle>
            <a:lvl1pPr marL="233357" indent="-233357">
              <a:buNone/>
              <a:defRPr lang="en-CA" sz="1100" dirty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marL="0" lvl="0" indent="0">
              <a:spcAft>
                <a:spcPts val="0"/>
              </a:spcAft>
            </a:pPr>
            <a:r>
              <a:rPr lang="en-US" dirty="0"/>
              <a:t>Edit Master text styles</a:t>
            </a:r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182B32-310C-4B22-BF31-FFD261E34D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553" y="340869"/>
            <a:ext cx="658144" cy="34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800719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7051" y="165101"/>
            <a:ext cx="10486165" cy="886884"/>
          </a:xfrm>
          <a:prstGeom prst="rect">
            <a:avLst/>
          </a:prstGeom>
        </p:spPr>
        <p:txBody>
          <a:bodyPr lIns="0" tIns="0" bIns="0" anchor="b"/>
          <a:lstStyle>
            <a:lvl1pPr>
              <a:lnSpc>
                <a:spcPts val="3467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17364" y="6434330"/>
            <a:ext cx="9590568" cy="303213"/>
          </a:xfrm>
          <a:prstGeom prst="rect">
            <a:avLst/>
          </a:prstGeom>
        </p:spPr>
        <p:txBody>
          <a:bodyPr lIns="0" tIns="0" rIns="0" bIns="0" anchor="b" anchorCtr="0"/>
          <a:lstStyle>
            <a:lvl1pPr marL="233357" indent="-233357">
              <a:buNone/>
              <a:defRPr lang="en-CA" sz="1100" dirty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marL="0" lvl="0" indent="0">
              <a:spcAft>
                <a:spcPts val="0"/>
              </a:spcAft>
            </a:pPr>
            <a:r>
              <a:rPr lang="en-US" dirty="0"/>
              <a:t>Edit Master text styles</a:t>
            </a:r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182B32-310C-4B22-BF31-FFD261E34D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553" y="340869"/>
            <a:ext cx="658144" cy="34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883299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7051" y="165101"/>
            <a:ext cx="10486165" cy="886884"/>
          </a:xfrm>
          <a:prstGeom prst="rect">
            <a:avLst/>
          </a:prstGeom>
        </p:spPr>
        <p:txBody>
          <a:bodyPr lIns="0" tIns="0" bIns="0" anchor="b"/>
          <a:lstStyle>
            <a:lvl1pPr>
              <a:lnSpc>
                <a:spcPts val="3467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17364" y="6434330"/>
            <a:ext cx="9590568" cy="303213"/>
          </a:xfrm>
          <a:prstGeom prst="rect">
            <a:avLst/>
          </a:prstGeom>
        </p:spPr>
        <p:txBody>
          <a:bodyPr lIns="0" tIns="0" rIns="0" bIns="0" anchor="b" anchorCtr="0"/>
          <a:lstStyle>
            <a:lvl1pPr marL="233357" indent="-233357">
              <a:buNone/>
              <a:defRPr lang="en-CA" sz="1100" dirty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marL="0" lvl="0" indent="0">
              <a:spcAft>
                <a:spcPts val="0"/>
              </a:spcAft>
            </a:pPr>
            <a:r>
              <a:rPr lang="en-US" dirty="0"/>
              <a:t>Edit Master text styles</a:t>
            </a:r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182B32-310C-4B22-BF31-FFD261E34D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553" y="340869"/>
            <a:ext cx="658144" cy="34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743407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7051" y="165101"/>
            <a:ext cx="10486165" cy="886884"/>
          </a:xfrm>
          <a:prstGeom prst="rect">
            <a:avLst/>
          </a:prstGeom>
        </p:spPr>
        <p:txBody>
          <a:bodyPr lIns="0" tIns="0" bIns="0" anchor="b"/>
          <a:lstStyle>
            <a:lvl1pPr>
              <a:lnSpc>
                <a:spcPts val="3467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17364" y="6434330"/>
            <a:ext cx="9590568" cy="303213"/>
          </a:xfrm>
          <a:prstGeom prst="rect">
            <a:avLst/>
          </a:prstGeom>
        </p:spPr>
        <p:txBody>
          <a:bodyPr lIns="0" tIns="0" rIns="0" bIns="0" anchor="b" anchorCtr="0"/>
          <a:lstStyle>
            <a:lvl1pPr marL="233357" indent="-233357">
              <a:buNone/>
              <a:defRPr lang="en-CA" sz="1100" dirty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marL="0" lvl="0" indent="0">
              <a:spcAft>
                <a:spcPts val="0"/>
              </a:spcAft>
            </a:pPr>
            <a:r>
              <a:rPr lang="en-US" dirty="0"/>
              <a:t>Edit Master text styles</a:t>
            </a:r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182B32-310C-4B22-BF31-FFD261E34D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553" y="340869"/>
            <a:ext cx="658144" cy="34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903516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7051" y="165101"/>
            <a:ext cx="10486165" cy="886884"/>
          </a:xfrm>
          <a:prstGeom prst="rect">
            <a:avLst/>
          </a:prstGeom>
        </p:spPr>
        <p:txBody>
          <a:bodyPr lIns="0" tIns="0" bIns="0" anchor="b"/>
          <a:lstStyle>
            <a:lvl1pPr>
              <a:lnSpc>
                <a:spcPts val="3467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17364" y="6434330"/>
            <a:ext cx="9590568" cy="303213"/>
          </a:xfrm>
          <a:prstGeom prst="rect">
            <a:avLst/>
          </a:prstGeom>
        </p:spPr>
        <p:txBody>
          <a:bodyPr lIns="0" tIns="0" rIns="0" bIns="0" anchor="b" anchorCtr="0"/>
          <a:lstStyle>
            <a:lvl1pPr marL="233357" indent="-233357">
              <a:buNone/>
              <a:defRPr lang="en-CA" sz="1100" dirty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marL="0" lvl="0" indent="0">
              <a:spcAft>
                <a:spcPts val="0"/>
              </a:spcAft>
            </a:pPr>
            <a:r>
              <a:rPr lang="en-US" dirty="0"/>
              <a:t>Edit Master text styles</a:t>
            </a:r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182B32-310C-4B22-BF31-FFD261E34D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553" y="340869"/>
            <a:ext cx="658144" cy="34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709658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7051" y="165101"/>
            <a:ext cx="10486165" cy="886884"/>
          </a:xfrm>
          <a:prstGeom prst="rect">
            <a:avLst/>
          </a:prstGeom>
        </p:spPr>
        <p:txBody>
          <a:bodyPr lIns="0" tIns="0" bIns="0" anchor="b"/>
          <a:lstStyle>
            <a:lvl1pPr>
              <a:lnSpc>
                <a:spcPts val="3467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17364" y="6434330"/>
            <a:ext cx="9590568" cy="303213"/>
          </a:xfrm>
          <a:prstGeom prst="rect">
            <a:avLst/>
          </a:prstGeom>
        </p:spPr>
        <p:txBody>
          <a:bodyPr lIns="0" tIns="0" rIns="0" bIns="0" anchor="b" anchorCtr="0"/>
          <a:lstStyle>
            <a:lvl1pPr marL="233357" indent="-233357">
              <a:buNone/>
              <a:defRPr lang="en-CA" sz="1100" dirty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marL="0" lvl="0" indent="0">
              <a:spcAft>
                <a:spcPts val="0"/>
              </a:spcAft>
            </a:pPr>
            <a:r>
              <a:rPr lang="en-US" dirty="0"/>
              <a:t>Edit Master text styles</a:t>
            </a:r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182B32-310C-4B22-BF31-FFD261E34D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553" y="340869"/>
            <a:ext cx="658144" cy="34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604641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82185" y="452439"/>
            <a:ext cx="2786184" cy="5826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7771" y="452439"/>
            <a:ext cx="8176845" cy="5826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shpPlaceholderDat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hpPlaceholderNumber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27A04-B349-4C41-9EBD-AC2BB72186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1797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7051" y="165101"/>
            <a:ext cx="10486165" cy="886884"/>
          </a:xfrm>
          <a:prstGeom prst="rect">
            <a:avLst/>
          </a:prstGeom>
        </p:spPr>
        <p:txBody>
          <a:bodyPr lIns="0" tIns="0" bIns="0" anchor="b"/>
          <a:lstStyle>
            <a:lvl1pPr>
              <a:lnSpc>
                <a:spcPts val="3467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17364" y="6489943"/>
            <a:ext cx="9590568" cy="303213"/>
          </a:xfrm>
          <a:prstGeom prst="rect">
            <a:avLst/>
          </a:prstGeom>
        </p:spPr>
        <p:txBody>
          <a:bodyPr lIns="0" r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tx2">
                    <a:lumMod val="75000"/>
                  </a:schemeClr>
                </a:solidFill>
              </a:defRPr>
            </a:lvl1pPr>
            <a:lvl2pPr marL="358766" indent="0">
              <a:buNone/>
              <a:defRPr/>
            </a:lvl2pPr>
            <a:lvl3pPr marL="627047" indent="0">
              <a:buNone/>
              <a:defRPr/>
            </a:lvl3pPr>
            <a:lvl4pPr marL="896915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182B32-310C-4B22-BF31-FFD261E34D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553" y="340869"/>
            <a:ext cx="658144" cy="34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111167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7051" y="165101"/>
            <a:ext cx="10486165" cy="886884"/>
          </a:xfrm>
          <a:prstGeom prst="rect">
            <a:avLst/>
          </a:prstGeom>
        </p:spPr>
        <p:txBody>
          <a:bodyPr lIns="0" tIns="0" bIns="0" anchor="b"/>
          <a:lstStyle>
            <a:lvl1pPr>
              <a:lnSpc>
                <a:spcPts val="3467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17364" y="6434330"/>
            <a:ext cx="9590568" cy="303213"/>
          </a:xfrm>
          <a:prstGeom prst="rect">
            <a:avLst/>
          </a:prstGeom>
        </p:spPr>
        <p:txBody>
          <a:bodyPr lIns="0" tIns="0" rIns="0" bIns="0" anchor="b" anchorCtr="0"/>
          <a:lstStyle>
            <a:lvl1pPr marL="233357" indent="-233357">
              <a:buNone/>
              <a:defRPr lang="en-CA" sz="1100" dirty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marL="0" lvl="0" indent="0">
              <a:spcAft>
                <a:spcPts val="0"/>
              </a:spcAft>
            </a:pPr>
            <a:r>
              <a:rPr lang="en-US" dirty="0"/>
              <a:t>Edit Master text styles</a:t>
            </a:r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182B32-310C-4B22-BF31-FFD261E34D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553" y="340869"/>
            <a:ext cx="658144" cy="34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950421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7051" y="165101"/>
            <a:ext cx="10486165" cy="886884"/>
          </a:xfrm>
          <a:prstGeom prst="rect">
            <a:avLst/>
          </a:prstGeom>
        </p:spPr>
        <p:txBody>
          <a:bodyPr lIns="0" tIns="0" bIns="0" anchor="b"/>
          <a:lstStyle>
            <a:lvl1pPr>
              <a:lnSpc>
                <a:spcPts val="3467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17364" y="6434330"/>
            <a:ext cx="9590568" cy="303213"/>
          </a:xfrm>
          <a:prstGeom prst="rect">
            <a:avLst/>
          </a:prstGeom>
        </p:spPr>
        <p:txBody>
          <a:bodyPr lIns="0" tIns="0" rIns="0" bIns="0" anchor="b" anchorCtr="0"/>
          <a:lstStyle>
            <a:lvl1pPr marL="233357" indent="-233357">
              <a:buNone/>
              <a:defRPr lang="en-CA" sz="1100" dirty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marL="0" lvl="0" indent="0">
              <a:spcAft>
                <a:spcPts val="0"/>
              </a:spcAft>
            </a:pPr>
            <a:r>
              <a:rPr lang="en-US" dirty="0"/>
              <a:t>Edit Master text styles</a:t>
            </a:r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182B32-310C-4B22-BF31-FFD261E34D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553" y="340869"/>
            <a:ext cx="658144" cy="34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030214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7051" y="165101"/>
            <a:ext cx="10486165" cy="886884"/>
          </a:xfrm>
          <a:prstGeom prst="rect">
            <a:avLst/>
          </a:prstGeom>
        </p:spPr>
        <p:txBody>
          <a:bodyPr lIns="0" tIns="0" bIns="0" anchor="b"/>
          <a:lstStyle>
            <a:lvl1pPr>
              <a:lnSpc>
                <a:spcPts val="3467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17364" y="6434330"/>
            <a:ext cx="9590568" cy="303213"/>
          </a:xfrm>
          <a:prstGeom prst="rect">
            <a:avLst/>
          </a:prstGeom>
        </p:spPr>
        <p:txBody>
          <a:bodyPr lIns="0" tIns="0" rIns="0" bIns="0" anchor="b" anchorCtr="0"/>
          <a:lstStyle>
            <a:lvl1pPr marL="233357" indent="-233357">
              <a:buNone/>
              <a:defRPr lang="en-CA" sz="1100" dirty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marL="0" lvl="0" indent="0">
              <a:spcAft>
                <a:spcPts val="0"/>
              </a:spcAft>
            </a:pPr>
            <a:r>
              <a:rPr lang="en-US" dirty="0"/>
              <a:t>Edit Master text styles</a:t>
            </a:r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182B32-310C-4B22-BF31-FFD261E34D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553" y="340869"/>
            <a:ext cx="658144" cy="34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882560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7051" y="165101"/>
            <a:ext cx="10486165" cy="886884"/>
          </a:xfrm>
          <a:prstGeom prst="rect">
            <a:avLst/>
          </a:prstGeom>
        </p:spPr>
        <p:txBody>
          <a:bodyPr lIns="0" tIns="0" bIns="0" anchor="b"/>
          <a:lstStyle>
            <a:lvl1pPr>
              <a:lnSpc>
                <a:spcPts val="3467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17364" y="6434330"/>
            <a:ext cx="9590568" cy="303213"/>
          </a:xfrm>
          <a:prstGeom prst="rect">
            <a:avLst/>
          </a:prstGeom>
        </p:spPr>
        <p:txBody>
          <a:bodyPr lIns="0" tIns="0" rIns="0" bIns="0" anchor="b" anchorCtr="0"/>
          <a:lstStyle>
            <a:lvl1pPr marL="233357" indent="-233357">
              <a:buNone/>
              <a:defRPr lang="en-CA" sz="1100" dirty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marL="0" lvl="0" indent="0">
              <a:spcAft>
                <a:spcPts val="0"/>
              </a:spcAft>
            </a:pPr>
            <a:r>
              <a:rPr lang="en-US" dirty="0"/>
              <a:t>Edit Master text styles</a:t>
            </a:r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182B32-310C-4B22-BF31-FFD261E34D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553" y="340869"/>
            <a:ext cx="658144" cy="34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158185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7051" y="165101"/>
            <a:ext cx="10486165" cy="886884"/>
          </a:xfrm>
          <a:prstGeom prst="rect">
            <a:avLst/>
          </a:prstGeom>
        </p:spPr>
        <p:txBody>
          <a:bodyPr lIns="0" tIns="0" bIns="0" anchor="b"/>
          <a:lstStyle>
            <a:lvl1pPr>
              <a:lnSpc>
                <a:spcPts val="3467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17364" y="6434330"/>
            <a:ext cx="9590568" cy="303213"/>
          </a:xfrm>
          <a:prstGeom prst="rect">
            <a:avLst/>
          </a:prstGeom>
        </p:spPr>
        <p:txBody>
          <a:bodyPr lIns="0" tIns="0" rIns="0" bIns="0" anchor="b" anchorCtr="0"/>
          <a:lstStyle>
            <a:lvl1pPr marL="233357" indent="-233357">
              <a:buNone/>
              <a:defRPr lang="en-CA" sz="1100" dirty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marL="0" lvl="0" indent="0">
              <a:spcAft>
                <a:spcPts val="0"/>
              </a:spcAft>
            </a:pPr>
            <a:r>
              <a:rPr lang="en-US" dirty="0"/>
              <a:t>Edit Master text styles</a:t>
            </a:r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182B32-310C-4B22-BF31-FFD261E34D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553" y="340869"/>
            <a:ext cx="658144" cy="34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263146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7051" y="165101"/>
            <a:ext cx="10486165" cy="886884"/>
          </a:xfrm>
          <a:prstGeom prst="rect">
            <a:avLst/>
          </a:prstGeom>
        </p:spPr>
        <p:txBody>
          <a:bodyPr lIns="0" tIns="0" bIns="0" anchor="b"/>
          <a:lstStyle>
            <a:lvl1pPr>
              <a:lnSpc>
                <a:spcPts val="3467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17364" y="6434330"/>
            <a:ext cx="9590568" cy="303213"/>
          </a:xfrm>
          <a:prstGeom prst="rect">
            <a:avLst/>
          </a:prstGeom>
        </p:spPr>
        <p:txBody>
          <a:bodyPr lIns="0" tIns="0" rIns="0" bIns="0" anchor="b" anchorCtr="0"/>
          <a:lstStyle>
            <a:lvl1pPr marL="233357" indent="-233357">
              <a:buNone/>
              <a:defRPr lang="en-CA" sz="1100" dirty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marL="0" lvl="0" indent="0">
              <a:spcAft>
                <a:spcPts val="0"/>
              </a:spcAft>
            </a:pPr>
            <a:r>
              <a:rPr lang="en-US" dirty="0"/>
              <a:t>Edit Master text styles</a:t>
            </a:r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182B32-310C-4B22-BF31-FFD261E34D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553" y="340869"/>
            <a:ext cx="658144" cy="34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753569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pPlaceholderTitle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236060"/>
            <a:ext cx="10033000" cy="983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365250"/>
            <a:ext cx="11328400" cy="4273549"/>
          </a:xfrm>
        </p:spPr>
        <p:txBody>
          <a:bodyPr/>
          <a:lstStyle>
            <a:lvl1pPr>
              <a:spcBef>
                <a:spcPts val="0"/>
              </a:spcBef>
              <a:defRPr>
                <a:solidFill>
                  <a:schemeClr val="accent1"/>
                </a:solidFill>
              </a:defRPr>
            </a:lvl1pPr>
            <a:lvl2pPr>
              <a:spcBef>
                <a:spcPts val="0"/>
              </a:spcBef>
              <a:defRPr>
                <a:solidFill>
                  <a:schemeClr val="accent1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accent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accent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l-PL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6278879"/>
            <a:ext cx="3942438" cy="455413"/>
          </a:xfrm>
        </p:spPr>
        <p:txBody>
          <a:bodyPr anchor="b" anchorCtr="0"/>
          <a:lstStyle>
            <a:lvl1pPr marL="0" indent="0" algn="l">
              <a:buNone/>
              <a:defRPr sz="1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Abbreviations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BA669E-CC29-49F0-A8C3-2092FBBABC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62500" y="6278326"/>
            <a:ext cx="3942438" cy="455413"/>
          </a:xfrm>
        </p:spPr>
        <p:txBody>
          <a:bodyPr anchor="b"/>
          <a:lstStyle>
            <a:lvl1pPr marL="0" indent="0" algn="r">
              <a:buNone/>
              <a:defRPr sz="1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References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093292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(Not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84717" y="6643306"/>
            <a:ext cx="1141338" cy="138499"/>
          </a:xfrm>
        </p:spPr>
        <p:txBody>
          <a:bodyPr wrap="none" lIns="0" tIns="0" rIns="0" bIns="0" anchor="b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000"/>
            </a:lvl1pPr>
          </a:lstStyle>
          <a:p>
            <a:pPr lvl="0"/>
            <a:r>
              <a:rPr lang="en-US" dirty="0"/>
              <a:t>Click to edit Footnote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300840" y="6643306"/>
            <a:ext cx="1304844" cy="138499"/>
          </a:xfrm>
        </p:spPr>
        <p:txBody>
          <a:bodyPr wrap="none" lIns="0" tIns="0" rIns="0" bIns="0" anchor="b">
            <a:sp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FontTx/>
              <a:buNone/>
              <a:defRPr sz="1000" baseline="0"/>
            </a:lvl1pPr>
          </a:lstStyle>
          <a:p>
            <a:pPr lvl="0"/>
            <a:r>
              <a:rPr lang="en-US" dirty="0"/>
              <a:t>Click to edit source note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31B572-A6BB-4ECD-AAF6-620BB46D7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601" y="1550988"/>
            <a:ext cx="11137693" cy="45291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852941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Placeholder 43">
            <a:extLst>
              <a:ext uri="{FF2B5EF4-FFF2-40B4-BE49-F238E27FC236}">
                <a16:creationId xmlns:a16="http://schemas.microsoft.com/office/drawing/2014/main" id="{E72CF760-8AD2-4F02-B3E0-51560B7FFA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2430" y="6319803"/>
            <a:ext cx="10442182" cy="44294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Imago" pitchFamily="2" charset="0"/>
              </a:defRPr>
            </a:lvl1pPr>
          </a:lstStyle>
          <a:p>
            <a:pPr lvl="0"/>
            <a:r>
              <a:rPr lang="en-US" dirty="0"/>
              <a:t>Footer</a:t>
            </a:r>
            <a:endParaRPr lang="en-GB" dirty="0"/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6ED9AC28-3DAF-4142-99EE-55127C389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430" y="449254"/>
            <a:ext cx="10442182" cy="6473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Imago" pitchFamily="2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edit </a:t>
            </a:r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62430" y="1371600"/>
            <a:ext cx="10442108" cy="45593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sz="2000">
                <a:latin typeface="Imago" panose="020B0500060000020004" pitchFamily="34" charset="0"/>
              </a:defRPr>
            </a:lvl1pPr>
            <a:lvl2pPr marL="533400" indent="-3048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Imago" panose="020B0500060000020004" pitchFamily="34" charset="0"/>
              <a:buChar char="–"/>
              <a:defRPr sz="1800">
                <a:latin typeface="Imago" panose="020B0500060000020004" pitchFamily="34" charset="0"/>
              </a:defRPr>
            </a:lvl2pPr>
            <a:lvl3pPr marL="863600" indent="-3175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sz="1600">
                <a:latin typeface="Imago" panose="020B0500060000020004" pitchFamily="34" charset="0"/>
              </a:defRPr>
            </a:lvl3pPr>
            <a:lvl4pPr>
              <a:defRPr>
                <a:latin typeface="Imago" panose="020B0500060000020004" pitchFamily="34" charset="0"/>
              </a:defRPr>
            </a:lvl4pPr>
            <a:lvl5pPr>
              <a:defRPr>
                <a:latin typeface="Imago" panose="020B05000600000200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896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CF66B4-180B-405A-A8C5-AE4EB216497A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4000">
                <a:schemeClr val="bg1">
                  <a:lumMod val="95000"/>
                </a:schemeClr>
              </a:gs>
              <a:gs pos="62000">
                <a:schemeClr val="bg1"/>
              </a:gs>
              <a:gs pos="100000">
                <a:srgbClr val="D0D2D0"/>
              </a:gs>
            </a:gsLst>
            <a:path path="circle">
              <a:fillToRect r="100000" b="100000"/>
            </a:path>
            <a:tileRect l="-100000" t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i="1">
              <a:solidFill>
                <a:srgbClr val="000000"/>
              </a:solidFill>
              <a:latin typeface="Imago-Medium" pitchFamily="2" charset="0"/>
              <a:ea typeface="MS PGothic" pitchFamily="34" charset="-12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A9DAE9-ADED-4EC0-8427-76B7F4378E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887" y="0"/>
            <a:ext cx="6200767" cy="6858000"/>
          </a:xfrm>
          <a:prstGeom prst="rect">
            <a:avLst/>
          </a:prstGeom>
        </p:spPr>
      </p:pic>
      <p:pic>
        <p:nvPicPr>
          <p:cNvPr id="24" name="Picture 2" descr="X:\Studio_Main\PRESENTATIONS\04 Logos\Roche\Roche 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72596" y="456112"/>
            <a:ext cx="840941" cy="43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6595" name="Title Placeholder 1"/>
          <p:cNvSpPr>
            <a:spLocks noGrp="1"/>
          </p:cNvSpPr>
          <p:nvPr>
            <p:ph type="ctrTitle" hasCustomPrompt="1"/>
          </p:nvPr>
        </p:nvSpPr>
        <p:spPr>
          <a:xfrm>
            <a:off x="3394512" y="3628443"/>
            <a:ext cx="6291853" cy="659076"/>
          </a:xfrm>
        </p:spPr>
        <p:txBody>
          <a:bodyPr lIns="0" tIns="0" rIns="0" bIns="0" anchor="b"/>
          <a:lstStyle>
            <a:lvl1pPr>
              <a:lnSpc>
                <a:spcPct val="100000"/>
              </a:lnSpc>
              <a:defRPr sz="3200" b="1">
                <a:solidFill>
                  <a:schemeClr val="accent1"/>
                </a:solidFill>
                <a:latin typeface="Imago" pitchFamily="2" charset="0"/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1050" name="Rectangle 1049">
            <a:extLst>
              <a:ext uri="{FF2B5EF4-FFF2-40B4-BE49-F238E27FC236}">
                <a16:creationId xmlns:a16="http://schemas.microsoft.com/office/drawing/2014/main" id="{A5DE590E-D5D2-424E-915F-A8A7340DBA03}"/>
              </a:ext>
            </a:extLst>
          </p:cNvPr>
          <p:cNvSpPr/>
          <p:nvPr userDrawn="1"/>
        </p:nvSpPr>
        <p:spPr bwMode="auto">
          <a:xfrm>
            <a:off x="0" y="6248400"/>
            <a:ext cx="12192000" cy="609600"/>
          </a:xfrm>
          <a:prstGeom prst="rect">
            <a:avLst/>
          </a:prstGeom>
          <a:gradFill flip="none" rotWithShape="1">
            <a:gsLst>
              <a:gs pos="31000">
                <a:schemeClr val="accent1"/>
              </a:gs>
              <a:gs pos="0">
                <a:schemeClr val="accent1"/>
              </a:gs>
              <a:gs pos="78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i="1">
              <a:solidFill>
                <a:srgbClr val="000000"/>
              </a:solidFill>
              <a:latin typeface="Imago-Medium" pitchFamily="2" charset="0"/>
              <a:ea typeface="MS PGothic" pitchFamily="34" charset="-128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56A26AC-0753-48E4-9891-A8AE8710A4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1" t="13357" r="2058" b="9172"/>
          <a:stretch/>
        </p:blipFill>
        <p:spPr>
          <a:xfrm>
            <a:off x="6562168" y="4751294"/>
            <a:ext cx="4751294" cy="2195869"/>
          </a:xfrm>
          <a:prstGeom prst="rect">
            <a:avLst/>
          </a:prstGeom>
        </p:spPr>
      </p:pic>
      <p:grpSp>
        <p:nvGrpSpPr>
          <p:cNvPr id="367005" name="Group 367004">
            <a:extLst>
              <a:ext uri="{FF2B5EF4-FFF2-40B4-BE49-F238E27FC236}">
                <a16:creationId xmlns:a16="http://schemas.microsoft.com/office/drawing/2014/main" id="{E73810FE-FAA6-4383-B1EF-D147CFAD28E1}"/>
              </a:ext>
            </a:extLst>
          </p:cNvPr>
          <p:cNvGrpSpPr/>
          <p:nvPr userDrawn="1"/>
        </p:nvGrpSpPr>
        <p:grpSpPr>
          <a:xfrm>
            <a:off x="-6525" y="110265"/>
            <a:ext cx="3275279" cy="6747736"/>
            <a:chOff x="-6525" y="110265"/>
            <a:chExt cx="3275279" cy="6747736"/>
          </a:xfrm>
        </p:grpSpPr>
        <p:sp>
          <p:nvSpPr>
            <p:cNvPr id="1049" name="Freeform: Shape 1048">
              <a:extLst>
                <a:ext uri="{FF2B5EF4-FFF2-40B4-BE49-F238E27FC236}">
                  <a16:creationId xmlns:a16="http://schemas.microsoft.com/office/drawing/2014/main" id="{AC75380F-1C57-4A78-AA32-822E185712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887" y="2202364"/>
              <a:ext cx="3241008" cy="4655637"/>
            </a:xfrm>
            <a:custGeom>
              <a:avLst/>
              <a:gdLst>
                <a:gd name="connsiteX0" fmla="*/ 1010949 w 3241008"/>
                <a:gd name="connsiteY0" fmla="*/ 0 h 4655637"/>
                <a:gd name="connsiteX1" fmla="*/ 1009241 w 3241008"/>
                <a:gd name="connsiteY1" fmla="*/ 110908 h 4655637"/>
                <a:gd name="connsiteX2" fmla="*/ 1007534 w 3241008"/>
                <a:gd name="connsiteY2" fmla="*/ 250821 h 4655637"/>
                <a:gd name="connsiteX3" fmla="*/ 1007534 w 3241008"/>
                <a:gd name="connsiteY3" fmla="*/ 380497 h 4655637"/>
                <a:gd name="connsiteX4" fmla="*/ 1009241 w 3241008"/>
                <a:gd name="connsiteY4" fmla="*/ 431685 h 4655637"/>
                <a:gd name="connsiteX5" fmla="*/ 1011802 w 3241008"/>
                <a:gd name="connsiteY5" fmla="*/ 465811 h 4655637"/>
                <a:gd name="connsiteX6" fmla="*/ 1013508 w 3241008"/>
                <a:gd name="connsiteY6" fmla="*/ 469223 h 4655637"/>
                <a:gd name="connsiteX7" fmla="*/ 1022044 w 3241008"/>
                <a:gd name="connsiteY7" fmla="*/ 476901 h 4655637"/>
                <a:gd name="connsiteX8" fmla="*/ 1048501 w 3241008"/>
                <a:gd name="connsiteY8" fmla="*/ 494817 h 4655637"/>
                <a:gd name="connsiteX9" fmla="*/ 1089468 w 3241008"/>
                <a:gd name="connsiteY9" fmla="*/ 519557 h 4655637"/>
                <a:gd name="connsiteX10" fmla="*/ 1141531 w 3241008"/>
                <a:gd name="connsiteY10" fmla="*/ 549417 h 4655637"/>
                <a:gd name="connsiteX11" fmla="*/ 1203835 w 3241008"/>
                <a:gd name="connsiteY11" fmla="*/ 582689 h 4655637"/>
                <a:gd name="connsiteX12" fmla="*/ 1272967 w 3241008"/>
                <a:gd name="connsiteY12" fmla="*/ 617668 h 4655637"/>
                <a:gd name="connsiteX13" fmla="*/ 1347221 w 3241008"/>
                <a:gd name="connsiteY13" fmla="*/ 654353 h 4655637"/>
                <a:gd name="connsiteX14" fmla="*/ 1423180 w 3241008"/>
                <a:gd name="connsiteY14" fmla="*/ 690184 h 4655637"/>
                <a:gd name="connsiteX15" fmla="*/ 1510235 w 3241008"/>
                <a:gd name="connsiteY15" fmla="*/ 715778 h 4655637"/>
                <a:gd name="connsiteX16" fmla="*/ 1543522 w 3241008"/>
                <a:gd name="connsiteY16" fmla="*/ 725163 h 4655637"/>
                <a:gd name="connsiteX17" fmla="*/ 1614360 w 3241008"/>
                <a:gd name="connsiteY17" fmla="*/ 743931 h 4655637"/>
                <a:gd name="connsiteX18" fmla="*/ 1692028 w 3241008"/>
                <a:gd name="connsiteY18" fmla="*/ 764407 h 4655637"/>
                <a:gd name="connsiteX19" fmla="*/ 1785057 w 3241008"/>
                <a:gd name="connsiteY19" fmla="*/ 791707 h 4655637"/>
                <a:gd name="connsiteX20" fmla="*/ 1888329 w 3241008"/>
                <a:gd name="connsiteY20" fmla="*/ 823273 h 4655637"/>
                <a:gd name="connsiteX21" fmla="*/ 1938684 w 3241008"/>
                <a:gd name="connsiteY21" fmla="*/ 838629 h 4655637"/>
                <a:gd name="connsiteX22" fmla="*/ 1989040 w 3241008"/>
                <a:gd name="connsiteY22" fmla="*/ 857398 h 4655637"/>
                <a:gd name="connsiteX23" fmla="*/ 2036834 w 3241008"/>
                <a:gd name="connsiteY23" fmla="*/ 875314 h 4655637"/>
                <a:gd name="connsiteX24" fmla="*/ 2080362 w 3241008"/>
                <a:gd name="connsiteY24" fmla="*/ 894082 h 4655637"/>
                <a:gd name="connsiteX25" fmla="*/ 2120476 w 3241008"/>
                <a:gd name="connsiteY25" fmla="*/ 911146 h 4655637"/>
                <a:gd name="connsiteX26" fmla="*/ 2155469 w 3241008"/>
                <a:gd name="connsiteY26" fmla="*/ 930767 h 4655637"/>
                <a:gd name="connsiteX27" fmla="*/ 2174245 w 3241008"/>
                <a:gd name="connsiteY27" fmla="*/ 941858 h 4655637"/>
                <a:gd name="connsiteX28" fmla="*/ 2193022 w 3241008"/>
                <a:gd name="connsiteY28" fmla="*/ 953801 h 4655637"/>
                <a:gd name="connsiteX29" fmla="*/ 2213506 w 3241008"/>
                <a:gd name="connsiteY29" fmla="*/ 968305 h 4655637"/>
                <a:gd name="connsiteX30" fmla="*/ 2235696 w 3241008"/>
                <a:gd name="connsiteY30" fmla="*/ 987074 h 4655637"/>
                <a:gd name="connsiteX31" fmla="*/ 2257887 w 3241008"/>
                <a:gd name="connsiteY31" fmla="*/ 1007549 h 4655637"/>
                <a:gd name="connsiteX32" fmla="*/ 2281784 w 3241008"/>
                <a:gd name="connsiteY32" fmla="*/ 1031437 h 4655637"/>
                <a:gd name="connsiteX33" fmla="*/ 2304828 w 3241008"/>
                <a:gd name="connsiteY33" fmla="*/ 1058737 h 4655637"/>
                <a:gd name="connsiteX34" fmla="*/ 2328726 w 3241008"/>
                <a:gd name="connsiteY34" fmla="*/ 1090303 h 4655637"/>
                <a:gd name="connsiteX35" fmla="*/ 2352623 w 3241008"/>
                <a:gd name="connsiteY35" fmla="*/ 1124428 h 4655637"/>
                <a:gd name="connsiteX36" fmla="*/ 2378228 w 3241008"/>
                <a:gd name="connsiteY36" fmla="*/ 1164526 h 4655637"/>
                <a:gd name="connsiteX37" fmla="*/ 2402978 w 3241008"/>
                <a:gd name="connsiteY37" fmla="*/ 1207182 h 4655637"/>
                <a:gd name="connsiteX38" fmla="*/ 2428584 w 3241008"/>
                <a:gd name="connsiteY38" fmla="*/ 1254104 h 4655637"/>
                <a:gd name="connsiteX39" fmla="*/ 2454188 w 3241008"/>
                <a:gd name="connsiteY39" fmla="*/ 1306145 h 4655637"/>
                <a:gd name="connsiteX40" fmla="*/ 2478939 w 3241008"/>
                <a:gd name="connsiteY40" fmla="*/ 1365012 h 4655637"/>
                <a:gd name="connsiteX41" fmla="*/ 2504543 w 3241008"/>
                <a:gd name="connsiteY41" fmla="*/ 1426437 h 4655637"/>
                <a:gd name="connsiteX42" fmla="*/ 2528440 w 3241008"/>
                <a:gd name="connsiteY42" fmla="*/ 1494687 h 4655637"/>
                <a:gd name="connsiteX43" fmla="*/ 2540389 w 3241008"/>
                <a:gd name="connsiteY43" fmla="*/ 1533932 h 4655637"/>
                <a:gd name="connsiteX44" fmla="*/ 2554899 w 3241008"/>
                <a:gd name="connsiteY44" fmla="*/ 1582561 h 4655637"/>
                <a:gd name="connsiteX45" fmla="*/ 2589892 w 3241008"/>
                <a:gd name="connsiteY45" fmla="*/ 1710530 h 4655637"/>
                <a:gd name="connsiteX46" fmla="*/ 2629152 w 3241008"/>
                <a:gd name="connsiteY46" fmla="*/ 1871771 h 4655637"/>
                <a:gd name="connsiteX47" fmla="*/ 2675240 w 3241008"/>
                <a:gd name="connsiteY47" fmla="*/ 2062873 h 4655637"/>
                <a:gd name="connsiteX48" fmla="*/ 2723888 w 3241008"/>
                <a:gd name="connsiteY48" fmla="*/ 2276156 h 4655637"/>
                <a:gd name="connsiteX49" fmla="*/ 2775951 w 3241008"/>
                <a:gd name="connsiteY49" fmla="*/ 2509914 h 4655637"/>
                <a:gd name="connsiteX50" fmla="*/ 2886903 w 3241008"/>
                <a:gd name="connsiteY50" fmla="*/ 3010703 h 4655637"/>
                <a:gd name="connsiteX51" fmla="*/ 2997856 w 3241008"/>
                <a:gd name="connsiteY51" fmla="*/ 3525995 h 4655637"/>
                <a:gd name="connsiteX52" fmla="*/ 3101981 w 3241008"/>
                <a:gd name="connsiteY52" fmla="*/ 4013986 h 4655637"/>
                <a:gd name="connsiteX53" fmla="*/ 3193303 w 3241008"/>
                <a:gd name="connsiteY53" fmla="*/ 4436286 h 4655637"/>
                <a:gd name="connsiteX54" fmla="*/ 3241008 w 3241008"/>
                <a:gd name="connsiteY54" fmla="*/ 4655637 h 4655637"/>
                <a:gd name="connsiteX55" fmla="*/ 2513510 w 3241008"/>
                <a:gd name="connsiteY55" fmla="*/ 4655637 h 4655637"/>
                <a:gd name="connsiteX56" fmla="*/ 2485766 w 3241008"/>
                <a:gd name="connsiteY56" fmla="*/ 4652129 h 4655637"/>
                <a:gd name="connsiteX57" fmla="*/ 2471257 w 3241008"/>
                <a:gd name="connsiteY57" fmla="*/ 4600088 h 4655637"/>
                <a:gd name="connsiteX58" fmla="*/ 2454188 w 3241008"/>
                <a:gd name="connsiteY58" fmla="*/ 4535250 h 4655637"/>
                <a:gd name="connsiteX59" fmla="*/ 2412367 w 3241008"/>
                <a:gd name="connsiteY59" fmla="*/ 4371449 h 4655637"/>
                <a:gd name="connsiteX60" fmla="*/ 2367132 w 3241008"/>
                <a:gd name="connsiteY60" fmla="*/ 4169256 h 4655637"/>
                <a:gd name="connsiteX61" fmla="*/ 2315070 w 3241008"/>
                <a:gd name="connsiteY61" fmla="*/ 3941470 h 4655637"/>
                <a:gd name="connsiteX62" fmla="*/ 2261300 w 3241008"/>
                <a:gd name="connsiteY62" fmla="*/ 3700034 h 4655637"/>
                <a:gd name="connsiteX63" fmla="*/ 2207531 w 3241008"/>
                <a:gd name="connsiteY63" fmla="*/ 3455185 h 4655637"/>
                <a:gd name="connsiteX64" fmla="*/ 2156322 w 3241008"/>
                <a:gd name="connsiteY64" fmla="*/ 3216308 h 4655637"/>
                <a:gd name="connsiteX65" fmla="*/ 2111087 w 3241008"/>
                <a:gd name="connsiteY65" fmla="*/ 2997052 h 4655637"/>
                <a:gd name="connsiteX66" fmla="*/ 2094871 w 3241008"/>
                <a:gd name="connsiteY66" fmla="*/ 3028619 h 4655637"/>
                <a:gd name="connsiteX67" fmla="*/ 2076094 w 3241008"/>
                <a:gd name="connsiteY67" fmla="*/ 3061891 h 4655637"/>
                <a:gd name="connsiteX68" fmla="*/ 2066706 w 3241008"/>
                <a:gd name="connsiteY68" fmla="*/ 3113932 h 4655637"/>
                <a:gd name="connsiteX69" fmla="*/ 2053904 w 3241008"/>
                <a:gd name="connsiteY69" fmla="*/ 3165973 h 4655637"/>
                <a:gd name="connsiteX70" fmla="*/ 2014644 w 3241008"/>
                <a:gd name="connsiteY70" fmla="*/ 3334893 h 4655637"/>
                <a:gd name="connsiteX71" fmla="*/ 1968556 w 3241008"/>
                <a:gd name="connsiteY71" fmla="*/ 3531966 h 4655637"/>
                <a:gd name="connsiteX72" fmla="*/ 1922468 w 3241008"/>
                <a:gd name="connsiteY72" fmla="*/ 3746956 h 4655637"/>
                <a:gd name="connsiteX73" fmla="*/ 1877233 w 3241008"/>
                <a:gd name="connsiteY73" fmla="*/ 3967917 h 4655637"/>
                <a:gd name="connsiteX74" fmla="*/ 1834559 w 3241008"/>
                <a:gd name="connsiteY74" fmla="*/ 4184612 h 4655637"/>
                <a:gd name="connsiteX75" fmla="*/ 1796152 w 3241008"/>
                <a:gd name="connsiteY75" fmla="*/ 4386805 h 4655637"/>
                <a:gd name="connsiteX76" fmla="*/ 1766280 w 3241008"/>
                <a:gd name="connsiteY76" fmla="*/ 4564256 h 4655637"/>
                <a:gd name="connsiteX77" fmla="*/ 1755185 w 3241008"/>
                <a:gd name="connsiteY77" fmla="*/ 4639332 h 4655637"/>
                <a:gd name="connsiteX78" fmla="*/ 1752824 w 3241008"/>
                <a:gd name="connsiteY78" fmla="*/ 4655637 h 4655637"/>
                <a:gd name="connsiteX79" fmla="*/ 0 w 3241008"/>
                <a:gd name="connsiteY79" fmla="*/ 4655637 h 4655637"/>
                <a:gd name="connsiteX80" fmla="*/ 0 w 3241008"/>
                <a:gd name="connsiteY80" fmla="*/ 855812 h 4655637"/>
                <a:gd name="connsiteX81" fmla="*/ 33711 w 3241008"/>
                <a:gd name="connsiteY81" fmla="*/ 878726 h 4655637"/>
                <a:gd name="connsiteX82" fmla="*/ 76385 w 3241008"/>
                <a:gd name="connsiteY82" fmla="*/ 901760 h 4655637"/>
                <a:gd name="connsiteX83" fmla="*/ 113938 w 3241008"/>
                <a:gd name="connsiteY83" fmla="*/ 922236 h 4655637"/>
                <a:gd name="connsiteX84" fmla="*/ 148931 w 3241008"/>
                <a:gd name="connsiteY84" fmla="*/ 941858 h 4655637"/>
                <a:gd name="connsiteX85" fmla="*/ 202700 w 3241008"/>
                <a:gd name="connsiteY85" fmla="*/ 964892 h 4655637"/>
                <a:gd name="connsiteX86" fmla="*/ 224891 w 3241008"/>
                <a:gd name="connsiteY86" fmla="*/ 974277 h 4655637"/>
                <a:gd name="connsiteX87" fmla="*/ 204407 w 3241008"/>
                <a:gd name="connsiteY87" fmla="*/ 936739 h 4655637"/>
                <a:gd name="connsiteX88" fmla="*/ 185630 w 3241008"/>
                <a:gd name="connsiteY88" fmla="*/ 897495 h 4655637"/>
                <a:gd name="connsiteX89" fmla="*/ 163439 w 3241008"/>
                <a:gd name="connsiteY89" fmla="*/ 847160 h 4655637"/>
                <a:gd name="connsiteX90" fmla="*/ 152344 w 3241008"/>
                <a:gd name="connsiteY90" fmla="*/ 818154 h 4655637"/>
                <a:gd name="connsiteX91" fmla="*/ 141249 w 3241008"/>
                <a:gd name="connsiteY91" fmla="*/ 788294 h 4655637"/>
                <a:gd name="connsiteX92" fmla="*/ 131861 w 3241008"/>
                <a:gd name="connsiteY92" fmla="*/ 756728 h 4655637"/>
                <a:gd name="connsiteX93" fmla="*/ 122472 w 3241008"/>
                <a:gd name="connsiteY93" fmla="*/ 723456 h 4655637"/>
                <a:gd name="connsiteX94" fmla="*/ 113938 w 3241008"/>
                <a:gd name="connsiteY94" fmla="*/ 690184 h 4655637"/>
                <a:gd name="connsiteX95" fmla="*/ 109671 w 3241008"/>
                <a:gd name="connsiteY95" fmla="*/ 655206 h 4655637"/>
                <a:gd name="connsiteX96" fmla="*/ 104550 w 3241008"/>
                <a:gd name="connsiteY96" fmla="*/ 622786 h 4655637"/>
                <a:gd name="connsiteX97" fmla="*/ 102842 w 3241008"/>
                <a:gd name="connsiteY97" fmla="*/ 587808 h 4655637"/>
                <a:gd name="connsiteX98" fmla="*/ 104550 w 3241008"/>
                <a:gd name="connsiteY98" fmla="*/ 532355 h 4655637"/>
                <a:gd name="connsiteX99" fmla="*/ 106256 w 3241008"/>
                <a:gd name="connsiteY99" fmla="*/ 489698 h 4655637"/>
                <a:gd name="connsiteX100" fmla="*/ 111377 w 3241008"/>
                <a:gd name="connsiteY100" fmla="*/ 453013 h 4655637"/>
                <a:gd name="connsiteX101" fmla="*/ 106256 w 3241008"/>
                <a:gd name="connsiteY101" fmla="*/ 5972 h 4655637"/>
                <a:gd name="connsiteX102" fmla="*/ 128447 w 3241008"/>
                <a:gd name="connsiteY102" fmla="*/ 28153 h 4655637"/>
                <a:gd name="connsiteX103" fmla="*/ 148931 w 3241008"/>
                <a:gd name="connsiteY103" fmla="*/ 48629 h 4655637"/>
                <a:gd name="connsiteX104" fmla="*/ 169414 w 3241008"/>
                <a:gd name="connsiteY104" fmla="*/ 68251 h 4655637"/>
                <a:gd name="connsiteX105" fmla="*/ 189045 w 3241008"/>
                <a:gd name="connsiteY105" fmla="*/ 83607 h 4655637"/>
                <a:gd name="connsiteX106" fmla="*/ 224891 w 3241008"/>
                <a:gd name="connsiteY106" fmla="*/ 110908 h 4655637"/>
                <a:gd name="connsiteX107" fmla="*/ 258176 w 3241008"/>
                <a:gd name="connsiteY107" fmla="*/ 131382 h 4655637"/>
                <a:gd name="connsiteX108" fmla="*/ 288048 w 3241008"/>
                <a:gd name="connsiteY108" fmla="*/ 151858 h 4655637"/>
                <a:gd name="connsiteX109" fmla="*/ 321334 w 3241008"/>
                <a:gd name="connsiteY109" fmla="*/ 170627 h 4655637"/>
                <a:gd name="connsiteX110" fmla="*/ 354620 w 3241008"/>
                <a:gd name="connsiteY110" fmla="*/ 189395 h 4655637"/>
                <a:gd name="connsiteX111" fmla="*/ 389613 w 3241008"/>
                <a:gd name="connsiteY111" fmla="*/ 205605 h 4655637"/>
                <a:gd name="connsiteX112" fmla="*/ 425459 w 3241008"/>
                <a:gd name="connsiteY112" fmla="*/ 219255 h 4655637"/>
                <a:gd name="connsiteX113" fmla="*/ 445943 w 3241008"/>
                <a:gd name="connsiteY113" fmla="*/ 226080 h 4655637"/>
                <a:gd name="connsiteX114" fmla="*/ 465573 w 3241008"/>
                <a:gd name="connsiteY114" fmla="*/ 230345 h 4655637"/>
                <a:gd name="connsiteX115" fmla="*/ 487763 w 3241008"/>
                <a:gd name="connsiteY115" fmla="*/ 235464 h 4655637"/>
                <a:gd name="connsiteX116" fmla="*/ 509100 w 3241008"/>
                <a:gd name="connsiteY116" fmla="*/ 237171 h 4655637"/>
                <a:gd name="connsiteX117" fmla="*/ 531291 w 3241008"/>
                <a:gd name="connsiteY117" fmla="*/ 239730 h 4655637"/>
                <a:gd name="connsiteX118" fmla="*/ 556895 w 3241008"/>
                <a:gd name="connsiteY118" fmla="*/ 239730 h 4655637"/>
                <a:gd name="connsiteX119" fmla="*/ 580793 w 3241008"/>
                <a:gd name="connsiteY119" fmla="*/ 239730 h 4655637"/>
                <a:gd name="connsiteX120" fmla="*/ 602983 w 3241008"/>
                <a:gd name="connsiteY120" fmla="*/ 237171 h 4655637"/>
                <a:gd name="connsiteX121" fmla="*/ 625174 w 3241008"/>
                <a:gd name="connsiteY121" fmla="*/ 233759 h 4655637"/>
                <a:gd name="connsiteX122" fmla="*/ 645658 w 3241008"/>
                <a:gd name="connsiteY122" fmla="*/ 230345 h 4655637"/>
                <a:gd name="connsiteX123" fmla="*/ 666141 w 3241008"/>
                <a:gd name="connsiteY123" fmla="*/ 226080 h 4655637"/>
                <a:gd name="connsiteX124" fmla="*/ 684918 w 3241008"/>
                <a:gd name="connsiteY124" fmla="*/ 219255 h 4655637"/>
                <a:gd name="connsiteX125" fmla="*/ 723324 w 3241008"/>
                <a:gd name="connsiteY125" fmla="*/ 205605 h 4655637"/>
                <a:gd name="connsiteX126" fmla="*/ 757464 w 3241008"/>
                <a:gd name="connsiteY126" fmla="*/ 189395 h 4655637"/>
                <a:gd name="connsiteX127" fmla="*/ 790750 w 3241008"/>
                <a:gd name="connsiteY127" fmla="*/ 170627 h 4655637"/>
                <a:gd name="connsiteX128" fmla="*/ 824035 w 3241008"/>
                <a:gd name="connsiteY128" fmla="*/ 151858 h 4655637"/>
                <a:gd name="connsiteX129" fmla="*/ 853907 w 3241008"/>
                <a:gd name="connsiteY129" fmla="*/ 131382 h 4655637"/>
                <a:gd name="connsiteX130" fmla="*/ 887193 w 3241008"/>
                <a:gd name="connsiteY130" fmla="*/ 109201 h 4655637"/>
                <a:gd name="connsiteX131" fmla="*/ 925600 w 3241008"/>
                <a:gd name="connsiteY131" fmla="*/ 81901 h 4655637"/>
                <a:gd name="connsiteX132" fmla="*/ 946084 w 3241008"/>
                <a:gd name="connsiteY132" fmla="*/ 64838 h 4655637"/>
                <a:gd name="connsiteX133" fmla="*/ 968274 w 3241008"/>
                <a:gd name="connsiteY133" fmla="*/ 46069 h 4655637"/>
                <a:gd name="connsiteX134" fmla="*/ 988757 w 3241008"/>
                <a:gd name="connsiteY134" fmla="*/ 23888 h 4655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3241008" h="4655637">
                  <a:moveTo>
                    <a:pt x="1010949" y="0"/>
                  </a:moveTo>
                  <a:lnTo>
                    <a:pt x="1009241" y="110908"/>
                  </a:lnTo>
                  <a:lnTo>
                    <a:pt x="1007534" y="250821"/>
                  </a:lnTo>
                  <a:lnTo>
                    <a:pt x="1007534" y="380497"/>
                  </a:lnTo>
                  <a:lnTo>
                    <a:pt x="1009241" y="431685"/>
                  </a:lnTo>
                  <a:lnTo>
                    <a:pt x="1011802" y="465811"/>
                  </a:lnTo>
                  <a:lnTo>
                    <a:pt x="1013508" y="469223"/>
                  </a:lnTo>
                  <a:lnTo>
                    <a:pt x="1022044" y="476901"/>
                  </a:lnTo>
                  <a:lnTo>
                    <a:pt x="1048501" y="494817"/>
                  </a:lnTo>
                  <a:lnTo>
                    <a:pt x="1089468" y="519557"/>
                  </a:lnTo>
                  <a:lnTo>
                    <a:pt x="1141531" y="549417"/>
                  </a:lnTo>
                  <a:lnTo>
                    <a:pt x="1203835" y="582689"/>
                  </a:lnTo>
                  <a:lnTo>
                    <a:pt x="1272967" y="617668"/>
                  </a:lnTo>
                  <a:lnTo>
                    <a:pt x="1347221" y="654353"/>
                  </a:lnTo>
                  <a:lnTo>
                    <a:pt x="1423180" y="690184"/>
                  </a:lnTo>
                  <a:lnTo>
                    <a:pt x="1510235" y="715778"/>
                  </a:lnTo>
                  <a:lnTo>
                    <a:pt x="1543522" y="725163"/>
                  </a:lnTo>
                  <a:lnTo>
                    <a:pt x="1614360" y="743931"/>
                  </a:lnTo>
                  <a:lnTo>
                    <a:pt x="1692028" y="764407"/>
                  </a:lnTo>
                  <a:lnTo>
                    <a:pt x="1785057" y="791707"/>
                  </a:lnTo>
                  <a:lnTo>
                    <a:pt x="1888329" y="823273"/>
                  </a:lnTo>
                  <a:lnTo>
                    <a:pt x="1938684" y="838629"/>
                  </a:lnTo>
                  <a:lnTo>
                    <a:pt x="1989040" y="857398"/>
                  </a:lnTo>
                  <a:lnTo>
                    <a:pt x="2036834" y="875314"/>
                  </a:lnTo>
                  <a:lnTo>
                    <a:pt x="2080362" y="894082"/>
                  </a:lnTo>
                  <a:lnTo>
                    <a:pt x="2120476" y="911146"/>
                  </a:lnTo>
                  <a:lnTo>
                    <a:pt x="2155469" y="930767"/>
                  </a:lnTo>
                  <a:lnTo>
                    <a:pt x="2174245" y="941858"/>
                  </a:lnTo>
                  <a:lnTo>
                    <a:pt x="2193022" y="953801"/>
                  </a:lnTo>
                  <a:lnTo>
                    <a:pt x="2213506" y="968305"/>
                  </a:lnTo>
                  <a:lnTo>
                    <a:pt x="2235696" y="987074"/>
                  </a:lnTo>
                  <a:lnTo>
                    <a:pt x="2257887" y="1007549"/>
                  </a:lnTo>
                  <a:lnTo>
                    <a:pt x="2281784" y="1031437"/>
                  </a:lnTo>
                  <a:lnTo>
                    <a:pt x="2304828" y="1058737"/>
                  </a:lnTo>
                  <a:lnTo>
                    <a:pt x="2328726" y="1090303"/>
                  </a:lnTo>
                  <a:lnTo>
                    <a:pt x="2352623" y="1124428"/>
                  </a:lnTo>
                  <a:lnTo>
                    <a:pt x="2378228" y="1164526"/>
                  </a:lnTo>
                  <a:lnTo>
                    <a:pt x="2402978" y="1207182"/>
                  </a:lnTo>
                  <a:lnTo>
                    <a:pt x="2428584" y="1254104"/>
                  </a:lnTo>
                  <a:lnTo>
                    <a:pt x="2454188" y="1306145"/>
                  </a:lnTo>
                  <a:lnTo>
                    <a:pt x="2478939" y="1365012"/>
                  </a:lnTo>
                  <a:lnTo>
                    <a:pt x="2504543" y="1426437"/>
                  </a:lnTo>
                  <a:lnTo>
                    <a:pt x="2528440" y="1494687"/>
                  </a:lnTo>
                  <a:lnTo>
                    <a:pt x="2540389" y="1533932"/>
                  </a:lnTo>
                  <a:lnTo>
                    <a:pt x="2554899" y="1582561"/>
                  </a:lnTo>
                  <a:lnTo>
                    <a:pt x="2589892" y="1710530"/>
                  </a:lnTo>
                  <a:lnTo>
                    <a:pt x="2629152" y="1871771"/>
                  </a:lnTo>
                  <a:lnTo>
                    <a:pt x="2675240" y="2062873"/>
                  </a:lnTo>
                  <a:lnTo>
                    <a:pt x="2723888" y="2276156"/>
                  </a:lnTo>
                  <a:lnTo>
                    <a:pt x="2775951" y="2509914"/>
                  </a:lnTo>
                  <a:lnTo>
                    <a:pt x="2886903" y="3010703"/>
                  </a:lnTo>
                  <a:lnTo>
                    <a:pt x="2997856" y="3525995"/>
                  </a:lnTo>
                  <a:lnTo>
                    <a:pt x="3101981" y="4013986"/>
                  </a:lnTo>
                  <a:lnTo>
                    <a:pt x="3193303" y="4436286"/>
                  </a:lnTo>
                  <a:lnTo>
                    <a:pt x="3241008" y="4655637"/>
                  </a:lnTo>
                  <a:lnTo>
                    <a:pt x="2513510" y="4655637"/>
                  </a:lnTo>
                  <a:lnTo>
                    <a:pt x="2485766" y="4652129"/>
                  </a:lnTo>
                  <a:lnTo>
                    <a:pt x="2471257" y="4600088"/>
                  </a:lnTo>
                  <a:lnTo>
                    <a:pt x="2454188" y="4535250"/>
                  </a:lnTo>
                  <a:lnTo>
                    <a:pt x="2412367" y="4371449"/>
                  </a:lnTo>
                  <a:lnTo>
                    <a:pt x="2367132" y="4169256"/>
                  </a:lnTo>
                  <a:lnTo>
                    <a:pt x="2315070" y="3941470"/>
                  </a:lnTo>
                  <a:lnTo>
                    <a:pt x="2261300" y="3700034"/>
                  </a:lnTo>
                  <a:lnTo>
                    <a:pt x="2207531" y="3455185"/>
                  </a:lnTo>
                  <a:lnTo>
                    <a:pt x="2156322" y="3216308"/>
                  </a:lnTo>
                  <a:lnTo>
                    <a:pt x="2111087" y="2997052"/>
                  </a:lnTo>
                  <a:lnTo>
                    <a:pt x="2094871" y="3028619"/>
                  </a:lnTo>
                  <a:lnTo>
                    <a:pt x="2076094" y="3061891"/>
                  </a:lnTo>
                  <a:lnTo>
                    <a:pt x="2066706" y="3113932"/>
                  </a:lnTo>
                  <a:lnTo>
                    <a:pt x="2053904" y="3165973"/>
                  </a:lnTo>
                  <a:lnTo>
                    <a:pt x="2014644" y="3334893"/>
                  </a:lnTo>
                  <a:lnTo>
                    <a:pt x="1968556" y="3531966"/>
                  </a:lnTo>
                  <a:lnTo>
                    <a:pt x="1922468" y="3746956"/>
                  </a:lnTo>
                  <a:lnTo>
                    <a:pt x="1877233" y="3967917"/>
                  </a:lnTo>
                  <a:lnTo>
                    <a:pt x="1834559" y="4184612"/>
                  </a:lnTo>
                  <a:lnTo>
                    <a:pt x="1796152" y="4386805"/>
                  </a:lnTo>
                  <a:lnTo>
                    <a:pt x="1766280" y="4564256"/>
                  </a:lnTo>
                  <a:lnTo>
                    <a:pt x="1755185" y="4639332"/>
                  </a:lnTo>
                  <a:lnTo>
                    <a:pt x="1752824" y="4655637"/>
                  </a:lnTo>
                  <a:lnTo>
                    <a:pt x="0" y="4655637"/>
                  </a:lnTo>
                  <a:lnTo>
                    <a:pt x="0" y="855812"/>
                  </a:lnTo>
                  <a:lnTo>
                    <a:pt x="33711" y="878726"/>
                  </a:lnTo>
                  <a:lnTo>
                    <a:pt x="76385" y="901760"/>
                  </a:lnTo>
                  <a:lnTo>
                    <a:pt x="113938" y="922236"/>
                  </a:lnTo>
                  <a:lnTo>
                    <a:pt x="148931" y="941858"/>
                  </a:lnTo>
                  <a:lnTo>
                    <a:pt x="202700" y="964892"/>
                  </a:lnTo>
                  <a:lnTo>
                    <a:pt x="224891" y="974277"/>
                  </a:lnTo>
                  <a:lnTo>
                    <a:pt x="204407" y="936739"/>
                  </a:lnTo>
                  <a:lnTo>
                    <a:pt x="185630" y="897495"/>
                  </a:lnTo>
                  <a:lnTo>
                    <a:pt x="163439" y="847160"/>
                  </a:lnTo>
                  <a:lnTo>
                    <a:pt x="152344" y="818154"/>
                  </a:lnTo>
                  <a:lnTo>
                    <a:pt x="141249" y="788294"/>
                  </a:lnTo>
                  <a:lnTo>
                    <a:pt x="131861" y="756728"/>
                  </a:lnTo>
                  <a:lnTo>
                    <a:pt x="122472" y="723456"/>
                  </a:lnTo>
                  <a:lnTo>
                    <a:pt x="113938" y="690184"/>
                  </a:lnTo>
                  <a:lnTo>
                    <a:pt x="109671" y="655206"/>
                  </a:lnTo>
                  <a:lnTo>
                    <a:pt x="104550" y="622786"/>
                  </a:lnTo>
                  <a:lnTo>
                    <a:pt x="102842" y="587808"/>
                  </a:lnTo>
                  <a:lnTo>
                    <a:pt x="104550" y="532355"/>
                  </a:lnTo>
                  <a:lnTo>
                    <a:pt x="106256" y="489698"/>
                  </a:lnTo>
                  <a:lnTo>
                    <a:pt x="111377" y="453013"/>
                  </a:lnTo>
                  <a:lnTo>
                    <a:pt x="106256" y="5972"/>
                  </a:lnTo>
                  <a:lnTo>
                    <a:pt x="128447" y="28153"/>
                  </a:lnTo>
                  <a:lnTo>
                    <a:pt x="148931" y="48629"/>
                  </a:lnTo>
                  <a:lnTo>
                    <a:pt x="169414" y="68251"/>
                  </a:lnTo>
                  <a:lnTo>
                    <a:pt x="189045" y="83607"/>
                  </a:lnTo>
                  <a:lnTo>
                    <a:pt x="224891" y="110908"/>
                  </a:lnTo>
                  <a:lnTo>
                    <a:pt x="258176" y="131382"/>
                  </a:lnTo>
                  <a:lnTo>
                    <a:pt x="288048" y="151858"/>
                  </a:lnTo>
                  <a:lnTo>
                    <a:pt x="321334" y="170627"/>
                  </a:lnTo>
                  <a:lnTo>
                    <a:pt x="354620" y="189395"/>
                  </a:lnTo>
                  <a:lnTo>
                    <a:pt x="389613" y="205605"/>
                  </a:lnTo>
                  <a:lnTo>
                    <a:pt x="425459" y="219255"/>
                  </a:lnTo>
                  <a:lnTo>
                    <a:pt x="445943" y="226080"/>
                  </a:lnTo>
                  <a:lnTo>
                    <a:pt x="465573" y="230345"/>
                  </a:lnTo>
                  <a:lnTo>
                    <a:pt x="487763" y="235464"/>
                  </a:lnTo>
                  <a:lnTo>
                    <a:pt x="509100" y="237171"/>
                  </a:lnTo>
                  <a:lnTo>
                    <a:pt x="531291" y="239730"/>
                  </a:lnTo>
                  <a:lnTo>
                    <a:pt x="556895" y="239730"/>
                  </a:lnTo>
                  <a:lnTo>
                    <a:pt x="580793" y="239730"/>
                  </a:lnTo>
                  <a:lnTo>
                    <a:pt x="602983" y="237171"/>
                  </a:lnTo>
                  <a:lnTo>
                    <a:pt x="625174" y="233759"/>
                  </a:lnTo>
                  <a:lnTo>
                    <a:pt x="645658" y="230345"/>
                  </a:lnTo>
                  <a:lnTo>
                    <a:pt x="666141" y="226080"/>
                  </a:lnTo>
                  <a:lnTo>
                    <a:pt x="684918" y="219255"/>
                  </a:lnTo>
                  <a:lnTo>
                    <a:pt x="723324" y="205605"/>
                  </a:lnTo>
                  <a:lnTo>
                    <a:pt x="757464" y="189395"/>
                  </a:lnTo>
                  <a:lnTo>
                    <a:pt x="790750" y="170627"/>
                  </a:lnTo>
                  <a:lnTo>
                    <a:pt x="824035" y="151858"/>
                  </a:lnTo>
                  <a:lnTo>
                    <a:pt x="853907" y="131382"/>
                  </a:lnTo>
                  <a:lnTo>
                    <a:pt x="887193" y="109201"/>
                  </a:lnTo>
                  <a:lnTo>
                    <a:pt x="925600" y="81901"/>
                  </a:lnTo>
                  <a:lnTo>
                    <a:pt x="946084" y="64838"/>
                  </a:lnTo>
                  <a:lnTo>
                    <a:pt x="968274" y="46069"/>
                  </a:lnTo>
                  <a:lnTo>
                    <a:pt x="988757" y="2388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000000"/>
                </a:solidFill>
                <a:latin typeface="Imago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61EB4FE-4B1E-4C2A-B5F0-1C35905CD0F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13" b="1699"/>
            <a:stretch/>
          </p:blipFill>
          <p:spPr>
            <a:xfrm>
              <a:off x="0" y="116541"/>
              <a:ext cx="3268754" cy="6741459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A3B821C-832D-4BEF-8178-646FDCDE97A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0"/>
            <a:stretch/>
          </p:blipFill>
          <p:spPr>
            <a:xfrm>
              <a:off x="-6525" y="110265"/>
              <a:ext cx="1382437" cy="2335323"/>
            </a:xfrm>
            <a:prstGeom prst="rect">
              <a:avLst/>
            </a:prstGeom>
          </p:spPr>
        </p:pic>
        <p:pic>
          <p:nvPicPr>
            <p:cNvPr id="1042" name="Picture 1041">
              <a:extLst>
                <a:ext uri="{FF2B5EF4-FFF2-40B4-BE49-F238E27FC236}">
                  <a16:creationId xmlns:a16="http://schemas.microsoft.com/office/drawing/2014/main" id="{B5EF0CA8-A698-41E1-8828-C0F0213BE8C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64" t="25887" r="21635" b="25378"/>
            <a:stretch/>
          </p:blipFill>
          <p:spPr>
            <a:xfrm>
              <a:off x="1965558" y="4645741"/>
              <a:ext cx="140595" cy="120510"/>
            </a:xfrm>
            <a:prstGeom prst="rect">
              <a:avLst/>
            </a:prstGeom>
          </p:spPr>
        </p:pic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95F8EC-9559-4794-A790-641398B1592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94512" y="4512803"/>
            <a:ext cx="6291853" cy="33855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GB" sz="2200" b="1" kern="1200" dirty="0"/>
            </a:lvl1pPr>
          </a:lstStyle>
          <a:p>
            <a:pPr marL="268288" lvl="0" indent="-268288" defTabSz="914400" latinLnBrk="0"/>
            <a:r>
              <a:rPr lang="en-US" dirty="0"/>
              <a:t>Click to edit date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E3EC419-AC1F-4CF1-B163-BE184C9AE5A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94512" y="4141693"/>
            <a:ext cx="6291853" cy="3667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GB" b="1" i="1" dirty="0">
                <a:solidFill>
                  <a:schemeClr val="accent1"/>
                </a:solidFill>
                <a:latin typeface="Minion" pitchFamily="18" charset="0"/>
              </a:defRPr>
            </a:lvl1pPr>
          </a:lstStyle>
          <a:p>
            <a:pPr marL="268288" lvl="0" indent="-268288">
              <a:spcBef>
                <a:spcPct val="0"/>
              </a:spcBef>
            </a:pPr>
            <a:r>
              <a:rPr lang="en-US" dirty="0"/>
              <a:t>Click to edit master subtitle style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6701894"/>
      </p:ext>
    </p:extLst>
  </p:cSld>
  <p:clrMapOvr>
    <a:masterClrMapping/>
  </p:clrMapOvr>
  <p:transition/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549190B-5C40-46C4-BFC1-3C56C7F56A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887" y="0"/>
            <a:ext cx="6200767" cy="685800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CA46C693-BA69-4AC3-B2F1-43A854FD9BBE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94000">
                <a:srgbClr val="E1F0FF"/>
              </a:gs>
              <a:gs pos="38000">
                <a:schemeClr val="bg1">
                  <a:alpha val="37000"/>
                </a:schemeClr>
              </a:gs>
              <a:gs pos="100000">
                <a:srgbClr val="E1F0FF">
                  <a:alpha val="72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i="1">
              <a:solidFill>
                <a:srgbClr val="000000"/>
              </a:solidFill>
              <a:latin typeface="Imago-Medium" pitchFamily="2" charset="0"/>
              <a:ea typeface="MS PGothic" pitchFamily="34" charset="-12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5B1666-5C46-45BA-AD2C-84B738AC98ED}"/>
              </a:ext>
            </a:extLst>
          </p:cNvPr>
          <p:cNvSpPr/>
          <p:nvPr userDrawn="1"/>
        </p:nvSpPr>
        <p:spPr bwMode="auto">
          <a:xfrm>
            <a:off x="0" y="6248400"/>
            <a:ext cx="12192000" cy="609600"/>
          </a:xfrm>
          <a:prstGeom prst="rect">
            <a:avLst/>
          </a:prstGeom>
          <a:gradFill flip="none" rotWithShape="1">
            <a:gsLst>
              <a:gs pos="31000">
                <a:schemeClr val="accent1"/>
              </a:gs>
              <a:gs pos="0">
                <a:schemeClr val="accent1"/>
              </a:gs>
              <a:gs pos="78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i="1">
              <a:solidFill>
                <a:srgbClr val="000000"/>
              </a:solidFill>
              <a:latin typeface="Imago-Medium" pitchFamily="2" charset="0"/>
              <a:ea typeface="MS PGothic" pitchFamily="34" charset="-128"/>
            </a:endParaRPr>
          </a:p>
        </p:txBody>
      </p:sp>
      <p:sp>
        <p:nvSpPr>
          <p:cNvPr id="19" name="Title Placeholder 1">
            <a:extLst>
              <a:ext uri="{FF2B5EF4-FFF2-40B4-BE49-F238E27FC236}">
                <a16:creationId xmlns:a16="http://schemas.microsoft.com/office/drawing/2014/main" id="{E623FC64-8026-490E-999B-28E0D6331B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94512" y="2812656"/>
            <a:ext cx="6291853" cy="659076"/>
          </a:xfr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3200" b="1">
                <a:solidFill>
                  <a:schemeClr val="accent1"/>
                </a:solidFill>
                <a:latin typeface="Imago" pitchFamily="2" charset="0"/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497E67AA-4B56-4A11-8327-D2FA2EA6F15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94512" y="3525338"/>
            <a:ext cx="6291853" cy="369332"/>
          </a:xfrm>
        </p:spPr>
        <p:txBody>
          <a:bodyPr wrap="square" lIns="0" tIns="0" rIns="0" bIns="0">
            <a:spAutoFit/>
          </a:bodyPr>
          <a:lstStyle>
            <a:lvl1pPr marL="0" indent="0">
              <a:spcBef>
                <a:spcPct val="0"/>
              </a:spcBef>
              <a:buFont typeface="Arial" panose="020B0604020202020204" pitchFamily="34" charset="0"/>
              <a:buNone/>
              <a:defRPr sz="2400" b="1" i="1">
                <a:solidFill>
                  <a:schemeClr val="tx1"/>
                </a:solidFill>
                <a:latin typeface="Minion" pitchFamily="18" charset="0"/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  <a:endParaRPr lang="en-GB" noProof="0" dirty="0"/>
          </a:p>
        </p:txBody>
      </p:sp>
      <p:pic>
        <p:nvPicPr>
          <p:cNvPr id="24" name="Picture 2" descr="X:\Studio_Main\PRESENTATIONS\04 Logos\Roche\Roche 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72596" y="456112"/>
            <a:ext cx="840941" cy="43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247C58C-E071-4998-9051-CEC62154ED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71" t="13357" r="2058" b="9172"/>
          <a:stretch/>
        </p:blipFill>
        <p:spPr>
          <a:xfrm>
            <a:off x="6562168" y="4751294"/>
            <a:ext cx="4751294" cy="2195869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CFB5F997-6A90-41E6-908E-0265590DB10E}"/>
              </a:ext>
            </a:extLst>
          </p:cNvPr>
          <p:cNvGrpSpPr/>
          <p:nvPr userDrawn="1"/>
        </p:nvGrpSpPr>
        <p:grpSpPr>
          <a:xfrm>
            <a:off x="-6525" y="110265"/>
            <a:ext cx="3275279" cy="6747736"/>
            <a:chOff x="-6525" y="110265"/>
            <a:chExt cx="3275279" cy="6747736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98D23EF-E737-4A27-BBF1-4FD8AB035D7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887" y="2202364"/>
              <a:ext cx="3241008" cy="4655637"/>
            </a:xfrm>
            <a:custGeom>
              <a:avLst/>
              <a:gdLst>
                <a:gd name="connsiteX0" fmla="*/ 1010949 w 3241008"/>
                <a:gd name="connsiteY0" fmla="*/ 0 h 4655637"/>
                <a:gd name="connsiteX1" fmla="*/ 1009241 w 3241008"/>
                <a:gd name="connsiteY1" fmla="*/ 110908 h 4655637"/>
                <a:gd name="connsiteX2" fmla="*/ 1007534 w 3241008"/>
                <a:gd name="connsiteY2" fmla="*/ 250821 h 4655637"/>
                <a:gd name="connsiteX3" fmla="*/ 1007534 w 3241008"/>
                <a:gd name="connsiteY3" fmla="*/ 380497 h 4655637"/>
                <a:gd name="connsiteX4" fmla="*/ 1009241 w 3241008"/>
                <a:gd name="connsiteY4" fmla="*/ 431685 h 4655637"/>
                <a:gd name="connsiteX5" fmla="*/ 1011802 w 3241008"/>
                <a:gd name="connsiteY5" fmla="*/ 465811 h 4655637"/>
                <a:gd name="connsiteX6" fmla="*/ 1013508 w 3241008"/>
                <a:gd name="connsiteY6" fmla="*/ 469223 h 4655637"/>
                <a:gd name="connsiteX7" fmla="*/ 1022044 w 3241008"/>
                <a:gd name="connsiteY7" fmla="*/ 476901 h 4655637"/>
                <a:gd name="connsiteX8" fmla="*/ 1048501 w 3241008"/>
                <a:gd name="connsiteY8" fmla="*/ 494817 h 4655637"/>
                <a:gd name="connsiteX9" fmla="*/ 1089468 w 3241008"/>
                <a:gd name="connsiteY9" fmla="*/ 519557 h 4655637"/>
                <a:gd name="connsiteX10" fmla="*/ 1141531 w 3241008"/>
                <a:gd name="connsiteY10" fmla="*/ 549417 h 4655637"/>
                <a:gd name="connsiteX11" fmla="*/ 1203835 w 3241008"/>
                <a:gd name="connsiteY11" fmla="*/ 582689 h 4655637"/>
                <a:gd name="connsiteX12" fmla="*/ 1272967 w 3241008"/>
                <a:gd name="connsiteY12" fmla="*/ 617668 h 4655637"/>
                <a:gd name="connsiteX13" fmla="*/ 1347221 w 3241008"/>
                <a:gd name="connsiteY13" fmla="*/ 654353 h 4655637"/>
                <a:gd name="connsiteX14" fmla="*/ 1423180 w 3241008"/>
                <a:gd name="connsiteY14" fmla="*/ 690184 h 4655637"/>
                <a:gd name="connsiteX15" fmla="*/ 1510235 w 3241008"/>
                <a:gd name="connsiteY15" fmla="*/ 715778 h 4655637"/>
                <a:gd name="connsiteX16" fmla="*/ 1543522 w 3241008"/>
                <a:gd name="connsiteY16" fmla="*/ 725163 h 4655637"/>
                <a:gd name="connsiteX17" fmla="*/ 1614360 w 3241008"/>
                <a:gd name="connsiteY17" fmla="*/ 743931 h 4655637"/>
                <a:gd name="connsiteX18" fmla="*/ 1692028 w 3241008"/>
                <a:gd name="connsiteY18" fmla="*/ 764407 h 4655637"/>
                <a:gd name="connsiteX19" fmla="*/ 1785057 w 3241008"/>
                <a:gd name="connsiteY19" fmla="*/ 791707 h 4655637"/>
                <a:gd name="connsiteX20" fmla="*/ 1888329 w 3241008"/>
                <a:gd name="connsiteY20" fmla="*/ 823273 h 4655637"/>
                <a:gd name="connsiteX21" fmla="*/ 1938684 w 3241008"/>
                <a:gd name="connsiteY21" fmla="*/ 838629 h 4655637"/>
                <a:gd name="connsiteX22" fmla="*/ 1989040 w 3241008"/>
                <a:gd name="connsiteY22" fmla="*/ 857398 h 4655637"/>
                <a:gd name="connsiteX23" fmla="*/ 2036834 w 3241008"/>
                <a:gd name="connsiteY23" fmla="*/ 875314 h 4655637"/>
                <a:gd name="connsiteX24" fmla="*/ 2080362 w 3241008"/>
                <a:gd name="connsiteY24" fmla="*/ 894082 h 4655637"/>
                <a:gd name="connsiteX25" fmla="*/ 2120476 w 3241008"/>
                <a:gd name="connsiteY25" fmla="*/ 911146 h 4655637"/>
                <a:gd name="connsiteX26" fmla="*/ 2155469 w 3241008"/>
                <a:gd name="connsiteY26" fmla="*/ 930767 h 4655637"/>
                <a:gd name="connsiteX27" fmla="*/ 2174245 w 3241008"/>
                <a:gd name="connsiteY27" fmla="*/ 941858 h 4655637"/>
                <a:gd name="connsiteX28" fmla="*/ 2193022 w 3241008"/>
                <a:gd name="connsiteY28" fmla="*/ 953801 h 4655637"/>
                <a:gd name="connsiteX29" fmla="*/ 2213506 w 3241008"/>
                <a:gd name="connsiteY29" fmla="*/ 968305 h 4655637"/>
                <a:gd name="connsiteX30" fmla="*/ 2235696 w 3241008"/>
                <a:gd name="connsiteY30" fmla="*/ 987074 h 4655637"/>
                <a:gd name="connsiteX31" fmla="*/ 2257887 w 3241008"/>
                <a:gd name="connsiteY31" fmla="*/ 1007549 h 4655637"/>
                <a:gd name="connsiteX32" fmla="*/ 2281784 w 3241008"/>
                <a:gd name="connsiteY32" fmla="*/ 1031437 h 4655637"/>
                <a:gd name="connsiteX33" fmla="*/ 2304828 w 3241008"/>
                <a:gd name="connsiteY33" fmla="*/ 1058737 h 4655637"/>
                <a:gd name="connsiteX34" fmla="*/ 2328726 w 3241008"/>
                <a:gd name="connsiteY34" fmla="*/ 1090303 h 4655637"/>
                <a:gd name="connsiteX35" fmla="*/ 2352623 w 3241008"/>
                <a:gd name="connsiteY35" fmla="*/ 1124428 h 4655637"/>
                <a:gd name="connsiteX36" fmla="*/ 2378228 w 3241008"/>
                <a:gd name="connsiteY36" fmla="*/ 1164526 h 4655637"/>
                <a:gd name="connsiteX37" fmla="*/ 2402978 w 3241008"/>
                <a:gd name="connsiteY37" fmla="*/ 1207182 h 4655637"/>
                <a:gd name="connsiteX38" fmla="*/ 2428584 w 3241008"/>
                <a:gd name="connsiteY38" fmla="*/ 1254104 h 4655637"/>
                <a:gd name="connsiteX39" fmla="*/ 2454188 w 3241008"/>
                <a:gd name="connsiteY39" fmla="*/ 1306145 h 4655637"/>
                <a:gd name="connsiteX40" fmla="*/ 2478939 w 3241008"/>
                <a:gd name="connsiteY40" fmla="*/ 1365012 h 4655637"/>
                <a:gd name="connsiteX41" fmla="*/ 2504543 w 3241008"/>
                <a:gd name="connsiteY41" fmla="*/ 1426437 h 4655637"/>
                <a:gd name="connsiteX42" fmla="*/ 2528440 w 3241008"/>
                <a:gd name="connsiteY42" fmla="*/ 1494687 h 4655637"/>
                <a:gd name="connsiteX43" fmla="*/ 2540389 w 3241008"/>
                <a:gd name="connsiteY43" fmla="*/ 1533932 h 4655637"/>
                <a:gd name="connsiteX44" fmla="*/ 2554899 w 3241008"/>
                <a:gd name="connsiteY44" fmla="*/ 1582561 h 4655637"/>
                <a:gd name="connsiteX45" fmla="*/ 2589892 w 3241008"/>
                <a:gd name="connsiteY45" fmla="*/ 1710530 h 4655637"/>
                <a:gd name="connsiteX46" fmla="*/ 2629152 w 3241008"/>
                <a:gd name="connsiteY46" fmla="*/ 1871771 h 4655637"/>
                <a:gd name="connsiteX47" fmla="*/ 2675240 w 3241008"/>
                <a:gd name="connsiteY47" fmla="*/ 2062873 h 4655637"/>
                <a:gd name="connsiteX48" fmla="*/ 2723888 w 3241008"/>
                <a:gd name="connsiteY48" fmla="*/ 2276156 h 4655637"/>
                <a:gd name="connsiteX49" fmla="*/ 2775951 w 3241008"/>
                <a:gd name="connsiteY49" fmla="*/ 2509914 h 4655637"/>
                <a:gd name="connsiteX50" fmla="*/ 2886903 w 3241008"/>
                <a:gd name="connsiteY50" fmla="*/ 3010703 h 4655637"/>
                <a:gd name="connsiteX51" fmla="*/ 2997856 w 3241008"/>
                <a:gd name="connsiteY51" fmla="*/ 3525995 h 4655637"/>
                <a:gd name="connsiteX52" fmla="*/ 3101981 w 3241008"/>
                <a:gd name="connsiteY52" fmla="*/ 4013986 h 4655637"/>
                <a:gd name="connsiteX53" fmla="*/ 3193303 w 3241008"/>
                <a:gd name="connsiteY53" fmla="*/ 4436286 h 4655637"/>
                <a:gd name="connsiteX54" fmla="*/ 3241008 w 3241008"/>
                <a:gd name="connsiteY54" fmla="*/ 4655637 h 4655637"/>
                <a:gd name="connsiteX55" fmla="*/ 2513510 w 3241008"/>
                <a:gd name="connsiteY55" fmla="*/ 4655637 h 4655637"/>
                <a:gd name="connsiteX56" fmla="*/ 2485766 w 3241008"/>
                <a:gd name="connsiteY56" fmla="*/ 4652129 h 4655637"/>
                <a:gd name="connsiteX57" fmla="*/ 2471257 w 3241008"/>
                <a:gd name="connsiteY57" fmla="*/ 4600088 h 4655637"/>
                <a:gd name="connsiteX58" fmla="*/ 2454188 w 3241008"/>
                <a:gd name="connsiteY58" fmla="*/ 4535250 h 4655637"/>
                <a:gd name="connsiteX59" fmla="*/ 2412367 w 3241008"/>
                <a:gd name="connsiteY59" fmla="*/ 4371449 h 4655637"/>
                <a:gd name="connsiteX60" fmla="*/ 2367132 w 3241008"/>
                <a:gd name="connsiteY60" fmla="*/ 4169256 h 4655637"/>
                <a:gd name="connsiteX61" fmla="*/ 2315070 w 3241008"/>
                <a:gd name="connsiteY61" fmla="*/ 3941470 h 4655637"/>
                <a:gd name="connsiteX62" fmla="*/ 2261300 w 3241008"/>
                <a:gd name="connsiteY62" fmla="*/ 3700034 h 4655637"/>
                <a:gd name="connsiteX63" fmla="*/ 2207531 w 3241008"/>
                <a:gd name="connsiteY63" fmla="*/ 3455185 h 4655637"/>
                <a:gd name="connsiteX64" fmla="*/ 2156322 w 3241008"/>
                <a:gd name="connsiteY64" fmla="*/ 3216308 h 4655637"/>
                <a:gd name="connsiteX65" fmla="*/ 2111087 w 3241008"/>
                <a:gd name="connsiteY65" fmla="*/ 2997052 h 4655637"/>
                <a:gd name="connsiteX66" fmla="*/ 2094871 w 3241008"/>
                <a:gd name="connsiteY66" fmla="*/ 3028619 h 4655637"/>
                <a:gd name="connsiteX67" fmla="*/ 2076094 w 3241008"/>
                <a:gd name="connsiteY67" fmla="*/ 3061891 h 4655637"/>
                <a:gd name="connsiteX68" fmla="*/ 2066706 w 3241008"/>
                <a:gd name="connsiteY68" fmla="*/ 3113932 h 4655637"/>
                <a:gd name="connsiteX69" fmla="*/ 2053904 w 3241008"/>
                <a:gd name="connsiteY69" fmla="*/ 3165973 h 4655637"/>
                <a:gd name="connsiteX70" fmla="*/ 2014644 w 3241008"/>
                <a:gd name="connsiteY70" fmla="*/ 3334893 h 4655637"/>
                <a:gd name="connsiteX71" fmla="*/ 1968556 w 3241008"/>
                <a:gd name="connsiteY71" fmla="*/ 3531966 h 4655637"/>
                <a:gd name="connsiteX72" fmla="*/ 1922468 w 3241008"/>
                <a:gd name="connsiteY72" fmla="*/ 3746956 h 4655637"/>
                <a:gd name="connsiteX73" fmla="*/ 1877233 w 3241008"/>
                <a:gd name="connsiteY73" fmla="*/ 3967917 h 4655637"/>
                <a:gd name="connsiteX74" fmla="*/ 1834559 w 3241008"/>
                <a:gd name="connsiteY74" fmla="*/ 4184612 h 4655637"/>
                <a:gd name="connsiteX75" fmla="*/ 1796152 w 3241008"/>
                <a:gd name="connsiteY75" fmla="*/ 4386805 h 4655637"/>
                <a:gd name="connsiteX76" fmla="*/ 1766280 w 3241008"/>
                <a:gd name="connsiteY76" fmla="*/ 4564256 h 4655637"/>
                <a:gd name="connsiteX77" fmla="*/ 1755185 w 3241008"/>
                <a:gd name="connsiteY77" fmla="*/ 4639332 h 4655637"/>
                <a:gd name="connsiteX78" fmla="*/ 1752824 w 3241008"/>
                <a:gd name="connsiteY78" fmla="*/ 4655637 h 4655637"/>
                <a:gd name="connsiteX79" fmla="*/ 0 w 3241008"/>
                <a:gd name="connsiteY79" fmla="*/ 4655637 h 4655637"/>
                <a:gd name="connsiteX80" fmla="*/ 0 w 3241008"/>
                <a:gd name="connsiteY80" fmla="*/ 855812 h 4655637"/>
                <a:gd name="connsiteX81" fmla="*/ 33711 w 3241008"/>
                <a:gd name="connsiteY81" fmla="*/ 878726 h 4655637"/>
                <a:gd name="connsiteX82" fmla="*/ 76385 w 3241008"/>
                <a:gd name="connsiteY82" fmla="*/ 901760 h 4655637"/>
                <a:gd name="connsiteX83" fmla="*/ 113938 w 3241008"/>
                <a:gd name="connsiteY83" fmla="*/ 922236 h 4655637"/>
                <a:gd name="connsiteX84" fmla="*/ 148931 w 3241008"/>
                <a:gd name="connsiteY84" fmla="*/ 941858 h 4655637"/>
                <a:gd name="connsiteX85" fmla="*/ 202700 w 3241008"/>
                <a:gd name="connsiteY85" fmla="*/ 964892 h 4655637"/>
                <a:gd name="connsiteX86" fmla="*/ 224891 w 3241008"/>
                <a:gd name="connsiteY86" fmla="*/ 974277 h 4655637"/>
                <a:gd name="connsiteX87" fmla="*/ 204407 w 3241008"/>
                <a:gd name="connsiteY87" fmla="*/ 936739 h 4655637"/>
                <a:gd name="connsiteX88" fmla="*/ 185630 w 3241008"/>
                <a:gd name="connsiteY88" fmla="*/ 897495 h 4655637"/>
                <a:gd name="connsiteX89" fmla="*/ 163439 w 3241008"/>
                <a:gd name="connsiteY89" fmla="*/ 847160 h 4655637"/>
                <a:gd name="connsiteX90" fmla="*/ 152344 w 3241008"/>
                <a:gd name="connsiteY90" fmla="*/ 818154 h 4655637"/>
                <a:gd name="connsiteX91" fmla="*/ 141249 w 3241008"/>
                <a:gd name="connsiteY91" fmla="*/ 788294 h 4655637"/>
                <a:gd name="connsiteX92" fmla="*/ 131861 w 3241008"/>
                <a:gd name="connsiteY92" fmla="*/ 756728 h 4655637"/>
                <a:gd name="connsiteX93" fmla="*/ 122472 w 3241008"/>
                <a:gd name="connsiteY93" fmla="*/ 723456 h 4655637"/>
                <a:gd name="connsiteX94" fmla="*/ 113938 w 3241008"/>
                <a:gd name="connsiteY94" fmla="*/ 690184 h 4655637"/>
                <a:gd name="connsiteX95" fmla="*/ 109671 w 3241008"/>
                <a:gd name="connsiteY95" fmla="*/ 655206 h 4655637"/>
                <a:gd name="connsiteX96" fmla="*/ 104550 w 3241008"/>
                <a:gd name="connsiteY96" fmla="*/ 622786 h 4655637"/>
                <a:gd name="connsiteX97" fmla="*/ 102842 w 3241008"/>
                <a:gd name="connsiteY97" fmla="*/ 587808 h 4655637"/>
                <a:gd name="connsiteX98" fmla="*/ 104550 w 3241008"/>
                <a:gd name="connsiteY98" fmla="*/ 532355 h 4655637"/>
                <a:gd name="connsiteX99" fmla="*/ 106256 w 3241008"/>
                <a:gd name="connsiteY99" fmla="*/ 489698 h 4655637"/>
                <a:gd name="connsiteX100" fmla="*/ 111377 w 3241008"/>
                <a:gd name="connsiteY100" fmla="*/ 453013 h 4655637"/>
                <a:gd name="connsiteX101" fmla="*/ 106256 w 3241008"/>
                <a:gd name="connsiteY101" fmla="*/ 5972 h 4655637"/>
                <a:gd name="connsiteX102" fmla="*/ 128447 w 3241008"/>
                <a:gd name="connsiteY102" fmla="*/ 28153 h 4655637"/>
                <a:gd name="connsiteX103" fmla="*/ 148931 w 3241008"/>
                <a:gd name="connsiteY103" fmla="*/ 48629 h 4655637"/>
                <a:gd name="connsiteX104" fmla="*/ 169414 w 3241008"/>
                <a:gd name="connsiteY104" fmla="*/ 68251 h 4655637"/>
                <a:gd name="connsiteX105" fmla="*/ 189045 w 3241008"/>
                <a:gd name="connsiteY105" fmla="*/ 83607 h 4655637"/>
                <a:gd name="connsiteX106" fmla="*/ 224891 w 3241008"/>
                <a:gd name="connsiteY106" fmla="*/ 110908 h 4655637"/>
                <a:gd name="connsiteX107" fmla="*/ 258176 w 3241008"/>
                <a:gd name="connsiteY107" fmla="*/ 131382 h 4655637"/>
                <a:gd name="connsiteX108" fmla="*/ 288048 w 3241008"/>
                <a:gd name="connsiteY108" fmla="*/ 151858 h 4655637"/>
                <a:gd name="connsiteX109" fmla="*/ 321334 w 3241008"/>
                <a:gd name="connsiteY109" fmla="*/ 170627 h 4655637"/>
                <a:gd name="connsiteX110" fmla="*/ 354620 w 3241008"/>
                <a:gd name="connsiteY110" fmla="*/ 189395 h 4655637"/>
                <a:gd name="connsiteX111" fmla="*/ 389613 w 3241008"/>
                <a:gd name="connsiteY111" fmla="*/ 205605 h 4655637"/>
                <a:gd name="connsiteX112" fmla="*/ 425459 w 3241008"/>
                <a:gd name="connsiteY112" fmla="*/ 219255 h 4655637"/>
                <a:gd name="connsiteX113" fmla="*/ 445943 w 3241008"/>
                <a:gd name="connsiteY113" fmla="*/ 226080 h 4655637"/>
                <a:gd name="connsiteX114" fmla="*/ 465573 w 3241008"/>
                <a:gd name="connsiteY114" fmla="*/ 230345 h 4655637"/>
                <a:gd name="connsiteX115" fmla="*/ 487763 w 3241008"/>
                <a:gd name="connsiteY115" fmla="*/ 235464 h 4655637"/>
                <a:gd name="connsiteX116" fmla="*/ 509100 w 3241008"/>
                <a:gd name="connsiteY116" fmla="*/ 237171 h 4655637"/>
                <a:gd name="connsiteX117" fmla="*/ 531291 w 3241008"/>
                <a:gd name="connsiteY117" fmla="*/ 239730 h 4655637"/>
                <a:gd name="connsiteX118" fmla="*/ 556895 w 3241008"/>
                <a:gd name="connsiteY118" fmla="*/ 239730 h 4655637"/>
                <a:gd name="connsiteX119" fmla="*/ 580793 w 3241008"/>
                <a:gd name="connsiteY119" fmla="*/ 239730 h 4655637"/>
                <a:gd name="connsiteX120" fmla="*/ 602983 w 3241008"/>
                <a:gd name="connsiteY120" fmla="*/ 237171 h 4655637"/>
                <a:gd name="connsiteX121" fmla="*/ 625174 w 3241008"/>
                <a:gd name="connsiteY121" fmla="*/ 233759 h 4655637"/>
                <a:gd name="connsiteX122" fmla="*/ 645658 w 3241008"/>
                <a:gd name="connsiteY122" fmla="*/ 230345 h 4655637"/>
                <a:gd name="connsiteX123" fmla="*/ 666141 w 3241008"/>
                <a:gd name="connsiteY123" fmla="*/ 226080 h 4655637"/>
                <a:gd name="connsiteX124" fmla="*/ 684918 w 3241008"/>
                <a:gd name="connsiteY124" fmla="*/ 219255 h 4655637"/>
                <a:gd name="connsiteX125" fmla="*/ 723324 w 3241008"/>
                <a:gd name="connsiteY125" fmla="*/ 205605 h 4655637"/>
                <a:gd name="connsiteX126" fmla="*/ 757464 w 3241008"/>
                <a:gd name="connsiteY126" fmla="*/ 189395 h 4655637"/>
                <a:gd name="connsiteX127" fmla="*/ 790750 w 3241008"/>
                <a:gd name="connsiteY127" fmla="*/ 170627 h 4655637"/>
                <a:gd name="connsiteX128" fmla="*/ 824035 w 3241008"/>
                <a:gd name="connsiteY128" fmla="*/ 151858 h 4655637"/>
                <a:gd name="connsiteX129" fmla="*/ 853907 w 3241008"/>
                <a:gd name="connsiteY129" fmla="*/ 131382 h 4655637"/>
                <a:gd name="connsiteX130" fmla="*/ 887193 w 3241008"/>
                <a:gd name="connsiteY130" fmla="*/ 109201 h 4655637"/>
                <a:gd name="connsiteX131" fmla="*/ 925600 w 3241008"/>
                <a:gd name="connsiteY131" fmla="*/ 81901 h 4655637"/>
                <a:gd name="connsiteX132" fmla="*/ 946084 w 3241008"/>
                <a:gd name="connsiteY132" fmla="*/ 64838 h 4655637"/>
                <a:gd name="connsiteX133" fmla="*/ 968274 w 3241008"/>
                <a:gd name="connsiteY133" fmla="*/ 46069 h 4655637"/>
                <a:gd name="connsiteX134" fmla="*/ 988757 w 3241008"/>
                <a:gd name="connsiteY134" fmla="*/ 23888 h 4655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3241008" h="4655637">
                  <a:moveTo>
                    <a:pt x="1010949" y="0"/>
                  </a:moveTo>
                  <a:lnTo>
                    <a:pt x="1009241" y="110908"/>
                  </a:lnTo>
                  <a:lnTo>
                    <a:pt x="1007534" y="250821"/>
                  </a:lnTo>
                  <a:lnTo>
                    <a:pt x="1007534" y="380497"/>
                  </a:lnTo>
                  <a:lnTo>
                    <a:pt x="1009241" y="431685"/>
                  </a:lnTo>
                  <a:lnTo>
                    <a:pt x="1011802" y="465811"/>
                  </a:lnTo>
                  <a:lnTo>
                    <a:pt x="1013508" y="469223"/>
                  </a:lnTo>
                  <a:lnTo>
                    <a:pt x="1022044" y="476901"/>
                  </a:lnTo>
                  <a:lnTo>
                    <a:pt x="1048501" y="494817"/>
                  </a:lnTo>
                  <a:lnTo>
                    <a:pt x="1089468" y="519557"/>
                  </a:lnTo>
                  <a:lnTo>
                    <a:pt x="1141531" y="549417"/>
                  </a:lnTo>
                  <a:lnTo>
                    <a:pt x="1203835" y="582689"/>
                  </a:lnTo>
                  <a:lnTo>
                    <a:pt x="1272967" y="617668"/>
                  </a:lnTo>
                  <a:lnTo>
                    <a:pt x="1347221" y="654353"/>
                  </a:lnTo>
                  <a:lnTo>
                    <a:pt x="1423180" y="690184"/>
                  </a:lnTo>
                  <a:lnTo>
                    <a:pt x="1510235" y="715778"/>
                  </a:lnTo>
                  <a:lnTo>
                    <a:pt x="1543522" y="725163"/>
                  </a:lnTo>
                  <a:lnTo>
                    <a:pt x="1614360" y="743931"/>
                  </a:lnTo>
                  <a:lnTo>
                    <a:pt x="1692028" y="764407"/>
                  </a:lnTo>
                  <a:lnTo>
                    <a:pt x="1785057" y="791707"/>
                  </a:lnTo>
                  <a:lnTo>
                    <a:pt x="1888329" y="823273"/>
                  </a:lnTo>
                  <a:lnTo>
                    <a:pt x="1938684" y="838629"/>
                  </a:lnTo>
                  <a:lnTo>
                    <a:pt x="1989040" y="857398"/>
                  </a:lnTo>
                  <a:lnTo>
                    <a:pt x="2036834" y="875314"/>
                  </a:lnTo>
                  <a:lnTo>
                    <a:pt x="2080362" y="894082"/>
                  </a:lnTo>
                  <a:lnTo>
                    <a:pt x="2120476" y="911146"/>
                  </a:lnTo>
                  <a:lnTo>
                    <a:pt x="2155469" y="930767"/>
                  </a:lnTo>
                  <a:lnTo>
                    <a:pt x="2174245" y="941858"/>
                  </a:lnTo>
                  <a:lnTo>
                    <a:pt x="2193022" y="953801"/>
                  </a:lnTo>
                  <a:lnTo>
                    <a:pt x="2213506" y="968305"/>
                  </a:lnTo>
                  <a:lnTo>
                    <a:pt x="2235696" y="987074"/>
                  </a:lnTo>
                  <a:lnTo>
                    <a:pt x="2257887" y="1007549"/>
                  </a:lnTo>
                  <a:lnTo>
                    <a:pt x="2281784" y="1031437"/>
                  </a:lnTo>
                  <a:lnTo>
                    <a:pt x="2304828" y="1058737"/>
                  </a:lnTo>
                  <a:lnTo>
                    <a:pt x="2328726" y="1090303"/>
                  </a:lnTo>
                  <a:lnTo>
                    <a:pt x="2352623" y="1124428"/>
                  </a:lnTo>
                  <a:lnTo>
                    <a:pt x="2378228" y="1164526"/>
                  </a:lnTo>
                  <a:lnTo>
                    <a:pt x="2402978" y="1207182"/>
                  </a:lnTo>
                  <a:lnTo>
                    <a:pt x="2428584" y="1254104"/>
                  </a:lnTo>
                  <a:lnTo>
                    <a:pt x="2454188" y="1306145"/>
                  </a:lnTo>
                  <a:lnTo>
                    <a:pt x="2478939" y="1365012"/>
                  </a:lnTo>
                  <a:lnTo>
                    <a:pt x="2504543" y="1426437"/>
                  </a:lnTo>
                  <a:lnTo>
                    <a:pt x="2528440" y="1494687"/>
                  </a:lnTo>
                  <a:lnTo>
                    <a:pt x="2540389" y="1533932"/>
                  </a:lnTo>
                  <a:lnTo>
                    <a:pt x="2554899" y="1582561"/>
                  </a:lnTo>
                  <a:lnTo>
                    <a:pt x="2589892" y="1710530"/>
                  </a:lnTo>
                  <a:lnTo>
                    <a:pt x="2629152" y="1871771"/>
                  </a:lnTo>
                  <a:lnTo>
                    <a:pt x="2675240" y="2062873"/>
                  </a:lnTo>
                  <a:lnTo>
                    <a:pt x="2723888" y="2276156"/>
                  </a:lnTo>
                  <a:lnTo>
                    <a:pt x="2775951" y="2509914"/>
                  </a:lnTo>
                  <a:lnTo>
                    <a:pt x="2886903" y="3010703"/>
                  </a:lnTo>
                  <a:lnTo>
                    <a:pt x="2997856" y="3525995"/>
                  </a:lnTo>
                  <a:lnTo>
                    <a:pt x="3101981" y="4013986"/>
                  </a:lnTo>
                  <a:lnTo>
                    <a:pt x="3193303" y="4436286"/>
                  </a:lnTo>
                  <a:lnTo>
                    <a:pt x="3241008" y="4655637"/>
                  </a:lnTo>
                  <a:lnTo>
                    <a:pt x="2513510" y="4655637"/>
                  </a:lnTo>
                  <a:lnTo>
                    <a:pt x="2485766" y="4652129"/>
                  </a:lnTo>
                  <a:lnTo>
                    <a:pt x="2471257" y="4600088"/>
                  </a:lnTo>
                  <a:lnTo>
                    <a:pt x="2454188" y="4535250"/>
                  </a:lnTo>
                  <a:lnTo>
                    <a:pt x="2412367" y="4371449"/>
                  </a:lnTo>
                  <a:lnTo>
                    <a:pt x="2367132" y="4169256"/>
                  </a:lnTo>
                  <a:lnTo>
                    <a:pt x="2315070" y="3941470"/>
                  </a:lnTo>
                  <a:lnTo>
                    <a:pt x="2261300" y="3700034"/>
                  </a:lnTo>
                  <a:lnTo>
                    <a:pt x="2207531" y="3455185"/>
                  </a:lnTo>
                  <a:lnTo>
                    <a:pt x="2156322" y="3216308"/>
                  </a:lnTo>
                  <a:lnTo>
                    <a:pt x="2111087" y="2997052"/>
                  </a:lnTo>
                  <a:lnTo>
                    <a:pt x="2094871" y="3028619"/>
                  </a:lnTo>
                  <a:lnTo>
                    <a:pt x="2076094" y="3061891"/>
                  </a:lnTo>
                  <a:lnTo>
                    <a:pt x="2066706" y="3113932"/>
                  </a:lnTo>
                  <a:lnTo>
                    <a:pt x="2053904" y="3165973"/>
                  </a:lnTo>
                  <a:lnTo>
                    <a:pt x="2014644" y="3334893"/>
                  </a:lnTo>
                  <a:lnTo>
                    <a:pt x="1968556" y="3531966"/>
                  </a:lnTo>
                  <a:lnTo>
                    <a:pt x="1922468" y="3746956"/>
                  </a:lnTo>
                  <a:lnTo>
                    <a:pt x="1877233" y="3967917"/>
                  </a:lnTo>
                  <a:lnTo>
                    <a:pt x="1834559" y="4184612"/>
                  </a:lnTo>
                  <a:lnTo>
                    <a:pt x="1796152" y="4386805"/>
                  </a:lnTo>
                  <a:lnTo>
                    <a:pt x="1766280" y="4564256"/>
                  </a:lnTo>
                  <a:lnTo>
                    <a:pt x="1755185" y="4639332"/>
                  </a:lnTo>
                  <a:lnTo>
                    <a:pt x="1752824" y="4655637"/>
                  </a:lnTo>
                  <a:lnTo>
                    <a:pt x="0" y="4655637"/>
                  </a:lnTo>
                  <a:lnTo>
                    <a:pt x="0" y="855812"/>
                  </a:lnTo>
                  <a:lnTo>
                    <a:pt x="33711" y="878726"/>
                  </a:lnTo>
                  <a:lnTo>
                    <a:pt x="76385" y="901760"/>
                  </a:lnTo>
                  <a:lnTo>
                    <a:pt x="113938" y="922236"/>
                  </a:lnTo>
                  <a:lnTo>
                    <a:pt x="148931" y="941858"/>
                  </a:lnTo>
                  <a:lnTo>
                    <a:pt x="202700" y="964892"/>
                  </a:lnTo>
                  <a:lnTo>
                    <a:pt x="224891" y="974277"/>
                  </a:lnTo>
                  <a:lnTo>
                    <a:pt x="204407" y="936739"/>
                  </a:lnTo>
                  <a:lnTo>
                    <a:pt x="185630" y="897495"/>
                  </a:lnTo>
                  <a:lnTo>
                    <a:pt x="163439" y="847160"/>
                  </a:lnTo>
                  <a:lnTo>
                    <a:pt x="152344" y="818154"/>
                  </a:lnTo>
                  <a:lnTo>
                    <a:pt x="141249" y="788294"/>
                  </a:lnTo>
                  <a:lnTo>
                    <a:pt x="131861" y="756728"/>
                  </a:lnTo>
                  <a:lnTo>
                    <a:pt x="122472" y="723456"/>
                  </a:lnTo>
                  <a:lnTo>
                    <a:pt x="113938" y="690184"/>
                  </a:lnTo>
                  <a:lnTo>
                    <a:pt x="109671" y="655206"/>
                  </a:lnTo>
                  <a:lnTo>
                    <a:pt x="104550" y="622786"/>
                  </a:lnTo>
                  <a:lnTo>
                    <a:pt x="102842" y="587808"/>
                  </a:lnTo>
                  <a:lnTo>
                    <a:pt x="104550" y="532355"/>
                  </a:lnTo>
                  <a:lnTo>
                    <a:pt x="106256" y="489698"/>
                  </a:lnTo>
                  <a:lnTo>
                    <a:pt x="111377" y="453013"/>
                  </a:lnTo>
                  <a:lnTo>
                    <a:pt x="106256" y="5972"/>
                  </a:lnTo>
                  <a:lnTo>
                    <a:pt x="128447" y="28153"/>
                  </a:lnTo>
                  <a:lnTo>
                    <a:pt x="148931" y="48629"/>
                  </a:lnTo>
                  <a:lnTo>
                    <a:pt x="169414" y="68251"/>
                  </a:lnTo>
                  <a:lnTo>
                    <a:pt x="189045" y="83607"/>
                  </a:lnTo>
                  <a:lnTo>
                    <a:pt x="224891" y="110908"/>
                  </a:lnTo>
                  <a:lnTo>
                    <a:pt x="258176" y="131382"/>
                  </a:lnTo>
                  <a:lnTo>
                    <a:pt x="288048" y="151858"/>
                  </a:lnTo>
                  <a:lnTo>
                    <a:pt x="321334" y="170627"/>
                  </a:lnTo>
                  <a:lnTo>
                    <a:pt x="354620" y="189395"/>
                  </a:lnTo>
                  <a:lnTo>
                    <a:pt x="389613" y="205605"/>
                  </a:lnTo>
                  <a:lnTo>
                    <a:pt x="425459" y="219255"/>
                  </a:lnTo>
                  <a:lnTo>
                    <a:pt x="445943" y="226080"/>
                  </a:lnTo>
                  <a:lnTo>
                    <a:pt x="465573" y="230345"/>
                  </a:lnTo>
                  <a:lnTo>
                    <a:pt x="487763" y="235464"/>
                  </a:lnTo>
                  <a:lnTo>
                    <a:pt x="509100" y="237171"/>
                  </a:lnTo>
                  <a:lnTo>
                    <a:pt x="531291" y="239730"/>
                  </a:lnTo>
                  <a:lnTo>
                    <a:pt x="556895" y="239730"/>
                  </a:lnTo>
                  <a:lnTo>
                    <a:pt x="580793" y="239730"/>
                  </a:lnTo>
                  <a:lnTo>
                    <a:pt x="602983" y="237171"/>
                  </a:lnTo>
                  <a:lnTo>
                    <a:pt x="625174" y="233759"/>
                  </a:lnTo>
                  <a:lnTo>
                    <a:pt x="645658" y="230345"/>
                  </a:lnTo>
                  <a:lnTo>
                    <a:pt x="666141" y="226080"/>
                  </a:lnTo>
                  <a:lnTo>
                    <a:pt x="684918" y="219255"/>
                  </a:lnTo>
                  <a:lnTo>
                    <a:pt x="723324" y="205605"/>
                  </a:lnTo>
                  <a:lnTo>
                    <a:pt x="757464" y="189395"/>
                  </a:lnTo>
                  <a:lnTo>
                    <a:pt x="790750" y="170627"/>
                  </a:lnTo>
                  <a:lnTo>
                    <a:pt x="824035" y="151858"/>
                  </a:lnTo>
                  <a:lnTo>
                    <a:pt x="853907" y="131382"/>
                  </a:lnTo>
                  <a:lnTo>
                    <a:pt x="887193" y="109201"/>
                  </a:lnTo>
                  <a:lnTo>
                    <a:pt x="925600" y="81901"/>
                  </a:lnTo>
                  <a:lnTo>
                    <a:pt x="946084" y="64838"/>
                  </a:lnTo>
                  <a:lnTo>
                    <a:pt x="968274" y="46069"/>
                  </a:lnTo>
                  <a:lnTo>
                    <a:pt x="988757" y="2388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000000"/>
                </a:solidFill>
                <a:latin typeface="Imago"/>
              </a:endParaRP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0B51E09C-375A-4682-A405-54295C441E8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13" b="1699"/>
            <a:stretch/>
          </p:blipFill>
          <p:spPr>
            <a:xfrm>
              <a:off x="0" y="116541"/>
              <a:ext cx="3268754" cy="6741459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87CC3F65-CF8B-4221-BA42-5CE0F44DC6F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0"/>
            <a:stretch/>
          </p:blipFill>
          <p:spPr>
            <a:xfrm>
              <a:off x="-6525" y="110265"/>
              <a:ext cx="1382437" cy="2335323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3568A6EC-DF2E-4A19-81E5-C089E91FD41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64" t="25887" r="21635" b="25378"/>
            <a:stretch/>
          </p:blipFill>
          <p:spPr>
            <a:xfrm>
              <a:off x="1965558" y="4645741"/>
              <a:ext cx="140595" cy="1205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29532380"/>
      </p:ext>
    </p:extLst>
  </p:cSld>
  <p:clrMapOvr>
    <a:masterClrMapping/>
  </p:clrMapOvr>
  <p:transition/>
  <p:hf hdr="0" dt="0"/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Not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84717" y="6643306"/>
            <a:ext cx="1141338" cy="138499"/>
          </a:xfrm>
        </p:spPr>
        <p:txBody>
          <a:bodyPr wrap="none" lIns="0" tIns="0" rIns="0" bIns="0" anchor="b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000"/>
            </a:lvl1pPr>
          </a:lstStyle>
          <a:p>
            <a:pPr lvl="0"/>
            <a:r>
              <a:rPr lang="en-US" dirty="0"/>
              <a:t>Click to edit Footnote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300840" y="6643306"/>
            <a:ext cx="1304844" cy="138499"/>
          </a:xfrm>
        </p:spPr>
        <p:txBody>
          <a:bodyPr wrap="none" lIns="0" tIns="0" rIns="0" bIns="0" anchor="b">
            <a:sp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FontTx/>
              <a:buNone/>
              <a:defRPr sz="1000" baseline="0"/>
            </a:lvl1pPr>
          </a:lstStyle>
          <a:p>
            <a:pPr lvl="0"/>
            <a:r>
              <a:rPr lang="en-US" dirty="0"/>
              <a:t>Click to edit source note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31B572-A6BB-4ECD-AAF6-620BB46D7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601" y="1550988"/>
            <a:ext cx="11137693" cy="45291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942689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601" y="1550988"/>
            <a:ext cx="11137693" cy="45291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077016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Not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69899" y="1550988"/>
            <a:ext cx="5396754" cy="45291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1"/>
          </p:nvPr>
        </p:nvSpPr>
        <p:spPr>
          <a:xfrm>
            <a:off x="6206844" y="1550988"/>
            <a:ext cx="5396754" cy="45291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84717" y="6643306"/>
            <a:ext cx="1141338" cy="138499"/>
          </a:xfrm>
        </p:spPr>
        <p:txBody>
          <a:bodyPr wrap="none" lIns="0" tIns="0" rIns="0" bIns="0" anchor="b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000"/>
            </a:lvl1pPr>
          </a:lstStyle>
          <a:p>
            <a:pPr lvl="0"/>
            <a:r>
              <a:rPr lang="en-US" dirty="0"/>
              <a:t>Click to edit Footnote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0300840" y="6643306"/>
            <a:ext cx="1304844" cy="138499"/>
          </a:xfrm>
        </p:spPr>
        <p:txBody>
          <a:bodyPr wrap="none" lIns="0" tIns="0" rIns="0" bIns="0" anchor="b">
            <a:sp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FontTx/>
              <a:buNone/>
              <a:defRPr sz="1000" baseline="0"/>
            </a:lvl1pPr>
          </a:lstStyle>
          <a:p>
            <a:pPr lvl="0"/>
            <a:r>
              <a:rPr lang="en-US" dirty="0"/>
              <a:t>Click to edit source note</a:t>
            </a:r>
          </a:p>
        </p:txBody>
      </p:sp>
    </p:spTree>
    <p:extLst>
      <p:ext uri="{BB962C8B-B14F-4D97-AF65-F5344CB8AC3E}">
        <p14:creationId xmlns:p14="http://schemas.microsoft.com/office/powerpoint/2010/main" val="129366816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shpPlaceholderDat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hpPlaceholderNumber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32AB4-61FB-4062-9E20-33DD6EC647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910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69899" y="1550988"/>
            <a:ext cx="5396754" cy="45291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1"/>
          </p:nvPr>
        </p:nvSpPr>
        <p:spPr>
          <a:xfrm>
            <a:off x="6206844" y="1550988"/>
            <a:ext cx="5396754" cy="45291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9100699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Content (Not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84717" y="6643306"/>
            <a:ext cx="1141338" cy="138499"/>
          </a:xfrm>
        </p:spPr>
        <p:txBody>
          <a:bodyPr wrap="none" lIns="0" tIns="0" rIns="0" bIns="0" anchor="b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000"/>
            </a:lvl1pPr>
          </a:lstStyle>
          <a:p>
            <a:pPr lvl="0"/>
            <a:r>
              <a:rPr lang="en-US" dirty="0"/>
              <a:t>Click to edit Footnote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300840" y="6643306"/>
            <a:ext cx="1304844" cy="138499"/>
          </a:xfrm>
        </p:spPr>
        <p:txBody>
          <a:bodyPr wrap="none" lIns="0" tIns="0" rIns="0" bIns="0" anchor="b">
            <a:sp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FontTx/>
              <a:buNone/>
              <a:defRPr sz="1000" baseline="0"/>
            </a:lvl1pPr>
          </a:lstStyle>
          <a:p>
            <a:pPr lvl="0"/>
            <a:r>
              <a:rPr lang="en-US" dirty="0"/>
              <a:t>Click to edit source note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5BBCDF90-E0E5-428B-8795-E7DC42497A1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69899" y="1550988"/>
            <a:ext cx="5396754" cy="45291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019929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9FDAB729-4753-481C-B6D7-87FECDF2AB8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69899" y="1550988"/>
            <a:ext cx="5396754" cy="45291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4839007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Content (Not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84717" y="6643306"/>
            <a:ext cx="1141338" cy="138499"/>
          </a:xfrm>
        </p:spPr>
        <p:txBody>
          <a:bodyPr wrap="none" lIns="0" tIns="0" rIns="0" bIns="0" anchor="b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000"/>
            </a:lvl1pPr>
          </a:lstStyle>
          <a:p>
            <a:pPr lvl="0"/>
            <a:r>
              <a:rPr lang="en-US" dirty="0"/>
              <a:t>Click to edit Footnote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0300840" y="6643306"/>
            <a:ext cx="1304844" cy="138499"/>
          </a:xfrm>
        </p:spPr>
        <p:txBody>
          <a:bodyPr wrap="none" lIns="0" tIns="0" rIns="0" bIns="0" anchor="b">
            <a:sp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FontTx/>
              <a:buNone/>
              <a:defRPr sz="1000" baseline="0"/>
            </a:lvl1pPr>
          </a:lstStyle>
          <a:p>
            <a:pPr lvl="0"/>
            <a:r>
              <a:rPr lang="en-US" dirty="0"/>
              <a:t>Click to edit source note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4AE6976F-D174-4D06-8EDC-B027C904B6B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06844" y="1550988"/>
            <a:ext cx="5396754" cy="45291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2359772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79313F7B-2FCB-4874-8D96-AE7357652C8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06844" y="1550988"/>
            <a:ext cx="5396754" cy="45291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8859643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(not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84717" y="6643306"/>
            <a:ext cx="1141338" cy="138499"/>
          </a:xfrm>
        </p:spPr>
        <p:txBody>
          <a:bodyPr wrap="none" lIns="0" tIns="0" rIns="0" bIns="0" anchor="b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000"/>
            </a:lvl1pPr>
          </a:lstStyle>
          <a:p>
            <a:pPr lvl="0"/>
            <a:r>
              <a:rPr lang="en-US" dirty="0"/>
              <a:t>Click to edit Footnote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300840" y="6643306"/>
            <a:ext cx="1304844" cy="138499"/>
          </a:xfrm>
        </p:spPr>
        <p:txBody>
          <a:bodyPr wrap="none" lIns="0" tIns="0" rIns="0" bIns="0" anchor="b">
            <a:sp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FontTx/>
              <a:buNone/>
              <a:defRPr sz="1000" baseline="0"/>
            </a:lvl1pPr>
          </a:lstStyle>
          <a:p>
            <a:pPr lvl="0"/>
            <a:r>
              <a:rPr lang="en-US" dirty="0"/>
              <a:t>Click to edit source note</a:t>
            </a:r>
          </a:p>
        </p:txBody>
      </p:sp>
      <p:pic>
        <p:nvPicPr>
          <p:cNvPr id="6" name="Picture 2" descr="X:\Studio_Main\PRESENTATIONS\04 Logos\Roche\Roche 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72596" y="456112"/>
            <a:ext cx="840941" cy="43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06257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4226544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8300911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482AC649-DDFB-4B58-815A-4D39E1428B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865" y="6286500"/>
            <a:ext cx="7921625" cy="317500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/>
            </a:lvl1pPr>
          </a:lstStyle>
          <a:p>
            <a:pPr lvl="0"/>
            <a:r>
              <a:rPr lang="en-US" dirty="0"/>
              <a:t>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3006638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CF66B4-180B-405A-A8C5-AE4EB216497A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4000">
                <a:schemeClr val="bg1">
                  <a:lumMod val="95000"/>
                </a:schemeClr>
              </a:gs>
              <a:gs pos="62000">
                <a:schemeClr val="bg1"/>
              </a:gs>
              <a:gs pos="100000">
                <a:srgbClr val="D0D2D0"/>
              </a:gs>
            </a:gsLst>
            <a:path path="circle">
              <a:fillToRect r="100000" b="100000"/>
            </a:path>
            <a:tileRect l="-100000" t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i="1">
              <a:solidFill>
                <a:srgbClr val="000000"/>
              </a:solidFill>
              <a:latin typeface="Imago-Medium" pitchFamily="2" charset="0"/>
              <a:ea typeface="MS PGothic" pitchFamily="34" charset="-128"/>
            </a:endParaRPr>
          </a:p>
        </p:txBody>
      </p:sp>
      <p:pic>
        <p:nvPicPr>
          <p:cNvPr id="24" name="Picture 2" descr="X:\Studio_Main\PRESENTATIONS\04 Logos\Roche\Roche 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72596" y="456112"/>
            <a:ext cx="840941" cy="43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6595" name="Title Placeholder 1"/>
          <p:cNvSpPr>
            <a:spLocks noGrp="1"/>
          </p:cNvSpPr>
          <p:nvPr>
            <p:ph type="ctrTitle" hasCustomPrompt="1"/>
          </p:nvPr>
        </p:nvSpPr>
        <p:spPr>
          <a:xfrm>
            <a:off x="3394512" y="2812656"/>
            <a:ext cx="6291853" cy="659076"/>
          </a:xfrm>
        </p:spPr>
        <p:txBody>
          <a:bodyPr lIns="0" tIns="0" rIns="0" bIns="0" anchor="b"/>
          <a:lstStyle>
            <a:lvl1pPr>
              <a:lnSpc>
                <a:spcPct val="100000"/>
              </a:lnSpc>
              <a:defRPr sz="3200" b="1">
                <a:solidFill>
                  <a:schemeClr val="accent1"/>
                </a:solidFill>
                <a:latin typeface="Imago" pitchFamily="2" charset="0"/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1050" name="Rectangle 1049">
            <a:extLst>
              <a:ext uri="{FF2B5EF4-FFF2-40B4-BE49-F238E27FC236}">
                <a16:creationId xmlns:a16="http://schemas.microsoft.com/office/drawing/2014/main" id="{A5DE590E-D5D2-424E-915F-A8A7340DBA03}"/>
              </a:ext>
            </a:extLst>
          </p:cNvPr>
          <p:cNvSpPr/>
          <p:nvPr userDrawn="1"/>
        </p:nvSpPr>
        <p:spPr bwMode="auto">
          <a:xfrm>
            <a:off x="0" y="6248400"/>
            <a:ext cx="12192000" cy="609600"/>
          </a:xfrm>
          <a:prstGeom prst="rect">
            <a:avLst/>
          </a:prstGeom>
          <a:gradFill flip="none" rotWithShape="1">
            <a:gsLst>
              <a:gs pos="31000">
                <a:schemeClr val="accent1"/>
              </a:gs>
              <a:gs pos="0">
                <a:schemeClr val="accent1"/>
              </a:gs>
              <a:gs pos="78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i="1">
              <a:solidFill>
                <a:srgbClr val="000000"/>
              </a:solidFill>
              <a:latin typeface="Imago-Medium" pitchFamily="2" charset="0"/>
              <a:ea typeface="MS PGothic" pitchFamily="34" charset="-128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56A26AC-0753-48E4-9891-A8AE8710A4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1" t="13357" r="2058" b="9172"/>
          <a:stretch/>
        </p:blipFill>
        <p:spPr>
          <a:xfrm>
            <a:off x="6562168" y="4751294"/>
            <a:ext cx="4751294" cy="2195869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95F8EC-9559-4794-A790-641398B1592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94512" y="4512803"/>
            <a:ext cx="6291853" cy="33855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GB" sz="2200" b="1" kern="1200" dirty="0"/>
            </a:lvl1pPr>
          </a:lstStyle>
          <a:p>
            <a:pPr marL="268288" lvl="0" indent="-268288" defTabSz="914400" latinLnBrk="0"/>
            <a:r>
              <a:rPr lang="en-US" dirty="0"/>
              <a:t>Click to edit date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E3EC419-AC1F-4CF1-B163-BE184C9AE5A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94512" y="3523129"/>
            <a:ext cx="6291853" cy="3667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GB" b="1" i="1" dirty="0">
                <a:solidFill>
                  <a:schemeClr val="accent1"/>
                </a:solidFill>
                <a:latin typeface="Minion" pitchFamily="18" charset="0"/>
              </a:defRPr>
            </a:lvl1pPr>
          </a:lstStyle>
          <a:p>
            <a:pPr marL="268288" lvl="0" indent="-268288">
              <a:spcBef>
                <a:spcPct val="0"/>
              </a:spcBef>
            </a:pPr>
            <a:r>
              <a:rPr lang="en-US" dirty="0"/>
              <a:t>Click to edit master subtitle style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9896320"/>
      </p:ext>
    </p:extLst>
  </p:cSld>
  <p:clrMapOvr>
    <a:masterClrMapping/>
  </p:clrMapOvr>
  <p:transition/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247" y="4406902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247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hpPlaceholderDat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hpPlaceholderNumber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649DD-8E2B-4957-9020-F806BA43D3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093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549190B-5C40-46C4-BFC1-3C56C7F56A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887" y="0"/>
            <a:ext cx="6200767" cy="685800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CA46C693-BA69-4AC3-B2F1-43A854FD9BBE}"/>
              </a:ext>
            </a:extLst>
          </p:cNvPr>
          <p:cNvSpPr/>
          <p:nvPr userDrawn="1"/>
        </p:nvSpPr>
        <p:spPr bwMode="auto">
          <a:xfrm>
            <a:off x="35361" y="-9009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94000">
                <a:srgbClr val="E1F0FF"/>
              </a:gs>
              <a:gs pos="38000">
                <a:schemeClr val="bg1">
                  <a:alpha val="37000"/>
                </a:schemeClr>
              </a:gs>
              <a:gs pos="100000">
                <a:srgbClr val="E1F0FF">
                  <a:alpha val="72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i="1">
              <a:solidFill>
                <a:srgbClr val="000000"/>
              </a:solidFill>
              <a:latin typeface="Imago-Medium" pitchFamily="2" charset="0"/>
              <a:ea typeface="MS PGothic" pitchFamily="34" charset="-12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5B1666-5C46-45BA-AD2C-84B738AC98ED}"/>
              </a:ext>
            </a:extLst>
          </p:cNvPr>
          <p:cNvSpPr/>
          <p:nvPr userDrawn="1"/>
        </p:nvSpPr>
        <p:spPr bwMode="auto">
          <a:xfrm>
            <a:off x="0" y="6248400"/>
            <a:ext cx="12192000" cy="609600"/>
          </a:xfrm>
          <a:prstGeom prst="rect">
            <a:avLst/>
          </a:prstGeom>
          <a:gradFill flip="none" rotWithShape="1">
            <a:gsLst>
              <a:gs pos="31000">
                <a:schemeClr val="accent1"/>
              </a:gs>
              <a:gs pos="0">
                <a:schemeClr val="accent1"/>
              </a:gs>
              <a:gs pos="78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i="1">
              <a:solidFill>
                <a:srgbClr val="000000"/>
              </a:solidFill>
              <a:latin typeface="Imago-Medium" pitchFamily="2" charset="0"/>
              <a:ea typeface="MS PGothic" pitchFamily="34" charset="-128"/>
            </a:endParaRPr>
          </a:p>
        </p:txBody>
      </p:sp>
      <p:sp>
        <p:nvSpPr>
          <p:cNvPr id="19" name="Title Placeholder 1">
            <a:extLst>
              <a:ext uri="{FF2B5EF4-FFF2-40B4-BE49-F238E27FC236}">
                <a16:creationId xmlns:a16="http://schemas.microsoft.com/office/drawing/2014/main" id="{E623FC64-8026-490E-999B-28E0D6331B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94512" y="2812656"/>
            <a:ext cx="6291853" cy="659076"/>
          </a:xfr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3200" b="1">
                <a:solidFill>
                  <a:schemeClr val="accent1"/>
                </a:solidFill>
                <a:latin typeface="Imago" pitchFamily="2" charset="0"/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497E67AA-4B56-4A11-8327-D2FA2EA6F15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94512" y="3525338"/>
            <a:ext cx="6291853" cy="369332"/>
          </a:xfrm>
        </p:spPr>
        <p:txBody>
          <a:bodyPr wrap="square" lIns="0" tIns="0" rIns="0" bIns="0">
            <a:spAutoFit/>
          </a:bodyPr>
          <a:lstStyle>
            <a:lvl1pPr marL="0" indent="0">
              <a:spcBef>
                <a:spcPct val="0"/>
              </a:spcBef>
              <a:buFont typeface="Arial" panose="020B0604020202020204" pitchFamily="34" charset="0"/>
              <a:buNone/>
              <a:defRPr sz="2400" b="1" i="1">
                <a:solidFill>
                  <a:schemeClr val="tx1"/>
                </a:solidFill>
                <a:latin typeface="Minion" pitchFamily="18" charset="0"/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  <a:endParaRPr lang="en-GB" noProof="0" dirty="0"/>
          </a:p>
        </p:txBody>
      </p:sp>
      <p:pic>
        <p:nvPicPr>
          <p:cNvPr id="24" name="Picture 2" descr="X:\Studio_Main\PRESENTATIONS\04 Logos\Roche\Roche 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72596" y="456112"/>
            <a:ext cx="840941" cy="43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247C58C-E071-4998-9051-CEC62154ED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71" t="13357" r="2058" b="9172"/>
          <a:stretch/>
        </p:blipFill>
        <p:spPr>
          <a:xfrm>
            <a:off x="6562168" y="4751294"/>
            <a:ext cx="4751294" cy="2195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838166"/>
      </p:ext>
    </p:extLst>
  </p:cSld>
  <p:clrMapOvr>
    <a:masterClrMapping/>
  </p:clrMapOvr>
  <p:transition/>
  <p:hf hdr="0" dt="0"/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(Not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84717" y="6643306"/>
            <a:ext cx="1141338" cy="138499"/>
          </a:xfrm>
        </p:spPr>
        <p:txBody>
          <a:bodyPr wrap="none" lIns="0" tIns="0" rIns="0" bIns="0" anchor="b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000"/>
            </a:lvl1pPr>
          </a:lstStyle>
          <a:p>
            <a:pPr lvl="0"/>
            <a:r>
              <a:rPr lang="en-US" dirty="0"/>
              <a:t>Click to edit Footnote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300840" y="6643306"/>
            <a:ext cx="1304844" cy="138499"/>
          </a:xfrm>
        </p:spPr>
        <p:txBody>
          <a:bodyPr wrap="none" lIns="0" tIns="0" rIns="0" bIns="0" anchor="b">
            <a:sp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FontTx/>
              <a:buNone/>
              <a:defRPr sz="1000" baseline="0"/>
            </a:lvl1pPr>
          </a:lstStyle>
          <a:p>
            <a:pPr lvl="0"/>
            <a:r>
              <a:rPr lang="en-US" dirty="0"/>
              <a:t>Click to edit source note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31B572-A6BB-4ECD-AAF6-620BB46D7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601" y="1550988"/>
            <a:ext cx="11137693" cy="45291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6" name="Picture 2" descr="X:\Studio_Main\PRESENTATIONS\04 Logos\Roche\Roche 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72596" y="456112"/>
            <a:ext cx="840941" cy="43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529413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601" y="1550988"/>
            <a:ext cx="11137693" cy="45291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9994494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Not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69899" y="1550988"/>
            <a:ext cx="5396754" cy="45291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1"/>
          </p:nvPr>
        </p:nvSpPr>
        <p:spPr>
          <a:xfrm>
            <a:off x="6206844" y="1550988"/>
            <a:ext cx="5396754" cy="45291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84717" y="6643306"/>
            <a:ext cx="1141338" cy="138499"/>
          </a:xfrm>
        </p:spPr>
        <p:txBody>
          <a:bodyPr wrap="none" lIns="0" tIns="0" rIns="0" bIns="0" anchor="b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000"/>
            </a:lvl1pPr>
          </a:lstStyle>
          <a:p>
            <a:pPr lvl="0"/>
            <a:r>
              <a:rPr lang="en-US" dirty="0"/>
              <a:t>Click to edit Footnote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0300840" y="6643306"/>
            <a:ext cx="1304844" cy="138499"/>
          </a:xfrm>
        </p:spPr>
        <p:txBody>
          <a:bodyPr wrap="none" lIns="0" tIns="0" rIns="0" bIns="0" anchor="b">
            <a:sp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FontTx/>
              <a:buNone/>
              <a:defRPr sz="1000" baseline="0"/>
            </a:lvl1pPr>
          </a:lstStyle>
          <a:p>
            <a:pPr lvl="0"/>
            <a:r>
              <a:rPr lang="en-US" dirty="0"/>
              <a:t>Click to edit source note</a:t>
            </a:r>
          </a:p>
        </p:txBody>
      </p:sp>
    </p:spTree>
    <p:extLst>
      <p:ext uri="{BB962C8B-B14F-4D97-AF65-F5344CB8AC3E}">
        <p14:creationId xmlns:p14="http://schemas.microsoft.com/office/powerpoint/2010/main" val="1934646663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69899" y="1550988"/>
            <a:ext cx="5396754" cy="45291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1"/>
          </p:nvPr>
        </p:nvSpPr>
        <p:spPr>
          <a:xfrm>
            <a:off x="6206844" y="1550988"/>
            <a:ext cx="5396754" cy="45291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9123166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Content (Not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84717" y="6643306"/>
            <a:ext cx="1141338" cy="138499"/>
          </a:xfrm>
        </p:spPr>
        <p:txBody>
          <a:bodyPr wrap="none" lIns="0" tIns="0" rIns="0" bIns="0" anchor="b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000"/>
            </a:lvl1pPr>
          </a:lstStyle>
          <a:p>
            <a:pPr lvl="0"/>
            <a:r>
              <a:rPr lang="en-US" dirty="0"/>
              <a:t>Click to edit Footnote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300840" y="6643306"/>
            <a:ext cx="1304844" cy="138499"/>
          </a:xfrm>
        </p:spPr>
        <p:txBody>
          <a:bodyPr wrap="none" lIns="0" tIns="0" rIns="0" bIns="0" anchor="b">
            <a:sp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FontTx/>
              <a:buNone/>
              <a:defRPr sz="1000" baseline="0"/>
            </a:lvl1pPr>
          </a:lstStyle>
          <a:p>
            <a:pPr lvl="0"/>
            <a:r>
              <a:rPr lang="en-US" dirty="0"/>
              <a:t>Click to edit source note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5BBCDF90-E0E5-428B-8795-E7DC42497A1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69899" y="1550988"/>
            <a:ext cx="5396754" cy="45291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247213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9FDAB729-4753-481C-B6D7-87FECDF2AB8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69899" y="1550988"/>
            <a:ext cx="5396754" cy="45291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8652938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Content (Not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84717" y="6643306"/>
            <a:ext cx="1141338" cy="138499"/>
          </a:xfrm>
        </p:spPr>
        <p:txBody>
          <a:bodyPr wrap="none" lIns="0" tIns="0" rIns="0" bIns="0" anchor="b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000"/>
            </a:lvl1pPr>
          </a:lstStyle>
          <a:p>
            <a:pPr lvl="0"/>
            <a:r>
              <a:rPr lang="en-US" dirty="0"/>
              <a:t>Click to edit Footnote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0300840" y="6643306"/>
            <a:ext cx="1304844" cy="138499"/>
          </a:xfrm>
        </p:spPr>
        <p:txBody>
          <a:bodyPr wrap="none" lIns="0" tIns="0" rIns="0" bIns="0" anchor="b">
            <a:sp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FontTx/>
              <a:buNone/>
              <a:defRPr sz="1000" baseline="0"/>
            </a:lvl1pPr>
          </a:lstStyle>
          <a:p>
            <a:pPr lvl="0"/>
            <a:r>
              <a:rPr lang="en-US" dirty="0"/>
              <a:t>Click to edit source note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4AE6976F-D174-4D06-8EDC-B027C904B6B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06844" y="1550988"/>
            <a:ext cx="5396754" cy="45291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1378688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79313F7B-2FCB-4874-8D96-AE7357652C8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06844" y="1550988"/>
            <a:ext cx="5396754" cy="45291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9912457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(not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84717" y="6643306"/>
            <a:ext cx="1141338" cy="138499"/>
          </a:xfrm>
        </p:spPr>
        <p:txBody>
          <a:bodyPr wrap="none" lIns="0" tIns="0" rIns="0" bIns="0" anchor="b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000"/>
            </a:lvl1pPr>
          </a:lstStyle>
          <a:p>
            <a:pPr lvl="0"/>
            <a:r>
              <a:rPr lang="en-US" dirty="0"/>
              <a:t>Click to edit Footnote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300840" y="6643306"/>
            <a:ext cx="1304844" cy="138499"/>
          </a:xfrm>
        </p:spPr>
        <p:txBody>
          <a:bodyPr wrap="none" lIns="0" tIns="0" rIns="0" bIns="0" anchor="b">
            <a:sp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FontTx/>
              <a:buNone/>
              <a:defRPr sz="1000" baseline="0"/>
            </a:lvl1pPr>
          </a:lstStyle>
          <a:p>
            <a:pPr lvl="0"/>
            <a:r>
              <a:rPr lang="en-US" dirty="0"/>
              <a:t>Click to edit source note</a:t>
            </a:r>
          </a:p>
        </p:txBody>
      </p:sp>
    </p:spTree>
    <p:extLst>
      <p:ext uri="{BB962C8B-B14F-4D97-AF65-F5344CB8AC3E}">
        <p14:creationId xmlns:p14="http://schemas.microsoft.com/office/powerpoint/2010/main" val="176421957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9493" y="1806575"/>
            <a:ext cx="5474677" cy="4471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1739" y="1806575"/>
            <a:ext cx="5476631" cy="4471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5" name="shpPlaceholderDat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hpPlaceholderNumber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45B92-9666-4195-B6E1-FD81DD2D83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254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4" name="Picture 2" descr="X:\Studio_Main\PRESENTATIONS\04 Logos\Roche\Roche 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72596" y="456112"/>
            <a:ext cx="840941" cy="43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237384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X:\Studio_Main\PRESENTATIONS\04 Logos\Roche\Roche 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72596" y="456112"/>
            <a:ext cx="840941" cy="43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1593263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pPlaceholderTitle">
            <a:extLst>
              <a:ext uri="{FF2B5EF4-FFF2-40B4-BE49-F238E27FC236}">
                <a16:creationId xmlns:a16="http://schemas.microsoft.com/office/drawing/2014/main" id="{E5ADA28F-59D6-4985-A64D-903A98D310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55812" y="277906"/>
            <a:ext cx="9908987" cy="1273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5C01D211-EF94-49D1-978B-E83AFA9216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6278879"/>
            <a:ext cx="3942438" cy="455413"/>
          </a:xfrm>
        </p:spPr>
        <p:txBody>
          <a:bodyPr anchor="b" anchorCtr="0"/>
          <a:lstStyle>
            <a:lvl1pPr marL="0" indent="0" algn="l">
              <a:buNone/>
              <a:defRPr sz="1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Abbreviations here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B74A956-A2B7-4A96-87FE-B406F2EA39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62500" y="6278326"/>
            <a:ext cx="3942438" cy="455413"/>
          </a:xfrm>
        </p:spPr>
        <p:txBody>
          <a:bodyPr anchor="b"/>
          <a:lstStyle>
            <a:lvl1pPr marL="0" indent="0" algn="r">
              <a:buNone/>
              <a:defRPr sz="1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References here</a:t>
            </a:r>
            <a:endParaRPr lang="en-GB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1150938"/>
            <a:ext cx="12192000" cy="51279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6000" tIns="45721" rIns="96000" bIns="45721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600" dirty="0">
              <a:solidFill>
                <a:srgbClr val="FFFFFF"/>
              </a:solidFill>
              <a:latin typeface="Imago"/>
              <a:ea typeface="Berthold Imago" pitchFamily="2" charset="-128"/>
              <a:cs typeface="Berthold Imago" pitchFamily="2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6970686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5C01D211-EF94-49D1-978B-E83AFA9216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6278879"/>
            <a:ext cx="3942438" cy="455413"/>
          </a:xfrm>
        </p:spPr>
        <p:txBody>
          <a:bodyPr anchor="b" anchorCtr="0"/>
          <a:lstStyle>
            <a:lvl1pPr marL="0" indent="0" algn="l">
              <a:buNone/>
              <a:defRPr sz="1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Abbreviations here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B74A956-A2B7-4A96-87FE-B406F2EA39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62500" y="6278326"/>
            <a:ext cx="3942438" cy="455413"/>
          </a:xfrm>
        </p:spPr>
        <p:txBody>
          <a:bodyPr anchor="b"/>
          <a:lstStyle>
            <a:lvl1pPr marL="0" indent="0" algn="r">
              <a:buNone/>
              <a:defRPr sz="1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References here</a:t>
            </a:r>
            <a:endParaRPr lang="en-GB" dirty="0"/>
          </a:p>
        </p:txBody>
      </p:sp>
      <p:sp>
        <p:nvSpPr>
          <p:cNvPr id="5" name="shpPlaceholderTitle">
            <a:extLst>
              <a:ext uri="{FF2B5EF4-FFF2-40B4-BE49-F238E27FC236}">
                <a16:creationId xmlns:a16="http://schemas.microsoft.com/office/drawing/2014/main" id="{E3657C8F-9E08-42B8-AFC3-B4540F11EE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55812" y="277906"/>
            <a:ext cx="9908987" cy="1273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5561639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94270" name="shpGridNormal" hidden="1"/>
          <p:cNvGrpSpPr>
            <a:grpSpLocks/>
          </p:cNvGrpSpPr>
          <p:nvPr userDrawn="1"/>
        </p:nvGrpSpPr>
        <p:grpSpPr bwMode="auto">
          <a:xfrm>
            <a:off x="529499" y="514362"/>
            <a:ext cx="11138876" cy="5764213"/>
            <a:chOff x="271" y="324"/>
            <a:chExt cx="5701" cy="3631"/>
          </a:xfrm>
        </p:grpSpPr>
        <p:sp>
          <p:nvSpPr>
            <p:cNvPr id="94266" name="shpGridTitle" hidden="1"/>
            <p:cNvSpPr>
              <a:spLocks noChangeArrowheads="1"/>
            </p:cNvSpPr>
            <p:nvPr userDrawn="1"/>
          </p:nvSpPr>
          <p:spPr bwMode="auto">
            <a:xfrm>
              <a:off x="271" y="324"/>
              <a:ext cx="5701" cy="771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fr-CH" sz="2000">
                <a:solidFill>
                  <a:srgbClr val="000000"/>
                </a:solidFill>
                <a:latin typeface="Imago"/>
              </a:endParaRPr>
            </a:p>
          </p:txBody>
        </p:sp>
        <p:sp>
          <p:nvSpPr>
            <p:cNvPr id="94268" name="shpGridMain" hidden="1"/>
            <p:cNvSpPr>
              <a:spLocks noChangeArrowheads="1"/>
            </p:cNvSpPr>
            <p:nvPr userDrawn="1"/>
          </p:nvSpPr>
          <p:spPr bwMode="auto">
            <a:xfrm>
              <a:off x="271" y="1179"/>
              <a:ext cx="5701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fr-CH" sz="2000">
                <a:solidFill>
                  <a:srgbClr val="000000"/>
                </a:solidFill>
                <a:latin typeface="Imago"/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24" b="44797"/>
          <a:stretch/>
        </p:blipFill>
        <p:spPr>
          <a:xfrm>
            <a:off x="8542841" y="6414052"/>
            <a:ext cx="3654092" cy="4439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6E322B-4445-4079-ADDB-ADBEC18CBB5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76" y="186437"/>
            <a:ext cx="1200705" cy="11879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869BB0A-D2BB-423A-B0F0-C7F90D7F7A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shpPlaceholderMain"/>
          <p:cNvSpPr>
            <a:spLocks noGrp="1" noChangeArrowheads="1"/>
          </p:cNvSpPr>
          <p:nvPr>
            <p:ph type="subTitle" idx="1"/>
          </p:nvPr>
        </p:nvSpPr>
        <p:spPr>
          <a:xfrm>
            <a:off x="431801" y="3553597"/>
            <a:ext cx="11328401" cy="2083087"/>
          </a:xfrm>
        </p:spPr>
        <p:txBody>
          <a:bodyPr/>
          <a:lstStyle>
            <a:lvl1pPr marL="0" indent="0" algn="l">
              <a:buFontTx/>
              <a:buNone/>
              <a:defRPr sz="2800" b="0" i="0">
                <a:solidFill>
                  <a:srgbClr val="6E295B"/>
                </a:solidFill>
                <a:latin typeface="+mn-lt"/>
              </a:defRPr>
            </a:lvl1pPr>
          </a:lstStyle>
          <a:p>
            <a:pPr lvl="0"/>
            <a:r>
              <a:rPr lang="fr-CH" noProof="0" dirty="0"/>
              <a:t>Click to edit Master subtitle style</a:t>
            </a:r>
          </a:p>
        </p:txBody>
      </p:sp>
      <p:sp>
        <p:nvSpPr>
          <p:cNvPr id="21" name="shpPlaceholderTitle"/>
          <p:cNvSpPr>
            <a:spLocks noGrp="1" noChangeArrowheads="1"/>
          </p:cNvSpPr>
          <p:nvPr>
            <p:ph type="ctrTitle"/>
          </p:nvPr>
        </p:nvSpPr>
        <p:spPr>
          <a:xfrm>
            <a:off x="431800" y="1365251"/>
            <a:ext cx="11328400" cy="1927052"/>
          </a:xfrm>
        </p:spPr>
        <p:txBody>
          <a:bodyPr anchor="b" anchorCtr="0"/>
          <a:lstStyle>
            <a:lvl1pPr algn="l">
              <a:lnSpc>
                <a:spcPts val="48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CH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61803119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62" y="1365250"/>
            <a:ext cx="11150601" cy="4273549"/>
          </a:xfrm>
        </p:spPr>
        <p:txBody>
          <a:bodyPr/>
          <a:lstStyle>
            <a:lvl1pPr>
              <a:spcBef>
                <a:spcPts val="0"/>
              </a:spcBef>
              <a:defRPr>
                <a:solidFill>
                  <a:schemeClr val="accent1"/>
                </a:solidFill>
              </a:defRPr>
            </a:lvl1pPr>
            <a:lvl2pPr>
              <a:spcBef>
                <a:spcPts val="0"/>
              </a:spcBef>
              <a:defRPr>
                <a:solidFill>
                  <a:schemeClr val="accent1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accent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accent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l-PL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6278879"/>
            <a:ext cx="3942438" cy="455413"/>
          </a:xfrm>
        </p:spPr>
        <p:txBody>
          <a:bodyPr anchor="b" anchorCtr="0"/>
          <a:lstStyle>
            <a:lvl1pPr marL="0" indent="0" algn="l">
              <a:buNone/>
              <a:defRPr sz="1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Abbreviations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BA669E-CC29-49F0-A8C3-2092FBBABC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62500" y="6278326"/>
            <a:ext cx="3942438" cy="455413"/>
          </a:xfrm>
        </p:spPr>
        <p:txBody>
          <a:bodyPr anchor="b"/>
          <a:lstStyle>
            <a:lvl1pPr marL="0" indent="0" algn="r">
              <a:buNone/>
              <a:defRPr sz="1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References here</a:t>
            </a:r>
            <a:endParaRPr lang="en-GB" dirty="0"/>
          </a:p>
        </p:txBody>
      </p:sp>
      <p:sp>
        <p:nvSpPr>
          <p:cNvPr id="8" name="shpPlaceholderTitle">
            <a:extLst>
              <a:ext uri="{FF2B5EF4-FFF2-40B4-BE49-F238E27FC236}">
                <a16:creationId xmlns:a16="http://schemas.microsoft.com/office/drawing/2014/main" id="{DC6992C7-A430-4D98-8901-0EF5484BED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55812" y="277906"/>
            <a:ext cx="9908987" cy="1273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04184327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>
            <a:extLst>
              <a:ext uri="{FF2B5EF4-FFF2-40B4-BE49-F238E27FC236}">
                <a16:creationId xmlns:a16="http://schemas.microsoft.com/office/drawing/2014/main" id="{6ED9AC28-3DAF-4142-99EE-55127C389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430" y="449254"/>
            <a:ext cx="10442182" cy="6473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Imago" pitchFamily="2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edit </a:t>
            </a:r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54" name="Text Placeholder 43">
            <a:extLst>
              <a:ext uri="{FF2B5EF4-FFF2-40B4-BE49-F238E27FC236}">
                <a16:creationId xmlns:a16="http://schemas.microsoft.com/office/drawing/2014/main" id="{E72CF760-8AD2-4F02-B3E0-51560B7FFA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2430" y="6319803"/>
            <a:ext cx="10442182" cy="44294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Imago" pitchFamily="2" charset="0"/>
              </a:defRPr>
            </a:lvl1pPr>
          </a:lstStyle>
          <a:p>
            <a:pPr lvl="0"/>
            <a:r>
              <a:rPr lang="en-US" dirty="0"/>
              <a:t>Footer</a:t>
            </a:r>
            <a:endParaRPr lang="en-GB" dirty="0"/>
          </a:p>
        </p:txBody>
      </p:sp>
      <p:pic>
        <p:nvPicPr>
          <p:cNvPr id="4" name="Picture 2" descr="X:\Studio_Main\PRESENTATIONS\04 Logos\Roche\Roche 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72596" y="456112"/>
            <a:ext cx="840941" cy="43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37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pPlaceholderTitle">
            <a:extLst>
              <a:ext uri="{FF2B5EF4-FFF2-40B4-BE49-F238E27FC236}">
                <a16:creationId xmlns:a16="http://schemas.microsoft.com/office/drawing/2014/main" id="{E5ADA28F-59D6-4985-A64D-903A98D310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236060"/>
            <a:ext cx="10033000" cy="983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5C01D211-EF94-49D1-978B-E83AFA9216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6278879"/>
            <a:ext cx="3942438" cy="455413"/>
          </a:xfrm>
        </p:spPr>
        <p:txBody>
          <a:bodyPr anchor="b" anchorCtr="0"/>
          <a:lstStyle>
            <a:lvl1pPr marL="0" indent="0" algn="l">
              <a:buNone/>
              <a:defRPr sz="1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Abbreviations here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B74A956-A2B7-4A96-87FE-B406F2EA39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62500" y="6278326"/>
            <a:ext cx="3942438" cy="455413"/>
          </a:xfrm>
        </p:spPr>
        <p:txBody>
          <a:bodyPr anchor="b"/>
          <a:lstStyle>
            <a:lvl1pPr marL="0" indent="0" algn="r">
              <a:buNone/>
              <a:defRPr sz="1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References here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7921387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pPlaceholderTitle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236060"/>
            <a:ext cx="10033000" cy="983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368" y="1365250"/>
            <a:ext cx="11352832" cy="4079973"/>
          </a:xfrm>
        </p:spPr>
        <p:txBody>
          <a:bodyPr/>
          <a:lstStyle>
            <a:lvl1pPr>
              <a:spcBef>
                <a:spcPts val="0"/>
              </a:spcBef>
              <a:defRPr>
                <a:solidFill>
                  <a:schemeClr val="accent1"/>
                </a:solidFill>
              </a:defRPr>
            </a:lvl1pPr>
            <a:lvl2pPr>
              <a:spcBef>
                <a:spcPts val="0"/>
              </a:spcBef>
              <a:defRPr>
                <a:solidFill>
                  <a:schemeClr val="accent1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accent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accent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l-PL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6278879"/>
            <a:ext cx="3942438" cy="455413"/>
          </a:xfrm>
        </p:spPr>
        <p:txBody>
          <a:bodyPr anchor="b" anchorCtr="0"/>
          <a:lstStyle>
            <a:lvl1pPr marL="0" indent="0" algn="l">
              <a:buNone/>
              <a:defRPr sz="1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Abbreviations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BA669E-CC29-49F0-A8C3-2092FBBABC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62500" y="6278326"/>
            <a:ext cx="3942438" cy="455413"/>
          </a:xfrm>
        </p:spPr>
        <p:txBody>
          <a:bodyPr anchor="b"/>
          <a:lstStyle>
            <a:lvl1pPr marL="0" indent="0" algn="r">
              <a:buNone/>
              <a:defRPr sz="1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References here</a:t>
            </a:r>
            <a:endParaRPr lang="en-GB" dirty="0"/>
          </a:p>
        </p:txBody>
      </p:sp>
      <p:pic>
        <p:nvPicPr>
          <p:cNvPr id="8" name="Picture 2" descr="X:\Studio_Main\PRESENTATIONS\04 Logos\Roche\Roche 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72596" y="456112"/>
            <a:ext cx="840941" cy="43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795313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pPlaceholderTitle">
            <a:extLst>
              <a:ext uri="{FF2B5EF4-FFF2-40B4-BE49-F238E27FC236}">
                <a16:creationId xmlns:a16="http://schemas.microsoft.com/office/drawing/2014/main" id="{E5ADA28F-59D6-4985-A64D-903A98D310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236060"/>
            <a:ext cx="10033000" cy="983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5C01D211-EF94-49D1-978B-E83AFA9216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6278879"/>
            <a:ext cx="3942438" cy="455413"/>
          </a:xfrm>
        </p:spPr>
        <p:txBody>
          <a:bodyPr anchor="b" anchorCtr="0"/>
          <a:lstStyle>
            <a:lvl1pPr marL="0" indent="0" algn="l">
              <a:buNone/>
              <a:defRPr sz="1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Abbreviations here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B74A956-A2B7-4A96-87FE-B406F2EA39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62500" y="6278326"/>
            <a:ext cx="3942438" cy="455413"/>
          </a:xfrm>
        </p:spPr>
        <p:txBody>
          <a:bodyPr anchor="b"/>
          <a:lstStyle>
            <a:lvl1pPr marL="0" indent="0" algn="r">
              <a:buNone/>
              <a:defRPr sz="1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References here</a:t>
            </a:r>
            <a:endParaRPr lang="en-GB" dirty="0"/>
          </a:p>
        </p:txBody>
      </p:sp>
      <p:pic>
        <p:nvPicPr>
          <p:cNvPr id="5" name="Picture 2" descr="X:\Studio_Main\PRESENTATIONS\04 Logos\Roche\Roche 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72596" y="456112"/>
            <a:ext cx="840941" cy="43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4082767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75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75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94" y="1535113"/>
            <a:ext cx="53887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94" y="2174875"/>
            <a:ext cx="53887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7" name="shpPlaceholderDat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hpPlaceholderNumber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5FE86-6BD3-48ED-9042-E3EF8447C6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752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pPlaceholderTitle">
            <a:extLst>
              <a:ext uri="{FF2B5EF4-FFF2-40B4-BE49-F238E27FC236}">
                <a16:creationId xmlns:a16="http://schemas.microsoft.com/office/drawing/2014/main" id="{E5ADA28F-59D6-4985-A64D-903A98D310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236060"/>
            <a:ext cx="10033000" cy="983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5C01D211-EF94-49D1-978B-E83AFA9216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6278879"/>
            <a:ext cx="3942438" cy="455413"/>
          </a:xfrm>
        </p:spPr>
        <p:txBody>
          <a:bodyPr anchor="b" anchorCtr="0"/>
          <a:lstStyle>
            <a:lvl1pPr marL="0" indent="0" algn="l">
              <a:buNone/>
              <a:defRPr sz="1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Abbreviations here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B74A956-A2B7-4A96-87FE-B406F2EA39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62500" y="6278326"/>
            <a:ext cx="3942438" cy="455413"/>
          </a:xfrm>
        </p:spPr>
        <p:txBody>
          <a:bodyPr anchor="b"/>
          <a:lstStyle>
            <a:lvl1pPr marL="0" indent="0" algn="r">
              <a:buNone/>
              <a:defRPr sz="1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References here</a:t>
            </a:r>
            <a:endParaRPr lang="en-GB" dirty="0"/>
          </a:p>
        </p:txBody>
      </p:sp>
      <p:pic>
        <p:nvPicPr>
          <p:cNvPr id="5" name="Picture 2" descr="X:\Studio_Main\PRESENTATIONS\04 Logos\Roche\Roche 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72596" y="456112"/>
            <a:ext cx="840941" cy="43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15439687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pPlaceholderTitle">
            <a:extLst>
              <a:ext uri="{FF2B5EF4-FFF2-40B4-BE49-F238E27FC236}">
                <a16:creationId xmlns:a16="http://schemas.microsoft.com/office/drawing/2014/main" id="{E5ADA28F-59D6-4985-A64D-903A98D310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236060"/>
            <a:ext cx="10033000" cy="983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5C01D211-EF94-49D1-978B-E83AFA9216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6278879"/>
            <a:ext cx="3942438" cy="455413"/>
          </a:xfrm>
        </p:spPr>
        <p:txBody>
          <a:bodyPr anchor="b" anchorCtr="0"/>
          <a:lstStyle>
            <a:lvl1pPr marL="0" indent="0" algn="l">
              <a:buNone/>
              <a:defRPr sz="1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Abbreviations here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B74A956-A2B7-4A96-87FE-B406F2EA39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62500" y="6278326"/>
            <a:ext cx="3942438" cy="455413"/>
          </a:xfrm>
        </p:spPr>
        <p:txBody>
          <a:bodyPr anchor="b"/>
          <a:lstStyle>
            <a:lvl1pPr marL="0" indent="0" algn="r">
              <a:buNone/>
              <a:defRPr sz="1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References here</a:t>
            </a:r>
            <a:endParaRPr lang="en-GB" dirty="0"/>
          </a:p>
        </p:txBody>
      </p:sp>
      <p:pic>
        <p:nvPicPr>
          <p:cNvPr id="5" name="Picture 2" descr="X:\Studio_Main\PRESENTATIONS\04 Logos\Roche\Roche 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72596" y="456112"/>
            <a:ext cx="840941" cy="43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55187803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CF66B4-180B-405A-A8C5-AE4EB216497A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4000">
                <a:schemeClr val="bg1">
                  <a:lumMod val="95000"/>
                </a:schemeClr>
              </a:gs>
              <a:gs pos="62000">
                <a:schemeClr val="bg1"/>
              </a:gs>
              <a:gs pos="100000">
                <a:srgbClr val="D0D2D0"/>
              </a:gs>
            </a:gsLst>
            <a:path path="circle">
              <a:fillToRect r="100000" b="100000"/>
            </a:path>
            <a:tileRect l="-100000" t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i="1" dirty="0">
              <a:solidFill>
                <a:srgbClr val="000000"/>
              </a:solidFill>
              <a:latin typeface="Imago-Medium" pitchFamily="2" charset="0"/>
              <a:ea typeface="MS PGothic" pitchFamily="34" charset="-128"/>
            </a:endParaRPr>
          </a:p>
        </p:txBody>
      </p:sp>
      <p:pic>
        <p:nvPicPr>
          <p:cNvPr id="24" name="Picture 2" descr="X:\Studio_Main\PRESENTATIONS\04 Logos\Roche\Roche 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72596" y="456112"/>
            <a:ext cx="840941" cy="43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6595" name="Title Placeholder 1"/>
          <p:cNvSpPr>
            <a:spLocks noGrp="1"/>
          </p:cNvSpPr>
          <p:nvPr>
            <p:ph type="ctrTitle" hasCustomPrompt="1"/>
          </p:nvPr>
        </p:nvSpPr>
        <p:spPr>
          <a:xfrm>
            <a:off x="3394512" y="2812656"/>
            <a:ext cx="6291853" cy="659076"/>
          </a:xfrm>
        </p:spPr>
        <p:txBody>
          <a:bodyPr lIns="0" tIns="0" rIns="0" bIns="0" anchor="b"/>
          <a:lstStyle>
            <a:lvl1pPr>
              <a:lnSpc>
                <a:spcPct val="100000"/>
              </a:lnSpc>
              <a:defRPr sz="3200" b="1">
                <a:solidFill>
                  <a:schemeClr val="accent1"/>
                </a:solidFill>
                <a:latin typeface="Imago" pitchFamily="2" charset="0"/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92C6B3C4-7719-4287-8DBA-6CC878FB8C00}"/>
              </a:ext>
            </a:extLst>
          </p:cNvPr>
          <p:cNvSpPr txBox="1">
            <a:spLocks/>
          </p:cNvSpPr>
          <p:nvPr userDrawn="1"/>
        </p:nvSpPr>
        <p:spPr bwMode="auto">
          <a:xfrm>
            <a:off x="3394512" y="2014798"/>
            <a:ext cx="6291853" cy="378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1"/>
                </a:solidFill>
                <a:latin typeface="Imago" pitchFamily="2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67">
                <a:solidFill>
                  <a:srgbClr val="7F7F7F"/>
                </a:solidFill>
                <a:latin typeface="Imago-Medium" pitchFamily="2" charset="0"/>
                <a:ea typeface="MS PGothic" pitchFamily="34" charset="-128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67">
                <a:solidFill>
                  <a:srgbClr val="7F7F7F"/>
                </a:solidFill>
                <a:latin typeface="Imago-Medium" pitchFamily="2" charset="0"/>
                <a:ea typeface="MS PGothic" pitchFamily="34" charset="-128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67">
                <a:solidFill>
                  <a:srgbClr val="7F7F7F"/>
                </a:solidFill>
                <a:latin typeface="Imago-Medium" pitchFamily="2" charset="0"/>
                <a:ea typeface="MS PGothic" pitchFamily="34" charset="-128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67">
                <a:solidFill>
                  <a:srgbClr val="7F7F7F"/>
                </a:solidFill>
                <a:latin typeface="Imago-Medium" pitchFamily="2" charset="0"/>
                <a:ea typeface="MS PGothic" pitchFamily="34" charset="-128"/>
              </a:defRPr>
            </a:lvl5pPr>
            <a:lvl6pPr marL="60958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67">
                <a:solidFill>
                  <a:srgbClr val="7F7F7F"/>
                </a:solidFill>
                <a:latin typeface="Imago-Medium" pitchFamily="2" charset="0"/>
                <a:ea typeface="MS PGothic" pitchFamily="34" charset="-128"/>
              </a:defRPr>
            </a:lvl6pPr>
            <a:lvl7pPr marL="121917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67">
                <a:solidFill>
                  <a:srgbClr val="7F7F7F"/>
                </a:solidFill>
                <a:latin typeface="Imago-Medium" pitchFamily="2" charset="0"/>
                <a:ea typeface="MS PGothic" pitchFamily="34" charset="-128"/>
              </a:defRPr>
            </a:lvl7pPr>
            <a:lvl8pPr marL="1828754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67">
                <a:solidFill>
                  <a:srgbClr val="7F7F7F"/>
                </a:solidFill>
                <a:latin typeface="Imago-Medium" pitchFamily="2" charset="0"/>
                <a:ea typeface="MS PGothic" pitchFamily="34" charset="-128"/>
              </a:defRPr>
            </a:lvl8pPr>
            <a:lvl9pPr marL="2438339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67">
                <a:solidFill>
                  <a:srgbClr val="7F7F7F"/>
                </a:solidFill>
                <a:latin typeface="Imago-Medium" pitchFamily="2" charset="0"/>
                <a:ea typeface="MS PGothic" pitchFamily="34" charset="-128"/>
              </a:defRPr>
            </a:lvl9pPr>
          </a:lstStyle>
          <a:p>
            <a:r>
              <a:rPr lang="en-US" sz="2200" b="0" kern="0" dirty="0">
                <a:solidFill>
                  <a:srgbClr val="000000"/>
                </a:solidFill>
              </a:rPr>
              <a:t>ESMO 2018 Industry Satellite Symposium</a:t>
            </a:r>
            <a:endParaRPr lang="en-GB" sz="2200" b="0" kern="0" dirty="0">
              <a:solidFill>
                <a:srgbClr val="000000"/>
              </a:solidFill>
            </a:endParaRPr>
          </a:p>
        </p:txBody>
      </p:sp>
      <p:sp>
        <p:nvSpPr>
          <p:cNvPr id="1050" name="Rectangle 1049">
            <a:extLst>
              <a:ext uri="{FF2B5EF4-FFF2-40B4-BE49-F238E27FC236}">
                <a16:creationId xmlns:a16="http://schemas.microsoft.com/office/drawing/2014/main" id="{A5DE590E-D5D2-424E-915F-A8A7340DBA03}"/>
              </a:ext>
            </a:extLst>
          </p:cNvPr>
          <p:cNvSpPr/>
          <p:nvPr userDrawn="1"/>
        </p:nvSpPr>
        <p:spPr bwMode="auto">
          <a:xfrm>
            <a:off x="0" y="6248400"/>
            <a:ext cx="12192000" cy="609600"/>
          </a:xfrm>
          <a:prstGeom prst="rect">
            <a:avLst/>
          </a:prstGeom>
          <a:gradFill flip="none" rotWithShape="1">
            <a:gsLst>
              <a:gs pos="31000">
                <a:schemeClr val="accent1"/>
              </a:gs>
              <a:gs pos="0">
                <a:schemeClr val="accent1"/>
              </a:gs>
              <a:gs pos="78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i="1" dirty="0">
              <a:solidFill>
                <a:srgbClr val="000000"/>
              </a:solidFill>
              <a:latin typeface="Imago-Medium" pitchFamily="2" charset="0"/>
              <a:ea typeface="MS PGothic" pitchFamily="34" charset="-128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56A26AC-0753-48E4-9891-A8AE8710A4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1" t="13357" r="2058" b="9172"/>
          <a:stretch/>
        </p:blipFill>
        <p:spPr>
          <a:xfrm>
            <a:off x="6562168" y="4751294"/>
            <a:ext cx="4751294" cy="2195869"/>
          </a:xfrm>
          <a:prstGeom prst="rect">
            <a:avLst/>
          </a:prstGeom>
        </p:spPr>
      </p:pic>
      <p:grpSp>
        <p:nvGrpSpPr>
          <p:cNvPr id="367005" name="Group 367004">
            <a:extLst>
              <a:ext uri="{FF2B5EF4-FFF2-40B4-BE49-F238E27FC236}">
                <a16:creationId xmlns:a16="http://schemas.microsoft.com/office/drawing/2014/main" id="{E73810FE-FAA6-4383-B1EF-D147CFAD28E1}"/>
              </a:ext>
            </a:extLst>
          </p:cNvPr>
          <p:cNvGrpSpPr/>
          <p:nvPr userDrawn="1"/>
        </p:nvGrpSpPr>
        <p:grpSpPr>
          <a:xfrm>
            <a:off x="-6525" y="110265"/>
            <a:ext cx="3275279" cy="6747736"/>
            <a:chOff x="-6525" y="110265"/>
            <a:chExt cx="3275279" cy="6747736"/>
          </a:xfrm>
        </p:grpSpPr>
        <p:sp>
          <p:nvSpPr>
            <p:cNvPr id="1049" name="Freeform: Shape 1048">
              <a:extLst>
                <a:ext uri="{FF2B5EF4-FFF2-40B4-BE49-F238E27FC236}">
                  <a16:creationId xmlns:a16="http://schemas.microsoft.com/office/drawing/2014/main" id="{AC75380F-1C57-4A78-AA32-822E185712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887" y="2202364"/>
              <a:ext cx="3241008" cy="4655637"/>
            </a:xfrm>
            <a:custGeom>
              <a:avLst/>
              <a:gdLst>
                <a:gd name="connsiteX0" fmla="*/ 1010949 w 3241008"/>
                <a:gd name="connsiteY0" fmla="*/ 0 h 4655637"/>
                <a:gd name="connsiteX1" fmla="*/ 1009241 w 3241008"/>
                <a:gd name="connsiteY1" fmla="*/ 110908 h 4655637"/>
                <a:gd name="connsiteX2" fmla="*/ 1007534 w 3241008"/>
                <a:gd name="connsiteY2" fmla="*/ 250821 h 4655637"/>
                <a:gd name="connsiteX3" fmla="*/ 1007534 w 3241008"/>
                <a:gd name="connsiteY3" fmla="*/ 380497 h 4655637"/>
                <a:gd name="connsiteX4" fmla="*/ 1009241 w 3241008"/>
                <a:gd name="connsiteY4" fmla="*/ 431685 h 4655637"/>
                <a:gd name="connsiteX5" fmla="*/ 1011802 w 3241008"/>
                <a:gd name="connsiteY5" fmla="*/ 465811 h 4655637"/>
                <a:gd name="connsiteX6" fmla="*/ 1013508 w 3241008"/>
                <a:gd name="connsiteY6" fmla="*/ 469223 h 4655637"/>
                <a:gd name="connsiteX7" fmla="*/ 1022044 w 3241008"/>
                <a:gd name="connsiteY7" fmla="*/ 476901 h 4655637"/>
                <a:gd name="connsiteX8" fmla="*/ 1048501 w 3241008"/>
                <a:gd name="connsiteY8" fmla="*/ 494817 h 4655637"/>
                <a:gd name="connsiteX9" fmla="*/ 1089468 w 3241008"/>
                <a:gd name="connsiteY9" fmla="*/ 519557 h 4655637"/>
                <a:gd name="connsiteX10" fmla="*/ 1141531 w 3241008"/>
                <a:gd name="connsiteY10" fmla="*/ 549417 h 4655637"/>
                <a:gd name="connsiteX11" fmla="*/ 1203835 w 3241008"/>
                <a:gd name="connsiteY11" fmla="*/ 582689 h 4655637"/>
                <a:gd name="connsiteX12" fmla="*/ 1272967 w 3241008"/>
                <a:gd name="connsiteY12" fmla="*/ 617668 h 4655637"/>
                <a:gd name="connsiteX13" fmla="*/ 1347221 w 3241008"/>
                <a:gd name="connsiteY13" fmla="*/ 654353 h 4655637"/>
                <a:gd name="connsiteX14" fmla="*/ 1423180 w 3241008"/>
                <a:gd name="connsiteY14" fmla="*/ 690184 h 4655637"/>
                <a:gd name="connsiteX15" fmla="*/ 1510235 w 3241008"/>
                <a:gd name="connsiteY15" fmla="*/ 715778 h 4655637"/>
                <a:gd name="connsiteX16" fmla="*/ 1543522 w 3241008"/>
                <a:gd name="connsiteY16" fmla="*/ 725163 h 4655637"/>
                <a:gd name="connsiteX17" fmla="*/ 1614360 w 3241008"/>
                <a:gd name="connsiteY17" fmla="*/ 743931 h 4655637"/>
                <a:gd name="connsiteX18" fmla="*/ 1692028 w 3241008"/>
                <a:gd name="connsiteY18" fmla="*/ 764407 h 4655637"/>
                <a:gd name="connsiteX19" fmla="*/ 1785057 w 3241008"/>
                <a:gd name="connsiteY19" fmla="*/ 791707 h 4655637"/>
                <a:gd name="connsiteX20" fmla="*/ 1888329 w 3241008"/>
                <a:gd name="connsiteY20" fmla="*/ 823273 h 4655637"/>
                <a:gd name="connsiteX21" fmla="*/ 1938684 w 3241008"/>
                <a:gd name="connsiteY21" fmla="*/ 838629 h 4655637"/>
                <a:gd name="connsiteX22" fmla="*/ 1989040 w 3241008"/>
                <a:gd name="connsiteY22" fmla="*/ 857398 h 4655637"/>
                <a:gd name="connsiteX23" fmla="*/ 2036834 w 3241008"/>
                <a:gd name="connsiteY23" fmla="*/ 875314 h 4655637"/>
                <a:gd name="connsiteX24" fmla="*/ 2080362 w 3241008"/>
                <a:gd name="connsiteY24" fmla="*/ 894082 h 4655637"/>
                <a:gd name="connsiteX25" fmla="*/ 2120476 w 3241008"/>
                <a:gd name="connsiteY25" fmla="*/ 911146 h 4655637"/>
                <a:gd name="connsiteX26" fmla="*/ 2155469 w 3241008"/>
                <a:gd name="connsiteY26" fmla="*/ 930767 h 4655637"/>
                <a:gd name="connsiteX27" fmla="*/ 2174245 w 3241008"/>
                <a:gd name="connsiteY27" fmla="*/ 941858 h 4655637"/>
                <a:gd name="connsiteX28" fmla="*/ 2193022 w 3241008"/>
                <a:gd name="connsiteY28" fmla="*/ 953801 h 4655637"/>
                <a:gd name="connsiteX29" fmla="*/ 2213506 w 3241008"/>
                <a:gd name="connsiteY29" fmla="*/ 968305 h 4655637"/>
                <a:gd name="connsiteX30" fmla="*/ 2235696 w 3241008"/>
                <a:gd name="connsiteY30" fmla="*/ 987074 h 4655637"/>
                <a:gd name="connsiteX31" fmla="*/ 2257887 w 3241008"/>
                <a:gd name="connsiteY31" fmla="*/ 1007549 h 4655637"/>
                <a:gd name="connsiteX32" fmla="*/ 2281784 w 3241008"/>
                <a:gd name="connsiteY32" fmla="*/ 1031437 h 4655637"/>
                <a:gd name="connsiteX33" fmla="*/ 2304828 w 3241008"/>
                <a:gd name="connsiteY33" fmla="*/ 1058737 h 4655637"/>
                <a:gd name="connsiteX34" fmla="*/ 2328726 w 3241008"/>
                <a:gd name="connsiteY34" fmla="*/ 1090303 h 4655637"/>
                <a:gd name="connsiteX35" fmla="*/ 2352623 w 3241008"/>
                <a:gd name="connsiteY35" fmla="*/ 1124428 h 4655637"/>
                <a:gd name="connsiteX36" fmla="*/ 2378228 w 3241008"/>
                <a:gd name="connsiteY36" fmla="*/ 1164526 h 4655637"/>
                <a:gd name="connsiteX37" fmla="*/ 2402978 w 3241008"/>
                <a:gd name="connsiteY37" fmla="*/ 1207182 h 4655637"/>
                <a:gd name="connsiteX38" fmla="*/ 2428584 w 3241008"/>
                <a:gd name="connsiteY38" fmla="*/ 1254104 h 4655637"/>
                <a:gd name="connsiteX39" fmla="*/ 2454188 w 3241008"/>
                <a:gd name="connsiteY39" fmla="*/ 1306145 h 4655637"/>
                <a:gd name="connsiteX40" fmla="*/ 2478939 w 3241008"/>
                <a:gd name="connsiteY40" fmla="*/ 1365012 h 4655637"/>
                <a:gd name="connsiteX41" fmla="*/ 2504543 w 3241008"/>
                <a:gd name="connsiteY41" fmla="*/ 1426437 h 4655637"/>
                <a:gd name="connsiteX42" fmla="*/ 2528440 w 3241008"/>
                <a:gd name="connsiteY42" fmla="*/ 1494687 h 4655637"/>
                <a:gd name="connsiteX43" fmla="*/ 2540389 w 3241008"/>
                <a:gd name="connsiteY43" fmla="*/ 1533932 h 4655637"/>
                <a:gd name="connsiteX44" fmla="*/ 2554899 w 3241008"/>
                <a:gd name="connsiteY44" fmla="*/ 1582561 h 4655637"/>
                <a:gd name="connsiteX45" fmla="*/ 2589892 w 3241008"/>
                <a:gd name="connsiteY45" fmla="*/ 1710530 h 4655637"/>
                <a:gd name="connsiteX46" fmla="*/ 2629152 w 3241008"/>
                <a:gd name="connsiteY46" fmla="*/ 1871771 h 4655637"/>
                <a:gd name="connsiteX47" fmla="*/ 2675240 w 3241008"/>
                <a:gd name="connsiteY47" fmla="*/ 2062873 h 4655637"/>
                <a:gd name="connsiteX48" fmla="*/ 2723888 w 3241008"/>
                <a:gd name="connsiteY48" fmla="*/ 2276156 h 4655637"/>
                <a:gd name="connsiteX49" fmla="*/ 2775951 w 3241008"/>
                <a:gd name="connsiteY49" fmla="*/ 2509914 h 4655637"/>
                <a:gd name="connsiteX50" fmla="*/ 2886903 w 3241008"/>
                <a:gd name="connsiteY50" fmla="*/ 3010703 h 4655637"/>
                <a:gd name="connsiteX51" fmla="*/ 2997856 w 3241008"/>
                <a:gd name="connsiteY51" fmla="*/ 3525995 h 4655637"/>
                <a:gd name="connsiteX52" fmla="*/ 3101981 w 3241008"/>
                <a:gd name="connsiteY52" fmla="*/ 4013986 h 4655637"/>
                <a:gd name="connsiteX53" fmla="*/ 3193303 w 3241008"/>
                <a:gd name="connsiteY53" fmla="*/ 4436286 h 4655637"/>
                <a:gd name="connsiteX54" fmla="*/ 3241008 w 3241008"/>
                <a:gd name="connsiteY54" fmla="*/ 4655637 h 4655637"/>
                <a:gd name="connsiteX55" fmla="*/ 2513510 w 3241008"/>
                <a:gd name="connsiteY55" fmla="*/ 4655637 h 4655637"/>
                <a:gd name="connsiteX56" fmla="*/ 2485766 w 3241008"/>
                <a:gd name="connsiteY56" fmla="*/ 4652129 h 4655637"/>
                <a:gd name="connsiteX57" fmla="*/ 2471257 w 3241008"/>
                <a:gd name="connsiteY57" fmla="*/ 4600088 h 4655637"/>
                <a:gd name="connsiteX58" fmla="*/ 2454188 w 3241008"/>
                <a:gd name="connsiteY58" fmla="*/ 4535250 h 4655637"/>
                <a:gd name="connsiteX59" fmla="*/ 2412367 w 3241008"/>
                <a:gd name="connsiteY59" fmla="*/ 4371449 h 4655637"/>
                <a:gd name="connsiteX60" fmla="*/ 2367132 w 3241008"/>
                <a:gd name="connsiteY60" fmla="*/ 4169256 h 4655637"/>
                <a:gd name="connsiteX61" fmla="*/ 2315070 w 3241008"/>
                <a:gd name="connsiteY61" fmla="*/ 3941470 h 4655637"/>
                <a:gd name="connsiteX62" fmla="*/ 2261300 w 3241008"/>
                <a:gd name="connsiteY62" fmla="*/ 3700034 h 4655637"/>
                <a:gd name="connsiteX63" fmla="*/ 2207531 w 3241008"/>
                <a:gd name="connsiteY63" fmla="*/ 3455185 h 4655637"/>
                <a:gd name="connsiteX64" fmla="*/ 2156322 w 3241008"/>
                <a:gd name="connsiteY64" fmla="*/ 3216308 h 4655637"/>
                <a:gd name="connsiteX65" fmla="*/ 2111087 w 3241008"/>
                <a:gd name="connsiteY65" fmla="*/ 2997052 h 4655637"/>
                <a:gd name="connsiteX66" fmla="*/ 2094871 w 3241008"/>
                <a:gd name="connsiteY66" fmla="*/ 3028619 h 4655637"/>
                <a:gd name="connsiteX67" fmla="*/ 2076094 w 3241008"/>
                <a:gd name="connsiteY67" fmla="*/ 3061891 h 4655637"/>
                <a:gd name="connsiteX68" fmla="*/ 2066706 w 3241008"/>
                <a:gd name="connsiteY68" fmla="*/ 3113932 h 4655637"/>
                <a:gd name="connsiteX69" fmla="*/ 2053904 w 3241008"/>
                <a:gd name="connsiteY69" fmla="*/ 3165973 h 4655637"/>
                <a:gd name="connsiteX70" fmla="*/ 2014644 w 3241008"/>
                <a:gd name="connsiteY70" fmla="*/ 3334893 h 4655637"/>
                <a:gd name="connsiteX71" fmla="*/ 1968556 w 3241008"/>
                <a:gd name="connsiteY71" fmla="*/ 3531966 h 4655637"/>
                <a:gd name="connsiteX72" fmla="*/ 1922468 w 3241008"/>
                <a:gd name="connsiteY72" fmla="*/ 3746956 h 4655637"/>
                <a:gd name="connsiteX73" fmla="*/ 1877233 w 3241008"/>
                <a:gd name="connsiteY73" fmla="*/ 3967917 h 4655637"/>
                <a:gd name="connsiteX74" fmla="*/ 1834559 w 3241008"/>
                <a:gd name="connsiteY74" fmla="*/ 4184612 h 4655637"/>
                <a:gd name="connsiteX75" fmla="*/ 1796152 w 3241008"/>
                <a:gd name="connsiteY75" fmla="*/ 4386805 h 4655637"/>
                <a:gd name="connsiteX76" fmla="*/ 1766280 w 3241008"/>
                <a:gd name="connsiteY76" fmla="*/ 4564256 h 4655637"/>
                <a:gd name="connsiteX77" fmla="*/ 1755185 w 3241008"/>
                <a:gd name="connsiteY77" fmla="*/ 4639332 h 4655637"/>
                <a:gd name="connsiteX78" fmla="*/ 1752824 w 3241008"/>
                <a:gd name="connsiteY78" fmla="*/ 4655637 h 4655637"/>
                <a:gd name="connsiteX79" fmla="*/ 0 w 3241008"/>
                <a:gd name="connsiteY79" fmla="*/ 4655637 h 4655637"/>
                <a:gd name="connsiteX80" fmla="*/ 0 w 3241008"/>
                <a:gd name="connsiteY80" fmla="*/ 855812 h 4655637"/>
                <a:gd name="connsiteX81" fmla="*/ 33711 w 3241008"/>
                <a:gd name="connsiteY81" fmla="*/ 878726 h 4655637"/>
                <a:gd name="connsiteX82" fmla="*/ 76385 w 3241008"/>
                <a:gd name="connsiteY82" fmla="*/ 901760 h 4655637"/>
                <a:gd name="connsiteX83" fmla="*/ 113938 w 3241008"/>
                <a:gd name="connsiteY83" fmla="*/ 922236 h 4655637"/>
                <a:gd name="connsiteX84" fmla="*/ 148931 w 3241008"/>
                <a:gd name="connsiteY84" fmla="*/ 941858 h 4655637"/>
                <a:gd name="connsiteX85" fmla="*/ 202700 w 3241008"/>
                <a:gd name="connsiteY85" fmla="*/ 964892 h 4655637"/>
                <a:gd name="connsiteX86" fmla="*/ 224891 w 3241008"/>
                <a:gd name="connsiteY86" fmla="*/ 974277 h 4655637"/>
                <a:gd name="connsiteX87" fmla="*/ 204407 w 3241008"/>
                <a:gd name="connsiteY87" fmla="*/ 936739 h 4655637"/>
                <a:gd name="connsiteX88" fmla="*/ 185630 w 3241008"/>
                <a:gd name="connsiteY88" fmla="*/ 897495 h 4655637"/>
                <a:gd name="connsiteX89" fmla="*/ 163439 w 3241008"/>
                <a:gd name="connsiteY89" fmla="*/ 847160 h 4655637"/>
                <a:gd name="connsiteX90" fmla="*/ 152344 w 3241008"/>
                <a:gd name="connsiteY90" fmla="*/ 818154 h 4655637"/>
                <a:gd name="connsiteX91" fmla="*/ 141249 w 3241008"/>
                <a:gd name="connsiteY91" fmla="*/ 788294 h 4655637"/>
                <a:gd name="connsiteX92" fmla="*/ 131861 w 3241008"/>
                <a:gd name="connsiteY92" fmla="*/ 756728 h 4655637"/>
                <a:gd name="connsiteX93" fmla="*/ 122472 w 3241008"/>
                <a:gd name="connsiteY93" fmla="*/ 723456 h 4655637"/>
                <a:gd name="connsiteX94" fmla="*/ 113938 w 3241008"/>
                <a:gd name="connsiteY94" fmla="*/ 690184 h 4655637"/>
                <a:gd name="connsiteX95" fmla="*/ 109671 w 3241008"/>
                <a:gd name="connsiteY95" fmla="*/ 655206 h 4655637"/>
                <a:gd name="connsiteX96" fmla="*/ 104550 w 3241008"/>
                <a:gd name="connsiteY96" fmla="*/ 622786 h 4655637"/>
                <a:gd name="connsiteX97" fmla="*/ 102842 w 3241008"/>
                <a:gd name="connsiteY97" fmla="*/ 587808 h 4655637"/>
                <a:gd name="connsiteX98" fmla="*/ 104550 w 3241008"/>
                <a:gd name="connsiteY98" fmla="*/ 532355 h 4655637"/>
                <a:gd name="connsiteX99" fmla="*/ 106256 w 3241008"/>
                <a:gd name="connsiteY99" fmla="*/ 489698 h 4655637"/>
                <a:gd name="connsiteX100" fmla="*/ 111377 w 3241008"/>
                <a:gd name="connsiteY100" fmla="*/ 453013 h 4655637"/>
                <a:gd name="connsiteX101" fmla="*/ 106256 w 3241008"/>
                <a:gd name="connsiteY101" fmla="*/ 5972 h 4655637"/>
                <a:gd name="connsiteX102" fmla="*/ 128447 w 3241008"/>
                <a:gd name="connsiteY102" fmla="*/ 28153 h 4655637"/>
                <a:gd name="connsiteX103" fmla="*/ 148931 w 3241008"/>
                <a:gd name="connsiteY103" fmla="*/ 48629 h 4655637"/>
                <a:gd name="connsiteX104" fmla="*/ 169414 w 3241008"/>
                <a:gd name="connsiteY104" fmla="*/ 68251 h 4655637"/>
                <a:gd name="connsiteX105" fmla="*/ 189045 w 3241008"/>
                <a:gd name="connsiteY105" fmla="*/ 83607 h 4655637"/>
                <a:gd name="connsiteX106" fmla="*/ 224891 w 3241008"/>
                <a:gd name="connsiteY106" fmla="*/ 110908 h 4655637"/>
                <a:gd name="connsiteX107" fmla="*/ 258176 w 3241008"/>
                <a:gd name="connsiteY107" fmla="*/ 131382 h 4655637"/>
                <a:gd name="connsiteX108" fmla="*/ 288048 w 3241008"/>
                <a:gd name="connsiteY108" fmla="*/ 151858 h 4655637"/>
                <a:gd name="connsiteX109" fmla="*/ 321334 w 3241008"/>
                <a:gd name="connsiteY109" fmla="*/ 170627 h 4655637"/>
                <a:gd name="connsiteX110" fmla="*/ 354620 w 3241008"/>
                <a:gd name="connsiteY110" fmla="*/ 189395 h 4655637"/>
                <a:gd name="connsiteX111" fmla="*/ 389613 w 3241008"/>
                <a:gd name="connsiteY111" fmla="*/ 205605 h 4655637"/>
                <a:gd name="connsiteX112" fmla="*/ 425459 w 3241008"/>
                <a:gd name="connsiteY112" fmla="*/ 219255 h 4655637"/>
                <a:gd name="connsiteX113" fmla="*/ 445943 w 3241008"/>
                <a:gd name="connsiteY113" fmla="*/ 226080 h 4655637"/>
                <a:gd name="connsiteX114" fmla="*/ 465573 w 3241008"/>
                <a:gd name="connsiteY114" fmla="*/ 230345 h 4655637"/>
                <a:gd name="connsiteX115" fmla="*/ 487763 w 3241008"/>
                <a:gd name="connsiteY115" fmla="*/ 235464 h 4655637"/>
                <a:gd name="connsiteX116" fmla="*/ 509100 w 3241008"/>
                <a:gd name="connsiteY116" fmla="*/ 237171 h 4655637"/>
                <a:gd name="connsiteX117" fmla="*/ 531291 w 3241008"/>
                <a:gd name="connsiteY117" fmla="*/ 239730 h 4655637"/>
                <a:gd name="connsiteX118" fmla="*/ 556895 w 3241008"/>
                <a:gd name="connsiteY118" fmla="*/ 239730 h 4655637"/>
                <a:gd name="connsiteX119" fmla="*/ 580793 w 3241008"/>
                <a:gd name="connsiteY119" fmla="*/ 239730 h 4655637"/>
                <a:gd name="connsiteX120" fmla="*/ 602983 w 3241008"/>
                <a:gd name="connsiteY120" fmla="*/ 237171 h 4655637"/>
                <a:gd name="connsiteX121" fmla="*/ 625174 w 3241008"/>
                <a:gd name="connsiteY121" fmla="*/ 233759 h 4655637"/>
                <a:gd name="connsiteX122" fmla="*/ 645658 w 3241008"/>
                <a:gd name="connsiteY122" fmla="*/ 230345 h 4655637"/>
                <a:gd name="connsiteX123" fmla="*/ 666141 w 3241008"/>
                <a:gd name="connsiteY123" fmla="*/ 226080 h 4655637"/>
                <a:gd name="connsiteX124" fmla="*/ 684918 w 3241008"/>
                <a:gd name="connsiteY124" fmla="*/ 219255 h 4655637"/>
                <a:gd name="connsiteX125" fmla="*/ 723324 w 3241008"/>
                <a:gd name="connsiteY125" fmla="*/ 205605 h 4655637"/>
                <a:gd name="connsiteX126" fmla="*/ 757464 w 3241008"/>
                <a:gd name="connsiteY126" fmla="*/ 189395 h 4655637"/>
                <a:gd name="connsiteX127" fmla="*/ 790750 w 3241008"/>
                <a:gd name="connsiteY127" fmla="*/ 170627 h 4655637"/>
                <a:gd name="connsiteX128" fmla="*/ 824035 w 3241008"/>
                <a:gd name="connsiteY128" fmla="*/ 151858 h 4655637"/>
                <a:gd name="connsiteX129" fmla="*/ 853907 w 3241008"/>
                <a:gd name="connsiteY129" fmla="*/ 131382 h 4655637"/>
                <a:gd name="connsiteX130" fmla="*/ 887193 w 3241008"/>
                <a:gd name="connsiteY130" fmla="*/ 109201 h 4655637"/>
                <a:gd name="connsiteX131" fmla="*/ 925600 w 3241008"/>
                <a:gd name="connsiteY131" fmla="*/ 81901 h 4655637"/>
                <a:gd name="connsiteX132" fmla="*/ 946084 w 3241008"/>
                <a:gd name="connsiteY132" fmla="*/ 64838 h 4655637"/>
                <a:gd name="connsiteX133" fmla="*/ 968274 w 3241008"/>
                <a:gd name="connsiteY133" fmla="*/ 46069 h 4655637"/>
                <a:gd name="connsiteX134" fmla="*/ 988757 w 3241008"/>
                <a:gd name="connsiteY134" fmla="*/ 23888 h 4655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3241008" h="4655637">
                  <a:moveTo>
                    <a:pt x="1010949" y="0"/>
                  </a:moveTo>
                  <a:lnTo>
                    <a:pt x="1009241" y="110908"/>
                  </a:lnTo>
                  <a:lnTo>
                    <a:pt x="1007534" y="250821"/>
                  </a:lnTo>
                  <a:lnTo>
                    <a:pt x="1007534" y="380497"/>
                  </a:lnTo>
                  <a:lnTo>
                    <a:pt x="1009241" y="431685"/>
                  </a:lnTo>
                  <a:lnTo>
                    <a:pt x="1011802" y="465811"/>
                  </a:lnTo>
                  <a:lnTo>
                    <a:pt x="1013508" y="469223"/>
                  </a:lnTo>
                  <a:lnTo>
                    <a:pt x="1022044" y="476901"/>
                  </a:lnTo>
                  <a:lnTo>
                    <a:pt x="1048501" y="494817"/>
                  </a:lnTo>
                  <a:lnTo>
                    <a:pt x="1089468" y="519557"/>
                  </a:lnTo>
                  <a:lnTo>
                    <a:pt x="1141531" y="549417"/>
                  </a:lnTo>
                  <a:lnTo>
                    <a:pt x="1203835" y="582689"/>
                  </a:lnTo>
                  <a:lnTo>
                    <a:pt x="1272967" y="617668"/>
                  </a:lnTo>
                  <a:lnTo>
                    <a:pt x="1347221" y="654353"/>
                  </a:lnTo>
                  <a:lnTo>
                    <a:pt x="1423180" y="690184"/>
                  </a:lnTo>
                  <a:lnTo>
                    <a:pt x="1510235" y="715778"/>
                  </a:lnTo>
                  <a:lnTo>
                    <a:pt x="1543522" y="725163"/>
                  </a:lnTo>
                  <a:lnTo>
                    <a:pt x="1614360" y="743931"/>
                  </a:lnTo>
                  <a:lnTo>
                    <a:pt x="1692028" y="764407"/>
                  </a:lnTo>
                  <a:lnTo>
                    <a:pt x="1785057" y="791707"/>
                  </a:lnTo>
                  <a:lnTo>
                    <a:pt x="1888329" y="823273"/>
                  </a:lnTo>
                  <a:lnTo>
                    <a:pt x="1938684" y="838629"/>
                  </a:lnTo>
                  <a:lnTo>
                    <a:pt x="1989040" y="857398"/>
                  </a:lnTo>
                  <a:lnTo>
                    <a:pt x="2036834" y="875314"/>
                  </a:lnTo>
                  <a:lnTo>
                    <a:pt x="2080362" y="894082"/>
                  </a:lnTo>
                  <a:lnTo>
                    <a:pt x="2120476" y="911146"/>
                  </a:lnTo>
                  <a:lnTo>
                    <a:pt x="2155469" y="930767"/>
                  </a:lnTo>
                  <a:lnTo>
                    <a:pt x="2174245" y="941858"/>
                  </a:lnTo>
                  <a:lnTo>
                    <a:pt x="2193022" y="953801"/>
                  </a:lnTo>
                  <a:lnTo>
                    <a:pt x="2213506" y="968305"/>
                  </a:lnTo>
                  <a:lnTo>
                    <a:pt x="2235696" y="987074"/>
                  </a:lnTo>
                  <a:lnTo>
                    <a:pt x="2257887" y="1007549"/>
                  </a:lnTo>
                  <a:lnTo>
                    <a:pt x="2281784" y="1031437"/>
                  </a:lnTo>
                  <a:lnTo>
                    <a:pt x="2304828" y="1058737"/>
                  </a:lnTo>
                  <a:lnTo>
                    <a:pt x="2328726" y="1090303"/>
                  </a:lnTo>
                  <a:lnTo>
                    <a:pt x="2352623" y="1124428"/>
                  </a:lnTo>
                  <a:lnTo>
                    <a:pt x="2378228" y="1164526"/>
                  </a:lnTo>
                  <a:lnTo>
                    <a:pt x="2402978" y="1207182"/>
                  </a:lnTo>
                  <a:lnTo>
                    <a:pt x="2428584" y="1254104"/>
                  </a:lnTo>
                  <a:lnTo>
                    <a:pt x="2454188" y="1306145"/>
                  </a:lnTo>
                  <a:lnTo>
                    <a:pt x="2478939" y="1365012"/>
                  </a:lnTo>
                  <a:lnTo>
                    <a:pt x="2504543" y="1426437"/>
                  </a:lnTo>
                  <a:lnTo>
                    <a:pt x="2528440" y="1494687"/>
                  </a:lnTo>
                  <a:lnTo>
                    <a:pt x="2540389" y="1533932"/>
                  </a:lnTo>
                  <a:lnTo>
                    <a:pt x="2554899" y="1582561"/>
                  </a:lnTo>
                  <a:lnTo>
                    <a:pt x="2589892" y="1710530"/>
                  </a:lnTo>
                  <a:lnTo>
                    <a:pt x="2629152" y="1871771"/>
                  </a:lnTo>
                  <a:lnTo>
                    <a:pt x="2675240" y="2062873"/>
                  </a:lnTo>
                  <a:lnTo>
                    <a:pt x="2723888" y="2276156"/>
                  </a:lnTo>
                  <a:lnTo>
                    <a:pt x="2775951" y="2509914"/>
                  </a:lnTo>
                  <a:lnTo>
                    <a:pt x="2886903" y="3010703"/>
                  </a:lnTo>
                  <a:lnTo>
                    <a:pt x="2997856" y="3525995"/>
                  </a:lnTo>
                  <a:lnTo>
                    <a:pt x="3101981" y="4013986"/>
                  </a:lnTo>
                  <a:lnTo>
                    <a:pt x="3193303" y="4436286"/>
                  </a:lnTo>
                  <a:lnTo>
                    <a:pt x="3241008" y="4655637"/>
                  </a:lnTo>
                  <a:lnTo>
                    <a:pt x="2513510" y="4655637"/>
                  </a:lnTo>
                  <a:lnTo>
                    <a:pt x="2485766" y="4652129"/>
                  </a:lnTo>
                  <a:lnTo>
                    <a:pt x="2471257" y="4600088"/>
                  </a:lnTo>
                  <a:lnTo>
                    <a:pt x="2454188" y="4535250"/>
                  </a:lnTo>
                  <a:lnTo>
                    <a:pt x="2412367" y="4371449"/>
                  </a:lnTo>
                  <a:lnTo>
                    <a:pt x="2367132" y="4169256"/>
                  </a:lnTo>
                  <a:lnTo>
                    <a:pt x="2315070" y="3941470"/>
                  </a:lnTo>
                  <a:lnTo>
                    <a:pt x="2261300" y="3700034"/>
                  </a:lnTo>
                  <a:lnTo>
                    <a:pt x="2207531" y="3455185"/>
                  </a:lnTo>
                  <a:lnTo>
                    <a:pt x="2156322" y="3216308"/>
                  </a:lnTo>
                  <a:lnTo>
                    <a:pt x="2111087" y="2997052"/>
                  </a:lnTo>
                  <a:lnTo>
                    <a:pt x="2094871" y="3028619"/>
                  </a:lnTo>
                  <a:lnTo>
                    <a:pt x="2076094" y="3061891"/>
                  </a:lnTo>
                  <a:lnTo>
                    <a:pt x="2066706" y="3113932"/>
                  </a:lnTo>
                  <a:lnTo>
                    <a:pt x="2053904" y="3165973"/>
                  </a:lnTo>
                  <a:lnTo>
                    <a:pt x="2014644" y="3334893"/>
                  </a:lnTo>
                  <a:lnTo>
                    <a:pt x="1968556" y="3531966"/>
                  </a:lnTo>
                  <a:lnTo>
                    <a:pt x="1922468" y="3746956"/>
                  </a:lnTo>
                  <a:lnTo>
                    <a:pt x="1877233" y="3967917"/>
                  </a:lnTo>
                  <a:lnTo>
                    <a:pt x="1834559" y="4184612"/>
                  </a:lnTo>
                  <a:lnTo>
                    <a:pt x="1796152" y="4386805"/>
                  </a:lnTo>
                  <a:lnTo>
                    <a:pt x="1766280" y="4564256"/>
                  </a:lnTo>
                  <a:lnTo>
                    <a:pt x="1755185" y="4639332"/>
                  </a:lnTo>
                  <a:lnTo>
                    <a:pt x="1752824" y="4655637"/>
                  </a:lnTo>
                  <a:lnTo>
                    <a:pt x="0" y="4655637"/>
                  </a:lnTo>
                  <a:lnTo>
                    <a:pt x="0" y="855812"/>
                  </a:lnTo>
                  <a:lnTo>
                    <a:pt x="33711" y="878726"/>
                  </a:lnTo>
                  <a:lnTo>
                    <a:pt x="76385" y="901760"/>
                  </a:lnTo>
                  <a:lnTo>
                    <a:pt x="113938" y="922236"/>
                  </a:lnTo>
                  <a:lnTo>
                    <a:pt x="148931" y="941858"/>
                  </a:lnTo>
                  <a:lnTo>
                    <a:pt x="202700" y="964892"/>
                  </a:lnTo>
                  <a:lnTo>
                    <a:pt x="224891" y="974277"/>
                  </a:lnTo>
                  <a:lnTo>
                    <a:pt x="204407" y="936739"/>
                  </a:lnTo>
                  <a:lnTo>
                    <a:pt x="185630" y="897495"/>
                  </a:lnTo>
                  <a:lnTo>
                    <a:pt x="163439" y="847160"/>
                  </a:lnTo>
                  <a:lnTo>
                    <a:pt x="152344" y="818154"/>
                  </a:lnTo>
                  <a:lnTo>
                    <a:pt x="141249" y="788294"/>
                  </a:lnTo>
                  <a:lnTo>
                    <a:pt x="131861" y="756728"/>
                  </a:lnTo>
                  <a:lnTo>
                    <a:pt x="122472" y="723456"/>
                  </a:lnTo>
                  <a:lnTo>
                    <a:pt x="113938" y="690184"/>
                  </a:lnTo>
                  <a:lnTo>
                    <a:pt x="109671" y="655206"/>
                  </a:lnTo>
                  <a:lnTo>
                    <a:pt x="104550" y="622786"/>
                  </a:lnTo>
                  <a:lnTo>
                    <a:pt x="102842" y="587808"/>
                  </a:lnTo>
                  <a:lnTo>
                    <a:pt x="104550" y="532355"/>
                  </a:lnTo>
                  <a:lnTo>
                    <a:pt x="106256" y="489698"/>
                  </a:lnTo>
                  <a:lnTo>
                    <a:pt x="111377" y="453013"/>
                  </a:lnTo>
                  <a:lnTo>
                    <a:pt x="106256" y="5972"/>
                  </a:lnTo>
                  <a:lnTo>
                    <a:pt x="128447" y="28153"/>
                  </a:lnTo>
                  <a:lnTo>
                    <a:pt x="148931" y="48629"/>
                  </a:lnTo>
                  <a:lnTo>
                    <a:pt x="169414" y="68251"/>
                  </a:lnTo>
                  <a:lnTo>
                    <a:pt x="189045" y="83607"/>
                  </a:lnTo>
                  <a:lnTo>
                    <a:pt x="224891" y="110908"/>
                  </a:lnTo>
                  <a:lnTo>
                    <a:pt x="258176" y="131382"/>
                  </a:lnTo>
                  <a:lnTo>
                    <a:pt x="288048" y="151858"/>
                  </a:lnTo>
                  <a:lnTo>
                    <a:pt x="321334" y="170627"/>
                  </a:lnTo>
                  <a:lnTo>
                    <a:pt x="354620" y="189395"/>
                  </a:lnTo>
                  <a:lnTo>
                    <a:pt x="389613" y="205605"/>
                  </a:lnTo>
                  <a:lnTo>
                    <a:pt x="425459" y="219255"/>
                  </a:lnTo>
                  <a:lnTo>
                    <a:pt x="445943" y="226080"/>
                  </a:lnTo>
                  <a:lnTo>
                    <a:pt x="465573" y="230345"/>
                  </a:lnTo>
                  <a:lnTo>
                    <a:pt x="487763" y="235464"/>
                  </a:lnTo>
                  <a:lnTo>
                    <a:pt x="509100" y="237171"/>
                  </a:lnTo>
                  <a:lnTo>
                    <a:pt x="531291" y="239730"/>
                  </a:lnTo>
                  <a:lnTo>
                    <a:pt x="556895" y="239730"/>
                  </a:lnTo>
                  <a:lnTo>
                    <a:pt x="580793" y="239730"/>
                  </a:lnTo>
                  <a:lnTo>
                    <a:pt x="602983" y="237171"/>
                  </a:lnTo>
                  <a:lnTo>
                    <a:pt x="625174" y="233759"/>
                  </a:lnTo>
                  <a:lnTo>
                    <a:pt x="645658" y="230345"/>
                  </a:lnTo>
                  <a:lnTo>
                    <a:pt x="666141" y="226080"/>
                  </a:lnTo>
                  <a:lnTo>
                    <a:pt x="684918" y="219255"/>
                  </a:lnTo>
                  <a:lnTo>
                    <a:pt x="723324" y="205605"/>
                  </a:lnTo>
                  <a:lnTo>
                    <a:pt x="757464" y="189395"/>
                  </a:lnTo>
                  <a:lnTo>
                    <a:pt x="790750" y="170627"/>
                  </a:lnTo>
                  <a:lnTo>
                    <a:pt x="824035" y="151858"/>
                  </a:lnTo>
                  <a:lnTo>
                    <a:pt x="853907" y="131382"/>
                  </a:lnTo>
                  <a:lnTo>
                    <a:pt x="887193" y="109201"/>
                  </a:lnTo>
                  <a:lnTo>
                    <a:pt x="925600" y="81901"/>
                  </a:lnTo>
                  <a:lnTo>
                    <a:pt x="946084" y="64838"/>
                  </a:lnTo>
                  <a:lnTo>
                    <a:pt x="968274" y="46069"/>
                  </a:lnTo>
                  <a:lnTo>
                    <a:pt x="988757" y="2388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srgbClr val="000000"/>
                </a:solidFill>
                <a:latin typeface="Imago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61EB4FE-4B1E-4C2A-B5F0-1C35905CD0F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13" b="1699"/>
            <a:stretch/>
          </p:blipFill>
          <p:spPr>
            <a:xfrm>
              <a:off x="0" y="116541"/>
              <a:ext cx="3268754" cy="6741459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A3B821C-832D-4BEF-8178-646FDCDE97A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0"/>
            <a:stretch/>
          </p:blipFill>
          <p:spPr>
            <a:xfrm>
              <a:off x="-6525" y="110265"/>
              <a:ext cx="1382437" cy="2335323"/>
            </a:xfrm>
            <a:prstGeom prst="rect">
              <a:avLst/>
            </a:prstGeom>
          </p:spPr>
        </p:pic>
        <p:pic>
          <p:nvPicPr>
            <p:cNvPr id="1042" name="Picture 1041">
              <a:extLst>
                <a:ext uri="{FF2B5EF4-FFF2-40B4-BE49-F238E27FC236}">
                  <a16:creationId xmlns:a16="http://schemas.microsoft.com/office/drawing/2014/main" id="{B5EF0CA8-A698-41E1-8828-C0F0213BE8C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64" t="25887" r="21635" b="25378"/>
            <a:stretch/>
          </p:blipFill>
          <p:spPr>
            <a:xfrm>
              <a:off x="1965558" y="4645741"/>
              <a:ext cx="140595" cy="120510"/>
            </a:xfrm>
            <a:prstGeom prst="rect">
              <a:avLst/>
            </a:prstGeom>
          </p:spPr>
        </p:pic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95F8EC-9559-4794-A790-641398B1592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94512" y="4512803"/>
            <a:ext cx="6291853" cy="33855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GB" sz="2200" b="1" kern="1200" dirty="0"/>
            </a:lvl1pPr>
          </a:lstStyle>
          <a:p>
            <a:pPr marL="268288" lvl="0" indent="-268288" defTabSz="914400" latinLnBrk="0"/>
            <a:r>
              <a:rPr lang="en-US" dirty="0"/>
              <a:t>Click to edit date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E3EC419-AC1F-4CF1-B163-BE184C9AE5A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94512" y="3523129"/>
            <a:ext cx="6291853" cy="3667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GB" b="1" i="1" dirty="0">
                <a:solidFill>
                  <a:schemeClr val="accent1"/>
                </a:solidFill>
                <a:latin typeface="Minion" pitchFamily="18" charset="0"/>
              </a:defRPr>
            </a:lvl1pPr>
          </a:lstStyle>
          <a:p>
            <a:pPr marL="268288" lvl="0" indent="-268288">
              <a:spcBef>
                <a:spcPct val="0"/>
              </a:spcBef>
            </a:pPr>
            <a:r>
              <a:rPr lang="en-US" dirty="0"/>
              <a:t>Click to edit master subtitle style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9203277"/>
      </p:ext>
    </p:extLst>
  </p:cSld>
  <p:clrMapOvr>
    <a:masterClrMapping/>
  </p:clrMapOvr>
  <p:transition/>
  <p:hf hd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549190B-5C40-46C4-BFC1-3C56C7F56A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887" y="0"/>
            <a:ext cx="6200767" cy="685800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CA46C693-BA69-4AC3-B2F1-43A854FD9BBE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94000">
                <a:srgbClr val="E1F0FF"/>
              </a:gs>
              <a:gs pos="38000">
                <a:schemeClr val="bg1">
                  <a:alpha val="37000"/>
                </a:schemeClr>
              </a:gs>
              <a:gs pos="100000">
                <a:srgbClr val="E1F0FF">
                  <a:alpha val="72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i="1" dirty="0">
              <a:solidFill>
                <a:srgbClr val="000000"/>
              </a:solidFill>
              <a:latin typeface="Imago-Medium" pitchFamily="2" charset="0"/>
              <a:ea typeface="MS PGothic" pitchFamily="34" charset="-12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5B1666-5C46-45BA-AD2C-84B738AC98ED}"/>
              </a:ext>
            </a:extLst>
          </p:cNvPr>
          <p:cNvSpPr/>
          <p:nvPr userDrawn="1"/>
        </p:nvSpPr>
        <p:spPr bwMode="auto">
          <a:xfrm>
            <a:off x="0" y="6248400"/>
            <a:ext cx="12192000" cy="609600"/>
          </a:xfrm>
          <a:prstGeom prst="rect">
            <a:avLst/>
          </a:prstGeom>
          <a:gradFill flip="none" rotWithShape="1">
            <a:gsLst>
              <a:gs pos="31000">
                <a:schemeClr val="accent1"/>
              </a:gs>
              <a:gs pos="0">
                <a:schemeClr val="accent1"/>
              </a:gs>
              <a:gs pos="78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i="1" dirty="0">
              <a:solidFill>
                <a:srgbClr val="000000"/>
              </a:solidFill>
              <a:latin typeface="Imago-Medium" pitchFamily="2" charset="0"/>
              <a:ea typeface="MS PGothic" pitchFamily="34" charset="-128"/>
            </a:endParaRPr>
          </a:p>
        </p:txBody>
      </p:sp>
      <p:sp>
        <p:nvSpPr>
          <p:cNvPr id="19" name="Title Placeholder 1">
            <a:extLst>
              <a:ext uri="{FF2B5EF4-FFF2-40B4-BE49-F238E27FC236}">
                <a16:creationId xmlns:a16="http://schemas.microsoft.com/office/drawing/2014/main" id="{E623FC64-8026-490E-999B-28E0D6331B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94512" y="2812656"/>
            <a:ext cx="6291853" cy="659076"/>
          </a:xfr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3200" b="1">
                <a:solidFill>
                  <a:schemeClr val="accent1"/>
                </a:solidFill>
                <a:latin typeface="Imago" pitchFamily="2" charset="0"/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497E67AA-4B56-4A11-8327-D2FA2EA6F15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94512" y="3525338"/>
            <a:ext cx="6291853" cy="369332"/>
          </a:xfrm>
        </p:spPr>
        <p:txBody>
          <a:bodyPr wrap="square" lIns="0" tIns="0" rIns="0" bIns="0">
            <a:spAutoFit/>
          </a:bodyPr>
          <a:lstStyle>
            <a:lvl1pPr marL="0" indent="0">
              <a:spcBef>
                <a:spcPct val="0"/>
              </a:spcBef>
              <a:buFont typeface="Arial" panose="020B0604020202020204" pitchFamily="34" charset="0"/>
              <a:buNone/>
              <a:defRPr sz="2400" b="1" i="1">
                <a:solidFill>
                  <a:schemeClr val="tx1"/>
                </a:solidFill>
                <a:latin typeface="Minion" pitchFamily="18" charset="0"/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  <a:endParaRPr lang="en-GB" noProof="0" dirty="0"/>
          </a:p>
        </p:txBody>
      </p:sp>
      <p:pic>
        <p:nvPicPr>
          <p:cNvPr id="24" name="Picture 2" descr="X:\Studio_Main\PRESENTATIONS\04 Logos\Roche\Roche 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72596" y="456112"/>
            <a:ext cx="840941" cy="43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247C58C-E071-4998-9051-CEC62154ED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71" t="13357" r="2058" b="9172"/>
          <a:stretch/>
        </p:blipFill>
        <p:spPr>
          <a:xfrm>
            <a:off x="6562168" y="4751294"/>
            <a:ext cx="4751294" cy="2195869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CFB5F997-6A90-41E6-908E-0265590DB10E}"/>
              </a:ext>
            </a:extLst>
          </p:cNvPr>
          <p:cNvGrpSpPr/>
          <p:nvPr userDrawn="1"/>
        </p:nvGrpSpPr>
        <p:grpSpPr>
          <a:xfrm>
            <a:off x="-6525" y="110265"/>
            <a:ext cx="3275279" cy="6747736"/>
            <a:chOff x="-6525" y="110265"/>
            <a:chExt cx="3275279" cy="6747736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98D23EF-E737-4A27-BBF1-4FD8AB035D7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887" y="2202364"/>
              <a:ext cx="3241008" cy="4655637"/>
            </a:xfrm>
            <a:custGeom>
              <a:avLst/>
              <a:gdLst>
                <a:gd name="connsiteX0" fmla="*/ 1010949 w 3241008"/>
                <a:gd name="connsiteY0" fmla="*/ 0 h 4655637"/>
                <a:gd name="connsiteX1" fmla="*/ 1009241 w 3241008"/>
                <a:gd name="connsiteY1" fmla="*/ 110908 h 4655637"/>
                <a:gd name="connsiteX2" fmla="*/ 1007534 w 3241008"/>
                <a:gd name="connsiteY2" fmla="*/ 250821 h 4655637"/>
                <a:gd name="connsiteX3" fmla="*/ 1007534 w 3241008"/>
                <a:gd name="connsiteY3" fmla="*/ 380497 h 4655637"/>
                <a:gd name="connsiteX4" fmla="*/ 1009241 w 3241008"/>
                <a:gd name="connsiteY4" fmla="*/ 431685 h 4655637"/>
                <a:gd name="connsiteX5" fmla="*/ 1011802 w 3241008"/>
                <a:gd name="connsiteY5" fmla="*/ 465811 h 4655637"/>
                <a:gd name="connsiteX6" fmla="*/ 1013508 w 3241008"/>
                <a:gd name="connsiteY6" fmla="*/ 469223 h 4655637"/>
                <a:gd name="connsiteX7" fmla="*/ 1022044 w 3241008"/>
                <a:gd name="connsiteY7" fmla="*/ 476901 h 4655637"/>
                <a:gd name="connsiteX8" fmla="*/ 1048501 w 3241008"/>
                <a:gd name="connsiteY8" fmla="*/ 494817 h 4655637"/>
                <a:gd name="connsiteX9" fmla="*/ 1089468 w 3241008"/>
                <a:gd name="connsiteY9" fmla="*/ 519557 h 4655637"/>
                <a:gd name="connsiteX10" fmla="*/ 1141531 w 3241008"/>
                <a:gd name="connsiteY10" fmla="*/ 549417 h 4655637"/>
                <a:gd name="connsiteX11" fmla="*/ 1203835 w 3241008"/>
                <a:gd name="connsiteY11" fmla="*/ 582689 h 4655637"/>
                <a:gd name="connsiteX12" fmla="*/ 1272967 w 3241008"/>
                <a:gd name="connsiteY12" fmla="*/ 617668 h 4655637"/>
                <a:gd name="connsiteX13" fmla="*/ 1347221 w 3241008"/>
                <a:gd name="connsiteY13" fmla="*/ 654353 h 4655637"/>
                <a:gd name="connsiteX14" fmla="*/ 1423180 w 3241008"/>
                <a:gd name="connsiteY14" fmla="*/ 690184 h 4655637"/>
                <a:gd name="connsiteX15" fmla="*/ 1510235 w 3241008"/>
                <a:gd name="connsiteY15" fmla="*/ 715778 h 4655637"/>
                <a:gd name="connsiteX16" fmla="*/ 1543522 w 3241008"/>
                <a:gd name="connsiteY16" fmla="*/ 725163 h 4655637"/>
                <a:gd name="connsiteX17" fmla="*/ 1614360 w 3241008"/>
                <a:gd name="connsiteY17" fmla="*/ 743931 h 4655637"/>
                <a:gd name="connsiteX18" fmla="*/ 1692028 w 3241008"/>
                <a:gd name="connsiteY18" fmla="*/ 764407 h 4655637"/>
                <a:gd name="connsiteX19" fmla="*/ 1785057 w 3241008"/>
                <a:gd name="connsiteY19" fmla="*/ 791707 h 4655637"/>
                <a:gd name="connsiteX20" fmla="*/ 1888329 w 3241008"/>
                <a:gd name="connsiteY20" fmla="*/ 823273 h 4655637"/>
                <a:gd name="connsiteX21" fmla="*/ 1938684 w 3241008"/>
                <a:gd name="connsiteY21" fmla="*/ 838629 h 4655637"/>
                <a:gd name="connsiteX22" fmla="*/ 1989040 w 3241008"/>
                <a:gd name="connsiteY22" fmla="*/ 857398 h 4655637"/>
                <a:gd name="connsiteX23" fmla="*/ 2036834 w 3241008"/>
                <a:gd name="connsiteY23" fmla="*/ 875314 h 4655637"/>
                <a:gd name="connsiteX24" fmla="*/ 2080362 w 3241008"/>
                <a:gd name="connsiteY24" fmla="*/ 894082 h 4655637"/>
                <a:gd name="connsiteX25" fmla="*/ 2120476 w 3241008"/>
                <a:gd name="connsiteY25" fmla="*/ 911146 h 4655637"/>
                <a:gd name="connsiteX26" fmla="*/ 2155469 w 3241008"/>
                <a:gd name="connsiteY26" fmla="*/ 930767 h 4655637"/>
                <a:gd name="connsiteX27" fmla="*/ 2174245 w 3241008"/>
                <a:gd name="connsiteY27" fmla="*/ 941858 h 4655637"/>
                <a:gd name="connsiteX28" fmla="*/ 2193022 w 3241008"/>
                <a:gd name="connsiteY28" fmla="*/ 953801 h 4655637"/>
                <a:gd name="connsiteX29" fmla="*/ 2213506 w 3241008"/>
                <a:gd name="connsiteY29" fmla="*/ 968305 h 4655637"/>
                <a:gd name="connsiteX30" fmla="*/ 2235696 w 3241008"/>
                <a:gd name="connsiteY30" fmla="*/ 987074 h 4655637"/>
                <a:gd name="connsiteX31" fmla="*/ 2257887 w 3241008"/>
                <a:gd name="connsiteY31" fmla="*/ 1007549 h 4655637"/>
                <a:gd name="connsiteX32" fmla="*/ 2281784 w 3241008"/>
                <a:gd name="connsiteY32" fmla="*/ 1031437 h 4655637"/>
                <a:gd name="connsiteX33" fmla="*/ 2304828 w 3241008"/>
                <a:gd name="connsiteY33" fmla="*/ 1058737 h 4655637"/>
                <a:gd name="connsiteX34" fmla="*/ 2328726 w 3241008"/>
                <a:gd name="connsiteY34" fmla="*/ 1090303 h 4655637"/>
                <a:gd name="connsiteX35" fmla="*/ 2352623 w 3241008"/>
                <a:gd name="connsiteY35" fmla="*/ 1124428 h 4655637"/>
                <a:gd name="connsiteX36" fmla="*/ 2378228 w 3241008"/>
                <a:gd name="connsiteY36" fmla="*/ 1164526 h 4655637"/>
                <a:gd name="connsiteX37" fmla="*/ 2402978 w 3241008"/>
                <a:gd name="connsiteY37" fmla="*/ 1207182 h 4655637"/>
                <a:gd name="connsiteX38" fmla="*/ 2428584 w 3241008"/>
                <a:gd name="connsiteY38" fmla="*/ 1254104 h 4655637"/>
                <a:gd name="connsiteX39" fmla="*/ 2454188 w 3241008"/>
                <a:gd name="connsiteY39" fmla="*/ 1306145 h 4655637"/>
                <a:gd name="connsiteX40" fmla="*/ 2478939 w 3241008"/>
                <a:gd name="connsiteY40" fmla="*/ 1365012 h 4655637"/>
                <a:gd name="connsiteX41" fmla="*/ 2504543 w 3241008"/>
                <a:gd name="connsiteY41" fmla="*/ 1426437 h 4655637"/>
                <a:gd name="connsiteX42" fmla="*/ 2528440 w 3241008"/>
                <a:gd name="connsiteY42" fmla="*/ 1494687 h 4655637"/>
                <a:gd name="connsiteX43" fmla="*/ 2540389 w 3241008"/>
                <a:gd name="connsiteY43" fmla="*/ 1533932 h 4655637"/>
                <a:gd name="connsiteX44" fmla="*/ 2554899 w 3241008"/>
                <a:gd name="connsiteY44" fmla="*/ 1582561 h 4655637"/>
                <a:gd name="connsiteX45" fmla="*/ 2589892 w 3241008"/>
                <a:gd name="connsiteY45" fmla="*/ 1710530 h 4655637"/>
                <a:gd name="connsiteX46" fmla="*/ 2629152 w 3241008"/>
                <a:gd name="connsiteY46" fmla="*/ 1871771 h 4655637"/>
                <a:gd name="connsiteX47" fmla="*/ 2675240 w 3241008"/>
                <a:gd name="connsiteY47" fmla="*/ 2062873 h 4655637"/>
                <a:gd name="connsiteX48" fmla="*/ 2723888 w 3241008"/>
                <a:gd name="connsiteY48" fmla="*/ 2276156 h 4655637"/>
                <a:gd name="connsiteX49" fmla="*/ 2775951 w 3241008"/>
                <a:gd name="connsiteY49" fmla="*/ 2509914 h 4655637"/>
                <a:gd name="connsiteX50" fmla="*/ 2886903 w 3241008"/>
                <a:gd name="connsiteY50" fmla="*/ 3010703 h 4655637"/>
                <a:gd name="connsiteX51" fmla="*/ 2997856 w 3241008"/>
                <a:gd name="connsiteY51" fmla="*/ 3525995 h 4655637"/>
                <a:gd name="connsiteX52" fmla="*/ 3101981 w 3241008"/>
                <a:gd name="connsiteY52" fmla="*/ 4013986 h 4655637"/>
                <a:gd name="connsiteX53" fmla="*/ 3193303 w 3241008"/>
                <a:gd name="connsiteY53" fmla="*/ 4436286 h 4655637"/>
                <a:gd name="connsiteX54" fmla="*/ 3241008 w 3241008"/>
                <a:gd name="connsiteY54" fmla="*/ 4655637 h 4655637"/>
                <a:gd name="connsiteX55" fmla="*/ 2513510 w 3241008"/>
                <a:gd name="connsiteY55" fmla="*/ 4655637 h 4655637"/>
                <a:gd name="connsiteX56" fmla="*/ 2485766 w 3241008"/>
                <a:gd name="connsiteY56" fmla="*/ 4652129 h 4655637"/>
                <a:gd name="connsiteX57" fmla="*/ 2471257 w 3241008"/>
                <a:gd name="connsiteY57" fmla="*/ 4600088 h 4655637"/>
                <a:gd name="connsiteX58" fmla="*/ 2454188 w 3241008"/>
                <a:gd name="connsiteY58" fmla="*/ 4535250 h 4655637"/>
                <a:gd name="connsiteX59" fmla="*/ 2412367 w 3241008"/>
                <a:gd name="connsiteY59" fmla="*/ 4371449 h 4655637"/>
                <a:gd name="connsiteX60" fmla="*/ 2367132 w 3241008"/>
                <a:gd name="connsiteY60" fmla="*/ 4169256 h 4655637"/>
                <a:gd name="connsiteX61" fmla="*/ 2315070 w 3241008"/>
                <a:gd name="connsiteY61" fmla="*/ 3941470 h 4655637"/>
                <a:gd name="connsiteX62" fmla="*/ 2261300 w 3241008"/>
                <a:gd name="connsiteY62" fmla="*/ 3700034 h 4655637"/>
                <a:gd name="connsiteX63" fmla="*/ 2207531 w 3241008"/>
                <a:gd name="connsiteY63" fmla="*/ 3455185 h 4655637"/>
                <a:gd name="connsiteX64" fmla="*/ 2156322 w 3241008"/>
                <a:gd name="connsiteY64" fmla="*/ 3216308 h 4655637"/>
                <a:gd name="connsiteX65" fmla="*/ 2111087 w 3241008"/>
                <a:gd name="connsiteY65" fmla="*/ 2997052 h 4655637"/>
                <a:gd name="connsiteX66" fmla="*/ 2094871 w 3241008"/>
                <a:gd name="connsiteY66" fmla="*/ 3028619 h 4655637"/>
                <a:gd name="connsiteX67" fmla="*/ 2076094 w 3241008"/>
                <a:gd name="connsiteY67" fmla="*/ 3061891 h 4655637"/>
                <a:gd name="connsiteX68" fmla="*/ 2066706 w 3241008"/>
                <a:gd name="connsiteY68" fmla="*/ 3113932 h 4655637"/>
                <a:gd name="connsiteX69" fmla="*/ 2053904 w 3241008"/>
                <a:gd name="connsiteY69" fmla="*/ 3165973 h 4655637"/>
                <a:gd name="connsiteX70" fmla="*/ 2014644 w 3241008"/>
                <a:gd name="connsiteY70" fmla="*/ 3334893 h 4655637"/>
                <a:gd name="connsiteX71" fmla="*/ 1968556 w 3241008"/>
                <a:gd name="connsiteY71" fmla="*/ 3531966 h 4655637"/>
                <a:gd name="connsiteX72" fmla="*/ 1922468 w 3241008"/>
                <a:gd name="connsiteY72" fmla="*/ 3746956 h 4655637"/>
                <a:gd name="connsiteX73" fmla="*/ 1877233 w 3241008"/>
                <a:gd name="connsiteY73" fmla="*/ 3967917 h 4655637"/>
                <a:gd name="connsiteX74" fmla="*/ 1834559 w 3241008"/>
                <a:gd name="connsiteY74" fmla="*/ 4184612 h 4655637"/>
                <a:gd name="connsiteX75" fmla="*/ 1796152 w 3241008"/>
                <a:gd name="connsiteY75" fmla="*/ 4386805 h 4655637"/>
                <a:gd name="connsiteX76" fmla="*/ 1766280 w 3241008"/>
                <a:gd name="connsiteY76" fmla="*/ 4564256 h 4655637"/>
                <a:gd name="connsiteX77" fmla="*/ 1755185 w 3241008"/>
                <a:gd name="connsiteY77" fmla="*/ 4639332 h 4655637"/>
                <a:gd name="connsiteX78" fmla="*/ 1752824 w 3241008"/>
                <a:gd name="connsiteY78" fmla="*/ 4655637 h 4655637"/>
                <a:gd name="connsiteX79" fmla="*/ 0 w 3241008"/>
                <a:gd name="connsiteY79" fmla="*/ 4655637 h 4655637"/>
                <a:gd name="connsiteX80" fmla="*/ 0 w 3241008"/>
                <a:gd name="connsiteY80" fmla="*/ 855812 h 4655637"/>
                <a:gd name="connsiteX81" fmla="*/ 33711 w 3241008"/>
                <a:gd name="connsiteY81" fmla="*/ 878726 h 4655637"/>
                <a:gd name="connsiteX82" fmla="*/ 76385 w 3241008"/>
                <a:gd name="connsiteY82" fmla="*/ 901760 h 4655637"/>
                <a:gd name="connsiteX83" fmla="*/ 113938 w 3241008"/>
                <a:gd name="connsiteY83" fmla="*/ 922236 h 4655637"/>
                <a:gd name="connsiteX84" fmla="*/ 148931 w 3241008"/>
                <a:gd name="connsiteY84" fmla="*/ 941858 h 4655637"/>
                <a:gd name="connsiteX85" fmla="*/ 202700 w 3241008"/>
                <a:gd name="connsiteY85" fmla="*/ 964892 h 4655637"/>
                <a:gd name="connsiteX86" fmla="*/ 224891 w 3241008"/>
                <a:gd name="connsiteY86" fmla="*/ 974277 h 4655637"/>
                <a:gd name="connsiteX87" fmla="*/ 204407 w 3241008"/>
                <a:gd name="connsiteY87" fmla="*/ 936739 h 4655637"/>
                <a:gd name="connsiteX88" fmla="*/ 185630 w 3241008"/>
                <a:gd name="connsiteY88" fmla="*/ 897495 h 4655637"/>
                <a:gd name="connsiteX89" fmla="*/ 163439 w 3241008"/>
                <a:gd name="connsiteY89" fmla="*/ 847160 h 4655637"/>
                <a:gd name="connsiteX90" fmla="*/ 152344 w 3241008"/>
                <a:gd name="connsiteY90" fmla="*/ 818154 h 4655637"/>
                <a:gd name="connsiteX91" fmla="*/ 141249 w 3241008"/>
                <a:gd name="connsiteY91" fmla="*/ 788294 h 4655637"/>
                <a:gd name="connsiteX92" fmla="*/ 131861 w 3241008"/>
                <a:gd name="connsiteY92" fmla="*/ 756728 h 4655637"/>
                <a:gd name="connsiteX93" fmla="*/ 122472 w 3241008"/>
                <a:gd name="connsiteY93" fmla="*/ 723456 h 4655637"/>
                <a:gd name="connsiteX94" fmla="*/ 113938 w 3241008"/>
                <a:gd name="connsiteY94" fmla="*/ 690184 h 4655637"/>
                <a:gd name="connsiteX95" fmla="*/ 109671 w 3241008"/>
                <a:gd name="connsiteY95" fmla="*/ 655206 h 4655637"/>
                <a:gd name="connsiteX96" fmla="*/ 104550 w 3241008"/>
                <a:gd name="connsiteY96" fmla="*/ 622786 h 4655637"/>
                <a:gd name="connsiteX97" fmla="*/ 102842 w 3241008"/>
                <a:gd name="connsiteY97" fmla="*/ 587808 h 4655637"/>
                <a:gd name="connsiteX98" fmla="*/ 104550 w 3241008"/>
                <a:gd name="connsiteY98" fmla="*/ 532355 h 4655637"/>
                <a:gd name="connsiteX99" fmla="*/ 106256 w 3241008"/>
                <a:gd name="connsiteY99" fmla="*/ 489698 h 4655637"/>
                <a:gd name="connsiteX100" fmla="*/ 111377 w 3241008"/>
                <a:gd name="connsiteY100" fmla="*/ 453013 h 4655637"/>
                <a:gd name="connsiteX101" fmla="*/ 106256 w 3241008"/>
                <a:gd name="connsiteY101" fmla="*/ 5972 h 4655637"/>
                <a:gd name="connsiteX102" fmla="*/ 128447 w 3241008"/>
                <a:gd name="connsiteY102" fmla="*/ 28153 h 4655637"/>
                <a:gd name="connsiteX103" fmla="*/ 148931 w 3241008"/>
                <a:gd name="connsiteY103" fmla="*/ 48629 h 4655637"/>
                <a:gd name="connsiteX104" fmla="*/ 169414 w 3241008"/>
                <a:gd name="connsiteY104" fmla="*/ 68251 h 4655637"/>
                <a:gd name="connsiteX105" fmla="*/ 189045 w 3241008"/>
                <a:gd name="connsiteY105" fmla="*/ 83607 h 4655637"/>
                <a:gd name="connsiteX106" fmla="*/ 224891 w 3241008"/>
                <a:gd name="connsiteY106" fmla="*/ 110908 h 4655637"/>
                <a:gd name="connsiteX107" fmla="*/ 258176 w 3241008"/>
                <a:gd name="connsiteY107" fmla="*/ 131382 h 4655637"/>
                <a:gd name="connsiteX108" fmla="*/ 288048 w 3241008"/>
                <a:gd name="connsiteY108" fmla="*/ 151858 h 4655637"/>
                <a:gd name="connsiteX109" fmla="*/ 321334 w 3241008"/>
                <a:gd name="connsiteY109" fmla="*/ 170627 h 4655637"/>
                <a:gd name="connsiteX110" fmla="*/ 354620 w 3241008"/>
                <a:gd name="connsiteY110" fmla="*/ 189395 h 4655637"/>
                <a:gd name="connsiteX111" fmla="*/ 389613 w 3241008"/>
                <a:gd name="connsiteY111" fmla="*/ 205605 h 4655637"/>
                <a:gd name="connsiteX112" fmla="*/ 425459 w 3241008"/>
                <a:gd name="connsiteY112" fmla="*/ 219255 h 4655637"/>
                <a:gd name="connsiteX113" fmla="*/ 445943 w 3241008"/>
                <a:gd name="connsiteY113" fmla="*/ 226080 h 4655637"/>
                <a:gd name="connsiteX114" fmla="*/ 465573 w 3241008"/>
                <a:gd name="connsiteY114" fmla="*/ 230345 h 4655637"/>
                <a:gd name="connsiteX115" fmla="*/ 487763 w 3241008"/>
                <a:gd name="connsiteY115" fmla="*/ 235464 h 4655637"/>
                <a:gd name="connsiteX116" fmla="*/ 509100 w 3241008"/>
                <a:gd name="connsiteY116" fmla="*/ 237171 h 4655637"/>
                <a:gd name="connsiteX117" fmla="*/ 531291 w 3241008"/>
                <a:gd name="connsiteY117" fmla="*/ 239730 h 4655637"/>
                <a:gd name="connsiteX118" fmla="*/ 556895 w 3241008"/>
                <a:gd name="connsiteY118" fmla="*/ 239730 h 4655637"/>
                <a:gd name="connsiteX119" fmla="*/ 580793 w 3241008"/>
                <a:gd name="connsiteY119" fmla="*/ 239730 h 4655637"/>
                <a:gd name="connsiteX120" fmla="*/ 602983 w 3241008"/>
                <a:gd name="connsiteY120" fmla="*/ 237171 h 4655637"/>
                <a:gd name="connsiteX121" fmla="*/ 625174 w 3241008"/>
                <a:gd name="connsiteY121" fmla="*/ 233759 h 4655637"/>
                <a:gd name="connsiteX122" fmla="*/ 645658 w 3241008"/>
                <a:gd name="connsiteY122" fmla="*/ 230345 h 4655637"/>
                <a:gd name="connsiteX123" fmla="*/ 666141 w 3241008"/>
                <a:gd name="connsiteY123" fmla="*/ 226080 h 4655637"/>
                <a:gd name="connsiteX124" fmla="*/ 684918 w 3241008"/>
                <a:gd name="connsiteY124" fmla="*/ 219255 h 4655637"/>
                <a:gd name="connsiteX125" fmla="*/ 723324 w 3241008"/>
                <a:gd name="connsiteY125" fmla="*/ 205605 h 4655637"/>
                <a:gd name="connsiteX126" fmla="*/ 757464 w 3241008"/>
                <a:gd name="connsiteY126" fmla="*/ 189395 h 4655637"/>
                <a:gd name="connsiteX127" fmla="*/ 790750 w 3241008"/>
                <a:gd name="connsiteY127" fmla="*/ 170627 h 4655637"/>
                <a:gd name="connsiteX128" fmla="*/ 824035 w 3241008"/>
                <a:gd name="connsiteY128" fmla="*/ 151858 h 4655637"/>
                <a:gd name="connsiteX129" fmla="*/ 853907 w 3241008"/>
                <a:gd name="connsiteY129" fmla="*/ 131382 h 4655637"/>
                <a:gd name="connsiteX130" fmla="*/ 887193 w 3241008"/>
                <a:gd name="connsiteY130" fmla="*/ 109201 h 4655637"/>
                <a:gd name="connsiteX131" fmla="*/ 925600 w 3241008"/>
                <a:gd name="connsiteY131" fmla="*/ 81901 h 4655637"/>
                <a:gd name="connsiteX132" fmla="*/ 946084 w 3241008"/>
                <a:gd name="connsiteY132" fmla="*/ 64838 h 4655637"/>
                <a:gd name="connsiteX133" fmla="*/ 968274 w 3241008"/>
                <a:gd name="connsiteY133" fmla="*/ 46069 h 4655637"/>
                <a:gd name="connsiteX134" fmla="*/ 988757 w 3241008"/>
                <a:gd name="connsiteY134" fmla="*/ 23888 h 4655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3241008" h="4655637">
                  <a:moveTo>
                    <a:pt x="1010949" y="0"/>
                  </a:moveTo>
                  <a:lnTo>
                    <a:pt x="1009241" y="110908"/>
                  </a:lnTo>
                  <a:lnTo>
                    <a:pt x="1007534" y="250821"/>
                  </a:lnTo>
                  <a:lnTo>
                    <a:pt x="1007534" y="380497"/>
                  </a:lnTo>
                  <a:lnTo>
                    <a:pt x="1009241" y="431685"/>
                  </a:lnTo>
                  <a:lnTo>
                    <a:pt x="1011802" y="465811"/>
                  </a:lnTo>
                  <a:lnTo>
                    <a:pt x="1013508" y="469223"/>
                  </a:lnTo>
                  <a:lnTo>
                    <a:pt x="1022044" y="476901"/>
                  </a:lnTo>
                  <a:lnTo>
                    <a:pt x="1048501" y="494817"/>
                  </a:lnTo>
                  <a:lnTo>
                    <a:pt x="1089468" y="519557"/>
                  </a:lnTo>
                  <a:lnTo>
                    <a:pt x="1141531" y="549417"/>
                  </a:lnTo>
                  <a:lnTo>
                    <a:pt x="1203835" y="582689"/>
                  </a:lnTo>
                  <a:lnTo>
                    <a:pt x="1272967" y="617668"/>
                  </a:lnTo>
                  <a:lnTo>
                    <a:pt x="1347221" y="654353"/>
                  </a:lnTo>
                  <a:lnTo>
                    <a:pt x="1423180" y="690184"/>
                  </a:lnTo>
                  <a:lnTo>
                    <a:pt x="1510235" y="715778"/>
                  </a:lnTo>
                  <a:lnTo>
                    <a:pt x="1543522" y="725163"/>
                  </a:lnTo>
                  <a:lnTo>
                    <a:pt x="1614360" y="743931"/>
                  </a:lnTo>
                  <a:lnTo>
                    <a:pt x="1692028" y="764407"/>
                  </a:lnTo>
                  <a:lnTo>
                    <a:pt x="1785057" y="791707"/>
                  </a:lnTo>
                  <a:lnTo>
                    <a:pt x="1888329" y="823273"/>
                  </a:lnTo>
                  <a:lnTo>
                    <a:pt x="1938684" y="838629"/>
                  </a:lnTo>
                  <a:lnTo>
                    <a:pt x="1989040" y="857398"/>
                  </a:lnTo>
                  <a:lnTo>
                    <a:pt x="2036834" y="875314"/>
                  </a:lnTo>
                  <a:lnTo>
                    <a:pt x="2080362" y="894082"/>
                  </a:lnTo>
                  <a:lnTo>
                    <a:pt x="2120476" y="911146"/>
                  </a:lnTo>
                  <a:lnTo>
                    <a:pt x="2155469" y="930767"/>
                  </a:lnTo>
                  <a:lnTo>
                    <a:pt x="2174245" y="941858"/>
                  </a:lnTo>
                  <a:lnTo>
                    <a:pt x="2193022" y="953801"/>
                  </a:lnTo>
                  <a:lnTo>
                    <a:pt x="2213506" y="968305"/>
                  </a:lnTo>
                  <a:lnTo>
                    <a:pt x="2235696" y="987074"/>
                  </a:lnTo>
                  <a:lnTo>
                    <a:pt x="2257887" y="1007549"/>
                  </a:lnTo>
                  <a:lnTo>
                    <a:pt x="2281784" y="1031437"/>
                  </a:lnTo>
                  <a:lnTo>
                    <a:pt x="2304828" y="1058737"/>
                  </a:lnTo>
                  <a:lnTo>
                    <a:pt x="2328726" y="1090303"/>
                  </a:lnTo>
                  <a:lnTo>
                    <a:pt x="2352623" y="1124428"/>
                  </a:lnTo>
                  <a:lnTo>
                    <a:pt x="2378228" y="1164526"/>
                  </a:lnTo>
                  <a:lnTo>
                    <a:pt x="2402978" y="1207182"/>
                  </a:lnTo>
                  <a:lnTo>
                    <a:pt x="2428584" y="1254104"/>
                  </a:lnTo>
                  <a:lnTo>
                    <a:pt x="2454188" y="1306145"/>
                  </a:lnTo>
                  <a:lnTo>
                    <a:pt x="2478939" y="1365012"/>
                  </a:lnTo>
                  <a:lnTo>
                    <a:pt x="2504543" y="1426437"/>
                  </a:lnTo>
                  <a:lnTo>
                    <a:pt x="2528440" y="1494687"/>
                  </a:lnTo>
                  <a:lnTo>
                    <a:pt x="2540389" y="1533932"/>
                  </a:lnTo>
                  <a:lnTo>
                    <a:pt x="2554899" y="1582561"/>
                  </a:lnTo>
                  <a:lnTo>
                    <a:pt x="2589892" y="1710530"/>
                  </a:lnTo>
                  <a:lnTo>
                    <a:pt x="2629152" y="1871771"/>
                  </a:lnTo>
                  <a:lnTo>
                    <a:pt x="2675240" y="2062873"/>
                  </a:lnTo>
                  <a:lnTo>
                    <a:pt x="2723888" y="2276156"/>
                  </a:lnTo>
                  <a:lnTo>
                    <a:pt x="2775951" y="2509914"/>
                  </a:lnTo>
                  <a:lnTo>
                    <a:pt x="2886903" y="3010703"/>
                  </a:lnTo>
                  <a:lnTo>
                    <a:pt x="2997856" y="3525995"/>
                  </a:lnTo>
                  <a:lnTo>
                    <a:pt x="3101981" y="4013986"/>
                  </a:lnTo>
                  <a:lnTo>
                    <a:pt x="3193303" y="4436286"/>
                  </a:lnTo>
                  <a:lnTo>
                    <a:pt x="3241008" y="4655637"/>
                  </a:lnTo>
                  <a:lnTo>
                    <a:pt x="2513510" y="4655637"/>
                  </a:lnTo>
                  <a:lnTo>
                    <a:pt x="2485766" y="4652129"/>
                  </a:lnTo>
                  <a:lnTo>
                    <a:pt x="2471257" y="4600088"/>
                  </a:lnTo>
                  <a:lnTo>
                    <a:pt x="2454188" y="4535250"/>
                  </a:lnTo>
                  <a:lnTo>
                    <a:pt x="2412367" y="4371449"/>
                  </a:lnTo>
                  <a:lnTo>
                    <a:pt x="2367132" y="4169256"/>
                  </a:lnTo>
                  <a:lnTo>
                    <a:pt x="2315070" y="3941470"/>
                  </a:lnTo>
                  <a:lnTo>
                    <a:pt x="2261300" y="3700034"/>
                  </a:lnTo>
                  <a:lnTo>
                    <a:pt x="2207531" y="3455185"/>
                  </a:lnTo>
                  <a:lnTo>
                    <a:pt x="2156322" y="3216308"/>
                  </a:lnTo>
                  <a:lnTo>
                    <a:pt x="2111087" y="2997052"/>
                  </a:lnTo>
                  <a:lnTo>
                    <a:pt x="2094871" y="3028619"/>
                  </a:lnTo>
                  <a:lnTo>
                    <a:pt x="2076094" y="3061891"/>
                  </a:lnTo>
                  <a:lnTo>
                    <a:pt x="2066706" y="3113932"/>
                  </a:lnTo>
                  <a:lnTo>
                    <a:pt x="2053904" y="3165973"/>
                  </a:lnTo>
                  <a:lnTo>
                    <a:pt x="2014644" y="3334893"/>
                  </a:lnTo>
                  <a:lnTo>
                    <a:pt x="1968556" y="3531966"/>
                  </a:lnTo>
                  <a:lnTo>
                    <a:pt x="1922468" y="3746956"/>
                  </a:lnTo>
                  <a:lnTo>
                    <a:pt x="1877233" y="3967917"/>
                  </a:lnTo>
                  <a:lnTo>
                    <a:pt x="1834559" y="4184612"/>
                  </a:lnTo>
                  <a:lnTo>
                    <a:pt x="1796152" y="4386805"/>
                  </a:lnTo>
                  <a:lnTo>
                    <a:pt x="1766280" y="4564256"/>
                  </a:lnTo>
                  <a:lnTo>
                    <a:pt x="1755185" y="4639332"/>
                  </a:lnTo>
                  <a:lnTo>
                    <a:pt x="1752824" y="4655637"/>
                  </a:lnTo>
                  <a:lnTo>
                    <a:pt x="0" y="4655637"/>
                  </a:lnTo>
                  <a:lnTo>
                    <a:pt x="0" y="855812"/>
                  </a:lnTo>
                  <a:lnTo>
                    <a:pt x="33711" y="878726"/>
                  </a:lnTo>
                  <a:lnTo>
                    <a:pt x="76385" y="901760"/>
                  </a:lnTo>
                  <a:lnTo>
                    <a:pt x="113938" y="922236"/>
                  </a:lnTo>
                  <a:lnTo>
                    <a:pt x="148931" y="941858"/>
                  </a:lnTo>
                  <a:lnTo>
                    <a:pt x="202700" y="964892"/>
                  </a:lnTo>
                  <a:lnTo>
                    <a:pt x="224891" y="974277"/>
                  </a:lnTo>
                  <a:lnTo>
                    <a:pt x="204407" y="936739"/>
                  </a:lnTo>
                  <a:lnTo>
                    <a:pt x="185630" y="897495"/>
                  </a:lnTo>
                  <a:lnTo>
                    <a:pt x="163439" y="847160"/>
                  </a:lnTo>
                  <a:lnTo>
                    <a:pt x="152344" y="818154"/>
                  </a:lnTo>
                  <a:lnTo>
                    <a:pt x="141249" y="788294"/>
                  </a:lnTo>
                  <a:lnTo>
                    <a:pt x="131861" y="756728"/>
                  </a:lnTo>
                  <a:lnTo>
                    <a:pt x="122472" y="723456"/>
                  </a:lnTo>
                  <a:lnTo>
                    <a:pt x="113938" y="690184"/>
                  </a:lnTo>
                  <a:lnTo>
                    <a:pt x="109671" y="655206"/>
                  </a:lnTo>
                  <a:lnTo>
                    <a:pt x="104550" y="622786"/>
                  </a:lnTo>
                  <a:lnTo>
                    <a:pt x="102842" y="587808"/>
                  </a:lnTo>
                  <a:lnTo>
                    <a:pt x="104550" y="532355"/>
                  </a:lnTo>
                  <a:lnTo>
                    <a:pt x="106256" y="489698"/>
                  </a:lnTo>
                  <a:lnTo>
                    <a:pt x="111377" y="453013"/>
                  </a:lnTo>
                  <a:lnTo>
                    <a:pt x="106256" y="5972"/>
                  </a:lnTo>
                  <a:lnTo>
                    <a:pt x="128447" y="28153"/>
                  </a:lnTo>
                  <a:lnTo>
                    <a:pt x="148931" y="48629"/>
                  </a:lnTo>
                  <a:lnTo>
                    <a:pt x="169414" y="68251"/>
                  </a:lnTo>
                  <a:lnTo>
                    <a:pt x="189045" y="83607"/>
                  </a:lnTo>
                  <a:lnTo>
                    <a:pt x="224891" y="110908"/>
                  </a:lnTo>
                  <a:lnTo>
                    <a:pt x="258176" y="131382"/>
                  </a:lnTo>
                  <a:lnTo>
                    <a:pt x="288048" y="151858"/>
                  </a:lnTo>
                  <a:lnTo>
                    <a:pt x="321334" y="170627"/>
                  </a:lnTo>
                  <a:lnTo>
                    <a:pt x="354620" y="189395"/>
                  </a:lnTo>
                  <a:lnTo>
                    <a:pt x="389613" y="205605"/>
                  </a:lnTo>
                  <a:lnTo>
                    <a:pt x="425459" y="219255"/>
                  </a:lnTo>
                  <a:lnTo>
                    <a:pt x="445943" y="226080"/>
                  </a:lnTo>
                  <a:lnTo>
                    <a:pt x="465573" y="230345"/>
                  </a:lnTo>
                  <a:lnTo>
                    <a:pt x="487763" y="235464"/>
                  </a:lnTo>
                  <a:lnTo>
                    <a:pt x="509100" y="237171"/>
                  </a:lnTo>
                  <a:lnTo>
                    <a:pt x="531291" y="239730"/>
                  </a:lnTo>
                  <a:lnTo>
                    <a:pt x="556895" y="239730"/>
                  </a:lnTo>
                  <a:lnTo>
                    <a:pt x="580793" y="239730"/>
                  </a:lnTo>
                  <a:lnTo>
                    <a:pt x="602983" y="237171"/>
                  </a:lnTo>
                  <a:lnTo>
                    <a:pt x="625174" y="233759"/>
                  </a:lnTo>
                  <a:lnTo>
                    <a:pt x="645658" y="230345"/>
                  </a:lnTo>
                  <a:lnTo>
                    <a:pt x="666141" y="226080"/>
                  </a:lnTo>
                  <a:lnTo>
                    <a:pt x="684918" y="219255"/>
                  </a:lnTo>
                  <a:lnTo>
                    <a:pt x="723324" y="205605"/>
                  </a:lnTo>
                  <a:lnTo>
                    <a:pt x="757464" y="189395"/>
                  </a:lnTo>
                  <a:lnTo>
                    <a:pt x="790750" y="170627"/>
                  </a:lnTo>
                  <a:lnTo>
                    <a:pt x="824035" y="151858"/>
                  </a:lnTo>
                  <a:lnTo>
                    <a:pt x="853907" y="131382"/>
                  </a:lnTo>
                  <a:lnTo>
                    <a:pt x="887193" y="109201"/>
                  </a:lnTo>
                  <a:lnTo>
                    <a:pt x="925600" y="81901"/>
                  </a:lnTo>
                  <a:lnTo>
                    <a:pt x="946084" y="64838"/>
                  </a:lnTo>
                  <a:lnTo>
                    <a:pt x="968274" y="46069"/>
                  </a:lnTo>
                  <a:lnTo>
                    <a:pt x="988757" y="2388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srgbClr val="000000"/>
                </a:solidFill>
                <a:latin typeface="Imago"/>
              </a:endParaRP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0B51E09C-375A-4682-A405-54295C441E8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13" b="1699"/>
            <a:stretch/>
          </p:blipFill>
          <p:spPr>
            <a:xfrm>
              <a:off x="0" y="116541"/>
              <a:ext cx="3268754" cy="6741459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87CC3F65-CF8B-4221-BA42-5CE0F44DC6F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0"/>
            <a:stretch/>
          </p:blipFill>
          <p:spPr>
            <a:xfrm>
              <a:off x="-6525" y="110265"/>
              <a:ext cx="1382437" cy="2335323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3568A6EC-DF2E-4A19-81E5-C089E91FD41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64" t="25887" r="21635" b="25378"/>
            <a:stretch/>
          </p:blipFill>
          <p:spPr>
            <a:xfrm>
              <a:off x="1965558" y="4645741"/>
              <a:ext cx="140595" cy="1205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083829"/>
      </p:ext>
    </p:extLst>
  </p:cSld>
  <p:clrMapOvr>
    <a:masterClrMapping/>
  </p:clrMapOvr>
  <p:transition/>
  <p:hf hdr="0" dt="0"/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(Not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84717" y="6643306"/>
            <a:ext cx="1141338" cy="138499"/>
          </a:xfrm>
        </p:spPr>
        <p:txBody>
          <a:bodyPr wrap="none" lIns="0" tIns="0" rIns="0" bIns="0" anchor="b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000"/>
            </a:lvl1pPr>
          </a:lstStyle>
          <a:p>
            <a:pPr lvl="0"/>
            <a:r>
              <a:rPr lang="en-US" dirty="0"/>
              <a:t>Click to edit Footnote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300840" y="6643306"/>
            <a:ext cx="1304844" cy="138499"/>
          </a:xfrm>
        </p:spPr>
        <p:txBody>
          <a:bodyPr wrap="none" lIns="0" tIns="0" rIns="0" bIns="0" anchor="b">
            <a:sp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FontTx/>
              <a:buNone/>
              <a:defRPr sz="1000" baseline="0"/>
            </a:lvl1pPr>
          </a:lstStyle>
          <a:p>
            <a:pPr lvl="0"/>
            <a:r>
              <a:rPr lang="en-US" dirty="0"/>
              <a:t>Click to edit source note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31B572-A6BB-4ECD-AAF6-620BB46D7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601" y="1550988"/>
            <a:ext cx="11137693" cy="45291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6" name="Picture 2" descr="X:\Studio_Main\PRESENTATIONS\04 Logos\Roche\Roche 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85213" y="188640"/>
            <a:ext cx="840941" cy="43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702971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601" y="1550988"/>
            <a:ext cx="11137693" cy="45291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2381933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Not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69899" y="1550988"/>
            <a:ext cx="5396754" cy="45291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1"/>
          </p:nvPr>
        </p:nvSpPr>
        <p:spPr>
          <a:xfrm>
            <a:off x="6206844" y="1550988"/>
            <a:ext cx="5396754" cy="45291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84717" y="6643306"/>
            <a:ext cx="1141338" cy="138499"/>
          </a:xfrm>
        </p:spPr>
        <p:txBody>
          <a:bodyPr wrap="none" lIns="0" tIns="0" rIns="0" bIns="0" anchor="b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000"/>
            </a:lvl1pPr>
          </a:lstStyle>
          <a:p>
            <a:pPr lvl="0"/>
            <a:r>
              <a:rPr lang="en-US" dirty="0"/>
              <a:t>Click to edit Footnote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0300840" y="6643306"/>
            <a:ext cx="1304844" cy="138499"/>
          </a:xfrm>
        </p:spPr>
        <p:txBody>
          <a:bodyPr wrap="none" lIns="0" tIns="0" rIns="0" bIns="0" anchor="b">
            <a:sp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FontTx/>
              <a:buNone/>
              <a:defRPr sz="1000" baseline="0"/>
            </a:lvl1pPr>
          </a:lstStyle>
          <a:p>
            <a:pPr lvl="0"/>
            <a:r>
              <a:rPr lang="en-US" dirty="0"/>
              <a:t>Click to edit source note</a:t>
            </a:r>
          </a:p>
        </p:txBody>
      </p:sp>
    </p:spTree>
    <p:extLst>
      <p:ext uri="{BB962C8B-B14F-4D97-AF65-F5344CB8AC3E}">
        <p14:creationId xmlns:p14="http://schemas.microsoft.com/office/powerpoint/2010/main" val="920859104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69899" y="1550988"/>
            <a:ext cx="5396754" cy="45291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1"/>
          </p:nvPr>
        </p:nvSpPr>
        <p:spPr>
          <a:xfrm>
            <a:off x="6206844" y="1550988"/>
            <a:ext cx="5396754" cy="45291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3695470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Content (Not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84717" y="6643306"/>
            <a:ext cx="1141338" cy="138499"/>
          </a:xfrm>
        </p:spPr>
        <p:txBody>
          <a:bodyPr wrap="none" lIns="0" tIns="0" rIns="0" bIns="0" anchor="b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000"/>
            </a:lvl1pPr>
          </a:lstStyle>
          <a:p>
            <a:pPr lvl="0"/>
            <a:r>
              <a:rPr lang="en-US" dirty="0"/>
              <a:t>Click to edit Footnote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300840" y="6643306"/>
            <a:ext cx="1304844" cy="138499"/>
          </a:xfrm>
        </p:spPr>
        <p:txBody>
          <a:bodyPr wrap="none" lIns="0" tIns="0" rIns="0" bIns="0" anchor="b">
            <a:sp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FontTx/>
              <a:buNone/>
              <a:defRPr sz="1000" baseline="0"/>
            </a:lvl1pPr>
          </a:lstStyle>
          <a:p>
            <a:pPr lvl="0"/>
            <a:r>
              <a:rPr lang="en-US" dirty="0"/>
              <a:t>Click to edit source note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5BBCDF90-E0E5-428B-8795-E7DC42497A1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69899" y="1550988"/>
            <a:ext cx="5396754" cy="45291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7313309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9FDAB729-4753-481C-B6D7-87FECDF2AB8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69899" y="1550988"/>
            <a:ext cx="5396754" cy="45291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3203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shpPlaceholderDat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hpPlaceholderNumber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165CB-D5E5-4F49-B52C-2E6BB58C0F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10594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Content (Not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84717" y="6643306"/>
            <a:ext cx="1141338" cy="138499"/>
          </a:xfrm>
        </p:spPr>
        <p:txBody>
          <a:bodyPr wrap="none" lIns="0" tIns="0" rIns="0" bIns="0" anchor="b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000"/>
            </a:lvl1pPr>
          </a:lstStyle>
          <a:p>
            <a:pPr lvl="0"/>
            <a:r>
              <a:rPr lang="en-US" dirty="0"/>
              <a:t>Click to edit Footnote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0300840" y="6643306"/>
            <a:ext cx="1304844" cy="138499"/>
          </a:xfrm>
        </p:spPr>
        <p:txBody>
          <a:bodyPr wrap="none" lIns="0" tIns="0" rIns="0" bIns="0" anchor="b">
            <a:sp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FontTx/>
              <a:buNone/>
              <a:defRPr sz="1000" baseline="0"/>
            </a:lvl1pPr>
          </a:lstStyle>
          <a:p>
            <a:pPr lvl="0"/>
            <a:r>
              <a:rPr lang="en-US" dirty="0"/>
              <a:t>Click to edit source note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4AE6976F-D174-4D06-8EDC-B027C904B6B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06844" y="1550988"/>
            <a:ext cx="5396754" cy="45291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5595325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79313F7B-2FCB-4874-8D96-AE7357652C8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06844" y="1550988"/>
            <a:ext cx="5396754" cy="45291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5012762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(not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84717" y="6643306"/>
            <a:ext cx="1141338" cy="138499"/>
          </a:xfrm>
        </p:spPr>
        <p:txBody>
          <a:bodyPr wrap="none" lIns="0" tIns="0" rIns="0" bIns="0" anchor="b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000"/>
            </a:lvl1pPr>
          </a:lstStyle>
          <a:p>
            <a:pPr lvl="0"/>
            <a:r>
              <a:rPr lang="en-US" dirty="0"/>
              <a:t>Click to edit Footnote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300840" y="6643306"/>
            <a:ext cx="1304844" cy="138499"/>
          </a:xfrm>
        </p:spPr>
        <p:txBody>
          <a:bodyPr wrap="none" lIns="0" tIns="0" rIns="0" bIns="0" anchor="b">
            <a:sp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FontTx/>
              <a:buNone/>
              <a:defRPr sz="1000" baseline="0"/>
            </a:lvl1pPr>
          </a:lstStyle>
          <a:p>
            <a:pPr lvl="0"/>
            <a:r>
              <a:rPr lang="en-US" dirty="0"/>
              <a:t>Click to edit source note</a:t>
            </a:r>
          </a:p>
        </p:txBody>
      </p:sp>
    </p:spTree>
    <p:extLst>
      <p:ext uri="{BB962C8B-B14F-4D97-AF65-F5344CB8AC3E}">
        <p14:creationId xmlns:p14="http://schemas.microsoft.com/office/powerpoint/2010/main" val="739712275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6400322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78533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482AC649-DDFB-4B58-815A-4D39E1428B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865" y="6286500"/>
            <a:ext cx="7921625" cy="317500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/>
            </a:lvl1pPr>
          </a:lstStyle>
          <a:p>
            <a:pPr lvl="0"/>
            <a:r>
              <a:rPr lang="en-US" dirty="0"/>
              <a:t>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5277837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270" name="shpGridNormal" hidden="1"/>
          <p:cNvGrpSpPr>
            <a:grpSpLocks/>
          </p:cNvGrpSpPr>
          <p:nvPr userDrawn="1"/>
        </p:nvGrpSpPr>
        <p:grpSpPr bwMode="auto">
          <a:xfrm>
            <a:off x="529494" y="514350"/>
            <a:ext cx="11138876" cy="5764213"/>
            <a:chOff x="271" y="324"/>
            <a:chExt cx="5701" cy="3631"/>
          </a:xfrm>
        </p:grpSpPr>
        <p:sp>
          <p:nvSpPr>
            <p:cNvPr id="94266" name="shpGridTitle" hidden="1"/>
            <p:cNvSpPr>
              <a:spLocks noChangeArrowheads="1"/>
            </p:cNvSpPr>
            <p:nvPr userDrawn="1"/>
          </p:nvSpPr>
          <p:spPr bwMode="auto">
            <a:xfrm>
              <a:off x="271" y="324"/>
              <a:ext cx="5701" cy="771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fr-CH" sz="2400">
                <a:solidFill>
                  <a:srgbClr val="000000"/>
                </a:solidFill>
              </a:endParaRPr>
            </a:p>
          </p:txBody>
        </p:sp>
        <p:sp>
          <p:nvSpPr>
            <p:cNvPr id="94268" name="shpGridMain" hidden="1"/>
            <p:cNvSpPr>
              <a:spLocks noChangeArrowheads="1"/>
            </p:cNvSpPr>
            <p:nvPr userDrawn="1"/>
          </p:nvSpPr>
          <p:spPr bwMode="auto">
            <a:xfrm>
              <a:off x="271" y="1179"/>
              <a:ext cx="5701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fr-CH" sz="2400">
                <a:solidFill>
                  <a:srgbClr val="000000"/>
                </a:solidFill>
              </a:endParaRPr>
            </a:p>
          </p:txBody>
        </p:sp>
      </p:grpSp>
      <p:sp>
        <p:nvSpPr>
          <p:cNvPr id="94242" name="shpTitleLine"/>
          <p:cNvSpPr>
            <a:spLocks noChangeShapeType="1"/>
          </p:cNvSpPr>
          <p:nvPr/>
        </p:nvSpPr>
        <p:spPr bwMode="auto">
          <a:xfrm>
            <a:off x="1" y="1738313"/>
            <a:ext cx="10880969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94230" name="shpPlaceholderTitle"/>
          <p:cNvSpPr>
            <a:spLocks noGrp="1" noChangeArrowheads="1"/>
          </p:cNvSpPr>
          <p:nvPr>
            <p:ph type="ctrTitle"/>
          </p:nvPr>
        </p:nvSpPr>
        <p:spPr>
          <a:xfrm>
            <a:off x="511908" y="2601913"/>
            <a:ext cx="11168184" cy="1008062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fr-CH" noProof="0" smtClean="0"/>
              <a:t>Click to edit Master title style</a:t>
            </a:r>
          </a:p>
        </p:txBody>
      </p:sp>
      <p:sp>
        <p:nvSpPr>
          <p:cNvPr id="94231" name="shpPlaceholderMain"/>
          <p:cNvSpPr>
            <a:spLocks noGrp="1" noChangeArrowheads="1"/>
          </p:cNvSpPr>
          <p:nvPr>
            <p:ph type="subTitle" idx="1"/>
          </p:nvPr>
        </p:nvSpPr>
        <p:spPr>
          <a:xfrm>
            <a:off x="531447" y="3644902"/>
            <a:ext cx="11148647" cy="576263"/>
          </a:xfrm>
        </p:spPr>
        <p:txBody>
          <a:bodyPr/>
          <a:lstStyle>
            <a:lvl1pPr marL="0" indent="0">
              <a:buFontTx/>
              <a:buNone/>
              <a:defRPr sz="3300" b="1" i="1">
                <a:latin typeface="Minion" pitchFamily="2" charset="0"/>
              </a:defRPr>
            </a:lvl1pPr>
          </a:lstStyle>
          <a:p>
            <a:pPr lvl="0"/>
            <a:r>
              <a:rPr lang="fr-CH" noProof="0" smtClean="0"/>
              <a:t>Click to edit Master subtitle style</a:t>
            </a:r>
          </a:p>
        </p:txBody>
      </p:sp>
      <p:sp>
        <p:nvSpPr>
          <p:cNvPr id="94263" name="shpLogoBackground"/>
          <p:cNvSpPr>
            <a:spLocks noChangeArrowheads="1"/>
          </p:cNvSpPr>
          <p:nvPr userDrawn="1"/>
        </p:nvSpPr>
        <p:spPr bwMode="white">
          <a:xfrm>
            <a:off x="10661650" y="115888"/>
            <a:ext cx="1416537" cy="8651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CH">
              <a:solidFill>
                <a:srgbClr val="000000"/>
              </a:solidFill>
            </a:endParaRPr>
          </a:p>
        </p:txBody>
      </p:sp>
      <p:pic>
        <p:nvPicPr>
          <p:cNvPr id="4" name="shpLogoPicDark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957560" y="180340"/>
            <a:ext cx="979170" cy="65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25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shpPlaceholderDat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hpPlaceholderNumber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32AB4-61FB-4062-9E20-33DD6EC647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247" y="4406902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247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hpPlaceholderDat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hpPlaceholderNumber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649DD-8E2B-4957-9020-F806BA43D3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13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9493" y="1806575"/>
            <a:ext cx="5474677" cy="4471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1739" y="1806575"/>
            <a:ext cx="5476631" cy="4471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5" name="shpPlaceholderDat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hpPlaceholderNumber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45B92-9666-4195-B6E1-FD81DD2D83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81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pPlaceholderDat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hpPlaceholderNumber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DFCCA-F568-422D-8A8C-1E40958866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46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75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75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94" y="1535113"/>
            <a:ext cx="53887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94" y="2174875"/>
            <a:ext cx="53887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7" name="shpPlaceholderDat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hpPlaceholderNumber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5FE86-6BD3-48ED-9042-E3EF8447C65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504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shpPlaceholderDat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hpPlaceholderNumber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165CB-D5E5-4F49-B52C-2E6BB58C0F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76489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pPlaceholderDat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shpPlaceholderNumber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DFCCA-F568-422D-8A8C-1E40958866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827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24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384" y="273052"/>
            <a:ext cx="681501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124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hpPlaceholderDat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hpPlaceholderNumber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887CC-8431-4B91-BABD-191FD7EEA2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26407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555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555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555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hpPlaceholderDat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hpPlaceholderNumber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E69C4-9F4A-4EC7-99BF-B1E5BD2F10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98212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shpPlaceholderDat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hpPlaceholderNumber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25F00-55C7-4159-96ED-33FC181064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79726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82185" y="452439"/>
            <a:ext cx="2786184" cy="5826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7771" y="452439"/>
            <a:ext cx="8176845" cy="5826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shpPlaceholderDat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hpPlaceholderNumber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27A04-B349-4C41-9EBD-AC2BB72186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08814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18"/>
          <a:stretch/>
        </p:blipFill>
        <p:spPr>
          <a:xfrm>
            <a:off x="-3000" y="1028733"/>
            <a:ext cx="12192000" cy="5829267"/>
          </a:xfrm>
          <a:prstGeom prst="rect">
            <a:avLst/>
          </a:prstGeom>
        </p:spPr>
      </p:pic>
      <p:grpSp>
        <p:nvGrpSpPr>
          <p:cNvPr id="14" name="Skupina 13"/>
          <p:cNvGrpSpPr/>
          <p:nvPr userDrawn="1"/>
        </p:nvGrpSpPr>
        <p:grpSpPr>
          <a:xfrm>
            <a:off x="8106063" y="4869161"/>
            <a:ext cx="3816864" cy="1927649"/>
            <a:chOff x="226540" y="2038867"/>
            <a:chExt cx="8483313" cy="4295689"/>
          </a:xfrm>
        </p:grpSpPr>
        <p:pic>
          <p:nvPicPr>
            <p:cNvPr id="15" name="Obrázek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540" y="2038867"/>
              <a:ext cx="4011538" cy="4295689"/>
            </a:xfrm>
            <a:prstGeom prst="rect">
              <a:avLst/>
            </a:prstGeom>
          </p:spPr>
        </p:pic>
        <p:pic>
          <p:nvPicPr>
            <p:cNvPr id="16" name="Obrázek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4577" y="3412435"/>
              <a:ext cx="4385276" cy="1548551"/>
            </a:xfrm>
            <a:prstGeom prst="rect">
              <a:avLst/>
            </a:prstGeom>
          </p:spPr>
        </p:pic>
      </p:grpSp>
      <p:grpSp>
        <p:nvGrpSpPr>
          <p:cNvPr id="94270" name="shpGridNormal" hidden="1"/>
          <p:cNvGrpSpPr>
            <a:grpSpLocks/>
          </p:cNvGrpSpPr>
          <p:nvPr userDrawn="1"/>
        </p:nvGrpSpPr>
        <p:grpSpPr bwMode="auto">
          <a:xfrm>
            <a:off x="529494" y="514350"/>
            <a:ext cx="11138876" cy="5764213"/>
            <a:chOff x="271" y="324"/>
            <a:chExt cx="5701" cy="3631"/>
          </a:xfrm>
        </p:grpSpPr>
        <p:sp>
          <p:nvSpPr>
            <p:cNvPr id="94266" name="shpGridTitle" hidden="1"/>
            <p:cNvSpPr>
              <a:spLocks noChangeArrowheads="1"/>
            </p:cNvSpPr>
            <p:nvPr userDrawn="1"/>
          </p:nvSpPr>
          <p:spPr bwMode="auto">
            <a:xfrm>
              <a:off x="271" y="324"/>
              <a:ext cx="5701" cy="771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fr-CH" sz="2400"/>
            </a:p>
          </p:txBody>
        </p:sp>
        <p:sp>
          <p:nvSpPr>
            <p:cNvPr id="94268" name="shpGridMain" hidden="1"/>
            <p:cNvSpPr>
              <a:spLocks noChangeArrowheads="1"/>
            </p:cNvSpPr>
            <p:nvPr userDrawn="1"/>
          </p:nvSpPr>
          <p:spPr bwMode="auto">
            <a:xfrm>
              <a:off x="271" y="1179"/>
              <a:ext cx="5701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fr-CH" sz="2400"/>
            </a:p>
          </p:txBody>
        </p:sp>
      </p:grpSp>
      <p:sp>
        <p:nvSpPr>
          <p:cNvPr id="94230" name="shpPlaceholderTitle"/>
          <p:cNvSpPr>
            <a:spLocks noGrp="1" noChangeArrowheads="1"/>
          </p:cNvSpPr>
          <p:nvPr>
            <p:ph type="ctrTitle"/>
          </p:nvPr>
        </p:nvSpPr>
        <p:spPr>
          <a:xfrm>
            <a:off x="511908" y="2601913"/>
            <a:ext cx="11168184" cy="1008062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fr-CH" noProof="0" smtClean="0"/>
              <a:t>Click to edit Master title style</a:t>
            </a:r>
          </a:p>
        </p:txBody>
      </p:sp>
      <p:sp>
        <p:nvSpPr>
          <p:cNvPr id="94231" name="shpPlaceholderMain"/>
          <p:cNvSpPr>
            <a:spLocks noGrp="1" noChangeArrowheads="1"/>
          </p:cNvSpPr>
          <p:nvPr>
            <p:ph type="subTitle" idx="1"/>
          </p:nvPr>
        </p:nvSpPr>
        <p:spPr>
          <a:xfrm>
            <a:off x="531447" y="3644902"/>
            <a:ext cx="11148647" cy="576263"/>
          </a:xfrm>
        </p:spPr>
        <p:txBody>
          <a:bodyPr/>
          <a:lstStyle>
            <a:lvl1pPr marL="0" indent="0">
              <a:buFontTx/>
              <a:buNone/>
              <a:defRPr sz="3300" b="1" i="1">
                <a:latin typeface="Minion" pitchFamily="2" charset="0"/>
              </a:defRPr>
            </a:lvl1pPr>
          </a:lstStyle>
          <a:p>
            <a:pPr lvl="0"/>
            <a:r>
              <a:rPr lang="fr-CH" noProof="0" smtClean="0"/>
              <a:t>Click to edit Master subtitle style</a:t>
            </a:r>
          </a:p>
        </p:txBody>
      </p:sp>
      <p:sp>
        <p:nvSpPr>
          <p:cNvPr id="94263" name="shpLogoBackground"/>
          <p:cNvSpPr>
            <a:spLocks noChangeArrowheads="1"/>
          </p:cNvSpPr>
          <p:nvPr userDrawn="1"/>
        </p:nvSpPr>
        <p:spPr bwMode="white">
          <a:xfrm>
            <a:off x="10661650" y="115888"/>
            <a:ext cx="1416537" cy="8651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CH"/>
          </a:p>
        </p:txBody>
      </p:sp>
      <p:pic>
        <p:nvPicPr>
          <p:cNvPr id="4" name="shpLogoPicDark"/>
          <p:cNvPicPr>
            <a:picLocks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957560" y="180340"/>
            <a:ext cx="979170" cy="655320"/>
          </a:xfrm>
          <a:prstGeom prst="rect">
            <a:avLst/>
          </a:prstGeom>
        </p:spPr>
      </p:pic>
      <p:sp>
        <p:nvSpPr>
          <p:cNvPr id="17" name="Obdélník 16"/>
          <p:cNvSpPr/>
          <p:nvPr userDrawn="1"/>
        </p:nvSpPr>
        <p:spPr>
          <a:xfrm>
            <a:off x="11382163" y="6673334"/>
            <a:ext cx="809837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" dirty="0" smtClean="0"/>
              <a:t>CZ/TCN/0219/0010</a:t>
            </a:r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2565832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shpPlaceholderDate"/>
          <p:cNvSpPr>
            <a:spLocks noGrp="1" noChangeArrowheads="1"/>
          </p:cNvSpPr>
          <p:nvPr>
            <p:ph type="dt" sz="half" idx="10"/>
          </p:nvPr>
        </p:nvSpPr>
        <p:spPr>
          <a:xfrm>
            <a:off x="529494" y="6323015"/>
            <a:ext cx="11138876" cy="193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hpPlaceholderNumber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529494" y="6323015"/>
            <a:ext cx="11138876" cy="193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32AB4-61FB-4062-9E20-33DD6EC647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234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247" y="4406902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247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hpPlaceholderDate"/>
          <p:cNvSpPr>
            <a:spLocks noGrp="1" noChangeArrowheads="1"/>
          </p:cNvSpPr>
          <p:nvPr>
            <p:ph type="dt" sz="half" idx="10"/>
          </p:nvPr>
        </p:nvSpPr>
        <p:spPr>
          <a:xfrm>
            <a:off x="529494" y="6323015"/>
            <a:ext cx="11138876" cy="193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hpPlaceholderNumber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529494" y="6323015"/>
            <a:ext cx="11138876" cy="193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649DD-8E2B-4957-9020-F806BA43D3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285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24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384" y="273052"/>
            <a:ext cx="681501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124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hpPlaceholderDat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hpPlaceholderNumber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887CC-8431-4B91-BABD-191FD7EEA2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08967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9493" y="1806575"/>
            <a:ext cx="5474677" cy="4471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1739" y="1806575"/>
            <a:ext cx="5476631" cy="4471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5" name="shpPlaceholderDate"/>
          <p:cNvSpPr>
            <a:spLocks noGrp="1" noChangeArrowheads="1"/>
          </p:cNvSpPr>
          <p:nvPr>
            <p:ph type="dt" sz="half" idx="10"/>
          </p:nvPr>
        </p:nvSpPr>
        <p:spPr>
          <a:xfrm>
            <a:off x="529494" y="6323015"/>
            <a:ext cx="11138876" cy="193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hpPlaceholderNumber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529494" y="6323015"/>
            <a:ext cx="11138876" cy="193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45B92-9666-4195-B6E1-FD81DD2D83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6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75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75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94" y="1535113"/>
            <a:ext cx="53887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94" y="2174875"/>
            <a:ext cx="53887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7" name="shpPlaceholderDate"/>
          <p:cNvSpPr>
            <a:spLocks noGrp="1" noChangeArrowheads="1"/>
          </p:cNvSpPr>
          <p:nvPr>
            <p:ph type="dt" sz="half" idx="10"/>
          </p:nvPr>
        </p:nvSpPr>
        <p:spPr>
          <a:xfrm>
            <a:off x="529494" y="6323015"/>
            <a:ext cx="11138876" cy="193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hpPlaceholderNumber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529494" y="6323015"/>
            <a:ext cx="11138876" cy="193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5FE86-6BD3-48ED-9042-E3EF8447C6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653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pl-PL" dirty="0"/>
          </a:p>
        </p:txBody>
      </p:sp>
      <p:sp>
        <p:nvSpPr>
          <p:cNvPr id="3" name="shpPlaceholderDate"/>
          <p:cNvSpPr>
            <a:spLocks noGrp="1" noChangeArrowheads="1"/>
          </p:cNvSpPr>
          <p:nvPr>
            <p:ph type="dt" sz="half" idx="10"/>
          </p:nvPr>
        </p:nvSpPr>
        <p:spPr>
          <a:xfrm>
            <a:off x="529494" y="6323015"/>
            <a:ext cx="11138876" cy="193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hpPlaceholderNumber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529494" y="6323015"/>
            <a:ext cx="11138876" cy="193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165CB-D5E5-4F49-B52C-2E6BB58C0F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39697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17364" y="6434330"/>
            <a:ext cx="9590568" cy="303213"/>
          </a:xfrm>
          <a:prstGeom prst="rect">
            <a:avLst/>
          </a:prstGeom>
        </p:spPr>
        <p:txBody>
          <a:bodyPr lIns="0" tIns="0" rIns="0" bIns="0" anchor="b" anchorCtr="0"/>
          <a:lstStyle>
            <a:lvl1pPr marL="233357" indent="-233357">
              <a:buNone/>
              <a:defRPr lang="en-CA" sz="800" dirty="0">
                <a:solidFill>
                  <a:schemeClr val="tx1"/>
                </a:solidFill>
              </a:defRPr>
            </a:lvl1pPr>
          </a:lstStyle>
          <a:p>
            <a:pPr marL="0" lvl="0" indent="0">
              <a:spcAft>
                <a:spcPts val="0"/>
              </a:spcAft>
            </a:pPr>
            <a:r>
              <a:rPr lang="en-US" dirty="0"/>
              <a:t>Edit Master text styles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08024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24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384" y="273052"/>
            <a:ext cx="681501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124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hpPlaceholderDate"/>
          <p:cNvSpPr>
            <a:spLocks noGrp="1" noChangeArrowheads="1"/>
          </p:cNvSpPr>
          <p:nvPr>
            <p:ph type="dt" sz="half" idx="10"/>
          </p:nvPr>
        </p:nvSpPr>
        <p:spPr>
          <a:xfrm>
            <a:off x="529494" y="6323015"/>
            <a:ext cx="11138876" cy="193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hpPlaceholderNumber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529494" y="6323015"/>
            <a:ext cx="11138876" cy="193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887CC-8431-4B91-BABD-191FD7EEA2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50231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555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555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555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hpPlaceholderDate"/>
          <p:cNvSpPr>
            <a:spLocks noGrp="1" noChangeArrowheads="1"/>
          </p:cNvSpPr>
          <p:nvPr>
            <p:ph type="dt" sz="half" idx="10"/>
          </p:nvPr>
        </p:nvSpPr>
        <p:spPr>
          <a:xfrm>
            <a:off x="529494" y="6323015"/>
            <a:ext cx="11138876" cy="193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hpPlaceholderNumber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529494" y="6323015"/>
            <a:ext cx="11138876" cy="193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E69C4-9F4A-4EC7-99BF-B1E5BD2F10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14123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shpPlaceholderDate"/>
          <p:cNvSpPr>
            <a:spLocks noGrp="1" noChangeArrowheads="1"/>
          </p:cNvSpPr>
          <p:nvPr>
            <p:ph type="dt" sz="half" idx="10"/>
          </p:nvPr>
        </p:nvSpPr>
        <p:spPr>
          <a:xfrm>
            <a:off x="529494" y="6323015"/>
            <a:ext cx="11138876" cy="193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hpPlaceholderNumber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529494" y="6323015"/>
            <a:ext cx="11138876" cy="193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25F00-55C7-4159-96ED-33FC181064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21258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82185" y="452439"/>
            <a:ext cx="2786184" cy="5826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7771" y="452439"/>
            <a:ext cx="8176845" cy="5826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shpPlaceholderDate"/>
          <p:cNvSpPr>
            <a:spLocks noGrp="1" noChangeArrowheads="1"/>
          </p:cNvSpPr>
          <p:nvPr>
            <p:ph type="dt" sz="half" idx="10"/>
          </p:nvPr>
        </p:nvSpPr>
        <p:spPr>
          <a:xfrm>
            <a:off x="529494" y="6323015"/>
            <a:ext cx="11138876" cy="193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hpPlaceholderNumber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529494" y="6323015"/>
            <a:ext cx="11138876" cy="193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27A04-B349-4C41-9EBD-AC2BB72186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08627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051" y="1604434"/>
            <a:ext cx="11137900" cy="4561420"/>
          </a:xfrm>
          <a:prstGeom prst="rect">
            <a:avLst/>
          </a:prstGeom>
        </p:spPr>
        <p:txBody>
          <a:bodyPr lIns="0"/>
          <a:lstStyle>
            <a:lvl1pPr marL="241294" indent="-241294">
              <a:spcAft>
                <a:spcPts val="800"/>
              </a:spcAft>
              <a:defRPr sz="2100">
                <a:solidFill>
                  <a:schemeClr val="tx1"/>
                </a:solidFill>
              </a:defRPr>
            </a:lvl1pPr>
            <a:lvl2pPr marL="480472" indent="-239178">
              <a:spcAft>
                <a:spcPts val="800"/>
              </a:spcAft>
              <a:defRPr sz="2100">
                <a:solidFill>
                  <a:schemeClr val="tx1"/>
                </a:solidFill>
              </a:defRPr>
            </a:lvl2pPr>
            <a:lvl3pPr marL="721766" indent="-241294">
              <a:spcAft>
                <a:spcPts val="8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</a:defRPr>
            </a:lvl3pPr>
            <a:lvl4pPr marL="952476" indent="-230712">
              <a:spcAft>
                <a:spcPts val="800"/>
              </a:spcAft>
              <a:defRPr sz="2100"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7051" y="165101"/>
            <a:ext cx="10486165" cy="886884"/>
          </a:xfrm>
          <a:prstGeom prst="rect">
            <a:avLst/>
          </a:prstGeom>
        </p:spPr>
        <p:txBody>
          <a:bodyPr lIns="0" tIns="0" bIns="0" anchor="b"/>
          <a:lstStyle>
            <a:lvl1pPr>
              <a:lnSpc>
                <a:spcPts val="3467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17364" y="6434360"/>
            <a:ext cx="9590568" cy="303213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>
                <a:solidFill>
                  <a:schemeClr val="tx2">
                    <a:lumMod val="75000"/>
                  </a:schemeClr>
                </a:solidFill>
              </a:defRPr>
            </a:lvl1pPr>
            <a:lvl2pPr marL="358766" indent="0">
              <a:buNone/>
              <a:defRPr/>
            </a:lvl2pPr>
            <a:lvl3pPr marL="627047" indent="0">
              <a:buNone/>
              <a:defRPr/>
            </a:lvl3pPr>
            <a:lvl4pPr marL="896915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182B32-310C-4B22-BF31-FFD261E34D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553" y="340869"/>
            <a:ext cx="658144" cy="34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612221"/>
      </p:ext>
    </p:extLst>
  </p:cSld>
  <p:clrMapOvr>
    <a:masterClrMapping/>
  </p:clrMapOvr>
  <p:transition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051" y="1604434"/>
            <a:ext cx="11137900" cy="4561420"/>
          </a:xfrm>
          <a:prstGeom prst="rect">
            <a:avLst/>
          </a:prstGeom>
        </p:spPr>
        <p:txBody>
          <a:bodyPr lIns="0"/>
          <a:lstStyle>
            <a:lvl1pPr marL="241294" indent="-241294">
              <a:spcAft>
                <a:spcPts val="800"/>
              </a:spcAft>
              <a:defRPr sz="2100">
                <a:solidFill>
                  <a:schemeClr val="tx1"/>
                </a:solidFill>
              </a:defRPr>
            </a:lvl1pPr>
            <a:lvl2pPr marL="480472" indent="-239178">
              <a:spcAft>
                <a:spcPts val="800"/>
              </a:spcAft>
              <a:defRPr sz="2100">
                <a:solidFill>
                  <a:schemeClr val="tx1"/>
                </a:solidFill>
              </a:defRPr>
            </a:lvl2pPr>
            <a:lvl3pPr marL="721766" indent="-241294">
              <a:spcAft>
                <a:spcPts val="8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</a:defRPr>
            </a:lvl3pPr>
            <a:lvl4pPr marL="952476" indent="-230712">
              <a:spcAft>
                <a:spcPts val="800"/>
              </a:spcAft>
              <a:defRPr sz="2100"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7051" y="165101"/>
            <a:ext cx="10486165" cy="886884"/>
          </a:xfrm>
          <a:prstGeom prst="rect">
            <a:avLst/>
          </a:prstGeom>
        </p:spPr>
        <p:txBody>
          <a:bodyPr lIns="0" tIns="0" bIns="0" anchor="b"/>
          <a:lstStyle>
            <a:lvl1pPr>
              <a:lnSpc>
                <a:spcPts val="3467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17364" y="6489943"/>
            <a:ext cx="9590568" cy="303213"/>
          </a:xfrm>
          <a:prstGeom prst="rect">
            <a:avLst/>
          </a:prstGeom>
        </p:spPr>
        <p:txBody>
          <a:bodyPr lIns="0" r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tx2">
                    <a:lumMod val="75000"/>
                  </a:schemeClr>
                </a:solidFill>
              </a:defRPr>
            </a:lvl1pPr>
            <a:lvl2pPr marL="358766" indent="0">
              <a:buNone/>
              <a:defRPr/>
            </a:lvl2pPr>
            <a:lvl3pPr marL="627047" indent="0">
              <a:buNone/>
              <a:defRPr/>
            </a:lvl3pPr>
            <a:lvl4pPr marL="896915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182B32-310C-4B22-BF31-FFD261E34D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553" y="340869"/>
            <a:ext cx="658144" cy="34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385084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555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555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555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hpPlaceholderDat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hpPlaceholderNumber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E69C4-9F4A-4EC7-99BF-B1E5BD2F10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13535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051" y="1604434"/>
            <a:ext cx="11137900" cy="4561420"/>
          </a:xfrm>
          <a:prstGeom prst="rect">
            <a:avLst/>
          </a:prstGeom>
        </p:spPr>
        <p:txBody>
          <a:bodyPr lIns="0"/>
          <a:lstStyle>
            <a:lvl1pPr marL="241294" indent="-241294">
              <a:spcAft>
                <a:spcPts val="800"/>
              </a:spcAft>
              <a:defRPr sz="2100">
                <a:solidFill>
                  <a:schemeClr val="tx1"/>
                </a:solidFill>
              </a:defRPr>
            </a:lvl1pPr>
            <a:lvl2pPr marL="480472" indent="-239178">
              <a:spcAft>
                <a:spcPts val="800"/>
              </a:spcAft>
              <a:defRPr sz="2100">
                <a:solidFill>
                  <a:schemeClr val="tx1"/>
                </a:solidFill>
              </a:defRPr>
            </a:lvl2pPr>
            <a:lvl3pPr marL="721766" indent="-241294">
              <a:spcAft>
                <a:spcPts val="8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</a:defRPr>
            </a:lvl3pPr>
            <a:lvl4pPr marL="952476" indent="-230712">
              <a:spcAft>
                <a:spcPts val="800"/>
              </a:spcAft>
              <a:defRPr sz="2100"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7051" y="165101"/>
            <a:ext cx="10486165" cy="886884"/>
          </a:xfrm>
          <a:prstGeom prst="rect">
            <a:avLst/>
          </a:prstGeom>
        </p:spPr>
        <p:txBody>
          <a:bodyPr lIns="0" tIns="0" bIns="0" anchor="b"/>
          <a:lstStyle>
            <a:lvl1pPr>
              <a:lnSpc>
                <a:spcPts val="3467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17364" y="6489943"/>
            <a:ext cx="9590568" cy="303213"/>
          </a:xfrm>
          <a:prstGeom prst="rect">
            <a:avLst/>
          </a:prstGeom>
        </p:spPr>
        <p:txBody>
          <a:bodyPr lIns="0" r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tx2">
                    <a:lumMod val="75000"/>
                  </a:schemeClr>
                </a:solidFill>
              </a:defRPr>
            </a:lvl1pPr>
            <a:lvl2pPr marL="358766" indent="0">
              <a:buNone/>
              <a:defRPr/>
            </a:lvl2pPr>
            <a:lvl3pPr marL="627047" indent="0">
              <a:buNone/>
              <a:defRPr/>
            </a:lvl3pPr>
            <a:lvl4pPr marL="896915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182B32-310C-4B22-BF31-FFD261E34D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553" y="340869"/>
            <a:ext cx="658144" cy="34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143910"/>
      </p:ext>
    </p:extLst>
  </p:cSld>
  <p:clrMapOvr>
    <a:masterClrMapping/>
  </p:clrMapOvr>
  <p:transition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051" y="1604434"/>
            <a:ext cx="11137900" cy="4561420"/>
          </a:xfrm>
          <a:prstGeom prst="rect">
            <a:avLst/>
          </a:prstGeom>
        </p:spPr>
        <p:txBody>
          <a:bodyPr lIns="0"/>
          <a:lstStyle>
            <a:lvl1pPr marL="241294" indent="-241294">
              <a:spcAft>
                <a:spcPts val="800"/>
              </a:spcAft>
              <a:defRPr sz="2100">
                <a:solidFill>
                  <a:schemeClr val="tx1"/>
                </a:solidFill>
              </a:defRPr>
            </a:lvl1pPr>
            <a:lvl2pPr marL="480472" indent="-239178">
              <a:spcAft>
                <a:spcPts val="800"/>
              </a:spcAft>
              <a:defRPr sz="2100">
                <a:solidFill>
                  <a:schemeClr val="tx1"/>
                </a:solidFill>
              </a:defRPr>
            </a:lvl2pPr>
            <a:lvl3pPr marL="721766" indent="-241294">
              <a:spcAft>
                <a:spcPts val="8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</a:defRPr>
            </a:lvl3pPr>
            <a:lvl4pPr marL="952476" indent="-230712">
              <a:spcAft>
                <a:spcPts val="800"/>
              </a:spcAft>
              <a:defRPr sz="2100"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7051" y="165101"/>
            <a:ext cx="10486165" cy="886884"/>
          </a:xfrm>
          <a:prstGeom prst="rect">
            <a:avLst/>
          </a:prstGeom>
        </p:spPr>
        <p:txBody>
          <a:bodyPr lIns="0" tIns="0" bIns="0" anchor="b"/>
          <a:lstStyle>
            <a:lvl1pPr>
              <a:lnSpc>
                <a:spcPts val="3467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17364" y="6489943"/>
            <a:ext cx="9590568" cy="303213"/>
          </a:xfrm>
          <a:prstGeom prst="rect">
            <a:avLst/>
          </a:prstGeom>
        </p:spPr>
        <p:txBody>
          <a:bodyPr lIns="0" r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tx2">
                    <a:lumMod val="75000"/>
                  </a:schemeClr>
                </a:solidFill>
              </a:defRPr>
            </a:lvl1pPr>
            <a:lvl2pPr marL="358766" indent="0">
              <a:buNone/>
              <a:defRPr/>
            </a:lvl2pPr>
            <a:lvl3pPr marL="627047" indent="0">
              <a:buNone/>
              <a:defRPr/>
            </a:lvl3pPr>
            <a:lvl4pPr marL="896915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182B32-310C-4B22-BF31-FFD261E34D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553" y="340869"/>
            <a:ext cx="658144" cy="34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63561"/>
      </p:ext>
    </p:extLst>
  </p:cSld>
  <p:clrMapOvr>
    <a:masterClrMapping/>
  </p:clrMapOvr>
  <p:transition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051" y="1604434"/>
            <a:ext cx="11137900" cy="4561420"/>
          </a:xfrm>
          <a:prstGeom prst="rect">
            <a:avLst/>
          </a:prstGeom>
        </p:spPr>
        <p:txBody>
          <a:bodyPr lIns="0"/>
          <a:lstStyle>
            <a:lvl1pPr marL="241294" indent="-241294">
              <a:spcAft>
                <a:spcPts val="800"/>
              </a:spcAft>
              <a:defRPr sz="2100">
                <a:solidFill>
                  <a:schemeClr val="tx1"/>
                </a:solidFill>
              </a:defRPr>
            </a:lvl1pPr>
            <a:lvl2pPr marL="480472" indent="-239178">
              <a:spcAft>
                <a:spcPts val="800"/>
              </a:spcAft>
              <a:defRPr sz="2100">
                <a:solidFill>
                  <a:schemeClr val="tx1"/>
                </a:solidFill>
              </a:defRPr>
            </a:lvl2pPr>
            <a:lvl3pPr marL="721766" indent="-241294">
              <a:spcAft>
                <a:spcPts val="8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</a:defRPr>
            </a:lvl3pPr>
            <a:lvl4pPr marL="952476" indent="-230712">
              <a:spcAft>
                <a:spcPts val="800"/>
              </a:spcAft>
              <a:defRPr sz="2100"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7051" y="165101"/>
            <a:ext cx="10486165" cy="886884"/>
          </a:xfrm>
          <a:prstGeom prst="rect">
            <a:avLst/>
          </a:prstGeom>
        </p:spPr>
        <p:txBody>
          <a:bodyPr lIns="0" tIns="0" bIns="0" anchor="b"/>
          <a:lstStyle>
            <a:lvl1pPr>
              <a:lnSpc>
                <a:spcPts val="3467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17364" y="6489943"/>
            <a:ext cx="9590568" cy="303213"/>
          </a:xfrm>
          <a:prstGeom prst="rect">
            <a:avLst/>
          </a:prstGeom>
        </p:spPr>
        <p:txBody>
          <a:bodyPr lIns="0" r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tx2">
                    <a:lumMod val="75000"/>
                  </a:schemeClr>
                </a:solidFill>
              </a:defRPr>
            </a:lvl1pPr>
            <a:lvl2pPr marL="358766" indent="0">
              <a:buNone/>
              <a:defRPr/>
            </a:lvl2pPr>
            <a:lvl3pPr marL="627047" indent="0">
              <a:buNone/>
              <a:defRPr/>
            </a:lvl3pPr>
            <a:lvl4pPr marL="896915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182B32-310C-4B22-BF31-FFD261E34D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553" y="340869"/>
            <a:ext cx="658144" cy="34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84921"/>
      </p:ext>
    </p:extLst>
  </p:cSld>
  <p:clrMapOvr>
    <a:masterClrMapping/>
  </p:clrMapOvr>
  <p:transition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051" y="1604434"/>
            <a:ext cx="11137900" cy="4561420"/>
          </a:xfrm>
          <a:prstGeom prst="rect">
            <a:avLst/>
          </a:prstGeom>
        </p:spPr>
        <p:txBody>
          <a:bodyPr lIns="0"/>
          <a:lstStyle>
            <a:lvl1pPr marL="241294" indent="-241294">
              <a:spcAft>
                <a:spcPts val="800"/>
              </a:spcAft>
              <a:defRPr sz="2100">
                <a:solidFill>
                  <a:schemeClr val="tx1"/>
                </a:solidFill>
              </a:defRPr>
            </a:lvl1pPr>
            <a:lvl2pPr marL="480472" indent="-239178">
              <a:spcAft>
                <a:spcPts val="800"/>
              </a:spcAft>
              <a:defRPr sz="2100">
                <a:solidFill>
                  <a:schemeClr val="tx1"/>
                </a:solidFill>
              </a:defRPr>
            </a:lvl2pPr>
            <a:lvl3pPr marL="721766" indent="-241294">
              <a:spcAft>
                <a:spcPts val="8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</a:defRPr>
            </a:lvl3pPr>
            <a:lvl4pPr marL="952476" indent="-230712">
              <a:spcAft>
                <a:spcPts val="800"/>
              </a:spcAft>
              <a:defRPr sz="2100"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7051" y="165101"/>
            <a:ext cx="10486165" cy="886884"/>
          </a:xfrm>
          <a:prstGeom prst="rect">
            <a:avLst/>
          </a:prstGeom>
        </p:spPr>
        <p:txBody>
          <a:bodyPr lIns="0" tIns="0" bIns="0" anchor="b"/>
          <a:lstStyle>
            <a:lvl1pPr>
              <a:lnSpc>
                <a:spcPts val="3467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17364" y="6489943"/>
            <a:ext cx="9590568" cy="303213"/>
          </a:xfrm>
          <a:prstGeom prst="rect">
            <a:avLst/>
          </a:prstGeom>
        </p:spPr>
        <p:txBody>
          <a:bodyPr lIns="0" r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tx2">
                    <a:lumMod val="75000"/>
                  </a:schemeClr>
                </a:solidFill>
              </a:defRPr>
            </a:lvl1pPr>
            <a:lvl2pPr marL="358766" indent="0">
              <a:buNone/>
              <a:defRPr/>
            </a:lvl2pPr>
            <a:lvl3pPr marL="627047" indent="0">
              <a:buNone/>
              <a:defRPr/>
            </a:lvl3pPr>
            <a:lvl4pPr marL="896915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182B32-310C-4B22-BF31-FFD261E34D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553" y="340869"/>
            <a:ext cx="658144" cy="34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162854"/>
      </p:ext>
    </p:extLst>
  </p:cSld>
  <p:clrMapOvr>
    <a:masterClrMapping/>
  </p:clrMapOvr>
  <p:transition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051" y="1604434"/>
            <a:ext cx="11137900" cy="4561420"/>
          </a:xfrm>
          <a:prstGeom prst="rect">
            <a:avLst/>
          </a:prstGeom>
        </p:spPr>
        <p:txBody>
          <a:bodyPr lIns="0"/>
          <a:lstStyle>
            <a:lvl1pPr marL="241294" indent="-241294">
              <a:spcAft>
                <a:spcPts val="800"/>
              </a:spcAft>
              <a:defRPr sz="2100">
                <a:solidFill>
                  <a:schemeClr val="tx1"/>
                </a:solidFill>
              </a:defRPr>
            </a:lvl1pPr>
            <a:lvl2pPr marL="480472" indent="-239178">
              <a:spcAft>
                <a:spcPts val="800"/>
              </a:spcAft>
              <a:defRPr sz="2100">
                <a:solidFill>
                  <a:schemeClr val="tx1"/>
                </a:solidFill>
              </a:defRPr>
            </a:lvl2pPr>
            <a:lvl3pPr marL="721766" indent="-241294">
              <a:spcAft>
                <a:spcPts val="8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</a:defRPr>
            </a:lvl3pPr>
            <a:lvl4pPr marL="952476" indent="-230712">
              <a:spcAft>
                <a:spcPts val="800"/>
              </a:spcAft>
              <a:defRPr sz="2100"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7051" y="165101"/>
            <a:ext cx="10486165" cy="886884"/>
          </a:xfrm>
          <a:prstGeom prst="rect">
            <a:avLst/>
          </a:prstGeom>
        </p:spPr>
        <p:txBody>
          <a:bodyPr lIns="0" tIns="0" bIns="0" anchor="b"/>
          <a:lstStyle>
            <a:lvl1pPr>
              <a:lnSpc>
                <a:spcPts val="3467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17364" y="6489943"/>
            <a:ext cx="9590568" cy="303213"/>
          </a:xfrm>
          <a:prstGeom prst="rect">
            <a:avLst/>
          </a:prstGeom>
        </p:spPr>
        <p:txBody>
          <a:bodyPr lIns="0" r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tx2">
                    <a:lumMod val="75000"/>
                  </a:schemeClr>
                </a:solidFill>
              </a:defRPr>
            </a:lvl1pPr>
            <a:lvl2pPr marL="358766" indent="0">
              <a:buNone/>
              <a:defRPr/>
            </a:lvl2pPr>
            <a:lvl3pPr marL="627047" indent="0">
              <a:buNone/>
              <a:defRPr/>
            </a:lvl3pPr>
            <a:lvl4pPr marL="896915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182B32-310C-4B22-BF31-FFD261E34D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553" y="340869"/>
            <a:ext cx="658144" cy="34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267618"/>
      </p:ext>
    </p:extLst>
  </p:cSld>
  <p:clrMapOvr>
    <a:masterClrMapping/>
  </p:clrMapOvr>
  <p:transition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17364" y="6489943"/>
            <a:ext cx="9590568" cy="303213"/>
          </a:xfrm>
          <a:prstGeom prst="rect">
            <a:avLst/>
          </a:prstGeom>
        </p:spPr>
        <p:txBody>
          <a:bodyPr lIns="0" r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tx1"/>
                </a:solidFill>
              </a:defRPr>
            </a:lvl1pPr>
            <a:lvl2pPr marL="358766" indent="0">
              <a:buNone/>
              <a:defRPr/>
            </a:lvl2pPr>
            <a:lvl3pPr marL="627047" indent="0">
              <a:buNone/>
              <a:defRPr/>
            </a:lvl3pPr>
            <a:lvl4pPr marL="896915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1102458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169" y="188916"/>
            <a:ext cx="11133667" cy="1008061"/>
          </a:xfrm>
        </p:spPr>
        <p:txBody>
          <a:bodyPr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9168" y="6311904"/>
            <a:ext cx="5465232" cy="390525"/>
          </a:xfrm>
        </p:spPr>
        <p:txBody>
          <a:bodyPr lIns="0" tIns="0" rIns="0" bIns="0" anchor="b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Footnotes</a:t>
            </a:r>
            <a:endParaRPr lang="en-GB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197601" y="6311904"/>
            <a:ext cx="5465232" cy="390525"/>
          </a:xfrm>
        </p:spPr>
        <p:txBody>
          <a:bodyPr lIns="0" tIns="0" rIns="0" bIns="0" anchor="b">
            <a:no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References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8222206"/>
      </p:ext>
    </p:extLst>
  </p:cSld>
  <p:clrMapOvr>
    <a:masterClrMapping/>
  </p:clrMapOvr>
  <p:transition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169" y="188916"/>
            <a:ext cx="11133667" cy="1008061"/>
          </a:xfrm>
        </p:spPr>
        <p:txBody>
          <a:bodyPr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9168" y="6311904"/>
            <a:ext cx="5465232" cy="390525"/>
          </a:xfrm>
        </p:spPr>
        <p:txBody>
          <a:bodyPr lIns="0" tIns="0" rIns="0" bIns="0" anchor="b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Footnotes</a:t>
            </a:r>
            <a:endParaRPr lang="en-GB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197601" y="6311904"/>
            <a:ext cx="5465232" cy="390525"/>
          </a:xfrm>
        </p:spPr>
        <p:txBody>
          <a:bodyPr lIns="0" tIns="0" rIns="0" bIns="0" anchor="b">
            <a:no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References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6940666"/>
      </p:ext>
    </p:extLst>
  </p:cSld>
  <p:clrMapOvr>
    <a:masterClrMapping/>
  </p:clrMapOvr>
  <p:transition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169" y="188916"/>
            <a:ext cx="11133667" cy="1008061"/>
          </a:xfrm>
        </p:spPr>
        <p:txBody>
          <a:bodyPr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9168" y="6311904"/>
            <a:ext cx="5465232" cy="390525"/>
          </a:xfrm>
        </p:spPr>
        <p:txBody>
          <a:bodyPr lIns="0" tIns="0" rIns="0" bIns="0" anchor="b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Footnotes</a:t>
            </a:r>
            <a:endParaRPr lang="en-GB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197601" y="6311904"/>
            <a:ext cx="5465232" cy="390525"/>
          </a:xfrm>
        </p:spPr>
        <p:txBody>
          <a:bodyPr lIns="0" tIns="0" rIns="0" bIns="0" anchor="b">
            <a:no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References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9115355"/>
      </p:ext>
    </p:extLst>
  </p:cSld>
  <p:clrMapOvr>
    <a:masterClrMapping/>
  </p:clrMapOvr>
  <p:transition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051" y="1604434"/>
            <a:ext cx="11137900" cy="4561420"/>
          </a:xfrm>
          <a:prstGeom prst="rect">
            <a:avLst/>
          </a:prstGeom>
        </p:spPr>
        <p:txBody>
          <a:bodyPr lIns="0"/>
          <a:lstStyle>
            <a:lvl1pPr marL="241294" indent="-241294">
              <a:spcAft>
                <a:spcPts val="800"/>
              </a:spcAft>
              <a:defRPr sz="2100">
                <a:solidFill>
                  <a:schemeClr val="tx1"/>
                </a:solidFill>
              </a:defRPr>
            </a:lvl1pPr>
            <a:lvl2pPr marL="480472" indent="-239178">
              <a:spcAft>
                <a:spcPts val="800"/>
              </a:spcAft>
              <a:defRPr sz="2100">
                <a:solidFill>
                  <a:schemeClr val="tx1"/>
                </a:solidFill>
              </a:defRPr>
            </a:lvl2pPr>
            <a:lvl3pPr marL="721766" indent="-241294">
              <a:spcAft>
                <a:spcPts val="80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</a:defRPr>
            </a:lvl3pPr>
            <a:lvl4pPr marL="952476" indent="-230712">
              <a:spcAft>
                <a:spcPts val="800"/>
              </a:spcAft>
              <a:defRPr sz="2100"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7051" y="165101"/>
            <a:ext cx="10486165" cy="886884"/>
          </a:xfrm>
          <a:prstGeom prst="rect">
            <a:avLst/>
          </a:prstGeom>
        </p:spPr>
        <p:txBody>
          <a:bodyPr lIns="0" tIns="0" bIns="0" anchor="b"/>
          <a:lstStyle>
            <a:lvl1pPr>
              <a:lnSpc>
                <a:spcPts val="3467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17364" y="6434360"/>
            <a:ext cx="9590568" cy="303213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>
                <a:solidFill>
                  <a:schemeClr val="tx2">
                    <a:lumMod val="75000"/>
                  </a:schemeClr>
                </a:solidFill>
              </a:defRPr>
            </a:lvl1pPr>
            <a:lvl2pPr marL="358766" indent="0">
              <a:buNone/>
              <a:defRPr/>
            </a:lvl2pPr>
            <a:lvl3pPr marL="627047" indent="0">
              <a:buNone/>
              <a:defRPr/>
            </a:lvl3pPr>
            <a:lvl4pPr marL="896915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182B32-310C-4B22-BF31-FFD261E34D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553" y="340869"/>
            <a:ext cx="658144" cy="34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21286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26" Type="http://schemas.openxmlformats.org/officeDocument/2006/relationships/image" Target="../media/image3.png"/><Relationship Id="rId3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49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slideLayout" Target="../slideLayouts/slideLayout48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23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7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slideLayout" Target="../slideLayouts/slideLayout5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image" Target="../media/image13.png"/><Relationship Id="rId2" Type="http://schemas.openxmlformats.org/officeDocument/2006/relationships/slideLayout" Target="../slideLayouts/slideLayout5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18" Type="http://schemas.openxmlformats.org/officeDocument/2006/relationships/slideLayout" Target="../slideLayouts/slideLayout94.xml"/><Relationship Id="rId26" Type="http://schemas.openxmlformats.org/officeDocument/2006/relationships/slideLayout" Target="../slideLayouts/slideLayout102.xml"/><Relationship Id="rId39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79.xml"/><Relationship Id="rId21" Type="http://schemas.openxmlformats.org/officeDocument/2006/relationships/slideLayout" Target="../slideLayouts/slideLayout97.xml"/><Relationship Id="rId34" Type="http://schemas.openxmlformats.org/officeDocument/2006/relationships/slideLayout" Target="../slideLayouts/slideLayout110.xml"/><Relationship Id="rId42" Type="http://schemas.openxmlformats.org/officeDocument/2006/relationships/image" Target="../media/image1.wmf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17" Type="http://schemas.openxmlformats.org/officeDocument/2006/relationships/slideLayout" Target="../slideLayouts/slideLayout93.xml"/><Relationship Id="rId25" Type="http://schemas.openxmlformats.org/officeDocument/2006/relationships/slideLayout" Target="../slideLayouts/slideLayout101.xml"/><Relationship Id="rId33" Type="http://schemas.openxmlformats.org/officeDocument/2006/relationships/slideLayout" Target="../slideLayouts/slideLayout109.xml"/><Relationship Id="rId38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78.xml"/><Relationship Id="rId16" Type="http://schemas.openxmlformats.org/officeDocument/2006/relationships/slideLayout" Target="../slideLayouts/slideLayout92.xml"/><Relationship Id="rId20" Type="http://schemas.openxmlformats.org/officeDocument/2006/relationships/slideLayout" Target="../slideLayouts/slideLayout96.xml"/><Relationship Id="rId29" Type="http://schemas.openxmlformats.org/officeDocument/2006/relationships/slideLayout" Target="../slideLayouts/slideLayout105.xml"/><Relationship Id="rId41" Type="http://schemas.openxmlformats.org/officeDocument/2006/relationships/theme" Target="../theme/theme6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24" Type="http://schemas.openxmlformats.org/officeDocument/2006/relationships/slideLayout" Target="../slideLayouts/slideLayout100.xml"/><Relationship Id="rId32" Type="http://schemas.openxmlformats.org/officeDocument/2006/relationships/slideLayout" Target="../slideLayouts/slideLayout108.xml"/><Relationship Id="rId37" Type="http://schemas.openxmlformats.org/officeDocument/2006/relationships/slideLayout" Target="../slideLayouts/slideLayout113.xml"/><Relationship Id="rId40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81.xml"/><Relationship Id="rId15" Type="http://schemas.openxmlformats.org/officeDocument/2006/relationships/slideLayout" Target="../slideLayouts/slideLayout91.xml"/><Relationship Id="rId23" Type="http://schemas.openxmlformats.org/officeDocument/2006/relationships/slideLayout" Target="../slideLayouts/slideLayout99.xml"/><Relationship Id="rId28" Type="http://schemas.openxmlformats.org/officeDocument/2006/relationships/slideLayout" Target="../slideLayouts/slideLayout104.xml"/><Relationship Id="rId36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86.xml"/><Relationship Id="rId19" Type="http://schemas.openxmlformats.org/officeDocument/2006/relationships/slideLayout" Target="../slideLayouts/slideLayout95.xml"/><Relationship Id="rId31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slideLayout" Target="../slideLayouts/slideLayout90.xml"/><Relationship Id="rId22" Type="http://schemas.openxmlformats.org/officeDocument/2006/relationships/slideLayout" Target="../slideLayouts/slideLayout98.xml"/><Relationship Id="rId27" Type="http://schemas.openxmlformats.org/officeDocument/2006/relationships/slideLayout" Target="../slideLayouts/slideLayout103.xml"/><Relationship Id="rId30" Type="http://schemas.openxmlformats.org/officeDocument/2006/relationships/slideLayout" Target="../slideLayouts/slideLayout106.xml"/><Relationship Id="rId35" Type="http://schemas.openxmlformats.org/officeDocument/2006/relationships/slideLayout" Target="../slideLayouts/slideLayout1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" name="shpPlaceholderDate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29494" y="6323015"/>
            <a:ext cx="11138876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600"/>
            </a:lvl1pPr>
          </a:lstStyle>
          <a:p>
            <a:endParaRPr lang="en-US" dirty="0"/>
          </a:p>
        </p:txBody>
      </p:sp>
      <p:sp>
        <p:nvSpPr>
          <p:cNvPr id="40961" name="shpPlaceholderNumber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29494" y="6323015"/>
            <a:ext cx="11138876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600"/>
            </a:lvl1pPr>
          </a:lstStyle>
          <a:p>
            <a:fld id="{0FBB20A0-29A2-4F03-9BB9-2B9F07088D58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2035" name="shpPlaceholderTitle"/>
          <p:cNvSpPr>
            <a:spLocks noGrp="1" noChangeArrowheads="1"/>
          </p:cNvSpPr>
          <p:nvPr>
            <p:ph type="title"/>
          </p:nvPr>
        </p:nvSpPr>
        <p:spPr bwMode="auto">
          <a:xfrm>
            <a:off x="517771" y="452439"/>
            <a:ext cx="9817100" cy="1309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2038" name="shpPlaceholderMain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9494" y="1806575"/>
            <a:ext cx="11138876" cy="447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grpSp>
        <p:nvGrpSpPr>
          <p:cNvPr id="41000" name="shpGridNormal" hidden="1"/>
          <p:cNvGrpSpPr>
            <a:grpSpLocks/>
          </p:cNvGrpSpPr>
          <p:nvPr userDrawn="1"/>
        </p:nvGrpSpPr>
        <p:grpSpPr bwMode="auto">
          <a:xfrm>
            <a:off x="529494" y="514350"/>
            <a:ext cx="11138876" cy="6005513"/>
            <a:chOff x="271" y="324"/>
            <a:chExt cx="5701" cy="3783"/>
          </a:xfrm>
        </p:grpSpPr>
        <p:sp>
          <p:nvSpPr>
            <p:cNvPr id="40993" name="shpGridTitle" hidden="1"/>
            <p:cNvSpPr>
              <a:spLocks noChangeArrowheads="1"/>
            </p:cNvSpPr>
            <p:nvPr userDrawn="1"/>
          </p:nvSpPr>
          <p:spPr bwMode="auto">
            <a:xfrm>
              <a:off x="271" y="324"/>
              <a:ext cx="5701" cy="771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dirty="0"/>
            </a:p>
          </p:txBody>
        </p:sp>
        <p:sp>
          <p:nvSpPr>
            <p:cNvPr id="40994" name="shpGridMain" hidden="1"/>
            <p:cNvSpPr>
              <a:spLocks noChangeArrowheads="1"/>
            </p:cNvSpPr>
            <p:nvPr userDrawn="1"/>
          </p:nvSpPr>
          <p:spPr bwMode="auto">
            <a:xfrm>
              <a:off x="271" y="1179"/>
              <a:ext cx="5701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dirty="0"/>
            </a:p>
          </p:txBody>
        </p:sp>
        <p:sp>
          <p:nvSpPr>
            <p:cNvPr id="40998" name="shpGridFooter" hidden="1"/>
            <p:cNvSpPr>
              <a:spLocks noChangeArrowheads="1"/>
            </p:cNvSpPr>
            <p:nvPr userDrawn="1"/>
          </p:nvSpPr>
          <p:spPr bwMode="auto">
            <a:xfrm>
              <a:off x="271" y="4005"/>
              <a:ext cx="5701" cy="102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14" name="shpLogoBackground"/>
          <p:cNvSpPr>
            <a:spLocks noChangeArrowheads="1"/>
          </p:cNvSpPr>
          <p:nvPr userDrawn="1"/>
        </p:nvSpPr>
        <p:spPr bwMode="white">
          <a:xfrm>
            <a:off x="10661650" y="115888"/>
            <a:ext cx="1416539" cy="8651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US" dirty="0"/>
          </a:p>
        </p:txBody>
      </p:sp>
      <p:pic>
        <p:nvPicPr>
          <p:cNvPr id="4" name="shpLogoPicDark"/>
          <p:cNvPicPr>
            <a:picLocks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957560" y="180340"/>
            <a:ext cx="979170" cy="6553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5" r:id="rId13"/>
    <p:sldLayoutId id="2147483666" r:id="rId1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Imago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Imago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Imago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Imago" pitchFamily="2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Imago" pitchFamily="2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Imago" pitchFamily="2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Imago" pitchFamily="2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Imago" pitchFamily="2" charset="0"/>
        </a:defRPr>
      </a:lvl9pPr>
    </p:titleStyle>
    <p:bodyStyle>
      <a:lvl1pPr marL="285750" indent="-285750" algn="l" rtl="0" eaLnBrk="0" fontAlgn="base" hangingPunct="0">
        <a:spcBef>
          <a:spcPct val="75000"/>
        </a:spcBef>
        <a:spcAft>
          <a:spcPct val="0"/>
        </a:spcAft>
        <a:buSzPct val="100000"/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63588" indent="-287338" algn="l" rtl="0" eaLnBrk="0" fontAlgn="base" hangingPunct="0">
        <a:spcBef>
          <a:spcPct val="3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241425" indent="-287338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719263" indent="-28733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195513" indent="-28575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652713" indent="-28575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109913" indent="-28575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567113" indent="-28575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024313" indent="-28575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3B17B0D-730B-4CB6-B145-A2B37E0FBB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8"/>
          <a:stretch/>
        </p:blipFill>
        <p:spPr>
          <a:xfrm>
            <a:off x="-6525" y="0"/>
            <a:ext cx="5805284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9E5161E-A312-437D-898B-32D26C02871D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94000">
                <a:srgbClr val="E1F0FF"/>
              </a:gs>
              <a:gs pos="38000">
                <a:schemeClr val="bg1">
                  <a:alpha val="62000"/>
                </a:schemeClr>
              </a:gs>
              <a:gs pos="100000">
                <a:srgbClr val="E1F0FF">
                  <a:alpha val="72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i="1">
              <a:solidFill>
                <a:srgbClr val="000000"/>
              </a:solidFill>
              <a:latin typeface="Imago-Medium" pitchFamily="2" charset="0"/>
              <a:ea typeface="MS PGothic" pitchFamily="34" charset="-128"/>
            </a:endParaRPr>
          </a:p>
        </p:txBody>
      </p:sp>
      <p:pic>
        <p:nvPicPr>
          <p:cNvPr id="5" name="Picture 2" descr="X:\Studio_Main\PRESENTATIONS\04 Logos\Roche\Roche logo.png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72596" y="456112"/>
            <a:ext cx="840941" cy="43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5571" name="Title Placeholder 1"/>
          <p:cNvSpPr>
            <a:spLocks noGrp="1"/>
          </p:cNvSpPr>
          <p:nvPr>
            <p:ph type="title"/>
          </p:nvPr>
        </p:nvSpPr>
        <p:spPr bwMode="auto">
          <a:xfrm>
            <a:off x="469900" y="128588"/>
            <a:ext cx="10198100" cy="1251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6557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69901" y="1555377"/>
            <a:ext cx="11135784" cy="4529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5316995-B1A8-4390-AA85-29B86F0F3D74}"/>
              </a:ext>
            </a:extLst>
          </p:cNvPr>
          <p:cNvSpPr/>
          <p:nvPr userDrawn="1"/>
        </p:nvSpPr>
        <p:spPr bwMode="auto">
          <a:xfrm>
            <a:off x="0" y="1398494"/>
            <a:ext cx="12192000" cy="45719"/>
          </a:xfrm>
          <a:prstGeom prst="rect">
            <a:avLst/>
          </a:prstGeom>
          <a:gradFill flip="none" rotWithShape="1">
            <a:gsLst>
              <a:gs pos="31000">
                <a:schemeClr val="accent1"/>
              </a:gs>
              <a:gs pos="0">
                <a:schemeClr val="accent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i="1">
              <a:solidFill>
                <a:srgbClr val="000000"/>
              </a:solidFill>
              <a:latin typeface="Imago-Medium" pitchFamily="2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83151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</p:sldLayoutIdLst>
  <p:transition/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Imago" pitchFamily="2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67">
          <a:solidFill>
            <a:srgbClr val="7F7F7F"/>
          </a:solidFill>
          <a:latin typeface="Imago-Medium" pitchFamily="2" charset="0"/>
          <a:ea typeface="MS PGothic" pitchFamily="34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67">
          <a:solidFill>
            <a:srgbClr val="7F7F7F"/>
          </a:solidFill>
          <a:latin typeface="Imago-Medium" pitchFamily="2" charset="0"/>
          <a:ea typeface="MS PGothic" pitchFamily="34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67">
          <a:solidFill>
            <a:srgbClr val="7F7F7F"/>
          </a:solidFill>
          <a:latin typeface="Imago-Medium" pitchFamily="2" charset="0"/>
          <a:ea typeface="MS PGothic" pitchFamily="34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67">
          <a:solidFill>
            <a:srgbClr val="7F7F7F"/>
          </a:solidFill>
          <a:latin typeface="Imago-Medium" pitchFamily="2" charset="0"/>
          <a:ea typeface="MS PGothic" pitchFamily="34" charset="-128"/>
        </a:defRPr>
      </a:lvl5pPr>
      <a:lvl6pPr marL="609585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67">
          <a:solidFill>
            <a:srgbClr val="7F7F7F"/>
          </a:solidFill>
          <a:latin typeface="Imago-Medium" pitchFamily="2" charset="0"/>
          <a:ea typeface="MS PGothic" pitchFamily="34" charset="-128"/>
        </a:defRPr>
      </a:lvl6pPr>
      <a:lvl7pPr marL="121917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67">
          <a:solidFill>
            <a:srgbClr val="7F7F7F"/>
          </a:solidFill>
          <a:latin typeface="Imago-Medium" pitchFamily="2" charset="0"/>
          <a:ea typeface="MS PGothic" pitchFamily="34" charset="-128"/>
        </a:defRPr>
      </a:lvl7pPr>
      <a:lvl8pPr marL="182875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67">
          <a:solidFill>
            <a:srgbClr val="7F7F7F"/>
          </a:solidFill>
          <a:latin typeface="Imago-Medium" pitchFamily="2" charset="0"/>
          <a:ea typeface="MS PGothic" pitchFamily="34" charset="-128"/>
        </a:defRPr>
      </a:lvl8pPr>
      <a:lvl9pPr marL="243833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67">
          <a:solidFill>
            <a:srgbClr val="7F7F7F"/>
          </a:solidFill>
          <a:latin typeface="Imago-Medium" pitchFamily="2" charset="0"/>
          <a:ea typeface="MS PGothic" pitchFamily="34" charset="-128"/>
        </a:defRPr>
      </a:lvl9pPr>
    </p:titleStyle>
    <p:bodyStyle>
      <a:lvl1pPr marL="268288" indent="-268288" algn="l" rtl="0" eaLnBrk="1" fontAlgn="base" hangingPunct="1">
        <a:spcBef>
          <a:spcPts val="16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400">
          <a:solidFill>
            <a:schemeClr val="tx1"/>
          </a:solidFill>
          <a:latin typeface="Imago" pitchFamily="2" charset="0"/>
          <a:ea typeface="+mn-ea"/>
          <a:cs typeface="+mn-cs"/>
        </a:defRPr>
      </a:lvl1pPr>
      <a:lvl2pPr marL="538163" indent="-269875" algn="l" rtl="0" eaLnBrk="1" fontAlgn="base" hangingPunct="1">
        <a:spcBef>
          <a:spcPts val="800"/>
        </a:spcBef>
        <a:spcAft>
          <a:spcPct val="0"/>
        </a:spcAft>
        <a:buClr>
          <a:schemeClr val="accent1"/>
        </a:buClr>
        <a:buFont typeface="Arial" pitchFamily="34" charset="0"/>
        <a:buChar char="–"/>
        <a:defRPr sz="2000">
          <a:solidFill>
            <a:schemeClr val="tx1"/>
          </a:solidFill>
          <a:latin typeface="Imago" pitchFamily="2" charset="0"/>
        </a:defRPr>
      </a:lvl2pPr>
      <a:lvl3pPr marL="806450" indent="-268288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800">
          <a:solidFill>
            <a:schemeClr val="tx1"/>
          </a:solidFill>
          <a:latin typeface="Imago" pitchFamily="2" charset="0"/>
        </a:defRPr>
      </a:lvl3pPr>
      <a:lvl4pPr marL="1076325" indent="-277813" algn="l" rtl="0" eaLnBrk="1" fontAlgn="base" hangingPunct="1">
        <a:spcBef>
          <a:spcPts val="0"/>
        </a:spcBef>
        <a:spcAft>
          <a:spcPct val="0"/>
        </a:spcAft>
        <a:buClr>
          <a:schemeClr val="accent1"/>
        </a:buClr>
        <a:buFont typeface="Arial" pitchFamily="34" charset="0"/>
        <a:buChar char="–"/>
        <a:defRPr sz="1600">
          <a:solidFill>
            <a:schemeClr val="tx1"/>
          </a:solidFill>
          <a:latin typeface="Imago" pitchFamily="2" charset="0"/>
        </a:defRPr>
      </a:lvl4pPr>
      <a:lvl5pPr marL="1290638" indent="-206375" algn="l" rtl="0" eaLnBrk="1" fontAlgn="base" hangingPunct="1"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400">
          <a:solidFill>
            <a:schemeClr val="tx1"/>
          </a:solidFill>
          <a:latin typeface="Imago" pitchFamily="2" charset="0"/>
        </a:defRPr>
      </a:lvl5pPr>
      <a:lvl6pPr marL="2764298" indent="-465655" algn="l" rtl="0" eaLnBrk="1" fontAlgn="base" hangingPunct="1">
        <a:spcBef>
          <a:spcPct val="20000"/>
        </a:spcBef>
        <a:spcAft>
          <a:spcPct val="0"/>
        </a:spcAft>
        <a:buClr>
          <a:srgbClr val="FB6D13"/>
        </a:buClr>
        <a:buFont typeface="Arial" pitchFamily="34" charset="0"/>
        <a:buChar char="»"/>
        <a:defRPr sz="1867">
          <a:solidFill>
            <a:schemeClr val="tx1"/>
          </a:solidFill>
          <a:latin typeface="+mn-lt"/>
        </a:defRPr>
      </a:lvl6pPr>
      <a:lvl7pPr marL="3373882" indent="-465655" algn="l" rtl="0" eaLnBrk="1" fontAlgn="base" hangingPunct="1">
        <a:spcBef>
          <a:spcPct val="20000"/>
        </a:spcBef>
        <a:spcAft>
          <a:spcPct val="0"/>
        </a:spcAft>
        <a:buClr>
          <a:srgbClr val="FB6D13"/>
        </a:buClr>
        <a:buFont typeface="Arial" pitchFamily="34" charset="0"/>
        <a:buChar char="»"/>
        <a:defRPr sz="1867">
          <a:solidFill>
            <a:schemeClr val="tx1"/>
          </a:solidFill>
          <a:latin typeface="+mn-lt"/>
        </a:defRPr>
      </a:lvl7pPr>
      <a:lvl8pPr marL="3983467" indent="-465655" algn="l" rtl="0" eaLnBrk="1" fontAlgn="base" hangingPunct="1">
        <a:spcBef>
          <a:spcPct val="20000"/>
        </a:spcBef>
        <a:spcAft>
          <a:spcPct val="0"/>
        </a:spcAft>
        <a:buClr>
          <a:srgbClr val="FB6D13"/>
        </a:buClr>
        <a:buFont typeface="Arial" pitchFamily="34" charset="0"/>
        <a:buChar char="»"/>
        <a:defRPr sz="1867">
          <a:solidFill>
            <a:schemeClr val="tx1"/>
          </a:solidFill>
          <a:latin typeface="+mn-lt"/>
        </a:defRPr>
      </a:lvl8pPr>
      <a:lvl9pPr marL="4593052" indent="-465655" algn="l" rtl="0" eaLnBrk="1" fontAlgn="base" hangingPunct="1">
        <a:spcBef>
          <a:spcPct val="20000"/>
        </a:spcBef>
        <a:spcAft>
          <a:spcPct val="0"/>
        </a:spcAft>
        <a:buClr>
          <a:srgbClr val="FB6D13"/>
        </a:buClr>
        <a:buFont typeface="Arial" pitchFamily="34" charset="0"/>
        <a:buChar char="»"/>
        <a:defRPr sz="186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pos="7315">
          <p15:clr>
            <a:srgbClr val="F26B43"/>
          </p15:clr>
        </p15:guide>
        <p15:guide id="4" pos="291">
          <p15:clr>
            <a:srgbClr val="F26B43"/>
          </p15:clr>
        </p15:guide>
        <p15:guide id="5" orient="horz" pos="3834">
          <p15:clr>
            <a:srgbClr val="F26B43"/>
          </p15:clr>
        </p15:guide>
        <p15:guide id="6" orient="horz" pos="786">
          <p15:clr>
            <a:srgbClr val="F26B43"/>
          </p15:clr>
        </p15:guide>
        <p15:guide id="7" orient="horz" pos="4254">
          <p15:clr>
            <a:srgbClr val="F26B43"/>
          </p15:clr>
        </p15:guide>
        <p15:guide id="8" orient="horz" pos="977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3B17B0D-730B-4CB6-B145-A2B37E0FBB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8"/>
          <a:stretch/>
        </p:blipFill>
        <p:spPr>
          <a:xfrm>
            <a:off x="-6525" y="0"/>
            <a:ext cx="5805284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9E5161E-A312-437D-898B-32D26C02871D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94000">
                <a:srgbClr val="E1F0FF"/>
              </a:gs>
              <a:gs pos="38000">
                <a:schemeClr val="bg1">
                  <a:alpha val="62000"/>
                </a:schemeClr>
              </a:gs>
              <a:gs pos="100000">
                <a:srgbClr val="E1F0FF">
                  <a:alpha val="72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i="1">
              <a:solidFill>
                <a:srgbClr val="000000"/>
              </a:solidFill>
              <a:latin typeface="Imago-Medium" pitchFamily="2" charset="0"/>
              <a:ea typeface="MS PGothic" pitchFamily="34" charset="-128"/>
            </a:endParaRPr>
          </a:p>
        </p:txBody>
      </p:sp>
      <p:pic>
        <p:nvPicPr>
          <p:cNvPr id="5" name="Picture 2" descr="X:\Studio_Main\PRESENTATIONS\04 Logos\Roche\Roche logo.png"/>
          <p:cNvPicPr>
            <a:picLocks noChangeAspect="1" noChangeArrowheads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72596" y="456112"/>
            <a:ext cx="840941" cy="43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5571" name="Title Placeholder 1"/>
          <p:cNvSpPr>
            <a:spLocks noGrp="1"/>
          </p:cNvSpPr>
          <p:nvPr>
            <p:ph type="title"/>
          </p:nvPr>
        </p:nvSpPr>
        <p:spPr bwMode="auto">
          <a:xfrm>
            <a:off x="469900" y="233082"/>
            <a:ext cx="10198100" cy="1147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6557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69901" y="1555377"/>
            <a:ext cx="11135784" cy="4529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7226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  <p:sldLayoutId id="2147483707" r:id="rId19"/>
    <p:sldLayoutId id="2147483708" r:id="rId20"/>
    <p:sldLayoutId id="2147483709" r:id="rId21"/>
    <p:sldLayoutId id="2147483710" r:id="rId22"/>
    <p:sldLayoutId id="2147483711" r:id="rId23"/>
  </p:sldLayoutIdLst>
  <p:transition/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Imago" pitchFamily="2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67">
          <a:solidFill>
            <a:srgbClr val="7F7F7F"/>
          </a:solidFill>
          <a:latin typeface="Imago-Medium" pitchFamily="2" charset="0"/>
          <a:ea typeface="MS PGothic" pitchFamily="34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67">
          <a:solidFill>
            <a:srgbClr val="7F7F7F"/>
          </a:solidFill>
          <a:latin typeface="Imago-Medium" pitchFamily="2" charset="0"/>
          <a:ea typeface="MS PGothic" pitchFamily="34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67">
          <a:solidFill>
            <a:srgbClr val="7F7F7F"/>
          </a:solidFill>
          <a:latin typeface="Imago-Medium" pitchFamily="2" charset="0"/>
          <a:ea typeface="MS PGothic" pitchFamily="34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67">
          <a:solidFill>
            <a:srgbClr val="7F7F7F"/>
          </a:solidFill>
          <a:latin typeface="Imago-Medium" pitchFamily="2" charset="0"/>
          <a:ea typeface="MS PGothic" pitchFamily="34" charset="-128"/>
        </a:defRPr>
      </a:lvl5pPr>
      <a:lvl6pPr marL="609585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67">
          <a:solidFill>
            <a:srgbClr val="7F7F7F"/>
          </a:solidFill>
          <a:latin typeface="Imago-Medium" pitchFamily="2" charset="0"/>
          <a:ea typeface="MS PGothic" pitchFamily="34" charset="-128"/>
        </a:defRPr>
      </a:lvl6pPr>
      <a:lvl7pPr marL="121917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67">
          <a:solidFill>
            <a:srgbClr val="7F7F7F"/>
          </a:solidFill>
          <a:latin typeface="Imago-Medium" pitchFamily="2" charset="0"/>
          <a:ea typeface="MS PGothic" pitchFamily="34" charset="-128"/>
        </a:defRPr>
      </a:lvl7pPr>
      <a:lvl8pPr marL="182875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67">
          <a:solidFill>
            <a:srgbClr val="7F7F7F"/>
          </a:solidFill>
          <a:latin typeface="Imago-Medium" pitchFamily="2" charset="0"/>
          <a:ea typeface="MS PGothic" pitchFamily="34" charset="-128"/>
        </a:defRPr>
      </a:lvl8pPr>
      <a:lvl9pPr marL="243833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67">
          <a:solidFill>
            <a:srgbClr val="7F7F7F"/>
          </a:solidFill>
          <a:latin typeface="Imago-Medium" pitchFamily="2" charset="0"/>
          <a:ea typeface="MS PGothic" pitchFamily="34" charset="-128"/>
        </a:defRPr>
      </a:lvl9pPr>
    </p:titleStyle>
    <p:bodyStyle>
      <a:lvl1pPr marL="268288" indent="-268288" algn="l" rtl="0" eaLnBrk="1" fontAlgn="base" hangingPunct="1">
        <a:spcBef>
          <a:spcPts val="16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400">
          <a:solidFill>
            <a:schemeClr val="tx1"/>
          </a:solidFill>
          <a:latin typeface="Imago" pitchFamily="2" charset="0"/>
          <a:ea typeface="+mn-ea"/>
          <a:cs typeface="+mn-cs"/>
        </a:defRPr>
      </a:lvl1pPr>
      <a:lvl2pPr marL="538163" indent="-269875" algn="l" rtl="0" eaLnBrk="1" fontAlgn="base" hangingPunct="1">
        <a:spcBef>
          <a:spcPts val="800"/>
        </a:spcBef>
        <a:spcAft>
          <a:spcPct val="0"/>
        </a:spcAft>
        <a:buClr>
          <a:schemeClr val="accent1"/>
        </a:buClr>
        <a:buFont typeface="Arial" pitchFamily="34" charset="0"/>
        <a:buChar char="–"/>
        <a:defRPr sz="2000">
          <a:solidFill>
            <a:schemeClr val="tx1"/>
          </a:solidFill>
          <a:latin typeface="Imago" pitchFamily="2" charset="0"/>
        </a:defRPr>
      </a:lvl2pPr>
      <a:lvl3pPr marL="806450" indent="-268288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800">
          <a:solidFill>
            <a:schemeClr val="tx1"/>
          </a:solidFill>
          <a:latin typeface="Imago" pitchFamily="2" charset="0"/>
        </a:defRPr>
      </a:lvl3pPr>
      <a:lvl4pPr marL="1076325" indent="-277813" algn="l" rtl="0" eaLnBrk="1" fontAlgn="base" hangingPunct="1">
        <a:spcBef>
          <a:spcPts val="0"/>
        </a:spcBef>
        <a:spcAft>
          <a:spcPct val="0"/>
        </a:spcAft>
        <a:buClr>
          <a:schemeClr val="accent1"/>
        </a:buClr>
        <a:buFont typeface="Arial" pitchFamily="34" charset="0"/>
        <a:buChar char="–"/>
        <a:defRPr sz="1600">
          <a:solidFill>
            <a:schemeClr val="tx1"/>
          </a:solidFill>
          <a:latin typeface="Imago" pitchFamily="2" charset="0"/>
        </a:defRPr>
      </a:lvl4pPr>
      <a:lvl5pPr marL="1290638" indent="-206375" algn="l" rtl="0" eaLnBrk="1" fontAlgn="base" hangingPunct="1"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400">
          <a:solidFill>
            <a:schemeClr val="tx1"/>
          </a:solidFill>
          <a:latin typeface="Imago" pitchFamily="2" charset="0"/>
        </a:defRPr>
      </a:lvl5pPr>
      <a:lvl6pPr marL="2764298" indent="-465655" algn="l" rtl="0" eaLnBrk="1" fontAlgn="base" hangingPunct="1">
        <a:spcBef>
          <a:spcPct val="20000"/>
        </a:spcBef>
        <a:spcAft>
          <a:spcPct val="0"/>
        </a:spcAft>
        <a:buClr>
          <a:srgbClr val="FB6D13"/>
        </a:buClr>
        <a:buFont typeface="Arial" pitchFamily="34" charset="0"/>
        <a:buChar char="»"/>
        <a:defRPr sz="1867">
          <a:solidFill>
            <a:schemeClr val="tx1"/>
          </a:solidFill>
          <a:latin typeface="+mn-lt"/>
        </a:defRPr>
      </a:lvl6pPr>
      <a:lvl7pPr marL="3373882" indent="-465655" algn="l" rtl="0" eaLnBrk="1" fontAlgn="base" hangingPunct="1">
        <a:spcBef>
          <a:spcPct val="20000"/>
        </a:spcBef>
        <a:spcAft>
          <a:spcPct val="0"/>
        </a:spcAft>
        <a:buClr>
          <a:srgbClr val="FB6D13"/>
        </a:buClr>
        <a:buFont typeface="Arial" pitchFamily="34" charset="0"/>
        <a:buChar char="»"/>
        <a:defRPr sz="1867">
          <a:solidFill>
            <a:schemeClr val="tx1"/>
          </a:solidFill>
          <a:latin typeface="+mn-lt"/>
        </a:defRPr>
      </a:lvl7pPr>
      <a:lvl8pPr marL="3983467" indent="-465655" algn="l" rtl="0" eaLnBrk="1" fontAlgn="base" hangingPunct="1">
        <a:spcBef>
          <a:spcPct val="20000"/>
        </a:spcBef>
        <a:spcAft>
          <a:spcPct val="0"/>
        </a:spcAft>
        <a:buClr>
          <a:srgbClr val="FB6D13"/>
        </a:buClr>
        <a:buFont typeface="Arial" pitchFamily="34" charset="0"/>
        <a:buChar char="»"/>
        <a:defRPr sz="1867">
          <a:solidFill>
            <a:schemeClr val="tx1"/>
          </a:solidFill>
          <a:latin typeface="+mn-lt"/>
        </a:defRPr>
      </a:lvl8pPr>
      <a:lvl9pPr marL="4593052" indent="-465655" algn="l" rtl="0" eaLnBrk="1" fontAlgn="base" hangingPunct="1">
        <a:spcBef>
          <a:spcPct val="20000"/>
        </a:spcBef>
        <a:spcAft>
          <a:spcPct val="0"/>
        </a:spcAft>
        <a:buClr>
          <a:srgbClr val="FB6D13"/>
        </a:buClr>
        <a:buFont typeface="Arial" pitchFamily="34" charset="0"/>
        <a:buChar char="»"/>
        <a:defRPr sz="186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pos="7315">
          <p15:clr>
            <a:srgbClr val="F26B43"/>
          </p15:clr>
        </p15:guide>
        <p15:guide id="4" pos="291">
          <p15:clr>
            <a:srgbClr val="F26B43"/>
          </p15:clr>
        </p15:guide>
        <p15:guide id="5" orient="horz" pos="3834">
          <p15:clr>
            <a:srgbClr val="F26B43"/>
          </p15:clr>
        </p15:guide>
        <p15:guide id="7" orient="horz" pos="4254">
          <p15:clr>
            <a:srgbClr val="F26B43"/>
          </p15:clr>
        </p15:guide>
        <p15:guide id="8" orient="horz" pos="977">
          <p15:clr>
            <a:srgbClr val="F26B43"/>
          </p15:clr>
        </p15:guide>
        <p15:guide id="9" orient="horz" pos="390">
          <p15:clr>
            <a:srgbClr val="F26B43"/>
          </p15:clr>
        </p15:guide>
        <p15:guide id="10" orient="horz" pos="141">
          <p15:clr>
            <a:srgbClr val="F26B43"/>
          </p15:clr>
        </p15:guide>
        <p15:guide id="12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3B17B0D-730B-4CB6-B145-A2B37E0FBB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8"/>
          <a:stretch/>
        </p:blipFill>
        <p:spPr>
          <a:xfrm>
            <a:off x="-6525" y="0"/>
            <a:ext cx="5805284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9E5161E-A312-437D-898B-32D26C02871D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94000">
                <a:srgbClr val="E1F0FF"/>
              </a:gs>
              <a:gs pos="38000">
                <a:schemeClr val="bg1">
                  <a:alpha val="62000"/>
                </a:schemeClr>
              </a:gs>
              <a:gs pos="100000">
                <a:srgbClr val="E1F0FF">
                  <a:alpha val="72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i="1" dirty="0">
              <a:solidFill>
                <a:srgbClr val="000000"/>
              </a:solidFill>
              <a:latin typeface="Imago-Medium" pitchFamily="2" charset="0"/>
              <a:ea typeface="MS PGothic" pitchFamily="34" charset="-128"/>
            </a:endParaRPr>
          </a:p>
        </p:txBody>
      </p:sp>
      <p:pic>
        <p:nvPicPr>
          <p:cNvPr id="5" name="Picture 2" descr="X:\Studio_Main\PRESENTATIONS\04 Logos\Roche\Roche logo.png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72596" y="456112"/>
            <a:ext cx="840941" cy="43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5571" name="Title Placeholder 1"/>
          <p:cNvSpPr>
            <a:spLocks noGrp="1"/>
          </p:cNvSpPr>
          <p:nvPr>
            <p:ph type="title"/>
          </p:nvPr>
        </p:nvSpPr>
        <p:spPr bwMode="auto">
          <a:xfrm>
            <a:off x="469900" y="128588"/>
            <a:ext cx="10198100" cy="1251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6557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69901" y="1555377"/>
            <a:ext cx="11135784" cy="4529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5316995-B1A8-4390-AA85-29B86F0F3D74}"/>
              </a:ext>
            </a:extLst>
          </p:cNvPr>
          <p:cNvSpPr/>
          <p:nvPr userDrawn="1"/>
        </p:nvSpPr>
        <p:spPr bwMode="auto">
          <a:xfrm>
            <a:off x="0" y="1398494"/>
            <a:ext cx="12192000" cy="45719"/>
          </a:xfrm>
          <a:prstGeom prst="rect">
            <a:avLst/>
          </a:prstGeom>
          <a:gradFill flip="none" rotWithShape="1">
            <a:gsLst>
              <a:gs pos="31000">
                <a:schemeClr val="accent1"/>
              </a:gs>
              <a:gs pos="0">
                <a:schemeClr val="accent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i="1" dirty="0">
              <a:solidFill>
                <a:srgbClr val="000000"/>
              </a:solidFill>
              <a:latin typeface="Imago-Medium" pitchFamily="2" charset="0"/>
              <a:ea typeface="MS PGothic" pitchFamily="34" charset="-128"/>
            </a:endParaRPr>
          </a:p>
        </p:txBody>
      </p:sp>
      <p:sp>
        <p:nvSpPr>
          <p:cNvPr id="9" name="TextovéPole 8"/>
          <p:cNvSpPr txBox="1"/>
          <p:nvPr userDrawn="1"/>
        </p:nvSpPr>
        <p:spPr>
          <a:xfrm rot="16200000">
            <a:off x="11179731" y="3064864"/>
            <a:ext cx="17469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0" i="0" kern="1200" dirty="0" smtClean="0">
                <a:solidFill>
                  <a:schemeClr val="tx1"/>
                </a:solidFill>
                <a:effectLst/>
                <a:latin typeface="Imago" pitchFamily="2" charset="0"/>
                <a:ea typeface="+mn-ea"/>
                <a:cs typeface="+mn-cs"/>
              </a:rPr>
              <a:t>M-CZ-00002000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2233778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</p:sldLayoutIdLst>
  <p:transition/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Imago" pitchFamily="2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67">
          <a:solidFill>
            <a:srgbClr val="7F7F7F"/>
          </a:solidFill>
          <a:latin typeface="Imago-Medium" pitchFamily="2" charset="0"/>
          <a:ea typeface="MS PGothic" pitchFamily="34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67">
          <a:solidFill>
            <a:srgbClr val="7F7F7F"/>
          </a:solidFill>
          <a:latin typeface="Imago-Medium" pitchFamily="2" charset="0"/>
          <a:ea typeface="MS PGothic" pitchFamily="34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67">
          <a:solidFill>
            <a:srgbClr val="7F7F7F"/>
          </a:solidFill>
          <a:latin typeface="Imago-Medium" pitchFamily="2" charset="0"/>
          <a:ea typeface="MS PGothic" pitchFamily="34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67">
          <a:solidFill>
            <a:srgbClr val="7F7F7F"/>
          </a:solidFill>
          <a:latin typeface="Imago-Medium" pitchFamily="2" charset="0"/>
          <a:ea typeface="MS PGothic" pitchFamily="34" charset="-128"/>
        </a:defRPr>
      </a:lvl5pPr>
      <a:lvl6pPr marL="609585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67">
          <a:solidFill>
            <a:srgbClr val="7F7F7F"/>
          </a:solidFill>
          <a:latin typeface="Imago-Medium" pitchFamily="2" charset="0"/>
          <a:ea typeface="MS PGothic" pitchFamily="34" charset="-128"/>
        </a:defRPr>
      </a:lvl6pPr>
      <a:lvl7pPr marL="121917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67">
          <a:solidFill>
            <a:srgbClr val="7F7F7F"/>
          </a:solidFill>
          <a:latin typeface="Imago-Medium" pitchFamily="2" charset="0"/>
          <a:ea typeface="MS PGothic" pitchFamily="34" charset="-128"/>
        </a:defRPr>
      </a:lvl7pPr>
      <a:lvl8pPr marL="182875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67">
          <a:solidFill>
            <a:srgbClr val="7F7F7F"/>
          </a:solidFill>
          <a:latin typeface="Imago-Medium" pitchFamily="2" charset="0"/>
          <a:ea typeface="MS PGothic" pitchFamily="34" charset="-128"/>
        </a:defRPr>
      </a:lvl8pPr>
      <a:lvl9pPr marL="243833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67">
          <a:solidFill>
            <a:srgbClr val="7F7F7F"/>
          </a:solidFill>
          <a:latin typeface="Imago-Medium" pitchFamily="2" charset="0"/>
          <a:ea typeface="MS PGothic" pitchFamily="34" charset="-128"/>
        </a:defRPr>
      </a:lvl9pPr>
    </p:titleStyle>
    <p:bodyStyle>
      <a:lvl1pPr marL="268288" indent="-268288" algn="l" rtl="0" eaLnBrk="1" fontAlgn="base" hangingPunct="1">
        <a:spcBef>
          <a:spcPts val="16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400">
          <a:solidFill>
            <a:schemeClr val="tx1"/>
          </a:solidFill>
          <a:latin typeface="Imago" pitchFamily="2" charset="0"/>
          <a:ea typeface="+mn-ea"/>
          <a:cs typeface="+mn-cs"/>
        </a:defRPr>
      </a:lvl1pPr>
      <a:lvl2pPr marL="538163" indent="-269875" algn="l" rtl="0" eaLnBrk="1" fontAlgn="base" hangingPunct="1">
        <a:spcBef>
          <a:spcPts val="800"/>
        </a:spcBef>
        <a:spcAft>
          <a:spcPct val="0"/>
        </a:spcAft>
        <a:buClr>
          <a:schemeClr val="accent1"/>
        </a:buClr>
        <a:buFont typeface="Arial" pitchFamily="34" charset="0"/>
        <a:buChar char="–"/>
        <a:defRPr sz="2000">
          <a:solidFill>
            <a:schemeClr val="tx1"/>
          </a:solidFill>
          <a:latin typeface="Imago" pitchFamily="2" charset="0"/>
        </a:defRPr>
      </a:lvl2pPr>
      <a:lvl3pPr marL="806450" indent="-268288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800">
          <a:solidFill>
            <a:schemeClr val="tx1"/>
          </a:solidFill>
          <a:latin typeface="Imago" pitchFamily="2" charset="0"/>
        </a:defRPr>
      </a:lvl3pPr>
      <a:lvl4pPr marL="1076325" indent="-277813" algn="l" rtl="0" eaLnBrk="1" fontAlgn="base" hangingPunct="1">
        <a:spcBef>
          <a:spcPts val="0"/>
        </a:spcBef>
        <a:spcAft>
          <a:spcPct val="0"/>
        </a:spcAft>
        <a:buClr>
          <a:schemeClr val="accent1"/>
        </a:buClr>
        <a:buFont typeface="Arial" pitchFamily="34" charset="0"/>
        <a:buChar char="–"/>
        <a:defRPr sz="1600">
          <a:solidFill>
            <a:schemeClr val="tx1"/>
          </a:solidFill>
          <a:latin typeface="Imago" pitchFamily="2" charset="0"/>
        </a:defRPr>
      </a:lvl4pPr>
      <a:lvl5pPr marL="1290638" indent="-206375" algn="l" rtl="0" eaLnBrk="1" fontAlgn="base" hangingPunct="1"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400">
          <a:solidFill>
            <a:schemeClr val="tx1"/>
          </a:solidFill>
          <a:latin typeface="Imago" pitchFamily="2" charset="0"/>
        </a:defRPr>
      </a:lvl5pPr>
      <a:lvl6pPr marL="2764298" indent="-465655" algn="l" rtl="0" eaLnBrk="1" fontAlgn="base" hangingPunct="1">
        <a:spcBef>
          <a:spcPct val="20000"/>
        </a:spcBef>
        <a:spcAft>
          <a:spcPct val="0"/>
        </a:spcAft>
        <a:buClr>
          <a:srgbClr val="FB6D13"/>
        </a:buClr>
        <a:buFont typeface="Arial" pitchFamily="34" charset="0"/>
        <a:buChar char="»"/>
        <a:defRPr sz="1867">
          <a:solidFill>
            <a:schemeClr val="tx1"/>
          </a:solidFill>
          <a:latin typeface="+mn-lt"/>
        </a:defRPr>
      </a:lvl6pPr>
      <a:lvl7pPr marL="3373882" indent="-465655" algn="l" rtl="0" eaLnBrk="1" fontAlgn="base" hangingPunct="1">
        <a:spcBef>
          <a:spcPct val="20000"/>
        </a:spcBef>
        <a:spcAft>
          <a:spcPct val="0"/>
        </a:spcAft>
        <a:buClr>
          <a:srgbClr val="FB6D13"/>
        </a:buClr>
        <a:buFont typeface="Arial" pitchFamily="34" charset="0"/>
        <a:buChar char="»"/>
        <a:defRPr sz="1867">
          <a:solidFill>
            <a:schemeClr val="tx1"/>
          </a:solidFill>
          <a:latin typeface="+mn-lt"/>
        </a:defRPr>
      </a:lvl7pPr>
      <a:lvl8pPr marL="3983467" indent="-465655" algn="l" rtl="0" eaLnBrk="1" fontAlgn="base" hangingPunct="1">
        <a:spcBef>
          <a:spcPct val="20000"/>
        </a:spcBef>
        <a:spcAft>
          <a:spcPct val="0"/>
        </a:spcAft>
        <a:buClr>
          <a:srgbClr val="FB6D13"/>
        </a:buClr>
        <a:buFont typeface="Arial" pitchFamily="34" charset="0"/>
        <a:buChar char="»"/>
        <a:defRPr sz="1867">
          <a:solidFill>
            <a:schemeClr val="tx1"/>
          </a:solidFill>
          <a:latin typeface="+mn-lt"/>
        </a:defRPr>
      </a:lvl8pPr>
      <a:lvl9pPr marL="4593052" indent="-465655" algn="l" rtl="0" eaLnBrk="1" fontAlgn="base" hangingPunct="1">
        <a:spcBef>
          <a:spcPct val="20000"/>
        </a:spcBef>
        <a:spcAft>
          <a:spcPct val="0"/>
        </a:spcAft>
        <a:buClr>
          <a:srgbClr val="FB6D13"/>
        </a:buClr>
        <a:buFont typeface="Arial" pitchFamily="34" charset="0"/>
        <a:buChar char="»"/>
        <a:defRPr sz="186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pos="7315">
          <p15:clr>
            <a:srgbClr val="F26B43"/>
          </p15:clr>
        </p15:guide>
        <p15:guide id="4" pos="291">
          <p15:clr>
            <a:srgbClr val="F26B43"/>
          </p15:clr>
        </p15:guide>
        <p15:guide id="5" orient="horz" pos="3834">
          <p15:clr>
            <a:srgbClr val="F26B43"/>
          </p15:clr>
        </p15:guide>
        <p15:guide id="6" orient="horz" pos="786">
          <p15:clr>
            <a:srgbClr val="F26B43"/>
          </p15:clr>
        </p15:guide>
        <p15:guide id="7" orient="horz" pos="4254">
          <p15:clr>
            <a:srgbClr val="F26B43"/>
          </p15:clr>
        </p15:guide>
        <p15:guide id="8" orient="horz" pos="977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" name="shpPlaceholderDate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29494" y="6323015"/>
            <a:ext cx="11138876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600"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0961" name="shpPlaceholderNumber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29494" y="6323015"/>
            <a:ext cx="11138876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600"/>
            </a:lvl1pPr>
          </a:lstStyle>
          <a:p>
            <a:fld id="{0FBB20A0-29A2-4F03-9BB9-2B9F07088D5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35" name="shpPlaceholderTitle"/>
          <p:cNvSpPr>
            <a:spLocks noGrp="1" noChangeArrowheads="1"/>
          </p:cNvSpPr>
          <p:nvPr>
            <p:ph type="title"/>
          </p:nvPr>
        </p:nvSpPr>
        <p:spPr bwMode="auto">
          <a:xfrm>
            <a:off x="517771" y="452439"/>
            <a:ext cx="9817100" cy="1309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2038" name="shpPlaceholderMain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9494" y="1806575"/>
            <a:ext cx="11138876" cy="447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grpSp>
        <p:nvGrpSpPr>
          <p:cNvPr id="41000" name="shpGridNormal" hidden="1"/>
          <p:cNvGrpSpPr>
            <a:grpSpLocks/>
          </p:cNvGrpSpPr>
          <p:nvPr userDrawn="1"/>
        </p:nvGrpSpPr>
        <p:grpSpPr bwMode="auto">
          <a:xfrm>
            <a:off x="529494" y="514350"/>
            <a:ext cx="11138876" cy="6005513"/>
            <a:chOff x="271" y="324"/>
            <a:chExt cx="5701" cy="3783"/>
          </a:xfrm>
        </p:grpSpPr>
        <p:sp>
          <p:nvSpPr>
            <p:cNvPr id="40993" name="shpGridTitle" hidden="1"/>
            <p:cNvSpPr>
              <a:spLocks noChangeArrowheads="1"/>
            </p:cNvSpPr>
            <p:nvPr userDrawn="1"/>
          </p:nvSpPr>
          <p:spPr bwMode="auto">
            <a:xfrm>
              <a:off x="271" y="324"/>
              <a:ext cx="5701" cy="771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40994" name="shpGridMain" hidden="1"/>
            <p:cNvSpPr>
              <a:spLocks noChangeArrowheads="1"/>
            </p:cNvSpPr>
            <p:nvPr userDrawn="1"/>
          </p:nvSpPr>
          <p:spPr bwMode="auto">
            <a:xfrm>
              <a:off x="271" y="1179"/>
              <a:ext cx="5701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40998" name="shpGridFooter" hidden="1"/>
            <p:cNvSpPr>
              <a:spLocks noChangeArrowheads="1"/>
            </p:cNvSpPr>
            <p:nvPr userDrawn="1"/>
          </p:nvSpPr>
          <p:spPr bwMode="auto">
            <a:xfrm>
              <a:off x="271" y="4005"/>
              <a:ext cx="5701" cy="102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4" name="shpLogoBackground"/>
          <p:cNvSpPr>
            <a:spLocks noChangeArrowheads="1"/>
          </p:cNvSpPr>
          <p:nvPr userDrawn="1"/>
        </p:nvSpPr>
        <p:spPr bwMode="white">
          <a:xfrm>
            <a:off x="10661650" y="115888"/>
            <a:ext cx="1416539" cy="8651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shpLogoPicDark"/>
          <p:cNvPicPr>
            <a:picLocks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957560" y="180340"/>
            <a:ext cx="979170" cy="655320"/>
          </a:xfrm>
          <a:prstGeom prst="rect">
            <a:avLst/>
          </a:prstGeom>
        </p:spPr>
      </p:pic>
      <p:sp>
        <p:nvSpPr>
          <p:cNvPr id="2" name="TextovéPole 1"/>
          <p:cNvSpPr txBox="1"/>
          <p:nvPr userDrawn="1"/>
        </p:nvSpPr>
        <p:spPr>
          <a:xfrm rot="16200000">
            <a:off x="11179731" y="3064864"/>
            <a:ext cx="17469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0" i="0" kern="1200" dirty="0" smtClean="0">
                <a:solidFill>
                  <a:schemeClr val="tx1"/>
                </a:solidFill>
                <a:effectLst/>
                <a:latin typeface="Imago" pitchFamily="2" charset="0"/>
                <a:ea typeface="+mn-ea"/>
                <a:cs typeface="+mn-cs"/>
              </a:rPr>
              <a:t>M-CZ-00002000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3057754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Imago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Imago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Imago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Imago" pitchFamily="2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Imago" pitchFamily="2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Imago" pitchFamily="2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Imago" pitchFamily="2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Imago" pitchFamily="2" charset="0"/>
        </a:defRPr>
      </a:lvl9pPr>
    </p:titleStyle>
    <p:bodyStyle>
      <a:lvl1pPr marL="285750" indent="-285750" algn="l" rtl="0" eaLnBrk="0" fontAlgn="base" hangingPunct="0">
        <a:spcBef>
          <a:spcPct val="75000"/>
        </a:spcBef>
        <a:spcAft>
          <a:spcPct val="0"/>
        </a:spcAft>
        <a:buSzPct val="100000"/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63588" indent="-287338" algn="l" rtl="0" eaLnBrk="0" fontAlgn="base" hangingPunct="0">
        <a:spcBef>
          <a:spcPct val="3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241425" indent="-287338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719263" indent="-28733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195513" indent="-28575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652713" indent="-28575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109913" indent="-28575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567113" indent="-28575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024313" indent="-28575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5" name="shpPlaceholderTitle"/>
          <p:cNvSpPr>
            <a:spLocks noGrp="1" noChangeArrowheads="1"/>
          </p:cNvSpPr>
          <p:nvPr>
            <p:ph type="title"/>
          </p:nvPr>
        </p:nvSpPr>
        <p:spPr bwMode="auto">
          <a:xfrm>
            <a:off x="517771" y="452439"/>
            <a:ext cx="9817100" cy="1309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2038" name="shpPlaceholderMain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9494" y="1806575"/>
            <a:ext cx="11138876" cy="447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grpSp>
        <p:nvGrpSpPr>
          <p:cNvPr id="41000" name="shpGridNormal" hidden="1"/>
          <p:cNvGrpSpPr>
            <a:grpSpLocks/>
          </p:cNvGrpSpPr>
          <p:nvPr/>
        </p:nvGrpSpPr>
        <p:grpSpPr bwMode="auto">
          <a:xfrm>
            <a:off x="529494" y="514350"/>
            <a:ext cx="11138876" cy="6005513"/>
            <a:chOff x="271" y="324"/>
            <a:chExt cx="5701" cy="3783"/>
          </a:xfrm>
        </p:grpSpPr>
        <p:sp>
          <p:nvSpPr>
            <p:cNvPr id="40993" name="shpGridTitle" hidden="1"/>
            <p:cNvSpPr>
              <a:spLocks noChangeArrowheads="1"/>
            </p:cNvSpPr>
            <p:nvPr userDrawn="1"/>
          </p:nvSpPr>
          <p:spPr bwMode="auto">
            <a:xfrm>
              <a:off x="271" y="324"/>
              <a:ext cx="5701" cy="771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dirty="0"/>
            </a:p>
          </p:txBody>
        </p:sp>
        <p:sp>
          <p:nvSpPr>
            <p:cNvPr id="40994" name="shpGridMain" hidden="1"/>
            <p:cNvSpPr>
              <a:spLocks noChangeArrowheads="1"/>
            </p:cNvSpPr>
            <p:nvPr userDrawn="1"/>
          </p:nvSpPr>
          <p:spPr bwMode="auto">
            <a:xfrm>
              <a:off x="271" y="1179"/>
              <a:ext cx="5701" cy="2776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dirty="0"/>
            </a:p>
          </p:txBody>
        </p:sp>
        <p:sp>
          <p:nvSpPr>
            <p:cNvPr id="40998" name="shpGridFooter" hidden="1"/>
            <p:cNvSpPr>
              <a:spLocks noChangeArrowheads="1"/>
            </p:cNvSpPr>
            <p:nvPr userDrawn="1"/>
          </p:nvSpPr>
          <p:spPr bwMode="auto">
            <a:xfrm>
              <a:off x="271" y="4005"/>
              <a:ext cx="5701" cy="102"/>
            </a:xfrm>
            <a:prstGeom prst="rect">
              <a:avLst/>
            </a:prstGeom>
            <a:noFill/>
            <a:ln w="12700">
              <a:solidFill>
                <a:srgbClr val="67676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14" name="shpLogoBackground"/>
          <p:cNvSpPr>
            <a:spLocks noChangeArrowheads="1"/>
          </p:cNvSpPr>
          <p:nvPr/>
        </p:nvSpPr>
        <p:spPr bwMode="white">
          <a:xfrm>
            <a:off x="10661650" y="115888"/>
            <a:ext cx="1416539" cy="8651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US" dirty="0"/>
          </a:p>
        </p:txBody>
      </p:sp>
      <p:pic>
        <p:nvPicPr>
          <p:cNvPr id="4" name="shpLogoPicDark"/>
          <p:cNvPicPr>
            <a:picLocks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957560" y="180340"/>
            <a:ext cx="979170" cy="655320"/>
          </a:xfrm>
          <a:prstGeom prst="rect">
            <a:avLst/>
          </a:prstGeom>
        </p:spPr>
      </p:pic>
      <p:sp>
        <p:nvSpPr>
          <p:cNvPr id="2" name="Obdélník 1"/>
          <p:cNvSpPr/>
          <p:nvPr userDrawn="1"/>
        </p:nvSpPr>
        <p:spPr>
          <a:xfrm>
            <a:off x="11382163" y="6673334"/>
            <a:ext cx="809837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" dirty="0" smtClean="0"/>
              <a:t>CZ/TCN/0219/0010</a:t>
            </a:r>
            <a:endParaRPr lang="en-US" sz="600" dirty="0"/>
          </a:p>
        </p:txBody>
      </p:sp>
      <p:sp>
        <p:nvSpPr>
          <p:cNvPr id="11" name="TextovéPole 10"/>
          <p:cNvSpPr txBox="1"/>
          <p:nvPr userDrawn="1"/>
        </p:nvSpPr>
        <p:spPr>
          <a:xfrm rot="16200000">
            <a:off x="11179731" y="3064864"/>
            <a:ext cx="17469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0" i="0" kern="1200" dirty="0" smtClean="0">
                <a:solidFill>
                  <a:schemeClr val="tx1"/>
                </a:solidFill>
                <a:effectLst/>
                <a:latin typeface="Imago" pitchFamily="2" charset="0"/>
                <a:ea typeface="+mn-ea"/>
                <a:cs typeface="+mn-cs"/>
              </a:rPr>
              <a:t>M-CZ-00002000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2276337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5" r:id="rId16"/>
    <p:sldLayoutId id="2147483756" r:id="rId17"/>
    <p:sldLayoutId id="2147483757" r:id="rId18"/>
    <p:sldLayoutId id="2147483758" r:id="rId19"/>
    <p:sldLayoutId id="2147483759" r:id="rId20"/>
    <p:sldLayoutId id="2147483760" r:id="rId21"/>
    <p:sldLayoutId id="2147483761" r:id="rId22"/>
    <p:sldLayoutId id="2147483762" r:id="rId23"/>
    <p:sldLayoutId id="2147483763" r:id="rId24"/>
    <p:sldLayoutId id="2147483764" r:id="rId25"/>
    <p:sldLayoutId id="2147483765" r:id="rId26"/>
    <p:sldLayoutId id="2147483766" r:id="rId27"/>
    <p:sldLayoutId id="2147483767" r:id="rId28"/>
    <p:sldLayoutId id="2147483768" r:id="rId29"/>
    <p:sldLayoutId id="2147483769" r:id="rId30"/>
    <p:sldLayoutId id="2147483770" r:id="rId31"/>
    <p:sldLayoutId id="2147483771" r:id="rId32"/>
    <p:sldLayoutId id="2147483772" r:id="rId33"/>
    <p:sldLayoutId id="2147483773" r:id="rId34"/>
    <p:sldLayoutId id="2147483774" r:id="rId35"/>
    <p:sldLayoutId id="2147483775" r:id="rId36"/>
    <p:sldLayoutId id="2147483776" r:id="rId37"/>
    <p:sldLayoutId id="2147483777" r:id="rId38"/>
    <p:sldLayoutId id="2147483778" r:id="rId39"/>
    <p:sldLayoutId id="2147483779" r:id="rId40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Imago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Imago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Imago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Imago" pitchFamily="2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Imago" pitchFamily="2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Imago" pitchFamily="2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Imago" pitchFamily="2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Imago" pitchFamily="2" charset="0"/>
        </a:defRPr>
      </a:lvl9pPr>
    </p:titleStyle>
    <p:bodyStyle>
      <a:lvl1pPr marL="285750" indent="-285750" algn="l" rtl="0" eaLnBrk="0" fontAlgn="base" hangingPunct="0">
        <a:spcBef>
          <a:spcPct val="75000"/>
        </a:spcBef>
        <a:spcAft>
          <a:spcPct val="0"/>
        </a:spcAft>
        <a:buSzPct val="100000"/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63588" indent="-287338" algn="l" rtl="0" eaLnBrk="0" fontAlgn="base" hangingPunct="0">
        <a:spcBef>
          <a:spcPct val="3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241425" indent="-287338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719263" indent="-28733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195513" indent="-28575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652713" indent="-28575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109913" indent="-28575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567113" indent="-28575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024313" indent="-28575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7.xml"/><Relationship Id="rId1" Type="http://schemas.openxmlformats.org/officeDocument/2006/relationships/tags" Target="../tags/tag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1.xml"/><Relationship Id="rId1" Type="http://schemas.openxmlformats.org/officeDocument/2006/relationships/tags" Target="../tags/tag12.xml"/><Relationship Id="rId5" Type="http://schemas.openxmlformats.org/officeDocument/2006/relationships/image" Target="../media/image22.pn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slideLayout" Target="../slideLayouts/slideLayout49.xml"/><Relationship Id="rId1" Type="http://schemas.openxmlformats.org/officeDocument/2006/relationships/tags" Target="../tags/tag13.xml"/><Relationship Id="rId6" Type="http://schemas.openxmlformats.org/officeDocument/2006/relationships/image" Target="../media/image22.png"/><Relationship Id="rId5" Type="http://schemas.openxmlformats.org/officeDocument/2006/relationships/image" Target="../media/image31.emf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14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22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2.png"/><Relationship Id="rId5" Type="http://schemas.openxmlformats.org/officeDocument/2006/relationships/image" Target="../media/image24.sv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2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kl.cz/" TargetMode="External"/><Relationship Id="rId2" Type="http://schemas.openxmlformats.org/officeDocument/2006/relationships/hyperlink" Target="https://www.sukl.cz/" TargetMode="External"/><Relationship Id="rId1" Type="http://schemas.openxmlformats.org/officeDocument/2006/relationships/slideLayout" Target="../slideLayouts/slideLayout54.xml"/><Relationship Id="rId4" Type="http://schemas.openxmlformats.org/officeDocument/2006/relationships/hyperlink" Target="http://www.ema.europa.eu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kl.cz/" TargetMode="External"/><Relationship Id="rId2" Type="http://schemas.openxmlformats.org/officeDocument/2006/relationships/hyperlink" Target="https://www.sukl.cz/" TargetMode="External"/><Relationship Id="rId1" Type="http://schemas.openxmlformats.org/officeDocument/2006/relationships/slideLayout" Target="../slideLayouts/slideLayout54.xml"/><Relationship Id="rId4" Type="http://schemas.openxmlformats.org/officeDocument/2006/relationships/hyperlink" Target="http://www.ema.europa.eu/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7.xml"/><Relationship Id="rId1" Type="http://schemas.openxmlformats.org/officeDocument/2006/relationships/tags" Target="../tags/tag9.xml"/><Relationship Id="rId5" Type="http://schemas.openxmlformats.org/officeDocument/2006/relationships/image" Target="../media/image22.png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8.xml"/><Relationship Id="rId1" Type="http://schemas.openxmlformats.org/officeDocument/2006/relationships/tags" Target="../tags/tag10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0.sv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0.xml"/><Relationship Id="rId1" Type="http://schemas.openxmlformats.org/officeDocument/2006/relationships/tags" Target="../tags/tag11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80" name="shpTitleSlide"/>
          <p:cNvSpPr>
            <a:spLocks noChangeAspect="1" noChangeArrowheads="1"/>
          </p:cNvSpPr>
          <p:nvPr>
            <p:custDataLst>
              <p:tags r:id="rId1"/>
            </p:custDataLst>
          </p:nvPr>
        </p:nvSpPr>
        <p:spPr bwMode="auto">
          <a:xfrm>
            <a:off x="29310" y="667254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mago" pitchFamily="2" charset="0"/>
              <a:ea typeface="+mn-ea"/>
              <a:cs typeface="+mn-cs"/>
            </a:endParaRPr>
          </a:p>
        </p:txBody>
      </p:sp>
      <p:sp>
        <p:nvSpPr>
          <p:cNvPr id="14" name="Rectangle 25"/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511908" y="2603500"/>
            <a:ext cx="11128708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Imago" pitchFamily="2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Imago" pitchFamily="2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Imago" pitchFamily="2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Imago" pitchFamily="2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Imago" pitchFamily="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Imago" pitchFamily="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Imago" pitchFamily="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Imago" pitchFamily="2" charset="0"/>
              </a:defRPr>
            </a:lvl9pPr>
          </a:lstStyle>
          <a:p>
            <a:r>
              <a:rPr lang="cs-CZ" sz="3200" dirty="0">
                <a:solidFill>
                  <a:srgbClr val="0069D2"/>
                </a:solidFill>
              </a:rPr>
              <a:t>Metastazující triple-negativní karcinom prsu</a:t>
            </a:r>
            <a:r>
              <a:rPr lang="en-US" sz="3200" dirty="0">
                <a:solidFill>
                  <a:srgbClr val="0069D2"/>
                </a:solidFill>
              </a:rPr>
              <a:t/>
            </a:r>
            <a:br>
              <a:rPr lang="en-US" sz="3200" dirty="0">
                <a:solidFill>
                  <a:srgbClr val="0069D2"/>
                </a:solidFill>
              </a:rPr>
            </a:br>
            <a:r>
              <a:rPr lang="en-US" sz="3200" dirty="0" err="1">
                <a:solidFill>
                  <a:srgbClr val="0069D2"/>
                </a:solidFill>
              </a:rPr>
              <a:t>Současný</a:t>
            </a:r>
            <a:r>
              <a:rPr lang="en-US" sz="3200" dirty="0">
                <a:solidFill>
                  <a:srgbClr val="0069D2"/>
                </a:solidFill>
              </a:rPr>
              <a:t> </a:t>
            </a:r>
            <a:r>
              <a:rPr lang="cs-CZ" sz="3200" dirty="0">
                <a:solidFill>
                  <a:srgbClr val="0069D2"/>
                </a:solidFill>
              </a:rPr>
              <a:t>a</a:t>
            </a:r>
            <a:r>
              <a:rPr lang="en-US" sz="3200" dirty="0" err="1">
                <a:solidFill>
                  <a:srgbClr val="0069D2"/>
                </a:solidFill>
              </a:rPr>
              <a:t>lgoritmus</a:t>
            </a:r>
            <a:r>
              <a:rPr lang="en-US" sz="3200" dirty="0">
                <a:solidFill>
                  <a:srgbClr val="0069D2"/>
                </a:solidFill>
              </a:rPr>
              <a:t> </a:t>
            </a:r>
            <a:r>
              <a:rPr lang="en-US" sz="3200" dirty="0" err="1">
                <a:solidFill>
                  <a:srgbClr val="0069D2"/>
                </a:solidFill>
              </a:rPr>
              <a:t>léčby</a:t>
            </a:r>
            <a:r>
              <a:rPr lang="cs-CZ" sz="3200" dirty="0">
                <a:solidFill>
                  <a:srgbClr val="0069D2"/>
                </a:solidFill>
              </a:rPr>
              <a:t> a místo</a:t>
            </a:r>
            <a:r>
              <a:rPr lang="en-US" sz="3200" dirty="0">
                <a:solidFill>
                  <a:srgbClr val="0069D2"/>
                </a:solidFill>
              </a:rPr>
              <a:t> </a:t>
            </a:r>
            <a:r>
              <a:rPr lang="cs-CZ" sz="3200" dirty="0">
                <a:solidFill>
                  <a:srgbClr val="0069D2"/>
                </a:solidFill>
              </a:rPr>
              <a:t>protinádorové terapie</a:t>
            </a:r>
            <a:endParaRPr lang="en-US" sz="3200" dirty="0">
              <a:solidFill>
                <a:srgbClr val="0069D2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0" y="6672542"/>
            <a:ext cx="12192000" cy="1854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Imago" pitchFamily="2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2309" y="188640"/>
            <a:ext cx="1304248" cy="792088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 rot="16200000">
            <a:off x="11179731" y="3064864"/>
            <a:ext cx="17469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0" i="0" kern="1200" dirty="0" smtClean="0">
                <a:solidFill>
                  <a:schemeClr val="tx1"/>
                </a:solidFill>
                <a:effectLst/>
                <a:latin typeface="Imago" pitchFamily="2" charset="0"/>
                <a:ea typeface="+mn-ea"/>
                <a:cs typeface="+mn-cs"/>
              </a:rPr>
              <a:t>M-CZ-00002000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1651879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08857" y="260243"/>
            <a:ext cx="10033000" cy="535088"/>
          </a:xfrm>
        </p:spPr>
        <p:txBody>
          <a:bodyPr/>
          <a:lstStyle/>
          <a:p>
            <a:r>
              <a:rPr lang="en-GB" dirty="0" smtClean="0">
                <a:solidFill>
                  <a:srgbClr val="0069D2"/>
                </a:solidFill>
              </a:rPr>
              <a:t>S</a:t>
            </a:r>
            <a:r>
              <a:rPr lang="cs-CZ" dirty="0" err="1" smtClean="0">
                <a:solidFill>
                  <a:srgbClr val="0069D2"/>
                </a:solidFill>
              </a:rPr>
              <a:t>omatické</a:t>
            </a:r>
            <a:r>
              <a:rPr lang="cs-CZ" dirty="0" smtClean="0">
                <a:solidFill>
                  <a:srgbClr val="0069D2"/>
                </a:solidFill>
              </a:rPr>
              <a:t> mutace u subtypů karcinomu prsu </a:t>
            </a:r>
            <a:endParaRPr lang="en-GB" dirty="0">
              <a:solidFill>
                <a:srgbClr val="0069D2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986210" y="6278326"/>
            <a:ext cx="3942438" cy="455413"/>
          </a:xfrm>
        </p:spPr>
        <p:txBody>
          <a:bodyPr/>
          <a:lstStyle/>
          <a:p>
            <a:r>
              <a:rPr lang="cs-CZ" altLang="en-US" dirty="0" smtClean="0">
                <a:solidFill>
                  <a:schemeClr val="tx1"/>
                </a:solidFill>
              </a:rPr>
              <a:t>1. </a:t>
            </a:r>
            <a:r>
              <a:rPr lang="en-US" altLang="en-US" dirty="0" smtClean="0">
                <a:solidFill>
                  <a:schemeClr val="tx1"/>
                </a:solidFill>
              </a:rPr>
              <a:t>Stephens </a:t>
            </a:r>
            <a:r>
              <a:rPr lang="en-US" altLang="en-US" dirty="0">
                <a:solidFill>
                  <a:schemeClr val="tx1"/>
                </a:solidFill>
              </a:rPr>
              <a:t>et al. Nature 2009; </a:t>
            </a:r>
            <a:r>
              <a:rPr lang="cs-CZ" altLang="en-US" dirty="0" smtClean="0">
                <a:solidFill>
                  <a:schemeClr val="tx1"/>
                </a:solidFill>
              </a:rPr>
              <a:t>2. </a:t>
            </a:r>
            <a:r>
              <a:rPr lang="en-US" altLang="en-US" dirty="0" smtClean="0">
                <a:solidFill>
                  <a:schemeClr val="tx1"/>
                </a:solidFill>
              </a:rPr>
              <a:t>Banerji </a:t>
            </a:r>
            <a:r>
              <a:rPr lang="en-US" altLang="en-US" dirty="0">
                <a:solidFill>
                  <a:schemeClr val="tx1"/>
                </a:solidFill>
              </a:rPr>
              <a:t>et al. Nature 2012</a:t>
            </a:r>
          </a:p>
        </p:txBody>
      </p:sp>
      <p:sp>
        <p:nvSpPr>
          <p:cNvPr id="303" name="Rectangle 302">
            <a:extLst>
              <a:ext uri="{FF2B5EF4-FFF2-40B4-BE49-F238E27FC236}">
                <a16:creationId xmlns:a16="http://schemas.microsoft.com/office/drawing/2014/main" id="{C6D1D1E7-9645-443A-980E-8D5509205A44}"/>
              </a:ext>
            </a:extLst>
          </p:cNvPr>
          <p:cNvSpPr/>
          <p:nvPr/>
        </p:nvSpPr>
        <p:spPr>
          <a:xfrm>
            <a:off x="431800" y="1365250"/>
            <a:ext cx="11328399" cy="334556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kern="0" dirty="0">
              <a:solidFill>
                <a:prstClr val="white"/>
              </a:solidFill>
              <a:latin typeface="Imago"/>
            </a:endParaRPr>
          </a:p>
        </p:txBody>
      </p:sp>
      <p:sp>
        <p:nvSpPr>
          <p:cNvPr id="304" name="Rectangle 303">
            <a:extLst>
              <a:ext uri="{FF2B5EF4-FFF2-40B4-BE49-F238E27FC236}">
                <a16:creationId xmlns:a16="http://schemas.microsoft.com/office/drawing/2014/main" id="{5F2174E3-A718-4FCD-8CEF-116ADF1876A1}"/>
              </a:ext>
            </a:extLst>
          </p:cNvPr>
          <p:cNvSpPr/>
          <p:nvPr/>
        </p:nvSpPr>
        <p:spPr>
          <a:xfrm>
            <a:off x="2404532" y="1370448"/>
            <a:ext cx="7551747" cy="307777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>
                <a:solidFill>
                  <a:srgbClr val="FFFFFF"/>
                </a:solidFill>
                <a:latin typeface="Imago"/>
              </a:rPr>
              <a:t>Četnost mutací je vyšší u TNBC než u jiných subtypů karcinomu prsu</a:t>
            </a:r>
            <a:r>
              <a:rPr lang="cs-CZ" sz="2000" baseline="30000" dirty="0" smtClean="0">
                <a:solidFill>
                  <a:srgbClr val="FFFFFF"/>
                </a:solidFill>
                <a:latin typeface="Imago"/>
              </a:rPr>
              <a:t>1</a:t>
            </a:r>
            <a:r>
              <a:rPr lang="cs-CZ" sz="2000" dirty="0" smtClean="0">
                <a:solidFill>
                  <a:srgbClr val="FFFFFF"/>
                </a:solidFill>
                <a:latin typeface="Imago"/>
              </a:rPr>
              <a:t> </a:t>
            </a:r>
            <a:endParaRPr lang="en-GB" sz="2000" dirty="0">
              <a:solidFill>
                <a:srgbClr val="FFFFFF"/>
              </a:solidFill>
              <a:latin typeface="Imago"/>
            </a:endParaRPr>
          </a:p>
        </p:txBody>
      </p:sp>
      <p:sp>
        <p:nvSpPr>
          <p:cNvPr id="934" name="Rectangle 933">
            <a:extLst>
              <a:ext uri="{FF2B5EF4-FFF2-40B4-BE49-F238E27FC236}">
                <a16:creationId xmlns:a16="http://schemas.microsoft.com/office/drawing/2014/main" id="{971BAD25-959D-4D93-8576-FCE06E788094}"/>
              </a:ext>
            </a:extLst>
          </p:cNvPr>
          <p:cNvSpPr/>
          <p:nvPr/>
        </p:nvSpPr>
        <p:spPr>
          <a:xfrm>
            <a:off x="431801" y="3742432"/>
            <a:ext cx="11328398" cy="334556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kern="0" dirty="0">
              <a:solidFill>
                <a:prstClr val="white"/>
              </a:solidFill>
              <a:latin typeface="Imago"/>
            </a:endParaRPr>
          </a:p>
        </p:txBody>
      </p:sp>
      <p:sp>
        <p:nvSpPr>
          <p:cNvPr id="935" name="Rectangle 934">
            <a:extLst>
              <a:ext uri="{FF2B5EF4-FFF2-40B4-BE49-F238E27FC236}">
                <a16:creationId xmlns:a16="http://schemas.microsoft.com/office/drawing/2014/main" id="{2B994F42-33FC-485E-B4EC-D32F671443BC}"/>
              </a:ext>
            </a:extLst>
          </p:cNvPr>
          <p:cNvSpPr/>
          <p:nvPr/>
        </p:nvSpPr>
        <p:spPr>
          <a:xfrm>
            <a:off x="1418289" y="3764729"/>
            <a:ext cx="9776715" cy="307777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cs-CZ" sz="2000" dirty="0" smtClean="0">
                <a:solidFill>
                  <a:srgbClr val="FFFFFF"/>
                </a:solidFill>
                <a:latin typeface="Imago"/>
              </a:rPr>
              <a:t>V</a:t>
            </a:r>
            <a:r>
              <a:rPr lang="en-GB" sz="2000" dirty="0" err="1" smtClean="0">
                <a:solidFill>
                  <a:srgbClr val="FFFFFF"/>
                </a:solidFill>
                <a:latin typeface="Imago"/>
              </a:rPr>
              <a:t>elké</a:t>
            </a:r>
            <a:r>
              <a:rPr lang="en-GB" sz="2000" dirty="0" smtClean="0">
                <a:solidFill>
                  <a:srgbClr val="FFFFFF"/>
                </a:solidFill>
                <a:latin typeface="Imago"/>
              </a:rPr>
              <a:t> </a:t>
            </a:r>
            <a:r>
              <a:rPr lang="en-GB" sz="2000" dirty="0" err="1" smtClean="0">
                <a:solidFill>
                  <a:srgbClr val="FFFFFF"/>
                </a:solidFill>
                <a:latin typeface="Imago"/>
              </a:rPr>
              <a:t>rozdíly</a:t>
            </a:r>
            <a:r>
              <a:rPr lang="en-GB" sz="2000" dirty="0" smtClean="0">
                <a:solidFill>
                  <a:srgbClr val="FFFFFF"/>
                </a:solidFill>
                <a:latin typeface="Imago"/>
              </a:rPr>
              <a:t> v </a:t>
            </a:r>
            <a:r>
              <a:rPr lang="en-GB" sz="2000" dirty="0" err="1" smtClean="0">
                <a:solidFill>
                  <a:srgbClr val="FFFFFF"/>
                </a:solidFill>
                <a:latin typeface="Imago"/>
              </a:rPr>
              <a:t>mutacích</a:t>
            </a:r>
            <a:r>
              <a:rPr lang="en-GB" sz="2000" dirty="0" smtClean="0">
                <a:solidFill>
                  <a:srgbClr val="FFFFFF"/>
                </a:solidFill>
                <a:latin typeface="Imago"/>
              </a:rPr>
              <a:t> (a </a:t>
            </a:r>
            <a:r>
              <a:rPr lang="en-GB" sz="2000" dirty="0" err="1" smtClean="0">
                <a:solidFill>
                  <a:srgbClr val="FFFFFF"/>
                </a:solidFill>
                <a:latin typeface="Imago"/>
              </a:rPr>
              <a:t>biologii</a:t>
            </a:r>
            <a:r>
              <a:rPr lang="en-GB" sz="2000" dirty="0" smtClean="0">
                <a:solidFill>
                  <a:srgbClr val="FFFFFF"/>
                </a:solidFill>
                <a:latin typeface="Imago"/>
              </a:rPr>
              <a:t>) </a:t>
            </a:r>
            <a:r>
              <a:rPr lang="cs-CZ" sz="2000" dirty="0" smtClean="0">
                <a:solidFill>
                  <a:srgbClr val="FFFFFF"/>
                </a:solidFill>
                <a:latin typeface="Imago"/>
              </a:rPr>
              <a:t>existují </a:t>
            </a:r>
            <a:r>
              <a:rPr lang="en-GB" sz="2000" dirty="0" err="1" smtClean="0">
                <a:solidFill>
                  <a:srgbClr val="FFFFFF"/>
                </a:solidFill>
                <a:latin typeface="Imago"/>
              </a:rPr>
              <a:t>i</a:t>
            </a:r>
            <a:r>
              <a:rPr lang="en-GB" sz="2000" dirty="0" smtClean="0">
                <a:solidFill>
                  <a:srgbClr val="FFFFFF"/>
                </a:solidFill>
                <a:latin typeface="Imago"/>
              </a:rPr>
              <a:t> v </a:t>
            </a:r>
            <a:r>
              <a:rPr lang="en-GB" sz="2000" dirty="0" err="1" smtClean="0">
                <a:solidFill>
                  <a:srgbClr val="FFFFFF"/>
                </a:solidFill>
                <a:latin typeface="Imago"/>
              </a:rPr>
              <a:t>rámci</a:t>
            </a:r>
            <a:r>
              <a:rPr lang="en-GB" sz="2000" dirty="0" smtClean="0">
                <a:solidFill>
                  <a:srgbClr val="FFFFFF"/>
                </a:solidFill>
                <a:latin typeface="Imago"/>
              </a:rPr>
              <a:t> </a:t>
            </a:r>
            <a:r>
              <a:rPr lang="cs-CZ" sz="2000" dirty="0" smtClean="0">
                <a:solidFill>
                  <a:srgbClr val="FFFFFF"/>
                </a:solidFill>
                <a:latin typeface="Imago"/>
              </a:rPr>
              <a:t>jednotlivých sub</a:t>
            </a:r>
            <a:r>
              <a:rPr lang="en-GB" sz="2000" dirty="0" err="1" smtClean="0">
                <a:solidFill>
                  <a:srgbClr val="FFFFFF"/>
                </a:solidFill>
                <a:latin typeface="Imago"/>
              </a:rPr>
              <a:t>typů</a:t>
            </a:r>
            <a:r>
              <a:rPr lang="en-GB" sz="2000" dirty="0" smtClean="0">
                <a:solidFill>
                  <a:srgbClr val="FFFFFF"/>
                </a:solidFill>
                <a:latin typeface="Imago"/>
              </a:rPr>
              <a:t> </a:t>
            </a:r>
            <a:r>
              <a:rPr lang="cs-CZ" sz="2000" dirty="0" smtClean="0">
                <a:solidFill>
                  <a:srgbClr val="FFFFFF"/>
                </a:solidFill>
                <a:latin typeface="Imago"/>
              </a:rPr>
              <a:t>karcinomů prsu</a:t>
            </a:r>
            <a:r>
              <a:rPr lang="cs-CZ" sz="2000" baseline="30000" dirty="0" smtClean="0">
                <a:solidFill>
                  <a:srgbClr val="FFFFFF"/>
                </a:solidFill>
                <a:latin typeface="Imago"/>
              </a:rPr>
              <a:t>2</a:t>
            </a:r>
            <a:endParaRPr lang="en-GB" sz="2000" baseline="30000" dirty="0">
              <a:solidFill>
                <a:srgbClr val="FFFFFF"/>
              </a:solidFill>
              <a:latin typeface="Imago"/>
            </a:endParaRPr>
          </a:p>
        </p:txBody>
      </p:sp>
      <p:grpSp>
        <p:nvGrpSpPr>
          <p:cNvPr id="940" name="Group 939">
            <a:extLst>
              <a:ext uri="{FF2B5EF4-FFF2-40B4-BE49-F238E27FC236}">
                <a16:creationId xmlns:a16="http://schemas.microsoft.com/office/drawing/2014/main" id="{53F98F69-8316-48D8-8D32-2CEFBDD1C30E}"/>
              </a:ext>
            </a:extLst>
          </p:cNvPr>
          <p:cNvGrpSpPr/>
          <p:nvPr/>
        </p:nvGrpSpPr>
        <p:grpSpPr>
          <a:xfrm>
            <a:off x="2147970" y="4205999"/>
            <a:ext cx="7862397" cy="1661485"/>
            <a:chOff x="2226453" y="3652644"/>
            <a:chExt cx="7862397" cy="1661485"/>
          </a:xfrm>
        </p:grpSpPr>
        <p:sp>
          <p:nvSpPr>
            <p:cNvPr id="941" name="Line 5">
              <a:extLst>
                <a:ext uri="{FF2B5EF4-FFF2-40B4-BE49-F238E27FC236}">
                  <a16:creationId xmlns:a16="http://schemas.microsoft.com/office/drawing/2014/main" id="{503FA505-F902-491A-BBC6-07CCF28BD1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21497" y="3990123"/>
              <a:ext cx="0" cy="953989"/>
            </a:xfrm>
            <a:prstGeom prst="line">
              <a:avLst/>
            </a:prstGeom>
            <a:noFill/>
            <a:ln w="28575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00" dirty="0">
                <a:solidFill>
                  <a:srgbClr val="013865"/>
                </a:solidFill>
                <a:cs typeface="Arial"/>
              </a:endParaRPr>
            </a:p>
          </p:txBody>
        </p:sp>
        <p:grpSp>
          <p:nvGrpSpPr>
            <p:cNvPr id="942" name="Group 941">
              <a:extLst>
                <a:ext uri="{FF2B5EF4-FFF2-40B4-BE49-F238E27FC236}">
                  <a16:creationId xmlns:a16="http://schemas.microsoft.com/office/drawing/2014/main" id="{22F65E0A-FC76-4142-A963-329305D07D12}"/>
                </a:ext>
              </a:extLst>
            </p:cNvPr>
            <p:cNvGrpSpPr/>
            <p:nvPr/>
          </p:nvGrpSpPr>
          <p:grpSpPr>
            <a:xfrm>
              <a:off x="2654437" y="3990123"/>
              <a:ext cx="56736" cy="953989"/>
              <a:chOff x="2654437" y="3990123"/>
              <a:chExt cx="70982" cy="953989"/>
            </a:xfrm>
          </p:grpSpPr>
          <p:sp>
            <p:nvSpPr>
              <p:cNvPr id="1225" name="Line 6">
                <a:extLst>
                  <a:ext uri="{FF2B5EF4-FFF2-40B4-BE49-F238E27FC236}">
                    <a16:creationId xmlns:a16="http://schemas.microsoft.com/office/drawing/2014/main" id="{021622ED-4BFA-4B42-8E3A-C7696AF565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54437" y="3990123"/>
                <a:ext cx="70982" cy="0"/>
              </a:xfrm>
              <a:prstGeom prst="line">
                <a:avLst/>
              </a:prstGeom>
              <a:noFill/>
              <a:ln w="28575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dirty="0">
                  <a:solidFill>
                    <a:srgbClr val="013865"/>
                  </a:solidFill>
                  <a:cs typeface="Arial"/>
                </a:endParaRPr>
              </a:p>
            </p:txBody>
          </p:sp>
          <p:sp>
            <p:nvSpPr>
              <p:cNvPr id="1226" name="Line 7">
                <a:extLst>
                  <a:ext uri="{FF2B5EF4-FFF2-40B4-BE49-F238E27FC236}">
                    <a16:creationId xmlns:a16="http://schemas.microsoft.com/office/drawing/2014/main" id="{CC1BB7C2-32ED-4AE4-BC69-283BDCCF44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54437" y="4180921"/>
                <a:ext cx="70982" cy="0"/>
              </a:xfrm>
              <a:prstGeom prst="line">
                <a:avLst/>
              </a:prstGeom>
              <a:noFill/>
              <a:ln w="28575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dirty="0">
                  <a:solidFill>
                    <a:srgbClr val="013865"/>
                  </a:solidFill>
                  <a:cs typeface="Arial"/>
                </a:endParaRPr>
              </a:p>
            </p:txBody>
          </p:sp>
          <p:sp>
            <p:nvSpPr>
              <p:cNvPr id="1227" name="Line 8">
                <a:extLst>
                  <a:ext uri="{FF2B5EF4-FFF2-40B4-BE49-F238E27FC236}">
                    <a16:creationId xmlns:a16="http://schemas.microsoft.com/office/drawing/2014/main" id="{D21934AE-8D16-4C8B-8271-13D39A2E13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54437" y="4371719"/>
                <a:ext cx="70982" cy="0"/>
              </a:xfrm>
              <a:prstGeom prst="line">
                <a:avLst/>
              </a:prstGeom>
              <a:noFill/>
              <a:ln w="28575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dirty="0">
                  <a:solidFill>
                    <a:srgbClr val="013865"/>
                  </a:solidFill>
                  <a:cs typeface="Arial"/>
                </a:endParaRPr>
              </a:p>
            </p:txBody>
          </p:sp>
          <p:sp>
            <p:nvSpPr>
              <p:cNvPr id="1228" name="Line 9">
                <a:extLst>
                  <a:ext uri="{FF2B5EF4-FFF2-40B4-BE49-F238E27FC236}">
                    <a16:creationId xmlns:a16="http://schemas.microsoft.com/office/drawing/2014/main" id="{BA7C6878-CDF6-4B8A-A06F-DCD0485965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54437" y="4753315"/>
                <a:ext cx="70982" cy="0"/>
              </a:xfrm>
              <a:prstGeom prst="line">
                <a:avLst/>
              </a:prstGeom>
              <a:noFill/>
              <a:ln w="28575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dirty="0">
                  <a:solidFill>
                    <a:srgbClr val="013865"/>
                  </a:solidFill>
                  <a:cs typeface="Arial"/>
                </a:endParaRPr>
              </a:p>
            </p:txBody>
          </p:sp>
          <p:sp>
            <p:nvSpPr>
              <p:cNvPr id="1229" name="Line 10">
                <a:extLst>
                  <a:ext uri="{FF2B5EF4-FFF2-40B4-BE49-F238E27FC236}">
                    <a16:creationId xmlns:a16="http://schemas.microsoft.com/office/drawing/2014/main" id="{94C4452D-C043-4F3B-89B0-561A8786C8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54437" y="4944112"/>
                <a:ext cx="70982" cy="0"/>
              </a:xfrm>
              <a:prstGeom prst="line">
                <a:avLst/>
              </a:prstGeom>
              <a:noFill/>
              <a:ln w="28575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dirty="0">
                  <a:solidFill>
                    <a:srgbClr val="013865"/>
                  </a:solidFill>
                  <a:cs typeface="Arial"/>
                </a:endParaRPr>
              </a:p>
            </p:txBody>
          </p:sp>
          <p:sp>
            <p:nvSpPr>
              <p:cNvPr id="1230" name="Line 11">
                <a:extLst>
                  <a:ext uri="{FF2B5EF4-FFF2-40B4-BE49-F238E27FC236}">
                    <a16:creationId xmlns:a16="http://schemas.microsoft.com/office/drawing/2014/main" id="{114B6D1A-92CE-4AF0-8612-7E321BE8E3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54437" y="4562517"/>
                <a:ext cx="70982" cy="0"/>
              </a:xfrm>
              <a:prstGeom prst="line">
                <a:avLst/>
              </a:prstGeom>
              <a:noFill/>
              <a:ln w="28575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dirty="0">
                  <a:solidFill>
                    <a:srgbClr val="013865"/>
                  </a:solidFill>
                  <a:cs typeface="Arial"/>
                </a:endParaRPr>
              </a:p>
            </p:txBody>
          </p:sp>
        </p:grpSp>
        <p:sp>
          <p:nvSpPr>
            <p:cNvPr id="943" name="Rectangle 18">
              <a:extLst>
                <a:ext uri="{FF2B5EF4-FFF2-40B4-BE49-F238E27FC236}">
                  <a16:creationId xmlns:a16="http://schemas.microsoft.com/office/drawing/2014/main" id="{2AB146EB-BECD-42B4-8460-D847522A22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9428" y="3966880"/>
              <a:ext cx="53946" cy="225197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00" dirty="0">
                <a:solidFill>
                  <a:srgbClr val="013865"/>
                </a:solidFill>
                <a:cs typeface="Arial"/>
              </a:endParaRPr>
            </a:p>
          </p:txBody>
        </p:sp>
        <p:sp>
          <p:nvSpPr>
            <p:cNvPr id="944" name="Rectangle 19">
              <a:extLst>
                <a:ext uri="{FF2B5EF4-FFF2-40B4-BE49-F238E27FC236}">
                  <a16:creationId xmlns:a16="http://schemas.microsoft.com/office/drawing/2014/main" id="{2142947C-248F-4EA4-A219-E38631ACBC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9428" y="4190011"/>
              <a:ext cx="53946" cy="74480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00" dirty="0">
                <a:solidFill>
                  <a:srgbClr val="013865"/>
                </a:solidFill>
                <a:cs typeface="Arial"/>
              </a:endParaRPr>
            </a:p>
          </p:txBody>
        </p:sp>
        <p:sp>
          <p:nvSpPr>
            <p:cNvPr id="945" name="Rectangle 20">
              <a:extLst>
                <a:ext uri="{FF2B5EF4-FFF2-40B4-BE49-F238E27FC236}">
                  <a16:creationId xmlns:a16="http://schemas.microsoft.com/office/drawing/2014/main" id="{D404629F-AD24-4FF6-9D83-CA2586A9C7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9053" y="4268520"/>
              <a:ext cx="53946" cy="168382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00" dirty="0">
                <a:solidFill>
                  <a:srgbClr val="013865"/>
                </a:solidFill>
                <a:cs typeface="Arial"/>
              </a:endParaRPr>
            </a:p>
          </p:txBody>
        </p:sp>
        <p:sp>
          <p:nvSpPr>
            <p:cNvPr id="946" name="Rectangle 21">
              <a:extLst>
                <a:ext uri="{FF2B5EF4-FFF2-40B4-BE49-F238E27FC236}">
                  <a16:creationId xmlns:a16="http://schemas.microsoft.com/office/drawing/2014/main" id="{88078C8E-D62E-4BD7-B664-174476D553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9053" y="4434836"/>
              <a:ext cx="53946" cy="49997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00" dirty="0">
                <a:solidFill>
                  <a:srgbClr val="013865"/>
                </a:solidFill>
                <a:cs typeface="Arial"/>
              </a:endParaRPr>
            </a:p>
          </p:txBody>
        </p:sp>
        <p:sp>
          <p:nvSpPr>
            <p:cNvPr id="947" name="Rectangle 22">
              <a:extLst>
                <a:ext uri="{FF2B5EF4-FFF2-40B4-BE49-F238E27FC236}">
                  <a16:creationId xmlns:a16="http://schemas.microsoft.com/office/drawing/2014/main" id="{AE3F3DBB-CE59-4191-ABB0-978B10C53F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0096" y="4425538"/>
              <a:ext cx="53946" cy="89873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00" dirty="0">
                <a:solidFill>
                  <a:srgbClr val="013865"/>
                </a:solidFill>
                <a:cs typeface="Arial"/>
              </a:endParaRPr>
            </a:p>
          </p:txBody>
        </p:sp>
        <p:sp>
          <p:nvSpPr>
            <p:cNvPr id="948" name="Rectangle 23">
              <a:extLst>
                <a:ext uri="{FF2B5EF4-FFF2-40B4-BE49-F238E27FC236}">
                  <a16:creationId xmlns:a16="http://schemas.microsoft.com/office/drawing/2014/main" id="{F9EEADDC-3530-401F-B02D-E122567990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0096" y="4513345"/>
              <a:ext cx="53946" cy="42147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00" dirty="0">
                <a:solidFill>
                  <a:srgbClr val="013865"/>
                </a:solidFill>
                <a:cs typeface="Arial"/>
              </a:endParaRPr>
            </a:p>
          </p:txBody>
        </p:sp>
        <p:sp>
          <p:nvSpPr>
            <p:cNvPr id="949" name="Rectangle 24">
              <a:extLst>
                <a:ext uri="{FF2B5EF4-FFF2-40B4-BE49-F238E27FC236}">
                  <a16:creationId xmlns:a16="http://schemas.microsoft.com/office/drawing/2014/main" id="{6561892C-4FAB-4720-A168-11DF7B4065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9721" y="4464793"/>
              <a:ext cx="53946" cy="109500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00" dirty="0">
                <a:solidFill>
                  <a:srgbClr val="013865"/>
                </a:solidFill>
                <a:cs typeface="Arial"/>
              </a:endParaRPr>
            </a:p>
          </p:txBody>
        </p:sp>
        <p:sp>
          <p:nvSpPr>
            <p:cNvPr id="950" name="Rectangle 25">
              <a:extLst>
                <a:ext uri="{FF2B5EF4-FFF2-40B4-BE49-F238E27FC236}">
                  <a16:creationId xmlns:a16="http://schemas.microsoft.com/office/drawing/2014/main" id="{47F486CA-F181-4564-B36C-0B5D8EA6F0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9721" y="4572227"/>
              <a:ext cx="53946" cy="3625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00" dirty="0">
                <a:solidFill>
                  <a:srgbClr val="013865"/>
                </a:solidFill>
                <a:cs typeface="Arial"/>
              </a:endParaRPr>
            </a:p>
          </p:txBody>
        </p:sp>
        <p:sp>
          <p:nvSpPr>
            <p:cNvPr id="951" name="Rectangle 26">
              <a:extLst>
                <a:ext uri="{FF2B5EF4-FFF2-40B4-BE49-F238E27FC236}">
                  <a16:creationId xmlns:a16="http://schemas.microsoft.com/office/drawing/2014/main" id="{2B350309-F23E-42FB-BB1D-724A4053ED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0766" y="4483387"/>
              <a:ext cx="53946" cy="120863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00" dirty="0">
                <a:solidFill>
                  <a:srgbClr val="013865"/>
                </a:solidFill>
                <a:cs typeface="Arial"/>
              </a:endParaRPr>
            </a:p>
          </p:txBody>
        </p:sp>
        <p:sp>
          <p:nvSpPr>
            <p:cNvPr id="952" name="Rectangle 27">
              <a:extLst>
                <a:ext uri="{FF2B5EF4-FFF2-40B4-BE49-F238E27FC236}">
                  <a16:creationId xmlns:a16="http://schemas.microsoft.com/office/drawing/2014/main" id="{0AC8C8FE-0672-41B0-907A-7BDDD9966B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0766" y="4601151"/>
              <a:ext cx="53946" cy="33366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00" dirty="0">
                <a:solidFill>
                  <a:srgbClr val="013865"/>
                </a:solidFill>
                <a:cs typeface="Arial"/>
              </a:endParaRPr>
            </a:p>
          </p:txBody>
        </p:sp>
        <p:sp>
          <p:nvSpPr>
            <p:cNvPr id="953" name="Rectangle 28">
              <a:extLst>
                <a:ext uri="{FF2B5EF4-FFF2-40B4-BE49-F238E27FC236}">
                  <a16:creationId xmlns:a16="http://schemas.microsoft.com/office/drawing/2014/main" id="{826148A6-45E6-471A-9BBF-59FB3FD023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1810" y="4493717"/>
              <a:ext cx="49688" cy="110533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00" dirty="0">
                <a:solidFill>
                  <a:srgbClr val="013865"/>
                </a:solidFill>
                <a:cs typeface="Arial"/>
              </a:endParaRPr>
            </a:p>
          </p:txBody>
        </p:sp>
        <p:sp>
          <p:nvSpPr>
            <p:cNvPr id="954" name="Rectangle 29">
              <a:extLst>
                <a:ext uri="{FF2B5EF4-FFF2-40B4-BE49-F238E27FC236}">
                  <a16:creationId xmlns:a16="http://schemas.microsoft.com/office/drawing/2014/main" id="{26340389-BD4C-4897-970F-B44A949275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1810" y="4601151"/>
              <a:ext cx="49688" cy="33366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00" dirty="0">
                <a:solidFill>
                  <a:srgbClr val="013865"/>
                </a:solidFill>
                <a:cs typeface="Arial"/>
              </a:endParaRPr>
            </a:p>
          </p:txBody>
        </p:sp>
        <p:sp>
          <p:nvSpPr>
            <p:cNvPr id="955" name="Rectangle 30">
              <a:extLst>
                <a:ext uri="{FF2B5EF4-FFF2-40B4-BE49-F238E27FC236}">
                  <a16:creationId xmlns:a16="http://schemas.microsoft.com/office/drawing/2014/main" id="{5C90B8C5-38A2-4CE0-BDD9-CBC22B0403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1434" y="4508180"/>
              <a:ext cx="51107" cy="124995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00" dirty="0">
                <a:solidFill>
                  <a:srgbClr val="013865"/>
                </a:solidFill>
                <a:cs typeface="Arial"/>
              </a:endParaRPr>
            </a:p>
          </p:txBody>
        </p:sp>
        <p:sp>
          <p:nvSpPr>
            <p:cNvPr id="956" name="Rectangle 31">
              <a:extLst>
                <a:ext uri="{FF2B5EF4-FFF2-40B4-BE49-F238E27FC236}">
                  <a16:creationId xmlns:a16="http://schemas.microsoft.com/office/drawing/2014/main" id="{65DCDE65-4246-4D1F-A478-3C8A4F2F41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1434" y="4631109"/>
              <a:ext cx="51107" cy="3037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00" dirty="0">
                <a:solidFill>
                  <a:srgbClr val="013865"/>
                </a:solidFill>
                <a:cs typeface="Arial"/>
              </a:endParaRPr>
            </a:p>
          </p:txBody>
        </p:sp>
        <p:sp>
          <p:nvSpPr>
            <p:cNvPr id="957" name="Rectangle 33">
              <a:extLst>
                <a:ext uri="{FF2B5EF4-FFF2-40B4-BE49-F238E27FC236}">
                  <a16:creationId xmlns:a16="http://schemas.microsoft.com/office/drawing/2014/main" id="{8E4CF83E-4B1D-4F75-82B8-C94FA8A1D6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2479" y="4699288"/>
              <a:ext cx="49688" cy="2355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00" dirty="0">
                <a:solidFill>
                  <a:srgbClr val="013865"/>
                </a:solidFill>
                <a:cs typeface="Arial"/>
              </a:endParaRPr>
            </a:p>
          </p:txBody>
        </p:sp>
        <p:sp>
          <p:nvSpPr>
            <p:cNvPr id="958" name="Rectangle 35">
              <a:extLst>
                <a:ext uri="{FF2B5EF4-FFF2-40B4-BE49-F238E27FC236}">
                  <a16:creationId xmlns:a16="http://schemas.microsoft.com/office/drawing/2014/main" id="{5123D5C8-2EF4-4033-8BD2-69E4162D7C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9264" y="4699288"/>
              <a:ext cx="53946" cy="23552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00" dirty="0">
                <a:solidFill>
                  <a:srgbClr val="013865"/>
                </a:solidFill>
                <a:cs typeface="Arial"/>
              </a:endParaRPr>
            </a:p>
          </p:txBody>
        </p:sp>
        <p:sp>
          <p:nvSpPr>
            <p:cNvPr id="959" name="Rectangle 37">
              <a:extLst>
                <a:ext uri="{FF2B5EF4-FFF2-40B4-BE49-F238E27FC236}">
                  <a16:creationId xmlns:a16="http://schemas.microsoft.com/office/drawing/2014/main" id="{CA19286A-E657-4E5F-9221-4AF1A24D0E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0308" y="4718915"/>
              <a:ext cx="52527" cy="2159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00" dirty="0">
                <a:solidFill>
                  <a:srgbClr val="013865"/>
                </a:solidFill>
                <a:cs typeface="Arial"/>
              </a:endParaRPr>
            </a:p>
          </p:txBody>
        </p:sp>
        <p:sp>
          <p:nvSpPr>
            <p:cNvPr id="960" name="Rectangle 39">
              <a:extLst>
                <a:ext uri="{FF2B5EF4-FFF2-40B4-BE49-F238E27FC236}">
                  <a16:creationId xmlns:a16="http://schemas.microsoft.com/office/drawing/2014/main" id="{2AFA0DDF-61D8-4941-BFC8-5B8B9DC4F6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9933" y="4743707"/>
              <a:ext cx="53946" cy="1911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00" dirty="0">
                <a:solidFill>
                  <a:srgbClr val="013865"/>
                </a:solidFill>
                <a:cs typeface="Arial"/>
              </a:endParaRPr>
            </a:p>
          </p:txBody>
        </p:sp>
        <p:sp>
          <p:nvSpPr>
            <p:cNvPr id="961" name="Rectangle 41">
              <a:extLst>
                <a:ext uri="{FF2B5EF4-FFF2-40B4-BE49-F238E27FC236}">
                  <a16:creationId xmlns:a16="http://schemas.microsoft.com/office/drawing/2014/main" id="{6CFEC66F-8808-4FF2-B2B2-D89BE10DE1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0978" y="4728212"/>
              <a:ext cx="53946" cy="20660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00" dirty="0">
                <a:solidFill>
                  <a:srgbClr val="013865"/>
                </a:solidFill>
                <a:cs typeface="Arial"/>
              </a:endParaRPr>
            </a:p>
          </p:txBody>
        </p:sp>
        <p:sp>
          <p:nvSpPr>
            <p:cNvPr id="962" name="Rectangle 43">
              <a:extLst>
                <a:ext uri="{FF2B5EF4-FFF2-40B4-BE49-F238E27FC236}">
                  <a16:creationId xmlns:a16="http://schemas.microsoft.com/office/drawing/2014/main" id="{C80919FE-A82C-422E-BE89-9120D3C451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0602" y="4745773"/>
              <a:ext cx="53946" cy="18904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00" dirty="0">
                <a:solidFill>
                  <a:srgbClr val="013865"/>
                </a:solidFill>
                <a:cs typeface="Arial"/>
              </a:endParaRPr>
            </a:p>
          </p:txBody>
        </p:sp>
        <p:sp>
          <p:nvSpPr>
            <p:cNvPr id="963" name="Rectangle 45">
              <a:extLst>
                <a:ext uri="{FF2B5EF4-FFF2-40B4-BE49-F238E27FC236}">
                  <a16:creationId xmlns:a16="http://schemas.microsoft.com/office/drawing/2014/main" id="{9F49D72F-EF61-40B2-82C2-92FA6561F9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1646" y="4728212"/>
              <a:ext cx="53946" cy="20660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00" dirty="0">
                <a:solidFill>
                  <a:srgbClr val="013865"/>
                </a:solidFill>
                <a:cs typeface="Arial"/>
              </a:endParaRPr>
            </a:p>
          </p:txBody>
        </p:sp>
        <p:sp>
          <p:nvSpPr>
            <p:cNvPr id="964" name="Rectangle 47">
              <a:extLst>
                <a:ext uri="{FF2B5EF4-FFF2-40B4-BE49-F238E27FC236}">
                  <a16:creationId xmlns:a16="http://schemas.microsoft.com/office/drawing/2014/main" id="{7DD183C8-9BC8-49C3-AC88-083C85620D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2691" y="4760235"/>
              <a:ext cx="52527" cy="17458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00" dirty="0">
                <a:solidFill>
                  <a:srgbClr val="013865"/>
                </a:solidFill>
                <a:cs typeface="Arial"/>
              </a:endParaRPr>
            </a:p>
          </p:txBody>
        </p:sp>
        <p:sp>
          <p:nvSpPr>
            <p:cNvPr id="965" name="Rectangle 49">
              <a:extLst>
                <a:ext uri="{FF2B5EF4-FFF2-40B4-BE49-F238E27FC236}">
                  <a16:creationId xmlns:a16="http://schemas.microsoft.com/office/drawing/2014/main" id="{D187115C-AC75-4C10-A78A-BE7A1B4778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2315" y="4760235"/>
              <a:ext cx="53946" cy="17458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00" dirty="0">
                <a:solidFill>
                  <a:srgbClr val="013865"/>
                </a:solidFill>
                <a:cs typeface="Arial"/>
              </a:endParaRPr>
            </a:p>
          </p:txBody>
        </p:sp>
        <p:sp>
          <p:nvSpPr>
            <p:cNvPr id="966" name="Rectangle 51">
              <a:extLst>
                <a:ext uri="{FF2B5EF4-FFF2-40B4-BE49-F238E27FC236}">
                  <a16:creationId xmlns:a16="http://schemas.microsoft.com/office/drawing/2014/main" id="{FC6F56EF-C8C4-4865-A21C-9EB66C2D03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3359" y="4790193"/>
              <a:ext cx="53946" cy="14462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00" dirty="0">
                <a:solidFill>
                  <a:srgbClr val="013865"/>
                </a:solidFill>
                <a:cs typeface="Arial"/>
              </a:endParaRPr>
            </a:p>
          </p:txBody>
        </p:sp>
        <p:sp>
          <p:nvSpPr>
            <p:cNvPr id="967" name="Rectangle 53">
              <a:extLst>
                <a:ext uri="{FF2B5EF4-FFF2-40B4-BE49-F238E27FC236}">
                  <a16:creationId xmlns:a16="http://schemas.microsoft.com/office/drawing/2014/main" id="{F90AE489-8A27-4CCF-8400-C0601D4071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984" y="4770565"/>
              <a:ext cx="51107" cy="16425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00" dirty="0">
                <a:solidFill>
                  <a:srgbClr val="013865"/>
                </a:solidFill>
                <a:cs typeface="Arial"/>
              </a:endParaRPr>
            </a:p>
          </p:txBody>
        </p:sp>
        <p:sp>
          <p:nvSpPr>
            <p:cNvPr id="968" name="Rectangle 55">
              <a:extLst>
                <a:ext uri="{FF2B5EF4-FFF2-40B4-BE49-F238E27FC236}">
                  <a16:creationId xmlns:a16="http://schemas.microsoft.com/office/drawing/2014/main" id="{7787523E-D1AE-485A-8F42-8DA7F7BFCB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4029" y="4760235"/>
              <a:ext cx="49688" cy="17458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00" dirty="0">
                <a:solidFill>
                  <a:srgbClr val="013865"/>
                </a:solidFill>
                <a:cs typeface="Arial"/>
              </a:endParaRPr>
            </a:p>
          </p:txBody>
        </p:sp>
        <p:sp>
          <p:nvSpPr>
            <p:cNvPr id="969" name="Rectangle 57">
              <a:extLst>
                <a:ext uri="{FF2B5EF4-FFF2-40B4-BE49-F238E27FC236}">
                  <a16:creationId xmlns:a16="http://schemas.microsoft.com/office/drawing/2014/main" id="{25BF73C2-0464-4647-9052-B65E2AAC8B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814" y="4760235"/>
              <a:ext cx="53946" cy="17458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00" dirty="0">
                <a:solidFill>
                  <a:srgbClr val="013865"/>
                </a:solidFill>
                <a:cs typeface="Arial"/>
              </a:endParaRPr>
            </a:p>
          </p:txBody>
        </p:sp>
        <p:sp>
          <p:nvSpPr>
            <p:cNvPr id="970" name="Rectangle 59">
              <a:extLst>
                <a:ext uri="{FF2B5EF4-FFF2-40B4-BE49-F238E27FC236}">
                  <a16:creationId xmlns:a16="http://schemas.microsoft.com/office/drawing/2014/main" id="{4C97EA4A-0B98-4CC3-9509-7D5301DF57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858" y="4790193"/>
              <a:ext cx="53946" cy="14462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00" dirty="0">
                <a:solidFill>
                  <a:srgbClr val="013865"/>
                </a:solidFill>
                <a:cs typeface="Arial"/>
              </a:endParaRPr>
            </a:p>
          </p:txBody>
        </p:sp>
        <p:sp>
          <p:nvSpPr>
            <p:cNvPr id="971" name="Rectangle 61">
              <a:extLst>
                <a:ext uri="{FF2B5EF4-FFF2-40B4-BE49-F238E27FC236}">
                  <a16:creationId xmlns:a16="http://schemas.microsoft.com/office/drawing/2014/main" id="{232336F5-8905-44DF-9C2C-C837B89003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1483" y="4790193"/>
              <a:ext cx="53946" cy="14462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00" dirty="0">
                <a:solidFill>
                  <a:srgbClr val="013865"/>
                </a:solidFill>
                <a:cs typeface="Arial"/>
              </a:endParaRPr>
            </a:p>
          </p:txBody>
        </p:sp>
        <p:sp>
          <p:nvSpPr>
            <p:cNvPr id="972" name="Rectangle 63">
              <a:extLst>
                <a:ext uri="{FF2B5EF4-FFF2-40B4-BE49-F238E27FC236}">
                  <a16:creationId xmlns:a16="http://schemas.microsoft.com/office/drawing/2014/main" id="{FBCA1831-AC10-484A-936F-3EA41C4815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2527" y="4790193"/>
              <a:ext cx="53946" cy="14462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00" dirty="0">
                <a:solidFill>
                  <a:srgbClr val="013865"/>
                </a:solidFill>
                <a:cs typeface="Arial"/>
              </a:endParaRPr>
            </a:p>
          </p:txBody>
        </p:sp>
        <p:sp>
          <p:nvSpPr>
            <p:cNvPr id="973" name="Rectangle 65">
              <a:extLst>
                <a:ext uri="{FF2B5EF4-FFF2-40B4-BE49-F238E27FC236}">
                  <a16:creationId xmlns:a16="http://schemas.microsoft.com/office/drawing/2014/main" id="{104BADA3-A70E-4A92-A7DE-9563BABB70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2152" y="4790193"/>
              <a:ext cx="53946" cy="14462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00" dirty="0">
                <a:solidFill>
                  <a:srgbClr val="013865"/>
                </a:solidFill>
                <a:cs typeface="Arial"/>
              </a:endParaRPr>
            </a:p>
          </p:txBody>
        </p:sp>
        <p:sp>
          <p:nvSpPr>
            <p:cNvPr id="974" name="Rectangle 67">
              <a:extLst>
                <a:ext uri="{FF2B5EF4-FFF2-40B4-BE49-F238E27FC236}">
                  <a16:creationId xmlns:a16="http://schemas.microsoft.com/office/drawing/2014/main" id="{4CEA298F-2801-449B-A4A1-D02398651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3196" y="4770565"/>
              <a:ext cx="53946" cy="16425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00" dirty="0">
                <a:solidFill>
                  <a:srgbClr val="013865"/>
                </a:solidFill>
                <a:cs typeface="Arial"/>
              </a:endParaRPr>
            </a:p>
          </p:txBody>
        </p:sp>
        <p:sp>
          <p:nvSpPr>
            <p:cNvPr id="975" name="Rectangle 69">
              <a:extLst>
                <a:ext uri="{FF2B5EF4-FFF2-40B4-BE49-F238E27FC236}">
                  <a16:creationId xmlns:a16="http://schemas.microsoft.com/office/drawing/2014/main" id="{2E5A99C9-88BE-473F-9A46-29AC5D3D3A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4240" y="4790193"/>
              <a:ext cx="52527" cy="14462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00" dirty="0">
                <a:solidFill>
                  <a:srgbClr val="013865"/>
                </a:solidFill>
                <a:cs typeface="Arial"/>
              </a:endParaRPr>
            </a:p>
          </p:txBody>
        </p:sp>
        <p:grpSp>
          <p:nvGrpSpPr>
            <p:cNvPr id="976" name="Group 975">
              <a:extLst>
                <a:ext uri="{FF2B5EF4-FFF2-40B4-BE49-F238E27FC236}">
                  <a16:creationId xmlns:a16="http://schemas.microsoft.com/office/drawing/2014/main" id="{D6D567A9-DF5C-4B65-8D88-D9EEB1C57265}"/>
                </a:ext>
              </a:extLst>
            </p:cNvPr>
            <p:cNvGrpSpPr/>
            <p:nvPr/>
          </p:nvGrpSpPr>
          <p:grpSpPr>
            <a:xfrm>
              <a:off x="3192479" y="4635241"/>
              <a:ext cx="1195332" cy="154952"/>
              <a:chOff x="3192479" y="4635241"/>
              <a:chExt cx="1195332" cy="154952"/>
            </a:xfrm>
          </p:grpSpPr>
          <p:sp>
            <p:nvSpPr>
              <p:cNvPr id="1205" name="Rectangle 32">
                <a:extLst>
                  <a:ext uri="{FF2B5EF4-FFF2-40B4-BE49-F238E27FC236}">
                    <a16:creationId xmlns:a16="http://schemas.microsoft.com/office/drawing/2014/main" id="{3F7B60EA-E7E1-4FB4-8316-86EE152543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92479" y="4635241"/>
                <a:ext cx="49688" cy="66113"/>
              </a:xfrm>
              <a:prstGeom prst="rect">
                <a:avLst/>
              </a:prstGeom>
              <a:solidFill>
                <a:schemeClr val="accent3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dirty="0">
                  <a:solidFill>
                    <a:srgbClr val="013865"/>
                  </a:solidFill>
                  <a:cs typeface="Arial"/>
                </a:endParaRPr>
              </a:p>
            </p:txBody>
          </p:sp>
          <p:sp>
            <p:nvSpPr>
              <p:cNvPr id="1206" name="Rectangle 34">
                <a:extLst>
                  <a:ext uri="{FF2B5EF4-FFF2-40B4-BE49-F238E27FC236}">
                    <a16:creationId xmlns:a16="http://schemas.microsoft.com/office/drawing/2014/main" id="{4BFD4B3A-CE46-4581-ADF2-F9CE20FCC2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9264" y="4635241"/>
                <a:ext cx="53946" cy="66113"/>
              </a:xfrm>
              <a:prstGeom prst="rect">
                <a:avLst/>
              </a:prstGeom>
              <a:solidFill>
                <a:schemeClr val="accent3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dirty="0">
                  <a:solidFill>
                    <a:srgbClr val="013865"/>
                  </a:solidFill>
                  <a:cs typeface="Arial"/>
                </a:endParaRPr>
              </a:p>
            </p:txBody>
          </p:sp>
          <p:sp>
            <p:nvSpPr>
              <p:cNvPr id="1207" name="Rectangle 36">
                <a:extLst>
                  <a:ext uri="{FF2B5EF4-FFF2-40B4-BE49-F238E27FC236}">
                    <a16:creationId xmlns:a16="http://schemas.microsoft.com/office/drawing/2014/main" id="{8D92FD05-FB17-4357-BF1E-919C09601A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0308" y="4635241"/>
                <a:ext cx="52527" cy="85741"/>
              </a:xfrm>
              <a:prstGeom prst="rect">
                <a:avLst/>
              </a:prstGeom>
              <a:solidFill>
                <a:schemeClr val="accent3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dirty="0">
                  <a:solidFill>
                    <a:srgbClr val="013865"/>
                  </a:solidFill>
                  <a:cs typeface="Arial"/>
                </a:endParaRPr>
              </a:p>
            </p:txBody>
          </p:sp>
          <p:sp>
            <p:nvSpPr>
              <p:cNvPr id="1208" name="Rectangle 38">
                <a:extLst>
                  <a:ext uri="{FF2B5EF4-FFF2-40B4-BE49-F238E27FC236}">
                    <a16:creationId xmlns:a16="http://schemas.microsoft.com/office/drawing/2014/main" id="{9A41BD5C-AEC8-494A-898A-FF1263AEB4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9933" y="4674495"/>
                <a:ext cx="53946" cy="71278"/>
              </a:xfrm>
              <a:prstGeom prst="rect">
                <a:avLst/>
              </a:prstGeom>
              <a:solidFill>
                <a:schemeClr val="accent3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dirty="0">
                  <a:solidFill>
                    <a:srgbClr val="013865"/>
                  </a:solidFill>
                  <a:cs typeface="Arial"/>
                </a:endParaRPr>
              </a:p>
            </p:txBody>
          </p:sp>
          <p:sp>
            <p:nvSpPr>
              <p:cNvPr id="1209" name="Rectangle 40">
                <a:extLst>
                  <a:ext uri="{FF2B5EF4-FFF2-40B4-BE49-F238E27FC236}">
                    <a16:creationId xmlns:a16="http://schemas.microsoft.com/office/drawing/2014/main" id="{2267DD87-8729-41EF-AD2A-55727E848E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0978" y="4674495"/>
                <a:ext cx="53946" cy="56816"/>
              </a:xfrm>
              <a:prstGeom prst="rect">
                <a:avLst/>
              </a:prstGeom>
              <a:solidFill>
                <a:schemeClr val="accent3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dirty="0">
                  <a:solidFill>
                    <a:srgbClr val="013865"/>
                  </a:solidFill>
                  <a:cs typeface="Arial"/>
                </a:endParaRPr>
              </a:p>
            </p:txBody>
          </p:sp>
          <p:sp>
            <p:nvSpPr>
              <p:cNvPr id="1210" name="Rectangle 42">
                <a:extLst>
                  <a:ext uri="{FF2B5EF4-FFF2-40B4-BE49-F238E27FC236}">
                    <a16:creationId xmlns:a16="http://schemas.microsoft.com/office/drawing/2014/main" id="{72D7F3E0-AB56-4CBF-92CD-18DC39EE51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0602" y="4692056"/>
                <a:ext cx="53946" cy="53717"/>
              </a:xfrm>
              <a:prstGeom prst="rect">
                <a:avLst/>
              </a:prstGeom>
              <a:solidFill>
                <a:schemeClr val="accent3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dirty="0">
                  <a:solidFill>
                    <a:srgbClr val="013865"/>
                  </a:solidFill>
                  <a:cs typeface="Arial"/>
                </a:endParaRPr>
              </a:p>
            </p:txBody>
          </p:sp>
          <p:sp>
            <p:nvSpPr>
              <p:cNvPr id="1211" name="Rectangle 44">
                <a:extLst>
                  <a:ext uri="{FF2B5EF4-FFF2-40B4-BE49-F238E27FC236}">
                    <a16:creationId xmlns:a16="http://schemas.microsoft.com/office/drawing/2014/main" id="{7C10194C-509E-453F-875B-6F7BF50F35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1646" y="4692056"/>
                <a:ext cx="53946" cy="39255"/>
              </a:xfrm>
              <a:prstGeom prst="rect">
                <a:avLst/>
              </a:prstGeom>
              <a:solidFill>
                <a:schemeClr val="accent3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dirty="0">
                  <a:solidFill>
                    <a:srgbClr val="013865"/>
                  </a:solidFill>
                  <a:cs typeface="Arial"/>
                </a:endParaRPr>
              </a:p>
            </p:txBody>
          </p:sp>
          <p:sp>
            <p:nvSpPr>
              <p:cNvPr id="1212" name="Rectangle 46">
                <a:extLst>
                  <a:ext uri="{FF2B5EF4-FFF2-40B4-BE49-F238E27FC236}">
                    <a16:creationId xmlns:a16="http://schemas.microsoft.com/office/drawing/2014/main" id="{69485634-0096-479E-87C1-E279F645DE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12691" y="4701354"/>
                <a:ext cx="52527" cy="58882"/>
              </a:xfrm>
              <a:prstGeom prst="rect">
                <a:avLst/>
              </a:prstGeom>
              <a:solidFill>
                <a:schemeClr val="accent3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dirty="0">
                  <a:solidFill>
                    <a:srgbClr val="013865"/>
                  </a:solidFill>
                  <a:cs typeface="Arial"/>
                </a:endParaRPr>
              </a:p>
            </p:txBody>
          </p:sp>
          <p:sp>
            <p:nvSpPr>
              <p:cNvPr id="1213" name="Rectangle 48">
                <a:extLst>
                  <a:ext uri="{FF2B5EF4-FFF2-40B4-BE49-F238E27FC236}">
                    <a16:creationId xmlns:a16="http://schemas.microsoft.com/office/drawing/2014/main" id="{AB1BCF17-20EE-4FE8-888F-5EA6D063E7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2315" y="4701354"/>
                <a:ext cx="53946" cy="58882"/>
              </a:xfrm>
              <a:prstGeom prst="rect">
                <a:avLst/>
              </a:prstGeom>
              <a:solidFill>
                <a:schemeClr val="accent3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dirty="0">
                  <a:solidFill>
                    <a:srgbClr val="013865"/>
                  </a:solidFill>
                  <a:cs typeface="Arial"/>
                </a:endParaRPr>
              </a:p>
            </p:txBody>
          </p:sp>
          <p:sp>
            <p:nvSpPr>
              <p:cNvPr id="1214" name="Rectangle 50">
                <a:extLst>
                  <a:ext uri="{FF2B5EF4-FFF2-40B4-BE49-F238E27FC236}">
                    <a16:creationId xmlns:a16="http://schemas.microsoft.com/office/drawing/2014/main" id="{63866F19-2DB7-4DC8-8A3E-FB788DBF51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33359" y="4701354"/>
                <a:ext cx="53946" cy="88839"/>
              </a:xfrm>
              <a:prstGeom prst="rect">
                <a:avLst/>
              </a:prstGeom>
              <a:solidFill>
                <a:schemeClr val="accent3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dirty="0">
                  <a:solidFill>
                    <a:srgbClr val="013865"/>
                  </a:solidFill>
                  <a:cs typeface="Arial"/>
                </a:endParaRPr>
              </a:p>
            </p:txBody>
          </p:sp>
          <p:sp>
            <p:nvSpPr>
              <p:cNvPr id="1215" name="Rectangle 52">
                <a:extLst>
                  <a:ext uri="{FF2B5EF4-FFF2-40B4-BE49-F238E27FC236}">
                    <a16:creationId xmlns:a16="http://schemas.microsoft.com/office/drawing/2014/main" id="{37CB5C88-7BF5-4D76-8B73-36E7E67635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984" y="4701354"/>
                <a:ext cx="51107" cy="69212"/>
              </a:xfrm>
              <a:prstGeom prst="rect">
                <a:avLst/>
              </a:prstGeom>
              <a:solidFill>
                <a:schemeClr val="accent3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dirty="0">
                  <a:solidFill>
                    <a:srgbClr val="013865"/>
                  </a:solidFill>
                  <a:cs typeface="Arial"/>
                </a:endParaRPr>
              </a:p>
            </p:txBody>
          </p:sp>
          <p:sp>
            <p:nvSpPr>
              <p:cNvPr id="1216" name="Rectangle 54">
                <a:extLst>
                  <a:ext uri="{FF2B5EF4-FFF2-40B4-BE49-F238E27FC236}">
                    <a16:creationId xmlns:a16="http://schemas.microsoft.com/office/drawing/2014/main" id="{1FE8737A-3952-4B44-B23E-51BD8852AF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54029" y="4720981"/>
                <a:ext cx="49688" cy="39255"/>
              </a:xfrm>
              <a:prstGeom prst="rect">
                <a:avLst/>
              </a:prstGeom>
              <a:solidFill>
                <a:schemeClr val="accent3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dirty="0">
                  <a:solidFill>
                    <a:srgbClr val="013865"/>
                  </a:solidFill>
                  <a:cs typeface="Arial"/>
                </a:endParaRPr>
              </a:p>
            </p:txBody>
          </p:sp>
          <p:sp>
            <p:nvSpPr>
              <p:cNvPr id="1217" name="Rectangle 56">
                <a:extLst>
                  <a:ext uri="{FF2B5EF4-FFF2-40B4-BE49-F238E27FC236}">
                    <a16:creationId xmlns:a16="http://schemas.microsoft.com/office/drawing/2014/main" id="{E313656B-F980-4375-AE8B-E760C27BCF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10814" y="4720981"/>
                <a:ext cx="53946" cy="39255"/>
              </a:xfrm>
              <a:prstGeom prst="rect">
                <a:avLst/>
              </a:prstGeom>
              <a:solidFill>
                <a:schemeClr val="accent3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dirty="0">
                  <a:solidFill>
                    <a:srgbClr val="013865"/>
                  </a:solidFill>
                  <a:cs typeface="Arial"/>
                </a:endParaRPr>
              </a:p>
            </p:txBody>
          </p:sp>
          <p:sp>
            <p:nvSpPr>
              <p:cNvPr id="1218" name="Rectangle 58">
                <a:extLst>
                  <a:ext uri="{FF2B5EF4-FFF2-40B4-BE49-F238E27FC236}">
                    <a16:creationId xmlns:a16="http://schemas.microsoft.com/office/drawing/2014/main" id="{FC3DD71D-3E15-4808-B8F9-4E400E6F72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1858" y="4720981"/>
                <a:ext cx="53946" cy="69212"/>
              </a:xfrm>
              <a:prstGeom prst="rect">
                <a:avLst/>
              </a:prstGeom>
              <a:solidFill>
                <a:schemeClr val="accent3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dirty="0">
                  <a:solidFill>
                    <a:srgbClr val="013865"/>
                  </a:solidFill>
                  <a:cs typeface="Arial"/>
                </a:endParaRPr>
              </a:p>
            </p:txBody>
          </p:sp>
          <p:sp>
            <p:nvSpPr>
              <p:cNvPr id="1219" name="Rectangle 60">
                <a:extLst>
                  <a:ext uri="{FF2B5EF4-FFF2-40B4-BE49-F238E27FC236}">
                    <a16:creationId xmlns:a16="http://schemas.microsoft.com/office/drawing/2014/main" id="{E552E064-5A99-465E-BAAA-E0C65976CB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1483" y="4731311"/>
                <a:ext cx="53946" cy="58882"/>
              </a:xfrm>
              <a:prstGeom prst="rect">
                <a:avLst/>
              </a:prstGeom>
              <a:solidFill>
                <a:schemeClr val="accent3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dirty="0">
                  <a:solidFill>
                    <a:srgbClr val="013865"/>
                  </a:solidFill>
                  <a:cs typeface="Arial"/>
                </a:endParaRPr>
              </a:p>
            </p:txBody>
          </p:sp>
          <p:sp>
            <p:nvSpPr>
              <p:cNvPr id="1220" name="Rectangle 62">
                <a:extLst>
                  <a:ext uri="{FF2B5EF4-FFF2-40B4-BE49-F238E27FC236}">
                    <a16:creationId xmlns:a16="http://schemas.microsoft.com/office/drawing/2014/main" id="{C843EE8B-97F6-41A3-B295-42CE73BBCC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2527" y="4731311"/>
                <a:ext cx="53946" cy="58882"/>
              </a:xfrm>
              <a:prstGeom prst="rect">
                <a:avLst/>
              </a:prstGeom>
              <a:solidFill>
                <a:schemeClr val="accent3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dirty="0">
                  <a:solidFill>
                    <a:srgbClr val="013865"/>
                  </a:solidFill>
                  <a:cs typeface="Arial"/>
                </a:endParaRPr>
              </a:p>
            </p:txBody>
          </p:sp>
          <p:sp>
            <p:nvSpPr>
              <p:cNvPr id="1221" name="Rectangle 64">
                <a:extLst>
                  <a:ext uri="{FF2B5EF4-FFF2-40B4-BE49-F238E27FC236}">
                    <a16:creationId xmlns:a16="http://schemas.microsoft.com/office/drawing/2014/main" id="{58082142-CDCC-44B6-A4AD-95FEB2DF35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52152" y="4731311"/>
                <a:ext cx="53946" cy="58882"/>
              </a:xfrm>
              <a:prstGeom prst="rect">
                <a:avLst/>
              </a:prstGeom>
              <a:solidFill>
                <a:schemeClr val="accent3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dirty="0">
                  <a:solidFill>
                    <a:srgbClr val="013865"/>
                  </a:solidFill>
                  <a:cs typeface="Arial"/>
                </a:endParaRPr>
              </a:p>
            </p:txBody>
          </p:sp>
          <p:sp>
            <p:nvSpPr>
              <p:cNvPr id="1222" name="Rectangle 66">
                <a:extLst>
                  <a:ext uri="{FF2B5EF4-FFF2-40B4-BE49-F238E27FC236}">
                    <a16:creationId xmlns:a16="http://schemas.microsoft.com/office/drawing/2014/main" id="{C38DAAA9-15A4-4E84-A4D7-A70738141F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3196" y="4731311"/>
                <a:ext cx="53946" cy="39255"/>
              </a:xfrm>
              <a:prstGeom prst="rect">
                <a:avLst/>
              </a:prstGeom>
              <a:solidFill>
                <a:schemeClr val="accent3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dirty="0">
                  <a:solidFill>
                    <a:srgbClr val="013865"/>
                  </a:solidFill>
                  <a:cs typeface="Arial"/>
                </a:endParaRPr>
              </a:p>
            </p:txBody>
          </p:sp>
          <p:sp>
            <p:nvSpPr>
              <p:cNvPr id="1223" name="Rectangle 68">
                <a:extLst>
                  <a:ext uri="{FF2B5EF4-FFF2-40B4-BE49-F238E27FC236}">
                    <a16:creationId xmlns:a16="http://schemas.microsoft.com/office/drawing/2014/main" id="{91ABD738-849E-4963-87E6-FEFE328CC1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4240" y="4750938"/>
                <a:ext cx="52527" cy="39255"/>
              </a:xfrm>
              <a:prstGeom prst="rect">
                <a:avLst/>
              </a:prstGeom>
              <a:solidFill>
                <a:schemeClr val="accent3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dirty="0">
                  <a:solidFill>
                    <a:srgbClr val="013865"/>
                  </a:solidFill>
                  <a:cs typeface="Arial"/>
                </a:endParaRPr>
              </a:p>
            </p:txBody>
          </p:sp>
          <p:sp>
            <p:nvSpPr>
              <p:cNvPr id="1224" name="Rectangle 70">
                <a:extLst>
                  <a:ext uri="{FF2B5EF4-FFF2-40B4-BE49-F238E27FC236}">
                    <a16:creationId xmlns:a16="http://schemas.microsoft.com/office/drawing/2014/main" id="{DE0406DE-4AB0-4DE9-8AEA-73E88E1A4C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3865" y="4750938"/>
                <a:ext cx="53946" cy="19628"/>
              </a:xfrm>
              <a:prstGeom prst="rect">
                <a:avLst/>
              </a:prstGeom>
              <a:solidFill>
                <a:schemeClr val="accent3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dirty="0">
                  <a:solidFill>
                    <a:srgbClr val="013865"/>
                  </a:solidFill>
                  <a:cs typeface="Arial"/>
                </a:endParaRPr>
              </a:p>
            </p:txBody>
          </p:sp>
        </p:grpSp>
        <p:sp>
          <p:nvSpPr>
            <p:cNvPr id="977" name="Rectangle 71">
              <a:extLst>
                <a:ext uri="{FF2B5EF4-FFF2-40B4-BE49-F238E27FC236}">
                  <a16:creationId xmlns:a16="http://schemas.microsoft.com/office/drawing/2014/main" id="{6527E5BF-CAF1-4652-B220-9B48EFFE39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3865" y="4770565"/>
              <a:ext cx="53946" cy="16425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00" dirty="0">
                <a:solidFill>
                  <a:srgbClr val="013865"/>
                </a:solidFill>
                <a:cs typeface="Arial"/>
              </a:endParaRPr>
            </a:p>
          </p:txBody>
        </p:sp>
        <p:sp>
          <p:nvSpPr>
            <p:cNvPr id="978" name="Rectangle 72">
              <a:extLst>
                <a:ext uri="{FF2B5EF4-FFF2-40B4-BE49-F238E27FC236}">
                  <a16:creationId xmlns:a16="http://schemas.microsoft.com/office/drawing/2014/main" id="{9886AB97-3167-45C5-8C95-0418BD29B5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4909" y="4799490"/>
              <a:ext cx="53946" cy="1353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00" dirty="0">
                <a:solidFill>
                  <a:srgbClr val="013865"/>
                </a:solidFill>
                <a:cs typeface="Arial"/>
              </a:endParaRPr>
            </a:p>
          </p:txBody>
        </p:sp>
        <p:sp>
          <p:nvSpPr>
            <p:cNvPr id="979" name="Rectangle 73">
              <a:extLst>
                <a:ext uri="{FF2B5EF4-FFF2-40B4-BE49-F238E27FC236}">
                  <a16:creationId xmlns:a16="http://schemas.microsoft.com/office/drawing/2014/main" id="{75E18518-574A-4860-AE03-0D42E43F4C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4534" y="4819117"/>
              <a:ext cx="51107" cy="11569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00" dirty="0">
                <a:solidFill>
                  <a:srgbClr val="013865"/>
                </a:solidFill>
                <a:cs typeface="Arial"/>
              </a:endParaRPr>
            </a:p>
          </p:txBody>
        </p:sp>
        <p:sp>
          <p:nvSpPr>
            <p:cNvPr id="980" name="Rectangle 74">
              <a:extLst>
                <a:ext uri="{FF2B5EF4-FFF2-40B4-BE49-F238E27FC236}">
                  <a16:creationId xmlns:a16="http://schemas.microsoft.com/office/drawing/2014/main" id="{6B75BC72-4F31-4FD4-B274-DB086F909A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5578" y="4799490"/>
              <a:ext cx="49688" cy="1353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00" dirty="0">
                <a:solidFill>
                  <a:srgbClr val="013865"/>
                </a:solidFill>
                <a:cs typeface="Arial"/>
              </a:endParaRPr>
            </a:p>
          </p:txBody>
        </p:sp>
        <p:sp>
          <p:nvSpPr>
            <p:cNvPr id="981" name="Rectangle 75">
              <a:extLst>
                <a:ext uri="{FF2B5EF4-FFF2-40B4-BE49-F238E27FC236}">
                  <a16:creationId xmlns:a16="http://schemas.microsoft.com/office/drawing/2014/main" id="{944D3277-3EF9-4C2D-B7BF-8E9669FAF8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364" y="4799490"/>
              <a:ext cx="53946" cy="1353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00" dirty="0">
                <a:solidFill>
                  <a:srgbClr val="013865"/>
                </a:solidFill>
                <a:cs typeface="Arial"/>
              </a:endParaRPr>
            </a:p>
          </p:txBody>
        </p:sp>
        <p:sp>
          <p:nvSpPr>
            <p:cNvPr id="982" name="Rectangle 77">
              <a:extLst>
                <a:ext uri="{FF2B5EF4-FFF2-40B4-BE49-F238E27FC236}">
                  <a16:creationId xmlns:a16="http://schemas.microsoft.com/office/drawing/2014/main" id="{7E15C68B-1555-4AC9-B03D-A92BEFFF60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3408" y="4813952"/>
              <a:ext cx="53946" cy="1208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00" dirty="0">
                <a:solidFill>
                  <a:srgbClr val="013865"/>
                </a:solidFill>
                <a:cs typeface="Arial"/>
              </a:endParaRPr>
            </a:p>
          </p:txBody>
        </p:sp>
        <p:sp>
          <p:nvSpPr>
            <p:cNvPr id="983" name="Rectangle 79">
              <a:extLst>
                <a:ext uri="{FF2B5EF4-FFF2-40B4-BE49-F238E27FC236}">
                  <a16:creationId xmlns:a16="http://schemas.microsoft.com/office/drawing/2014/main" id="{FD0D6FBC-52B4-439D-A478-807578BFCF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4077" y="4829448"/>
              <a:ext cx="53946" cy="10536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00" dirty="0">
                <a:solidFill>
                  <a:srgbClr val="013865"/>
                </a:solidFill>
                <a:cs typeface="Arial"/>
              </a:endParaRPr>
            </a:p>
          </p:txBody>
        </p:sp>
        <p:sp>
          <p:nvSpPr>
            <p:cNvPr id="984" name="Rectangle 81">
              <a:extLst>
                <a:ext uri="{FF2B5EF4-FFF2-40B4-BE49-F238E27FC236}">
                  <a16:creationId xmlns:a16="http://schemas.microsoft.com/office/drawing/2014/main" id="{09031063-BAD3-438B-B5B1-FEB8B4423C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5121" y="4858372"/>
              <a:ext cx="52527" cy="7644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00" dirty="0">
                <a:solidFill>
                  <a:srgbClr val="013865"/>
                </a:solidFill>
                <a:cs typeface="Arial"/>
              </a:endParaRPr>
            </a:p>
          </p:txBody>
        </p:sp>
        <p:sp>
          <p:nvSpPr>
            <p:cNvPr id="985" name="Rectangle 83">
              <a:extLst>
                <a:ext uri="{FF2B5EF4-FFF2-40B4-BE49-F238E27FC236}">
                  <a16:creationId xmlns:a16="http://schemas.microsoft.com/office/drawing/2014/main" id="{220B8337-21A8-4782-A8B6-7481A5DE96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5790" y="4858372"/>
              <a:ext cx="53946" cy="7644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00" dirty="0">
                <a:solidFill>
                  <a:srgbClr val="013865"/>
                </a:solidFill>
                <a:cs typeface="Arial"/>
              </a:endParaRPr>
            </a:p>
          </p:txBody>
        </p:sp>
        <p:sp>
          <p:nvSpPr>
            <p:cNvPr id="986" name="Rectangle 85">
              <a:extLst>
                <a:ext uri="{FF2B5EF4-FFF2-40B4-BE49-F238E27FC236}">
                  <a16:creationId xmlns:a16="http://schemas.microsoft.com/office/drawing/2014/main" id="{B5D051E4-9CBD-4586-9368-0C90F517FE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5415" y="4843910"/>
              <a:ext cx="53946" cy="909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00" dirty="0">
                <a:solidFill>
                  <a:srgbClr val="013865"/>
                </a:solidFill>
                <a:cs typeface="Arial"/>
              </a:endParaRPr>
            </a:p>
          </p:txBody>
        </p:sp>
        <p:sp>
          <p:nvSpPr>
            <p:cNvPr id="987" name="Rectangle 87">
              <a:extLst>
                <a:ext uri="{FF2B5EF4-FFF2-40B4-BE49-F238E27FC236}">
                  <a16:creationId xmlns:a16="http://schemas.microsoft.com/office/drawing/2014/main" id="{5E0CEABB-1A2A-45C6-839F-E16BEED7F9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6670" y="4853207"/>
              <a:ext cx="52527" cy="816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00" dirty="0">
                <a:solidFill>
                  <a:srgbClr val="013865"/>
                </a:solidFill>
                <a:cs typeface="Arial"/>
              </a:endParaRPr>
            </a:p>
          </p:txBody>
        </p:sp>
        <p:sp>
          <p:nvSpPr>
            <p:cNvPr id="988" name="Rectangle 89">
              <a:extLst>
                <a:ext uri="{FF2B5EF4-FFF2-40B4-BE49-F238E27FC236}">
                  <a16:creationId xmlns:a16="http://schemas.microsoft.com/office/drawing/2014/main" id="{06DAA9DF-5AE9-444C-9EBB-CF3AD6B45D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6459" y="4843910"/>
              <a:ext cx="53946" cy="909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00" dirty="0">
                <a:solidFill>
                  <a:srgbClr val="013865"/>
                </a:solidFill>
                <a:cs typeface="Arial"/>
              </a:endParaRPr>
            </a:p>
          </p:txBody>
        </p:sp>
        <p:sp>
          <p:nvSpPr>
            <p:cNvPr id="989" name="Rectangle 91">
              <a:extLst>
                <a:ext uri="{FF2B5EF4-FFF2-40B4-BE49-F238E27FC236}">
                  <a16:creationId xmlns:a16="http://schemas.microsoft.com/office/drawing/2014/main" id="{8FC2091C-42B1-4901-AD3C-CBFEBA76CE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4745" y="4843910"/>
              <a:ext cx="53946" cy="9090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00" dirty="0">
                <a:solidFill>
                  <a:srgbClr val="013865"/>
                </a:solidFill>
                <a:cs typeface="Arial"/>
              </a:endParaRPr>
            </a:p>
          </p:txBody>
        </p:sp>
        <p:sp>
          <p:nvSpPr>
            <p:cNvPr id="990" name="Rectangle 92">
              <a:extLst>
                <a:ext uri="{FF2B5EF4-FFF2-40B4-BE49-F238E27FC236}">
                  <a16:creationId xmlns:a16="http://schemas.microsoft.com/office/drawing/2014/main" id="{B9AFA6A7-BD2C-429C-9882-E52DB26DC4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032" y="4813952"/>
              <a:ext cx="53946" cy="1208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00" dirty="0">
                <a:solidFill>
                  <a:srgbClr val="013865"/>
                </a:solidFill>
                <a:cs typeface="Arial"/>
              </a:endParaRPr>
            </a:p>
          </p:txBody>
        </p:sp>
        <p:sp>
          <p:nvSpPr>
            <p:cNvPr id="991" name="Rectangle 94">
              <a:extLst>
                <a:ext uri="{FF2B5EF4-FFF2-40B4-BE49-F238E27FC236}">
                  <a16:creationId xmlns:a16="http://schemas.microsoft.com/office/drawing/2014/main" id="{B78863F8-FC60-4F78-ACD6-BC45B79973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7128" y="4858372"/>
              <a:ext cx="51107" cy="7644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00" dirty="0">
                <a:solidFill>
                  <a:srgbClr val="013865"/>
                </a:solidFill>
                <a:cs typeface="Arial"/>
              </a:endParaRPr>
            </a:p>
          </p:txBody>
        </p:sp>
        <p:sp>
          <p:nvSpPr>
            <p:cNvPr id="992" name="Rectangle 96">
              <a:extLst>
                <a:ext uri="{FF2B5EF4-FFF2-40B4-BE49-F238E27FC236}">
                  <a16:creationId xmlns:a16="http://schemas.microsoft.com/office/drawing/2014/main" id="{F7F38F15-92D6-48FD-99D9-ADB32D00F1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94957" y="4858372"/>
              <a:ext cx="53946" cy="7644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00" dirty="0">
                <a:solidFill>
                  <a:srgbClr val="013865"/>
                </a:solidFill>
                <a:cs typeface="Arial"/>
              </a:endParaRPr>
            </a:p>
          </p:txBody>
        </p:sp>
        <p:sp>
          <p:nvSpPr>
            <p:cNvPr id="993" name="Rectangle 98">
              <a:extLst>
                <a:ext uri="{FF2B5EF4-FFF2-40B4-BE49-F238E27FC236}">
                  <a16:creationId xmlns:a16="http://schemas.microsoft.com/office/drawing/2014/main" id="{4B74B905-B8FA-4CBF-97E4-719E6F9ED1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8008" y="4872834"/>
              <a:ext cx="53946" cy="6198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00" dirty="0">
                <a:solidFill>
                  <a:srgbClr val="013865"/>
                </a:solidFill>
                <a:cs typeface="Arial"/>
              </a:endParaRPr>
            </a:p>
          </p:txBody>
        </p:sp>
        <p:sp>
          <p:nvSpPr>
            <p:cNvPr id="994" name="Rectangle 100">
              <a:extLst>
                <a:ext uri="{FF2B5EF4-FFF2-40B4-BE49-F238E27FC236}">
                  <a16:creationId xmlns:a16="http://schemas.microsoft.com/office/drawing/2014/main" id="{AD0B41C6-E863-48B4-9958-C8B3BD948E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38678" y="4872834"/>
              <a:ext cx="51107" cy="6198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00" dirty="0">
                <a:solidFill>
                  <a:srgbClr val="013865"/>
                </a:solidFill>
                <a:cs typeface="Arial"/>
              </a:endParaRPr>
            </a:p>
          </p:txBody>
        </p:sp>
        <p:sp>
          <p:nvSpPr>
            <p:cNvPr id="995" name="Rectangle 102">
              <a:extLst>
                <a:ext uri="{FF2B5EF4-FFF2-40B4-BE49-F238E27FC236}">
                  <a16:creationId xmlns:a16="http://schemas.microsoft.com/office/drawing/2014/main" id="{BF98E576-64D5-4154-A75F-08A43AB0C3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79053" y="4858372"/>
              <a:ext cx="52527" cy="7644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00" dirty="0">
                <a:solidFill>
                  <a:srgbClr val="013865"/>
                </a:solidFill>
                <a:cs typeface="Arial"/>
              </a:endParaRPr>
            </a:p>
          </p:txBody>
        </p:sp>
        <p:sp>
          <p:nvSpPr>
            <p:cNvPr id="996" name="Rectangle 104">
              <a:extLst>
                <a:ext uri="{FF2B5EF4-FFF2-40B4-BE49-F238E27FC236}">
                  <a16:creationId xmlns:a16="http://schemas.microsoft.com/office/drawing/2014/main" id="{0A6F46E5-93B8-4CF1-8CA4-6682D0BB77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99721" y="4858372"/>
              <a:ext cx="49688" cy="7644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00" dirty="0">
                <a:solidFill>
                  <a:srgbClr val="013865"/>
                </a:solidFill>
                <a:cs typeface="Arial"/>
              </a:endParaRPr>
            </a:p>
          </p:txBody>
        </p:sp>
        <p:sp>
          <p:nvSpPr>
            <p:cNvPr id="997" name="Rectangle 106">
              <a:extLst>
                <a:ext uri="{FF2B5EF4-FFF2-40B4-BE49-F238E27FC236}">
                  <a16:creationId xmlns:a16="http://schemas.microsoft.com/office/drawing/2014/main" id="{5A85C29F-FE35-4969-8874-843FC7707C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6507" y="4858372"/>
              <a:ext cx="53946" cy="7644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00" dirty="0">
                <a:solidFill>
                  <a:srgbClr val="013865"/>
                </a:solidFill>
                <a:cs typeface="Arial"/>
              </a:endParaRPr>
            </a:p>
          </p:txBody>
        </p:sp>
        <p:sp>
          <p:nvSpPr>
            <p:cNvPr id="998" name="Rectangle 108">
              <a:extLst>
                <a:ext uri="{FF2B5EF4-FFF2-40B4-BE49-F238E27FC236}">
                  <a16:creationId xmlns:a16="http://schemas.microsoft.com/office/drawing/2014/main" id="{C3033F3B-869D-4E37-8172-DC0AF23C95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8220" y="4868702"/>
              <a:ext cx="53946" cy="6301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00" dirty="0">
                <a:solidFill>
                  <a:srgbClr val="013865"/>
                </a:solidFill>
                <a:cs typeface="Arial"/>
              </a:endParaRPr>
            </a:p>
          </p:txBody>
        </p:sp>
        <p:sp>
          <p:nvSpPr>
            <p:cNvPr id="999" name="Rectangle 110">
              <a:extLst>
                <a:ext uri="{FF2B5EF4-FFF2-40B4-BE49-F238E27FC236}">
                  <a16:creationId xmlns:a16="http://schemas.microsoft.com/office/drawing/2014/main" id="{E157D531-22C6-4BB6-90BA-AD4648F5EF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8514" y="4868702"/>
              <a:ext cx="53946" cy="6301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00" dirty="0">
                <a:solidFill>
                  <a:srgbClr val="013865"/>
                </a:solidFill>
                <a:cs typeface="Arial"/>
              </a:endParaRPr>
            </a:p>
          </p:txBody>
        </p:sp>
        <p:sp>
          <p:nvSpPr>
            <p:cNvPr id="1000" name="Rectangle 112">
              <a:extLst>
                <a:ext uri="{FF2B5EF4-FFF2-40B4-BE49-F238E27FC236}">
                  <a16:creationId xmlns:a16="http://schemas.microsoft.com/office/drawing/2014/main" id="{7131C80D-80C8-4617-A706-779873EB53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79558" y="4868702"/>
              <a:ext cx="53946" cy="6301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00" dirty="0">
                <a:solidFill>
                  <a:srgbClr val="013865"/>
                </a:solidFill>
                <a:cs typeface="Arial"/>
              </a:endParaRPr>
            </a:p>
          </p:txBody>
        </p:sp>
        <p:sp>
          <p:nvSpPr>
            <p:cNvPr id="1001" name="Rectangle 114">
              <a:extLst>
                <a:ext uri="{FF2B5EF4-FFF2-40B4-BE49-F238E27FC236}">
                  <a16:creationId xmlns:a16="http://schemas.microsoft.com/office/drawing/2014/main" id="{D67DBDF1-9A07-41BB-8AA4-2D97C296E0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61271" y="4868702"/>
              <a:ext cx="49688" cy="6301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00" dirty="0">
                <a:solidFill>
                  <a:srgbClr val="013865"/>
                </a:solidFill>
                <a:cs typeface="Arial"/>
              </a:endParaRPr>
            </a:p>
          </p:txBody>
        </p:sp>
        <p:sp>
          <p:nvSpPr>
            <p:cNvPr id="1002" name="Rectangle 116">
              <a:extLst>
                <a:ext uri="{FF2B5EF4-FFF2-40B4-BE49-F238E27FC236}">
                  <a16:creationId xmlns:a16="http://schemas.microsoft.com/office/drawing/2014/main" id="{79CA9962-7975-4F55-8ABE-222A4BB319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9101" y="4868702"/>
              <a:ext cx="52527" cy="6301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00" dirty="0">
                <a:solidFill>
                  <a:srgbClr val="013865"/>
                </a:solidFill>
                <a:cs typeface="Arial"/>
              </a:endParaRPr>
            </a:p>
          </p:txBody>
        </p:sp>
        <p:sp>
          <p:nvSpPr>
            <p:cNvPr id="1003" name="Rectangle 118">
              <a:extLst>
                <a:ext uri="{FF2B5EF4-FFF2-40B4-BE49-F238E27FC236}">
                  <a16:creationId xmlns:a16="http://schemas.microsoft.com/office/drawing/2014/main" id="{3C0067DC-7D49-4790-A642-8D51485B2F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1107" y="4888329"/>
              <a:ext cx="53946" cy="4338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00" dirty="0">
                <a:solidFill>
                  <a:srgbClr val="013865"/>
                </a:solidFill>
                <a:cs typeface="Arial"/>
              </a:endParaRPr>
            </a:p>
          </p:txBody>
        </p:sp>
        <p:sp>
          <p:nvSpPr>
            <p:cNvPr id="1004" name="Rectangle 120">
              <a:extLst>
                <a:ext uri="{FF2B5EF4-FFF2-40B4-BE49-F238E27FC236}">
                  <a16:creationId xmlns:a16="http://schemas.microsoft.com/office/drawing/2014/main" id="{CAAC1D67-BFC0-4BEF-9965-8157EBCD73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63702" y="4897626"/>
              <a:ext cx="53946" cy="3409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00" dirty="0">
                <a:solidFill>
                  <a:srgbClr val="013865"/>
                </a:solidFill>
                <a:cs typeface="Arial"/>
              </a:endParaRPr>
            </a:p>
          </p:txBody>
        </p:sp>
        <p:sp>
          <p:nvSpPr>
            <p:cNvPr id="1005" name="Rectangle 122">
              <a:extLst>
                <a:ext uri="{FF2B5EF4-FFF2-40B4-BE49-F238E27FC236}">
                  <a16:creationId xmlns:a16="http://schemas.microsoft.com/office/drawing/2014/main" id="{3FA0DCC4-6C5F-4EAD-8947-2192459C04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82494" y="4912089"/>
              <a:ext cx="53946" cy="196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00" dirty="0">
                <a:solidFill>
                  <a:srgbClr val="013865"/>
                </a:solidFill>
                <a:cs typeface="Arial"/>
              </a:endParaRPr>
            </a:p>
          </p:txBody>
        </p:sp>
        <p:grpSp>
          <p:nvGrpSpPr>
            <p:cNvPr id="1006" name="Group 1005">
              <a:extLst>
                <a:ext uri="{FF2B5EF4-FFF2-40B4-BE49-F238E27FC236}">
                  <a16:creationId xmlns:a16="http://schemas.microsoft.com/office/drawing/2014/main" id="{82B2EB1E-6099-4D61-84E7-DF957EB1EF01}"/>
                </a:ext>
              </a:extLst>
            </p:cNvPr>
            <p:cNvGrpSpPr/>
            <p:nvPr/>
          </p:nvGrpSpPr>
          <p:grpSpPr>
            <a:xfrm>
              <a:off x="6980064" y="4865603"/>
              <a:ext cx="1256376" cy="46486"/>
              <a:chOff x="6980064" y="4865603"/>
              <a:chExt cx="1256376" cy="46486"/>
            </a:xfrm>
            <a:solidFill>
              <a:schemeClr val="accent3"/>
            </a:solidFill>
          </p:grpSpPr>
          <p:sp>
            <p:nvSpPr>
              <p:cNvPr id="1201" name="Rectangle 117">
                <a:extLst>
                  <a:ext uri="{FF2B5EF4-FFF2-40B4-BE49-F238E27FC236}">
                    <a16:creationId xmlns:a16="http://schemas.microsoft.com/office/drawing/2014/main" id="{FCAA7971-E518-466D-9BCA-125585ED46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41107" y="4865603"/>
                <a:ext cx="53946" cy="24792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dirty="0">
                  <a:solidFill>
                    <a:srgbClr val="013865"/>
                  </a:solidFill>
                  <a:cs typeface="Arial"/>
                </a:endParaRPr>
              </a:p>
            </p:txBody>
          </p:sp>
          <p:sp>
            <p:nvSpPr>
              <p:cNvPr id="1202" name="Rectangle 119">
                <a:extLst>
                  <a:ext uri="{FF2B5EF4-FFF2-40B4-BE49-F238E27FC236}">
                    <a16:creationId xmlns:a16="http://schemas.microsoft.com/office/drawing/2014/main" id="{C0A92C75-4319-4158-A41C-0FF81F80AB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63702" y="4875933"/>
                <a:ext cx="53946" cy="23760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dirty="0">
                  <a:solidFill>
                    <a:srgbClr val="013865"/>
                  </a:solidFill>
                  <a:cs typeface="Arial"/>
                </a:endParaRPr>
              </a:p>
            </p:txBody>
          </p:sp>
          <p:sp>
            <p:nvSpPr>
              <p:cNvPr id="1203" name="Rectangle 121">
                <a:extLst>
                  <a:ext uri="{FF2B5EF4-FFF2-40B4-BE49-F238E27FC236}">
                    <a16:creationId xmlns:a16="http://schemas.microsoft.com/office/drawing/2014/main" id="{21DC4220-34A6-4C2F-8A12-9DBBFC8BB5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82494" y="4890395"/>
                <a:ext cx="53946" cy="21694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dirty="0">
                  <a:solidFill>
                    <a:srgbClr val="013865"/>
                  </a:solidFill>
                  <a:cs typeface="Arial"/>
                </a:endParaRPr>
              </a:p>
            </p:txBody>
          </p:sp>
          <p:sp>
            <p:nvSpPr>
              <p:cNvPr id="1204" name="Rectangle 123">
                <a:extLst>
                  <a:ext uri="{FF2B5EF4-FFF2-40B4-BE49-F238E27FC236}">
                    <a16:creationId xmlns:a16="http://schemas.microsoft.com/office/drawing/2014/main" id="{88820299-2C13-42F7-B66E-A2C067A09A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80064" y="4865603"/>
                <a:ext cx="53946" cy="24792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dirty="0">
                  <a:solidFill>
                    <a:srgbClr val="013865"/>
                  </a:solidFill>
                  <a:cs typeface="Arial"/>
                </a:endParaRPr>
              </a:p>
            </p:txBody>
          </p:sp>
        </p:grpSp>
        <p:sp>
          <p:nvSpPr>
            <p:cNvPr id="1007" name="Rectangle 124">
              <a:extLst>
                <a:ext uri="{FF2B5EF4-FFF2-40B4-BE49-F238E27FC236}">
                  <a16:creationId xmlns:a16="http://schemas.microsoft.com/office/drawing/2014/main" id="{861E861F-1239-4610-8B70-557434CF6F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0064" y="4888329"/>
              <a:ext cx="53946" cy="4338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00" dirty="0">
                <a:solidFill>
                  <a:srgbClr val="013865"/>
                </a:solidFill>
                <a:cs typeface="Arial"/>
              </a:endParaRPr>
            </a:p>
          </p:txBody>
        </p:sp>
        <p:sp>
          <p:nvSpPr>
            <p:cNvPr id="1008" name="Rectangle 125">
              <a:extLst>
                <a:ext uri="{FF2B5EF4-FFF2-40B4-BE49-F238E27FC236}">
                  <a16:creationId xmlns:a16="http://schemas.microsoft.com/office/drawing/2014/main" id="{9784647A-1E67-49BD-988B-E658D5DC1B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38726" y="4877999"/>
              <a:ext cx="53946" cy="537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00" dirty="0">
                <a:solidFill>
                  <a:srgbClr val="013865"/>
                </a:solidFill>
                <a:cs typeface="Arial"/>
              </a:endParaRPr>
            </a:p>
          </p:txBody>
        </p:sp>
        <p:sp>
          <p:nvSpPr>
            <p:cNvPr id="1009" name="Rectangle 126">
              <a:extLst>
                <a:ext uri="{FF2B5EF4-FFF2-40B4-BE49-F238E27FC236}">
                  <a16:creationId xmlns:a16="http://schemas.microsoft.com/office/drawing/2014/main" id="{388C9764-EF44-40B2-924B-1FB5362925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99770" y="4877999"/>
              <a:ext cx="53946" cy="537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00" dirty="0">
                <a:solidFill>
                  <a:srgbClr val="013865"/>
                </a:solidFill>
                <a:cs typeface="Arial"/>
              </a:endParaRPr>
            </a:p>
          </p:txBody>
        </p:sp>
        <p:sp>
          <p:nvSpPr>
            <p:cNvPr id="1010" name="Rectangle 127">
              <a:extLst>
                <a:ext uri="{FF2B5EF4-FFF2-40B4-BE49-F238E27FC236}">
                  <a16:creationId xmlns:a16="http://schemas.microsoft.com/office/drawing/2014/main" id="{B81107EC-939C-417D-A8FE-AE2B39250F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9394" y="4877999"/>
              <a:ext cx="53946" cy="537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00" dirty="0">
                <a:solidFill>
                  <a:srgbClr val="013865"/>
                </a:solidFill>
                <a:cs typeface="Arial"/>
              </a:endParaRPr>
            </a:p>
          </p:txBody>
        </p:sp>
        <p:sp>
          <p:nvSpPr>
            <p:cNvPr id="1011" name="Rectangle 128">
              <a:extLst>
                <a:ext uri="{FF2B5EF4-FFF2-40B4-BE49-F238E27FC236}">
                  <a16:creationId xmlns:a16="http://schemas.microsoft.com/office/drawing/2014/main" id="{EEDEF7AF-8C6F-4A48-8BB5-D2BC5F4D5F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20439" y="4877999"/>
              <a:ext cx="53946" cy="537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00" dirty="0">
                <a:solidFill>
                  <a:srgbClr val="013865"/>
                </a:solidFill>
                <a:cs typeface="Arial"/>
              </a:endParaRPr>
            </a:p>
          </p:txBody>
        </p:sp>
        <p:sp>
          <p:nvSpPr>
            <p:cNvPr id="1012" name="Rectangle 129">
              <a:extLst>
                <a:ext uri="{FF2B5EF4-FFF2-40B4-BE49-F238E27FC236}">
                  <a16:creationId xmlns:a16="http://schemas.microsoft.com/office/drawing/2014/main" id="{83B10814-6D1B-43EE-B231-41B55EF284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2152" y="4877999"/>
              <a:ext cx="53946" cy="537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00" dirty="0">
                <a:solidFill>
                  <a:srgbClr val="013865"/>
                </a:solidFill>
                <a:cs typeface="Arial"/>
              </a:endParaRPr>
            </a:p>
          </p:txBody>
        </p:sp>
        <p:sp>
          <p:nvSpPr>
            <p:cNvPr id="1013" name="Rectangle 130">
              <a:extLst>
                <a:ext uri="{FF2B5EF4-FFF2-40B4-BE49-F238E27FC236}">
                  <a16:creationId xmlns:a16="http://schemas.microsoft.com/office/drawing/2014/main" id="{6C630214-A35D-459F-A5AF-D6D3BF4C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2445" y="4877999"/>
              <a:ext cx="51107" cy="537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00" dirty="0">
                <a:solidFill>
                  <a:srgbClr val="013865"/>
                </a:solidFill>
                <a:cs typeface="Arial"/>
              </a:endParaRPr>
            </a:p>
          </p:txBody>
        </p:sp>
        <p:sp>
          <p:nvSpPr>
            <p:cNvPr id="1014" name="Rectangle 132">
              <a:extLst>
                <a:ext uri="{FF2B5EF4-FFF2-40B4-BE49-F238E27FC236}">
                  <a16:creationId xmlns:a16="http://schemas.microsoft.com/office/drawing/2014/main" id="{D62093B1-E12A-4F6F-BEBC-C353A457F5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18056" y="4877999"/>
              <a:ext cx="53946" cy="537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00" dirty="0">
                <a:solidFill>
                  <a:srgbClr val="013865"/>
                </a:solidFill>
                <a:cs typeface="Arial"/>
              </a:endParaRPr>
            </a:p>
          </p:txBody>
        </p:sp>
        <p:grpSp>
          <p:nvGrpSpPr>
            <p:cNvPr id="1015" name="Group 1014">
              <a:extLst>
                <a:ext uri="{FF2B5EF4-FFF2-40B4-BE49-F238E27FC236}">
                  <a16:creationId xmlns:a16="http://schemas.microsoft.com/office/drawing/2014/main" id="{A1A1D485-7226-4965-BE22-25F70A20D22E}"/>
                </a:ext>
              </a:extLst>
            </p:cNvPr>
            <p:cNvGrpSpPr/>
            <p:nvPr/>
          </p:nvGrpSpPr>
          <p:grpSpPr>
            <a:xfrm>
              <a:off x="4633408" y="4787094"/>
              <a:ext cx="2098220" cy="92972"/>
              <a:chOff x="4633408" y="4787094"/>
              <a:chExt cx="2098220" cy="92972"/>
            </a:xfrm>
          </p:grpSpPr>
          <p:sp>
            <p:nvSpPr>
              <p:cNvPr id="1179" name="Rectangle 76">
                <a:extLst>
                  <a:ext uri="{FF2B5EF4-FFF2-40B4-BE49-F238E27FC236}">
                    <a16:creationId xmlns:a16="http://schemas.microsoft.com/office/drawing/2014/main" id="{499C8C94-C00D-4329-92FE-BE72DBD53E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3408" y="4787094"/>
                <a:ext cx="53946" cy="29958"/>
              </a:xfrm>
              <a:prstGeom prst="rect">
                <a:avLst/>
              </a:prstGeom>
              <a:solidFill>
                <a:schemeClr val="accent3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dirty="0">
                  <a:solidFill>
                    <a:srgbClr val="013865"/>
                  </a:solidFill>
                  <a:cs typeface="Arial"/>
                </a:endParaRPr>
              </a:p>
            </p:txBody>
          </p:sp>
          <p:sp>
            <p:nvSpPr>
              <p:cNvPr id="1180" name="Rectangle 78">
                <a:extLst>
                  <a:ext uri="{FF2B5EF4-FFF2-40B4-BE49-F238E27FC236}">
                    <a16:creationId xmlns:a16="http://schemas.microsoft.com/office/drawing/2014/main" id="{55E032AF-14A5-4F6D-9AF5-463EB91463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4077" y="4802589"/>
                <a:ext cx="53946" cy="28924"/>
              </a:xfrm>
              <a:prstGeom prst="rect">
                <a:avLst/>
              </a:prstGeom>
              <a:solidFill>
                <a:schemeClr val="accent3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dirty="0">
                  <a:solidFill>
                    <a:srgbClr val="013865"/>
                  </a:solidFill>
                  <a:cs typeface="Arial"/>
                </a:endParaRPr>
              </a:p>
            </p:txBody>
          </p:sp>
          <p:sp>
            <p:nvSpPr>
              <p:cNvPr id="1181" name="Rectangle 80">
                <a:extLst>
                  <a:ext uri="{FF2B5EF4-FFF2-40B4-BE49-F238E27FC236}">
                    <a16:creationId xmlns:a16="http://schemas.microsoft.com/office/drawing/2014/main" id="{30A0BB69-8029-47B7-87E0-6D741D4EBE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15121" y="4802589"/>
                <a:ext cx="52527" cy="57849"/>
              </a:xfrm>
              <a:prstGeom prst="rect">
                <a:avLst/>
              </a:prstGeom>
              <a:solidFill>
                <a:schemeClr val="accent3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dirty="0">
                  <a:solidFill>
                    <a:srgbClr val="013865"/>
                  </a:solidFill>
                  <a:cs typeface="Arial"/>
                </a:endParaRPr>
              </a:p>
            </p:txBody>
          </p:sp>
          <p:sp>
            <p:nvSpPr>
              <p:cNvPr id="1182" name="Rectangle 82">
                <a:extLst>
                  <a:ext uri="{FF2B5EF4-FFF2-40B4-BE49-F238E27FC236}">
                    <a16:creationId xmlns:a16="http://schemas.microsoft.com/office/drawing/2014/main" id="{F36BAE35-2BCC-4F90-9C69-54A76BF6F9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5790" y="4822216"/>
                <a:ext cx="53946" cy="38222"/>
              </a:xfrm>
              <a:prstGeom prst="rect">
                <a:avLst/>
              </a:prstGeom>
              <a:solidFill>
                <a:schemeClr val="accent3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dirty="0">
                  <a:solidFill>
                    <a:srgbClr val="013865"/>
                  </a:solidFill>
                  <a:cs typeface="Arial"/>
                </a:endParaRPr>
              </a:p>
            </p:txBody>
          </p:sp>
          <p:sp>
            <p:nvSpPr>
              <p:cNvPr id="1183" name="Rectangle 84">
                <a:extLst>
                  <a:ext uri="{FF2B5EF4-FFF2-40B4-BE49-F238E27FC236}">
                    <a16:creationId xmlns:a16="http://schemas.microsoft.com/office/drawing/2014/main" id="{DDEAF73B-D82A-4B81-8D3F-B797DEAB57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95415" y="4822216"/>
                <a:ext cx="53946" cy="23760"/>
              </a:xfrm>
              <a:prstGeom prst="rect">
                <a:avLst/>
              </a:prstGeom>
              <a:solidFill>
                <a:schemeClr val="accent3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dirty="0">
                  <a:solidFill>
                    <a:srgbClr val="013865"/>
                  </a:solidFill>
                  <a:cs typeface="Arial"/>
                </a:endParaRPr>
              </a:p>
            </p:txBody>
          </p:sp>
          <p:sp>
            <p:nvSpPr>
              <p:cNvPr id="1184" name="Rectangle 86">
                <a:extLst>
                  <a:ext uri="{FF2B5EF4-FFF2-40B4-BE49-F238E27FC236}">
                    <a16:creationId xmlns:a16="http://schemas.microsoft.com/office/drawing/2014/main" id="{7EBD4E26-7EDD-4CB5-A266-EA98A82B64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76670" y="4831514"/>
                <a:ext cx="52527" cy="24792"/>
              </a:xfrm>
              <a:prstGeom prst="rect">
                <a:avLst/>
              </a:prstGeom>
              <a:solidFill>
                <a:schemeClr val="accent3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dirty="0">
                  <a:solidFill>
                    <a:srgbClr val="013865"/>
                  </a:solidFill>
                  <a:cs typeface="Arial"/>
                </a:endParaRPr>
              </a:p>
            </p:txBody>
          </p:sp>
          <p:sp>
            <p:nvSpPr>
              <p:cNvPr id="1185" name="Rectangle 88">
                <a:extLst>
                  <a:ext uri="{FF2B5EF4-FFF2-40B4-BE49-F238E27FC236}">
                    <a16:creationId xmlns:a16="http://schemas.microsoft.com/office/drawing/2014/main" id="{112791E1-0B61-4FE3-8340-5229D0988D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6459" y="4822216"/>
                <a:ext cx="53946" cy="23760"/>
              </a:xfrm>
              <a:prstGeom prst="rect">
                <a:avLst/>
              </a:prstGeom>
              <a:solidFill>
                <a:schemeClr val="accent3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dirty="0">
                  <a:solidFill>
                    <a:srgbClr val="013865"/>
                  </a:solidFill>
                  <a:cs typeface="Arial"/>
                </a:endParaRPr>
              </a:p>
            </p:txBody>
          </p:sp>
          <p:sp>
            <p:nvSpPr>
              <p:cNvPr id="1186" name="Rectangle 90">
                <a:extLst>
                  <a:ext uri="{FF2B5EF4-FFF2-40B4-BE49-F238E27FC236}">
                    <a16:creationId xmlns:a16="http://schemas.microsoft.com/office/drawing/2014/main" id="{0A54548A-6957-4519-B326-B6DFAED5FA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74745" y="4822216"/>
                <a:ext cx="53946" cy="23760"/>
              </a:xfrm>
              <a:prstGeom prst="rect">
                <a:avLst/>
              </a:prstGeom>
              <a:solidFill>
                <a:schemeClr val="accent3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dirty="0">
                  <a:solidFill>
                    <a:srgbClr val="013865"/>
                  </a:solidFill>
                  <a:cs typeface="Arial"/>
                </a:endParaRPr>
              </a:p>
            </p:txBody>
          </p:sp>
          <p:sp>
            <p:nvSpPr>
              <p:cNvPr id="1187" name="Rectangle 93">
                <a:extLst>
                  <a:ext uri="{FF2B5EF4-FFF2-40B4-BE49-F238E27FC236}">
                    <a16:creationId xmlns:a16="http://schemas.microsoft.com/office/drawing/2014/main" id="{E91628B5-FFB1-46CD-8345-7BCFFD5E64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7128" y="4822216"/>
                <a:ext cx="51107" cy="38222"/>
              </a:xfrm>
              <a:prstGeom prst="rect">
                <a:avLst/>
              </a:prstGeom>
              <a:solidFill>
                <a:schemeClr val="accent3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dirty="0">
                  <a:solidFill>
                    <a:srgbClr val="013865"/>
                  </a:solidFill>
                  <a:cs typeface="Arial"/>
                </a:endParaRPr>
              </a:p>
            </p:txBody>
          </p:sp>
          <p:sp>
            <p:nvSpPr>
              <p:cNvPr id="1188" name="Rectangle 95">
                <a:extLst>
                  <a:ext uri="{FF2B5EF4-FFF2-40B4-BE49-F238E27FC236}">
                    <a16:creationId xmlns:a16="http://schemas.microsoft.com/office/drawing/2014/main" id="{05C81735-5D01-496D-AA7A-C1149A89BD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94957" y="4822216"/>
                <a:ext cx="53946" cy="38222"/>
              </a:xfrm>
              <a:prstGeom prst="rect">
                <a:avLst/>
              </a:prstGeom>
              <a:solidFill>
                <a:schemeClr val="accent3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dirty="0">
                  <a:solidFill>
                    <a:srgbClr val="013865"/>
                  </a:solidFill>
                  <a:cs typeface="Arial"/>
                </a:endParaRPr>
              </a:p>
            </p:txBody>
          </p:sp>
          <p:sp>
            <p:nvSpPr>
              <p:cNvPr id="1189" name="Rectangle 97">
                <a:extLst>
                  <a:ext uri="{FF2B5EF4-FFF2-40B4-BE49-F238E27FC236}">
                    <a16:creationId xmlns:a16="http://schemas.microsoft.com/office/drawing/2014/main" id="{51721759-6F04-4942-A4CD-11FE63D8B1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18008" y="4836678"/>
                <a:ext cx="53946" cy="39255"/>
              </a:xfrm>
              <a:prstGeom prst="rect">
                <a:avLst/>
              </a:prstGeom>
              <a:solidFill>
                <a:schemeClr val="accent3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dirty="0">
                  <a:solidFill>
                    <a:srgbClr val="013865"/>
                  </a:solidFill>
                  <a:cs typeface="Arial"/>
                </a:endParaRPr>
              </a:p>
            </p:txBody>
          </p:sp>
          <p:sp>
            <p:nvSpPr>
              <p:cNvPr id="1190" name="Rectangle 99">
                <a:extLst>
                  <a:ext uri="{FF2B5EF4-FFF2-40B4-BE49-F238E27FC236}">
                    <a16:creationId xmlns:a16="http://schemas.microsoft.com/office/drawing/2014/main" id="{21EC7ED3-A669-4B98-A35E-409100B655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38678" y="4836678"/>
                <a:ext cx="51107" cy="39255"/>
              </a:xfrm>
              <a:prstGeom prst="rect">
                <a:avLst/>
              </a:prstGeom>
              <a:solidFill>
                <a:schemeClr val="accent3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dirty="0">
                  <a:solidFill>
                    <a:srgbClr val="013865"/>
                  </a:solidFill>
                  <a:cs typeface="Arial"/>
                </a:endParaRPr>
              </a:p>
            </p:txBody>
          </p:sp>
          <p:sp>
            <p:nvSpPr>
              <p:cNvPr id="1191" name="Rectangle 101">
                <a:extLst>
                  <a:ext uri="{FF2B5EF4-FFF2-40B4-BE49-F238E27FC236}">
                    <a16:creationId xmlns:a16="http://schemas.microsoft.com/office/drawing/2014/main" id="{FD227CA0-96F9-43E8-BA1C-E1870B74AE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79053" y="4836678"/>
                <a:ext cx="52527" cy="23760"/>
              </a:xfrm>
              <a:prstGeom prst="rect">
                <a:avLst/>
              </a:prstGeom>
              <a:solidFill>
                <a:schemeClr val="accent3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dirty="0">
                  <a:solidFill>
                    <a:srgbClr val="013865"/>
                  </a:solidFill>
                  <a:cs typeface="Arial"/>
                </a:endParaRPr>
              </a:p>
            </p:txBody>
          </p:sp>
          <p:sp>
            <p:nvSpPr>
              <p:cNvPr id="1192" name="Rectangle 103">
                <a:extLst>
                  <a:ext uri="{FF2B5EF4-FFF2-40B4-BE49-F238E27FC236}">
                    <a16:creationId xmlns:a16="http://schemas.microsoft.com/office/drawing/2014/main" id="{F86C14DC-C2D4-418D-B4D9-C9D24257C8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99721" y="4836678"/>
                <a:ext cx="49688" cy="23760"/>
              </a:xfrm>
              <a:prstGeom prst="rect">
                <a:avLst/>
              </a:prstGeom>
              <a:solidFill>
                <a:schemeClr val="accent3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dirty="0">
                  <a:solidFill>
                    <a:srgbClr val="013865"/>
                  </a:solidFill>
                  <a:cs typeface="Arial"/>
                </a:endParaRPr>
              </a:p>
            </p:txBody>
          </p:sp>
          <p:sp>
            <p:nvSpPr>
              <p:cNvPr id="1193" name="Rectangle 105">
                <a:extLst>
                  <a:ext uri="{FF2B5EF4-FFF2-40B4-BE49-F238E27FC236}">
                    <a16:creationId xmlns:a16="http://schemas.microsoft.com/office/drawing/2014/main" id="{1B1473C5-0B00-4BCD-9533-28B13F50D9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56507" y="4836678"/>
                <a:ext cx="53946" cy="23760"/>
              </a:xfrm>
              <a:prstGeom prst="rect">
                <a:avLst/>
              </a:prstGeom>
              <a:solidFill>
                <a:schemeClr val="accent3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dirty="0">
                  <a:solidFill>
                    <a:srgbClr val="013865"/>
                  </a:solidFill>
                  <a:cs typeface="Arial"/>
                </a:endParaRPr>
              </a:p>
            </p:txBody>
          </p:sp>
          <p:sp>
            <p:nvSpPr>
              <p:cNvPr id="1194" name="Rectangle 107">
                <a:extLst>
                  <a:ext uri="{FF2B5EF4-FFF2-40B4-BE49-F238E27FC236}">
                    <a16:creationId xmlns:a16="http://schemas.microsoft.com/office/drawing/2014/main" id="{BDC8AF5B-5F21-47D0-AB70-7D17545A12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8220" y="4845976"/>
                <a:ext cx="53946" cy="24792"/>
              </a:xfrm>
              <a:prstGeom prst="rect">
                <a:avLst/>
              </a:prstGeom>
              <a:solidFill>
                <a:schemeClr val="accent3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dirty="0">
                  <a:solidFill>
                    <a:srgbClr val="013865"/>
                  </a:solidFill>
                  <a:cs typeface="Arial"/>
                </a:endParaRPr>
              </a:p>
            </p:txBody>
          </p:sp>
          <p:sp>
            <p:nvSpPr>
              <p:cNvPr id="1195" name="Rectangle 109">
                <a:extLst>
                  <a:ext uri="{FF2B5EF4-FFF2-40B4-BE49-F238E27FC236}">
                    <a16:creationId xmlns:a16="http://schemas.microsoft.com/office/drawing/2014/main" id="{07793A59-4BE6-4527-A00E-EFD733A31F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8514" y="4845976"/>
                <a:ext cx="53946" cy="24792"/>
              </a:xfrm>
              <a:prstGeom prst="rect">
                <a:avLst/>
              </a:prstGeom>
              <a:solidFill>
                <a:schemeClr val="accent3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dirty="0">
                  <a:solidFill>
                    <a:srgbClr val="013865"/>
                  </a:solidFill>
                  <a:cs typeface="Arial"/>
                </a:endParaRPr>
              </a:p>
            </p:txBody>
          </p:sp>
          <p:sp>
            <p:nvSpPr>
              <p:cNvPr id="1196" name="Rectangle 111">
                <a:extLst>
                  <a:ext uri="{FF2B5EF4-FFF2-40B4-BE49-F238E27FC236}">
                    <a16:creationId xmlns:a16="http://schemas.microsoft.com/office/drawing/2014/main" id="{498F1E62-9944-4FEC-8DBB-FDF8B11F6C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79558" y="4845976"/>
                <a:ext cx="53946" cy="24792"/>
              </a:xfrm>
              <a:prstGeom prst="rect">
                <a:avLst/>
              </a:prstGeom>
              <a:solidFill>
                <a:schemeClr val="accent3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dirty="0">
                  <a:solidFill>
                    <a:srgbClr val="013865"/>
                  </a:solidFill>
                  <a:cs typeface="Arial"/>
                </a:endParaRPr>
              </a:p>
            </p:txBody>
          </p:sp>
          <p:sp>
            <p:nvSpPr>
              <p:cNvPr id="1197" name="Rectangle 113">
                <a:extLst>
                  <a:ext uri="{FF2B5EF4-FFF2-40B4-BE49-F238E27FC236}">
                    <a16:creationId xmlns:a16="http://schemas.microsoft.com/office/drawing/2014/main" id="{16AE5C3C-A08F-4665-B51F-4C35EDC35A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61271" y="4845976"/>
                <a:ext cx="49688" cy="24792"/>
              </a:xfrm>
              <a:prstGeom prst="rect">
                <a:avLst/>
              </a:prstGeom>
              <a:solidFill>
                <a:schemeClr val="accent3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dirty="0">
                  <a:solidFill>
                    <a:srgbClr val="013865"/>
                  </a:solidFill>
                  <a:cs typeface="Arial"/>
                </a:endParaRPr>
              </a:p>
            </p:txBody>
          </p:sp>
          <p:sp>
            <p:nvSpPr>
              <p:cNvPr id="1198" name="Rectangle 115">
                <a:extLst>
                  <a:ext uri="{FF2B5EF4-FFF2-40B4-BE49-F238E27FC236}">
                    <a16:creationId xmlns:a16="http://schemas.microsoft.com/office/drawing/2014/main" id="{F2092AE7-255A-43A0-B653-2D6E68FA65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79101" y="4845976"/>
                <a:ext cx="52527" cy="24792"/>
              </a:xfrm>
              <a:prstGeom prst="rect">
                <a:avLst/>
              </a:prstGeom>
              <a:solidFill>
                <a:schemeClr val="accent3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dirty="0">
                  <a:solidFill>
                    <a:srgbClr val="013865"/>
                  </a:solidFill>
                  <a:cs typeface="Arial"/>
                </a:endParaRPr>
              </a:p>
            </p:txBody>
          </p:sp>
          <p:sp>
            <p:nvSpPr>
              <p:cNvPr id="1199" name="Rectangle 131">
                <a:extLst>
                  <a:ext uri="{FF2B5EF4-FFF2-40B4-BE49-F238E27FC236}">
                    <a16:creationId xmlns:a16="http://schemas.microsoft.com/office/drawing/2014/main" id="{BDD66732-F200-4A23-B2DF-926888E539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18056" y="4845976"/>
                <a:ext cx="53946" cy="34090"/>
              </a:xfrm>
              <a:prstGeom prst="rect">
                <a:avLst/>
              </a:prstGeom>
              <a:solidFill>
                <a:schemeClr val="accent3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dirty="0">
                  <a:solidFill>
                    <a:srgbClr val="013865"/>
                  </a:solidFill>
                  <a:cs typeface="Arial"/>
                </a:endParaRPr>
              </a:p>
            </p:txBody>
          </p:sp>
          <p:sp>
            <p:nvSpPr>
              <p:cNvPr id="1200" name="Rectangle 133">
                <a:extLst>
                  <a:ext uri="{FF2B5EF4-FFF2-40B4-BE49-F238E27FC236}">
                    <a16:creationId xmlns:a16="http://schemas.microsoft.com/office/drawing/2014/main" id="{EF321922-B404-45E6-AE62-9BF482D2EC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16131" y="4836678"/>
                <a:ext cx="53946" cy="23760"/>
              </a:xfrm>
              <a:prstGeom prst="rect">
                <a:avLst/>
              </a:prstGeom>
              <a:solidFill>
                <a:schemeClr val="accent3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dirty="0">
                  <a:solidFill>
                    <a:srgbClr val="013865"/>
                  </a:solidFill>
                  <a:cs typeface="Arial"/>
                </a:endParaRPr>
              </a:p>
            </p:txBody>
          </p:sp>
        </p:grpSp>
        <p:sp>
          <p:nvSpPr>
            <p:cNvPr id="1016" name="Rectangle 134">
              <a:extLst>
                <a:ext uri="{FF2B5EF4-FFF2-40B4-BE49-F238E27FC236}">
                  <a16:creationId xmlns:a16="http://schemas.microsoft.com/office/drawing/2014/main" id="{6EB3EFF8-81CA-4D5B-A2D1-FD4F3CB8A5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6131" y="4858372"/>
              <a:ext cx="53946" cy="7644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00" dirty="0">
                <a:solidFill>
                  <a:srgbClr val="013865"/>
                </a:solidFill>
                <a:cs typeface="Arial"/>
              </a:endParaRPr>
            </a:p>
          </p:txBody>
        </p:sp>
        <p:sp>
          <p:nvSpPr>
            <p:cNvPr id="1017" name="Rectangle 135">
              <a:extLst>
                <a:ext uri="{FF2B5EF4-FFF2-40B4-BE49-F238E27FC236}">
                  <a16:creationId xmlns:a16="http://schemas.microsoft.com/office/drawing/2014/main" id="{96B4D98A-B674-468E-8283-A3813BB8F1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8172" y="4833580"/>
              <a:ext cx="49688" cy="10123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00" dirty="0">
                <a:solidFill>
                  <a:srgbClr val="013865"/>
                </a:solidFill>
                <a:cs typeface="Arial"/>
              </a:endParaRPr>
            </a:p>
          </p:txBody>
        </p:sp>
        <p:sp>
          <p:nvSpPr>
            <p:cNvPr id="1018" name="Rectangle 136">
              <a:extLst>
                <a:ext uri="{FF2B5EF4-FFF2-40B4-BE49-F238E27FC236}">
                  <a16:creationId xmlns:a16="http://schemas.microsoft.com/office/drawing/2014/main" id="{6BD3C751-AAF7-4943-A06A-FAE287E614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54582" y="4845976"/>
              <a:ext cx="53946" cy="8883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00" dirty="0">
                <a:solidFill>
                  <a:srgbClr val="013865"/>
                </a:solidFill>
                <a:cs typeface="Arial"/>
              </a:endParaRPr>
            </a:p>
          </p:txBody>
        </p:sp>
        <p:sp>
          <p:nvSpPr>
            <p:cNvPr id="1019" name="Rectangle 137">
              <a:extLst>
                <a:ext uri="{FF2B5EF4-FFF2-40B4-BE49-F238E27FC236}">
                  <a16:creationId xmlns:a16="http://schemas.microsoft.com/office/drawing/2014/main" id="{864D7AD8-DEB4-48FF-BF72-AC2CB16FD8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5627" y="4845976"/>
              <a:ext cx="53946" cy="8883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00" dirty="0">
                <a:solidFill>
                  <a:srgbClr val="013865"/>
                </a:solidFill>
                <a:cs typeface="Arial"/>
              </a:endParaRPr>
            </a:p>
          </p:txBody>
        </p:sp>
        <p:sp>
          <p:nvSpPr>
            <p:cNvPr id="1020" name="Rectangle 138">
              <a:extLst>
                <a:ext uri="{FF2B5EF4-FFF2-40B4-BE49-F238E27FC236}">
                  <a16:creationId xmlns:a16="http://schemas.microsoft.com/office/drawing/2014/main" id="{AEFAEC25-FF98-48FD-8F1B-66C2039C8C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36295" y="4845976"/>
              <a:ext cx="53946" cy="8883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00" dirty="0">
                <a:solidFill>
                  <a:srgbClr val="013865"/>
                </a:solidFill>
                <a:cs typeface="Arial"/>
              </a:endParaRPr>
            </a:p>
          </p:txBody>
        </p:sp>
        <p:sp>
          <p:nvSpPr>
            <p:cNvPr id="1021" name="Rectangle 139">
              <a:extLst>
                <a:ext uri="{FF2B5EF4-FFF2-40B4-BE49-F238E27FC236}">
                  <a16:creationId xmlns:a16="http://schemas.microsoft.com/office/drawing/2014/main" id="{249463C8-6816-48E6-AF0B-E8DC7FFC20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97340" y="4845976"/>
              <a:ext cx="53946" cy="8883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00" dirty="0">
                <a:solidFill>
                  <a:srgbClr val="013865"/>
                </a:solidFill>
                <a:cs typeface="Arial"/>
              </a:endParaRPr>
            </a:p>
          </p:txBody>
        </p:sp>
        <p:sp>
          <p:nvSpPr>
            <p:cNvPr id="1022" name="Rectangle 140">
              <a:extLst>
                <a:ext uri="{FF2B5EF4-FFF2-40B4-BE49-F238E27FC236}">
                  <a16:creationId xmlns:a16="http://schemas.microsoft.com/office/drawing/2014/main" id="{F11ADE76-7F69-407F-8FB2-2813E422D6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6964" y="4845976"/>
              <a:ext cx="53946" cy="8883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00" dirty="0">
                <a:solidFill>
                  <a:srgbClr val="013865"/>
                </a:solidFill>
                <a:cs typeface="Arial"/>
              </a:endParaRPr>
            </a:p>
          </p:txBody>
        </p:sp>
        <p:sp>
          <p:nvSpPr>
            <p:cNvPr id="1023" name="Rectangle 141">
              <a:extLst>
                <a:ext uri="{FF2B5EF4-FFF2-40B4-BE49-F238E27FC236}">
                  <a16:creationId xmlns:a16="http://schemas.microsoft.com/office/drawing/2014/main" id="{4B23489F-A46A-41C9-A20C-EB80DA9B6B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7176" y="4845976"/>
              <a:ext cx="53946" cy="8883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00" dirty="0">
                <a:solidFill>
                  <a:srgbClr val="013865"/>
                </a:solidFill>
                <a:cs typeface="Arial"/>
              </a:endParaRPr>
            </a:p>
          </p:txBody>
        </p:sp>
        <p:sp>
          <p:nvSpPr>
            <p:cNvPr id="1024" name="Rectangle 142">
              <a:extLst>
                <a:ext uri="{FF2B5EF4-FFF2-40B4-BE49-F238E27FC236}">
                  <a16:creationId xmlns:a16="http://schemas.microsoft.com/office/drawing/2014/main" id="{856B54C0-098D-4967-B5E9-78F1DB756B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7845" y="4860438"/>
              <a:ext cx="53946" cy="7437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00" dirty="0">
                <a:solidFill>
                  <a:srgbClr val="013865"/>
                </a:solidFill>
                <a:cs typeface="Arial"/>
              </a:endParaRPr>
            </a:p>
          </p:txBody>
        </p:sp>
        <p:sp>
          <p:nvSpPr>
            <p:cNvPr id="1025" name="Rectangle 143">
              <a:extLst>
                <a:ext uri="{FF2B5EF4-FFF2-40B4-BE49-F238E27FC236}">
                  <a16:creationId xmlns:a16="http://schemas.microsoft.com/office/drawing/2014/main" id="{BDDC5639-0CB9-493A-94F0-C10386357B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8889" y="4860438"/>
              <a:ext cx="53946" cy="7437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00" dirty="0">
                <a:solidFill>
                  <a:srgbClr val="013865"/>
                </a:solidFill>
                <a:cs typeface="Arial"/>
              </a:endParaRPr>
            </a:p>
          </p:txBody>
        </p:sp>
        <p:sp>
          <p:nvSpPr>
            <p:cNvPr id="1026" name="Rectangle 144">
              <a:extLst>
                <a:ext uri="{FF2B5EF4-FFF2-40B4-BE49-F238E27FC236}">
                  <a16:creationId xmlns:a16="http://schemas.microsoft.com/office/drawing/2014/main" id="{601B9013-ACF9-4389-94AB-6CB05ECD88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0603" y="4860438"/>
              <a:ext cx="52527" cy="7437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00" dirty="0">
                <a:solidFill>
                  <a:srgbClr val="013865"/>
                </a:solidFill>
                <a:cs typeface="Arial"/>
              </a:endParaRPr>
            </a:p>
          </p:txBody>
        </p:sp>
        <p:sp>
          <p:nvSpPr>
            <p:cNvPr id="1027" name="Rectangle 145">
              <a:extLst>
                <a:ext uri="{FF2B5EF4-FFF2-40B4-BE49-F238E27FC236}">
                  <a16:creationId xmlns:a16="http://schemas.microsoft.com/office/drawing/2014/main" id="{A3903E5F-A799-4D13-9DC4-B2AF057E95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00227" y="4860438"/>
              <a:ext cx="51107" cy="7437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00" dirty="0">
                <a:solidFill>
                  <a:srgbClr val="013865"/>
                </a:solidFill>
                <a:cs typeface="Arial"/>
              </a:endParaRPr>
            </a:p>
          </p:txBody>
        </p:sp>
        <p:sp>
          <p:nvSpPr>
            <p:cNvPr id="1028" name="Rectangle 146">
              <a:extLst>
                <a:ext uri="{FF2B5EF4-FFF2-40B4-BE49-F238E27FC236}">
                  <a16:creationId xmlns:a16="http://schemas.microsoft.com/office/drawing/2014/main" id="{D3348BA5-B8D6-42C3-AA51-ADDB7CCBB3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6083" y="4822216"/>
              <a:ext cx="51107" cy="11259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00" dirty="0">
                <a:solidFill>
                  <a:srgbClr val="013865"/>
                </a:solidFill>
                <a:cs typeface="Arial"/>
              </a:endParaRPr>
            </a:p>
          </p:txBody>
        </p:sp>
        <p:sp>
          <p:nvSpPr>
            <p:cNvPr id="1029" name="Rectangle 147">
              <a:extLst>
                <a:ext uri="{FF2B5EF4-FFF2-40B4-BE49-F238E27FC236}">
                  <a16:creationId xmlns:a16="http://schemas.microsoft.com/office/drawing/2014/main" id="{FD435F6B-637B-4153-A9B2-7417AECC1E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1777" y="4890395"/>
              <a:ext cx="51107" cy="4132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00" dirty="0">
                <a:solidFill>
                  <a:srgbClr val="013865"/>
                </a:solidFill>
                <a:cs typeface="Arial"/>
              </a:endParaRPr>
            </a:p>
          </p:txBody>
        </p:sp>
        <p:sp>
          <p:nvSpPr>
            <p:cNvPr id="1030" name="Rectangle 148">
              <a:extLst>
                <a:ext uri="{FF2B5EF4-FFF2-40B4-BE49-F238E27FC236}">
                  <a16:creationId xmlns:a16="http://schemas.microsoft.com/office/drawing/2014/main" id="{61AD1BA2-AF03-410F-9BC1-B68920D291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22821" y="4890395"/>
              <a:ext cx="49688" cy="4132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00" dirty="0">
                <a:solidFill>
                  <a:srgbClr val="013865"/>
                </a:solidFill>
                <a:cs typeface="Arial"/>
              </a:endParaRPr>
            </a:p>
          </p:txBody>
        </p:sp>
        <p:sp>
          <p:nvSpPr>
            <p:cNvPr id="1031" name="Rectangle 149">
              <a:extLst>
                <a:ext uri="{FF2B5EF4-FFF2-40B4-BE49-F238E27FC236}">
                  <a16:creationId xmlns:a16="http://schemas.microsoft.com/office/drawing/2014/main" id="{193C723B-22C1-4992-8DF7-4E70C561A4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40651" y="4890395"/>
              <a:ext cx="52527" cy="4132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00" dirty="0">
                <a:solidFill>
                  <a:srgbClr val="013865"/>
                </a:solidFill>
                <a:cs typeface="Arial"/>
              </a:endParaRPr>
            </a:p>
          </p:txBody>
        </p:sp>
        <p:sp>
          <p:nvSpPr>
            <p:cNvPr id="1032" name="Rectangle 150">
              <a:extLst>
                <a:ext uri="{FF2B5EF4-FFF2-40B4-BE49-F238E27FC236}">
                  <a16:creationId xmlns:a16="http://schemas.microsoft.com/office/drawing/2014/main" id="{4F871DED-58CE-4A22-AABF-BB7BE129B9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00275" y="4890395"/>
              <a:ext cx="53946" cy="4132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00" dirty="0">
                <a:solidFill>
                  <a:srgbClr val="013865"/>
                </a:solidFill>
                <a:cs typeface="Arial"/>
              </a:endParaRPr>
            </a:p>
          </p:txBody>
        </p:sp>
        <p:sp>
          <p:nvSpPr>
            <p:cNvPr id="1033" name="Rectangle 151">
              <a:extLst>
                <a:ext uri="{FF2B5EF4-FFF2-40B4-BE49-F238E27FC236}">
                  <a16:creationId xmlns:a16="http://schemas.microsoft.com/office/drawing/2014/main" id="{BD37D02D-0C52-4C5E-92D4-EC91205CFB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1319" y="4890395"/>
              <a:ext cx="53946" cy="4132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00" dirty="0">
                <a:solidFill>
                  <a:srgbClr val="013865"/>
                </a:solidFill>
                <a:cs typeface="Arial"/>
              </a:endParaRPr>
            </a:p>
          </p:txBody>
        </p:sp>
        <p:sp>
          <p:nvSpPr>
            <p:cNvPr id="1034" name="Rectangle 152">
              <a:extLst>
                <a:ext uri="{FF2B5EF4-FFF2-40B4-BE49-F238E27FC236}">
                  <a16:creationId xmlns:a16="http://schemas.microsoft.com/office/drawing/2014/main" id="{DAEB3B9D-D9C9-4131-920B-5CB6FC4791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0944" y="4890395"/>
              <a:ext cx="53946" cy="4132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00" dirty="0">
                <a:solidFill>
                  <a:srgbClr val="013865"/>
                </a:solidFill>
                <a:cs typeface="Arial"/>
              </a:endParaRPr>
            </a:p>
          </p:txBody>
        </p:sp>
        <p:sp>
          <p:nvSpPr>
            <p:cNvPr id="1035" name="Rectangle 153">
              <a:extLst>
                <a:ext uri="{FF2B5EF4-FFF2-40B4-BE49-F238E27FC236}">
                  <a16:creationId xmlns:a16="http://schemas.microsoft.com/office/drawing/2014/main" id="{786022F5-0BCA-4629-BBEB-4D6FDF3D10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1989" y="4890395"/>
              <a:ext cx="53946" cy="4132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00" dirty="0">
                <a:solidFill>
                  <a:srgbClr val="013865"/>
                </a:solidFill>
                <a:cs typeface="Arial"/>
              </a:endParaRPr>
            </a:p>
          </p:txBody>
        </p:sp>
        <p:sp>
          <p:nvSpPr>
            <p:cNvPr id="1036" name="Rectangle 154">
              <a:extLst>
                <a:ext uri="{FF2B5EF4-FFF2-40B4-BE49-F238E27FC236}">
                  <a16:creationId xmlns:a16="http://schemas.microsoft.com/office/drawing/2014/main" id="{890B9A6B-C65C-4F07-BEB9-50D8E384F1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43032" y="4890395"/>
              <a:ext cx="52527" cy="4132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00" dirty="0">
                <a:solidFill>
                  <a:srgbClr val="013865"/>
                </a:solidFill>
                <a:cs typeface="Arial"/>
              </a:endParaRPr>
            </a:p>
          </p:txBody>
        </p:sp>
        <p:sp>
          <p:nvSpPr>
            <p:cNvPr id="1037" name="Rectangle 155">
              <a:extLst>
                <a:ext uri="{FF2B5EF4-FFF2-40B4-BE49-F238E27FC236}">
                  <a16:creationId xmlns:a16="http://schemas.microsoft.com/office/drawing/2014/main" id="{C08A9845-4AF9-49CF-BE01-9DDD622EE2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2657" y="4890395"/>
              <a:ext cx="53946" cy="4132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00" dirty="0">
                <a:solidFill>
                  <a:srgbClr val="013865"/>
                </a:solidFill>
                <a:cs typeface="Arial"/>
              </a:endParaRPr>
            </a:p>
          </p:txBody>
        </p:sp>
        <p:sp>
          <p:nvSpPr>
            <p:cNvPr id="1038" name="Rectangle 156">
              <a:extLst>
                <a:ext uri="{FF2B5EF4-FFF2-40B4-BE49-F238E27FC236}">
                  <a16:creationId xmlns:a16="http://schemas.microsoft.com/office/drawing/2014/main" id="{0851612F-169F-4D7F-8066-93A7200C75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23326" y="4890395"/>
              <a:ext cx="53946" cy="4132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00" dirty="0">
                <a:solidFill>
                  <a:srgbClr val="013865"/>
                </a:solidFill>
                <a:cs typeface="Arial"/>
              </a:endParaRPr>
            </a:p>
          </p:txBody>
        </p:sp>
        <p:sp>
          <p:nvSpPr>
            <p:cNvPr id="1039" name="Rectangle 157">
              <a:extLst>
                <a:ext uri="{FF2B5EF4-FFF2-40B4-BE49-F238E27FC236}">
                  <a16:creationId xmlns:a16="http://schemas.microsoft.com/office/drawing/2014/main" id="{3E43F03E-DD53-4E25-8646-57350C5422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4370" y="4904857"/>
              <a:ext cx="49688" cy="2685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00" dirty="0">
                <a:solidFill>
                  <a:srgbClr val="013865"/>
                </a:solidFill>
                <a:cs typeface="Arial"/>
              </a:endParaRPr>
            </a:p>
          </p:txBody>
        </p:sp>
        <p:sp>
          <p:nvSpPr>
            <p:cNvPr id="1040" name="Rectangle 158">
              <a:extLst>
                <a:ext uri="{FF2B5EF4-FFF2-40B4-BE49-F238E27FC236}">
                  <a16:creationId xmlns:a16="http://schemas.microsoft.com/office/drawing/2014/main" id="{349D3138-8740-4DB9-B423-C0581F7A86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02200" y="4904857"/>
              <a:ext cx="53946" cy="2685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00" dirty="0">
                <a:solidFill>
                  <a:srgbClr val="013865"/>
                </a:solidFill>
                <a:cs typeface="Arial"/>
              </a:endParaRPr>
            </a:p>
          </p:txBody>
        </p:sp>
        <p:sp>
          <p:nvSpPr>
            <p:cNvPr id="1041" name="Rectangle 159">
              <a:extLst>
                <a:ext uri="{FF2B5EF4-FFF2-40B4-BE49-F238E27FC236}">
                  <a16:creationId xmlns:a16="http://schemas.microsoft.com/office/drawing/2014/main" id="{8BBE4499-DEEE-40F4-90EC-909B17E35F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43538" y="4904857"/>
              <a:ext cx="53946" cy="2685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00" dirty="0">
                <a:solidFill>
                  <a:srgbClr val="013865"/>
                </a:solidFill>
                <a:cs typeface="Arial"/>
              </a:endParaRPr>
            </a:p>
          </p:txBody>
        </p:sp>
        <p:sp>
          <p:nvSpPr>
            <p:cNvPr id="1042" name="Rectangle 160">
              <a:extLst>
                <a:ext uri="{FF2B5EF4-FFF2-40B4-BE49-F238E27FC236}">
                  <a16:creationId xmlns:a16="http://schemas.microsoft.com/office/drawing/2014/main" id="{7B7D1E23-8776-46D8-84B2-D287D449FE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04582" y="4904857"/>
              <a:ext cx="52527" cy="2685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00" dirty="0">
                <a:solidFill>
                  <a:srgbClr val="013865"/>
                </a:solidFill>
                <a:cs typeface="Arial"/>
              </a:endParaRPr>
            </a:p>
          </p:txBody>
        </p:sp>
        <p:sp>
          <p:nvSpPr>
            <p:cNvPr id="1043" name="Rectangle 161">
              <a:extLst>
                <a:ext uri="{FF2B5EF4-FFF2-40B4-BE49-F238E27FC236}">
                  <a16:creationId xmlns:a16="http://schemas.microsoft.com/office/drawing/2014/main" id="{3A9A41F0-E33D-4365-B273-E253E07825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4207" y="4904857"/>
              <a:ext cx="53946" cy="2685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00" dirty="0">
                <a:solidFill>
                  <a:srgbClr val="013865"/>
                </a:solidFill>
                <a:cs typeface="Arial"/>
              </a:endParaRPr>
            </a:p>
          </p:txBody>
        </p:sp>
        <p:sp>
          <p:nvSpPr>
            <p:cNvPr id="1044" name="Rectangle 162">
              <a:extLst>
                <a:ext uri="{FF2B5EF4-FFF2-40B4-BE49-F238E27FC236}">
                  <a16:creationId xmlns:a16="http://schemas.microsoft.com/office/drawing/2014/main" id="{C558F036-24EA-4428-B532-57D8831D64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25251" y="4904857"/>
              <a:ext cx="53946" cy="2685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00" dirty="0">
                <a:solidFill>
                  <a:srgbClr val="013865"/>
                </a:solidFill>
                <a:cs typeface="Arial"/>
              </a:endParaRPr>
            </a:p>
          </p:txBody>
        </p:sp>
        <p:sp>
          <p:nvSpPr>
            <p:cNvPr id="1045" name="Rectangle 163">
              <a:extLst>
                <a:ext uri="{FF2B5EF4-FFF2-40B4-BE49-F238E27FC236}">
                  <a16:creationId xmlns:a16="http://schemas.microsoft.com/office/drawing/2014/main" id="{896945A6-E8B3-4877-808F-3EC7A3D598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84876" y="4904857"/>
              <a:ext cx="53946" cy="2685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00" dirty="0">
                <a:solidFill>
                  <a:srgbClr val="013865"/>
                </a:solidFill>
                <a:cs typeface="Arial"/>
              </a:endParaRPr>
            </a:p>
          </p:txBody>
        </p:sp>
        <p:sp>
          <p:nvSpPr>
            <p:cNvPr id="1046" name="Rectangle 164">
              <a:extLst>
                <a:ext uri="{FF2B5EF4-FFF2-40B4-BE49-F238E27FC236}">
                  <a16:creationId xmlns:a16="http://schemas.microsoft.com/office/drawing/2014/main" id="{D37D1B83-A9EA-4693-880F-9D94337663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45920" y="4904857"/>
              <a:ext cx="49688" cy="2685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00" dirty="0">
                <a:solidFill>
                  <a:srgbClr val="013865"/>
                </a:solidFill>
                <a:cs typeface="Arial"/>
              </a:endParaRPr>
            </a:p>
          </p:txBody>
        </p:sp>
        <p:sp>
          <p:nvSpPr>
            <p:cNvPr id="1047" name="Rectangle 165">
              <a:extLst>
                <a:ext uri="{FF2B5EF4-FFF2-40B4-BE49-F238E27FC236}">
                  <a16:creationId xmlns:a16="http://schemas.microsoft.com/office/drawing/2014/main" id="{08556F88-1DD3-48C0-9A36-5B8E3009BB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06965" y="4904857"/>
              <a:ext cx="49688" cy="2685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00" dirty="0">
                <a:solidFill>
                  <a:srgbClr val="013865"/>
                </a:solidFill>
                <a:cs typeface="Arial"/>
              </a:endParaRPr>
            </a:p>
          </p:txBody>
        </p:sp>
        <p:sp>
          <p:nvSpPr>
            <p:cNvPr id="1048" name="Rectangle 166">
              <a:extLst>
                <a:ext uri="{FF2B5EF4-FFF2-40B4-BE49-F238E27FC236}">
                  <a16:creationId xmlns:a16="http://schemas.microsoft.com/office/drawing/2014/main" id="{F4C10996-24EB-4202-9068-D901E138A0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63750" y="4904857"/>
              <a:ext cx="53946" cy="2685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00" dirty="0">
                <a:solidFill>
                  <a:srgbClr val="013865"/>
                </a:solidFill>
                <a:cs typeface="Arial"/>
              </a:endParaRPr>
            </a:p>
          </p:txBody>
        </p:sp>
        <p:sp>
          <p:nvSpPr>
            <p:cNvPr id="1049" name="Rectangle 167">
              <a:extLst>
                <a:ext uri="{FF2B5EF4-FFF2-40B4-BE49-F238E27FC236}">
                  <a16:creationId xmlns:a16="http://schemas.microsoft.com/office/drawing/2014/main" id="{AC7CEA0D-55C7-43D3-B71A-69665E9931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23375" y="4904857"/>
              <a:ext cx="53946" cy="2685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00" dirty="0">
                <a:solidFill>
                  <a:srgbClr val="013865"/>
                </a:solidFill>
                <a:cs typeface="Arial"/>
              </a:endParaRPr>
            </a:p>
          </p:txBody>
        </p:sp>
        <p:sp>
          <p:nvSpPr>
            <p:cNvPr id="1050" name="Rectangle 168">
              <a:extLst>
                <a:ext uri="{FF2B5EF4-FFF2-40B4-BE49-F238E27FC236}">
                  <a16:creationId xmlns:a16="http://schemas.microsoft.com/office/drawing/2014/main" id="{A7BB06FC-324E-4297-80AE-7840065FEB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84419" y="4904857"/>
              <a:ext cx="53946" cy="2685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00" dirty="0">
                <a:solidFill>
                  <a:srgbClr val="013865"/>
                </a:solidFill>
                <a:cs typeface="Arial"/>
              </a:endParaRPr>
            </a:p>
          </p:txBody>
        </p:sp>
        <p:sp>
          <p:nvSpPr>
            <p:cNvPr id="1051" name="Rectangle 169">
              <a:extLst>
                <a:ext uri="{FF2B5EF4-FFF2-40B4-BE49-F238E27FC236}">
                  <a16:creationId xmlns:a16="http://schemas.microsoft.com/office/drawing/2014/main" id="{87B99D2A-F290-42F2-9D30-36C21CDF93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05088" y="4904857"/>
              <a:ext cx="53946" cy="2685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00" dirty="0">
                <a:solidFill>
                  <a:srgbClr val="013865"/>
                </a:solidFill>
                <a:cs typeface="Arial"/>
              </a:endParaRPr>
            </a:p>
          </p:txBody>
        </p:sp>
        <p:sp>
          <p:nvSpPr>
            <p:cNvPr id="1052" name="Rectangle 274">
              <a:extLst>
                <a:ext uri="{FF2B5EF4-FFF2-40B4-BE49-F238E27FC236}">
                  <a16:creationId xmlns:a16="http://schemas.microsoft.com/office/drawing/2014/main" id="{4D7404FC-7DD6-4967-9580-BCFDC9A95F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45463" y="4915187"/>
              <a:ext cx="52527" cy="16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00" dirty="0">
                <a:solidFill>
                  <a:srgbClr val="013865"/>
                </a:solidFill>
                <a:cs typeface="Arial"/>
              </a:endParaRPr>
            </a:p>
          </p:txBody>
        </p:sp>
        <p:sp>
          <p:nvSpPr>
            <p:cNvPr id="1053" name="Rectangle 275">
              <a:extLst>
                <a:ext uri="{FF2B5EF4-FFF2-40B4-BE49-F238E27FC236}">
                  <a16:creationId xmlns:a16="http://schemas.microsoft.com/office/drawing/2014/main" id="{BD679E41-05BF-408F-8BF4-B1935AE424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3995" y="4890395"/>
              <a:ext cx="51107" cy="4132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00" dirty="0">
                <a:solidFill>
                  <a:srgbClr val="013865"/>
                </a:solidFill>
                <a:cs typeface="Arial"/>
              </a:endParaRPr>
            </a:p>
          </p:txBody>
        </p:sp>
        <p:sp>
          <p:nvSpPr>
            <p:cNvPr id="1054" name="Rectangle 276">
              <a:extLst>
                <a:ext uri="{FF2B5EF4-FFF2-40B4-BE49-F238E27FC236}">
                  <a16:creationId xmlns:a16="http://schemas.microsoft.com/office/drawing/2014/main" id="{6ABD560B-83A7-4D0A-8708-7F404996FF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61825" y="4890395"/>
              <a:ext cx="53946" cy="4132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00" dirty="0">
                <a:solidFill>
                  <a:srgbClr val="013865"/>
                </a:solidFill>
                <a:cs typeface="Arial"/>
              </a:endParaRPr>
            </a:p>
          </p:txBody>
        </p:sp>
        <p:sp>
          <p:nvSpPr>
            <p:cNvPr id="1055" name="Rectangle 277">
              <a:extLst>
                <a:ext uri="{FF2B5EF4-FFF2-40B4-BE49-F238E27FC236}">
                  <a16:creationId xmlns:a16="http://schemas.microsoft.com/office/drawing/2014/main" id="{32B7C192-01D5-4CA3-9F46-A06F57F35D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22869" y="4890395"/>
              <a:ext cx="53946" cy="4132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00" dirty="0">
                <a:solidFill>
                  <a:srgbClr val="013865"/>
                </a:solidFill>
                <a:cs typeface="Arial"/>
              </a:endParaRPr>
            </a:p>
          </p:txBody>
        </p:sp>
        <p:grpSp>
          <p:nvGrpSpPr>
            <p:cNvPr id="1056" name="Group 1055">
              <a:extLst>
                <a:ext uri="{FF2B5EF4-FFF2-40B4-BE49-F238E27FC236}">
                  <a16:creationId xmlns:a16="http://schemas.microsoft.com/office/drawing/2014/main" id="{A6A4031E-CE23-4FFD-B653-640A1F0023F7}"/>
                </a:ext>
              </a:extLst>
            </p:cNvPr>
            <p:cNvGrpSpPr/>
            <p:nvPr/>
          </p:nvGrpSpPr>
          <p:grpSpPr>
            <a:xfrm>
              <a:off x="6731628" y="3963037"/>
              <a:ext cx="2614264" cy="246221"/>
              <a:chOff x="7588093" y="3875394"/>
              <a:chExt cx="2614264" cy="246221"/>
            </a:xfrm>
          </p:grpSpPr>
          <p:sp>
            <p:nvSpPr>
              <p:cNvPr id="1176" name="TextBox 1175">
                <a:extLst>
                  <a:ext uri="{FF2B5EF4-FFF2-40B4-BE49-F238E27FC236}">
                    <a16:creationId xmlns:a16="http://schemas.microsoft.com/office/drawing/2014/main" id="{EA276B86-3FD7-47BC-A201-ACF0FD147F0D}"/>
                  </a:ext>
                </a:extLst>
              </p:cNvPr>
              <p:cNvSpPr txBox="1"/>
              <p:nvPr/>
            </p:nvSpPr>
            <p:spPr>
              <a:xfrm>
                <a:off x="7632379" y="3875394"/>
                <a:ext cx="256997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000" dirty="0">
                    <a:solidFill>
                      <a:srgbClr val="000000"/>
                    </a:solidFill>
                    <a:cs typeface="Arial"/>
                  </a:rPr>
                  <a:t>Synonymous             Non-synonymous</a:t>
                </a:r>
              </a:p>
            </p:txBody>
          </p:sp>
          <p:sp>
            <p:nvSpPr>
              <p:cNvPr id="1177" name="Rectangle 174">
                <a:extLst>
                  <a:ext uri="{FF2B5EF4-FFF2-40B4-BE49-F238E27FC236}">
                    <a16:creationId xmlns:a16="http://schemas.microsoft.com/office/drawing/2014/main" id="{021D23B5-3090-493D-9547-C45706EFC4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88093" y="3956933"/>
                <a:ext cx="92641" cy="9370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dirty="0">
                  <a:solidFill>
                    <a:srgbClr val="013865"/>
                  </a:solidFill>
                  <a:cs typeface="Arial"/>
                </a:endParaRPr>
              </a:p>
            </p:txBody>
          </p:sp>
          <p:sp>
            <p:nvSpPr>
              <p:cNvPr id="1178" name="Rectangle 176">
                <a:extLst>
                  <a:ext uri="{FF2B5EF4-FFF2-40B4-BE49-F238E27FC236}">
                    <a16:creationId xmlns:a16="http://schemas.microsoft.com/office/drawing/2014/main" id="{5CDE66D9-5A36-4AAF-A46A-24851EA9DA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28976" y="3951652"/>
                <a:ext cx="92641" cy="93703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dirty="0">
                  <a:solidFill>
                    <a:srgbClr val="013865"/>
                  </a:solidFill>
                  <a:cs typeface="Arial"/>
                </a:endParaRPr>
              </a:p>
            </p:txBody>
          </p:sp>
        </p:grpSp>
        <p:sp>
          <p:nvSpPr>
            <p:cNvPr id="1057" name="TextBox 1056">
              <a:extLst>
                <a:ext uri="{FF2B5EF4-FFF2-40B4-BE49-F238E27FC236}">
                  <a16:creationId xmlns:a16="http://schemas.microsoft.com/office/drawing/2014/main" id="{97E7AE02-3646-4111-8B3B-D185465827CC}"/>
                </a:ext>
              </a:extLst>
            </p:cNvPr>
            <p:cNvSpPr txBox="1"/>
            <p:nvPr/>
          </p:nvSpPr>
          <p:spPr>
            <a:xfrm>
              <a:off x="2360691" y="3865066"/>
              <a:ext cx="3129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00" dirty="0">
                  <a:solidFill>
                    <a:srgbClr val="000000"/>
                  </a:solidFill>
                  <a:cs typeface="Arial"/>
                </a:rPr>
                <a:t>10</a:t>
              </a:r>
            </a:p>
          </p:txBody>
        </p:sp>
        <p:sp>
          <p:nvSpPr>
            <p:cNvPr id="1058" name="TextBox 1057">
              <a:extLst>
                <a:ext uri="{FF2B5EF4-FFF2-40B4-BE49-F238E27FC236}">
                  <a16:creationId xmlns:a16="http://schemas.microsoft.com/office/drawing/2014/main" id="{84A34A4A-C4AC-4FB5-B81E-44E8C3EEB98C}"/>
                </a:ext>
              </a:extLst>
            </p:cNvPr>
            <p:cNvSpPr txBox="1"/>
            <p:nvPr/>
          </p:nvSpPr>
          <p:spPr>
            <a:xfrm>
              <a:off x="2424812" y="4055858"/>
              <a:ext cx="24878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00" dirty="0">
                  <a:solidFill>
                    <a:srgbClr val="000000"/>
                  </a:solidFill>
                  <a:cs typeface="Arial"/>
                </a:rPr>
                <a:t>8</a:t>
              </a:r>
            </a:p>
          </p:txBody>
        </p:sp>
        <p:sp>
          <p:nvSpPr>
            <p:cNvPr id="1059" name="TextBox 1058">
              <a:extLst>
                <a:ext uri="{FF2B5EF4-FFF2-40B4-BE49-F238E27FC236}">
                  <a16:creationId xmlns:a16="http://schemas.microsoft.com/office/drawing/2014/main" id="{A1186AC1-5AFE-4C81-8C18-5727F6D58289}"/>
                </a:ext>
              </a:extLst>
            </p:cNvPr>
            <p:cNvSpPr txBox="1"/>
            <p:nvPr/>
          </p:nvSpPr>
          <p:spPr>
            <a:xfrm>
              <a:off x="2424812" y="4246650"/>
              <a:ext cx="24878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00" dirty="0">
                  <a:solidFill>
                    <a:srgbClr val="000000"/>
                  </a:solidFill>
                  <a:cs typeface="Arial"/>
                </a:rPr>
                <a:t>6</a:t>
              </a:r>
            </a:p>
          </p:txBody>
        </p:sp>
        <p:sp>
          <p:nvSpPr>
            <p:cNvPr id="1060" name="TextBox 1059">
              <a:extLst>
                <a:ext uri="{FF2B5EF4-FFF2-40B4-BE49-F238E27FC236}">
                  <a16:creationId xmlns:a16="http://schemas.microsoft.com/office/drawing/2014/main" id="{ACE87872-0792-49A9-A862-C22F2D18CFF5}"/>
                </a:ext>
              </a:extLst>
            </p:cNvPr>
            <p:cNvSpPr txBox="1"/>
            <p:nvPr/>
          </p:nvSpPr>
          <p:spPr>
            <a:xfrm>
              <a:off x="2424811" y="4437442"/>
              <a:ext cx="24878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00" dirty="0">
                  <a:solidFill>
                    <a:srgbClr val="000000"/>
                  </a:solidFill>
                  <a:cs typeface="Arial"/>
                </a:rPr>
                <a:t>4</a:t>
              </a:r>
            </a:p>
          </p:txBody>
        </p:sp>
        <p:sp>
          <p:nvSpPr>
            <p:cNvPr id="1061" name="TextBox 1060">
              <a:extLst>
                <a:ext uri="{FF2B5EF4-FFF2-40B4-BE49-F238E27FC236}">
                  <a16:creationId xmlns:a16="http://schemas.microsoft.com/office/drawing/2014/main" id="{0A5EB1B6-A7E1-4A25-B1FB-34EBEF3B074C}"/>
                </a:ext>
              </a:extLst>
            </p:cNvPr>
            <p:cNvSpPr txBox="1"/>
            <p:nvPr/>
          </p:nvSpPr>
          <p:spPr>
            <a:xfrm>
              <a:off x="2424812" y="4819025"/>
              <a:ext cx="24878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00" dirty="0">
                  <a:solidFill>
                    <a:srgbClr val="000000"/>
                  </a:solidFill>
                  <a:cs typeface="Arial"/>
                </a:rPr>
                <a:t>0</a:t>
              </a:r>
            </a:p>
          </p:txBody>
        </p:sp>
        <p:sp>
          <p:nvSpPr>
            <p:cNvPr id="1062" name="TextBox 1061">
              <a:extLst>
                <a:ext uri="{FF2B5EF4-FFF2-40B4-BE49-F238E27FC236}">
                  <a16:creationId xmlns:a16="http://schemas.microsoft.com/office/drawing/2014/main" id="{F37B7669-889B-4444-A763-52F18550462F}"/>
                </a:ext>
              </a:extLst>
            </p:cNvPr>
            <p:cNvSpPr txBox="1"/>
            <p:nvPr/>
          </p:nvSpPr>
          <p:spPr>
            <a:xfrm>
              <a:off x="2424812" y="4628234"/>
              <a:ext cx="24878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00" dirty="0">
                  <a:solidFill>
                    <a:srgbClr val="000000"/>
                  </a:solidFill>
                  <a:cs typeface="Arial"/>
                </a:rPr>
                <a:t>2</a:t>
              </a:r>
            </a:p>
          </p:txBody>
        </p:sp>
        <p:sp>
          <p:nvSpPr>
            <p:cNvPr id="1063" name="TextBox 1062">
              <a:extLst>
                <a:ext uri="{FF2B5EF4-FFF2-40B4-BE49-F238E27FC236}">
                  <a16:creationId xmlns:a16="http://schemas.microsoft.com/office/drawing/2014/main" id="{F27029D9-98E3-4B89-9B78-8275364414AB}"/>
                </a:ext>
              </a:extLst>
            </p:cNvPr>
            <p:cNvSpPr txBox="1"/>
            <p:nvPr/>
          </p:nvSpPr>
          <p:spPr>
            <a:xfrm rot="16200000">
              <a:off x="1518821" y="4360276"/>
              <a:ext cx="166148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sz="1000" dirty="0" smtClean="0">
                  <a:solidFill>
                    <a:srgbClr val="000000"/>
                  </a:solidFill>
                  <a:cs typeface="Arial"/>
                </a:rPr>
                <a:t>Počty mutací</a:t>
              </a:r>
              <a:r>
                <a:rPr lang="en-GB" sz="1000" dirty="0" smtClean="0">
                  <a:solidFill>
                    <a:srgbClr val="000000"/>
                  </a:solidFill>
                  <a:cs typeface="Arial"/>
                </a:rPr>
                <a:t> </a:t>
              </a:r>
              <a:r>
                <a:rPr lang="en-GB" sz="1000" dirty="0">
                  <a:solidFill>
                    <a:srgbClr val="000000"/>
                  </a:solidFill>
                  <a:cs typeface="Arial"/>
                </a:rPr>
                <a:t>/ Mb</a:t>
              </a:r>
            </a:p>
          </p:txBody>
        </p:sp>
        <p:grpSp>
          <p:nvGrpSpPr>
            <p:cNvPr id="1064" name="Group 1063">
              <a:extLst>
                <a:ext uri="{FF2B5EF4-FFF2-40B4-BE49-F238E27FC236}">
                  <a16:creationId xmlns:a16="http://schemas.microsoft.com/office/drawing/2014/main" id="{B2ABEB0C-4ED9-4D69-84FB-15FD13D6A9E3}"/>
                </a:ext>
              </a:extLst>
            </p:cNvPr>
            <p:cNvGrpSpPr/>
            <p:nvPr/>
          </p:nvGrpSpPr>
          <p:grpSpPr>
            <a:xfrm>
              <a:off x="9317433" y="4369831"/>
              <a:ext cx="771417" cy="861774"/>
              <a:chOff x="7674900" y="3695539"/>
              <a:chExt cx="771417" cy="861774"/>
            </a:xfrm>
          </p:grpSpPr>
          <p:sp>
            <p:nvSpPr>
              <p:cNvPr id="1170" name="TextBox 1169">
                <a:extLst>
                  <a:ext uri="{FF2B5EF4-FFF2-40B4-BE49-F238E27FC236}">
                    <a16:creationId xmlns:a16="http://schemas.microsoft.com/office/drawing/2014/main" id="{FC00C6A1-B598-42C2-91EE-83866D33E36F}"/>
                  </a:ext>
                </a:extLst>
              </p:cNvPr>
              <p:cNvSpPr txBox="1"/>
              <p:nvPr/>
            </p:nvSpPr>
            <p:spPr>
              <a:xfrm>
                <a:off x="7748690" y="3695539"/>
                <a:ext cx="697627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000" dirty="0">
                    <a:solidFill>
                      <a:srgbClr val="000000"/>
                    </a:solidFill>
                    <a:cs typeface="Arial"/>
                  </a:rPr>
                  <a:t>Luminal A</a:t>
                </a: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000" dirty="0">
                    <a:solidFill>
                      <a:srgbClr val="000000"/>
                    </a:solidFill>
                    <a:cs typeface="Arial"/>
                  </a:rPr>
                  <a:t>Luminal B</a:t>
                </a: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000" dirty="0">
                    <a:solidFill>
                      <a:srgbClr val="000000"/>
                    </a:solidFill>
                    <a:cs typeface="Arial"/>
                  </a:rPr>
                  <a:t>HER2+</a:t>
                </a: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000" dirty="0">
                    <a:solidFill>
                      <a:srgbClr val="000000"/>
                    </a:solidFill>
                    <a:cs typeface="Arial"/>
                  </a:rPr>
                  <a:t>Basal</a:t>
                </a: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000" dirty="0">
                    <a:solidFill>
                      <a:srgbClr val="000000"/>
                    </a:solidFill>
                    <a:cs typeface="Arial"/>
                  </a:rPr>
                  <a:t>Normal</a:t>
                </a:r>
              </a:p>
            </p:txBody>
          </p:sp>
          <p:sp>
            <p:nvSpPr>
              <p:cNvPr id="1171" name="Rectangle 172">
                <a:extLst>
                  <a:ext uri="{FF2B5EF4-FFF2-40B4-BE49-F238E27FC236}">
                    <a16:creationId xmlns:a16="http://schemas.microsoft.com/office/drawing/2014/main" id="{D70B2C74-8084-4DDA-A671-DCBC53A0EC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74900" y="4230510"/>
                <a:ext cx="92641" cy="93704"/>
              </a:xfrm>
              <a:prstGeom prst="rect">
                <a:avLst/>
              </a:prstGeom>
              <a:solidFill>
                <a:srgbClr val="ED1C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dirty="0">
                  <a:solidFill>
                    <a:srgbClr val="013865"/>
                  </a:solidFill>
                  <a:cs typeface="Arial"/>
                </a:endParaRPr>
              </a:p>
            </p:txBody>
          </p:sp>
          <p:sp>
            <p:nvSpPr>
              <p:cNvPr id="1172" name="Rectangle 173">
                <a:extLst>
                  <a:ext uri="{FF2B5EF4-FFF2-40B4-BE49-F238E27FC236}">
                    <a16:creationId xmlns:a16="http://schemas.microsoft.com/office/drawing/2014/main" id="{1C58E778-A496-4017-A146-B3D8D378D2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74900" y="4077487"/>
                <a:ext cx="92641" cy="93704"/>
              </a:xfrm>
              <a:prstGeom prst="rect">
                <a:avLst/>
              </a:prstGeom>
              <a:solidFill>
                <a:srgbClr val="EC00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dirty="0">
                  <a:solidFill>
                    <a:srgbClr val="013865"/>
                  </a:solidFill>
                  <a:cs typeface="Arial"/>
                </a:endParaRPr>
              </a:p>
            </p:txBody>
          </p:sp>
          <p:sp>
            <p:nvSpPr>
              <p:cNvPr id="1173" name="Rectangle 174">
                <a:extLst>
                  <a:ext uri="{FF2B5EF4-FFF2-40B4-BE49-F238E27FC236}">
                    <a16:creationId xmlns:a16="http://schemas.microsoft.com/office/drawing/2014/main" id="{39B99193-59C7-4617-9F00-84B305A300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74900" y="3771441"/>
                <a:ext cx="92641" cy="93704"/>
              </a:xfrm>
              <a:prstGeom prst="rect">
                <a:avLst/>
              </a:prstGeom>
              <a:solidFill>
                <a:srgbClr val="00AE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dirty="0">
                  <a:solidFill>
                    <a:srgbClr val="013865"/>
                  </a:solidFill>
                  <a:cs typeface="Arial"/>
                </a:endParaRPr>
              </a:p>
            </p:txBody>
          </p:sp>
          <p:sp>
            <p:nvSpPr>
              <p:cNvPr id="1174" name="Rectangle 176">
                <a:extLst>
                  <a:ext uri="{FF2B5EF4-FFF2-40B4-BE49-F238E27FC236}">
                    <a16:creationId xmlns:a16="http://schemas.microsoft.com/office/drawing/2014/main" id="{5EA832D8-E6A2-4268-9C24-9618FD0485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74900" y="4383535"/>
                <a:ext cx="92641" cy="93704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dirty="0">
                  <a:solidFill>
                    <a:srgbClr val="013865"/>
                  </a:solidFill>
                  <a:cs typeface="Arial"/>
                </a:endParaRPr>
              </a:p>
            </p:txBody>
          </p:sp>
          <p:sp>
            <p:nvSpPr>
              <p:cNvPr id="1175" name="Rectangle 177">
                <a:extLst>
                  <a:ext uri="{FF2B5EF4-FFF2-40B4-BE49-F238E27FC236}">
                    <a16:creationId xmlns:a16="http://schemas.microsoft.com/office/drawing/2014/main" id="{8C7D4869-FEFC-4D33-A405-B5CE1EFC44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74900" y="3924464"/>
                <a:ext cx="92641" cy="93704"/>
              </a:xfrm>
              <a:prstGeom prst="rect">
                <a:avLst/>
              </a:prstGeom>
              <a:solidFill>
                <a:srgbClr val="C49A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dirty="0">
                  <a:solidFill>
                    <a:srgbClr val="013865"/>
                  </a:solidFill>
                  <a:cs typeface="Arial"/>
                </a:endParaRPr>
              </a:p>
            </p:txBody>
          </p:sp>
        </p:grpSp>
        <p:grpSp>
          <p:nvGrpSpPr>
            <p:cNvPr id="1065" name="Group 1064">
              <a:extLst>
                <a:ext uri="{FF2B5EF4-FFF2-40B4-BE49-F238E27FC236}">
                  <a16:creationId xmlns:a16="http://schemas.microsoft.com/office/drawing/2014/main" id="{86334387-5E7E-45BD-B5EB-15BF5A752C0B}"/>
                </a:ext>
              </a:extLst>
            </p:cNvPr>
            <p:cNvGrpSpPr/>
            <p:nvPr/>
          </p:nvGrpSpPr>
          <p:grpSpPr>
            <a:xfrm>
              <a:off x="2762331" y="5000926"/>
              <a:ext cx="6203803" cy="173546"/>
              <a:chOff x="1163638" y="4019551"/>
              <a:chExt cx="6937375" cy="266700"/>
            </a:xfrm>
          </p:grpSpPr>
          <p:sp>
            <p:nvSpPr>
              <p:cNvPr id="1067" name="Rectangle 170">
                <a:extLst>
                  <a:ext uri="{FF2B5EF4-FFF2-40B4-BE49-F238E27FC236}">
                    <a16:creationId xmlns:a16="http://schemas.microsoft.com/office/drawing/2014/main" id="{043FA327-7F95-4882-ACE3-65CBB29634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24813" y="4019551"/>
                <a:ext cx="76200" cy="2667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dirty="0">
                  <a:solidFill>
                    <a:srgbClr val="013865"/>
                  </a:solidFill>
                  <a:cs typeface="Arial"/>
                </a:endParaRPr>
              </a:p>
            </p:txBody>
          </p:sp>
          <p:sp>
            <p:nvSpPr>
              <p:cNvPr id="1068" name="Rectangle 171">
                <a:extLst>
                  <a:ext uri="{FF2B5EF4-FFF2-40B4-BE49-F238E27FC236}">
                    <a16:creationId xmlns:a16="http://schemas.microsoft.com/office/drawing/2014/main" id="{A4A84358-3FF2-4B13-8CFA-4DCB5FE95A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57547" y="4019551"/>
                <a:ext cx="74613" cy="2667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dirty="0">
                  <a:solidFill>
                    <a:srgbClr val="013865"/>
                  </a:solidFill>
                  <a:cs typeface="Arial"/>
                </a:endParaRPr>
              </a:p>
            </p:txBody>
          </p:sp>
          <p:sp>
            <p:nvSpPr>
              <p:cNvPr id="1069" name="Rectangle 172">
                <a:extLst>
                  <a:ext uri="{FF2B5EF4-FFF2-40B4-BE49-F238E27FC236}">
                    <a16:creationId xmlns:a16="http://schemas.microsoft.com/office/drawing/2014/main" id="{950E18A9-71FB-4F3D-A8E8-AD9D9FC96F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88662" y="4019551"/>
                <a:ext cx="76200" cy="266700"/>
              </a:xfrm>
              <a:prstGeom prst="rect">
                <a:avLst/>
              </a:prstGeom>
              <a:solidFill>
                <a:srgbClr val="ED1C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dirty="0">
                  <a:solidFill>
                    <a:srgbClr val="013865"/>
                  </a:solidFill>
                  <a:cs typeface="Arial"/>
                </a:endParaRPr>
              </a:p>
            </p:txBody>
          </p:sp>
          <p:sp>
            <p:nvSpPr>
              <p:cNvPr id="1070" name="Rectangle 173">
                <a:extLst>
                  <a:ext uri="{FF2B5EF4-FFF2-40B4-BE49-F238E27FC236}">
                    <a16:creationId xmlns:a16="http://schemas.microsoft.com/office/drawing/2014/main" id="{21E0C0FD-FDD3-49BE-8FD5-58FB2DDA5B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21364" y="4019551"/>
                <a:ext cx="74613" cy="266700"/>
              </a:xfrm>
              <a:prstGeom prst="rect">
                <a:avLst/>
              </a:prstGeom>
              <a:solidFill>
                <a:srgbClr val="EC00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dirty="0">
                  <a:solidFill>
                    <a:srgbClr val="013865"/>
                  </a:solidFill>
                  <a:cs typeface="Arial"/>
                </a:endParaRPr>
              </a:p>
            </p:txBody>
          </p:sp>
          <p:sp>
            <p:nvSpPr>
              <p:cNvPr id="1071" name="Rectangle 174">
                <a:extLst>
                  <a:ext uri="{FF2B5EF4-FFF2-40B4-BE49-F238E27FC236}">
                    <a16:creationId xmlns:a16="http://schemas.microsoft.com/office/drawing/2014/main" id="{2B1F9437-D1B6-4B8F-8FD9-460F90272D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54066" y="4019551"/>
                <a:ext cx="74613" cy="266700"/>
              </a:xfrm>
              <a:prstGeom prst="rect">
                <a:avLst/>
              </a:prstGeom>
              <a:solidFill>
                <a:srgbClr val="00AE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dirty="0">
                  <a:solidFill>
                    <a:srgbClr val="013865"/>
                  </a:solidFill>
                  <a:cs typeface="Arial"/>
                </a:endParaRPr>
              </a:p>
            </p:txBody>
          </p:sp>
          <p:sp>
            <p:nvSpPr>
              <p:cNvPr id="1072" name="Rectangle 175">
                <a:extLst>
                  <a:ext uri="{FF2B5EF4-FFF2-40B4-BE49-F238E27FC236}">
                    <a16:creationId xmlns:a16="http://schemas.microsoft.com/office/drawing/2014/main" id="{0BD38FDE-15AA-41B2-BAFD-352F23C259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9943" y="4019551"/>
                <a:ext cx="71438" cy="266700"/>
              </a:xfrm>
              <a:prstGeom prst="rect">
                <a:avLst/>
              </a:prstGeom>
              <a:solidFill>
                <a:srgbClr val="00AE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dirty="0">
                  <a:solidFill>
                    <a:srgbClr val="013865"/>
                  </a:solidFill>
                  <a:cs typeface="Arial"/>
                </a:endParaRPr>
              </a:p>
            </p:txBody>
          </p:sp>
          <p:sp>
            <p:nvSpPr>
              <p:cNvPr id="1073" name="Rectangle 176">
                <a:extLst>
                  <a:ext uri="{FF2B5EF4-FFF2-40B4-BE49-F238E27FC236}">
                    <a16:creationId xmlns:a16="http://schemas.microsoft.com/office/drawing/2014/main" id="{AB7BCD95-5F3B-4DAE-9ED1-D0115E5D36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25820" y="4019551"/>
                <a:ext cx="71438" cy="2667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dirty="0">
                  <a:solidFill>
                    <a:srgbClr val="013865"/>
                  </a:solidFill>
                  <a:cs typeface="Arial"/>
                </a:endParaRPr>
              </a:p>
            </p:txBody>
          </p:sp>
          <p:sp>
            <p:nvSpPr>
              <p:cNvPr id="1074" name="Rectangle 177">
                <a:extLst>
                  <a:ext uri="{FF2B5EF4-FFF2-40B4-BE49-F238E27FC236}">
                    <a16:creationId xmlns:a16="http://schemas.microsoft.com/office/drawing/2014/main" id="{B9120258-35B8-400B-B3E3-1E23291128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58522" y="4019551"/>
                <a:ext cx="74613" cy="266700"/>
              </a:xfrm>
              <a:prstGeom prst="rect">
                <a:avLst/>
              </a:prstGeom>
              <a:solidFill>
                <a:srgbClr val="C49A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dirty="0">
                  <a:solidFill>
                    <a:srgbClr val="013865"/>
                  </a:solidFill>
                  <a:cs typeface="Arial"/>
                </a:endParaRPr>
              </a:p>
            </p:txBody>
          </p:sp>
          <p:sp>
            <p:nvSpPr>
              <p:cNvPr id="1075" name="Rectangle 178">
                <a:extLst>
                  <a:ext uri="{FF2B5EF4-FFF2-40B4-BE49-F238E27FC236}">
                    <a16:creationId xmlns:a16="http://schemas.microsoft.com/office/drawing/2014/main" id="{068B642A-44B2-49BE-A864-E1E57D499F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91224" y="4019551"/>
                <a:ext cx="74613" cy="266700"/>
              </a:xfrm>
              <a:prstGeom prst="rect">
                <a:avLst/>
              </a:prstGeom>
              <a:solidFill>
                <a:srgbClr val="00AE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dirty="0">
                  <a:solidFill>
                    <a:srgbClr val="013865"/>
                  </a:solidFill>
                  <a:cs typeface="Arial"/>
                </a:endParaRPr>
              </a:p>
            </p:txBody>
          </p:sp>
          <p:sp>
            <p:nvSpPr>
              <p:cNvPr id="1076" name="Rectangle 179">
                <a:extLst>
                  <a:ext uri="{FF2B5EF4-FFF2-40B4-BE49-F238E27FC236}">
                    <a16:creationId xmlns:a16="http://schemas.microsoft.com/office/drawing/2014/main" id="{C826ED20-352A-4CB1-834D-1C9B25C05A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22339" y="4019551"/>
                <a:ext cx="76200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dirty="0">
                  <a:solidFill>
                    <a:srgbClr val="013865"/>
                  </a:solidFill>
                  <a:cs typeface="Arial"/>
                </a:endParaRPr>
              </a:p>
            </p:txBody>
          </p:sp>
          <p:sp>
            <p:nvSpPr>
              <p:cNvPr id="1077" name="Rectangle 180">
                <a:extLst>
                  <a:ext uri="{FF2B5EF4-FFF2-40B4-BE49-F238E27FC236}">
                    <a16:creationId xmlns:a16="http://schemas.microsoft.com/office/drawing/2014/main" id="{E7194028-FE54-4E25-BA06-176D1851FF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55041" y="4019551"/>
                <a:ext cx="74613" cy="266700"/>
              </a:xfrm>
              <a:prstGeom prst="rect">
                <a:avLst/>
              </a:prstGeom>
              <a:solidFill>
                <a:srgbClr val="00AE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dirty="0">
                  <a:solidFill>
                    <a:srgbClr val="013865"/>
                  </a:solidFill>
                  <a:cs typeface="Arial"/>
                </a:endParaRPr>
              </a:p>
            </p:txBody>
          </p:sp>
          <p:sp>
            <p:nvSpPr>
              <p:cNvPr id="1078" name="Rectangle 181">
                <a:extLst>
                  <a:ext uri="{FF2B5EF4-FFF2-40B4-BE49-F238E27FC236}">
                    <a16:creationId xmlns:a16="http://schemas.microsoft.com/office/drawing/2014/main" id="{5649A324-C6BA-4E20-9D13-8B90F43F05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86156" y="4019551"/>
                <a:ext cx="76200" cy="266700"/>
              </a:xfrm>
              <a:prstGeom prst="rect">
                <a:avLst/>
              </a:prstGeom>
              <a:solidFill>
                <a:srgbClr val="ED1C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dirty="0">
                  <a:solidFill>
                    <a:srgbClr val="013865"/>
                  </a:solidFill>
                  <a:cs typeface="Arial"/>
                </a:endParaRPr>
              </a:p>
            </p:txBody>
          </p:sp>
          <p:sp>
            <p:nvSpPr>
              <p:cNvPr id="1079" name="Rectangle 182">
                <a:extLst>
                  <a:ext uri="{FF2B5EF4-FFF2-40B4-BE49-F238E27FC236}">
                    <a16:creationId xmlns:a16="http://schemas.microsoft.com/office/drawing/2014/main" id="{609358FA-B475-4F18-A774-4AB25FDDD5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18858" y="4019551"/>
                <a:ext cx="74613" cy="266700"/>
              </a:xfrm>
              <a:prstGeom prst="rect">
                <a:avLst/>
              </a:prstGeom>
              <a:solidFill>
                <a:srgbClr val="00AE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dirty="0">
                  <a:solidFill>
                    <a:srgbClr val="013865"/>
                  </a:solidFill>
                  <a:cs typeface="Arial"/>
                </a:endParaRPr>
              </a:p>
            </p:txBody>
          </p:sp>
          <p:sp>
            <p:nvSpPr>
              <p:cNvPr id="1080" name="Rectangle 183">
                <a:extLst>
                  <a:ext uri="{FF2B5EF4-FFF2-40B4-BE49-F238E27FC236}">
                    <a16:creationId xmlns:a16="http://schemas.microsoft.com/office/drawing/2014/main" id="{80A01E75-7362-473A-B877-8E7CEC7E50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51560" y="4019551"/>
                <a:ext cx="74613" cy="266700"/>
              </a:xfrm>
              <a:prstGeom prst="rect">
                <a:avLst/>
              </a:prstGeom>
              <a:solidFill>
                <a:srgbClr val="C49A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dirty="0">
                  <a:solidFill>
                    <a:srgbClr val="013865"/>
                  </a:solidFill>
                  <a:cs typeface="Arial"/>
                </a:endParaRPr>
              </a:p>
            </p:txBody>
          </p:sp>
          <p:sp>
            <p:nvSpPr>
              <p:cNvPr id="1081" name="Rectangle 184">
                <a:extLst>
                  <a:ext uri="{FF2B5EF4-FFF2-40B4-BE49-F238E27FC236}">
                    <a16:creationId xmlns:a16="http://schemas.microsoft.com/office/drawing/2014/main" id="{45B29DB3-C449-4825-B3C5-CAA2D249C3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84262" y="4019551"/>
                <a:ext cx="74613" cy="266700"/>
              </a:xfrm>
              <a:prstGeom prst="rect">
                <a:avLst/>
              </a:prstGeom>
              <a:solidFill>
                <a:srgbClr val="C49A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dirty="0">
                  <a:solidFill>
                    <a:srgbClr val="013865"/>
                  </a:solidFill>
                  <a:cs typeface="Arial"/>
                </a:endParaRPr>
              </a:p>
            </p:txBody>
          </p:sp>
          <p:sp>
            <p:nvSpPr>
              <p:cNvPr id="1082" name="Rectangle 185">
                <a:extLst>
                  <a:ext uri="{FF2B5EF4-FFF2-40B4-BE49-F238E27FC236}">
                    <a16:creationId xmlns:a16="http://schemas.microsoft.com/office/drawing/2014/main" id="{4322F682-4562-491D-9F7F-6FAB9FE634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16964" y="4019551"/>
                <a:ext cx="74613" cy="266700"/>
              </a:xfrm>
              <a:prstGeom prst="rect">
                <a:avLst/>
              </a:prstGeom>
              <a:solidFill>
                <a:srgbClr val="00AE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dirty="0">
                  <a:solidFill>
                    <a:srgbClr val="013865"/>
                  </a:solidFill>
                  <a:cs typeface="Arial"/>
                </a:endParaRPr>
              </a:p>
            </p:txBody>
          </p:sp>
          <p:sp>
            <p:nvSpPr>
              <p:cNvPr id="1083" name="Rectangle 186">
                <a:extLst>
                  <a:ext uri="{FF2B5EF4-FFF2-40B4-BE49-F238E27FC236}">
                    <a16:creationId xmlns:a16="http://schemas.microsoft.com/office/drawing/2014/main" id="{6AD1172F-9CA6-4D1E-8824-59B6A39751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48079" y="4019551"/>
                <a:ext cx="76200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dirty="0">
                  <a:solidFill>
                    <a:srgbClr val="013865"/>
                  </a:solidFill>
                  <a:cs typeface="Arial"/>
                </a:endParaRPr>
              </a:p>
            </p:txBody>
          </p:sp>
          <p:sp>
            <p:nvSpPr>
              <p:cNvPr id="1084" name="Rectangle 187">
                <a:extLst>
                  <a:ext uri="{FF2B5EF4-FFF2-40B4-BE49-F238E27FC236}">
                    <a16:creationId xmlns:a16="http://schemas.microsoft.com/office/drawing/2014/main" id="{C6E5315B-EE10-46AA-9A39-F8F93C5C53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83956" y="4019551"/>
                <a:ext cx="71438" cy="266700"/>
              </a:xfrm>
              <a:prstGeom prst="rect">
                <a:avLst/>
              </a:prstGeom>
              <a:solidFill>
                <a:srgbClr val="00AE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dirty="0">
                  <a:solidFill>
                    <a:srgbClr val="013865"/>
                  </a:solidFill>
                  <a:cs typeface="Arial"/>
                </a:endParaRPr>
              </a:p>
            </p:txBody>
          </p:sp>
          <p:sp>
            <p:nvSpPr>
              <p:cNvPr id="1085" name="Rectangle 188">
                <a:extLst>
                  <a:ext uri="{FF2B5EF4-FFF2-40B4-BE49-F238E27FC236}">
                    <a16:creationId xmlns:a16="http://schemas.microsoft.com/office/drawing/2014/main" id="{757B9F55-A00F-46FD-8291-F0841F5DDE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16658" y="4019551"/>
                <a:ext cx="74613" cy="2667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dirty="0">
                  <a:solidFill>
                    <a:srgbClr val="013865"/>
                  </a:solidFill>
                  <a:cs typeface="Arial"/>
                </a:endParaRPr>
              </a:p>
            </p:txBody>
          </p:sp>
          <p:sp>
            <p:nvSpPr>
              <p:cNvPr id="1086" name="Rectangle 189">
                <a:extLst>
                  <a:ext uri="{FF2B5EF4-FFF2-40B4-BE49-F238E27FC236}">
                    <a16:creationId xmlns:a16="http://schemas.microsoft.com/office/drawing/2014/main" id="{95F4559A-08DD-459B-BB17-B2691FE0CB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49360" y="4019551"/>
                <a:ext cx="74613" cy="266700"/>
              </a:xfrm>
              <a:prstGeom prst="rect">
                <a:avLst/>
              </a:prstGeom>
              <a:solidFill>
                <a:srgbClr val="00AE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dirty="0">
                  <a:solidFill>
                    <a:srgbClr val="013865"/>
                  </a:solidFill>
                  <a:cs typeface="Arial"/>
                </a:endParaRPr>
              </a:p>
            </p:txBody>
          </p:sp>
          <p:sp>
            <p:nvSpPr>
              <p:cNvPr id="1087" name="Rectangle 190">
                <a:extLst>
                  <a:ext uri="{FF2B5EF4-FFF2-40B4-BE49-F238E27FC236}">
                    <a16:creationId xmlns:a16="http://schemas.microsoft.com/office/drawing/2014/main" id="{79924249-5D43-40C3-BA81-93C0F8A92B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80475" y="4019551"/>
                <a:ext cx="76200" cy="2667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dirty="0">
                  <a:solidFill>
                    <a:srgbClr val="013865"/>
                  </a:solidFill>
                  <a:cs typeface="Arial"/>
                </a:endParaRPr>
              </a:p>
            </p:txBody>
          </p:sp>
          <p:sp>
            <p:nvSpPr>
              <p:cNvPr id="1088" name="Rectangle 191">
                <a:extLst>
                  <a:ext uri="{FF2B5EF4-FFF2-40B4-BE49-F238E27FC236}">
                    <a16:creationId xmlns:a16="http://schemas.microsoft.com/office/drawing/2014/main" id="{E786312E-BB9D-4BA0-B278-3A1C2083E0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13177" y="4019551"/>
                <a:ext cx="74613" cy="266700"/>
              </a:xfrm>
              <a:prstGeom prst="rect">
                <a:avLst/>
              </a:prstGeom>
              <a:solidFill>
                <a:srgbClr val="00AE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dirty="0">
                  <a:solidFill>
                    <a:srgbClr val="013865"/>
                  </a:solidFill>
                  <a:cs typeface="Arial"/>
                </a:endParaRPr>
              </a:p>
            </p:txBody>
          </p:sp>
          <p:sp>
            <p:nvSpPr>
              <p:cNvPr id="1089" name="Rectangle 192">
                <a:extLst>
                  <a:ext uri="{FF2B5EF4-FFF2-40B4-BE49-F238E27FC236}">
                    <a16:creationId xmlns:a16="http://schemas.microsoft.com/office/drawing/2014/main" id="{FBA1579D-EEB1-4D29-96CD-71DE41151C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44292" y="4019551"/>
                <a:ext cx="76200" cy="266700"/>
              </a:xfrm>
              <a:prstGeom prst="rect">
                <a:avLst/>
              </a:prstGeom>
              <a:solidFill>
                <a:srgbClr val="00AE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dirty="0">
                  <a:solidFill>
                    <a:srgbClr val="013865"/>
                  </a:solidFill>
                  <a:cs typeface="Arial"/>
                </a:endParaRPr>
              </a:p>
            </p:txBody>
          </p:sp>
          <p:sp>
            <p:nvSpPr>
              <p:cNvPr id="1090" name="Rectangle 193">
                <a:extLst>
                  <a:ext uri="{FF2B5EF4-FFF2-40B4-BE49-F238E27FC236}">
                    <a16:creationId xmlns:a16="http://schemas.microsoft.com/office/drawing/2014/main" id="{B9D800CA-1AF3-4EBA-9B07-9CFF04C768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09696" y="4019551"/>
                <a:ext cx="74613" cy="266700"/>
              </a:xfrm>
              <a:prstGeom prst="rect">
                <a:avLst/>
              </a:prstGeom>
              <a:solidFill>
                <a:srgbClr val="00AE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dirty="0">
                  <a:solidFill>
                    <a:srgbClr val="013865"/>
                  </a:solidFill>
                  <a:cs typeface="Arial"/>
                </a:endParaRPr>
              </a:p>
            </p:txBody>
          </p:sp>
          <p:sp>
            <p:nvSpPr>
              <p:cNvPr id="1091" name="Rectangle 194">
                <a:extLst>
                  <a:ext uri="{FF2B5EF4-FFF2-40B4-BE49-F238E27FC236}">
                    <a16:creationId xmlns:a16="http://schemas.microsoft.com/office/drawing/2014/main" id="{8E0F216A-4DC2-441B-BD0B-A402F9DD6D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0811" y="4019551"/>
                <a:ext cx="76200" cy="266700"/>
              </a:xfrm>
              <a:prstGeom prst="rect">
                <a:avLst/>
              </a:prstGeom>
              <a:solidFill>
                <a:srgbClr val="00AE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dirty="0">
                  <a:solidFill>
                    <a:srgbClr val="013865"/>
                  </a:solidFill>
                  <a:cs typeface="Arial"/>
                </a:endParaRPr>
              </a:p>
            </p:txBody>
          </p:sp>
          <p:sp>
            <p:nvSpPr>
              <p:cNvPr id="1092" name="Rectangle 195">
                <a:extLst>
                  <a:ext uri="{FF2B5EF4-FFF2-40B4-BE49-F238E27FC236}">
                    <a16:creationId xmlns:a16="http://schemas.microsoft.com/office/drawing/2014/main" id="{130028C7-E03A-4EB1-88B4-D8723F360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3513" y="4019551"/>
                <a:ext cx="74613" cy="266700"/>
              </a:xfrm>
              <a:prstGeom prst="rect">
                <a:avLst/>
              </a:prstGeom>
              <a:solidFill>
                <a:srgbClr val="00AE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dirty="0">
                  <a:solidFill>
                    <a:srgbClr val="013865"/>
                  </a:solidFill>
                  <a:cs typeface="Arial"/>
                </a:endParaRPr>
              </a:p>
            </p:txBody>
          </p:sp>
          <p:sp>
            <p:nvSpPr>
              <p:cNvPr id="1093" name="Rectangle 196">
                <a:extLst>
                  <a:ext uri="{FF2B5EF4-FFF2-40B4-BE49-F238E27FC236}">
                    <a16:creationId xmlns:a16="http://schemas.microsoft.com/office/drawing/2014/main" id="{71395EB0-6FEA-434E-A7B1-902A471183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76994" y="4019551"/>
                <a:ext cx="74613" cy="266700"/>
              </a:xfrm>
              <a:prstGeom prst="rect">
                <a:avLst/>
              </a:prstGeom>
              <a:solidFill>
                <a:srgbClr val="C49A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dirty="0">
                  <a:solidFill>
                    <a:srgbClr val="013865"/>
                  </a:solidFill>
                  <a:cs typeface="Arial"/>
                </a:endParaRPr>
              </a:p>
            </p:txBody>
          </p:sp>
          <p:sp>
            <p:nvSpPr>
              <p:cNvPr id="1094" name="Rectangle 197">
                <a:extLst>
                  <a:ext uri="{FF2B5EF4-FFF2-40B4-BE49-F238E27FC236}">
                    <a16:creationId xmlns:a16="http://schemas.microsoft.com/office/drawing/2014/main" id="{2599270B-B170-4113-90D2-A6473B41C8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0505" y="4019551"/>
                <a:ext cx="71438" cy="266700"/>
              </a:xfrm>
              <a:prstGeom prst="rect">
                <a:avLst/>
              </a:prstGeom>
              <a:solidFill>
                <a:srgbClr val="00AE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dirty="0">
                  <a:solidFill>
                    <a:srgbClr val="013865"/>
                  </a:solidFill>
                  <a:cs typeface="Arial"/>
                </a:endParaRPr>
              </a:p>
            </p:txBody>
          </p:sp>
          <p:sp>
            <p:nvSpPr>
              <p:cNvPr id="1095" name="Rectangle 198">
                <a:extLst>
                  <a:ext uri="{FF2B5EF4-FFF2-40B4-BE49-F238E27FC236}">
                    <a16:creationId xmlns:a16="http://schemas.microsoft.com/office/drawing/2014/main" id="{7C980B64-F4EF-41B1-9D9E-85B56997D4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77970" y="4019551"/>
                <a:ext cx="69850" cy="266700"/>
              </a:xfrm>
              <a:prstGeom prst="rect">
                <a:avLst/>
              </a:prstGeom>
              <a:solidFill>
                <a:srgbClr val="C49A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dirty="0">
                  <a:solidFill>
                    <a:srgbClr val="013865"/>
                  </a:solidFill>
                  <a:cs typeface="Arial"/>
                </a:endParaRPr>
              </a:p>
            </p:txBody>
          </p:sp>
          <p:sp>
            <p:nvSpPr>
              <p:cNvPr id="1096" name="Rectangle 199">
                <a:extLst>
                  <a:ext uri="{FF2B5EF4-FFF2-40B4-BE49-F238E27FC236}">
                    <a16:creationId xmlns:a16="http://schemas.microsoft.com/office/drawing/2014/main" id="{0CDB9C0D-36B9-44B5-AE39-13BDDBE587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10672" y="4019551"/>
                <a:ext cx="74613" cy="266700"/>
              </a:xfrm>
              <a:prstGeom prst="rect">
                <a:avLst/>
              </a:prstGeom>
              <a:solidFill>
                <a:srgbClr val="C49A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dirty="0">
                  <a:solidFill>
                    <a:srgbClr val="013865"/>
                  </a:solidFill>
                  <a:cs typeface="Arial"/>
                </a:endParaRPr>
              </a:p>
            </p:txBody>
          </p:sp>
          <p:sp>
            <p:nvSpPr>
              <p:cNvPr id="1097" name="Rectangle 200">
                <a:extLst>
                  <a:ext uri="{FF2B5EF4-FFF2-40B4-BE49-F238E27FC236}">
                    <a16:creationId xmlns:a16="http://schemas.microsoft.com/office/drawing/2014/main" id="{F55BA89A-E522-4606-A14A-EDFAD00D21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41787" y="4019551"/>
                <a:ext cx="76200" cy="266700"/>
              </a:xfrm>
              <a:prstGeom prst="rect">
                <a:avLst/>
              </a:prstGeom>
              <a:solidFill>
                <a:srgbClr val="EC00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dirty="0">
                  <a:solidFill>
                    <a:srgbClr val="013865"/>
                  </a:solidFill>
                  <a:cs typeface="Arial"/>
                </a:endParaRPr>
              </a:p>
            </p:txBody>
          </p:sp>
          <p:sp>
            <p:nvSpPr>
              <p:cNvPr id="1098" name="Rectangle 201">
                <a:extLst>
                  <a:ext uri="{FF2B5EF4-FFF2-40B4-BE49-F238E27FC236}">
                    <a16:creationId xmlns:a16="http://schemas.microsoft.com/office/drawing/2014/main" id="{AE57981F-98CF-4486-BBF2-5859181311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74489" y="4019551"/>
                <a:ext cx="74613" cy="2667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dirty="0">
                  <a:solidFill>
                    <a:srgbClr val="013865"/>
                  </a:solidFill>
                  <a:cs typeface="Arial"/>
                </a:endParaRPr>
              </a:p>
            </p:txBody>
          </p:sp>
          <p:sp>
            <p:nvSpPr>
              <p:cNvPr id="1099" name="Rectangle 202">
                <a:extLst>
                  <a:ext uri="{FF2B5EF4-FFF2-40B4-BE49-F238E27FC236}">
                    <a16:creationId xmlns:a16="http://schemas.microsoft.com/office/drawing/2014/main" id="{707F2EA1-BD03-4736-BC0A-A24855B8C8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07191" y="4019551"/>
                <a:ext cx="74613" cy="266700"/>
              </a:xfrm>
              <a:prstGeom prst="rect">
                <a:avLst/>
              </a:prstGeom>
              <a:solidFill>
                <a:srgbClr val="00AE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dirty="0">
                  <a:solidFill>
                    <a:srgbClr val="013865"/>
                  </a:solidFill>
                  <a:cs typeface="Arial"/>
                </a:endParaRPr>
              </a:p>
            </p:txBody>
          </p:sp>
          <p:sp>
            <p:nvSpPr>
              <p:cNvPr id="1100" name="Rectangle 203">
                <a:extLst>
                  <a:ext uri="{FF2B5EF4-FFF2-40B4-BE49-F238E27FC236}">
                    <a16:creationId xmlns:a16="http://schemas.microsoft.com/office/drawing/2014/main" id="{80110AC9-B047-4173-8517-9BD18FE06D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39893" y="4019551"/>
                <a:ext cx="74613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dirty="0">
                  <a:solidFill>
                    <a:srgbClr val="013865"/>
                  </a:solidFill>
                  <a:cs typeface="Arial"/>
                </a:endParaRPr>
              </a:p>
            </p:txBody>
          </p:sp>
          <p:sp>
            <p:nvSpPr>
              <p:cNvPr id="1101" name="Rectangle 204">
                <a:extLst>
                  <a:ext uri="{FF2B5EF4-FFF2-40B4-BE49-F238E27FC236}">
                    <a16:creationId xmlns:a16="http://schemas.microsoft.com/office/drawing/2014/main" id="{7ADA09B2-C7AD-4DB4-94E1-7E90319EC4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72595" y="4019551"/>
                <a:ext cx="74613" cy="266700"/>
              </a:xfrm>
              <a:prstGeom prst="rect">
                <a:avLst/>
              </a:prstGeom>
              <a:solidFill>
                <a:srgbClr val="00AE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dirty="0">
                  <a:solidFill>
                    <a:srgbClr val="013865"/>
                  </a:solidFill>
                  <a:cs typeface="Arial"/>
                </a:endParaRPr>
              </a:p>
            </p:txBody>
          </p:sp>
          <p:sp>
            <p:nvSpPr>
              <p:cNvPr id="1102" name="Rectangle 206">
                <a:extLst>
                  <a:ext uri="{FF2B5EF4-FFF2-40B4-BE49-F238E27FC236}">
                    <a16:creationId xmlns:a16="http://schemas.microsoft.com/office/drawing/2014/main" id="{0288F887-67CE-4A18-A53E-A4BADF8051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03710" y="4019551"/>
                <a:ext cx="76200" cy="266700"/>
              </a:xfrm>
              <a:prstGeom prst="rect">
                <a:avLst/>
              </a:prstGeom>
              <a:solidFill>
                <a:srgbClr val="00AE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dirty="0">
                  <a:solidFill>
                    <a:srgbClr val="013865"/>
                  </a:solidFill>
                  <a:cs typeface="Arial"/>
                </a:endParaRPr>
              </a:p>
            </p:txBody>
          </p:sp>
          <p:sp>
            <p:nvSpPr>
              <p:cNvPr id="1103" name="Rectangle 207">
                <a:extLst>
                  <a:ext uri="{FF2B5EF4-FFF2-40B4-BE49-F238E27FC236}">
                    <a16:creationId xmlns:a16="http://schemas.microsoft.com/office/drawing/2014/main" id="{262CCE45-1819-4A94-81BB-E08B174763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36412" y="4019551"/>
                <a:ext cx="74613" cy="266700"/>
              </a:xfrm>
              <a:prstGeom prst="rect">
                <a:avLst/>
              </a:prstGeom>
              <a:solidFill>
                <a:srgbClr val="00AE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dirty="0">
                  <a:solidFill>
                    <a:srgbClr val="013865"/>
                  </a:solidFill>
                  <a:cs typeface="Arial"/>
                </a:endParaRPr>
              </a:p>
            </p:txBody>
          </p:sp>
          <p:sp>
            <p:nvSpPr>
              <p:cNvPr id="1104" name="Rectangle 208">
                <a:extLst>
                  <a:ext uri="{FF2B5EF4-FFF2-40B4-BE49-F238E27FC236}">
                    <a16:creationId xmlns:a16="http://schemas.microsoft.com/office/drawing/2014/main" id="{B5746D5D-25B9-4B8E-82A0-FBA514EEA2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67527" y="4019551"/>
                <a:ext cx="76200" cy="266700"/>
              </a:xfrm>
              <a:prstGeom prst="rect">
                <a:avLst/>
              </a:prstGeom>
              <a:solidFill>
                <a:srgbClr val="EC00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dirty="0">
                  <a:solidFill>
                    <a:srgbClr val="013865"/>
                  </a:solidFill>
                  <a:cs typeface="Arial"/>
                </a:endParaRPr>
              </a:p>
            </p:txBody>
          </p:sp>
          <p:sp>
            <p:nvSpPr>
              <p:cNvPr id="1105" name="Rectangle 209">
                <a:extLst>
                  <a:ext uri="{FF2B5EF4-FFF2-40B4-BE49-F238E27FC236}">
                    <a16:creationId xmlns:a16="http://schemas.microsoft.com/office/drawing/2014/main" id="{633C7A84-139F-4036-BA69-BEF48145B2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3404" y="4019551"/>
                <a:ext cx="71438" cy="266700"/>
              </a:xfrm>
              <a:prstGeom prst="rect">
                <a:avLst/>
              </a:prstGeom>
              <a:solidFill>
                <a:srgbClr val="00AE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dirty="0">
                  <a:solidFill>
                    <a:srgbClr val="013865"/>
                  </a:solidFill>
                  <a:cs typeface="Arial"/>
                </a:endParaRPr>
              </a:p>
            </p:txBody>
          </p:sp>
          <p:sp>
            <p:nvSpPr>
              <p:cNvPr id="1106" name="Rectangle 210">
                <a:extLst>
                  <a:ext uri="{FF2B5EF4-FFF2-40B4-BE49-F238E27FC236}">
                    <a16:creationId xmlns:a16="http://schemas.microsoft.com/office/drawing/2014/main" id="{6F32D98D-5210-449D-9FCB-53E5B347EF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39281" y="4019551"/>
                <a:ext cx="71438" cy="266700"/>
              </a:xfrm>
              <a:prstGeom prst="rect">
                <a:avLst/>
              </a:prstGeom>
              <a:solidFill>
                <a:srgbClr val="00AE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dirty="0">
                  <a:solidFill>
                    <a:srgbClr val="013865"/>
                  </a:solidFill>
                  <a:cs typeface="Arial"/>
                </a:endParaRPr>
              </a:p>
            </p:txBody>
          </p:sp>
          <p:sp>
            <p:nvSpPr>
              <p:cNvPr id="1107" name="Rectangle 211">
                <a:extLst>
                  <a:ext uri="{FF2B5EF4-FFF2-40B4-BE49-F238E27FC236}">
                    <a16:creationId xmlns:a16="http://schemas.microsoft.com/office/drawing/2014/main" id="{5F458D64-833D-4937-A083-29D5824068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71983" y="4019551"/>
                <a:ext cx="74613" cy="266700"/>
              </a:xfrm>
              <a:prstGeom prst="rect">
                <a:avLst/>
              </a:prstGeom>
              <a:solidFill>
                <a:srgbClr val="00AE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dirty="0">
                  <a:solidFill>
                    <a:srgbClr val="013865"/>
                  </a:solidFill>
                  <a:cs typeface="Arial"/>
                </a:endParaRPr>
              </a:p>
            </p:txBody>
          </p:sp>
          <p:sp>
            <p:nvSpPr>
              <p:cNvPr id="1108" name="Rectangle 212">
                <a:extLst>
                  <a:ext uri="{FF2B5EF4-FFF2-40B4-BE49-F238E27FC236}">
                    <a16:creationId xmlns:a16="http://schemas.microsoft.com/office/drawing/2014/main" id="{4D90C0D7-46BA-42DA-AF28-FE307FD94C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03098" y="4019551"/>
                <a:ext cx="76200" cy="266700"/>
              </a:xfrm>
              <a:prstGeom prst="rect">
                <a:avLst/>
              </a:prstGeom>
              <a:solidFill>
                <a:srgbClr val="ED1C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dirty="0">
                  <a:solidFill>
                    <a:srgbClr val="013865"/>
                  </a:solidFill>
                  <a:cs typeface="Arial"/>
                </a:endParaRPr>
              </a:p>
            </p:txBody>
          </p:sp>
          <p:sp>
            <p:nvSpPr>
              <p:cNvPr id="1109" name="Rectangle 213">
                <a:extLst>
                  <a:ext uri="{FF2B5EF4-FFF2-40B4-BE49-F238E27FC236}">
                    <a16:creationId xmlns:a16="http://schemas.microsoft.com/office/drawing/2014/main" id="{2D7D8D2B-2878-4D95-8110-4EFFE50BDC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35800" y="4019551"/>
                <a:ext cx="74613" cy="266700"/>
              </a:xfrm>
              <a:prstGeom prst="rect">
                <a:avLst/>
              </a:prstGeom>
              <a:solidFill>
                <a:srgbClr val="00AE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dirty="0">
                  <a:solidFill>
                    <a:srgbClr val="013865"/>
                  </a:solidFill>
                  <a:cs typeface="Arial"/>
                </a:endParaRPr>
              </a:p>
            </p:txBody>
          </p:sp>
          <p:sp>
            <p:nvSpPr>
              <p:cNvPr id="1110" name="Rectangle 214">
                <a:extLst>
                  <a:ext uri="{FF2B5EF4-FFF2-40B4-BE49-F238E27FC236}">
                    <a16:creationId xmlns:a16="http://schemas.microsoft.com/office/drawing/2014/main" id="{BABE976B-5E54-4E5D-A8D0-DD9023388C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8502" y="4019551"/>
                <a:ext cx="74613" cy="266700"/>
              </a:xfrm>
              <a:prstGeom prst="rect">
                <a:avLst/>
              </a:prstGeom>
              <a:solidFill>
                <a:srgbClr val="C49A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dirty="0">
                  <a:solidFill>
                    <a:srgbClr val="013865"/>
                  </a:solidFill>
                  <a:cs typeface="Arial"/>
                </a:endParaRPr>
              </a:p>
            </p:txBody>
          </p:sp>
          <p:sp>
            <p:nvSpPr>
              <p:cNvPr id="1111" name="Rectangle 215">
                <a:extLst>
                  <a:ext uri="{FF2B5EF4-FFF2-40B4-BE49-F238E27FC236}">
                    <a16:creationId xmlns:a16="http://schemas.microsoft.com/office/drawing/2014/main" id="{AAB92511-6F66-48D3-94F3-BC735E1C9E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01204" y="4019551"/>
                <a:ext cx="74613" cy="266700"/>
              </a:xfrm>
              <a:prstGeom prst="rect">
                <a:avLst/>
              </a:prstGeom>
              <a:solidFill>
                <a:srgbClr val="00AE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dirty="0">
                  <a:solidFill>
                    <a:srgbClr val="013865"/>
                  </a:solidFill>
                  <a:cs typeface="Arial"/>
                </a:endParaRPr>
              </a:p>
            </p:txBody>
          </p:sp>
          <p:sp>
            <p:nvSpPr>
              <p:cNvPr id="1112" name="Rectangle 216">
                <a:extLst>
                  <a:ext uri="{FF2B5EF4-FFF2-40B4-BE49-F238E27FC236}">
                    <a16:creationId xmlns:a16="http://schemas.microsoft.com/office/drawing/2014/main" id="{B522D137-BDD4-4953-8F16-DA8193DEE9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3906" y="4019551"/>
                <a:ext cx="74613" cy="266700"/>
              </a:xfrm>
              <a:prstGeom prst="rect">
                <a:avLst/>
              </a:prstGeom>
              <a:solidFill>
                <a:srgbClr val="00AE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dirty="0">
                  <a:solidFill>
                    <a:srgbClr val="013865"/>
                  </a:solidFill>
                  <a:cs typeface="Arial"/>
                </a:endParaRPr>
              </a:p>
            </p:txBody>
          </p:sp>
          <p:sp>
            <p:nvSpPr>
              <p:cNvPr id="1113" name="Rectangle 217">
                <a:extLst>
                  <a:ext uri="{FF2B5EF4-FFF2-40B4-BE49-F238E27FC236}">
                    <a16:creationId xmlns:a16="http://schemas.microsoft.com/office/drawing/2014/main" id="{3E1E3024-691E-4200-A8A5-3373920E58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65021" y="4019551"/>
                <a:ext cx="76200" cy="266700"/>
              </a:xfrm>
              <a:prstGeom prst="rect">
                <a:avLst/>
              </a:prstGeom>
              <a:solidFill>
                <a:srgbClr val="00AE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dirty="0">
                  <a:solidFill>
                    <a:srgbClr val="013865"/>
                  </a:solidFill>
                  <a:cs typeface="Arial"/>
                </a:endParaRPr>
              </a:p>
            </p:txBody>
          </p:sp>
          <p:sp>
            <p:nvSpPr>
              <p:cNvPr id="1114" name="Rectangle 218">
                <a:extLst>
                  <a:ext uri="{FF2B5EF4-FFF2-40B4-BE49-F238E27FC236}">
                    <a16:creationId xmlns:a16="http://schemas.microsoft.com/office/drawing/2014/main" id="{BDF7809D-C416-4197-AFAE-2A68291775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97723" y="4019551"/>
                <a:ext cx="74613" cy="266700"/>
              </a:xfrm>
              <a:prstGeom prst="rect">
                <a:avLst/>
              </a:prstGeom>
              <a:solidFill>
                <a:srgbClr val="00AE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dirty="0">
                  <a:solidFill>
                    <a:srgbClr val="013865"/>
                  </a:solidFill>
                  <a:cs typeface="Arial"/>
                </a:endParaRPr>
              </a:p>
            </p:txBody>
          </p:sp>
          <p:sp>
            <p:nvSpPr>
              <p:cNvPr id="1115" name="Rectangle 219">
                <a:extLst>
                  <a:ext uri="{FF2B5EF4-FFF2-40B4-BE49-F238E27FC236}">
                    <a16:creationId xmlns:a16="http://schemas.microsoft.com/office/drawing/2014/main" id="{835548D5-24CE-4626-9B7E-16C344CFD3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30425" y="4019551"/>
                <a:ext cx="74613" cy="266700"/>
              </a:xfrm>
              <a:prstGeom prst="rect">
                <a:avLst/>
              </a:prstGeom>
              <a:solidFill>
                <a:srgbClr val="00AE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dirty="0">
                  <a:solidFill>
                    <a:srgbClr val="013865"/>
                  </a:solidFill>
                  <a:cs typeface="Arial"/>
                </a:endParaRPr>
              </a:p>
            </p:txBody>
          </p:sp>
          <p:sp>
            <p:nvSpPr>
              <p:cNvPr id="1116" name="Rectangle 220">
                <a:extLst>
                  <a:ext uri="{FF2B5EF4-FFF2-40B4-BE49-F238E27FC236}">
                    <a16:creationId xmlns:a16="http://schemas.microsoft.com/office/drawing/2014/main" id="{CF6B1E1E-1220-42A5-B2F5-24DE40F910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3127" y="4019551"/>
                <a:ext cx="74613" cy="266700"/>
              </a:xfrm>
              <a:prstGeom prst="rect">
                <a:avLst/>
              </a:prstGeom>
              <a:solidFill>
                <a:srgbClr val="EC00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dirty="0">
                  <a:solidFill>
                    <a:srgbClr val="013865"/>
                  </a:solidFill>
                  <a:cs typeface="Arial"/>
                </a:endParaRPr>
              </a:p>
            </p:txBody>
          </p:sp>
          <p:sp>
            <p:nvSpPr>
              <p:cNvPr id="1117" name="Rectangle 221">
                <a:extLst>
                  <a:ext uri="{FF2B5EF4-FFF2-40B4-BE49-F238E27FC236}">
                    <a16:creationId xmlns:a16="http://schemas.microsoft.com/office/drawing/2014/main" id="{661BDE57-9BD6-45C9-A885-41689E427E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99004" y="4019551"/>
                <a:ext cx="71438" cy="266700"/>
              </a:xfrm>
              <a:prstGeom prst="rect">
                <a:avLst/>
              </a:prstGeom>
              <a:solidFill>
                <a:srgbClr val="00AE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dirty="0">
                  <a:solidFill>
                    <a:srgbClr val="013865"/>
                  </a:solidFill>
                  <a:cs typeface="Arial"/>
                </a:endParaRPr>
              </a:p>
            </p:txBody>
          </p:sp>
          <p:sp>
            <p:nvSpPr>
              <p:cNvPr id="1118" name="Rectangle 222">
                <a:extLst>
                  <a:ext uri="{FF2B5EF4-FFF2-40B4-BE49-F238E27FC236}">
                    <a16:creationId xmlns:a16="http://schemas.microsoft.com/office/drawing/2014/main" id="{B1A77F8F-A117-4881-860C-CF132AB41E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31706" y="4019551"/>
                <a:ext cx="74613" cy="266700"/>
              </a:xfrm>
              <a:prstGeom prst="rect">
                <a:avLst/>
              </a:prstGeom>
              <a:solidFill>
                <a:srgbClr val="EC00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dirty="0">
                  <a:solidFill>
                    <a:srgbClr val="013865"/>
                  </a:solidFill>
                  <a:cs typeface="Arial"/>
                </a:endParaRPr>
              </a:p>
            </p:txBody>
          </p:sp>
          <p:sp>
            <p:nvSpPr>
              <p:cNvPr id="1119" name="Rectangle 223">
                <a:extLst>
                  <a:ext uri="{FF2B5EF4-FFF2-40B4-BE49-F238E27FC236}">
                    <a16:creationId xmlns:a16="http://schemas.microsoft.com/office/drawing/2014/main" id="{9265ED10-E614-4405-B448-41139599B0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62821" y="4019551"/>
                <a:ext cx="76200" cy="266700"/>
              </a:xfrm>
              <a:prstGeom prst="rect">
                <a:avLst/>
              </a:prstGeom>
              <a:solidFill>
                <a:srgbClr val="00AE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dirty="0">
                  <a:solidFill>
                    <a:srgbClr val="013865"/>
                  </a:solidFill>
                  <a:cs typeface="Arial"/>
                </a:endParaRPr>
              </a:p>
            </p:txBody>
          </p:sp>
          <p:sp>
            <p:nvSpPr>
              <p:cNvPr id="1120" name="Rectangle 224">
                <a:extLst>
                  <a:ext uri="{FF2B5EF4-FFF2-40B4-BE49-F238E27FC236}">
                    <a16:creationId xmlns:a16="http://schemas.microsoft.com/office/drawing/2014/main" id="{22FEBDE3-ECCF-44B2-8B02-FB081D31B6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95523" y="4019551"/>
                <a:ext cx="74613" cy="266700"/>
              </a:xfrm>
              <a:prstGeom prst="rect">
                <a:avLst/>
              </a:prstGeom>
              <a:solidFill>
                <a:srgbClr val="00AE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dirty="0">
                  <a:solidFill>
                    <a:srgbClr val="013865"/>
                  </a:solidFill>
                  <a:cs typeface="Arial"/>
                </a:endParaRPr>
              </a:p>
            </p:txBody>
          </p:sp>
          <p:sp>
            <p:nvSpPr>
              <p:cNvPr id="1121" name="Rectangle 225">
                <a:extLst>
                  <a:ext uri="{FF2B5EF4-FFF2-40B4-BE49-F238E27FC236}">
                    <a16:creationId xmlns:a16="http://schemas.microsoft.com/office/drawing/2014/main" id="{2F82ADCC-F442-49D2-A610-AE33F176BE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8225" y="4019551"/>
                <a:ext cx="74613" cy="266700"/>
              </a:xfrm>
              <a:prstGeom prst="rect">
                <a:avLst/>
              </a:prstGeom>
              <a:solidFill>
                <a:srgbClr val="C49A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dirty="0">
                  <a:solidFill>
                    <a:srgbClr val="013865"/>
                  </a:solidFill>
                  <a:cs typeface="Arial"/>
                </a:endParaRPr>
              </a:p>
            </p:txBody>
          </p:sp>
          <p:sp>
            <p:nvSpPr>
              <p:cNvPr id="1122" name="Rectangle 226">
                <a:extLst>
                  <a:ext uri="{FF2B5EF4-FFF2-40B4-BE49-F238E27FC236}">
                    <a16:creationId xmlns:a16="http://schemas.microsoft.com/office/drawing/2014/main" id="{40FB6EC9-D564-45C7-8696-C40A874ADC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9340" y="4019551"/>
                <a:ext cx="76200" cy="266700"/>
              </a:xfrm>
              <a:prstGeom prst="rect">
                <a:avLst/>
              </a:prstGeom>
              <a:solidFill>
                <a:srgbClr val="ED1C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dirty="0">
                  <a:solidFill>
                    <a:srgbClr val="013865"/>
                  </a:solidFill>
                  <a:cs typeface="Arial"/>
                </a:endParaRPr>
              </a:p>
            </p:txBody>
          </p:sp>
          <p:sp>
            <p:nvSpPr>
              <p:cNvPr id="1123" name="Rectangle 227">
                <a:extLst>
                  <a:ext uri="{FF2B5EF4-FFF2-40B4-BE49-F238E27FC236}">
                    <a16:creationId xmlns:a16="http://schemas.microsoft.com/office/drawing/2014/main" id="{A633A1CB-1B41-4CBF-97E6-4407C2DCAD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2042" y="4019551"/>
                <a:ext cx="74613" cy="266700"/>
              </a:xfrm>
              <a:prstGeom prst="rect">
                <a:avLst/>
              </a:prstGeom>
              <a:solidFill>
                <a:srgbClr val="EC00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dirty="0">
                  <a:solidFill>
                    <a:srgbClr val="013865"/>
                  </a:solidFill>
                  <a:cs typeface="Arial"/>
                </a:endParaRPr>
              </a:p>
            </p:txBody>
          </p:sp>
          <p:sp>
            <p:nvSpPr>
              <p:cNvPr id="1124" name="Rectangle 228">
                <a:extLst>
                  <a:ext uri="{FF2B5EF4-FFF2-40B4-BE49-F238E27FC236}">
                    <a16:creationId xmlns:a16="http://schemas.microsoft.com/office/drawing/2014/main" id="{F6AFD800-DE9E-4193-9A16-3A3BB36CC3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3157" y="4019551"/>
                <a:ext cx="76200" cy="266700"/>
              </a:xfrm>
              <a:prstGeom prst="rect">
                <a:avLst/>
              </a:prstGeom>
              <a:solidFill>
                <a:srgbClr val="00AE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dirty="0">
                  <a:solidFill>
                    <a:srgbClr val="013865"/>
                  </a:solidFill>
                  <a:cs typeface="Arial"/>
                </a:endParaRPr>
              </a:p>
            </p:txBody>
          </p:sp>
          <p:sp>
            <p:nvSpPr>
              <p:cNvPr id="1125" name="Rectangle 229">
                <a:extLst>
                  <a:ext uri="{FF2B5EF4-FFF2-40B4-BE49-F238E27FC236}">
                    <a16:creationId xmlns:a16="http://schemas.microsoft.com/office/drawing/2014/main" id="{3315B8EE-9B72-4566-BE2F-CA6F066282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55859" y="4019551"/>
                <a:ext cx="74613" cy="266700"/>
              </a:xfrm>
              <a:prstGeom prst="rect">
                <a:avLst/>
              </a:prstGeom>
              <a:solidFill>
                <a:srgbClr val="EC00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dirty="0">
                  <a:solidFill>
                    <a:srgbClr val="013865"/>
                  </a:solidFill>
                  <a:cs typeface="Arial"/>
                </a:endParaRPr>
              </a:p>
            </p:txBody>
          </p:sp>
          <p:sp>
            <p:nvSpPr>
              <p:cNvPr id="1126" name="Rectangle 230">
                <a:extLst>
                  <a:ext uri="{FF2B5EF4-FFF2-40B4-BE49-F238E27FC236}">
                    <a16:creationId xmlns:a16="http://schemas.microsoft.com/office/drawing/2014/main" id="{5671AEF3-AD3C-45E6-A48B-184F21E975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8561" y="4019551"/>
                <a:ext cx="74613" cy="266700"/>
              </a:xfrm>
              <a:prstGeom prst="rect">
                <a:avLst/>
              </a:prstGeom>
              <a:solidFill>
                <a:srgbClr val="C49A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dirty="0">
                  <a:solidFill>
                    <a:srgbClr val="013865"/>
                  </a:solidFill>
                  <a:cs typeface="Arial"/>
                </a:endParaRPr>
              </a:p>
            </p:txBody>
          </p:sp>
          <p:sp>
            <p:nvSpPr>
              <p:cNvPr id="1127" name="Rectangle 231">
                <a:extLst>
                  <a:ext uri="{FF2B5EF4-FFF2-40B4-BE49-F238E27FC236}">
                    <a16:creationId xmlns:a16="http://schemas.microsoft.com/office/drawing/2014/main" id="{1A2E9BCD-3BEB-4C27-BC55-FDA9AAD3D3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21263" y="4019551"/>
                <a:ext cx="74613" cy="266700"/>
              </a:xfrm>
              <a:prstGeom prst="rect">
                <a:avLst/>
              </a:prstGeom>
              <a:solidFill>
                <a:srgbClr val="C49A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dirty="0">
                  <a:solidFill>
                    <a:srgbClr val="013865"/>
                  </a:solidFill>
                  <a:cs typeface="Arial"/>
                </a:endParaRPr>
              </a:p>
            </p:txBody>
          </p:sp>
          <p:sp>
            <p:nvSpPr>
              <p:cNvPr id="1128" name="Rectangle 232">
                <a:extLst>
                  <a:ext uri="{FF2B5EF4-FFF2-40B4-BE49-F238E27FC236}">
                    <a16:creationId xmlns:a16="http://schemas.microsoft.com/office/drawing/2014/main" id="{F2737D09-86A6-4C1A-8192-6E98EE3BB0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57140" y="4019551"/>
                <a:ext cx="71438" cy="266700"/>
              </a:xfrm>
              <a:prstGeom prst="rect">
                <a:avLst/>
              </a:prstGeom>
              <a:solidFill>
                <a:srgbClr val="00AE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dirty="0">
                  <a:solidFill>
                    <a:srgbClr val="013865"/>
                  </a:solidFill>
                  <a:cs typeface="Arial"/>
                </a:endParaRPr>
              </a:p>
            </p:txBody>
          </p:sp>
          <p:sp>
            <p:nvSpPr>
              <p:cNvPr id="1129" name="Rectangle 233">
                <a:extLst>
                  <a:ext uri="{FF2B5EF4-FFF2-40B4-BE49-F238E27FC236}">
                    <a16:creationId xmlns:a16="http://schemas.microsoft.com/office/drawing/2014/main" id="{EFCF52BC-6DD6-49FE-8318-601A24CBA7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89842" y="4019551"/>
                <a:ext cx="74613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dirty="0">
                  <a:solidFill>
                    <a:srgbClr val="013865"/>
                  </a:solidFill>
                  <a:cs typeface="Arial"/>
                </a:endParaRPr>
              </a:p>
            </p:txBody>
          </p:sp>
          <p:sp>
            <p:nvSpPr>
              <p:cNvPr id="1130" name="Rectangle 234">
                <a:extLst>
                  <a:ext uri="{FF2B5EF4-FFF2-40B4-BE49-F238E27FC236}">
                    <a16:creationId xmlns:a16="http://schemas.microsoft.com/office/drawing/2014/main" id="{AB88EBA3-E54B-4992-84DD-96ACC1383E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22544" y="4019551"/>
                <a:ext cx="74613" cy="266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dirty="0">
                  <a:solidFill>
                    <a:srgbClr val="013865"/>
                  </a:solidFill>
                  <a:cs typeface="Arial"/>
                </a:endParaRPr>
              </a:p>
            </p:txBody>
          </p:sp>
          <p:sp>
            <p:nvSpPr>
              <p:cNvPr id="1131" name="Rectangle 235">
                <a:extLst>
                  <a:ext uri="{FF2B5EF4-FFF2-40B4-BE49-F238E27FC236}">
                    <a16:creationId xmlns:a16="http://schemas.microsoft.com/office/drawing/2014/main" id="{B96D4CA0-69F5-4E10-A487-86AF5319D1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55246" y="4019551"/>
                <a:ext cx="74613" cy="266700"/>
              </a:xfrm>
              <a:prstGeom prst="rect">
                <a:avLst/>
              </a:prstGeom>
              <a:solidFill>
                <a:srgbClr val="00AE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dirty="0">
                  <a:solidFill>
                    <a:srgbClr val="013865"/>
                  </a:solidFill>
                  <a:cs typeface="Arial"/>
                </a:endParaRPr>
              </a:p>
            </p:txBody>
          </p:sp>
          <p:sp>
            <p:nvSpPr>
              <p:cNvPr id="1132" name="Rectangle 236">
                <a:extLst>
                  <a:ext uri="{FF2B5EF4-FFF2-40B4-BE49-F238E27FC236}">
                    <a16:creationId xmlns:a16="http://schemas.microsoft.com/office/drawing/2014/main" id="{84FE03FF-0E5E-428B-9D8B-99C19B876C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7948" y="4019551"/>
                <a:ext cx="74613" cy="266700"/>
              </a:xfrm>
              <a:prstGeom prst="rect">
                <a:avLst/>
              </a:prstGeom>
              <a:solidFill>
                <a:srgbClr val="C49A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dirty="0">
                  <a:solidFill>
                    <a:srgbClr val="013865"/>
                  </a:solidFill>
                  <a:cs typeface="Arial"/>
                </a:endParaRPr>
              </a:p>
            </p:txBody>
          </p:sp>
          <p:sp>
            <p:nvSpPr>
              <p:cNvPr id="1133" name="Rectangle 237">
                <a:extLst>
                  <a:ext uri="{FF2B5EF4-FFF2-40B4-BE49-F238E27FC236}">
                    <a16:creationId xmlns:a16="http://schemas.microsoft.com/office/drawing/2014/main" id="{03AC1C2B-7EA5-40E2-B98A-8673589998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19063" y="4019551"/>
                <a:ext cx="76200" cy="266700"/>
              </a:xfrm>
              <a:prstGeom prst="rect">
                <a:avLst/>
              </a:prstGeom>
              <a:solidFill>
                <a:srgbClr val="C49A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dirty="0">
                  <a:solidFill>
                    <a:srgbClr val="013865"/>
                  </a:solidFill>
                  <a:cs typeface="Arial"/>
                </a:endParaRPr>
              </a:p>
            </p:txBody>
          </p:sp>
          <p:sp>
            <p:nvSpPr>
              <p:cNvPr id="1134" name="Rectangle 238">
                <a:extLst>
                  <a:ext uri="{FF2B5EF4-FFF2-40B4-BE49-F238E27FC236}">
                    <a16:creationId xmlns:a16="http://schemas.microsoft.com/office/drawing/2014/main" id="{63AB076A-71FE-4236-9892-B8694C7357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1765" y="4019551"/>
                <a:ext cx="74613" cy="266700"/>
              </a:xfrm>
              <a:prstGeom prst="rect">
                <a:avLst/>
              </a:prstGeom>
              <a:solidFill>
                <a:srgbClr val="EC00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dirty="0">
                  <a:solidFill>
                    <a:srgbClr val="013865"/>
                  </a:solidFill>
                  <a:cs typeface="Arial"/>
                </a:endParaRPr>
              </a:p>
            </p:txBody>
          </p:sp>
          <p:sp>
            <p:nvSpPr>
              <p:cNvPr id="1135" name="Rectangle 239">
                <a:extLst>
                  <a:ext uri="{FF2B5EF4-FFF2-40B4-BE49-F238E27FC236}">
                    <a16:creationId xmlns:a16="http://schemas.microsoft.com/office/drawing/2014/main" id="{FEBEA709-0946-432D-8726-E258198953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82880" y="4019551"/>
                <a:ext cx="76200" cy="266700"/>
              </a:xfrm>
              <a:prstGeom prst="rect">
                <a:avLst/>
              </a:prstGeom>
              <a:solidFill>
                <a:srgbClr val="EC00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dirty="0">
                  <a:solidFill>
                    <a:srgbClr val="013865"/>
                  </a:solidFill>
                  <a:cs typeface="Arial"/>
                </a:endParaRPr>
              </a:p>
            </p:txBody>
          </p:sp>
          <p:sp>
            <p:nvSpPr>
              <p:cNvPr id="1136" name="Rectangle 240">
                <a:extLst>
                  <a:ext uri="{FF2B5EF4-FFF2-40B4-BE49-F238E27FC236}">
                    <a16:creationId xmlns:a16="http://schemas.microsoft.com/office/drawing/2014/main" id="{C5ADDDA4-E7DA-4776-A8F3-9986FAC8FC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5582" y="4019551"/>
                <a:ext cx="74613" cy="266700"/>
              </a:xfrm>
              <a:prstGeom prst="rect">
                <a:avLst/>
              </a:prstGeom>
              <a:solidFill>
                <a:srgbClr val="ED1C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dirty="0">
                  <a:solidFill>
                    <a:srgbClr val="013865"/>
                  </a:solidFill>
                  <a:cs typeface="Arial"/>
                </a:endParaRPr>
              </a:p>
            </p:txBody>
          </p:sp>
          <p:sp>
            <p:nvSpPr>
              <p:cNvPr id="1137" name="Rectangle 241">
                <a:extLst>
                  <a:ext uri="{FF2B5EF4-FFF2-40B4-BE49-F238E27FC236}">
                    <a16:creationId xmlns:a16="http://schemas.microsoft.com/office/drawing/2014/main" id="{FFCD6CD3-3089-47E9-A085-659663A8F4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8284" y="4019551"/>
                <a:ext cx="74613" cy="266700"/>
              </a:xfrm>
              <a:prstGeom prst="rect">
                <a:avLst/>
              </a:prstGeom>
              <a:solidFill>
                <a:srgbClr val="C49A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dirty="0">
                  <a:solidFill>
                    <a:srgbClr val="013865"/>
                  </a:solidFill>
                  <a:cs typeface="Arial"/>
                </a:endParaRPr>
              </a:p>
            </p:txBody>
          </p:sp>
          <p:sp>
            <p:nvSpPr>
              <p:cNvPr id="1138" name="Rectangle 242">
                <a:extLst>
                  <a:ext uri="{FF2B5EF4-FFF2-40B4-BE49-F238E27FC236}">
                    <a16:creationId xmlns:a16="http://schemas.microsoft.com/office/drawing/2014/main" id="{12A7F7D5-8C9C-4B6D-ACD3-6DBA606B2B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79399" y="4019551"/>
                <a:ext cx="76200" cy="266700"/>
              </a:xfrm>
              <a:prstGeom prst="rect">
                <a:avLst/>
              </a:prstGeom>
              <a:solidFill>
                <a:srgbClr val="EC00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dirty="0">
                  <a:solidFill>
                    <a:srgbClr val="013865"/>
                  </a:solidFill>
                  <a:cs typeface="Arial"/>
                </a:endParaRPr>
              </a:p>
            </p:txBody>
          </p:sp>
          <p:sp>
            <p:nvSpPr>
              <p:cNvPr id="1139" name="Rectangle 243">
                <a:extLst>
                  <a:ext uri="{FF2B5EF4-FFF2-40B4-BE49-F238E27FC236}">
                    <a16:creationId xmlns:a16="http://schemas.microsoft.com/office/drawing/2014/main" id="{CD490218-C391-49AC-AB2B-C5B695F8FE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15276" y="4019551"/>
                <a:ext cx="71438" cy="266700"/>
              </a:xfrm>
              <a:prstGeom prst="rect">
                <a:avLst/>
              </a:prstGeom>
              <a:solidFill>
                <a:srgbClr val="ED1C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dirty="0">
                  <a:solidFill>
                    <a:srgbClr val="013865"/>
                  </a:solidFill>
                  <a:cs typeface="Arial"/>
                </a:endParaRPr>
              </a:p>
            </p:txBody>
          </p:sp>
          <p:sp>
            <p:nvSpPr>
              <p:cNvPr id="1140" name="Rectangle 244">
                <a:extLst>
                  <a:ext uri="{FF2B5EF4-FFF2-40B4-BE49-F238E27FC236}">
                    <a16:creationId xmlns:a16="http://schemas.microsoft.com/office/drawing/2014/main" id="{F2FD9C2D-80A2-441C-807C-4F34F0B942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51153" y="4019551"/>
                <a:ext cx="71438" cy="266700"/>
              </a:xfrm>
              <a:prstGeom prst="rect">
                <a:avLst/>
              </a:prstGeom>
              <a:solidFill>
                <a:srgbClr val="00AE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dirty="0">
                  <a:solidFill>
                    <a:srgbClr val="013865"/>
                  </a:solidFill>
                  <a:cs typeface="Arial"/>
                </a:endParaRPr>
              </a:p>
            </p:txBody>
          </p:sp>
          <p:sp>
            <p:nvSpPr>
              <p:cNvPr id="1141" name="Rectangle 245">
                <a:extLst>
                  <a:ext uri="{FF2B5EF4-FFF2-40B4-BE49-F238E27FC236}">
                    <a16:creationId xmlns:a16="http://schemas.microsoft.com/office/drawing/2014/main" id="{92CF5AC6-977C-4D5C-9D0B-2A996588D0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3855" y="4019551"/>
                <a:ext cx="74613" cy="266700"/>
              </a:xfrm>
              <a:prstGeom prst="rect">
                <a:avLst/>
              </a:prstGeom>
              <a:solidFill>
                <a:srgbClr val="C49A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dirty="0">
                  <a:solidFill>
                    <a:srgbClr val="013865"/>
                  </a:solidFill>
                  <a:cs typeface="Arial"/>
                </a:endParaRPr>
              </a:p>
            </p:txBody>
          </p:sp>
          <p:sp>
            <p:nvSpPr>
              <p:cNvPr id="1142" name="Rectangle 246">
                <a:extLst>
                  <a:ext uri="{FF2B5EF4-FFF2-40B4-BE49-F238E27FC236}">
                    <a16:creationId xmlns:a16="http://schemas.microsoft.com/office/drawing/2014/main" id="{B0D18B2C-2586-49E7-B81E-200CA7AA90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14970" y="4019551"/>
                <a:ext cx="76200" cy="266700"/>
              </a:xfrm>
              <a:prstGeom prst="rect">
                <a:avLst/>
              </a:prstGeom>
              <a:solidFill>
                <a:srgbClr val="ED1C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dirty="0">
                  <a:solidFill>
                    <a:srgbClr val="013865"/>
                  </a:solidFill>
                  <a:cs typeface="Arial"/>
                </a:endParaRPr>
              </a:p>
            </p:txBody>
          </p:sp>
          <p:sp>
            <p:nvSpPr>
              <p:cNvPr id="1143" name="Rectangle 247">
                <a:extLst>
                  <a:ext uri="{FF2B5EF4-FFF2-40B4-BE49-F238E27FC236}">
                    <a16:creationId xmlns:a16="http://schemas.microsoft.com/office/drawing/2014/main" id="{A300D5D2-FADB-4399-9AB2-ACF0D1747E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7672" y="4019551"/>
                <a:ext cx="74613" cy="266700"/>
              </a:xfrm>
              <a:prstGeom prst="rect">
                <a:avLst/>
              </a:prstGeom>
              <a:solidFill>
                <a:srgbClr val="ED1C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dirty="0">
                  <a:solidFill>
                    <a:srgbClr val="013865"/>
                  </a:solidFill>
                  <a:cs typeface="Arial"/>
                </a:endParaRPr>
              </a:p>
            </p:txBody>
          </p:sp>
          <p:sp>
            <p:nvSpPr>
              <p:cNvPr id="1144" name="Rectangle 248">
                <a:extLst>
                  <a:ext uri="{FF2B5EF4-FFF2-40B4-BE49-F238E27FC236}">
                    <a16:creationId xmlns:a16="http://schemas.microsoft.com/office/drawing/2014/main" id="{B41EDA98-D042-44E1-864A-C37F036A61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8787" y="4019551"/>
                <a:ext cx="76200" cy="266700"/>
              </a:xfrm>
              <a:prstGeom prst="rect">
                <a:avLst/>
              </a:prstGeom>
              <a:solidFill>
                <a:srgbClr val="ED1C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dirty="0">
                  <a:solidFill>
                    <a:srgbClr val="013865"/>
                  </a:solidFill>
                  <a:cs typeface="Arial"/>
                </a:endParaRPr>
              </a:p>
            </p:txBody>
          </p:sp>
          <p:sp>
            <p:nvSpPr>
              <p:cNvPr id="1145" name="Rectangle 249">
                <a:extLst>
                  <a:ext uri="{FF2B5EF4-FFF2-40B4-BE49-F238E27FC236}">
                    <a16:creationId xmlns:a16="http://schemas.microsoft.com/office/drawing/2014/main" id="{E8768F3B-8A1A-43A4-87AF-25E355C0F9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1489" y="4019551"/>
                <a:ext cx="74613" cy="266700"/>
              </a:xfrm>
              <a:prstGeom prst="rect">
                <a:avLst/>
              </a:prstGeom>
              <a:solidFill>
                <a:srgbClr val="C49A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dirty="0">
                  <a:solidFill>
                    <a:srgbClr val="013865"/>
                  </a:solidFill>
                  <a:cs typeface="Arial"/>
                </a:endParaRPr>
              </a:p>
            </p:txBody>
          </p:sp>
          <p:sp>
            <p:nvSpPr>
              <p:cNvPr id="1146" name="Rectangle 250">
                <a:extLst>
                  <a:ext uri="{FF2B5EF4-FFF2-40B4-BE49-F238E27FC236}">
                    <a16:creationId xmlns:a16="http://schemas.microsoft.com/office/drawing/2014/main" id="{5333AD2B-9B67-48C6-9EC5-92CFC98671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4191" y="4019551"/>
                <a:ext cx="74613" cy="266700"/>
              </a:xfrm>
              <a:prstGeom prst="rect">
                <a:avLst/>
              </a:prstGeom>
              <a:solidFill>
                <a:srgbClr val="ED1C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dirty="0">
                  <a:solidFill>
                    <a:srgbClr val="013865"/>
                  </a:solidFill>
                  <a:cs typeface="Arial"/>
                </a:endParaRPr>
              </a:p>
            </p:txBody>
          </p:sp>
          <p:sp>
            <p:nvSpPr>
              <p:cNvPr id="1147" name="Rectangle 251">
                <a:extLst>
                  <a:ext uri="{FF2B5EF4-FFF2-40B4-BE49-F238E27FC236}">
                    <a16:creationId xmlns:a16="http://schemas.microsoft.com/office/drawing/2014/main" id="{ECD0CCC1-936D-425C-8187-45CD8A7DCF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6893" y="4019551"/>
                <a:ext cx="74613" cy="266700"/>
              </a:xfrm>
              <a:prstGeom prst="rect">
                <a:avLst/>
              </a:prstGeom>
              <a:solidFill>
                <a:srgbClr val="00AE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dirty="0">
                  <a:solidFill>
                    <a:srgbClr val="013865"/>
                  </a:solidFill>
                  <a:cs typeface="Arial"/>
                </a:endParaRPr>
              </a:p>
            </p:txBody>
          </p:sp>
          <p:sp>
            <p:nvSpPr>
              <p:cNvPr id="1148" name="Rectangle 252">
                <a:extLst>
                  <a:ext uri="{FF2B5EF4-FFF2-40B4-BE49-F238E27FC236}">
                    <a16:creationId xmlns:a16="http://schemas.microsoft.com/office/drawing/2014/main" id="{FC146AA6-B113-40F4-9470-D1DC66D3BB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9595" y="4019551"/>
                <a:ext cx="74613" cy="266700"/>
              </a:xfrm>
              <a:prstGeom prst="rect">
                <a:avLst/>
              </a:prstGeom>
              <a:solidFill>
                <a:srgbClr val="EC00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dirty="0">
                  <a:solidFill>
                    <a:srgbClr val="013865"/>
                  </a:solidFill>
                  <a:cs typeface="Arial"/>
                </a:endParaRPr>
              </a:p>
            </p:txBody>
          </p:sp>
          <p:sp>
            <p:nvSpPr>
              <p:cNvPr id="1149" name="Rectangle 253">
                <a:extLst>
                  <a:ext uri="{FF2B5EF4-FFF2-40B4-BE49-F238E27FC236}">
                    <a16:creationId xmlns:a16="http://schemas.microsoft.com/office/drawing/2014/main" id="{DDEFADA8-79B7-4FFA-941B-984353500B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0710" y="4019551"/>
                <a:ext cx="76200" cy="266700"/>
              </a:xfrm>
              <a:prstGeom prst="rect">
                <a:avLst/>
              </a:prstGeom>
              <a:solidFill>
                <a:srgbClr val="00AE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dirty="0">
                  <a:solidFill>
                    <a:srgbClr val="013865"/>
                  </a:solidFill>
                  <a:cs typeface="Arial"/>
                </a:endParaRPr>
              </a:p>
            </p:txBody>
          </p:sp>
          <p:sp>
            <p:nvSpPr>
              <p:cNvPr id="1150" name="Rectangle 254">
                <a:extLst>
                  <a:ext uri="{FF2B5EF4-FFF2-40B4-BE49-F238E27FC236}">
                    <a16:creationId xmlns:a16="http://schemas.microsoft.com/office/drawing/2014/main" id="{75233114-B21C-4870-845F-6C6E516DCA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76587" y="4019551"/>
                <a:ext cx="71438" cy="266700"/>
              </a:xfrm>
              <a:prstGeom prst="rect">
                <a:avLst/>
              </a:prstGeom>
              <a:solidFill>
                <a:srgbClr val="C49A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dirty="0">
                  <a:solidFill>
                    <a:srgbClr val="013865"/>
                  </a:solidFill>
                  <a:cs typeface="Arial"/>
                </a:endParaRPr>
              </a:p>
            </p:txBody>
          </p:sp>
          <p:sp>
            <p:nvSpPr>
              <p:cNvPr id="1151" name="Rectangle 255">
                <a:extLst>
                  <a:ext uri="{FF2B5EF4-FFF2-40B4-BE49-F238E27FC236}">
                    <a16:creationId xmlns:a16="http://schemas.microsoft.com/office/drawing/2014/main" id="{6DCA977A-8EFA-4D73-93B9-26A7AD174C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12464" y="4019551"/>
                <a:ext cx="71438" cy="266700"/>
              </a:xfrm>
              <a:prstGeom prst="rect">
                <a:avLst/>
              </a:prstGeom>
              <a:solidFill>
                <a:srgbClr val="ED1C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dirty="0">
                  <a:solidFill>
                    <a:srgbClr val="013865"/>
                  </a:solidFill>
                  <a:cs typeface="Arial"/>
                </a:endParaRPr>
              </a:p>
            </p:txBody>
          </p:sp>
          <p:sp>
            <p:nvSpPr>
              <p:cNvPr id="1152" name="Rectangle 256">
                <a:extLst>
                  <a:ext uri="{FF2B5EF4-FFF2-40B4-BE49-F238E27FC236}">
                    <a16:creationId xmlns:a16="http://schemas.microsoft.com/office/drawing/2014/main" id="{DE0F1522-09FC-4E1B-8F07-1C7855757B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5166" y="4019551"/>
                <a:ext cx="74613" cy="266700"/>
              </a:xfrm>
              <a:prstGeom prst="rect">
                <a:avLst/>
              </a:prstGeom>
              <a:solidFill>
                <a:srgbClr val="EC00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dirty="0">
                  <a:solidFill>
                    <a:srgbClr val="013865"/>
                  </a:solidFill>
                  <a:cs typeface="Arial"/>
                </a:endParaRPr>
              </a:p>
            </p:txBody>
          </p:sp>
          <p:sp>
            <p:nvSpPr>
              <p:cNvPr id="1153" name="Rectangle 257">
                <a:extLst>
                  <a:ext uri="{FF2B5EF4-FFF2-40B4-BE49-F238E27FC236}">
                    <a16:creationId xmlns:a16="http://schemas.microsoft.com/office/drawing/2014/main" id="{2876F8DB-F367-424C-9E3F-9C536B060B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6281" y="4019551"/>
                <a:ext cx="76200" cy="266700"/>
              </a:xfrm>
              <a:prstGeom prst="rect">
                <a:avLst/>
              </a:prstGeom>
              <a:solidFill>
                <a:srgbClr val="EC00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dirty="0">
                  <a:solidFill>
                    <a:srgbClr val="013865"/>
                  </a:solidFill>
                  <a:cs typeface="Arial"/>
                </a:endParaRPr>
              </a:p>
            </p:txBody>
          </p:sp>
          <p:sp>
            <p:nvSpPr>
              <p:cNvPr id="1154" name="Rectangle 258">
                <a:extLst>
                  <a:ext uri="{FF2B5EF4-FFF2-40B4-BE49-F238E27FC236}">
                    <a16:creationId xmlns:a16="http://schemas.microsoft.com/office/drawing/2014/main" id="{F1FB850D-FB7F-449A-AEC5-D838A6EA48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8983" y="4019551"/>
                <a:ext cx="74613" cy="266700"/>
              </a:xfrm>
              <a:prstGeom prst="rect">
                <a:avLst/>
              </a:prstGeom>
              <a:solidFill>
                <a:srgbClr val="C49A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dirty="0">
                  <a:solidFill>
                    <a:srgbClr val="013865"/>
                  </a:solidFill>
                  <a:cs typeface="Arial"/>
                </a:endParaRPr>
              </a:p>
            </p:txBody>
          </p:sp>
          <p:sp>
            <p:nvSpPr>
              <p:cNvPr id="1155" name="Rectangle 259">
                <a:extLst>
                  <a:ext uri="{FF2B5EF4-FFF2-40B4-BE49-F238E27FC236}">
                    <a16:creationId xmlns:a16="http://schemas.microsoft.com/office/drawing/2014/main" id="{C62C08BE-244E-4D84-BCA7-D2A6BBC7C4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0098" y="4019551"/>
                <a:ext cx="76200" cy="266700"/>
              </a:xfrm>
              <a:prstGeom prst="rect">
                <a:avLst/>
              </a:prstGeom>
              <a:solidFill>
                <a:srgbClr val="EC00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dirty="0">
                  <a:solidFill>
                    <a:srgbClr val="013865"/>
                  </a:solidFill>
                  <a:cs typeface="Arial"/>
                </a:endParaRPr>
              </a:p>
            </p:txBody>
          </p:sp>
          <p:sp>
            <p:nvSpPr>
              <p:cNvPr id="1156" name="Rectangle 260">
                <a:extLst>
                  <a:ext uri="{FF2B5EF4-FFF2-40B4-BE49-F238E27FC236}">
                    <a16:creationId xmlns:a16="http://schemas.microsoft.com/office/drawing/2014/main" id="{6639107B-0F5E-45B4-8079-59EA1123D8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2800" y="4019551"/>
                <a:ext cx="74613" cy="2667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dirty="0">
                  <a:solidFill>
                    <a:srgbClr val="013865"/>
                  </a:solidFill>
                  <a:cs typeface="Arial"/>
                </a:endParaRPr>
              </a:p>
            </p:txBody>
          </p:sp>
          <p:sp>
            <p:nvSpPr>
              <p:cNvPr id="1157" name="Rectangle 261">
                <a:extLst>
                  <a:ext uri="{FF2B5EF4-FFF2-40B4-BE49-F238E27FC236}">
                    <a16:creationId xmlns:a16="http://schemas.microsoft.com/office/drawing/2014/main" id="{9E588A5C-21F5-4A27-BA10-2B540D2F20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5502" y="4019551"/>
                <a:ext cx="74613" cy="266700"/>
              </a:xfrm>
              <a:prstGeom prst="rect">
                <a:avLst/>
              </a:prstGeom>
              <a:solidFill>
                <a:srgbClr val="00AE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dirty="0">
                  <a:solidFill>
                    <a:srgbClr val="013865"/>
                  </a:solidFill>
                  <a:cs typeface="Arial"/>
                </a:endParaRPr>
              </a:p>
            </p:txBody>
          </p:sp>
          <p:sp>
            <p:nvSpPr>
              <p:cNvPr id="1158" name="Rectangle 262">
                <a:extLst>
                  <a:ext uri="{FF2B5EF4-FFF2-40B4-BE49-F238E27FC236}">
                    <a16:creationId xmlns:a16="http://schemas.microsoft.com/office/drawing/2014/main" id="{C5CDDE1D-9F5B-4237-B12C-99A80C81C6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6617" y="4019551"/>
                <a:ext cx="76200" cy="2667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dirty="0">
                  <a:solidFill>
                    <a:srgbClr val="013865"/>
                  </a:solidFill>
                  <a:cs typeface="Arial"/>
                </a:endParaRPr>
              </a:p>
            </p:txBody>
          </p:sp>
          <p:sp>
            <p:nvSpPr>
              <p:cNvPr id="1159" name="Rectangle 263">
                <a:extLst>
                  <a:ext uri="{FF2B5EF4-FFF2-40B4-BE49-F238E27FC236}">
                    <a16:creationId xmlns:a16="http://schemas.microsoft.com/office/drawing/2014/main" id="{8B5495C7-969B-42DE-B2C8-156078503F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9319" y="4019551"/>
                <a:ext cx="74613" cy="266700"/>
              </a:xfrm>
              <a:prstGeom prst="rect">
                <a:avLst/>
              </a:prstGeom>
              <a:solidFill>
                <a:srgbClr val="C49A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dirty="0">
                  <a:solidFill>
                    <a:srgbClr val="013865"/>
                  </a:solidFill>
                  <a:cs typeface="Arial"/>
                </a:endParaRPr>
              </a:p>
            </p:txBody>
          </p:sp>
          <p:sp>
            <p:nvSpPr>
              <p:cNvPr id="1160" name="Rectangle 264">
                <a:extLst>
                  <a:ext uri="{FF2B5EF4-FFF2-40B4-BE49-F238E27FC236}">
                    <a16:creationId xmlns:a16="http://schemas.microsoft.com/office/drawing/2014/main" id="{A7F1FE91-982B-4ED1-8302-ADC4289894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0434" y="4019551"/>
                <a:ext cx="76200" cy="266700"/>
              </a:xfrm>
              <a:prstGeom prst="rect">
                <a:avLst/>
              </a:prstGeom>
              <a:solidFill>
                <a:srgbClr val="C49A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dirty="0">
                  <a:solidFill>
                    <a:srgbClr val="013865"/>
                  </a:solidFill>
                  <a:cs typeface="Arial"/>
                </a:endParaRPr>
              </a:p>
            </p:txBody>
          </p:sp>
          <p:sp>
            <p:nvSpPr>
              <p:cNvPr id="1161" name="Rectangle 265">
                <a:extLst>
                  <a:ext uri="{FF2B5EF4-FFF2-40B4-BE49-F238E27FC236}">
                    <a16:creationId xmlns:a16="http://schemas.microsoft.com/office/drawing/2014/main" id="{2D3ADFB9-3C81-41BF-8260-E0E134AB7F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3136" y="4019551"/>
                <a:ext cx="74613" cy="266700"/>
              </a:xfrm>
              <a:prstGeom prst="rect">
                <a:avLst/>
              </a:prstGeom>
              <a:solidFill>
                <a:srgbClr val="EC00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dirty="0">
                  <a:solidFill>
                    <a:srgbClr val="013865"/>
                  </a:solidFill>
                  <a:cs typeface="Arial"/>
                </a:endParaRPr>
              </a:p>
            </p:txBody>
          </p:sp>
          <p:sp>
            <p:nvSpPr>
              <p:cNvPr id="1162" name="Rectangle 266">
                <a:extLst>
                  <a:ext uri="{FF2B5EF4-FFF2-40B4-BE49-F238E27FC236}">
                    <a16:creationId xmlns:a16="http://schemas.microsoft.com/office/drawing/2014/main" id="{02E6CE18-25A5-4D99-A0BF-E6F3AA494F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9013" y="4019551"/>
                <a:ext cx="71438" cy="266700"/>
              </a:xfrm>
              <a:prstGeom prst="rect">
                <a:avLst/>
              </a:prstGeom>
              <a:solidFill>
                <a:srgbClr val="ED1C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dirty="0">
                  <a:solidFill>
                    <a:srgbClr val="013865"/>
                  </a:solidFill>
                  <a:cs typeface="Arial"/>
                </a:endParaRPr>
              </a:p>
            </p:txBody>
          </p:sp>
          <p:sp>
            <p:nvSpPr>
              <p:cNvPr id="1163" name="Rectangle 267">
                <a:extLst>
                  <a:ext uri="{FF2B5EF4-FFF2-40B4-BE49-F238E27FC236}">
                    <a16:creationId xmlns:a16="http://schemas.microsoft.com/office/drawing/2014/main" id="{C6F1B738-DD6C-4031-B393-1A2E337FDE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01715" y="4019551"/>
                <a:ext cx="74613" cy="266700"/>
              </a:xfrm>
              <a:prstGeom prst="rect">
                <a:avLst/>
              </a:prstGeom>
              <a:solidFill>
                <a:srgbClr val="C49A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dirty="0">
                  <a:solidFill>
                    <a:srgbClr val="013865"/>
                  </a:solidFill>
                  <a:cs typeface="Arial"/>
                </a:endParaRPr>
              </a:p>
            </p:txBody>
          </p:sp>
          <p:sp>
            <p:nvSpPr>
              <p:cNvPr id="1164" name="Rectangle 268">
                <a:extLst>
                  <a:ext uri="{FF2B5EF4-FFF2-40B4-BE49-F238E27FC236}">
                    <a16:creationId xmlns:a16="http://schemas.microsoft.com/office/drawing/2014/main" id="{C50848FA-9417-4BA5-B9BF-E7D7495854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2830" y="4019551"/>
                <a:ext cx="76200" cy="266700"/>
              </a:xfrm>
              <a:prstGeom prst="rect">
                <a:avLst/>
              </a:prstGeom>
              <a:solidFill>
                <a:srgbClr val="EC00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dirty="0">
                  <a:solidFill>
                    <a:srgbClr val="013865"/>
                  </a:solidFill>
                  <a:cs typeface="Arial"/>
                </a:endParaRPr>
              </a:p>
            </p:txBody>
          </p:sp>
          <p:sp>
            <p:nvSpPr>
              <p:cNvPr id="1165" name="Rectangle 269">
                <a:extLst>
                  <a:ext uri="{FF2B5EF4-FFF2-40B4-BE49-F238E27FC236}">
                    <a16:creationId xmlns:a16="http://schemas.microsoft.com/office/drawing/2014/main" id="{76794D97-B457-427D-8F81-26A45C5941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65532" y="4019551"/>
                <a:ext cx="74613" cy="266700"/>
              </a:xfrm>
              <a:prstGeom prst="rect">
                <a:avLst/>
              </a:prstGeom>
              <a:solidFill>
                <a:srgbClr val="EC00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dirty="0">
                  <a:solidFill>
                    <a:srgbClr val="013865"/>
                  </a:solidFill>
                  <a:cs typeface="Arial"/>
                </a:endParaRPr>
              </a:p>
            </p:txBody>
          </p:sp>
          <p:sp>
            <p:nvSpPr>
              <p:cNvPr id="1166" name="Rectangle 270">
                <a:extLst>
                  <a:ext uri="{FF2B5EF4-FFF2-40B4-BE49-F238E27FC236}">
                    <a16:creationId xmlns:a16="http://schemas.microsoft.com/office/drawing/2014/main" id="{EE778598-D65A-4555-8A34-41C7432FC5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8234" y="4019551"/>
                <a:ext cx="74613" cy="266700"/>
              </a:xfrm>
              <a:prstGeom prst="rect">
                <a:avLst/>
              </a:prstGeom>
              <a:solidFill>
                <a:srgbClr val="ED1C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dirty="0">
                  <a:solidFill>
                    <a:srgbClr val="013865"/>
                  </a:solidFill>
                  <a:cs typeface="Arial"/>
                </a:endParaRPr>
              </a:p>
            </p:txBody>
          </p:sp>
          <p:sp>
            <p:nvSpPr>
              <p:cNvPr id="1167" name="Rectangle 271">
                <a:extLst>
                  <a:ext uri="{FF2B5EF4-FFF2-40B4-BE49-F238E27FC236}">
                    <a16:creationId xmlns:a16="http://schemas.microsoft.com/office/drawing/2014/main" id="{E85F5337-A2D2-4C3D-B95E-0DA4807258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0936" y="4019551"/>
                <a:ext cx="74613" cy="266700"/>
              </a:xfrm>
              <a:prstGeom prst="rect">
                <a:avLst/>
              </a:prstGeom>
              <a:solidFill>
                <a:srgbClr val="00AE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dirty="0">
                  <a:solidFill>
                    <a:srgbClr val="013865"/>
                  </a:solidFill>
                  <a:cs typeface="Arial"/>
                </a:endParaRPr>
              </a:p>
            </p:txBody>
          </p:sp>
          <p:sp>
            <p:nvSpPr>
              <p:cNvPr id="1168" name="Rectangle 272">
                <a:extLst>
                  <a:ext uri="{FF2B5EF4-FFF2-40B4-BE49-F238E27FC236}">
                    <a16:creationId xmlns:a16="http://schemas.microsoft.com/office/drawing/2014/main" id="{392D936D-F759-4CA6-B4EC-7EBB268A5F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3638" y="4019551"/>
                <a:ext cx="74613" cy="266700"/>
              </a:xfrm>
              <a:prstGeom prst="rect">
                <a:avLst/>
              </a:prstGeom>
              <a:solidFill>
                <a:srgbClr val="EC00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dirty="0">
                  <a:solidFill>
                    <a:srgbClr val="013865"/>
                  </a:solidFill>
                  <a:cs typeface="Arial"/>
                </a:endParaRPr>
              </a:p>
            </p:txBody>
          </p:sp>
          <p:sp>
            <p:nvSpPr>
              <p:cNvPr id="1169" name="Rectangle 273">
                <a:extLst>
                  <a:ext uri="{FF2B5EF4-FFF2-40B4-BE49-F238E27FC236}">
                    <a16:creationId xmlns:a16="http://schemas.microsoft.com/office/drawing/2014/main" id="{D5A01109-28B7-4B2D-B984-D489FEE866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04628" y="4019551"/>
                <a:ext cx="76200" cy="266700"/>
              </a:xfrm>
              <a:prstGeom prst="rect">
                <a:avLst/>
              </a:prstGeom>
              <a:solidFill>
                <a:srgbClr val="C49A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000" dirty="0">
                  <a:solidFill>
                    <a:srgbClr val="013865"/>
                  </a:solidFill>
                  <a:cs typeface="Arial"/>
                </a:endParaRPr>
              </a:p>
            </p:txBody>
          </p:sp>
        </p:grpSp>
        <p:cxnSp>
          <p:nvCxnSpPr>
            <p:cNvPr id="1066" name="Straight Connector 1065">
              <a:extLst>
                <a:ext uri="{FF2B5EF4-FFF2-40B4-BE49-F238E27FC236}">
                  <a16:creationId xmlns:a16="http://schemas.microsoft.com/office/drawing/2014/main" id="{045FB027-A8BF-488C-A433-AA99BBD5BF6D}"/>
                </a:ext>
              </a:extLst>
            </p:cNvPr>
            <p:cNvCxnSpPr/>
            <p:nvPr/>
          </p:nvCxnSpPr>
          <p:spPr bwMode="auto">
            <a:xfrm>
              <a:off x="5287860" y="3966878"/>
              <a:ext cx="0" cy="124157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lg" len="med"/>
            </a:ln>
            <a:effectLst/>
          </p:spPr>
        </p:cxnSp>
      </p:grpSp>
      <p:pic>
        <p:nvPicPr>
          <p:cNvPr id="1232" name="Picture 284" descr="nature08645-f1">
            <a:extLst>
              <a:ext uri="{FF2B5EF4-FFF2-40B4-BE49-F238E27FC236}">
                <a16:creationId xmlns:a16="http://schemas.microsoft.com/office/drawing/2014/main" id="{32CEB4A7-9DA4-4F0B-910C-173FD2CF1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t="8481" r="83215" b="63720"/>
          <a:stretch>
            <a:fillRect/>
          </a:stretch>
        </p:blipFill>
        <p:spPr bwMode="auto">
          <a:xfrm>
            <a:off x="3686864" y="1887441"/>
            <a:ext cx="1647101" cy="1600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3" name="Rounded Rectangle 397">
            <a:extLst>
              <a:ext uri="{FF2B5EF4-FFF2-40B4-BE49-F238E27FC236}">
                <a16:creationId xmlns:a16="http://schemas.microsoft.com/office/drawing/2014/main" id="{8A12047C-8EBB-48D3-863F-2F0E9F7B5BAB}"/>
              </a:ext>
            </a:extLst>
          </p:cNvPr>
          <p:cNvSpPr/>
          <p:nvPr/>
        </p:nvSpPr>
        <p:spPr bwMode="auto">
          <a:xfrm>
            <a:off x="2957018" y="1829256"/>
            <a:ext cx="789629" cy="210504"/>
          </a:xfrm>
          <a:prstGeom prst="roundRect">
            <a:avLst/>
          </a:prstGeom>
          <a:noFill/>
          <a:ln w="76200" cap="flat" cmpd="sng" algn="ctr">
            <a:noFill/>
            <a:prstDash val="solid"/>
            <a:round/>
            <a:headEnd type="none" w="med" len="med"/>
            <a:tailEnd type="triangle" w="lg" len="med"/>
          </a:ln>
          <a:effectLst/>
        </p:spPr>
        <p:txBody>
          <a:bodyPr anchor="ctr"/>
          <a:lstStyle/>
          <a:p>
            <a:pPr marL="0" lvl="1" algn="ctr" eaLnBrk="1" fontAlgn="auto" hangingPunct="1">
              <a:lnSpc>
                <a:spcPct val="85000"/>
              </a:lnSpc>
              <a:spcBef>
                <a:spcPct val="30000"/>
              </a:spcBef>
              <a:spcAft>
                <a:spcPts val="0"/>
              </a:spcAft>
              <a:defRPr/>
            </a:pPr>
            <a:r>
              <a:rPr lang="en-GB" sz="1400" b="1" dirty="0">
                <a:solidFill>
                  <a:srgbClr val="000000"/>
                </a:solidFill>
              </a:rPr>
              <a:t>TNBC</a:t>
            </a:r>
          </a:p>
        </p:txBody>
      </p:sp>
      <p:pic>
        <p:nvPicPr>
          <p:cNvPr id="1234" name="Picture 284" descr="nature08645-f1">
            <a:extLst>
              <a:ext uri="{FF2B5EF4-FFF2-40B4-BE49-F238E27FC236}">
                <a16:creationId xmlns:a16="http://schemas.microsoft.com/office/drawing/2014/main" id="{BAEA0BC3-6538-43A3-AB35-26B252293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83632" t="8824" b="63508"/>
          <a:stretch>
            <a:fillRect/>
          </a:stretch>
        </p:blipFill>
        <p:spPr bwMode="auto">
          <a:xfrm>
            <a:off x="6797536" y="1885830"/>
            <a:ext cx="1560065" cy="1604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5" name="Rounded Rectangle 399">
            <a:extLst>
              <a:ext uri="{FF2B5EF4-FFF2-40B4-BE49-F238E27FC236}">
                <a16:creationId xmlns:a16="http://schemas.microsoft.com/office/drawing/2014/main" id="{7CA3CFF3-0D65-4B63-AF18-53315242F24E}"/>
              </a:ext>
            </a:extLst>
          </p:cNvPr>
          <p:cNvSpPr/>
          <p:nvPr/>
        </p:nvSpPr>
        <p:spPr bwMode="auto">
          <a:xfrm>
            <a:off x="8204200" y="1829256"/>
            <a:ext cx="921925" cy="245846"/>
          </a:xfrm>
          <a:prstGeom prst="roundRect">
            <a:avLst/>
          </a:prstGeom>
          <a:noFill/>
          <a:ln w="76200" cap="flat" cmpd="sng" algn="ctr">
            <a:noFill/>
            <a:prstDash val="solid"/>
            <a:round/>
            <a:headEnd type="none" w="med" len="med"/>
            <a:tailEnd type="triangle" w="lg" len="med"/>
          </a:ln>
          <a:effectLst/>
        </p:spPr>
        <p:txBody>
          <a:bodyPr anchor="ctr"/>
          <a:lstStyle/>
          <a:p>
            <a:pPr marL="0" lvl="1" algn="ctr" eaLnBrk="1" fontAlgn="auto" hangingPunct="1">
              <a:lnSpc>
                <a:spcPct val="85000"/>
              </a:lnSpc>
              <a:spcBef>
                <a:spcPct val="30000"/>
              </a:spcBef>
              <a:spcAft>
                <a:spcPts val="0"/>
              </a:spcAft>
              <a:defRPr/>
            </a:pPr>
            <a:r>
              <a:rPr lang="en-GB" sz="1400" b="1" dirty="0">
                <a:solidFill>
                  <a:srgbClr val="000000"/>
                </a:solidFill>
              </a:rPr>
              <a:t>ER+ </a:t>
            </a:r>
          </a:p>
        </p:txBody>
      </p:sp>
      <p:pic>
        <p:nvPicPr>
          <p:cNvPr id="305" name="Obrázek 30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72309" y="291250"/>
            <a:ext cx="1304248" cy="761486"/>
          </a:xfrm>
          <a:prstGeom prst="rect">
            <a:avLst/>
          </a:prstGeom>
        </p:spPr>
      </p:pic>
      <p:sp>
        <p:nvSpPr>
          <p:cNvPr id="307" name="TextovéPole 306"/>
          <p:cNvSpPr txBox="1"/>
          <p:nvPr/>
        </p:nvSpPr>
        <p:spPr>
          <a:xfrm rot="16200000">
            <a:off x="11179731" y="3064864"/>
            <a:ext cx="17469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0" i="0" kern="1200" dirty="0" smtClean="0">
                <a:solidFill>
                  <a:schemeClr val="tx1"/>
                </a:solidFill>
                <a:effectLst/>
                <a:latin typeface="Imago" pitchFamily="2" charset="0"/>
                <a:ea typeface="+mn-ea"/>
                <a:cs typeface="+mn-cs"/>
              </a:rPr>
              <a:t>M-CZ-00002000</a:t>
            </a:r>
            <a:endParaRPr lang="cs-CZ" sz="1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770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269794"/>
            <a:ext cx="10033000" cy="598513"/>
          </a:xfrm>
        </p:spPr>
        <p:txBody>
          <a:bodyPr/>
          <a:lstStyle/>
          <a:p>
            <a:r>
              <a:rPr lang="en-GB" dirty="0" smtClean="0">
                <a:solidFill>
                  <a:srgbClr val="0069D2"/>
                </a:solidFill>
              </a:rPr>
              <a:t>TNBC</a:t>
            </a:r>
            <a:r>
              <a:rPr lang="cs-CZ" dirty="0" smtClean="0">
                <a:solidFill>
                  <a:srgbClr val="0069D2"/>
                </a:solidFill>
              </a:rPr>
              <a:t> je vhodným cílem pro imunoterapii</a:t>
            </a:r>
            <a:endParaRPr lang="en-US" dirty="0">
              <a:solidFill>
                <a:srgbClr val="0069D2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PD-L1, programmed death-ligand 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251700" y="5877272"/>
            <a:ext cx="4820964" cy="85646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1. Wang et al. Nature 2014; 2. Lehmann et al. J </a:t>
            </a:r>
            <a:r>
              <a:rPr lang="en-US" dirty="0" err="1">
                <a:solidFill>
                  <a:schemeClr val="tx1"/>
                </a:solidFill>
              </a:rPr>
              <a:t>Clin</a:t>
            </a:r>
            <a:r>
              <a:rPr lang="en-US" dirty="0">
                <a:solidFill>
                  <a:schemeClr val="tx1"/>
                </a:solidFill>
              </a:rPr>
              <a:t> Invest 2011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3. Cimino-Matthews et al. Hum </a:t>
            </a:r>
            <a:r>
              <a:rPr lang="en-US" dirty="0" err="1">
                <a:solidFill>
                  <a:schemeClr val="tx1"/>
                </a:solidFill>
              </a:rPr>
              <a:t>Pathol</a:t>
            </a:r>
            <a:r>
              <a:rPr lang="en-US" dirty="0">
                <a:solidFill>
                  <a:schemeClr val="tx1"/>
                </a:solidFill>
              </a:rPr>
              <a:t> 2013; 4. </a:t>
            </a:r>
            <a:r>
              <a:rPr lang="en-US" dirty="0" err="1">
                <a:solidFill>
                  <a:schemeClr val="tx1"/>
                </a:solidFill>
              </a:rPr>
              <a:t>Loi</a:t>
            </a:r>
            <a:r>
              <a:rPr lang="en-US" dirty="0">
                <a:solidFill>
                  <a:schemeClr val="tx1"/>
                </a:solidFill>
              </a:rPr>
              <a:t> et al. Ann </a:t>
            </a:r>
            <a:r>
              <a:rPr lang="en-US" dirty="0" err="1">
                <a:solidFill>
                  <a:schemeClr val="tx1"/>
                </a:solidFill>
              </a:rPr>
              <a:t>Oncol</a:t>
            </a:r>
            <a:r>
              <a:rPr lang="en-US" dirty="0">
                <a:solidFill>
                  <a:schemeClr val="tx1"/>
                </a:solidFill>
              </a:rPr>
              <a:t> 2014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5. Chen &amp; </a:t>
            </a:r>
            <a:r>
              <a:rPr lang="en-US" dirty="0" err="1">
                <a:solidFill>
                  <a:schemeClr val="tx1"/>
                </a:solidFill>
              </a:rPr>
              <a:t>Mellman</a:t>
            </a:r>
            <a:r>
              <a:rPr lang="en-US" dirty="0">
                <a:solidFill>
                  <a:schemeClr val="tx1"/>
                </a:solidFill>
              </a:rPr>
              <a:t>. Immunity 2013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6. </a:t>
            </a:r>
            <a:r>
              <a:rPr lang="en-US" dirty="0" err="1">
                <a:solidFill>
                  <a:schemeClr val="tx1"/>
                </a:solidFill>
              </a:rPr>
              <a:t>Mittendorf</a:t>
            </a:r>
            <a:r>
              <a:rPr lang="en-US" dirty="0">
                <a:solidFill>
                  <a:schemeClr val="tx1"/>
                </a:solidFill>
              </a:rPr>
              <a:t> et al. Cancer </a:t>
            </a:r>
            <a:r>
              <a:rPr lang="en-US" dirty="0" err="1">
                <a:solidFill>
                  <a:schemeClr val="tx1"/>
                </a:solidFill>
              </a:rPr>
              <a:t>Immunol</a:t>
            </a:r>
            <a:r>
              <a:rPr lang="en-US" dirty="0">
                <a:solidFill>
                  <a:schemeClr val="tx1"/>
                </a:solidFill>
              </a:rPr>
              <a:t> Res 2014</a:t>
            </a:r>
          </a:p>
        </p:txBody>
      </p:sp>
      <p:pic>
        <p:nvPicPr>
          <p:cNvPr id="36" name="Picture 35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17" r="6217"/>
          <a:stretch/>
        </p:blipFill>
        <p:spPr bwMode="auto">
          <a:xfrm>
            <a:off x="5198350" y="2682081"/>
            <a:ext cx="1867301" cy="1867301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7" name="Group 154"/>
          <p:cNvGrpSpPr>
            <a:grpSpLocks noChangeAspect="1"/>
          </p:cNvGrpSpPr>
          <p:nvPr/>
        </p:nvGrpSpPr>
        <p:grpSpPr>
          <a:xfrm>
            <a:off x="9111300" y="2682081"/>
            <a:ext cx="1867301" cy="1867301"/>
            <a:chOff x="4726370" y="5013176"/>
            <a:chExt cx="1072800" cy="1072800"/>
          </a:xfrm>
        </p:grpSpPr>
        <p:sp>
          <p:nvSpPr>
            <p:cNvPr id="38" name="Oval 37"/>
            <p:cNvSpPr/>
            <p:nvPr/>
          </p:nvSpPr>
          <p:spPr>
            <a:xfrm>
              <a:off x="4726370" y="5013176"/>
              <a:ext cx="1072800" cy="1072800"/>
            </a:xfrm>
            <a:prstGeom prst="ellipse">
              <a:avLst/>
            </a:prstGeom>
            <a:solidFill>
              <a:srgbClr val="E6B5A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>
                <a:spcBef>
                  <a:spcPct val="0"/>
                </a:spcBef>
              </a:pPr>
              <a:endParaRPr lang="en-GB" sz="2400" dirty="0">
                <a:solidFill>
                  <a:srgbClr val="060E9F"/>
                </a:solidFill>
              </a:endParaRPr>
            </a:p>
          </p:txBody>
        </p:sp>
        <p:grpSp>
          <p:nvGrpSpPr>
            <p:cNvPr id="39" name="Group 153"/>
            <p:cNvGrpSpPr/>
            <p:nvPr/>
          </p:nvGrpSpPr>
          <p:grpSpPr>
            <a:xfrm>
              <a:off x="5010149" y="5102864"/>
              <a:ext cx="467799" cy="498281"/>
              <a:chOff x="5010149" y="5102864"/>
              <a:chExt cx="467799" cy="498281"/>
            </a:xfrm>
          </p:grpSpPr>
          <p:sp>
            <p:nvSpPr>
              <p:cNvPr id="41" name="Freeform 20"/>
              <p:cNvSpPr>
                <a:spLocks noChangeAspect="1"/>
              </p:cNvSpPr>
              <p:nvPr/>
            </p:nvSpPr>
            <p:spPr bwMode="auto">
              <a:xfrm>
                <a:off x="5338727" y="5102864"/>
                <a:ext cx="139221" cy="410772"/>
              </a:xfrm>
              <a:custGeom>
                <a:avLst/>
                <a:gdLst>
                  <a:gd name="T0" fmla="*/ 52 w 101"/>
                  <a:gd name="T1" fmla="*/ 0 h 298"/>
                  <a:gd name="T2" fmla="*/ 54 w 101"/>
                  <a:gd name="T3" fmla="*/ 192 h 298"/>
                  <a:gd name="T4" fmla="*/ 0 w 101"/>
                  <a:gd name="T5" fmla="*/ 227 h 298"/>
                  <a:gd name="T6" fmla="*/ 0 w 101"/>
                  <a:gd name="T7" fmla="*/ 298 h 298"/>
                  <a:gd name="T8" fmla="*/ 101 w 101"/>
                  <a:gd name="T9" fmla="*/ 222 h 298"/>
                  <a:gd name="T10" fmla="*/ 101 w 101"/>
                  <a:gd name="T11" fmla="*/ 0 h 298"/>
                  <a:gd name="T12" fmla="*/ 52 w 101"/>
                  <a:gd name="T13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1" h="298">
                    <a:moveTo>
                      <a:pt x="52" y="0"/>
                    </a:moveTo>
                    <a:lnTo>
                      <a:pt x="54" y="192"/>
                    </a:lnTo>
                    <a:lnTo>
                      <a:pt x="0" y="227"/>
                    </a:lnTo>
                    <a:lnTo>
                      <a:pt x="0" y="298"/>
                    </a:lnTo>
                    <a:lnTo>
                      <a:pt x="101" y="222"/>
                    </a:lnTo>
                    <a:lnTo>
                      <a:pt x="10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7D6E9F"/>
              </a:solidFill>
              <a:ln w="9525">
                <a:noFill/>
                <a:round/>
                <a:headEnd/>
                <a:tailEnd/>
              </a:ln>
              <a:effectLst/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spcBef>
                    <a:spcPct val="0"/>
                  </a:spcBef>
                </a:pPr>
                <a:endParaRPr lang="en-GB" sz="2400" dirty="0">
                  <a:solidFill>
                    <a:srgbClr val="060E9F"/>
                  </a:solidFill>
                  <a:latin typeface="Imago-Medium" pitchFamily="2" charset="0"/>
                  <a:ea typeface="MS PGothic" pitchFamily="34" charset="-128"/>
                </a:endParaRPr>
              </a:p>
            </p:txBody>
          </p:sp>
          <p:grpSp>
            <p:nvGrpSpPr>
              <p:cNvPr id="42" name="Group 405"/>
              <p:cNvGrpSpPr>
                <a:grpSpLocks noChangeAspect="1"/>
              </p:cNvGrpSpPr>
              <p:nvPr/>
            </p:nvGrpSpPr>
            <p:grpSpPr>
              <a:xfrm>
                <a:off x="5196791" y="5110714"/>
                <a:ext cx="174438" cy="490251"/>
                <a:chOff x="7890892" y="4708178"/>
                <a:chExt cx="159765" cy="449014"/>
              </a:xfrm>
            </p:grpSpPr>
            <p:sp>
              <p:nvSpPr>
                <p:cNvPr id="46" name="Freeform 53"/>
                <p:cNvSpPr>
                  <a:spLocks noChangeAspect="1"/>
                </p:cNvSpPr>
                <p:nvPr/>
              </p:nvSpPr>
              <p:spPr bwMode="auto">
                <a:xfrm rot="16200000" flipV="1">
                  <a:off x="7872276" y="4726794"/>
                  <a:ext cx="196998" cy="159765"/>
                </a:xfrm>
                <a:custGeom>
                  <a:avLst/>
                  <a:gdLst>
                    <a:gd name="T0" fmla="*/ 135 w 291"/>
                    <a:gd name="T1" fmla="*/ 104 h 236"/>
                    <a:gd name="T2" fmla="*/ 135 w 291"/>
                    <a:gd name="T3" fmla="*/ 35 h 236"/>
                    <a:gd name="T4" fmla="*/ 28 w 291"/>
                    <a:gd name="T5" fmla="*/ 35 h 236"/>
                    <a:gd name="T6" fmla="*/ 28 w 291"/>
                    <a:gd name="T7" fmla="*/ 0 h 236"/>
                    <a:gd name="T8" fmla="*/ 0 w 291"/>
                    <a:gd name="T9" fmla="*/ 0 h 236"/>
                    <a:gd name="T10" fmla="*/ 0 w 291"/>
                    <a:gd name="T11" fmla="*/ 35 h 236"/>
                    <a:gd name="T12" fmla="*/ 0 w 291"/>
                    <a:gd name="T13" fmla="*/ 66 h 236"/>
                    <a:gd name="T14" fmla="*/ 104 w 291"/>
                    <a:gd name="T15" fmla="*/ 66 h 236"/>
                    <a:gd name="T16" fmla="*/ 104 w 291"/>
                    <a:gd name="T17" fmla="*/ 170 h 236"/>
                    <a:gd name="T18" fmla="*/ 0 w 291"/>
                    <a:gd name="T19" fmla="*/ 170 h 236"/>
                    <a:gd name="T20" fmla="*/ 0 w 291"/>
                    <a:gd name="T21" fmla="*/ 200 h 236"/>
                    <a:gd name="T22" fmla="*/ 0 w 291"/>
                    <a:gd name="T23" fmla="*/ 236 h 236"/>
                    <a:gd name="T24" fmla="*/ 28 w 291"/>
                    <a:gd name="T25" fmla="*/ 236 h 236"/>
                    <a:gd name="T26" fmla="*/ 28 w 291"/>
                    <a:gd name="T27" fmla="*/ 200 h 236"/>
                    <a:gd name="T28" fmla="*/ 135 w 291"/>
                    <a:gd name="T29" fmla="*/ 200 h 236"/>
                    <a:gd name="T30" fmla="*/ 135 w 291"/>
                    <a:gd name="T31" fmla="*/ 132 h 236"/>
                    <a:gd name="T32" fmla="*/ 291 w 291"/>
                    <a:gd name="T33" fmla="*/ 132 h 236"/>
                    <a:gd name="T34" fmla="*/ 291 w 291"/>
                    <a:gd name="T35" fmla="*/ 104 h 236"/>
                    <a:gd name="T36" fmla="*/ 135 w 291"/>
                    <a:gd name="T37" fmla="*/ 104 h 2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91" h="236">
                      <a:moveTo>
                        <a:pt x="135" y="104"/>
                      </a:moveTo>
                      <a:lnTo>
                        <a:pt x="135" y="35"/>
                      </a:lnTo>
                      <a:lnTo>
                        <a:pt x="28" y="35"/>
                      </a:lnTo>
                      <a:lnTo>
                        <a:pt x="28" y="0"/>
                      </a:lnTo>
                      <a:lnTo>
                        <a:pt x="0" y="0"/>
                      </a:lnTo>
                      <a:lnTo>
                        <a:pt x="0" y="35"/>
                      </a:lnTo>
                      <a:lnTo>
                        <a:pt x="0" y="66"/>
                      </a:lnTo>
                      <a:lnTo>
                        <a:pt x="104" y="66"/>
                      </a:lnTo>
                      <a:lnTo>
                        <a:pt x="104" y="170"/>
                      </a:lnTo>
                      <a:lnTo>
                        <a:pt x="0" y="170"/>
                      </a:lnTo>
                      <a:lnTo>
                        <a:pt x="0" y="200"/>
                      </a:lnTo>
                      <a:lnTo>
                        <a:pt x="0" y="236"/>
                      </a:lnTo>
                      <a:lnTo>
                        <a:pt x="28" y="236"/>
                      </a:lnTo>
                      <a:lnTo>
                        <a:pt x="28" y="200"/>
                      </a:lnTo>
                      <a:lnTo>
                        <a:pt x="135" y="200"/>
                      </a:lnTo>
                      <a:lnTo>
                        <a:pt x="135" y="132"/>
                      </a:lnTo>
                      <a:lnTo>
                        <a:pt x="291" y="132"/>
                      </a:lnTo>
                      <a:lnTo>
                        <a:pt x="291" y="104"/>
                      </a:lnTo>
                      <a:lnTo>
                        <a:pt x="135" y="104"/>
                      </a:lnTo>
                      <a:close/>
                    </a:path>
                  </a:pathLst>
                </a:custGeom>
                <a:solidFill>
                  <a:srgbClr val="EEECE1">
                    <a:lumMod val="25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  <a:extLst/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70">
                    <a:spcBef>
                      <a:spcPct val="0"/>
                    </a:spcBef>
                    <a:defRPr/>
                  </a:pPr>
                  <a:endParaRPr lang="en-GB" sz="2400" kern="0" dirty="0">
                    <a:solidFill>
                      <a:sysClr val="windowText" lastClr="000000"/>
                    </a:solidFill>
                    <a:latin typeface="Imago-Medium" pitchFamily="2" charset="0"/>
                    <a:ea typeface="MS PGothic" pitchFamily="34" charset="-128"/>
                  </a:endParaRPr>
                </a:p>
              </p:txBody>
            </p:sp>
            <p:sp>
              <p:nvSpPr>
                <p:cNvPr id="47" name="Freeform 39"/>
                <p:cNvSpPr>
                  <a:spLocks/>
                </p:cNvSpPr>
                <p:nvPr/>
              </p:nvSpPr>
              <p:spPr bwMode="auto">
                <a:xfrm rot="5400000">
                  <a:off x="7899148" y="4895620"/>
                  <a:ext cx="145754" cy="48384"/>
                </a:xfrm>
                <a:custGeom>
                  <a:avLst/>
                  <a:gdLst>
                    <a:gd name="T0" fmla="*/ 196 w 241"/>
                    <a:gd name="T1" fmla="*/ 80 h 80"/>
                    <a:gd name="T2" fmla="*/ 0 w 241"/>
                    <a:gd name="T3" fmla="*/ 80 h 80"/>
                    <a:gd name="T4" fmla="*/ 0 w 241"/>
                    <a:gd name="T5" fmla="*/ 0 h 80"/>
                    <a:gd name="T6" fmla="*/ 196 w 241"/>
                    <a:gd name="T7" fmla="*/ 0 h 80"/>
                    <a:gd name="T8" fmla="*/ 241 w 241"/>
                    <a:gd name="T9" fmla="*/ 40 h 80"/>
                    <a:gd name="T10" fmla="*/ 196 w 241"/>
                    <a:gd name="T11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41" h="80">
                      <a:moveTo>
                        <a:pt x="196" y="80"/>
                      </a:moveTo>
                      <a:lnTo>
                        <a:pt x="0" y="80"/>
                      </a:lnTo>
                      <a:lnTo>
                        <a:pt x="0" y="0"/>
                      </a:lnTo>
                      <a:lnTo>
                        <a:pt x="196" y="0"/>
                      </a:lnTo>
                      <a:lnTo>
                        <a:pt x="241" y="40"/>
                      </a:lnTo>
                      <a:lnTo>
                        <a:pt x="196" y="80"/>
                      </a:lnTo>
                      <a:close/>
                    </a:path>
                  </a:pathLst>
                </a:custGeom>
                <a:solidFill>
                  <a:srgbClr val="7C1E35"/>
                </a:solidFill>
                <a:ln w="9525">
                  <a:noFill/>
                  <a:round/>
                  <a:headEnd/>
                  <a:tailEnd/>
                </a:ln>
                <a:effectLst/>
                <a:extLst/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70">
                    <a:spcBef>
                      <a:spcPct val="0"/>
                    </a:spcBef>
                    <a:defRPr/>
                  </a:pPr>
                  <a:endParaRPr lang="en-GB" sz="2400" kern="0" dirty="0">
                    <a:solidFill>
                      <a:sysClr val="windowText" lastClr="000000"/>
                    </a:solidFill>
                    <a:latin typeface="Imago-Medium" pitchFamily="2" charset="0"/>
                    <a:ea typeface="MS PGothic" pitchFamily="34" charset="-128"/>
                  </a:endParaRPr>
                </a:p>
              </p:txBody>
            </p:sp>
            <p:sp>
              <p:nvSpPr>
                <p:cNvPr id="48" name="Freeform 42"/>
                <p:cNvSpPr>
                  <a:spLocks/>
                </p:cNvSpPr>
                <p:nvPr/>
              </p:nvSpPr>
              <p:spPr bwMode="auto">
                <a:xfrm rot="5400000">
                  <a:off x="7885238" y="5033512"/>
                  <a:ext cx="172970" cy="74390"/>
                </a:xfrm>
                <a:custGeom>
                  <a:avLst/>
                  <a:gdLst>
                    <a:gd name="T0" fmla="*/ 286 w 286"/>
                    <a:gd name="T1" fmla="*/ 45 h 123"/>
                    <a:gd name="T2" fmla="*/ 154 w 286"/>
                    <a:gd name="T3" fmla="*/ 45 h 123"/>
                    <a:gd name="T4" fmla="*/ 154 w 286"/>
                    <a:gd name="T5" fmla="*/ 0 h 123"/>
                    <a:gd name="T6" fmla="*/ 0 w 286"/>
                    <a:gd name="T7" fmla="*/ 0 h 123"/>
                    <a:gd name="T8" fmla="*/ 0 w 286"/>
                    <a:gd name="T9" fmla="*/ 21 h 123"/>
                    <a:gd name="T10" fmla="*/ 47 w 286"/>
                    <a:gd name="T11" fmla="*/ 61 h 123"/>
                    <a:gd name="T12" fmla="*/ 0 w 286"/>
                    <a:gd name="T13" fmla="*/ 101 h 123"/>
                    <a:gd name="T14" fmla="*/ 0 w 286"/>
                    <a:gd name="T15" fmla="*/ 123 h 123"/>
                    <a:gd name="T16" fmla="*/ 154 w 286"/>
                    <a:gd name="T17" fmla="*/ 123 h 123"/>
                    <a:gd name="T18" fmla="*/ 154 w 286"/>
                    <a:gd name="T19" fmla="*/ 78 h 123"/>
                    <a:gd name="T20" fmla="*/ 286 w 286"/>
                    <a:gd name="T21" fmla="*/ 78 h 123"/>
                    <a:gd name="T22" fmla="*/ 286 w 286"/>
                    <a:gd name="T23" fmla="*/ 45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86" h="123">
                      <a:moveTo>
                        <a:pt x="286" y="45"/>
                      </a:moveTo>
                      <a:lnTo>
                        <a:pt x="154" y="45"/>
                      </a:lnTo>
                      <a:lnTo>
                        <a:pt x="154" y="0"/>
                      </a:lnTo>
                      <a:lnTo>
                        <a:pt x="0" y="0"/>
                      </a:lnTo>
                      <a:lnTo>
                        <a:pt x="0" y="21"/>
                      </a:lnTo>
                      <a:lnTo>
                        <a:pt x="47" y="61"/>
                      </a:lnTo>
                      <a:lnTo>
                        <a:pt x="0" y="101"/>
                      </a:lnTo>
                      <a:lnTo>
                        <a:pt x="0" y="123"/>
                      </a:lnTo>
                      <a:lnTo>
                        <a:pt x="154" y="123"/>
                      </a:lnTo>
                      <a:lnTo>
                        <a:pt x="154" y="78"/>
                      </a:lnTo>
                      <a:lnTo>
                        <a:pt x="286" y="78"/>
                      </a:lnTo>
                      <a:lnTo>
                        <a:pt x="286" y="45"/>
                      </a:lnTo>
                      <a:close/>
                    </a:path>
                  </a:pathLst>
                </a:custGeom>
                <a:solidFill>
                  <a:srgbClr val="477E3B"/>
                </a:solidFill>
                <a:ln w="9525">
                  <a:noFill/>
                  <a:round/>
                  <a:headEnd/>
                  <a:tailEnd/>
                </a:ln>
                <a:effectLst/>
                <a:extLst/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70">
                    <a:spcBef>
                      <a:spcPct val="0"/>
                    </a:spcBef>
                    <a:defRPr/>
                  </a:pPr>
                  <a:endParaRPr lang="en-GB" sz="2400" kern="0" dirty="0">
                    <a:solidFill>
                      <a:sysClr val="windowText" lastClr="000000"/>
                    </a:solidFill>
                    <a:latin typeface="Imago-Medium" pitchFamily="2" charset="0"/>
                    <a:ea typeface="MS PGothic" pitchFamily="34" charset="-128"/>
                  </a:endParaRPr>
                </a:p>
              </p:txBody>
            </p:sp>
          </p:grpSp>
          <p:grpSp>
            <p:nvGrpSpPr>
              <p:cNvPr id="43" name="Group 322"/>
              <p:cNvGrpSpPr>
                <a:grpSpLocks noChangeAspect="1"/>
              </p:cNvGrpSpPr>
              <p:nvPr/>
            </p:nvGrpSpPr>
            <p:grpSpPr>
              <a:xfrm rot="16200000">
                <a:off x="4834407" y="5287113"/>
                <a:ext cx="489774" cy="138289"/>
                <a:chOff x="803340" y="3852148"/>
                <a:chExt cx="681886" cy="192533"/>
              </a:xfrm>
            </p:grpSpPr>
            <p:sp>
              <p:nvSpPr>
                <p:cNvPr id="44" name="Freeform 43"/>
                <p:cNvSpPr>
                  <a:spLocks/>
                </p:cNvSpPr>
                <p:nvPr/>
              </p:nvSpPr>
              <p:spPr bwMode="auto">
                <a:xfrm>
                  <a:off x="803340" y="3913651"/>
                  <a:ext cx="356987" cy="69526"/>
                </a:xfrm>
                <a:custGeom>
                  <a:avLst/>
                  <a:gdLst>
                    <a:gd name="T0" fmla="*/ 102 w 113"/>
                    <a:gd name="T1" fmla="*/ 0 h 22"/>
                    <a:gd name="T2" fmla="*/ 93 w 113"/>
                    <a:gd name="T3" fmla="*/ 4 h 22"/>
                    <a:gd name="T4" fmla="*/ 0 w 113"/>
                    <a:gd name="T5" fmla="*/ 4 h 22"/>
                    <a:gd name="T6" fmla="*/ 0 w 113"/>
                    <a:gd name="T7" fmla="*/ 18 h 22"/>
                    <a:gd name="T8" fmla="*/ 93 w 113"/>
                    <a:gd name="T9" fmla="*/ 18 h 22"/>
                    <a:gd name="T10" fmla="*/ 102 w 113"/>
                    <a:gd name="T11" fmla="*/ 22 h 22"/>
                    <a:gd name="T12" fmla="*/ 113 w 113"/>
                    <a:gd name="T13" fmla="*/ 11 h 22"/>
                    <a:gd name="T14" fmla="*/ 102 w 113"/>
                    <a:gd name="T15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13" h="22">
                      <a:moveTo>
                        <a:pt x="102" y="0"/>
                      </a:moveTo>
                      <a:cubicBezTo>
                        <a:pt x="98" y="0"/>
                        <a:pt x="95" y="2"/>
                        <a:pt x="93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93" y="18"/>
                        <a:pt x="93" y="18"/>
                        <a:pt x="93" y="18"/>
                      </a:cubicBezTo>
                      <a:cubicBezTo>
                        <a:pt x="95" y="20"/>
                        <a:pt x="98" y="22"/>
                        <a:pt x="102" y="22"/>
                      </a:cubicBezTo>
                      <a:cubicBezTo>
                        <a:pt x="108" y="22"/>
                        <a:pt x="113" y="17"/>
                        <a:pt x="113" y="11"/>
                      </a:cubicBezTo>
                      <a:cubicBezTo>
                        <a:pt x="113" y="5"/>
                        <a:pt x="108" y="0"/>
                        <a:pt x="102" y="0"/>
                      </a:cubicBezTo>
                      <a:close/>
                    </a:path>
                  </a:pathLst>
                </a:custGeom>
                <a:solidFill>
                  <a:srgbClr val="353091"/>
                </a:solidFill>
                <a:ln w="9525">
                  <a:noFill/>
                  <a:round/>
                  <a:headEnd/>
                  <a:tailEnd/>
                </a:ln>
                <a:extLst/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70">
                    <a:spcBef>
                      <a:spcPct val="0"/>
                    </a:spcBef>
                    <a:defRPr/>
                  </a:pPr>
                  <a:endParaRPr lang="en-GB" sz="2400" kern="0" dirty="0">
                    <a:solidFill>
                      <a:sysClr val="windowText" lastClr="000000"/>
                    </a:solidFill>
                    <a:latin typeface="Imago-Medium" pitchFamily="2" charset="0"/>
                    <a:ea typeface="MS PGothic" pitchFamily="34" charset="-128"/>
                  </a:endParaRPr>
                </a:p>
              </p:txBody>
            </p:sp>
            <p:sp>
              <p:nvSpPr>
                <p:cNvPr id="45" name="Freeform 18"/>
                <p:cNvSpPr>
                  <a:spLocks/>
                </p:cNvSpPr>
                <p:nvPr/>
              </p:nvSpPr>
              <p:spPr bwMode="auto">
                <a:xfrm>
                  <a:off x="1113531" y="3852148"/>
                  <a:ext cx="371695" cy="192533"/>
                </a:xfrm>
                <a:custGeom>
                  <a:avLst/>
                  <a:gdLst>
                    <a:gd name="T0" fmla="*/ 118 w 118"/>
                    <a:gd name="T1" fmla="*/ 24 h 61"/>
                    <a:gd name="T2" fmla="*/ 36 w 118"/>
                    <a:gd name="T3" fmla="*/ 24 h 61"/>
                    <a:gd name="T4" fmla="*/ 7 w 118"/>
                    <a:gd name="T5" fmla="*/ 0 h 61"/>
                    <a:gd name="T6" fmla="*/ 0 w 118"/>
                    <a:gd name="T7" fmla="*/ 7 h 61"/>
                    <a:gd name="T8" fmla="*/ 7 w 118"/>
                    <a:gd name="T9" fmla="*/ 14 h 61"/>
                    <a:gd name="T10" fmla="*/ 23 w 118"/>
                    <a:gd name="T11" fmla="*/ 31 h 61"/>
                    <a:gd name="T12" fmla="*/ 7 w 118"/>
                    <a:gd name="T13" fmla="*/ 47 h 61"/>
                    <a:gd name="T14" fmla="*/ 0 w 118"/>
                    <a:gd name="T15" fmla="*/ 54 h 61"/>
                    <a:gd name="T16" fmla="*/ 7 w 118"/>
                    <a:gd name="T17" fmla="*/ 61 h 61"/>
                    <a:gd name="T18" fmla="*/ 36 w 118"/>
                    <a:gd name="T19" fmla="*/ 37 h 61"/>
                    <a:gd name="T20" fmla="*/ 118 w 118"/>
                    <a:gd name="T21" fmla="*/ 37 h 61"/>
                    <a:gd name="T22" fmla="*/ 118 w 118"/>
                    <a:gd name="T23" fmla="*/ 24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18" h="61">
                      <a:moveTo>
                        <a:pt x="118" y="24"/>
                      </a:moveTo>
                      <a:cubicBezTo>
                        <a:pt x="36" y="24"/>
                        <a:pt x="36" y="24"/>
                        <a:pt x="36" y="24"/>
                      </a:cubicBezTo>
                      <a:cubicBezTo>
                        <a:pt x="33" y="11"/>
                        <a:pt x="21" y="0"/>
                        <a:pt x="7" y="0"/>
                      </a:cubicBezTo>
                      <a:cubicBezTo>
                        <a:pt x="3" y="0"/>
                        <a:pt x="0" y="4"/>
                        <a:pt x="0" y="7"/>
                      </a:cubicBezTo>
                      <a:cubicBezTo>
                        <a:pt x="0" y="11"/>
                        <a:pt x="3" y="14"/>
                        <a:pt x="7" y="14"/>
                      </a:cubicBezTo>
                      <a:cubicBezTo>
                        <a:pt x="16" y="14"/>
                        <a:pt x="23" y="22"/>
                        <a:pt x="23" y="31"/>
                      </a:cubicBezTo>
                      <a:cubicBezTo>
                        <a:pt x="23" y="40"/>
                        <a:pt x="16" y="47"/>
                        <a:pt x="7" y="47"/>
                      </a:cubicBezTo>
                      <a:cubicBezTo>
                        <a:pt x="3" y="47"/>
                        <a:pt x="0" y="50"/>
                        <a:pt x="0" y="54"/>
                      </a:cubicBezTo>
                      <a:cubicBezTo>
                        <a:pt x="0" y="58"/>
                        <a:pt x="3" y="61"/>
                        <a:pt x="7" y="61"/>
                      </a:cubicBezTo>
                      <a:cubicBezTo>
                        <a:pt x="21" y="61"/>
                        <a:pt x="33" y="51"/>
                        <a:pt x="36" y="37"/>
                      </a:cubicBezTo>
                      <a:cubicBezTo>
                        <a:pt x="118" y="37"/>
                        <a:pt x="118" y="37"/>
                        <a:pt x="118" y="37"/>
                      </a:cubicBezTo>
                      <a:lnTo>
                        <a:pt x="118" y="24"/>
                      </a:lnTo>
                      <a:close/>
                    </a:path>
                  </a:pathLst>
                </a:custGeom>
                <a:solidFill>
                  <a:srgbClr val="CE2A20"/>
                </a:solidFill>
                <a:ln w="9525">
                  <a:noFill/>
                  <a:round/>
                  <a:headEnd/>
                  <a:tailEnd/>
                </a:ln>
                <a:extLst/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70">
                    <a:spcBef>
                      <a:spcPct val="0"/>
                    </a:spcBef>
                    <a:defRPr/>
                  </a:pPr>
                  <a:endParaRPr lang="en-GB" sz="2400" kern="0" dirty="0">
                    <a:solidFill>
                      <a:sysClr val="windowText" lastClr="000000"/>
                    </a:solidFill>
                    <a:latin typeface="Imago-Medium" pitchFamily="2" charset="0"/>
                    <a:ea typeface="MS PGothic" pitchFamily="34" charset="-128"/>
                  </a:endParaRPr>
                </a:p>
              </p:txBody>
            </p:sp>
          </p:grpSp>
        </p:grpSp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26370" y="5013176"/>
              <a:ext cx="1072800" cy="1072800"/>
            </a:xfrm>
            <a:prstGeom prst="ellipse">
              <a:avLst/>
            </a:prstGeom>
            <a:ln>
              <a:noFill/>
            </a:ln>
          </p:spPr>
        </p:pic>
      </p:grpSp>
      <p:pic>
        <p:nvPicPr>
          <p:cNvPr id="49" name="Picture 12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6" r="226"/>
          <a:stretch/>
        </p:blipFill>
        <p:spPr bwMode="auto">
          <a:xfrm>
            <a:off x="1261746" y="2682081"/>
            <a:ext cx="1867301" cy="1867301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5302285" y="4687414"/>
            <a:ext cx="1659429" cy="6669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 defTabSz="1219170">
              <a:spcBef>
                <a:spcPct val="0"/>
              </a:spcBef>
            </a:pPr>
            <a:r>
              <a:rPr lang="cs-CZ" sz="1867" b="1" dirty="0" smtClean="0">
                <a:latin typeface="Imago"/>
                <a:ea typeface="MS PGothic" pitchFamily="34" charset="-128"/>
              </a:rPr>
              <a:t>Infiltrace </a:t>
            </a:r>
          </a:p>
          <a:p>
            <a:pPr algn="ctr" defTabSz="1219170">
              <a:spcBef>
                <a:spcPct val="0"/>
              </a:spcBef>
            </a:pPr>
            <a:r>
              <a:rPr lang="en-GB" sz="1867" b="1" dirty="0" smtClean="0">
                <a:latin typeface="Imago"/>
                <a:ea typeface="MS PGothic" pitchFamily="34" charset="-128"/>
              </a:rPr>
              <a:t>T-</a:t>
            </a:r>
            <a:r>
              <a:rPr lang="cs-CZ" sz="1867" b="1" dirty="0" smtClean="0">
                <a:latin typeface="Imago"/>
                <a:ea typeface="MS PGothic" pitchFamily="34" charset="-128"/>
              </a:rPr>
              <a:t>buňkami</a:t>
            </a:r>
            <a:r>
              <a:rPr lang="en-GB" sz="1867" b="1" baseline="30000" dirty="0" smtClean="0">
                <a:latin typeface="Imago"/>
                <a:ea typeface="MS PGothic" pitchFamily="34" charset="-128"/>
              </a:rPr>
              <a:t>2–5</a:t>
            </a:r>
            <a:endParaRPr lang="en-GB" sz="1867" b="1" baseline="30000" dirty="0">
              <a:latin typeface="Imago"/>
              <a:ea typeface="MS PGothic" pitchFamily="34" charset="-128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95400" y="4624002"/>
            <a:ext cx="3168352" cy="95430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 defTabSz="1219170">
              <a:spcBef>
                <a:spcPct val="0"/>
              </a:spcBef>
            </a:pPr>
            <a:r>
              <a:rPr lang="cs-CZ" sz="1867" b="1" dirty="0" smtClean="0">
                <a:latin typeface="Imago"/>
                <a:ea typeface="MS PGothic" pitchFamily="34" charset="-128"/>
              </a:rPr>
              <a:t>Vysoká míra mutace v porovnání s ostatními typy karcinomů prsu</a:t>
            </a:r>
            <a:r>
              <a:rPr lang="en-GB" sz="1867" b="1" baseline="30000" dirty="0" smtClean="0">
                <a:latin typeface="Imago"/>
                <a:ea typeface="MS PGothic" pitchFamily="34" charset="-128"/>
              </a:rPr>
              <a:t>1</a:t>
            </a:r>
            <a:endParaRPr lang="en-GB" sz="1867" b="1" baseline="30000" dirty="0">
              <a:latin typeface="Imago"/>
              <a:ea typeface="MS PGothic" pitchFamily="34" charset="-128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086196" y="4831074"/>
            <a:ext cx="1917512" cy="379656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 defTabSz="1219170">
              <a:spcBef>
                <a:spcPct val="0"/>
              </a:spcBef>
            </a:pPr>
            <a:r>
              <a:rPr lang="en-GB" sz="1867" b="1" dirty="0" smtClean="0">
                <a:latin typeface="Imago"/>
                <a:ea typeface="MS PGothic" pitchFamily="34" charset="-128"/>
              </a:rPr>
              <a:t>PD-L1</a:t>
            </a:r>
            <a:r>
              <a:rPr lang="cs-CZ" sz="1867" b="1" dirty="0" smtClean="0">
                <a:latin typeface="Imago"/>
                <a:ea typeface="MS PGothic" pitchFamily="34" charset="-128"/>
              </a:rPr>
              <a:t> exprese</a:t>
            </a:r>
            <a:r>
              <a:rPr lang="en-GB" sz="1867" b="1" baseline="30000" dirty="0" smtClean="0">
                <a:latin typeface="Imago"/>
                <a:ea typeface="MS PGothic" pitchFamily="34" charset="-128"/>
              </a:rPr>
              <a:t>6</a:t>
            </a:r>
            <a:endParaRPr lang="en-GB" sz="1867" b="1" baseline="30000" dirty="0">
              <a:latin typeface="Imago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93453" y="1641707"/>
            <a:ext cx="10405093" cy="461665"/>
          </a:xfrm>
          <a:prstGeom prst="rect">
            <a:avLst/>
          </a:prstGeom>
          <a:noFill/>
        </p:spPr>
        <p:txBody>
          <a:bodyPr wrap="none" lIns="0" rIns="0" rtlCol="0" anchor="ctr" anchorCtr="0">
            <a:spAutoFit/>
          </a:bodyPr>
          <a:lstStyle/>
          <a:p>
            <a:pPr algn="ctr" defTabSz="1219170">
              <a:spcBef>
                <a:spcPct val="0"/>
              </a:spcBef>
            </a:pPr>
            <a:r>
              <a:rPr lang="cs-CZ" sz="2400" b="1" dirty="0" smtClean="0">
                <a:latin typeface="Imago-Medium" pitchFamily="2" charset="0"/>
                <a:ea typeface="MS PGothic" pitchFamily="34" charset="-128"/>
              </a:rPr>
              <a:t>Díky i</a:t>
            </a:r>
            <a:r>
              <a:rPr lang="en-GB" sz="2400" b="1" dirty="0" err="1" smtClean="0">
                <a:latin typeface="Imago-Medium" pitchFamily="2" charset="0"/>
                <a:ea typeface="MS PGothic" pitchFamily="34" charset="-128"/>
              </a:rPr>
              <a:t>munogenní</a:t>
            </a:r>
            <a:r>
              <a:rPr lang="cs-CZ" sz="2400" b="1" dirty="0" smtClean="0">
                <a:latin typeface="Imago-Medium" pitchFamily="2" charset="0"/>
                <a:ea typeface="MS PGothic" pitchFamily="34" charset="-128"/>
              </a:rPr>
              <a:t>m</a:t>
            </a:r>
            <a:r>
              <a:rPr lang="en-GB" sz="2400" b="1" dirty="0" smtClean="0">
                <a:latin typeface="Imago-Medium" pitchFamily="2" charset="0"/>
                <a:ea typeface="MS PGothic" pitchFamily="34" charset="-128"/>
              </a:rPr>
              <a:t> </a:t>
            </a:r>
            <a:r>
              <a:rPr lang="en-GB" sz="2400" b="1" dirty="0" err="1" smtClean="0">
                <a:latin typeface="Imago-Medium" pitchFamily="2" charset="0"/>
                <a:ea typeface="MS PGothic" pitchFamily="34" charset="-128"/>
              </a:rPr>
              <a:t>vlastnost</a:t>
            </a:r>
            <a:r>
              <a:rPr lang="cs-CZ" sz="2400" b="1" dirty="0" err="1" smtClean="0">
                <a:latin typeface="Imago-Medium" pitchFamily="2" charset="0"/>
                <a:ea typeface="MS PGothic" pitchFamily="34" charset="-128"/>
              </a:rPr>
              <a:t>em</a:t>
            </a:r>
            <a:r>
              <a:rPr lang="cs-CZ" sz="2400" b="1" dirty="0" smtClean="0">
                <a:latin typeface="Imago-Medium" pitchFamily="2" charset="0"/>
                <a:ea typeface="MS PGothic" pitchFamily="34" charset="-128"/>
              </a:rPr>
              <a:t> je</a:t>
            </a:r>
            <a:r>
              <a:rPr lang="en-GB" sz="2400" b="1" dirty="0" smtClean="0">
                <a:latin typeface="Imago-Medium" pitchFamily="2" charset="0"/>
                <a:ea typeface="MS PGothic" pitchFamily="34" charset="-128"/>
              </a:rPr>
              <a:t> </a:t>
            </a:r>
            <a:r>
              <a:rPr lang="en-GB" sz="2400" b="1" dirty="0">
                <a:latin typeface="Imago-Medium" pitchFamily="2" charset="0"/>
                <a:ea typeface="MS PGothic" pitchFamily="34" charset="-128"/>
              </a:rPr>
              <a:t>TNBC </a:t>
            </a:r>
            <a:r>
              <a:rPr lang="cs-CZ" sz="2400" b="1" dirty="0" smtClean="0">
                <a:latin typeface="Imago-Medium" pitchFamily="2" charset="0"/>
                <a:ea typeface="MS PGothic" pitchFamily="34" charset="-128"/>
              </a:rPr>
              <a:t>vhodným</a:t>
            </a:r>
            <a:r>
              <a:rPr lang="en-GB" sz="2400" b="1" dirty="0" smtClean="0">
                <a:latin typeface="Imago-Medium" pitchFamily="2" charset="0"/>
                <a:ea typeface="MS PGothic" pitchFamily="34" charset="-128"/>
              </a:rPr>
              <a:t> </a:t>
            </a:r>
            <a:r>
              <a:rPr lang="en-GB" sz="2400" b="1" dirty="0" err="1" smtClean="0">
                <a:latin typeface="Imago-Medium" pitchFamily="2" charset="0"/>
                <a:ea typeface="MS PGothic" pitchFamily="34" charset="-128"/>
              </a:rPr>
              <a:t>cíl</a:t>
            </a:r>
            <a:r>
              <a:rPr lang="cs-CZ" sz="2400" b="1" dirty="0" err="1" smtClean="0">
                <a:latin typeface="Imago-Medium" pitchFamily="2" charset="0"/>
                <a:ea typeface="MS PGothic" pitchFamily="34" charset="-128"/>
              </a:rPr>
              <a:t>em</a:t>
            </a:r>
            <a:r>
              <a:rPr lang="en-GB" sz="2400" b="1" dirty="0" smtClean="0">
                <a:latin typeface="Imago-Medium" pitchFamily="2" charset="0"/>
                <a:ea typeface="MS PGothic" pitchFamily="34" charset="-128"/>
              </a:rPr>
              <a:t> </a:t>
            </a:r>
            <a:r>
              <a:rPr lang="en-GB" sz="2400" b="1" dirty="0">
                <a:latin typeface="Imago-Medium" pitchFamily="2" charset="0"/>
                <a:ea typeface="MS PGothic" pitchFamily="34" charset="-128"/>
              </a:rPr>
              <a:t>pro </a:t>
            </a:r>
            <a:r>
              <a:rPr lang="en-GB" sz="2400" b="1" dirty="0" err="1">
                <a:latin typeface="Imago-Medium" pitchFamily="2" charset="0"/>
                <a:ea typeface="MS PGothic" pitchFamily="34" charset="-128"/>
              </a:rPr>
              <a:t>imunoterapii</a:t>
            </a:r>
            <a:endParaRPr lang="en-GB" sz="2400" b="1" dirty="0">
              <a:latin typeface="Imago-Medium" pitchFamily="2" charset="0"/>
              <a:ea typeface="MS PGothic" pitchFamily="34" charset="-128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C5BA314-BC6A-4EA2-8115-7237817DC69F}"/>
              </a:ext>
            </a:extLst>
          </p:cNvPr>
          <p:cNvSpPr/>
          <p:nvPr/>
        </p:nvSpPr>
        <p:spPr>
          <a:xfrm>
            <a:off x="1085850" y="2495148"/>
            <a:ext cx="2222500" cy="2222500"/>
          </a:xfrm>
          <a:prstGeom prst="ellipse">
            <a:avLst/>
          </a:prstGeom>
          <a:noFill/>
          <a:ln w="12700" cap="rnd">
            <a:solidFill>
              <a:schemeClr val="tx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4FC652B-7B8A-4A30-9482-46EA092138D6}"/>
              </a:ext>
            </a:extLst>
          </p:cNvPr>
          <p:cNvSpPr/>
          <p:nvPr/>
        </p:nvSpPr>
        <p:spPr>
          <a:xfrm>
            <a:off x="5029200" y="2495148"/>
            <a:ext cx="2222500" cy="2222500"/>
          </a:xfrm>
          <a:prstGeom prst="ellipse">
            <a:avLst/>
          </a:prstGeom>
          <a:noFill/>
          <a:ln w="12700" cap="rnd">
            <a:solidFill>
              <a:schemeClr val="tx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E6F354F-C3D1-4959-9050-282670BA49FD}"/>
              </a:ext>
            </a:extLst>
          </p:cNvPr>
          <p:cNvSpPr/>
          <p:nvPr/>
        </p:nvSpPr>
        <p:spPr>
          <a:xfrm>
            <a:off x="8929939" y="2495148"/>
            <a:ext cx="2222500" cy="2222500"/>
          </a:xfrm>
          <a:prstGeom prst="ellipse">
            <a:avLst/>
          </a:prstGeom>
          <a:noFill/>
          <a:ln w="12700" cap="rnd">
            <a:solidFill>
              <a:schemeClr val="tx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solidFill>
                <a:srgbClr val="FFFFFF"/>
              </a:solidFill>
            </a:endParaRPr>
          </a:p>
        </p:txBody>
      </p:sp>
      <p:pic>
        <p:nvPicPr>
          <p:cNvPr id="27" name="Obrázek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72309" y="291250"/>
            <a:ext cx="1304248" cy="761486"/>
          </a:xfrm>
          <a:prstGeom prst="rect">
            <a:avLst/>
          </a:prstGeom>
        </p:spPr>
      </p:pic>
      <p:sp>
        <p:nvSpPr>
          <p:cNvPr id="30" name="TextovéPole 29"/>
          <p:cNvSpPr txBox="1"/>
          <p:nvPr/>
        </p:nvSpPr>
        <p:spPr>
          <a:xfrm rot="16200000">
            <a:off x="11179731" y="3064864"/>
            <a:ext cx="17469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0" i="0" kern="1200" dirty="0" smtClean="0">
                <a:solidFill>
                  <a:schemeClr val="tx1"/>
                </a:solidFill>
                <a:effectLst/>
                <a:latin typeface="Imago" pitchFamily="2" charset="0"/>
                <a:ea typeface="+mn-ea"/>
                <a:cs typeface="+mn-cs"/>
              </a:rPr>
              <a:t>M-CZ-00002000</a:t>
            </a:r>
            <a:endParaRPr lang="cs-CZ" sz="1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331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ounded Rectangle 136"/>
          <p:cNvSpPr/>
          <p:nvPr/>
        </p:nvSpPr>
        <p:spPr bwMode="auto">
          <a:xfrm>
            <a:off x="8253866" y="3327598"/>
            <a:ext cx="1730566" cy="478631"/>
          </a:xfrm>
          <a:prstGeom prst="roundRect">
            <a:avLst/>
          </a:prstGeom>
          <a:solidFill>
            <a:srgbClr val="FF0000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lg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defTabSz="609585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cs-CZ" sz="1867" b="1" dirty="0" smtClean="0">
                <a:solidFill>
                  <a:srgbClr val="FFFFFF"/>
                </a:solidFill>
                <a:latin typeface="Imago"/>
                <a:ea typeface="MS PGothic" panose="020B0600070205080204" pitchFamily="34" charset="-128"/>
              </a:rPr>
              <a:t>Inaktivovaná</a:t>
            </a:r>
            <a:endParaRPr lang="en-GB" sz="1867" b="1" dirty="0">
              <a:solidFill>
                <a:srgbClr val="FFFFFF"/>
              </a:solidFill>
              <a:latin typeface="Imago"/>
              <a:ea typeface="MS PGothic" panose="020B0600070205080204" pitchFamily="34" charset="-128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1201838" y="1132719"/>
            <a:ext cx="2864777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cs-CZ" sz="1867" b="1" dirty="0" smtClean="0">
                <a:latin typeface="Imago"/>
                <a:ea typeface="MS PGothic" panose="020B0600070205080204" pitchFamily="34" charset="-128"/>
              </a:rPr>
              <a:t>Nádorová buňka</a:t>
            </a:r>
            <a:endParaRPr lang="en-GB" sz="2133" b="1" dirty="0">
              <a:latin typeface="Imago"/>
              <a:ea typeface="MS PGothic" panose="020B0600070205080204" pitchFamily="34" charset="-12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4808" y="283529"/>
            <a:ext cx="10198100" cy="566718"/>
          </a:xfrm>
        </p:spPr>
        <p:txBody>
          <a:bodyPr/>
          <a:lstStyle/>
          <a:p>
            <a:r>
              <a:rPr lang="cs-CZ" dirty="0" smtClean="0">
                <a:solidFill>
                  <a:srgbClr val="0069D2"/>
                </a:solidFill>
              </a:rPr>
              <a:t>Imunitní inhibice kontrolního bodu: </a:t>
            </a:r>
            <a:r>
              <a:rPr lang="de-DE" dirty="0" smtClean="0">
                <a:solidFill>
                  <a:srgbClr val="0069D2"/>
                </a:solidFill>
              </a:rPr>
              <a:t>PD-1 a</a:t>
            </a:r>
            <a:r>
              <a:rPr lang="cs-CZ" dirty="0" smtClean="0">
                <a:solidFill>
                  <a:srgbClr val="0069D2"/>
                </a:solidFill>
              </a:rPr>
              <a:t> </a:t>
            </a:r>
            <a:r>
              <a:rPr lang="de-DE" dirty="0" smtClean="0">
                <a:solidFill>
                  <a:srgbClr val="0069D2"/>
                </a:solidFill>
              </a:rPr>
              <a:t>PD-L1</a:t>
            </a:r>
            <a:endParaRPr lang="en-GB" dirty="0">
              <a:solidFill>
                <a:srgbClr val="0069D2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224599" y="1114855"/>
            <a:ext cx="827107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en-GB" sz="1867" b="1" dirty="0">
                <a:solidFill>
                  <a:srgbClr val="000000"/>
                </a:solidFill>
                <a:latin typeface="Imago"/>
                <a:ea typeface="MS PGothic" panose="020B0600070205080204" pitchFamily="34" charset="-128"/>
              </a:rPr>
              <a:t>TCR</a:t>
            </a:r>
          </a:p>
        </p:txBody>
      </p:sp>
      <p:grpSp>
        <p:nvGrpSpPr>
          <p:cNvPr id="80" name="Group 79"/>
          <p:cNvGrpSpPr/>
          <p:nvPr/>
        </p:nvGrpSpPr>
        <p:grpSpPr>
          <a:xfrm>
            <a:off x="5561728" y="3691499"/>
            <a:ext cx="385208" cy="274349"/>
            <a:chOff x="4357197" y="5927787"/>
            <a:chExt cx="434598" cy="309525"/>
          </a:xfrm>
        </p:grpSpPr>
        <p:cxnSp>
          <p:nvCxnSpPr>
            <p:cNvPr id="86" name="Straight Connector 85"/>
            <p:cNvCxnSpPr/>
            <p:nvPr/>
          </p:nvCxnSpPr>
          <p:spPr bwMode="auto">
            <a:xfrm flipH="1">
              <a:off x="4503764" y="6107626"/>
              <a:ext cx="288031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8" name="Straight Connector 87"/>
            <p:cNvCxnSpPr/>
            <p:nvPr/>
          </p:nvCxnSpPr>
          <p:spPr bwMode="auto">
            <a:xfrm flipH="1">
              <a:off x="4364360" y="6093312"/>
              <a:ext cx="180000" cy="1440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</p:cxnSp>
        <p:cxnSp>
          <p:nvCxnSpPr>
            <p:cNvPr id="97" name="Straight Connector 96"/>
            <p:cNvCxnSpPr/>
            <p:nvPr/>
          </p:nvCxnSpPr>
          <p:spPr bwMode="auto">
            <a:xfrm flipH="1" flipV="1">
              <a:off x="4357197" y="5927787"/>
              <a:ext cx="180000" cy="1800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</p:cxnSp>
      </p:grpSp>
      <p:grpSp>
        <p:nvGrpSpPr>
          <p:cNvPr id="98" name="Group 97"/>
          <p:cNvGrpSpPr/>
          <p:nvPr/>
        </p:nvGrpSpPr>
        <p:grpSpPr>
          <a:xfrm>
            <a:off x="5599963" y="3059959"/>
            <a:ext cx="414841" cy="279262"/>
            <a:chOff x="4464008" y="2118936"/>
            <a:chExt cx="468032" cy="315069"/>
          </a:xfrm>
        </p:grpSpPr>
        <p:cxnSp>
          <p:nvCxnSpPr>
            <p:cNvPr id="100" name="Straight Connector 99"/>
            <p:cNvCxnSpPr/>
            <p:nvPr/>
          </p:nvCxnSpPr>
          <p:spPr bwMode="auto">
            <a:xfrm flipH="1">
              <a:off x="4644008" y="2276872"/>
              <a:ext cx="288032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</p:cxnSp>
        <p:cxnSp>
          <p:nvCxnSpPr>
            <p:cNvPr id="101" name="Straight Connector 100"/>
            <p:cNvCxnSpPr/>
            <p:nvPr/>
          </p:nvCxnSpPr>
          <p:spPr bwMode="auto">
            <a:xfrm flipH="1">
              <a:off x="4464008" y="2132856"/>
              <a:ext cx="1800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</p:cxnSp>
        <p:cxnSp>
          <p:nvCxnSpPr>
            <p:cNvPr id="102" name="Straight Connector 101"/>
            <p:cNvCxnSpPr/>
            <p:nvPr/>
          </p:nvCxnSpPr>
          <p:spPr bwMode="auto">
            <a:xfrm flipH="1">
              <a:off x="4464008" y="2417307"/>
              <a:ext cx="180001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</p:cxnSp>
        <p:cxnSp>
          <p:nvCxnSpPr>
            <p:cNvPr id="103" name="Straight Connector 102"/>
            <p:cNvCxnSpPr>
              <a:cxnSpLocks/>
            </p:cNvCxnSpPr>
            <p:nvPr/>
          </p:nvCxnSpPr>
          <p:spPr bwMode="auto">
            <a:xfrm>
              <a:off x="4652391" y="2118936"/>
              <a:ext cx="0" cy="315069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</p:cxnSp>
      </p:grpSp>
      <p:grpSp>
        <p:nvGrpSpPr>
          <p:cNvPr id="104" name="Group 103"/>
          <p:cNvGrpSpPr/>
          <p:nvPr/>
        </p:nvGrpSpPr>
        <p:grpSpPr>
          <a:xfrm>
            <a:off x="5887156" y="2817001"/>
            <a:ext cx="1595613" cy="1531791"/>
            <a:chOff x="5292080" y="1988840"/>
            <a:chExt cx="1800200" cy="1728192"/>
          </a:xfrm>
        </p:grpSpPr>
        <p:sp>
          <p:nvSpPr>
            <p:cNvPr id="105" name="Oval 104"/>
            <p:cNvSpPr/>
            <p:nvPr/>
          </p:nvSpPr>
          <p:spPr bwMode="auto">
            <a:xfrm>
              <a:off x="5292080" y="1988840"/>
              <a:ext cx="1800200" cy="1728192"/>
            </a:xfrm>
            <a:prstGeom prst="ellipse">
              <a:avLst/>
            </a:prstGeom>
            <a:solidFill>
              <a:srgbClr val="A3A3E0"/>
            </a:solidFill>
            <a:ln w="76200" cap="flat" cmpd="sng" algn="ctr">
              <a:noFill/>
              <a:prstDash val="solid"/>
              <a:round/>
              <a:headEnd type="none" w="med" len="med"/>
              <a:tailEnd type="none" w="lg" len="med"/>
            </a:ln>
            <a:effectLst/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defTabSz="1219170" eaLnBrk="1" fontAlgn="auto" hangingPunct="1">
                <a:spcBef>
                  <a:spcPct val="0"/>
                </a:spcBef>
                <a:spcAft>
                  <a:spcPts val="0"/>
                </a:spcAft>
                <a:defRPr/>
              </a:pPr>
              <a:endParaRPr lang="en-GB" sz="1867">
                <a:solidFill>
                  <a:srgbClr val="000000"/>
                </a:solidFill>
                <a:latin typeface="Imago"/>
                <a:ea typeface="MS PGothic" panose="020B0600070205080204" pitchFamily="34" charset="-128"/>
              </a:endParaRPr>
            </a:p>
          </p:txBody>
        </p:sp>
        <p:sp>
          <p:nvSpPr>
            <p:cNvPr id="106" name="Oval 105"/>
            <p:cNvSpPr/>
            <p:nvPr/>
          </p:nvSpPr>
          <p:spPr bwMode="auto">
            <a:xfrm>
              <a:off x="5940152" y="2348880"/>
              <a:ext cx="1008112" cy="1008112"/>
            </a:xfrm>
            <a:prstGeom prst="ellipse">
              <a:avLst/>
            </a:prstGeom>
            <a:solidFill>
              <a:srgbClr val="7030A0"/>
            </a:solidFill>
            <a:ln w="76200" cap="flat" cmpd="sng" algn="ctr">
              <a:noFill/>
              <a:prstDash val="solid"/>
              <a:round/>
              <a:headEnd type="none" w="med" len="med"/>
              <a:tailEnd type="none" w="lg" len="med"/>
            </a:ln>
            <a:effectLst/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defTabSz="1219170" eaLnBrk="1" fontAlgn="auto" hangingPunct="1">
                <a:spcBef>
                  <a:spcPct val="0"/>
                </a:spcBef>
                <a:spcAft>
                  <a:spcPts val="0"/>
                </a:spcAft>
                <a:defRPr/>
              </a:pPr>
              <a:endParaRPr lang="en-GB" sz="1867">
                <a:solidFill>
                  <a:srgbClr val="000000"/>
                </a:solidFill>
                <a:latin typeface="Imago"/>
                <a:ea typeface="MS PGothic" panose="020B0600070205080204" pitchFamily="34" charset="-128"/>
              </a:endParaRPr>
            </a:p>
          </p:txBody>
        </p:sp>
      </p:grpSp>
      <p:cxnSp>
        <p:nvCxnSpPr>
          <p:cNvPr id="107" name="Straight Arrow Connector 106"/>
          <p:cNvCxnSpPr/>
          <p:nvPr/>
        </p:nvCxnSpPr>
        <p:spPr bwMode="auto">
          <a:xfrm>
            <a:off x="6046778" y="3327626"/>
            <a:ext cx="382905" cy="25527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8" name="Oval 107"/>
          <p:cNvSpPr/>
          <p:nvPr/>
        </p:nvSpPr>
        <p:spPr bwMode="auto">
          <a:xfrm>
            <a:off x="6174385" y="2968069"/>
            <a:ext cx="382905" cy="382905"/>
          </a:xfrm>
          <a:prstGeom prst="ellipse">
            <a:avLst/>
          </a:prstGeom>
          <a:solidFill>
            <a:srgbClr val="008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lg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defTabSz="1219170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en-GB" sz="1867" dirty="0">
                <a:solidFill>
                  <a:srgbClr val="FFFFFF"/>
                </a:solidFill>
                <a:latin typeface="Imago"/>
                <a:ea typeface="MS PGothic" panose="020B0600070205080204" pitchFamily="34" charset="-128"/>
              </a:rPr>
              <a:t>+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5542030" y="4040712"/>
            <a:ext cx="752129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en-GB" sz="1867" b="1" dirty="0">
                <a:solidFill>
                  <a:srgbClr val="000000"/>
                </a:solidFill>
                <a:latin typeface="Imago"/>
                <a:ea typeface="MS PGothic" panose="020B0600070205080204" pitchFamily="34" charset="-128"/>
              </a:rPr>
              <a:t>PD-1</a:t>
            </a:r>
          </a:p>
        </p:txBody>
      </p:sp>
      <p:grpSp>
        <p:nvGrpSpPr>
          <p:cNvPr id="110" name="Group 109"/>
          <p:cNvGrpSpPr/>
          <p:nvPr/>
        </p:nvGrpSpPr>
        <p:grpSpPr>
          <a:xfrm>
            <a:off x="3052954" y="1118240"/>
            <a:ext cx="2365871" cy="1591406"/>
            <a:chOff x="1259632" y="1556792"/>
            <a:chExt cx="2880320" cy="2304256"/>
          </a:xfrm>
        </p:grpSpPr>
        <p:sp>
          <p:nvSpPr>
            <p:cNvPr id="111" name="Rectangle 110"/>
            <p:cNvSpPr/>
            <p:nvPr/>
          </p:nvSpPr>
          <p:spPr bwMode="auto">
            <a:xfrm>
              <a:off x="3707903" y="2097035"/>
              <a:ext cx="432049" cy="216024"/>
            </a:xfrm>
            <a:prstGeom prst="rect">
              <a:avLst/>
            </a:prstGeom>
            <a:solidFill>
              <a:srgbClr val="BBE0E3"/>
            </a:solidFill>
            <a:ln w="76200" cap="flat" cmpd="sng" algn="ctr">
              <a:noFill/>
              <a:prstDash val="solid"/>
              <a:round/>
              <a:headEnd type="none" w="med" len="med"/>
              <a:tailEnd type="none" w="lg" len="med"/>
            </a:ln>
            <a:effectLst/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defTabSz="1219170" eaLnBrk="1" fontAlgn="auto" hangingPunct="1">
                <a:spcBef>
                  <a:spcPct val="0"/>
                </a:spcBef>
                <a:spcAft>
                  <a:spcPts val="0"/>
                </a:spcAft>
                <a:defRPr/>
              </a:pPr>
              <a:endParaRPr lang="en-GB" sz="1867">
                <a:solidFill>
                  <a:srgbClr val="000000"/>
                </a:solidFill>
                <a:latin typeface="Imago"/>
                <a:ea typeface="MS PGothic" panose="020B0600070205080204" pitchFamily="34" charset="-128"/>
              </a:endParaRPr>
            </a:p>
          </p:txBody>
        </p:sp>
        <p:cxnSp>
          <p:nvCxnSpPr>
            <p:cNvPr id="112" name="Straight Connector 111"/>
            <p:cNvCxnSpPr>
              <a:stCxn id="111" idx="1"/>
            </p:cNvCxnSpPr>
            <p:nvPr/>
          </p:nvCxnSpPr>
          <p:spPr bwMode="auto">
            <a:xfrm flipH="1">
              <a:off x="3419872" y="2205046"/>
              <a:ext cx="288032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</p:cxnSp>
        <p:grpSp>
          <p:nvGrpSpPr>
            <p:cNvPr id="113" name="Group 112"/>
            <p:cNvGrpSpPr/>
            <p:nvPr/>
          </p:nvGrpSpPr>
          <p:grpSpPr>
            <a:xfrm>
              <a:off x="1259632" y="1556792"/>
              <a:ext cx="2304256" cy="2304256"/>
              <a:chOff x="1259632" y="1556792"/>
              <a:chExt cx="2304256" cy="2304256"/>
            </a:xfrm>
          </p:grpSpPr>
          <p:grpSp>
            <p:nvGrpSpPr>
              <p:cNvPr id="114" name="Group 113"/>
              <p:cNvGrpSpPr/>
              <p:nvPr/>
            </p:nvGrpSpPr>
            <p:grpSpPr>
              <a:xfrm>
                <a:off x="1259632" y="1556792"/>
                <a:ext cx="2304256" cy="2304256"/>
                <a:chOff x="1403648" y="1340768"/>
                <a:chExt cx="2304256" cy="2304256"/>
              </a:xfrm>
            </p:grpSpPr>
            <p:sp>
              <p:nvSpPr>
                <p:cNvPr id="118" name="Oval 117"/>
                <p:cNvSpPr/>
                <p:nvPr/>
              </p:nvSpPr>
              <p:spPr bwMode="auto">
                <a:xfrm>
                  <a:off x="1403648" y="1556792"/>
                  <a:ext cx="2304256" cy="1584176"/>
                </a:xfrm>
                <a:prstGeom prst="ellipse">
                  <a:avLst/>
                </a:prstGeom>
                <a:solidFill>
                  <a:srgbClr val="BBE0E3"/>
                </a:solidFill>
                <a:ln w="76200" cap="flat" cmpd="sng" algn="ctr">
                  <a:noFill/>
                  <a:prstDash val="solid"/>
                  <a:round/>
                  <a:headEnd type="none" w="med" len="med"/>
                  <a:tailEnd type="none" w="lg" len="med"/>
                </a:ln>
                <a:effectLst/>
              </p:spPr>
              <p:txBody>
                <a:bodyPr vert="horz" wrap="square" lIns="121920" tIns="60960" rIns="121920" bIns="6096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70" eaLnBrk="1" fontAlgn="auto" hangingPunct="1">
                    <a:spcBef>
                      <a:spcPct val="0"/>
                    </a:spcBef>
                    <a:spcAft>
                      <a:spcPts val="0"/>
                    </a:spcAft>
                    <a:defRPr/>
                  </a:pPr>
                  <a:endParaRPr lang="en-GB" sz="1867">
                    <a:solidFill>
                      <a:srgbClr val="000000"/>
                    </a:solidFill>
                    <a:latin typeface="Imago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19" name="Oval 118"/>
                <p:cNvSpPr/>
                <p:nvPr/>
              </p:nvSpPr>
              <p:spPr bwMode="auto">
                <a:xfrm>
                  <a:off x="1628056" y="2060848"/>
                  <a:ext cx="1503784" cy="1584176"/>
                </a:xfrm>
                <a:prstGeom prst="ellipse">
                  <a:avLst/>
                </a:prstGeom>
                <a:solidFill>
                  <a:srgbClr val="BBE0E3"/>
                </a:solidFill>
                <a:ln w="76200" cap="flat" cmpd="sng" algn="ctr">
                  <a:noFill/>
                  <a:prstDash val="solid"/>
                  <a:round/>
                  <a:headEnd type="none" w="med" len="med"/>
                  <a:tailEnd type="none" w="lg" len="med"/>
                </a:ln>
                <a:effectLst/>
              </p:spPr>
              <p:txBody>
                <a:bodyPr vert="horz" wrap="square" lIns="121920" tIns="60960" rIns="121920" bIns="6096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70" eaLnBrk="1" fontAlgn="auto" hangingPunct="1">
                    <a:spcBef>
                      <a:spcPct val="0"/>
                    </a:spcBef>
                    <a:spcAft>
                      <a:spcPts val="0"/>
                    </a:spcAft>
                    <a:defRPr/>
                  </a:pPr>
                  <a:endParaRPr lang="en-GB" sz="1867">
                    <a:solidFill>
                      <a:srgbClr val="000000"/>
                    </a:solidFill>
                    <a:latin typeface="Imago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20" name="Oval 119"/>
                <p:cNvSpPr/>
                <p:nvPr/>
              </p:nvSpPr>
              <p:spPr bwMode="auto">
                <a:xfrm>
                  <a:off x="1916088" y="1340768"/>
                  <a:ext cx="1647800" cy="1584176"/>
                </a:xfrm>
                <a:prstGeom prst="ellipse">
                  <a:avLst/>
                </a:prstGeom>
                <a:solidFill>
                  <a:srgbClr val="BBE0E3"/>
                </a:solidFill>
                <a:ln w="76200" cap="flat" cmpd="sng" algn="ctr">
                  <a:noFill/>
                  <a:prstDash val="solid"/>
                  <a:round/>
                  <a:headEnd type="none" w="med" len="med"/>
                  <a:tailEnd type="none" w="lg" len="med"/>
                </a:ln>
                <a:effectLst/>
              </p:spPr>
              <p:txBody>
                <a:bodyPr vert="horz" wrap="square" lIns="121920" tIns="60960" rIns="121920" bIns="6096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70" eaLnBrk="1" fontAlgn="auto" hangingPunct="1">
                    <a:spcBef>
                      <a:spcPct val="0"/>
                    </a:spcBef>
                    <a:spcAft>
                      <a:spcPts val="0"/>
                    </a:spcAft>
                    <a:defRPr/>
                  </a:pPr>
                  <a:endParaRPr lang="en-GB" sz="1867">
                    <a:solidFill>
                      <a:srgbClr val="000000"/>
                    </a:solidFill>
                    <a:latin typeface="Imago"/>
                    <a:ea typeface="MS PGothic" panose="020B0600070205080204" pitchFamily="34" charset="-128"/>
                  </a:endParaRPr>
                </a:p>
              </p:txBody>
            </p:sp>
          </p:grpSp>
          <p:sp>
            <p:nvSpPr>
              <p:cNvPr id="115" name="Oval 114"/>
              <p:cNvSpPr/>
              <p:nvPr/>
            </p:nvSpPr>
            <p:spPr bwMode="auto">
              <a:xfrm>
                <a:off x="1979712" y="2132856"/>
                <a:ext cx="864096" cy="648072"/>
              </a:xfrm>
              <a:prstGeom prst="ellipse">
                <a:avLst/>
              </a:prstGeom>
              <a:solidFill>
                <a:srgbClr val="595959"/>
              </a:solidFill>
              <a:ln w="76200" cap="flat" cmpd="sng" algn="ctr">
                <a:noFill/>
                <a:prstDash val="solid"/>
                <a:round/>
                <a:headEnd type="none" w="med" len="med"/>
                <a:tailEnd type="none" w="lg" len="med"/>
              </a:ln>
              <a:effectLst/>
            </p:spPr>
            <p:txBody>
              <a:bodyPr vert="horz" wrap="square" lIns="121920" tIns="60960" rIns="121920" bIns="6096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1" fontAlgn="auto" hangingPunct="1">
                  <a:spcBef>
                    <a:spcPct val="0"/>
                  </a:spcBef>
                  <a:spcAft>
                    <a:spcPts val="0"/>
                  </a:spcAft>
                  <a:defRPr/>
                </a:pPr>
                <a:endParaRPr lang="en-GB" sz="1867">
                  <a:solidFill>
                    <a:srgbClr val="000000"/>
                  </a:solidFill>
                  <a:latin typeface="Imago"/>
                  <a:ea typeface="MS PGothic" panose="020B0600070205080204" pitchFamily="34" charset="-128"/>
                </a:endParaRPr>
              </a:p>
            </p:txBody>
          </p:sp>
          <p:sp>
            <p:nvSpPr>
              <p:cNvPr id="116" name="Oval 115"/>
              <p:cNvSpPr/>
              <p:nvPr/>
            </p:nvSpPr>
            <p:spPr bwMode="auto">
              <a:xfrm>
                <a:off x="1619672" y="2285256"/>
                <a:ext cx="864096" cy="648072"/>
              </a:xfrm>
              <a:prstGeom prst="ellipse">
                <a:avLst/>
              </a:prstGeom>
              <a:solidFill>
                <a:srgbClr val="595959"/>
              </a:solidFill>
              <a:ln w="76200" cap="flat" cmpd="sng" algn="ctr">
                <a:noFill/>
                <a:prstDash val="solid"/>
                <a:round/>
                <a:headEnd type="none" w="med" len="med"/>
                <a:tailEnd type="none" w="lg" len="med"/>
              </a:ln>
              <a:effectLst/>
            </p:spPr>
            <p:txBody>
              <a:bodyPr vert="horz" wrap="square" lIns="121920" tIns="60960" rIns="121920" bIns="6096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1" fontAlgn="auto" hangingPunct="1">
                  <a:spcBef>
                    <a:spcPct val="0"/>
                  </a:spcBef>
                  <a:spcAft>
                    <a:spcPts val="0"/>
                  </a:spcAft>
                  <a:defRPr/>
                </a:pPr>
                <a:endParaRPr lang="en-GB" sz="1867">
                  <a:solidFill>
                    <a:srgbClr val="000000"/>
                  </a:solidFill>
                  <a:latin typeface="Imago"/>
                  <a:ea typeface="MS PGothic" panose="020B0600070205080204" pitchFamily="34" charset="-128"/>
                </a:endParaRPr>
              </a:p>
            </p:txBody>
          </p:sp>
          <p:sp>
            <p:nvSpPr>
              <p:cNvPr id="117" name="Oval 116"/>
              <p:cNvSpPr/>
              <p:nvPr/>
            </p:nvSpPr>
            <p:spPr bwMode="auto">
              <a:xfrm>
                <a:off x="1772072" y="2564904"/>
                <a:ext cx="864096" cy="648072"/>
              </a:xfrm>
              <a:prstGeom prst="ellipse">
                <a:avLst/>
              </a:prstGeom>
              <a:solidFill>
                <a:srgbClr val="595959"/>
              </a:solidFill>
              <a:ln w="76200" cap="flat" cmpd="sng" algn="ctr">
                <a:noFill/>
                <a:prstDash val="solid"/>
                <a:round/>
                <a:headEnd type="none" w="med" len="med"/>
                <a:tailEnd type="none" w="lg" len="med"/>
              </a:ln>
              <a:effectLst/>
            </p:spPr>
            <p:txBody>
              <a:bodyPr vert="horz" wrap="square" lIns="121920" tIns="60960" rIns="121920" bIns="6096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1" fontAlgn="auto" hangingPunct="1">
                  <a:spcBef>
                    <a:spcPct val="0"/>
                  </a:spcBef>
                  <a:spcAft>
                    <a:spcPts val="0"/>
                  </a:spcAft>
                  <a:defRPr/>
                </a:pPr>
                <a:endParaRPr lang="en-GB" sz="1867">
                  <a:solidFill>
                    <a:srgbClr val="000000"/>
                  </a:solidFill>
                  <a:latin typeface="Imago"/>
                  <a:ea typeface="MS PGothic" panose="020B0600070205080204" pitchFamily="34" charset="-128"/>
                </a:endParaRPr>
              </a:p>
            </p:txBody>
          </p:sp>
        </p:grpSp>
      </p:grpSp>
      <p:grpSp>
        <p:nvGrpSpPr>
          <p:cNvPr id="121" name="Group 120"/>
          <p:cNvGrpSpPr/>
          <p:nvPr/>
        </p:nvGrpSpPr>
        <p:grpSpPr>
          <a:xfrm>
            <a:off x="5503557" y="1465250"/>
            <a:ext cx="393936" cy="232560"/>
            <a:chOff x="4464008" y="2118243"/>
            <a:chExt cx="468032" cy="319455"/>
          </a:xfrm>
        </p:grpSpPr>
        <p:cxnSp>
          <p:nvCxnSpPr>
            <p:cNvPr id="122" name="Straight Connector 121"/>
            <p:cNvCxnSpPr/>
            <p:nvPr/>
          </p:nvCxnSpPr>
          <p:spPr bwMode="auto">
            <a:xfrm flipH="1">
              <a:off x="4644008" y="2276872"/>
              <a:ext cx="288032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</p:cxnSp>
        <p:cxnSp>
          <p:nvCxnSpPr>
            <p:cNvPr id="123" name="Straight Connector 122"/>
            <p:cNvCxnSpPr/>
            <p:nvPr/>
          </p:nvCxnSpPr>
          <p:spPr bwMode="auto">
            <a:xfrm flipH="1">
              <a:off x="4464008" y="2132856"/>
              <a:ext cx="1800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</p:cxnSp>
        <p:cxnSp>
          <p:nvCxnSpPr>
            <p:cNvPr id="124" name="Straight Connector 123"/>
            <p:cNvCxnSpPr/>
            <p:nvPr/>
          </p:nvCxnSpPr>
          <p:spPr bwMode="auto">
            <a:xfrm flipH="1">
              <a:off x="4464008" y="2420888"/>
              <a:ext cx="1800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</p:cxnSp>
        <p:cxnSp>
          <p:nvCxnSpPr>
            <p:cNvPr id="125" name="Straight Connector 124"/>
            <p:cNvCxnSpPr>
              <a:cxnSpLocks/>
            </p:cNvCxnSpPr>
            <p:nvPr/>
          </p:nvCxnSpPr>
          <p:spPr bwMode="auto">
            <a:xfrm>
              <a:off x="4652393" y="2118243"/>
              <a:ext cx="0" cy="31945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</p:cxnSp>
      </p:grpSp>
      <p:grpSp>
        <p:nvGrpSpPr>
          <p:cNvPr id="126" name="Group 125"/>
          <p:cNvGrpSpPr/>
          <p:nvPr/>
        </p:nvGrpSpPr>
        <p:grpSpPr>
          <a:xfrm>
            <a:off x="5850258" y="1222913"/>
            <a:ext cx="1515201" cy="1258111"/>
            <a:chOff x="5292080" y="1988840"/>
            <a:chExt cx="1800200" cy="1728192"/>
          </a:xfrm>
        </p:grpSpPr>
        <p:sp>
          <p:nvSpPr>
            <p:cNvPr id="127" name="Oval 126"/>
            <p:cNvSpPr/>
            <p:nvPr/>
          </p:nvSpPr>
          <p:spPr bwMode="auto">
            <a:xfrm>
              <a:off x="5292080" y="1988840"/>
              <a:ext cx="1800200" cy="1728192"/>
            </a:xfrm>
            <a:prstGeom prst="ellipse">
              <a:avLst/>
            </a:prstGeom>
            <a:solidFill>
              <a:srgbClr val="A3A3E0"/>
            </a:solidFill>
            <a:ln w="76200" cap="flat" cmpd="sng" algn="ctr">
              <a:noFill/>
              <a:prstDash val="solid"/>
              <a:round/>
              <a:headEnd type="none" w="med" len="med"/>
              <a:tailEnd type="none" w="lg" len="med"/>
            </a:ln>
            <a:effectLst/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defTabSz="1219170" eaLnBrk="1" fontAlgn="auto" hangingPunct="1">
                <a:spcBef>
                  <a:spcPct val="0"/>
                </a:spcBef>
                <a:spcAft>
                  <a:spcPts val="0"/>
                </a:spcAft>
                <a:defRPr/>
              </a:pPr>
              <a:endParaRPr lang="en-GB" sz="1867">
                <a:solidFill>
                  <a:srgbClr val="000000"/>
                </a:solidFill>
                <a:latin typeface="Imago"/>
                <a:ea typeface="MS PGothic" panose="020B0600070205080204" pitchFamily="34" charset="-128"/>
              </a:endParaRPr>
            </a:p>
          </p:txBody>
        </p:sp>
        <p:sp>
          <p:nvSpPr>
            <p:cNvPr id="128" name="Oval 127"/>
            <p:cNvSpPr/>
            <p:nvPr/>
          </p:nvSpPr>
          <p:spPr bwMode="auto">
            <a:xfrm>
              <a:off x="5940152" y="2348880"/>
              <a:ext cx="1008112" cy="1008112"/>
            </a:xfrm>
            <a:prstGeom prst="ellipse">
              <a:avLst/>
            </a:prstGeom>
            <a:solidFill>
              <a:srgbClr val="7030A0"/>
            </a:solidFill>
            <a:ln w="76200" cap="flat" cmpd="sng" algn="ctr">
              <a:noFill/>
              <a:prstDash val="solid"/>
              <a:round/>
              <a:headEnd type="none" w="med" len="med"/>
              <a:tailEnd type="none" w="lg" len="med"/>
            </a:ln>
            <a:effectLst/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defTabSz="1219170" eaLnBrk="1" fontAlgn="auto" hangingPunct="1">
                <a:spcBef>
                  <a:spcPct val="0"/>
                </a:spcBef>
                <a:spcAft>
                  <a:spcPts val="0"/>
                </a:spcAft>
                <a:defRPr/>
              </a:pPr>
              <a:endParaRPr lang="en-GB" sz="1867">
                <a:solidFill>
                  <a:srgbClr val="000000"/>
                </a:solidFill>
                <a:latin typeface="Imago"/>
                <a:ea typeface="MS PGothic" panose="020B0600070205080204" pitchFamily="34" charset="-128"/>
              </a:endParaRPr>
            </a:p>
          </p:txBody>
        </p:sp>
      </p:grpSp>
      <p:cxnSp>
        <p:nvCxnSpPr>
          <p:cNvPr id="129" name="Straight Arrow Connector 128"/>
          <p:cNvCxnSpPr/>
          <p:nvPr/>
        </p:nvCxnSpPr>
        <p:spPr bwMode="auto">
          <a:xfrm>
            <a:off x="5936011" y="1630344"/>
            <a:ext cx="382905" cy="25526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0" name="Oval 129"/>
          <p:cNvSpPr/>
          <p:nvPr/>
        </p:nvSpPr>
        <p:spPr bwMode="auto">
          <a:xfrm>
            <a:off x="6076370" y="1373982"/>
            <a:ext cx="363608" cy="314493"/>
          </a:xfrm>
          <a:prstGeom prst="ellipse">
            <a:avLst/>
          </a:prstGeom>
          <a:solidFill>
            <a:srgbClr val="008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lg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defTabSz="1219170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en-GB" sz="1867" dirty="0">
                <a:solidFill>
                  <a:srgbClr val="FFFFFF"/>
                </a:solidFill>
                <a:latin typeface="Imago"/>
                <a:ea typeface="MS PGothic" panose="020B0600070205080204" pitchFamily="34" charset="-128"/>
              </a:rPr>
              <a:t>+</a:t>
            </a:r>
          </a:p>
        </p:txBody>
      </p:sp>
      <p:cxnSp>
        <p:nvCxnSpPr>
          <p:cNvPr id="132" name="Straight Arrow Connector 131"/>
          <p:cNvCxnSpPr/>
          <p:nvPr/>
        </p:nvCxnSpPr>
        <p:spPr bwMode="auto">
          <a:xfrm>
            <a:off x="7505240" y="1988794"/>
            <a:ext cx="606013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3" name="Rounded Rectangle 132"/>
          <p:cNvSpPr/>
          <p:nvPr/>
        </p:nvSpPr>
        <p:spPr bwMode="auto">
          <a:xfrm>
            <a:off x="8248994" y="1733512"/>
            <a:ext cx="1735438" cy="393116"/>
          </a:xfrm>
          <a:prstGeom prst="roundRect">
            <a:avLst/>
          </a:prstGeom>
          <a:solidFill>
            <a:srgbClr val="008000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lg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defTabSz="609585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en-GB" sz="1867" b="1" dirty="0" smtClean="0">
                <a:solidFill>
                  <a:srgbClr val="FFFFFF"/>
                </a:solidFill>
                <a:latin typeface="Imago"/>
                <a:ea typeface="MS PGothic" panose="020B0600070205080204" pitchFamily="34" charset="-128"/>
              </a:rPr>
              <a:t>A</a:t>
            </a:r>
            <a:r>
              <a:rPr lang="cs-CZ" sz="1867" b="1" dirty="0" err="1" smtClean="0">
                <a:solidFill>
                  <a:srgbClr val="FFFFFF"/>
                </a:solidFill>
                <a:latin typeface="Imago"/>
                <a:ea typeface="MS PGothic" panose="020B0600070205080204" pitchFamily="34" charset="-128"/>
              </a:rPr>
              <a:t>ktivovaná</a:t>
            </a:r>
            <a:endParaRPr lang="en-GB" sz="1867" b="1" dirty="0">
              <a:solidFill>
                <a:srgbClr val="FFFFFF"/>
              </a:solidFill>
              <a:latin typeface="Imago"/>
              <a:ea typeface="MS PGothic" panose="020B0600070205080204" pitchFamily="34" charset="-128"/>
            </a:endParaRPr>
          </a:p>
        </p:txBody>
      </p:sp>
      <p:cxnSp>
        <p:nvCxnSpPr>
          <p:cNvPr id="134" name="Straight Arrow Connector 133"/>
          <p:cNvCxnSpPr/>
          <p:nvPr/>
        </p:nvCxnSpPr>
        <p:spPr bwMode="auto">
          <a:xfrm flipV="1">
            <a:off x="5997475" y="3659620"/>
            <a:ext cx="382905" cy="25526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5" name="Oval 134"/>
          <p:cNvSpPr/>
          <p:nvPr/>
        </p:nvSpPr>
        <p:spPr bwMode="auto">
          <a:xfrm>
            <a:off x="6152480" y="3803074"/>
            <a:ext cx="382905" cy="382905"/>
          </a:xfrm>
          <a:prstGeom prst="ellipse">
            <a:avLst/>
          </a:prstGeom>
          <a:solidFill>
            <a:srgbClr val="FF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lg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defTabSz="1219170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en-GB" sz="1867" b="1" dirty="0">
                <a:solidFill>
                  <a:srgbClr val="FFFFFF"/>
                </a:solidFill>
                <a:latin typeface="Imago"/>
                <a:ea typeface="MS PGothic" panose="020B0600070205080204" pitchFamily="34" charset="-128"/>
              </a:rPr>
              <a:t>-</a:t>
            </a:r>
          </a:p>
        </p:txBody>
      </p:sp>
      <p:cxnSp>
        <p:nvCxnSpPr>
          <p:cNvPr id="136" name="Straight Arrow Connector 135"/>
          <p:cNvCxnSpPr/>
          <p:nvPr/>
        </p:nvCxnSpPr>
        <p:spPr bwMode="auto">
          <a:xfrm>
            <a:off x="7590390" y="3582881"/>
            <a:ext cx="638175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8" name="TextBox 137"/>
          <p:cNvSpPr txBox="1"/>
          <p:nvPr/>
        </p:nvSpPr>
        <p:spPr>
          <a:xfrm>
            <a:off x="7184237" y="1075664"/>
            <a:ext cx="1287926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en-GB" sz="1867" b="1" dirty="0">
                <a:solidFill>
                  <a:srgbClr val="000000"/>
                </a:solidFill>
                <a:latin typeface="Imago"/>
                <a:ea typeface="MS PGothic" panose="020B0600070205080204" pitchFamily="34" charset="-128"/>
              </a:rPr>
              <a:t>T </a:t>
            </a:r>
            <a:r>
              <a:rPr lang="cs-CZ" sz="1867" b="1" dirty="0" smtClean="0">
                <a:solidFill>
                  <a:srgbClr val="000000"/>
                </a:solidFill>
                <a:latin typeface="Imago"/>
                <a:ea typeface="MS PGothic" panose="020B0600070205080204" pitchFamily="34" charset="-128"/>
              </a:rPr>
              <a:t>buňka</a:t>
            </a:r>
            <a:endParaRPr lang="en-GB" sz="1867" b="1" dirty="0">
              <a:solidFill>
                <a:srgbClr val="000000"/>
              </a:solidFill>
              <a:latin typeface="Imago"/>
              <a:ea typeface="MS PGothic" panose="020B0600070205080204" pitchFamily="34" charset="-128"/>
            </a:endParaRPr>
          </a:p>
        </p:txBody>
      </p:sp>
      <p:cxnSp>
        <p:nvCxnSpPr>
          <p:cNvPr id="139" name="Straight Connector 138"/>
          <p:cNvCxnSpPr>
            <a:stCxn id="150" idx="1"/>
          </p:cNvCxnSpPr>
          <p:nvPr/>
        </p:nvCxnSpPr>
        <p:spPr bwMode="auto">
          <a:xfrm flipH="1">
            <a:off x="4834112" y="3854231"/>
            <a:ext cx="516502" cy="1723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140" name="Rectangle 139"/>
          <p:cNvSpPr/>
          <p:nvPr/>
        </p:nvSpPr>
        <p:spPr bwMode="auto">
          <a:xfrm>
            <a:off x="5152592" y="3104209"/>
            <a:ext cx="382948" cy="191473"/>
          </a:xfrm>
          <a:prstGeom prst="rect">
            <a:avLst/>
          </a:prstGeom>
          <a:solidFill>
            <a:srgbClr val="BBE0E3"/>
          </a:solidFill>
          <a:ln w="76200" cap="flat" cmpd="sng" algn="ctr">
            <a:noFill/>
            <a:prstDash val="solid"/>
            <a:round/>
            <a:headEnd type="none" w="med" len="med"/>
            <a:tailEnd type="none" w="lg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endParaRPr lang="en-GB" sz="1867">
              <a:solidFill>
                <a:srgbClr val="000000"/>
              </a:solidFill>
              <a:latin typeface="Imago"/>
              <a:ea typeface="MS PGothic" panose="020B0600070205080204" pitchFamily="34" charset="-128"/>
            </a:endParaRPr>
          </a:p>
        </p:txBody>
      </p:sp>
      <p:cxnSp>
        <p:nvCxnSpPr>
          <p:cNvPr id="141" name="Straight Connector 140"/>
          <p:cNvCxnSpPr>
            <a:stCxn id="140" idx="1"/>
          </p:cNvCxnSpPr>
          <p:nvPr/>
        </p:nvCxnSpPr>
        <p:spPr bwMode="auto">
          <a:xfrm flipH="1">
            <a:off x="4897294" y="3199944"/>
            <a:ext cx="255299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grpSp>
        <p:nvGrpSpPr>
          <p:cNvPr id="142" name="Group 141"/>
          <p:cNvGrpSpPr/>
          <p:nvPr/>
        </p:nvGrpSpPr>
        <p:grpSpPr>
          <a:xfrm>
            <a:off x="3207177" y="2824646"/>
            <a:ext cx="1839860" cy="1625118"/>
            <a:chOff x="1259632" y="1556792"/>
            <a:chExt cx="2304256" cy="2304256"/>
          </a:xfrm>
        </p:grpSpPr>
        <p:grpSp>
          <p:nvGrpSpPr>
            <p:cNvPr id="143" name="Group 142"/>
            <p:cNvGrpSpPr/>
            <p:nvPr/>
          </p:nvGrpSpPr>
          <p:grpSpPr>
            <a:xfrm>
              <a:off x="1259632" y="1556792"/>
              <a:ext cx="2304256" cy="2304256"/>
              <a:chOff x="1403648" y="1340768"/>
              <a:chExt cx="2304256" cy="2304256"/>
            </a:xfrm>
          </p:grpSpPr>
          <p:sp>
            <p:nvSpPr>
              <p:cNvPr id="147" name="Oval 146"/>
              <p:cNvSpPr/>
              <p:nvPr/>
            </p:nvSpPr>
            <p:spPr bwMode="auto">
              <a:xfrm>
                <a:off x="1403648" y="1556792"/>
                <a:ext cx="2304256" cy="1584176"/>
              </a:xfrm>
              <a:prstGeom prst="ellipse">
                <a:avLst/>
              </a:prstGeom>
              <a:solidFill>
                <a:srgbClr val="BBE0E3"/>
              </a:solidFill>
              <a:ln w="76200" cap="flat" cmpd="sng" algn="ctr">
                <a:noFill/>
                <a:prstDash val="solid"/>
                <a:round/>
                <a:headEnd type="none" w="med" len="med"/>
                <a:tailEnd type="none" w="lg" len="med"/>
              </a:ln>
              <a:effectLst/>
            </p:spPr>
            <p:txBody>
              <a:bodyPr vert="horz" wrap="square" lIns="121920" tIns="60960" rIns="121920" bIns="6096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1" fontAlgn="auto" hangingPunct="1">
                  <a:spcBef>
                    <a:spcPct val="0"/>
                  </a:spcBef>
                  <a:spcAft>
                    <a:spcPts val="0"/>
                  </a:spcAft>
                  <a:defRPr/>
                </a:pPr>
                <a:endParaRPr lang="en-GB" sz="1867">
                  <a:solidFill>
                    <a:srgbClr val="000000"/>
                  </a:solidFill>
                  <a:latin typeface="Imago"/>
                  <a:ea typeface="MS PGothic" panose="020B0600070205080204" pitchFamily="34" charset="-128"/>
                </a:endParaRPr>
              </a:p>
            </p:txBody>
          </p:sp>
          <p:sp>
            <p:nvSpPr>
              <p:cNvPr id="148" name="Oval 147"/>
              <p:cNvSpPr/>
              <p:nvPr/>
            </p:nvSpPr>
            <p:spPr bwMode="auto">
              <a:xfrm>
                <a:off x="1628056" y="2060848"/>
                <a:ext cx="1503784" cy="1584176"/>
              </a:xfrm>
              <a:prstGeom prst="ellipse">
                <a:avLst/>
              </a:prstGeom>
              <a:solidFill>
                <a:srgbClr val="BBE0E3"/>
              </a:solidFill>
              <a:ln w="76200" cap="flat" cmpd="sng" algn="ctr">
                <a:noFill/>
                <a:prstDash val="solid"/>
                <a:round/>
                <a:headEnd type="none" w="med" len="med"/>
                <a:tailEnd type="none" w="lg" len="med"/>
              </a:ln>
              <a:effectLst/>
            </p:spPr>
            <p:txBody>
              <a:bodyPr vert="horz" wrap="square" lIns="121920" tIns="60960" rIns="121920" bIns="6096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1" fontAlgn="auto" hangingPunct="1">
                  <a:spcBef>
                    <a:spcPct val="0"/>
                  </a:spcBef>
                  <a:spcAft>
                    <a:spcPts val="0"/>
                  </a:spcAft>
                  <a:defRPr/>
                </a:pPr>
                <a:endParaRPr lang="en-GB" sz="1867">
                  <a:solidFill>
                    <a:srgbClr val="000000"/>
                  </a:solidFill>
                  <a:latin typeface="Imago"/>
                  <a:ea typeface="MS PGothic" panose="020B0600070205080204" pitchFamily="34" charset="-128"/>
                </a:endParaRPr>
              </a:p>
            </p:txBody>
          </p:sp>
          <p:sp>
            <p:nvSpPr>
              <p:cNvPr id="149" name="Oval 148"/>
              <p:cNvSpPr/>
              <p:nvPr/>
            </p:nvSpPr>
            <p:spPr bwMode="auto">
              <a:xfrm>
                <a:off x="1916088" y="1340768"/>
                <a:ext cx="1647800" cy="1584176"/>
              </a:xfrm>
              <a:prstGeom prst="ellipse">
                <a:avLst/>
              </a:prstGeom>
              <a:solidFill>
                <a:srgbClr val="BBE0E3"/>
              </a:solidFill>
              <a:ln w="76200" cap="flat" cmpd="sng" algn="ctr">
                <a:noFill/>
                <a:prstDash val="solid"/>
                <a:round/>
                <a:headEnd type="none" w="med" len="med"/>
                <a:tailEnd type="none" w="lg" len="med"/>
              </a:ln>
              <a:effectLst/>
            </p:spPr>
            <p:txBody>
              <a:bodyPr vert="horz" wrap="square" lIns="121920" tIns="60960" rIns="121920" bIns="6096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1" fontAlgn="auto" hangingPunct="1">
                  <a:spcBef>
                    <a:spcPct val="0"/>
                  </a:spcBef>
                  <a:spcAft>
                    <a:spcPts val="0"/>
                  </a:spcAft>
                  <a:defRPr/>
                </a:pPr>
                <a:endParaRPr lang="en-GB" sz="1867">
                  <a:solidFill>
                    <a:srgbClr val="000000"/>
                  </a:solidFill>
                  <a:latin typeface="Imago"/>
                  <a:ea typeface="MS PGothic" panose="020B0600070205080204" pitchFamily="34" charset="-128"/>
                </a:endParaRPr>
              </a:p>
            </p:txBody>
          </p:sp>
        </p:grpSp>
        <p:sp>
          <p:nvSpPr>
            <p:cNvPr id="144" name="Oval 143"/>
            <p:cNvSpPr/>
            <p:nvPr/>
          </p:nvSpPr>
          <p:spPr bwMode="auto">
            <a:xfrm>
              <a:off x="1979712" y="2132856"/>
              <a:ext cx="864096" cy="648072"/>
            </a:xfrm>
            <a:prstGeom prst="ellipse">
              <a:avLst/>
            </a:prstGeom>
            <a:solidFill>
              <a:srgbClr val="595959"/>
            </a:solidFill>
            <a:ln w="76200" cap="flat" cmpd="sng" algn="ctr">
              <a:noFill/>
              <a:prstDash val="solid"/>
              <a:round/>
              <a:headEnd type="none" w="med" len="med"/>
              <a:tailEnd type="none" w="lg" len="med"/>
            </a:ln>
            <a:effectLst/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defTabSz="1219170" eaLnBrk="1" fontAlgn="auto" hangingPunct="1">
                <a:spcBef>
                  <a:spcPct val="0"/>
                </a:spcBef>
                <a:spcAft>
                  <a:spcPts val="0"/>
                </a:spcAft>
                <a:defRPr/>
              </a:pPr>
              <a:endParaRPr lang="en-GB" sz="1867">
                <a:solidFill>
                  <a:srgbClr val="000000"/>
                </a:solidFill>
                <a:latin typeface="Imago"/>
                <a:ea typeface="MS PGothic" panose="020B0600070205080204" pitchFamily="34" charset="-128"/>
              </a:endParaRPr>
            </a:p>
          </p:txBody>
        </p:sp>
        <p:sp>
          <p:nvSpPr>
            <p:cNvPr id="145" name="Oval 144"/>
            <p:cNvSpPr/>
            <p:nvPr/>
          </p:nvSpPr>
          <p:spPr bwMode="auto">
            <a:xfrm>
              <a:off x="1619672" y="2285256"/>
              <a:ext cx="864096" cy="648072"/>
            </a:xfrm>
            <a:prstGeom prst="ellipse">
              <a:avLst/>
            </a:prstGeom>
            <a:solidFill>
              <a:srgbClr val="595959"/>
            </a:solidFill>
            <a:ln w="76200" cap="flat" cmpd="sng" algn="ctr">
              <a:noFill/>
              <a:prstDash val="solid"/>
              <a:round/>
              <a:headEnd type="none" w="med" len="med"/>
              <a:tailEnd type="none" w="lg" len="med"/>
            </a:ln>
            <a:effectLst/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defTabSz="1219170" eaLnBrk="1" fontAlgn="auto" hangingPunct="1">
                <a:spcBef>
                  <a:spcPct val="0"/>
                </a:spcBef>
                <a:spcAft>
                  <a:spcPts val="0"/>
                </a:spcAft>
                <a:defRPr/>
              </a:pPr>
              <a:endParaRPr lang="en-GB" sz="1867">
                <a:solidFill>
                  <a:srgbClr val="000000"/>
                </a:solidFill>
                <a:latin typeface="Imago"/>
                <a:ea typeface="MS PGothic" panose="020B0600070205080204" pitchFamily="34" charset="-128"/>
              </a:endParaRPr>
            </a:p>
          </p:txBody>
        </p:sp>
        <p:sp>
          <p:nvSpPr>
            <p:cNvPr id="146" name="Oval 145"/>
            <p:cNvSpPr/>
            <p:nvPr/>
          </p:nvSpPr>
          <p:spPr bwMode="auto">
            <a:xfrm>
              <a:off x="1772072" y="2564904"/>
              <a:ext cx="864096" cy="648072"/>
            </a:xfrm>
            <a:prstGeom prst="ellipse">
              <a:avLst/>
            </a:prstGeom>
            <a:solidFill>
              <a:srgbClr val="595959"/>
            </a:solidFill>
            <a:ln w="76200" cap="flat" cmpd="sng" algn="ctr">
              <a:noFill/>
              <a:prstDash val="solid"/>
              <a:round/>
              <a:headEnd type="none" w="med" len="med"/>
              <a:tailEnd type="none" w="lg" len="med"/>
            </a:ln>
            <a:effectLst/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defTabSz="1219170" eaLnBrk="1" fontAlgn="auto" hangingPunct="1">
                <a:spcBef>
                  <a:spcPct val="0"/>
                </a:spcBef>
                <a:spcAft>
                  <a:spcPts val="0"/>
                </a:spcAft>
                <a:defRPr/>
              </a:pPr>
              <a:endParaRPr lang="en-GB" sz="1867">
                <a:solidFill>
                  <a:srgbClr val="000000"/>
                </a:solidFill>
                <a:latin typeface="Imago"/>
                <a:ea typeface="MS PGothic" panose="020B0600070205080204" pitchFamily="34" charset="-128"/>
              </a:endParaRPr>
            </a:p>
          </p:txBody>
        </p:sp>
      </p:grpSp>
      <p:sp>
        <p:nvSpPr>
          <p:cNvPr id="150" name="Diamond 149"/>
          <p:cNvSpPr/>
          <p:nvPr/>
        </p:nvSpPr>
        <p:spPr bwMode="auto">
          <a:xfrm>
            <a:off x="5350614" y="3678733"/>
            <a:ext cx="304446" cy="350996"/>
          </a:xfrm>
          <a:prstGeom prst="diamond">
            <a:avLst/>
          </a:prstGeom>
          <a:solidFill>
            <a:schemeClr val="accent3"/>
          </a:solidFill>
          <a:ln w="76200" cap="flat" cmpd="sng" algn="ctr">
            <a:noFill/>
            <a:prstDash val="solid"/>
            <a:round/>
            <a:headEnd type="none" w="med" len="med"/>
            <a:tailEnd type="none" w="lg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endParaRPr lang="en-GB" sz="1867">
              <a:solidFill>
                <a:srgbClr val="000000"/>
              </a:solidFill>
              <a:latin typeface="Imago"/>
              <a:ea typeface="MS PGothic" panose="020B0600070205080204" pitchFamily="34" charset="-128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4478946" y="4040712"/>
            <a:ext cx="881973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en-GB" sz="1867" b="1" dirty="0">
                <a:solidFill>
                  <a:srgbClr val="000000"/>
                </a:solidFill>
                <a:latin typeface="Imago"/>
                <a:ea typeface="MS PGothic" panose="020B0600070205080204" pitchFamily="34" charset="-128"/>
              </a:rPr>
              <a:t>PD-L1</a:t>
            </a:r>
          </a:p>
        </p:txBody>
      </p:sp>
      <p:sp>
        <p:nvSpPr>
          <p:cNvPr id="4" name="Obdélník 3"/>
          <p:cNvSpPr/>
          <p:nvPr/>
        </p:nvSpPr>
        <p:spPr>
          <a:xfrm>
            <a:off x="9057694" y="6487685"/>
            <a:ext cx="322037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 smtClean="0">
                <a:solidFill>
                  <a:srgbClr val="000000"/>
                </a:solidFill>
              </a:rPr>
              <a:t>Převzato z: </a:t>
            </a:r>
            <a:r>
              <a:rPr lang="en-US" sz="1000" dirty="0" smtClean="0">
                <a:solidFill>
                  <a:srgbClr val="000000"/>
                </a:solidFill>
              </a:rPr>
              <a:t>M.R</a:t>
            </a:r>
            <a:r>
              <a:rPr lang="en-US" sz="1000" dirty="0">
                <a:solidFill>
                  <a:srgbClr val="000000"/>
                </a:solidFill>
              </a:rPr>
              <a:t>. Nathan, P. </a:t>
            </a:r>
            <a:r>
              <a:rPr lang="en-US" sz="1000" dirty="0" err="1" smtClean="0">
                <a:solidFill>
                  <a:srgbClr val="000000"/>
                </a:solidFill>
              </a:rPr>
              <a:t>Schmid</a:t>
            </a:r>
            <a:r>
              <a:rPr lang="cs-CZ" sz="1000" dirty="0">
                <a:solidFill>
                  <a:srgbClr val="000000"/>
                </a:solidFill>
              </a:rPr>
              <a:t>;</a:t>
            </a:r>
            <a:r>
              <a:rPr lang="en-US" sz="1000" dirty="0" smtClean="0">
                <a:solidFill>
                  <a:srgbClr val="000000"/>
                </a:solidFill>
              </a:rPr>
              <a:t> </a:t>
            </a:r>
            <a:r>
              <a:rPr lang="en-US" sz="1000" dirty="0">
                <a:solidFill>
                  <a:srgbClr val="000000"/>
                </a:solidFill>
              </a:rPr>
              <a:t>The Breast </a:t>
            </a:r>
            <a:r>
              <a:rPr lang="en-US" sz="1000" dirty="0" smtClean="0">
                <a:solidFill>
                  <a:srgbClr val="000000"/>
                </a:solidFill>
              </a:rPr>
              <a:t>2018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479376" y="6487685"/>
            <a:ext cx="14045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>
                <a:solidFill>
                  <a:srgbClr val="000000"/>
                </a:solidFill>
              </a:rPr>
              <a:t>TCR- receptor T buňky</a:t>
            </a:r>
            <a:endParaRPr lang="en-US" sz="1000" dirty="0">
              <a:solidFill>
                <a:srgbClr val="000000"/>
              </a:solidFill>
            </a:endParaRPr>
          </a:p>
        </p:txBody>
      </p:sp>
      <p:grpSp>
        <p:nvGrpSpPr>
          <p:cNvPr id="85" name="Group 79"/>
          <p:cNvGrpSpPr/>
          <p:nvPr/>
        </p:nvGrpSpPr>
        <p:grpSpPr>
          <a:xfrm>
            <a:off x="5595488" y="5566846"/>
            <a:ext cx="385208" cy="274349"/>
            <a:chOff x="4357197" y="5927787"/>
            <a:chExt cx="434598" cy="309525"/>
          </a:xfrm>
        </p:grpSpPr>
        <p:cxnSp>
          <p:nvCxnSpPr>
            <p:cNvPr id="87" name="Straight Connector 85"/>
            <p:cNvCxnSpPr/>
            <p:nvPr/>
          </p:nvCxnSpPr>
          <p:spPr bwMode="auto">
            <a:xfrm flipH="1">
              <a:off x="4503764" y="6107626"/>
              <a:ext cx="288031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9" name="Straight Connector 87"/>
            <p:cNvCxnSpPr/>
            <p:nvPr/>
          </p:nvCxnSpPr>
          <p:spPr bwMode="auto">
            <a:xfrm flipH="1">
              <a:off x="4364360" y="6093312"/>
              <a:ext cx="180000" cy="1440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</p:cxnSp>
        <p:cxnSp>
          <p:nvCxnSpPr>
            <p:cNvPr id="91" name="Straight Connector 96"/>
            <p:cNvCxnSpPr/>
            <p:nvPr/>
          </p:nvCxnSpPr>
          <p:spPr bwMode="auto">
            <a:xfrm flipH="1" flipV="1">
              <a:off x="4357197" y="5927787"/>
              <a:ext cx="180000" cy="1800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</p:cxnSp>
      </p:grpSp>
      <p:grpSp>
        <p:nvGrpSpPr>
          <p:cNvPr id="92" name="Group 97"/>
          <p:cNvGrpSpPr/>
          <p:nvPr/>
        </p:nvGrpSpPr>
        <p:grpSpPr>
          <a:xfrm>
            <a:off x="5434080" y="4971720"/>
            <a:ext cx="546477" cy="279262"/>
            <a:chOff x="4464008" y="2118936"/>
            <a:chExt cx="468032" cy="315069"/>
          </a:xfrm>
        </p:grpSpPr>
        <p:cxnSp>
          <p:nvCxnSpPr>
            <p:cNvPr id="93" name="Straight Connector 99"/>
            <p:cNvCxnSpPr/>
            <p:nvPr/>
          </p:nvCxnSpPr>
          <p:spPr bwMode="auto">
            <a:xfrm flipH="1">
              <a:off x="4644008" y="2276872"/>
              <a:ext cx="288032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</p:cxnSp>
        <p:cxnSp>
          <p:nvCxnSpPr>
            <p:cNvPr id="94" name="Straight Connector 100"/>
            <p:cNvCxnSpPr/>
            <p:nvPr/>
          </p:nvCxnSpPr>
          <p:spPr bwMode="auto">
            <a:xfrm flipH="1">
              <a:off x="4464008" y="2132856"/>
              <a:ext cx="1800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</p:cxnSp>
        <p:cxnSp>
          <p:nvCxnSpPr>
            <p:cNvPr id="95" name="Straight Connector 101"/>
            <p:cNvCxnSpPr/>
            <p:nvPr/>
          </p:nvCxnSpPr>
          <p:spPr bwMode="auto">
            <a:xfrm flipH="1">
              <a:off x="4464008" y="2417307"/>
              <a:ext cx="180001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</p:cxnSp>
        <p:cxnSp>
          <p:nvCxnSpPr>
            <p:cNvPr id="96" name="Straight Connector 102"/>
            <p:cNvCxnSpPr>
              <a:cxnSpLocks/>
            </p:cNvCxnSpPr>
            <p:nvPr/>
          </p:nvCxnSpPr>
          <p:spPr bwMode="auto">
            <a:xfrm>
              <a:off x="4652391" y="2118936"/>
              <a:ext cx="0" cy="315069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</p:cxnSp>
      </p:grpSp>
      <p:grpSp>
        <p:nvGrpSpPr>
          <p:cNvPr id="99" name="Group 103"/>
          <p:cNvGrpSpPr/>
          <p:nvPr/>
        </p:nvGrpSpPr>
        <p:grpSpPr>
          <a:xfrm>
            <a:off x="5967842" y="4640163"/>
            <a:ext cx="1595613" cy="1531791"/>
            <a:chOff x="5292080" y="1988840"/>
            <a:chExt cx="1800200" cy="1728192"/>
          </a:xfrm>
        </p:grpSpPr>
        <p:sp>
          <p:nvSpPr>
            <p:cNvPr id="158" name="Oval 104"/>
            <p:cNvSpPr/>
            <p:nvPr/>
          </p:nvSpPr>
          <p:spPr bwMode="auto">
            <a:xfrm>
              <a:off x="5292080" y="1988840"/>
              <a:ext cx="1800200" cy="1728192"/>
            </a:xfrm>
            <a:prstGeom prst="ellipse">
              <a:avLst/>
            </a:prstGeom>
            <a:solidFill>
              <a:srgbClr val="A3A3E0"/>
            </a:solidFill>
            <a:ln w="76200" cap="flat" cmpd="sng" algn="ctr">
              <a:noFill/>
              <a:prstDash val="solid"/>
              <a:round/>
              <a:headEnd type="none" w="med" len="med"/>
              <a:tailEnd type="none" w="lg" len="med"/>
            </a:ln>
            <a:effectLst/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defTabSz="1219170" eaLnBrk="1" fontAlgn="auto" hangingPunct="1">
                <a:spcBef>
                  <a:spcPct val="0"/>
                </a:spcBef>
                <a:spcAft>
                  <a:spcPts val="0"/>
                </a:spcAft>
                <a:defRPr/>
              </a:pPr>
              <a:endParaRPr lang="en-GB" sz="1867">
                <a:solidFill>
                  <a:srgbClr val="000000"/>
                </a:solidFill>
                <a:latin typeface="Imago"/>
                <a:ea typeface="MS PGothic" panose="020B0600070205080204" pitchFamily="34" charset="-128"/>
              </a:endParaRPr>
            </a:p>
          </p:txBody>
        </p:sp>
        <p:sp>
          <p:nvSpPr>
            <p:cNvPr id="159" name="Oval 105"/>
            <p:cNvSpPr/>
            <p:nvPr/>
          </p:nvSpPr>
          <p:spPr bwMode="auto">
            <a:xfrm>
              <a:off x="5940152" y="2348880"/>
              <a:ext cx="1008112" cy="1008112"/>
            </a:xfrm>
            <a:prstGeom prst="ellipse">
              <a:avLst/>
            </a:prstGeom>
            <a:solidFill>
              <a:srgbClr val="7030A0"/>
            </a:solidFill>
            <a:ln w="76200" cap="flat" cmpd="sng" algn="ctr">
              <a:noFill/>
              <a:prstDash val="solid"/>
              <a:round/>
              <a:headEnd type="none" w="med" len="med"/>
              <a:tailEnd type="none" w="lg" len="med"/>
            </a:ln>
            <a:effectLst/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defTabSz="1219170" eaLnBrk="1" fontAlgn="auto" hangingPunct="1">
                <a:spcBef>
                  <a:spcPct val="0"/>
                </a:spcBef>
                <a:spcAft>
                  <a:spcPts val="0"/>
                </a:spcAft>
                <a:defRPr/>
              </a:pPr>
              <a:endParaRPr lang="en-GB" sz="1867">
                <a:solidFill>
                  <a:srgbClr val="000000"/>
                </a:solidFill>
                <a:latin typeface="Imago"/>
                <a:ea typeface="MS PGothic" panose="020B0600070205080204" pitchFamily="34" charset="-128"/>
              </a:endParaRPr>
            </a:p>
          </p:txBody>
        </p:sp>
      </p:grpSp>
      <p:cxnSp>
        <p:nvCxnSpPr>
          <p:cNvPr id="160" name="Straight Arrow Connector 106"/>
          <p:cNvCxnSpPr/>
          <p:nvPr/>
        </p:nvCxnSpPr>
        <p:spPr bwMode="auto">
          <a:xfrm>
            <a:off x="6063622" y="5105341"/>
            <a:ext cx="382905" cy="25527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2" name="TextBox 108"/>
          <p:cNvSpPr txBox="1"/>
          <p:nvPr/>
        </p:nvSpPr>
        <p:spPr>
          <a:xfrm>
            <a:off x="5601837" y="5799243"/>
            <a:ext cx="752129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en-GB" sz="1867" b="1" dirty="0">
                <a:solidFill>
                  <a:srgbClr val="000000"/>
                </a:solidFill>
                <a:latin typeface="Imago"/>
                <a:ea typeface="MS PGothic" panose="020B0600070205080204" pitchFamily="34" charset="-128"/>
              </a:rPr>
              <a:t>PD-1</a:t>
            </a:r>
          </a:p>
        </p:txBody>
      </p:sp>
      <p:cxnSp>
        <p:nvCxnSpPr>
          <p:cNvPr id="163" name="Straight Arrow Connector 133"/>
          <p:cNvCxnSpPr/>
          <p:nvPr/>
        </p:nvCxnSpPr>
        <p:spPr bwMode="auto">
          <a:xfrm flipV="1">
            <a:off x="6127464" y="5406058"/>
            <a:ext cx="382905" cy="25526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5" name="Straight Connector 138"/>
          <p:cNvCxnSpPr/>
          <p:nvPr/>
        </p:nvCxnSpPr>
        <p:spPr bwMode="auto">
          <a:xfrm flipH="1">
            <a:off x="4706462" y="5746472"/>
            <a:ext cx="382905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166" name="Rectangle 139"/>
          <p:cNvSpPr/>
          <p:nvPr/>
        </p:nvSpPr>
        <p:spPr bwMode="auto">
          <a:xfrm>
            <a:off x="5034678" y="5025018"/>
            <a:ext cx="382948" cy="191473"/>
          </a:xfrm>
          <a:prstGeom prst="rect">
            <a:avLst/>
          </a:prstGeom>
          <a:solidFill>
            <a:srgbClr val="BBE0E3"/>
          </a:solidFill>
          <a:ln w="76200" cap="flat" cmpd="sng" algn="ctr">
            <a:noFill/>
            <a:prstDash val="solid"/>
            <a:round/>
            <a:headEnd type="none" w="med" len="med"/>
            <a:tailEnd type="none" w="lg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endParaRPr lang="en-GB" sz="1867">
              <a:solidFill>
                <a:srgbClr val="000000"/>
              </a:solidFill>
              <a:latin typeface="Imago"/>
              <a:ea typeface="MS PGothic" panose="020B0600070205080204" pitchFamily="34" charset="-128"/>
            </a:endParaRPr>
          </a:p>
        </p:txBody>
      </p:sp>
      <p:cxnSp>
        <p:nvCxnSpPr>
          <p:cNvPr id="167" name="Straight Connector 140"/>
          <p:cNvCxnSpPr/>
          <p:nvPr/>
        </p:nvCxnSpPr>
        <p:spPr bwMode="auto">
          <a:xfrm flipH="1">
            <a:off x="4769644" y="5105341"/>
            <a:ext cx="255299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grpSp>
        <p:nvGrpSpPr>
          <p:cNvPr id="168" name="Group 141"/>
          <p:cNvGrpSpPr/>
          <p:nvPr/>
        </p:nvGrpSpPr>
        <p:grpSpPr>
          <a:xfrm>
            <a:off x="3100160" y="4699061"/>
            <a:ext cx="1839860" cy="1625118"/>
            <a:chOff x="1259632" y="1556792"/>
            <a:chExt cx="2304256" cy="2304256"/>
          </a:xfrm>
        </p:grpSpPr>
        <p:grpSp>
          <p:nvGrpSpPr>
            <p:cNvPr id="169" name="Group 142"/>
            <p:cNvGrpSpPr/>
            <p:nvPr/>
          </p:nvGrpSpPr>
          <p:grpSpPr>
            <a:xfrm>
              <a:off x="1259632" y="1556792"/>
              <a:ext cx="2304256" cy="2304256"/>
              <a:chOff x="1403648" y="1340768"/>
              <a:chExt cx="2304256" cy="2304256"/>
            </a:xfrm>
          </p:grpSpPr>
          <p:sp>
            <p:nvSpPr>
              <p:cNvPr id="173" name="Oval 146"/>
              <p:cNvSpPr/>
              <p:nvPr/>
            </p:nvSpPr>
            <p:spPr bwMode="auto">
              <a:xfrm>
                <a:off x="1403648" y="1556792"/>
                <a:ext cx="2304256" cy="1584176"/>
              </a:xfrm>
              <a:prstGeom prst="ellipse">
                <a:avLst/>
              </a:prstGeom>
              <a:solidFill>
                <a:srgbClr val="BBE0E3"/>
              </a:solidFill>
              <a:ln w="76200" cap="flat" cmpd="sng" algn="ctr">
                <a:noFill/>
                <a:prstDash val="solid"/>
                <a:round/>
                <a:headEnd type="none" w="med" len="med"/>
                <a:tailEnd type="none" w="lg" len="med"/>
              </a:ln>
              <a:effectLst/>
            </p:spPr>
            <p:txBody>
              <a:bodyPr vert="horz" wrap="square" lIns="121920" tIns="60960" rIns="121920" bIns="6096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1" fontAlgn="auto" hangingPunct="1">
                  <a:spcBef>
                    <a:spcPct val="0"/>
                  </a:spcBef>
                  <a:spcAft>
                    <a:spcPts val="0"/>
                  </a:spcAft>
                  <a:defRPr/>
                </a:pPr>
                <a:endParaRPr lang="en-GB" sz="1867">
                  <a:solidFill>
                    <a:srgbClr val="000000"/>
                  </a:solidFill>
                  <a:latin typeface="Imago"/>
                  <a:ea typeface="MS PGothic" panose="020B0600070205080204" pitchFamily="34" charset="-128"/>
                </a:endParaRPr>
              </a:p>
            </p:txBody>
          </p:sp>
          <p:sp>
            <p:nvSpPr>
              <p:cNvPr id="174" name="Oval 147"/>
              <p:cNvSpPr/>
              <p:nvPr/>
            </p:nvSpPr>
            <p:spPr bwMode="auto">
              <a:xfrm>
                <a:off x="1628056" y="2060848"/>
                <a:ext cx="1503784" cy="1584176"/>
              </a:xfrm>
              <a:prstGeom prst="ellipse">
                <a:avLst/>
              </a:prstGeom>
              <a:solidFill>
                <a:srgbClr val="BBE0E3"/>
              </a:solidFill>
              <a:ln w="76200" cap="flat" cmpd="sng" algn="ctr">
                <a:noFill/>
                <a:prstDash val="solid"/>
                <a:round/>
                <a:headEnd type="none" w="med" len="med"/>
                <a:tailEnd type="none" w="lg" len="med"/>
              </a:ln>
              <a:effectLst/>
            </p:spPr>
            <p:txBody>
              <a:bodyPr vert="horz" wrap="square" lIns="121920" tIns="60960" rIns="121920" bIns="6096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1" fontAlgn="auto" hangingPunct="1">
                  <a:spcBef>
                    <a:spcPct val="0"/>
                  </a:spcBef>
                  <a:spcAft>
                    <a:spcPts val="0"/>
                  </a:spcAft>
                  <a:defRPr/>
                </a:pPr>
                <a:endParaRPr lang="en-GB" sz="1867">
                  <a:solidFill>
                    <a:srgbClr val="000000"/>
                  </a:solidFill>
                  <a:latin typeface="Imago"/>
                  <a:ea typeface="MS PGothic" panose="020B0600070205080204" pitchFamily="34" charset="-128"/>
                </a:endParaRPr>
              </a:p>
            </p:txBody>
          </p:sp>
          <p:sp>
            <p:nvSpPr>
              <p:cNvPr id="175" name="Oval 148"/>
              <p:cNvSpPr/>
              <p:nvPr/>
            </p:nvSpPr>
            <p:spPr bwMode="auto">
              <a:xfrm>
                <a:off x="1916088" y="1340768"/>
                <a:ext cx="1647800" cy="1584176"/>
              </a:xfrm>
              <a:prstGeom prst="ellipse">
                <a:avLst/>
              </a:prstGeom>
              <a:solidFill>
                <a:srgbClr val="BBE0E3"/>
              </a:solidFill>
              <a:ln w="76200" cap="flat" cmpd="sng" algn="ctr">
                <a:noFill/>
                <a:prstDash val="solid"/>
                <a:round/>
                <a:headEnd type="none" w="med" len="med"/>
                <a:tailEnd type="none" w="lg" len="med"/>
              </a:ln>
              <a:effectLst/>
            </p:spPr>
            <p:txBody>
              <a:bodyPr vert="horz" wrap="square" lIns="121920" tIns="60960" rIns="121920" bIns="6096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1219170" eaLnBrk="1" fontAlgn="auto" hangingPunct="1">
                  <a:spcBef>
                    <a:spcPct val="0"/>
                  </a:spcBef>
                  <a:spcAft>
                    <a:spcPts val="0"/>
                  </a:spcAft>
                  <a:defRPr/>
                </a:pPr>
                <a:endParaRPr lang="en-GB" sz="1867">
                  <a:solidFill>
                    <a:srgbClr val="000000"/>
                  </a:solidFill>
                  <a:latin typeface="Imago"/>
                  <a:ea typeface="MS PGothic" panose="020B0600070205080204" pitchFamily="34" charset="-128"/>
                </a:endParaRPr>
              </a:p>
            </p:txBody>
          </p:sp>
        </p:grpSp>
        <p:sp>
          <p:nvSpPr>
            <p:cNvPr id="170" name="Oval 143"/>
            <p:cNvSpPr/>
            <p:nvPr/>
          </p:nvSpPr>
          <p:spPr bwMode="auto">
            <a:xfrm>
              <a:off x="1979712" y="2132856"/>
              <a:ext cx="864096" cy="648072"/>
            </a:xfrm>
            <a:prstGeom prst="ellipse">
              <a:avLst/>
            </a:prstGeom>
            <a:solidFill>
              <a:srgbClr val="595959"/>
            </a:solidFill>
            <a:ln w="76200" cap="flat" cmpd="sng" algn="ctr">
              <a:noFill/>
              <a:prstDash val="solid"/>
              <a:round/>
              <a:headEnd type="none" w="med" len="med"/>
              <a:tailEnd type="none" w="lg" len="med"/>
            </a:ln>
            <a:effectLst/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defTabSz="1219170" eaLnBrk="1" fontAlgn="auto" hangingPunct="1">
                <a:spcBef>
                  <a:spcPct val="0"/>
                </a:spcBef>
                <a:spcAft>
                  <a:spcPts val="0"/>
                </a:spcAft>
                <a:defRPr/>
              </a:pPr>
              <a:endParaRPr lang="en-GB" sz="1867">
                <a:solidFill>
                  <a:srgbClr val="000000"/>
                </a:solidFill>
                <a:latin typeface="Imago"/>
                <a:ea typeface="MS PGothic" panose="020B0600070205080204" pitchFamily="34" charset="-128"/>
              </a:endParaRPr>
            </a:p>
          </p:txBody>
        </p:sp>
        <p:sp>
          <p:nvSpPr>
            <p:cNvPr id="171" name="Oval 144"/>
            <p:cNvSpPr/>
            <p:nvPr/>
          </p:nvSpPr>
          <p:spPr bwMode="auto">
            <a:xfrm>
              <a:off x="1619672" y="2285256"/>
              <a:ext cx="864096" cy="648072"/>
            </a:xfrm>
            <a:prstGeom prst="ellipse">
              <a:avLst/>
            </a:prstGeom>
            <a:solidFill>
              <a:srgbClr val="595959"/>
            </a:solidFill>
            <a:ln w="76200" cap="flat" cmpd="sng" algn="ctr">
              <a:noFill/>
              <a:prstDash val="solid"/>
              <a:round/>
              <a:headEnd type="none" w="med" len="med"/>
              <a:tailEnd type="none" w="lg" len="med"/>
            </a:ln>
            <a:effectLst/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defTabSz="1219170" eaLnBrk="1" fontAlgn="auto" hangingPunct="1">
                <a:spcBef>
                  <a:spcPct val="0"/>
                </a:spcBef>
                <a:spcAft>
                  <a:spcPts val="0"/>
                </a:spcAft>
                <a:defRPr/>
              </a:pPr>
              <a:endParaRPr lang="en-GB" sz="1867">
                <a:solidFill>
                  <a:srgbClr val="000000"/>
                </a:solidFill>
                <a:latin typeface="Imago"/>
                <a:ea typeface="MS PGothic" panose="020B0600070205080204" pitchFamily="34" charset="-128"/>
              </a:endParaRPr>
            </a:p>
          </p:txBody>
        </p:sp>
        <p:sp>
          <p:nvSpPr>
            <p:cNvPr id="172" name="Oval 145"/>
            <p:cNvSpPr/>
            <p:nvPr/>
          </p:nvSpPr>
          <p:spPr bwMode="auto">
            <a:xfrm>
              <a:off x="1772072" y="2564904"/>
              <a:ext cx="864096" cy="648072"/>
            </a:xfrm>
            <a:prstGeom prst="ellipse">
              <a:avLst/>
            </a:prstGeom>
            <a:solidFill>
              <a:srgbClr val="595959"/>
            </a:solidFill>
            <a:ln w="76200" cap="flat" cmpd="sng" algn="ctr">
              <a:noFill/>
              <a:prstDash val="solid"/>
              <a:round/>
              <a:headEnd type="none" w="med" len="med"/>
              <a:tailEnd type="none" w="lg" len="med"/>
            </a:ln>
            <a:effectLst/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defTabSz="1219170" eaLnBrk="1" fontAlgn="auto" hangingPunct="1">
                <a:spcBef>
                  <a:spcPct val="0"/>
                </a:spcBef>
                <a:spcAft>
                  <a:spcPts val="0"/>
                </a:spcAft>
                <a:defRPr/>
              </a:pPr>
              <a:endParaRPr lang="en-GB" sz="1867">
                <a:solidFill>
                  <a:srgbClr val="000000"/>
                </a:solidFill>
                <a:latin typeface="Imago"/>
                <a:ea typeface="MS PGothic" panose="020B0600070205080204" pitchFamily="34" charset="-128"/>
              </a:endParaRPr>
            </a:p>
          </p:txBody>
        </p:sp>
      </p:grpSp>
      <p:sp>
        <p:nvSpPr>
          <p:cNvPr id="176" name="Diamond 149"/>
          <p:cNvSpPr/>
          <p:nvPr/>
        </p:nvSpPr>
        <p:spPr bwMode="auto">
          <a:xfrm>
            <a:off x="4993630" y="5553678"/>
            <a:ext cx="350996" cy="350996"/>
          </a:xfrm>
          <a:prstGeom prst="diamond">
            <a:avLst/>
          </a:prstGeom>
          <a:solidFill>
            <a:schemeClr val="accent3"/>
          </a:solidFill>
          <a:ln w="76200" cap="flat" cmpd="sng" algn="ctr">
            <a:noFill/>
            <a:prstDash val="solid"/>
            <a:round/>
            <a:headEnd type="none" w="med" len="med"/>
            <a:tailEnd type="none" w="lg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endParaRPr lang="en-GB" sz="1867">
              <a:solidFill>
                <a:srgbClr val="000000"/>
              </a:solidFill>
              <a:latin typeface="Imago"/>
              <a:ea typeface="MS PGothic" panose="020B0600070205080204" pitchFamily="34" charset="-128"/>
            </a:endParaRPr>
          </a:p>
        </p:txBody>
      </p:sp>
      <p:sp>
        <p:nvSpPr>
          <p:cNvPr id="177" name="TextBox 150"/>
          <p:cNvSpPr txBox="1"/>
          <p:nvPr/>
        </p:nvSpPr>
        <p:spPr>
          <a:xfrm>
            <a:off x="4351298" y="5915719"/>
            <a:ext cx="881973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en-GB" sz="1867" b="1" dirty="0">
                <a:solidFill>
                  <a:srgbClr val="000000"/>
                </a:solidFill>
                <a:latin typeface="Imago"/>
                <a:ea typeface="MS PGothic" panose="020B0600070205080204" pitchFamily="34" charset="-128"/>
              </a:rPr>
              <a:t>PD-L1</a:t>
            </a:r>
          </a:p>
        </p:txBody>
      </p:sp>
      <p:grpSp>
        <p:nvGrpSpPr>
          <p:cNvPr id="178" name="Group 78"/>
          <p:cNvGrpSpPr/>
          <p:nvPr/>
        </p:nvGrpSpPr>
        <p:grpSpPr>
          <a:xfrm rot="15232515">
            <a:off x="5114419" y="5777549"/>
            <a:ext cx="612836" cy="363308"/>
            <a:chOff x="1379657" y="1923839"/>
            <a:chExt cx="1796873" cy="1408518"/>
          </a:xfrm>
          <a:solidFill>
            <a:srgbClr val="3C8C93"/>
          </a:solidFill>
        </p:grpSpPr>
        <p:sp>
          <p:nvSpPr>
            <p:cNvPr id="179" name="Freeform 9"/>
            <p:cNvSpPr>
              <a:spLocks/>
            </p:cNvSpPr>
            <p:nvPr/>
          </p:nvSpPr>
          <p:spPr bwMode="auto">
            <a:xfrm rot="15465831">
              <a:off x="2145781" y="2230812"/>
              <a:ext cx="446567" cy="1614931"/>
            </a:xfrm>
            <a:custGeom>
              <a:avLst/>
              <a:gdLst>
                <a:gd name="T0" fmla="*/ 38 w 113"/>
                <a:gd name="T1" fmla="*/ 1039 h 443"/>
                <a:gd name="T2" fmla="*/ 78 w 113"/>
                <a:gd name="T3" fmla="*/ 1022 h 443"/>
                <a:gd name="T4" fmla="*/ 267 w 113"/>
                <a:gd name="T5" fmla="*/ 609 h 443"/>
                <a:gd name="T6" fmla="*/ 64 w 113"/>
                <a:gd name="T7" fmla="*/ 24 h 443"/>
                <a:gd name="T8" fmla="*/ 26 w 113"/>
                <a:gd name="T9" fmla="*/ 5 h 443"/>
                <a:gd name="T10" fmla="*/ 7 w 113"/>
                <a:gd name="T11" fmla="*/ 45 h 443"/>
                <a:gd name="T12" fmla="*/ 201 w 113"/>
                <a:gd name="T13" fmla="*/ 607 h 443"/>
                <a:gd name="T14" fmla="*/ 24 w 113"/>
                <a:gd name="T15" fmla="*/ 996 h 443"/>
                <a:gd name="T16" fmla="*/ 38 w 113"/>
                <a:gd name="T17" fmla="*/ 1039 h 4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3" h="443">
                  <a:moveTo>
                    <a:pt x="16" y="440"/>
                  </a:moveTo>
                  <a:cubicBezTo>
                    <a:pt x="23" y="443"/>
                    <a:pt x="30" y="440"/>
                    <a:pt x="33" y="433"/>
                  </a:cubicBezTo>
                  <a:cubicBezTo>
                    <a:pt x="113" y="258"/>
                    <a:pt x="113" y="258"/>
                    <a:pt x="113" y="258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5" y="3"/>
                    <a:pt x="18" y="0"/>
                    <a:pt x="11" y="2"/>
                  </a:cubicBezTo>
                  <a:cubicBezTo>
                    <a:pt x="4" y="4"/>
                    <a:pt x="0" y="12"/>
                    <a:pt x="3" y="19"/>
                  </a:cubicBezTo>
                  <a:cubicBezTo>
                    <a:pt x="3" y="19"/>
                    <a:pt x="82" y="247"/>
                    <a:pt x="85" y="257"/>
                  </a:cubicBezTo>
                  <a:cubicBezTo>
                    <a:pt x="81" y="266"/>
                    <a:pt x="10" y="422"/>
                    <a:pt x="10" y="422"/>
                  </a:cubicBezTo>
                  <a:cubicBezTo>
                    <a:pt x="7" y="429"/>
                    <a:pt x="9" y="437"/>
                    <a:pt x="16" y="440"/>
                  </a:cubicBezTo>
                  <a:close/>
                </a:path>
              </a:pathLst>
            </a:custGeom>
            <a:grpFill/>
            <a:ln w="14288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609585" eaLnBrk="1" fontAlgn="auto" hangingPunct="1">
                <a:spcBef>
                  <a:spcPct val="0"/>
                </a:spcBef>
                <a:spcAft>
                  <a:spcPts val="0"/>
                </a:spcAft>
                <a:defRPr/>
              </a:pPr>
              <a:endParaRPr lang="en-GB" sz="1867">
                <a:solidFill>
                  <a:srgbClr val="000000"/>
                </a:solidFill>
                <a:latin typeface="Imago"/>
                <a:ea typeface="MS PGothic" panose="020B0600070205080204" pitchFamily="34" charset="-128"/>
              </a:endParaRPr>
            </a:p>
          </p:txBody>
        </p:sp>
        <p:sp>
          <p:nvSpPr>
            <p:cNvPr id="180" name="Freeform 10"/>
            <p:cNvSpPr>
              <a:spLocks/>
            </p:cNvSpPr>
            <p:nvPr/>
          </p:nvSpPr>
          <p:spPr bwMode="auto">
            <a:xfrm rot="15465831">
              <a:off x="1465484" y="1971142"/>
              <a:ext cx="1120600" cy="1292253"/>
            </a:xfrm>
            <a:custGeom>
              <a:avLst/>
              <a:gdLst>
                <a:gd name="T0" fmla="*/ 5 w 284"/>
                <a:gd name="T1" fmla="*/ 43 h 354"/>
                <a:gd name="T2" fmla="*/ 215 w 284"/>
                <a:gd name="T3" fmla="*/ 627 h 354"/>
                <a:gd name="T4" fmla="*/ 620 w 284"/>
                <a:gd name="T5" fmla="*/ 830 h 354"/>
                <a:gd name="T6" fmla="*/ 663 w 284"/>
                <a:gd name="T7" fmla="*/ 816 h 354"/>
                <a:gd name="T8" fmla="*/ 649 w 284"/>
                <a:gd name="T9" fmla="*/ 776 h 354"/>
                <a:gd name="T10" fmla="*/ 264 w 284"/>
                <a:gd name="T11" fmla="*/ 582 h 354"/>
                <a:gd name="T12" fmla="*/ 64 w 284"/>
                <a:gd name="T13" fmla="*/ 21 h 354"/>
                <a:gd name="T14" fmla="*/ 31 w 284"/>
                <a:gd name="T15" fmla="*/ 2 h 354"/>
                <a:gd name="T16" fmla="*/ 24 w 284"/>
                <a:gd name="T17" fmla="*/ 2 h 354"/>
                <a:gd name="T18" fmla="*/ 5 w 284"/>
                <a:gd name="T19" fmla="*/ 43 h 3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84" h="354">
                  <a:moveTo>
                    <a:pt x="2" y="18"/>
                  </a:moveTo>
                  <a:cubicBezTo>
                    <a:pt x="91" y="265"/>
                    <a:pt x="91" y="265"/>
                    <a:pt x="91" y="265"/>
                  </a:cubicBezTo>
                  <a:cubicBezTo>
                    <a:pt x="263" y="351"/>
                    <a:pt x="263" y="351"/>
                    <a:pt x="263" y="351"/>
                  </a:cubicBezTo>
                  <a:cubicBezTo>
                    <a:pt x="270" y="354"/>
                    <a:pt x="278" y="352"/>
                    <a:pt x="281" y="345"/>
                  </a:cubicBezTo>
                  <a:cubicBezTo>
                    <a:pt x="284" y="339"/>
                    <a:pt x="281" y="331"/>
                    <a:pt x="275" y="328"/>
                  </a:cubicBezTo>
                  <a:cubicBezTo>
                    <a:pt x="275" y="328"/>
                    <a:pt x="121" y="251"/>
                    <a:pt x="112" y="246"/>
                  </a:cubicBezTo>
                  <a:cubicBezTo>
                    <a:pt x="109" y="237"/>
                    <a:pt x="27" y="9"/>
                    <a:pt x="27" y="9"/>
                  </a:cubicBezTo>
                  <a:cubicBezTo>
                    <a:pt x="25" y="4"/>
                    <a:pt x="19" y="0"/>
                    <a:pt x="13" y="1"/>
                  </a:cubicBezTo>
                  <a:cubicBezTo>
                    <a:pt x="12" y="1"/>
                    <a:pt x="11" y="1"/>
                    <a:pt x="10" y="1"/>
                  </a:cubicBezTo>
                  <a:cubicBezTo>
                    <a:pt x="3" y="4"/>
                    <a:pt x="0" y="11"/>
                    <a:pt x="2" y="18"/>
                  </a:cubicBezTo>
                  <a:close/>
                </a:path>
              </a:pathLst>
            </a:custGeom>
            <a:grpFill/>
            <a:ln w="14288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609585" eaLnBrk="1" fontAlgn="auto" hangingPunct="1">
                <a:spcBef>
                  <a:spcPct val="0"/>
                </a:spcBef>
                <a:spcAft>
                  <a:spcPts val="0"/>
                </a:spcAft>
                <a:defRPr/>
              </a:pPr>
              <a:endParaRPr lang="en-GB" sz="1867">
                <a:solidFill>
                  <a:srgbClr val="000000"/>
                </a:solidFill>
                <a:latin typeface="Imago"/>
                <a:ea typeface="MS PGothic" panose="020B0600070205080204" pitchFamily="34" charset="-128"/>
              </a:endParaRPr>
            </a:p>
          </p:txBody>
        </p:sp>
        <p:sp>
          <p:nvSpPr>
            <p:cNvPr id="181" name="Freeform 11"/>
            <p:cNvSpPr>
              <a:spLocks/>
            </p:cNvSpPr>
            <p:nvPr/>
          </p:nvSpPr>
          <p:spPr bwMode="auto">
            <a:xfrm rot="15465831">
              <a:off x="2572246" y="2770957"/>
              <a:ext cx="426497" cy="696304"/>
            </a:xfrm>
            <a:custGeom>
              <a:avLst/>
              <a:gdLst>
                <a:gd name="T0" fmla="*/ 24 w 108"/>
                <a:gd name="T1" fmla="*/ 444 h 191"/>
                <a:gd name="T2" fmla="*/ 64 w 108"/>
                <a:gd name="T3" fmla="*/ 430 h 191"/>
                <a:gd name="T4" fmla="*/ 248 w 108"/>
                <a:gd name="T5" fmla="*/ 47 h 191"/>
                <a:gd name="T6" fmla="*/ 234 w 108"/>
                <a:gd name="T7" fmla="*/ 7 h 191"/>
                <a:gd name="T8" fmla="*/ 191 w 108"/>
                <a:gd name="T9" fmla="*/ 21 h 191"/>
                <a:gd name="T10" fmla="*/ 9 w 108"/>
                <a:gd name="T11" fmla="*/ 404 h 191"/>
                <a:gd name="T12" fmla="*/ 24 w 108"/>
                <a:gd name="T13" fmla="*/ 444 h 19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8" h="191">
                  <a:moveTo>
                    <a:pt x="10" y="188"/>
                  </a:moveTo>
                  <a:cubicBezTo>
                    <a:pt x="16" y="191"/>
                    <a:pt x="24" y="188"/>
                    <a:pt x="27" y="182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8" y="14"/>
                    <a:pt x="105" y="6"/>
                    <a:pt x="99" y="3"/>
                  </a:cubicBezTo>
                  <a:cubicBezTo>
                    <a:pt x="92" y="0"/>
                    <a:pt x="84" y="3"/>
                    <a:pt x="81" y="9"/>
                  </a:cubicBezTo>
                  <a:cubicBezTo>
                    <a:pt x="4" y="171"/>
                    <a:pt x="4" y="171"/>
                    <a:pt x="4" y="171"/>
                  </a:cubicBezTo>
                  <a:cubicBezTo>
                    <a:pt x="0" y="177"/>
                    <a:pt x="3" y="185"/>
                    <a:pt x="10" y="188"/>
                  </a:cubicBezTo>
                  <a:close/>
                </a:path>
              </a:pathLst>
            </a:custGeom>
            <a:grpFill/>
            <a:ln w="14288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609585" eaLnBrk="1" fontAlgn="auto" hangingPunct="1">
                <a:spcBef>
                  <a:spcPct val="0"/>
                </a:spcBef>
                <a:spcAft>
                  <a:spcPts val="0"/>
                </a:spcAft>
                <a:defRPr/>
              </a:pPr>
              <a:endParaRPr lang="en-GB" sz="1867">
                <a:solidFill>
                  <a:srgbClr val="000000"/>
                </a:solidFill>
                <a:latin typeface="Imago"/>
                <a:ea typeface="MS PGothic" panose="020B0600070205080204" pitchFamily="34" charset="-128"/>
              </a:endParaRPr>
            </a:p>
          </p:txBody>
        </p:sp>
        <p:sp>
          <p:nvSpPr>
            <p:cNvPr id="182" name="Freeform 12"/>
            <p:cNvSpPr>
              <a:spLocks/>
            </p:cNvSpPr>
            <p:nvPr/>
          </p:nvSpPr>
          <p:spPr bwMode="auto">
            <a:xfrm rot="15465831">
              <a:off x="1903431" y="2089674"/>
              <a:ext cx="719191" cy="387522"/>
            </a:xfrm>
            <a:custGeom>
              <a:avLst/>
              <a:gdLst>
                <a:gd name="T0" fmla="*/ 21 w 182"/>
                <a:gd name="T1" fmla="*/ 64 h 106"/>
                <a:gd name="T2" fmla="*/ 380 w 182"/>
                <a:gd name="T3" fmla="*/ 244 h 106"/>
                <a:gd name="T4" fmla="*/ 423 w 182"/>
                <a:gd name="T5" fmla="*/ 230 h 106"/>
                <a:gd name="T6" fmla="*/ 409 w 182"/>
                <a:gd name="T7" fmla="*/ 187 h 106"/>
                <a:gd name="T8" fmla="*/ 50 w 182"/>
                <a:gd name="T9" fmla="*/ 7 h 106"/>
                <a:gd name="T10" fmla="*/ 7 w 182"/>
                <a:gd name="T11" fmla="*/ 21 h 106"/>
                <a:gd name="T12" fmla="*/ 21 w 182"/>
                <a:gd name="T13" fmla="*/ 64 h 1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2" h="106">
                  <a:moveTo>
                    <a:pt x="9" y="27"/>
                  </a:moveTo>
                  <a:cubicBezTo>
                    <a:pt x="161" y="103"/>
                    <a:pt x="161" y="103"/>
                    <a:pt x="161" y="103"/>
                  </a:cubicBezTo>
                  <a:cubicBezTo>
                    <a:pt x="168" y="106"/>
                    <a:pt x="176" y="103"/>
                    <a:pt x="179" y="97"/>
                  </a:cubicBezTo>
                  <a:cubicBezTo>
                    <a:pt x="182" y="90"/>
                    <a:pt x="180" y="82"/>
                    <a:pt x="173" y="79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14" y="0"/>
                    <a:pt x="6" y="2"/>
                    <a:pt x="3" y="9"/>
                  </a:cubicBezTo>
                  <a:cubicBezTo>
                    <a:pt x="0" y="15"/>
                    <a:pt x="3" y="23"/>
                    <a:pt x="9" y="27"/>
                  </a:cubicBezTo>
                  <a:close/>
                </a:path>
              </a:pathLst>
            </a:custGeom>
            <a:grpFill/>
            <a:ln w="14288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609585" eaLnBrk="1" fontAlgn="auto" hangingPunct="1">
                <a:spcBef>
                  <a:spcPct val="0"/>
                </a:spcBef>
                <a:spcAft>
                  <a:spcPts val="0"/>
                </a:spcAft>
                <a:defRPr/>
              </a:pPr>
              <a:endParaRPr lang="en-GB" sz="1867">
                <a:solidFill>
                  <a:srgbClr val="000000"/>
                </a:solidFill>
                <a:latin typeface="Imago"/>
                <a:ea typeface="MS PGothic" panose="020B0600070205080204" pitchFamily="34" charset="-128"/>
              </a:endParaRPr>
            </a:p>
          </p:txBody>
        </p:sp>
      </p:grpSp>
      <p:sp>
        <p:nvSpPr>
          <p:cNvPr id="183" name="Rounded Rectangle 156"/>
          <p:cNvSpPr/>
          <p:nvPr/>
        </p:nvSpPr>
        <p:spPr bwMode="auto">
          <a:xfrm>
            <a:off x="8301432" y="5182696"/>
            <a:ext cx="1512524" cy="478631"/>
          </a:xfrm>
          <a:prstGeom prst="roundRect">
            <a:avLst/>
          </a:prstGeom>
          <a:solidFill>
            <a:srgbClr val="008000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lg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defTabSz="609585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en-GB" sz="1867" b="1" dirty="0" smtClean="0">
                <a:solidFill>
                  <a:srgbClr val="FFFFFF"/>
                </a:solidFill>
                <a:latin typeface="Imago"/>
                <a:ea typeface="MS PGothic" panose="020B0600070205080204" pitchFamily="34" charset="-128"/>
              </a:rPr>
              <a:t>A</a:t>
            </a:r>
            <a:r>
              <a:rPr lang="cs-CZ" sz="1867" b="1" dirty="0" err="1" smtClean="0">
                <a:solidFill>
                  <a:srgbClr val="FFFFFF"/>
                </a:solidFill>
                <a:latin typeface="Imago"/>
                <a:ea typeface="MS PGothic" panose="020B0600070205080204" pitchFamily="34" charset="-128"/>
              </a:rPr>
              <a:t>ktivovaná</a:t>
            </a:r>
            <a:endParaRPr lang="en-GB" sz="1867" b="1" dirty="0">
              <a:solidFill>
                <a:srgbClr val="FFFFFF"/>
              </a:solidFill>
              <a:latin typeface="Imago"/>
              <a:ea typeface="MS PGothic" panose="020B0600070205080204" pitchFamily="34" charset="-128"/>
            </a:endParaRPr>
          </a:p>
        </p:txBody>
      </p:sp>
      <p:cxnSp>
        <p:nvCxnSpPr>
          <p:cNvPr id="184" name="Straight Arrow Connector 135"/>
          <p:cNvCxnSpPr/>
          <p:nvPr/>
        </p:nvCxnSpPr>
        <p:spPr bwMode="auto">
          <a:xfrm>
            <a:off x="7663257" y="5396031"/>
            <a:ext cx="638175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5" name="Oval 107"/>
          <p:cNvSpPr/>
          <p:nvPr/>
        </p:nvSpPr>
        <p:spPr bwMode="auto">
          <a:xfrm>
            <a:off x="6270989" y="4839343"/>
            <a:ext cx="382905" cy="382905"/>
          </a:xfrm>
          <a:prstGeom prst="ellipse">
            <a:avLst/>
          </a:prstGeom>
          <a:solidFill>
            <a:srgbClr val="008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lg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defTabSz="1219170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en-GB" sz="1867" dirty="0">
                <a:solidFill>
                  <a:srgbClr val="FFFFFF"/>
                </a:solidFill>
                <a:latin typeface="Imago"/>
                <a:ea typeface="MS PGothic" panose="020B0600070205080204" pitchFamily="34" charset="-128"/>
              </a:rPr>
              <a:t>+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5388679" y="6471451"/>
            <a:ext cx="3039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Protilátka proti PD-L1 (PD-1)</a:t>
            </a:r>
            <a:endParaRPr lang="cs-CZ" dirty="0"/>
          </a:p>
        </p:txBody>
      </p:sp>
      <p:cxnSp>
        <p:nvCxnSpPr>
          <p:cNvPr id="186" name="Straight Arrow Connector 133"/>
          <p:cNvCxnSpPr/>
          <p:nvPr/>
        </p:nvCxnSpPr>
        <p:spPr bwMode="auto">
          <a:xfrm flipH="1" flipV="1">
            <a:off x="5561728" y="6178899"/>
            <a:ext cx="129911" cy="28336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8" name="Obdélník 187"/>
          <p:cNvSpPr/>
          <p:nvPr/>
        </p:nvSpPr>
        <p:spPr>
          <a:xfrm>
            <a:off x="5386508" y="6462261"/>
            <a:ext cx="2914924" cy="364723"/>
          </a:xfrm>
          <a:prstGeom prst="rect">
            <a:avLst/>
          </a:prstGeom>
          <a:noFill/>
          <a:ln w="25400" cap="flat" cmpd="sng" algn="ctr">
            <a:solidFill>
              <a:srgbClr val="0082DA"/>
            </a:solidFill>
            <a:prstDash val="soli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mago"/>
              <a:ea typeface="+mn-ea"/>
              <a:cs typeface="+mn-cs"/>
            </a:endParaRPr>
          </a:p>
        </p:txBody>
      </p:sp>
      <p:pic>
        <p:nvPicPr>
          <p:cNvPr id="152" name="Obrázek 15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72309" y="291250"/>
            <a:ext cx="1304248" cy="761486"/>
          </a:xfrm>
          <a:prstGeom prst="rect">
            <a:avLst/>
          </a:prstGeom>
        </p:spPr>
      </p:pic>
      <p:sp>
        <p:nvSpPr>
          <p:cNvPr id="153" name="TextovéPole 152"/>
          <p:cNvSpPr txBox="1"/>
          <p:nvPr/>
        </p:nvSpPr>
        <p:spPr>
          <a:xfrm rot="16200000">
            <a:off x="11179731" y="3064864"/>
            <a:ext cx="17469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0" i="0" kern="1200" dirty="0" smtClean="0">
                <a:solidFill>
                  <a:schemeClr val="tx1"/>
                </a:solidFill>
                <a:effectLst/>
                <a:latin typeface="Imago" pitchFamily="2" charset="0"/>
                <a:ea typeface="+mn-ea"/>
                <a:cs typeface="+mn-cs"/>
              </a:rPr>
              <a:t>M-CZ-00002000</a:t>
            </a:r>
            <a:endParaRPr lang="cs-CZ" sz="1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26070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516" y="288873"/>
            <a:ext cx="10442182" cy="647356"/>
          </a:xfrm>
        </p:spPr>
        <p:txBody>
          <a:bodyPr>
            <a:noAutofit/>
          </a:bodyPr>
          <a:lstStyle/>
          <a:p>
            <a:r>
              <a:rPr lang="cs-CZ" altLang="en-US" dirty="0">
                <a:solidFill>
                  <a:srgbClr val="0069D2"/>
                </a:solidFill>
                <a:latin typeface="+mj-lt"/>
                <a:ea typeface="Calibri" pitchFamily="34" charset="0"/>
                <a:cs typeface="Calibri" pitchFamily="34" charset="0"/>
              </a:rPr>
              <a:t>Cyklus protinádorové imunitní </a:t>
            </a:r>
            <a:r>
              <a:rPr lang="cs-CZ" altLang="en-US" dirty="0" smtClean="0">
                <a:solidFill>
                  <a:srgbClr val="0069D2"/>
                </a:solidFill>
                <a:latin typeface="+mj-lt"/>
                <a:ea typeface="Calibri" pitchFamily="34" charset="0"/>
                <a:cs typeface="Calibri" pitchFamily="34" charset="0"/>
              </a:rPr>
              <a:t>odpovědi</a:t>
            </a:r>
            <a:r>
              <a:rPr lang="cs-CZ" altLang="en-US" baseline="30000" dirty="0" smtClean="0">
                <a:solidFill>
                  <a:srgbClr val="0069D2"/>
                </a:solidFill>
                <a:latin typeface="+mj-lt"/>
                <a:ea typeface="Calibri" pitchFamily="34" charset="0"/>
                <a:cs typeface="Calibri" pitchFamily="34" charset="0"/>
              </a:rPr>
              <a:t>1</a:t>
            </a:r>
            <a:endParaRPr lang="en-GB" altLang="en-US" baseline="30000" dirty="0">
              <a:solidFill>
                <a:srgbClr val="0069D2"/>
              </a:solidFill>
              <a:latin typeface="+mj-lt"/>
              <a:sym typeface="Gill Sans" pitchFamily="1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05354" y="6507619"/>
            <a:ext cx="10442182" cy="442947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1. </a:t>
            </a:r>
            <a:r>
              <a:rPr lang="en-GB" dirty="0" smtClean="0">
                <a:solidFill>
                  <a:schemeClr val="tx1"/>
                </a:solidFill>
              </a:rPr>
              <a:t>Chen, et al. Immunity 2013</a:t>
            </a:r>
            <a:endParaRPr lang="en-US" altLang="en-US" dirty="0">
              <a:solidFill>
                <a:schemeClr val="tx1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484743" y="2511634"/>
            <a:ext cx="5405754" cy="4293020"/>
            <a:chOff x="803602" y="1335092"/>
            <a:chExt cx="6514773" cy="5173755"/>
          </a:xfrm>
        </p:grpSpPr>
        <p:pic>
          <p:nvPicPr>
            <p:cNvPr id="7" name="Picture 8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16" r="14899" b="60529"/>
            <a:stretch>
              <a:fillRect/>
            </a:stretch>
          </p:blipFill>
          <p:spPr bwMode="auto">
            <a:xfrm>
              <a:off x="3214688" y="1335092"/>
              <a:ext cx="3865562" cy="2084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Group 4"/>
            <p:cNvGrpSpPr/>
            <p:nvPr/>
          </p:nvGrpSpPr>
          <p:grpSpPr>
            <a:xfrm>
              <a:off x="803602" y="1430434"/>
              <a:ext cx="6514773" cy="5078413"/>
              <a:chOff x="803602" y="1430434"/>
              <a:chExt cx="6514773" cy="5078413"/>
            </a:xfrm>
          </p:grpSpPr>
          <p:pic>
            <p:nvPicPr>
              <p:cNvPr id="6" name="Picture 6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9683"/>
              <a:stretch>
                <a:fillRect/>
              </a:stretch>
            </p:blipFill>
            <p:spPr bwMode="auto">
              <a:xfrm>
                <a:off x="803602" y="1430434"/>
                <a:ext cx="3638318" cy="50784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" name="Group 2"/>
              <p:cNvGrpSpPr/>
              <p:nvPr/>
            </p:nvGrpSpPr>
            <p:grpSpPr>
              <a:xfrm>
                <a:off x="2085975" y="2068518"/>
                <a:ext cx="5232400" cy="4068761"/>
                <a:chOff x="2085975" y="2068518"/>
                <a:chExt cx="5232400" cy="4068761"/>
              </a:xfrm>
            </p:grpSpPr>
            <p:sp>
              <p:nvSpPr>
                <p:cNvPr id="9" name="Shape 331"/>
                <p:cNvSpPr>
                  <a:spLocks noChangeArrowheads="1"/>
                </p:cNvSpPr>
                <p:nvPr/>
              </p:nvSpPr>
              <p:spPr bwMode="auto">
                <a:xfrm>
                  <a:off x="4757737" y="2492214"/>
                  <a:ext cx="1428750" cy="5032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lnSpc>
                      <a:spcPct val="90000"/>
                    </a:lnSpc>
                    <a:spcBef>
                      <a:spcPct val="0"/>
                    </a:spcBef>
                    <a:buSzPct val="25000"/>
                    <a:buFont typeface="Arial" panose="020B0604020202020204" pitchFamily="34" charset="0"/>
                    <a:buNone/>
                    <a:defRPr/>
                  </a:pPr>
                  <a:r>
                    <a:rPr lang="en-US" altLang="en-US" sz="1000" dirty="0" smtClean="0">
                      <a:solidFill>
                        <a:prstClr val="black"/>
                      </a:solidFill>
                      <a:latin typeface="Imago"/>
                      <a:sym typeface="Arial" panose="020B0604020202020204" pitchFamily="34" charset="0"/>
                    </a:rPr>
                    <a:t>A</a:t>
                  </a:r>
                  <a:r>
                    <a:rPr lang="cs-CZ" altLang="en-US" sz="1000" dirty="0" smtClean="0">
                      <a:solidFill>
                        <a:prstClr val="black"/>
                      </a:solidFill>
                      <a:latin typeface="Imago"/>
                      <a:sym typeface="Arial" panose="020B0604020202020204" pitchFamily="34" charset="0"/>
                    </a:rPr>
                    <a:t>k</a:t>
                  </a:r>
                  <a:r>
                    <a:rPr lang="en-US" altLang="en-US" sz="1000" dirty="0" err="1" smtClean="0">
                      <a:solidFill>
                        <a:prstClr val="black"/>
                      </a:solidFill>
                      <a:latin typeface="Imago"/>
                      <a:sym typeface="Arial" panose="020B0604020202020204" pitchFamily="34" charset="0"/>
                    </a:rPr>
                    <a:t>tiv</a:t>
                  </a:r>
                  <a:r>
                    <a:rPr lang="cs-CZ" altLang="en-US" sz="1000" dirty="0" smtClean="0">
                      <a:solidFill>
                        <a:prstClr val="black"/>
                      </a:solidFill>
                      <a:latin typeface="Imago"/>
                      <a:sym typeface="Arial" panose="020B0604020202020204" pitchFamily="34" charset="0"/>
                    </a:rPr>
                    <a:t>ní</a:t>
                  </a:r>
                  <a:r>
                    <a:rPr lang="en-US" altLang="en-US" sz="1000" dirty="0" smtClean="0">
                      <a:solidFill>
                        <a:prstClr val="black"/>
                      </a:solidFill>
                      <a:latin typeface="Imago"/>
                      <a:sym typeface="Arial" panose="020B0604020202020204" pitchFamily="34" charset="0"/>
                    </a:rPr>
                    <a:t> </a:t>
                  </a:r>
                  <a:r>
                    <a:rPr lang="en-US" altLang="en-US" sz="1000" dirty="0">
                      <a:solidFill>
                        <a:prstClr val="black"/>
                      </a:solidFill>
                      <a:latin typeface="Imago"/>
                      <a:sym typeface="Arial" panose="020B0604020202020204" pitchFamily="34" charset="0"/>
                    </a:rPr>
                    <a:t>T </a:t>
                  </a:r>
                  <a:r>
                    <a:rPr lang="cs-CZ" altLang="en-US" sz="1000" dirty="0" err="1" smtClean="0">
                      <a:solidFill>
                        <a:prstClr val="black"/>
                      </a:solidFill>
                      <a:latin typeface="Imago"/>
                      <a:sym typeface="Arial" panose="020B0604020202020204" pitchFamily="34" charset="0"/>
                    </a:rPr>
                    <a:t>bňky</a:t>
                  </a:r>
                  <a:endParaRPr lang="en-US" altLang="en-US" sz="1000" dirty="0">
                    <a:solidFill>
                      <a:prstClr val="black"/>
                    </a:solidFill>
                    <a:latin typeface="Imago"/>
                    <a:sym typeface="Arial" panose="020B0604020202020204" pitchFamily="34" charset="0"/>
                  </a:endParaRPr>
                </a:p>
              </p:txBody>
            </p:sp>
            <p:pic>
              <p:nvPicPr>
                <p:cNvPr id="10" name="Picture 98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289" t="34402" r="10240" b="7713"/>
                <a:stretch>
                  <a:fillRect/>
                </a:stretch>
              </p:blipFill>
              <p:spPr bwMode="auto">
                <a:xfrm>
                  <a:off x="2087563" y="3192467"/>
                  <a:ext cx="5230812" cy="29448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1" name="TextBox 125"/>
                <p:cNvSpPr txBox="1">
                  <a:spLocks noChangeArrowheads="1"/>
                </p:cNvSpPr>
                <p:nvPr/>
              </p:nvSpPr>
              <p:spPr bwMode="auto">
                <a:xfrm>
                  <a:off x="4427538" y="3484567"/>
                  <a:ext cx="2089150" cy="3709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 typeface="Arial" panose="020B0604020202020204" pitchFamily="34" charset="0"/>
                    <a:buNone/>
                    <a:defRPr/>
                  </a:pPr>
                  <a:r>
                    <a:rPr lang="cs-CZ" altLang="en-US" sz="1000" b="1" dirty="0" smtClean="0">
                      <a:solidFill>
                        <a:srgbClr val="C0504D"/>
                      </a:solidFill>
                      <a:latin typeface="Imago"/>
                    </a:rPr>
                    <a:t>NÁDOROVÉ MIKROPROSTŘEDÍ</a:t>
                  </a:r>
                  <a:endParaRPr lang="en-US" altLang="en-US" sz="1000" b="1" dirty="0">
                    <a:solidFill>
                      <a:srgbClr val="C0504D"/>
                    </a:solidFill>
                    <a:latin typeface="Imago"/>
                  </a:endParaRPr>
                </a:p>
              </p:txBody>
            </p:sp>
            <p:sp>
              <p:nvSpPr>
                <p:cNvPr id="33" name="TextBox 125"/>
                <p:cNvSpPr txBox="1">
                  <a:spLocks noChangeArrowheads="1"/>
                </p:cNvSpPr>
                <p:nvPr/>
              </p:nvSpPr>
              <p:spPr bwMode="auto">
                <a:xfrm rot="3514613">
                  <a:off x="3290094" y="2698895"/>
                  <a:ext cx="1446213" cy="1854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 typeface="Arial" panose="020B0604020202020204" pitchFamily="34" charset="0"/>
                    <a:buNone/>
                    <a:defRPr/>
                  </a:pPr>
                  <a:r>
                    <a:rPr lang="cs-CZ" altLang="en-US" sz="1000" b="1" dirty="0" smtClean="0">
                      <a:solidFill>
                        <a:srgbClr val="C0504D"/>
                      </a:solidFill>
                      <a:latin typeface="Imago"/>
                    </a:rPr>
                    <a:t>KREVNÍ OBĚH</a:t>
                  </a:r>
                  <a:endParaRPr lang="en-US" altLang="en-US" sz="1000" b="1" dirty="0">
                    <a:solidFill>
                      <a:srgbClr val="C0504D"/>
                    </a:solidFill>
                    <a:latin typeface="Imago"/>
                  </a:endParaRPr>
                </a:p>
              </p:txBody>
            </p:sp>
            <p:sp>
              <p:nvSpPr>
                <p:cNvPr id="34" name="TextBox 74"/>
                <p:cNvSpPr txBox="1">
                  <a:spLocks noChangeArrowheads="1"/>
                </p:cNvSpPr>
                <p:nvPr/>
              </p:nvSpPr>
              <p:spPr bwMode="auto">
                <a:xfrm rot="19956932">
                  <a:off x="2639273" y="3695399"/>
                  <a:ext cx="1176338" cy="3709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 typeface="Arial" panose="020B0604020202020204" pitchFamily="34" charset="0"/>
                    <a:buNone/>
                    <a:defRPr/>
                  </a:pPr>
                  <a:r>
                    <a:rPr lang="en-US" altLang="en-US" sz="1000" b="1" dirty="0" smtClean="0">
                      <a:solidFill>
                        <a:srgbClr val="C0504D"/>
                      </a:solidFill>
                      <a:latin typeface="Imago"/>
                    </a:rPr>
                    <a:t>LYM</a:t>
                  </a:r>
                  <a:r>
                    <a:rPr lang="cs-CZ" altLang="en-US" sz="1000" b="1" dirty="0" smtClean="0">
                      <a:solidFill>
                        <a:srgbClr val="C0504D"/>
                      </a:solidFill>
                      <a:latin typeface="Imago"/>
                    </a:rPr>
                    <a:t>FATICKÉ UZLINY</a:t>
                  </a:r>
                  <a:endParaRPr lang="en-US" altLang="en-US" sz="1000" b="1" dirty="0">
                    <a:solidFill>
                      <a:srgbClr val="C0504D"/>
                    </a:solidFill>
                    <a:latin typeface="Imago"/>
                  </a:endParaRPr>
                </a:p>
              </p:txBody>
            </p:sp>
            <p:sp>
              <p:nvSpPr>
                <p:cNvPr id="35" name="Shape 331"/>
                <p:cNvSpPr>
                  <a:spLocks noChangeArrowheads="1"/>
                </p:cNvSpPr>
                <p:nvPr/>
              </p:nvSpPr>
              <p:spPr bwMode="auto">
                <a:xfrm>
                  <a:off x="3578225" y="4431693"/>
                  <a:ext cx="1880012" cy="5016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SzPct val="25000"/>
                    <a:buFont typeface="Arial" panose="020B0604020202020204" pitchFamily="34" charset="0"/>
                    <a:buNone/>
                    <a:defRPr/>
                  </a:pPr>
                  <a:r>
                    <a:rPr lang="en-US" altLang="en-US" sz="1000" dirty="0" err="1" smtClean="0">
                      <a:solidFill>
                        <a:prstClr val="black"/>
                      </a:solidFill>
                      <a:latin typeface="Imago"/>
                      <a:sym typeface="Arial" panose="020B0604020202020204" pitchFamily="34" charset="0"/>
                    </a:rPr>
                    <a:t>Apop</a:t>
                  </a:r>
                  <a:r>
                    <a:rPr lang="cs-CZ" altLang="en-US" sz="1000" dirty="0" err="1" smtClean="0">
                      <a:solidFill>
                        <a:prstClr val="black"/>
                      </a:solidFill>
                      <a:latin typeface="Imago"/>
                      <a:sym typeface="Arial" panose="020B0604020202020204" pitchFamily="34" charset="0"/>
                    </a:rPr>
                    <a:t>tické</a:t>
                  </a:r>
                  <a:r>
                    <a:rPr lang="cs-CZ" altLang="en-US" sz="1000" dirty="0" smtClean="0">
                      <a:solidFill>
                        <a:prstClr val="black"/>
                      </a:solidFill>
                      <a:latin typeface="Imago"/>
                      <a:sym typeface="Arial" panose="020B0604020202020204" pitchFamily="34" charset="0"/>
                    </a:rPr>
                    <a:t> buňky nádoru</a:t>
                  </a:r>
                  <a:endParaRPr lang="en-US" altLang="en-US" sz="1000" dirty="0">
                    <a:solidFill>
                      <a:prstClr val="black"/>
                    </a:solidFill>
                    <a:latin typeface="Imago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7" name="Shape 331"/>
                <p:cNvSpPr>
                  <a:spLocks noChangeArrowheads="1"/>
                </p:cNvSpPr>
                <p:nvPr/>
              </p:nvSpPr>
              <p:spPr bwMode="auto">
                <a:xfrm>
                  <a:off x="2085975" y="4340229"/>
                  <a:ext cx="1141413" cy="5016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1425" tIns="45700" rIns="91425" bIns="45700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SzPct val="25000"/>
                    <a:buFont typeface="Arial" panose="020B0604020202020204" pitchFamily="34" charset="0"/>
                    <a:buNone/>
                    <a:defRPr/>
                  </a:pPr>
                  <a:r>
                    <a:rPr lang="en-US" altLang="en-US" sz="1000" dirty="0" smtClean="0">
                      <a:solidFill>
                        <a:prstClr val="black"/>
                      </a:solidFill>
                      <a:latin typeface="Imago"/>
                      <a:sym typeface="Arial" panose="020B0604020202020204" pitchFamily="34" charset="0"/>
                    </a:rPr>
                    <a:t>Antigen</a:t>
                  </a:r>
                  <a:r>
                    <a:rPr lang="cs-CZ" altLang="en-US" sz="1000" dirty="0">
                      <a:solidFill>
                        <a:prstClr val="black"/>
                      </a:solidFill>
                      <a:latin typeface="Imago"/>
                      <a:sym typeface="Arial" panose="020B0604020202020204" pitchFamily="34" charset="0"/>
                    </a:rPr>
                    <a:t>y</a:t>
                  </a:r>
                  <a:endParaRPr lang="en-US" altLang="en-US" sz="1000" dirty="0">
                    <a:solidFill>
                      <a:prstClr val="black"/>
                    </a:solidFill>
                    <a:latin typeface="Imago"/>
                    <a:sym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60" name="Group 59"/>
          <p:cNvGrpSpPr/>
          <p:nvPr/>
        </p:nvGrpSpPr>
        <p:grpSpPr>
          <a:xfrm>
            <a:off x="2311950" y="2831195"/>
            <a:ext cx="1957530" cy="307777"/>
            <a:chOff x="995092" y="1825281"/>
            <a:chExt cx="1957530" cy="307777"/>
          </a:xfrm>
        </p:grpSpPr>
        <p:sp>
          <p:nvSpPr>
            <p:cNvPr id="13" name="Oval 12"/>
            <p:cNvSpPr/>
            <p:nvPr/>
          </p:nvSpPr>
          <p:spPr bwMode="auto">
            <a:xfrm>
              <a:off x="995092" y="1850736"/>
              <a:ext cx="255548" cy="256866"/>
            </a:xfrm>
            <a:prstGeom prst="ellipse">
              <a:avLst/>
            </a:prstGeom>
            <a:solidFill>
              <a:srgbClr val="0066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anchor="ctr" anchorCtr="0"/>
            <a:lstStyle/>
            <a:p>
              <a:pPr algn="ctr">
                <a:spcBef>
                  <a:spcPct val="0"/>
                </a:spcBef>
                <a:defRPr/>
              </a:pPr>
              <a:r>
                <a:rPr lang="en-US" sz="1200" b="1" dirty="0">
                  <a:solidFill>
                    <a:srgbClr val="FFFFFF"/>
                  </a:solidFill>
                </a:rPr>
                <a:t>3</a:t>
              </a:r>
            </a:p>
          </p:txBody>
        </p:sp>
        <p:sp>
          <p:nvSpPr>
            <p:cNvPr id="14" name="TextBox 52"/>
            <p:cNvSpPr txBox="1">
              <a:spLocks noChangeArrowheads="1"/>
            </p:cNvSpPr>
            <p:nvPr/>
          </p:nvSpPr>
          <p:spPr bwMode="auto">
            <a:xfrm>
              <a:off x="1227470" y="1825281"/>
              <a:ext cx="17251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marL="361950" indent="-361950">
                <a:spcBef>
                  <a:spcPct val="0"/>
                </a:spcBef>
                <a:buFont typeface="Arial" panose="020B0604020202020204" pitchFamily="34" charset="0"/>
                <a:buNone/>
                <a:defRPr/>
              </a:pPr>
              <a:r>
                <a:rPr lang="en-GB" altLang="en-US" sz="1400" b="1" dirty="0">
                  <a:solidFill>
                    <a:srgbClr val="000000"/>
                  </a:solidFill>
                  <a:latin typeface="Imago"/>
                </a:rPr>
                <a:t>Priming </a:t>
              </a:r>
              <a:r>
                <a:rPr lang="cs-CZ" altLang="en-US" sz="1400" b="1" dirty="0" smtClean="0">
                  <a:solidFill>
                    <a:srgbClr val="000000"/>
                  </a:solidFill>
                  <a:latin typeface="Imago"/>
                </a:rPr>
                <a:t>a aktivace</a:t>
              </a:r>
              <a:endParaRPr lang="en-GB" altLang="en-US" sz="1400" b="1" dirty="0">
                <a:solidFill>
                  <a:srgbClr val="000000"/>
                </a:solidFill>
                <a:latin typeface="Imago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1334848" y="4167135"/>
            <a:ext cx="1794403" cy="738664"/>
            <a:chOff x="696540" y="3977093"/>
            <a:chExt cx="1794403" cy="738664"/>
          </a:xfrm>
        </p:grpSpPr>
        <p:sp>
          <p:nvSpPr>
            <p:cNvPr id="16" name="Oval 15"/>
            <p:cNvSpPr/>
            <p:nvPr/>
          </p:nvSpPr>
          <p:spPr bwMode="auto">
            <a:xfrm>
              <a:off x="696540" y="4205357"/>
              <a:ext cx="255548" cy="255548"/>
            </a:xfrm>
            <a:prstGeom prst="ellipse">
              <a:avLst/>
            </a:prstGeom>
            <a:solidFill>
              <a:srgbClr val="0066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anchor="ctr" anchorCtr="0"/>
            <a:lstStyle/>
            <a:p>
              <a:pPr algn="ctr">
                <a:spcBef>
                  <a:spcPct val="0"/>
                </a:spcBef>
                <a:defRPr/>
              </a:pPr>
              <a:r>
                <a:rPr lang="en-US" sz="1200" b="1" dirty="0">
                  <a:solidFill>
                    <a:srgbClr val="FFFFFF"/>
                  </a:solidFill>
                </a:rPr>
                <a:t>2</a:t>
              </a:r>
            </a:p>
          </p:txBody>
        </p:sp>
        <p:sp>
          <p:nvSpPr>
            <p:cNvPr id="17" name="TextBox 53"/>
            <p:cNvSpPr txBox="1">
              <a:spLocks noChangeArrowheads="1"/>
            </p:cNvSpPr>
            <p:nvPr/>
          </p:nvSpPr>
          <p:spPr bwMode="auto">
            <a:xfrm>
              <a:off x="919164" y="3977093"/>
              <a:ext cx="1571779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defTabSz="342891" eaLnBrk="1" fontAlgn="auto" hangingPunct="1">
                <a:spcBef>
                  <a:spcPct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cs-CZ" sz="1400" b="1" dirty="0">
                  <a:solidFill>
                    <a:srgbClr val="F0AB00">
                      <a:lumMod val="10000"/>
                    </a:srgbClr>
                  </a:solidFill>
                  <a:latin typeface="Imago"/>
                </a:rPr>
                <a:t>P</a:t>
              </a:r>
              <a:r>
                <a:rPr lang="pt-BR" sz="1400" b="1" dirty="0">
                  <a:solidFill>
                    <a:srgbClr val="F0AB00">
                      <a:lumMod val="10000"/>
                    </a:srgbClr>
                  </a:solidFill>
                  <a:latin typeface="Imago"/>
                </a:rPr>
                <a:t>rezentace nádorového antigenu</a:t>
              </a:r>
              <a:endParaRPr lang="en-US" sz="1400" b="1" dirty="0">
                <a:solidFill>
                  <a:srgbClr val="F0AB00">
                    <a:lumMod val="10000"/>
                  </a:srgbClr>
                </a:solidFill>
                <a:latin typeface="Imago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5187620" y="6281109"/>
            <a:ext cx="2899921" cy="307777"/>
            <a:chOff x="5884878" y="4987811"/>
            <a:chExt cx="2899921" cy="335527"/>
          </a:xfrm>
        </p:grpSpPr>
        <p:sp>
          <p:nvSpPr>
            <p:cNvPr id="22" name="Oval 21"/>
            <p:cNvSpPr/>
            <p:nvPr/>
          </p:nvSpPr>
          <p:spPr bwMode="auto">
            <a:xfrm>
              <a:off x="5884878" y="5027141"/>
              <a:ext cx="255548" cy="256867"/>
            </a:xfrm>
            <a:prstGeom prst="ellipse">
              <a:avLst/>
            </a:prstGeom>
            <a:solidFill>
              <a:srgbClr val="0066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anchor="ctr" anchorCtr="0"/>
            <a:lstStyle/>
            <a:p>
              <a:pPr algn="ctr">
                <a:spcBef>
                  <a:spcPct val="0"/>
                </a:spcBef>
                <a:defRPr/>
              </a:pPr>
              <a:r>
                <a:rPr lang="en-US" sz="1200" b="1" dirty="0">
                  <a:solidFill>
                    <a:prstClr val="white"/>
                  </a:solidFill>
                </a:rPr>
                <a:t>7</a:t>
              </a:r>
            </a:p>
          </p:txBody>
        </p:sp>
        <p:sp>
          <p:nvSpPr>
            <p:cNvPr id="23" name="TextBox 55"/>
            <p:cNvSpPr txBox="1">
              <a:spLocks noChangeArrowheads="1"/>
            </p:cNvSpPr>
            <p:nvPr/>
          </p:nvSpPr>
          <p:spPr bwMode="auto">
            <a:xfrm>
              <a:off x="6149141" y="4987811"/>
              <a:ext cx="2635658" cy="335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marL="12700" defTabSz="342891" eaLnBrk="1" fontAlgn="auto" hangingPunct="1">
                <a:spcBef>
                  <a:spcPct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cs-CZ" sz="1400" b="1" dirty="0">
                  <a:solidFill>
                    <a:srgbClr val="F0AB00">
                      <a:lumMod val="10000"/>
                    </a:srgbClr>
                  </a:solidFill>
                  <a:latin typeface="Imago"/>
                </a:rPr>
                <a:t>Usmrcení nádorových buněk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7888733" y="4865785"/>
            <a:ext cx="3020344" cy="534501"/>
            <a:chOff x="6903436" y="3521622"/>
            <a:chExt cx="3020344" cy="534501"/>
          </a:xfrm>
        </p:grpSpPr>
        <p:sp>
          <p:nvSpPr>
            <p:cNvPr id="25" name="Oval 24"/>
            <p:cNvSpPr/>
            <p:nvPr/>
          </p:nvSpPr>
          <p:spPr bwMode="auto">
            <a:xfrm>
              <a:off x="6903436" y="3521622"/>
              <a:ext cx="251085" cy="255548"/>
            </a:xfrm>
            <a:prstGeom prst="ellipse">
              <a:avLst/>
            </a:prstGeom>
            <a:solidFill>
              <a:srgbClr val="0066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anchor="ctr" anchorCtr="0"/>
            <a:lstStyle/>
            <a:p>
              <a:pPr algn="ctr">
                <a:spcBef>
                  <a:spcPct val="0"/>
                </a:spcBef>
                <a:defRPr/>
              </a:pPr>
              <a:r>
                <a:rPr lang="en-US" sz="1200" b="1" dirty="0">
                  <a:solidFill>
                    <a:srgbClr val="FFFFFF"/>
                  </a:solidFill>
                </a:rPr>
                <a:t>6</a:t>
              </a:r>
            </a:p>
          </p:txBody>
        </p:sp>
        <p:sp>
          <p:nvSpPr>
            <p:cNvPr id="26" name="TextBox 56"/>
            <p:cNvSpPr txBox="1">
              <a:spLocks noChangeArrowheads="1"/>
            </p:cNvSpPr>
            <p:nvPr/>
          </p:nvSpPr>
          <p:spPr bwMode="auto">
            <a:xfrm>
              <a:off x="7135455" y="3532903"/>
              <a:ext cx="278832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marL="285750" indent="-28575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marL="0" indent="0" defTabSz="342891" eaLnBrk="1" fontAlgn="auto" hangingPunct="1">
                <a:spcBef>
                  <a:spcPct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cs-CZ" altLang="en-US" sz="1400" b="1" dirty="0">
                  <a:solidFill>
                    <a:srgbClr val="F0AB00">
                      <a:lumMod val="10000"/>
                    </a:srgbClr>
                  </a:solidFill>
                  <a:latin typeface="Imago"/>
                </a:rPr>
                <a:t>Rozpoznání </a:t>
              </a:r>
              <a:r>
                <a:rPr lang="cs-CZ" altLang="en-US" sz="1400" b="1" dirty="0" smtClean="0">
                  <a:solidFill>
                    <a:srgbClr val="F0AB00">
                      <a:lumMod val="10000"/>
                    </a:srgbClr>
                  </a:solidFill>
                  <a:latin typeface="Imago"/>
                </a:rPr>
                <a:t>nádorové </a:t>
              </a:r>
              <a:r>
                <a:rPr lang="cs-CZ" altLang="en-US" sz="1400" b="1" dirty="0">
                  <a:solidFill>
                    <a:srgbClr val="F0AB00">
                      <a:lumMod val="10000"/>
                    </a:srgbClr>
                  </a:solidFill>
                  <a:latin typeface="Imago"/>
                </a:rPr>
                <a:t>buňky </a:t>
              </a:r>
              <a:r>
                <a:rPr lang="cs-CZ" altLang="en-US" sz="1400" b="1" dirty="0" smtClean="0">
                  <a:solidFill>
                    <a:srgbClr val="F0AB00">
                      <a:lumMod val="10000"/>
                    </a:srgbClr>
                  </a:solidFill>
                  <a:latin typeface="Imago"/>
                </a:rPr>
                <a:t/>
              </a:r>
              <a:br>
                <a:rPr lang="cs-CZ" altLang="en-US" sz="1400" b="1" dirty="0" smtClean="0">
                  <a:solidFill>
                    <a:srgbClr val="F0AB00">
                      <a:lumMod val="10000"/>
                    </a:srgbClr>
                  </a:solidFill>
                  <a:latin typeface="Imago"/>
                </a:rPr>
              </a:br>
              <a:r>
                <a:rPr lang="en-US" sz="1400" b="1" dirty="0" smtClean="0">
                  <a:solidFill>
                    <a:srgbClr val="F0AB00">
                      <a:lumMod val="10000"/>
                    </a:srgbClr>
                  </a:solidFill>
                  <a:latin typeface="Imago"/>
                </a:rPr>
                <a:t>T </a:t>
              </a:r>
              <a:r>
                <a:rPr lang="cs-CZ" sz="1400" b="1" dirty="0">
                  <a:solidFill>
                    <a:srgbClr val="F0AB00">
                      <a:lumMod val="10000"/>
                    </a:srgbClr>
                  </a:solidFill>
                  <a:latin typeface="Imago"/>
                </a:rPr>
                <a:t>buňkou</a:t>
              </a:r>
              <a:endParaRPr lang="en-US" sz="1400" b="1" dirty="0">
                <a:solidFill>
                  <a:srgbClr val="F0AB00">
                    <a:lumMod val="10000"/>
                  </a:srgbClr>
                </a:solidFill>
                <a:latin typeface="Imago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7859862" y="3696316"/>
            <a:ext cx="3265239" cy="307777"/>
            <a:chOff x="6729307" y="2497055"/>
            <a:chExt cx="2327526" cy="307777"/>
          </a:xfrm>
        </p:grpSpPr>
        <p:sp>
          <p:nvSpPr>
            <p:cNvPr id="28" name="Oval 27"/>
            <p:cNvSpPr/>
            <p:nvPr/>
          </p:nvSpPr>
          <p:spPr bwMode="auto">
            <a:xfrm>
              <a:off x="6729307" y="2528371"/>
              <a:ext cx="255548" cy="255548"/>
            </a:xfrm>
            <a:prstGeom prst="ellipse">
              <a:avLst/>
            </a:prstGeom>
            <a:solidFill>
              <a:srgbClr val="0066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anchor="ctr" anchorCtr="0"/>
            <a:lstStyle/>
            <a:p>
              <a:pPr algn="ctr">
                <a:spcBef>
                  <a:spcPct val="0"/>
                </a:spcBef>
                <a:defRPr/>
              </a:pPr>
              <a:r>
                <a:rPr lang="en-US" sz="1200" b="1" dirty="0">
                  <a:solidFill>
                    <a:srgbClr val="FFFFFF"/>
                  </a:solidFill>
                </a:rPr>
                <a:t>5</a:t>
              </a:r>
            </a:p>
          </p:txBody>
        </p:sp>
        <p:sp>
          <p:nvSpPr>
            <p:cNvPr id="29" name="TextBox 57"/>
            <p:cNvSpPr txBox="1">
              <a:spLocks noChangeArrowheads="1"/>
            </p:cNvSpPr>
            <p:nvPr/>
          </p:nvSpPr>
          <p:spPr bwMode="auto">
            <a:xfrm>
              <a:off x="6984855" y="2497055"/>
              <a:ext cx="207197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marL="285750" indent="-28575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marL="0" indent="0" defTabSz="342891" eaLnBrk="1" fontAlgn="auto" hangingPunct="1">
                <a:spcBef>
                  <a:spcPct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cs-CZ" altLang="en-US" sz="1400" b="1" dirty="0">
                  <a:solidFill>
                    <a:srgbClr val="161616"/>
                  </a:solidFill>
                  <a:latin typeface="Imago"/>
                </a:rPr>
                <a:t>Proniknutí T lymfocytů do nádoru</a:t>
              </a:r>
              <a:endParaRPr lang="en-US" sz="1400" b="1" dirty="0">
                <a:solidFill>
                  <a:srgbClr val="161616"/>
                </a:solidFill>
                <a:latin typeface="Imago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6897130" y="2876911"/>
            <a:ext cx="3396327" cy="307777"/>
            <a:chOff x="6064343" y="1879981"/>
            <a:chExt cx="3396327" cy="307777"/>
          </a:xfrm>
        </p:grpSpPr>
        <p:sp>
          <p:nvSpPr>
            <p:cNvPr id="31" name="Oval 30"/>
            <p:cNvSpPr/>
            <p:nvPr/>
          </p:nvSpPr>
          <p:spPr bwMode="auto">
            <a:xfrm>
              <a:off x="6064343" y="1909751"/>
              <a:ext cx="255548" cy="255548"/>
            </a:xfrm>
            <a:prstGeom prst="ellipse">
              <a:avLst/>
            </a:prstGeom>
            <a:solidFill>
              <a:srgbClr val="0066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anchor="ctr" anchorCtr="0"/>
            <a:lstStyle/>
            <a:p>
              <a:pPr algn="ctr">
                <a:spcBef>
                  <a:spcPct val="0"/>
                </a:spcBef>
                <a:defRPr/>
              </a:pPr>
              <a:r>
                <a:rPr lang="en-US" sz="1200" b="1" dirty="0">
                  <a:solidFill>
                    <a:srgbClr val="FFFFFF"/>
                  </a:solidFill>
                </a:rPr>
                <a:t>4</a:t>
              </a:r>
            </a:p>
          </p:txBody>
        </p:sp>
        <p:sp>
          <p:nvSpPr>
            <p:cNvPr id="32" name="TextBox 58"/>
            <p:cNvSpPr txBox="1">
              <a:spLocks noChangeArrowheads="1"/>
            </p:cNvSpPr>
            <p:nvPr/>
          </p:nvSpPr>
          <p:spPr bwMode="auto">
            <a:xfrm>
              <a:off x="6290398" y="1879981"/>
              <a:ext cx="317027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marL="285750" indent="-28575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marL="0" indent="0">
                <a:spcBef>
                  <a:spcPct val="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en-US" sz="1400" b="1" dirty="0" err="1">
                  <a:solidFill>
                    <a:srgbClr val="F0AB00">
                      <a:lumMod val="10000"/>
                    </a:srgbClr>
                  </a:solidFill>
                  <a:latin typeface="Imago"/>
                </a:rPr>
                <a:t>Dopravení</a:t>
              </a:r>
              <a:r>
                <a:rPr lang="en-US" altLang="en-US" sz="1400" b="1" dirty="0">
                  <a:solidFill>
                    <a:srgbClr val="F0AB00">
                      <a:lumMod val="10000"/>
                    </a:srgbClr>
                  </a:solidFill>
                  <a:latin typeface="Imago"/>
                </a:rPr>
                <a:t> T </a:t>
              </a:r>
              <a:r>
                <a:rPr lang="en-US" altLang="en-US" sz="1400" b="1" dirty="0" err="1">
                  <a:solidFill>
                    <a:srgbClr val="F0AB00">
                      <a:lumMod val="10000"/>
                    </a:srgbClr>
                  </a:solidFill>
                  <a:latin typeface="Imago"/>
                </a:rPr>
                <a:t>lymfocytů</a:t>
              </a:r>
              <a:r>
                <a:rPr lang="en-US" altLang="en-US" sz="1400" b="1" dirty="0">
                  <a:solidFill>
                    <a:srgbClr val="F0AB00">
                      <a:lumMod val="10000"/>
                    </a:srgbClr>
                  </a:solidFill>
                  <a:latin typeface="Imago"/>
                </a:rPr>
                <a:t> do </a:t>
              </a:r>
              <a:r>
                <a:rPr lang="en-US" altLang="en-US" sz="1400" b="1" dirty="0" err="1">
                  <a:solidFill>
                    <a:srgbClr val="F0AB00">
                      <a:lumMod val="10000"/>
                    </a:srgbClr>
                  </a:solidFill>
                  <a:latin typeface="Imago"/>
                </a:rPr>
                <a:t>nádoru</a:t>
              </a:r>
              <a:endParaRPr lang="en-GB" altLang="en-US" sz="1400" b="1" dirty="0">
                <a:solidFill>
                  <a:srgbClr val="000000"/>
                </a:solidFill>
                <a:latin typeface="Imago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867524" y="5497349"/>
            <a:ext cx="2961708" cy="523220"/>
            <a:chOff x="1239603" y="4873295"/>
            <a:chExt cx="2961708" cy="523220"/>
          </a:xfrm>
        </p:grpSpPr>
        <p:sp>
          <p:nvSpPr>
            <p:cNvPr id="45" name="Oval 44"/>
            <p:cNvSpPr/>
            <p:nvPr/>
          </p:nvSpPr>
          <p:spPr bwMode="auto">
            <a:xfrm>
              <a:off x="1239603" y="5007790"/>
              <a:ext cx="255548" cy="254231"/>
            </a:xfrm>
            <a:prstGeom prst="ellipse">
              <a:avLst/>
            </a:prstGeom>
            <a:solidFill>
              <a:srgbClr val="0066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anchor="ctr" anchorCtr="0"/>
            <a:lstStyle/>
            <a:p>
              <a:pPr algn="ctr">
                <a:spcBef>
                  <a:spcPct val="0"/>
                </a:spcBef>
                <a:defRPr/>
              </a:pPr>
              <a:r>
                <a:rPr lang="en-US" sz="1200" b="1" dirty="0">
                  <a:solidFill>
                    <a:srgbClr val="FFFFFF"/>
                  </a:solidFill>
                </a:rPr>
                <a:t>1</a:t>
              </a:r>
            </a:p>
          </p:txBody>
        </p:sp>
        <p:sp>
          <p:nvSpPr>
            <p:cNvPr id="46" name="TextBox 54"/>
            <p:cNvSpPr txBox="1">
              <a:spLocks noChangeArrowheads="1"/>
            </p:cNvSpPr>
            <p:nvPr/>
          </p:nvSpPr>
          <p:spPr bwMode="auto">
            <a:xfrm>
              <a:off x="1495151" y="4873295"/>
              <a:ext cx="270616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marL="285750" indent="-28575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marL="0" indent="0" defTabSz="342891" eaLnBrk="1" fontAlgn="auto" hangingPunct="1">
                <a:spcBef>
                  <a:spcPct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cs-CZ" sz="1400" b="1" dirty="0">
                  <a:solidFill>
                    <a:srgbClr val="F0AB00">
                      <a:lumMod val="10000"/>
                    </a:srgbClr>
                  </a:solidFill>
                  <a:latin typeface="Imago"/>
                </a:rPr>
                <a:t>Uvolnění nádorového  antigenu</a:t>
              </a:r>
            </a:p>
          </p:txBody>
        </p:sp>
      </p:grpSp>
      <p:sp>
        <p:nvSpPr>
          <p:cNvPr id="55" name="object 37"/>
          <p:cNvSpPr txBox="1">
            <a:spLocks noChangeArrowheads="1"/>
          </p:cNvSpPr>
          <p:nvPr/>
        </p:nvSpPr>
        <p:spPr bwMode="auto">
          <a:xfrm>
            <a:off x="479376" y="893174"/>
            <a:ext cx="7784279" cy="1864998"/>
          </a:xfrm>
          <a:prstGeom prst="rect">
            <a:avLst/>
          </a:prstGeom>
          <a:solidFill>
            <a:srgbClr val="0069D2"/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marL="638175" indent="-3619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1000"/>
              </a:lnSpc>
              <a:spcBef>
                <a:spcPct val="0"/>
              </a:spcBef>
            </a:pPr>
            <a:r>
              <a:rPr lang="cs-CZ" altLang="en-US" dirty="0">
                <a:solidFill>
                  <a:schemeClr val="bg1"/>
                </a:solidFill>
                <a:latin typeface="Imago"/>
              </a:rPr>
              <a:t>= </a:t>
            </a:r>
            <a:r>
              <a:rPr lang="cs-CZ" altLang="en-US" b="1" dirty="0">
                <a:solidFill>
                  <a:schemeClr val="bg1"/>
                </a:solidFill>
                <a:latin typeface="Imago"/>
              </a:rPr>
              <a:t>přirozený proces, kterým IS chrání organismus proti vzniku nádoru </a:t>
            </a:r>
          </a:p>
          <a:p>
            <a:pPr eaLnBrk="1" hangingPunct="1">
              <a:lnSpc>
                <a:spcPct val="101000"/>
              </a:lnSpc>
              <a:spcBef>
                <a:spcPct val="0"/>
              </a:spcBef>
            </a:pPr>
            <a:r>
              <a:rPr lang="cs-CZ" altLang="en-US" dirty="0" smtClean="0">
                <a:solidFill>
                  <a:schemeClr val="bg1"/>
                </a:solidFill>
                <a:latin typeface="Imago"/>
              </a:rPr>
              <a:t>(</a:t>
            </a:r>
            <a:r>
              <a:rPr lang="cs-CZ" altLang="en-US" dirty="0">
                <a:solidFill>
                  <a:schemeClr val="bg1"/>
                </a:solidFill>
                <a:latin typeface="Imago"/>
              </a:rPr>
              <a:t>série postupných kroků kontrolujících protinádorovou imunitní </a:t>
            </a:r>
            <a:r>
              <a:rPr lang="cs-CZ" altLang="en-US" dirty="0" smtClean="0">
                <a:solidFill>
                  <a:schemeClr val="bg1"/>
                </a:solidFill>
                <a:latin typeface="Imago"/>
              </a:rPr>
              <a:t>odpověď) </a:t>
            </a:r>
            <a:endParaRPr lang="cs-CZ" altLang="en-US" dirty="0">
              <a:solidFill>
                <a:schemeClr val="bg1"/>
              </a:solidFill>
              <a:latin typeface="Imago"/>
            </a:endParaRPr>
          </a:p>
          <a:p>
            <a:pPr eaLnBrk="1" hangingPunct="1">
              <a:lnSpc>
                <a:spcPct val="101000"/>
              </a:lnSpc>
              <a:spcBef>
                <a:spcPct val="0"/>
              </a:spcBef>
              <a:buFontTx/>
              <a:buChar char="-"/>
            </a:pPr>
            <a:r>
              <a:rPr lang="cs-CZ" altLang="en-US" dirty="0">
                <a:solidFill>
                  <a:schemeClr val="bg1"/>
                </a:solidFill>
                <a:latin typeface="Imago"/>
              </a:rPr>
              <a:t>Nutná správná funkce imunitního systému</a:t>
            </a:r>
          </a:p>
          <a:p>
            <a:pPr eaLnBrk="1" hangingPunct="1">
              <a:lnSpc>
                <a:spcPct val="101000"/>
              </a:lnSpc>
              <a:spcBef>
                <a:spcPct val="0"/>
              </a:spcBef>
              <a:buFontTx/>
              <a:buChar char="-"/>
            </a:pPr>
            <a:r>
              <a:rPr lang="cs-CZ" altLang="en-US" dirty="0">
                <a:solidFill>
                  <a:schemeClr val="bg1"/>
                </a:solidFill>
                <a:latin typeface="Imago"/>
              </a:rPr>
              <a:t>3 klíčové funkce T lymfocytů: </a:t>
            </a:r>
          </a:p>
          <a:p>
            <a:pPr lvl="3" eaLnBrk="1" hangingPunct="1">
              <a:lnSpc>
                <a:spcPct val="101000"/>
              </a:lnSpc>
              <a:spcBef>
                <a:spcPct val="0"/>
              </a:spcBef>
              <a:buFontTx/>
              <a:buChar char="-"/>
            </a:pPr>
            <a:r>
              <a:rPr lang="cs-CZ" altLang="en-US" sz="1600" dirty="0">
                <a:solidFill>
                  <a:schemeClr val="bg1"/>
                </a:solidFill>
                <a:latin typeface="Imago"/>
              </a:rPr>
              <a:t>generace a aktivace cytotoxických T lymfocytů</a:t>
            </a:r>
          </a:p>
          <a:p>
            <a:pPr lvl="3" eaLnBrk="1" hangingPunct="1">
              <a:lnSpc>
                <a:spcPct val="101000"/>
              </a:lnSpc>
              <a:spcBef>
                <a:spcPct val="0"/>
              </a:spcBef>
              <a:buFontTx/>
              <a:buChar char="-"/>
            </a:pPr>
            <a:r>
              <a:rPr lang="cs-CZ" altLang="en-US" sz="1600" dirty="0">
                <a:solidFill>
                  <a:schemeClr val="bg1"/>
                </a:solidFill>
                <a:latin typeface="Imago"/>
              </a:rPr>
              <a:t>infiltrace do nádorové tkáně</a:t>
            </a:r>
          </a:p>
          <a:p>
            <a:pPr lvl="3" eaLnBrk="1" hangingPunct="1">
              <a:lnSpc>
                <a:spcPct val="101000"/>
              </a:lnSpc>
              <a:spcBef>
                <a:spcPct val="0"/>
              </a:spcBef>
              <a:buFontTx/>
              <a:buChar char="-"/>
            </a:pPr>
            <a:r>
              <a:rPr lang="cs-CZ" altLang="en-US" sz="1600" dirty="0">
                <a:solidFill>
                  <a:schemeClr val="bg1"/>
                </a:solidFill>
                <a:latin typeface="Imago"/>
              </a:rPr>
              <a:t>rozpoznání a zabití nádorové buňky</a:t>
            </a:r>
          </a:p>
        </p:txBody>
      </p:sp>
      <p:pic>
        <p:nvPicPr>
          <p:cNvPr id="40" name="Obrázek 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72309" y="291250"/>
            <a:ext cx="1304248" cy="761486"/>
          </a:xfrm>
          <a:prstGeom prst="rect">
            <a:avLst/>
          </a:prstGeom>
        </p:spPr>
      </p:pic>
      <p:sp>
        <p:nvSpPr>
          <p:cNvPr id="41" name="TextovéPole 40"/>
          <p:cNvSpPr txBox="1"/>
          <p:nvPr/>
        </p:nvSpPr>
        <p:spPr>
          <a:xfrm rot="16200000">
            <a:off x="11179731" y="3064864"/>
            <a:ext cx="17469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0" i="0" kern="1200" dirty="0" smtClean="0">
                <a:solidFill>
                  <a:schemeClr val="tx1"/>
                </a:solidFill>
                <a:effectLst/>
                <a:latin typeface="Imago" pitchFamily="2" charset="0"/>
                <a:ea typeface="+mn-ea"/>
                <a:cs typeface="+mn-cs"/>
              </a:rPr>
              <a:t>M-CZ-00002000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1866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9A4E1492-1A0A-4370-9FE6-5E680704E5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7408" y="2132856"/>
            <a:ext cx="9577064" cy="659076"/>
          </a:xfrm>
        </p:spPr>
        <p:txBody>
          <a:bodyPr/>
          <a:lstStyle/>
          <a:p>
            <a:r>
              <a:rPr lang="cs-CZ" dirty="0">
                <a:solidFill>
                  <a:srgbClr val="0069D2"/>
                </a:solidFill>
              </a:rPr>
              <a:t>Pomohou biomarkery určit pacienty, kteří mohou mít prospěch z </a:t>
            </a:r>
            <a:r>
              <a:rPr lang="en-US" dirty="0">
                <a:solidFill>
                  <a:srgbClr val="0069D2"/>
                </a:solidFill>
              </a:rPr>
              <a:t>anti-PD1/PD-L1 </a:t>
            </a:r>
            <a:r>
              <a:rPr lang="cs-CZ" dirty="0">
                <a:solidFill>
                  <a:srgbClr val="0069D2"/>
                </a:solidFill>
              </a:rPr>
              <a:t>léčby?</a:t>
            </a:r>
            <a:endParaRPr lang="en-GB" dirty="0">
              <a:solidFill>
                <a:srgbClr val="0069D2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7AFC017-485D-4373-9D51-EE72083EDD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  </a:t>
            </a:r>
            <a:endParaRPr lang="en-GB" dirty="0"/>
          </a:p>
        </p:txBody>
      </p:sp>
      <p:sp>
        <p:nvSpPr>
          <p:cNvPr id="6" name="TextovéPole 5"/>
          <p:cNvSpPr txBox="1"/>
          <p:nvPr/>
        </p:nvSpPr>
        <p:spPr>
          <a:xfrm rot="16200000">
            <a:off x="11179731" y="3064864"/>
            <a:ext cx="17469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0" i="0" kern="1200" dirty="0" smtClean="0">
                <a:solidFill>
                  <a:schemeClr val="tx1"/>
                </a:solidFill>
                <a:effectLst/>
                <a:latin typeface="Imago" pitchFamily="2" charset="0"/>
                <a:ea typeface="+mn-ea"/>
                <a:cs typeface="+mn-cs"/>
              </a:rPr>
              <a:t>M-CZ-00002000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30708759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B9C4D740-66F3-45E6-B292-25627E70774E}"/>
              </a:ext>
            </a:extLst>
          </p:cNvPr>
          <p:cNvSpPr txBox="1"/>
          <p:nvPr/>
        </p:nvSpPr>
        <p:spPr>
          <a:xfrm>
            <a:off x="371364" y="260648"/>
            <a:ext cx="1036915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nl-NL" sz="3200" b="1" dirty="0">
                <a:solidFill>
                  <a:srgbClr val="0069D2"/>
                </a:solidFill>
                <a:ea typeface="MS PGothic"/>
              </a:rPr>
              <a:t>PDL-1 je slibný biomarker, který je zkoumán u TNBC</a:t>
            </a:r>
            <a:endParaRPr lang="cs-CZ" sz="3200" b="1" dirty="0">
              <a:solidFill>
                <a:srgbClr val="0069D2"/>
              </a:solidFill>
              <a:ea typeface="MS PGothic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70D8952C-A443-4B12-B64B-876A961BCDCF}"/>
              </a:ext>
            </a:extLst>
          </p:cNvPr>
          <p:cNvSpPr txBox="1"/>
          <p:nvPr/>
        </p:nvSpPr>
        <p:spPr>
          <a:xfrm>
            <a:off x="446509" y="1032980"/>
            <a:ext cx="1062528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Zvýšená exprese PD-L1 může být spojena s horší prognózou u TNBC</a:t>
            </a:r>
            <a:r>
              <a:rPr lang="cs-CZ" sz="2400" b="1" cap="all" baseline="30000" dirty="0"/>
              <a:t>1, </a:t>
            </a:r>
            <a:r>
              <a:rPr lang="cs-CZ" sz="2400" b="1" cap="all" baseline="30000" dirty="0" smtClean="0"/>
              <a:t>2</a:t>
            </a:r>
            <a:endParaRPr lang="cs-CZ" sz="2400" b="1" dirty="0" smtClean="0"/>
          </a:p>
          <a:p>
            <a:pPr>
              <a:spcBef>
                <a:spcPts val="600"/>
              </a:spcBef>
            </a:pPr>
            <a:r>
              <a:rPr lang="cs-CZ" sz="2000" dirty="0" smtClean="0"/>
              <a:t>- Zvýšená </a:t>
            </a:r>
            <a:r>
              <a:rPr lang="cs-CZ" sz="2000" dirty="0"/>
              <a:t>exprese PD-L1 může být spojena s kratším přežitím pacientů s karcinomem </a:t>
            </a:r>
            <a:r>
              <a:rPr lang="cs-CZ" sz="2000" dirty="0" smtClean="0"/>
              <a:t>prsu</a:t>
            </a:r>
            <a:r>
              <a:rPr lang="cs-CZ" sz="2000" baseline="30000" dirty="0" smtClean="0"/>
              <a:t>1</a:t>
            </a:r>
            <a:r>
              <a:rPr lang="cs-CZ" sz="2000" baseline="30000" dirty="0"/>
              <a:t>, 2</a:t>
            </a:r>
          </a:p>
          <a:p>
            <a:pPr>
              <a:spcBef>
                <a:spcPts val="600"/>
              </a:spcBef>
            </a:pPr>
            <a:endParaRPr lang="cs-CZ" sz="2000" dirty="0"/>
          </a:p>
        </p:txBody>
      </p:sp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06A93D94-6C5E-4EFD-B6D5-34BA75B2DF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42626" y="2049655"/>
            <a:ext cx="9433048" cy="831998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AA63D2AB-1F8B-4618-BBD9-7FDBFBF63A0E}"/>
              </a:ext>
            </a:extLst>
          </p:cNvPr>
          <p:cNvSpPr txBox="1"/>
          <p:nvPr/>
        </p:nvSpPr>
        <p:spPr>
          <a:xfrm>
            <a:off x="1343472" y="2049655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cap="all" dirty="0" smtClean="0">
                <a:solidFill>
                  <a:srgbClr val="FFFFFF"/>
                </a:solidFill>
              </a:rPr>
              <a:t>Riziko </a:t>
            </a:r>
            <a:r>
              <a:rPr lang="cs-CZ" b="1" cap="all" dirty="0">
                <a:solidFill>
                  <a:srgbClr val="FFFFFF"/>
                </a:solidFill>
              </a:rPr>
              <a:t>úmrtí je více než </a:t>
            </a:r>
            <a:r>
              <a:rPr lang="cs-CZ" b="1" cap="all" dirty="0" smtClean="0">
                <a:solidFill>
                  <a:srgbClr val="FFFFFF"/>
                </a:solidFill>
              </a:rPr>
              <a:t>dvojnásobné </a:t>
            </a:r>
            <a:r>
              <a:rPr lang="cs-CZ" b="1" cap="all" baseline="30000" dirty="0" smtClean="0">
                <a:solidFill>
                  <a:srgbClr val="FFFFFF"/>
                </a:solidFill>
              </a:rPr>
              <a:t>1, 2</a:t>
            </a:r>
            <a:endParaRPr lang="cs-CZ" baseline="30000" dirty="0">
              <a:solidFill>
                <a:srgbClr val="000000"/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F0C36312-2FEE-4176-8025-EDFE2A9D6307}"/>
              </a:ext>
            </a:extLst>
          </p:cNvPr>
          <p:cNvSpPr txBox="1"/>
          <p:nvPr/>
        </p:nvSpPr>
        <p:spPr>
          <a:xfrm>
            <a:off x="1343472" y="2433229"/>
            <a:ext cx="8856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rgbClr val="000000"/>
                </a:solidFill>
              </a:rPr>
              <a:t>U pacientů s PD-L1 pozitivním onemocněním v porovnání </a:t>
            </a:r>
            <a:r>
              <a:rPr lang="cs-CZ" sz="1400" dirty="0" smtClean="0">
                <a:solidFill>
                  <a:srgbClr val="000000"/>
                </a:solidFill>
              </a:rPr>
              <a:t>s pacienty </a:t>
            </a:r>
            <a:r>
              <a:rPr lang="cs-CZ" sz="1400" dirty="0">
                <a:solidFill>
                  <a:srgbClr val="000000"/>
                </a:solidFill>
              </a:rPr>
              <a:t>s PD-L1 negativním onemocněním p&lt;0,0046*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AF444FF-EEC8-482A-A264-F3C8BF10838C}"/>
              </a:ext>
            </a:extLst>
          </p:cNvPr>
          <p:cNvSpPr txBox="1"/>
          <p:nvPr/>
        </p:nvSpPr>
        <p:spPr>
          <a:xfrm>
            <a:off x="119336" y="6625883"/>
            <a:ext cx="89289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>
                <a:solidFill>
                  <a:srgbClr val="000000"/>
                </a:solidFill>
              </a:rPr>
              <a:t>*</a:t>
            </a:r>
            <a:r>
              <a:rPr lang="cs-CZ" sz="1000" dirty="0" err="1">
                <a:solidFill>
                  <a:srgbClr val="000000"/>
                </a:solidFill>
              </a:rPr>
              <a:t>Multivariační</a:t>
            </a:r>
            <a:r>
              <a:rPr lang="cs-CZ" sz="1000" dirty="0">
                <a:solidFill>
                  <a:srgbClr val="000000"/>
                </a:solidFill>
              </a:rPr>
              <a:t> analýza upravená podle věku, velikosti nádoru, grade a stavu lymfatických uzlin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E1448E1-33F2-43C0-B667-5D5C81B61EE8}"/>
              </a:ext>
            </a:extLst>
          </p:cNvPr>
          <p:cNvSpPr txBox="1"/>
          <p:nvPr/>
        </p:nvSpPr>
        <p:spPr>
          <a:xfrm>
            <a:off x="1076235" y="5598330"/>
            <a:ext cx="7824192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>
                <a:solidFill>
                  <a:srgbClr val="000000"/>
                </a:solidFill>
              </a:rPr>
              <a:t>Kaplan-</a:t>
            </a:r>
            <a:r>
              <a:rPr lang="cs-CZ" sz="1100" dirty="0" err="1">
                <a:solidFill>
                  <a:srgbClr val="000000"/>
                </a:solidFill>
              </a:rPr>
              <a:t>Meierova</a:t>
            </a:r>
            <a:r>
              <a:rPr lang="cs-CZ" sz="1100" dirty="0">
                <a:solidFill>
                  <a:srgbClr val="000000"/>
                </a:solidFill>
              </a:rPr>
              <a:t> křivka pro celkové přežití </a:t>
            </a:r>
            <a:r>
              <a:rPr lang="cs-CZ" sz="1100" dirty="0" smtClean="0">
                <a:solidFill>
                  <a:srgbClr val="000000"/>
                </a:solidFill>
              </a:rPr>
              <a:t>v </a:t>
            </a:r>
            <a:r>
              <a:rPr lang="cs-CZ" sz="1100" dirty="0">
                <a:solidFill>
                  <a:srgbClr val="000000"/>
                </a:solidFill>
              </a:rPr>
              <a:t>závislosti na expresi PD-L1 pro </a:t>
            </a:r>
            <a:r>
              <a:rPr lang="cs-CZ" sz="1100" dirty="0" err="1">
                <a:solidFill>
                  <a:srgbClr val="000000"/>
                </a:solidFill>
              </a:rPr>
              <a:t>basal</a:t>
            </a:r>
            <a:r>
              <a:rPr lang="cs-CZ" sz="1100" dirty="0">
                <a:solidFill>
                  <a:srgbClr val="000000"/>
                </a:solidFill>
              </a:rPr>
              <a:t>- </a:t>
            </a:r>
            <a:r>
              <a:rPr lang="cs-CZ" sz="1100" dirty="0" err="1">
                <a:solidFill>
                  <a:srgbClr val="000000"/>
                </a:solidFill>
              </a:rPr>
              <a:t>like</a:t>
            </a:r>
            <a:r>
              <a:rPr lang="cs-CZ" sz="1100" dirty="0">
                <a:solidFill>
                  <a:srgbClr val="000000"/>
                </a:solidFill>
              </a:rPr>
              <a:t> karcinom prsu (ER-, PR-, HER2-).</a:t>
            </a:r>
          </a:p>
          <a:p>
            <a:r>
              <a:rPr lang="cs-CZ" sz="1100" dirty="0">
                <a:solidFill>
                  <a:srgbClr val="000000"/>
                </a:solidFill>
              </a:rPr>
              <a:t>Hodnota P vypočtena log-rank testem.</a:t>
            </a:r>
          </a:p>
          <a:p>
            <a:endParaRPr lang="cs-CZ" sz="1000" dirty="0">
              <a:solidFill>
                <a:srgbClr val="0000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6987605" y="6625883"/>
            <a:ext cx="5184576" cy="249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 smtClean="0">
                <a:solidFill>
                  <a:srgbClr val="000000"/>
                </a:solidFill>
              </a:rPr>
              <a:t>1</a:t>
            </a:r>
            <a:r>
              <a:rPr lang="cs-CZ" sz="1000" dirty="0" smtClean="0">
                <a:solidFill>
                  <a:srgbClr val="000000"/>
                </a:solidFill>
              </a:rPr>
              <a:t>. </a:t>
            </a:r>
            <a:r>
              <a:rPr lang="en-US" sz="1000" dirty="0" err="1" smtClean="0">
                <a:solidFill>
                  <a:srgbClr val="000000"/>
                </a:solidFill>
              </a:rPr>
              <a:t>Muenst</a:t>
            </a:r>
            <a:r>
              <a:rPr lang="en-US" sz="1000" dirty="0" smtClean="0">
                <a:solidFill>
                  <a:srgbClr val="000000"/>
                </a:solidFill>
              </a:rPr>
              <a:t> </a:t>
            </a:r>
            <a:r>
              <a:rPr lang="es-ES" sz="1000" dirty="0">
                <a:solidFill>
                  <a:srgbClr val="000000"/>
                </a:solidFill>
              </a:rPr>
              <a:t>,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cs-CZ" sz="1000" dirty="0">
                <a:solidFill>
                  <a:srgbClr val="000000"/>
                </a:solidFill>
              </a:rPr>
              <a:t>et al</a:t>
            </a:r>
            <a:r>
              <a:rPr lang="en-US" sz="1000" dirty="0" smtClean="0">
                <a:solidFill>
                  <a:srgbClr val="000000"/>
                </a:solidFill>
              </a:rPr>
              <a:t>. </a:t>
            </a:r>
            <a:r>
              <a:rPr lang="en-US" sz="1000" i="1" dirty="0">
                <a:solidFill>
                  <a:srgbClr val="000000"/>
                </a:solidFill>
              </a:rPr>
              <a:t>Breast Cancer Res Treat</a:t>
            </a:r>
            <a:r>
              <a:rPr lang="en-US" sz="1000" dirty="0">
                <a:solidFill>
                  <a:srgbClr val="000000"/>
                </a:solidFill>
              </a:rPr>
              <a:t>. </a:t>
            </a:r>
            <a:r>
              <a:rPr lang="en-US" sz="1000" dirty="0" smtClean="0">
                <a:solidFill>
                  <a:srgbClr val="000000"/>
                </a:solidFill>
              </a:rPr>
              <a:t>2014;</a:t>
            </a:r>
            <a:r>
              <a:rPr lang="cs-CZ" sz="1000" dirty="0">
                <a:solidFill>
                  <a:srgbClr val="000000"/>
                </a:solidFill>
              </a:rPr>
              <a:t> </a:t>
            </a:r>
            <a:r>
              <a:rPr lang="cs-CZ" sz="1000" b="1" dirty="0" smtClean="0">
                <a:solidFill>
                  <a:srgbClr val="000000"/>
                </a:solidFill>
              </a:rPr>
              <a:t>2</a:t>
            </a:r>
            <a:r>
              <a:rPr lang="cs-CZ" sz="1000" dirty="0" smtClean="0">
                <a:solidFill>
                  <a:srgbClr val="000000"/>
                </a:solidFill>
              </a:rPr>
              <a:t>. </a:t>
            </a:r>
            <a:r>
              <a:rPr lang="en-US" sz="1000" dirty="0" smtClean="0">
                <a:solidFill>
                  <a:srgbClr val="000000"/>
                </a:solidFill>
              </a:rPr>
              <a:t>Li </a:t>
            </a:r>
            <a:r>
              <a:rPr lang="en-US" sz="1000" dirty="0">
                <a:solidFill>
                  <a:srgbClr val="000000"/>
                </a:solidFill>
              </a:rPr>
              <a:t>Z</a:t>
            </a:r>
            <a:r>
              <a:rPr lang="en-US" sz="1000" dirty="0" smtClean="0">
                <a:solidFill>
                  <a:srgbClr val="000000"/>
                </a:solidFill>
              </a:rPr>
              <a:t>, </a:t>
            </a:r>
            <a:r>
              <a:rPr lang="cs-CZ" sz="1000" dirty="0">
                <a:solidFill>
                  <a:srgbClr val="000000"/>
                </a:solidFill>
              </a:rPr>
              <a:t>et </a:t>
            </a:r>
            <a:r>
              <a:rPr lang="cs-CZ" sz="1000" dirty="0" smtClean="0">
                <a:solidFill>
                  <a:srgbClr val="000000"/>
                </a:solidFill>
              </a:rPr>
              <a:t>al </a:t>
            </a:r>
            <a:r>
              <a:rPr lang="en-US" sz="1000" i="1" dirty="0" smtClean="0">
                <a:solidFill>
                  <a:srgbClr val="000000"/>
                </a:solidFill>
              </a:rPr>
              <a:t>J </a:t>
            </a:r>
            <a:r>
              <a:rPr lang="en-US" sz="1000" i="1" dirty="0">
                <a:solidFill>
                  <a:srgbClr val="000000"/>
                </a:solidFill>
              </a:rPr>
              <a:t>Cancer</a:t>
            </a:r>
            <a:r>
              <a:rPr lang="en-US" sz="1000" dirty="0">
                <a:solidFill>
                  <a:srgbClr val="000000"/>
                </a:solidFill>
              </a:rPr>
              <a:t>. </a:t>
            </a:r>
            <a:r>
              <a:rPr lang="en-US" sz="1000" dirty="0" smtClean="0">
                <a:solidFill>
                  <a:srgbClr val="000000"/>
                </a:solidFill>
              </a:rPr>
              <a:t>2016.</a:t>
            </a:r>
            <a:endParaRPr lang="en-US" sz="1000" dirty="0">
              <a:solidFill>
                <a:srgbClr val="000000"/>
              </a:solidFill>
            </a:endParaRPr>
          </a:p>
        </p:txBody>
      </p:sp>
      <p:pic>
        <p:nvPicPr>
          <p:cNvPr id="11" name="Grafický objekt 11">
            <a:extLst>
              <a:ext uri="{FF2B5EF4-FFF2-40B4-BE49-F238E27FC236}">
                <a16:creationId xmlns:a16="http://schemas.microsoft.com/office/drawing/2014/main" id="{588D27FD-777D-45DA-B0AA-D38A48AD7B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39416" y="3068960"/>
            <a:ext cx="6336704" cy="2537615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72309" y="291250"/>
            <a:ext cx="1304248" cy="761486"/>
          </a:xfrm>
          <a:prstGeom prst="rect">
            <a:avLst/>
          </a:prstGeom>
        </p:spPr>
      </p:pic>
      <p:sp>
        <p:nvSpPr>
          <p:cNvPr id="14" name="TextovéPole 13"/>
          <p:cNvSpPr txBox="1"/>
          <p:nvPr/>
        </p:nvSpPr>
        <p:spPr>
          <a:xfrm rot="16200000">
            <a:off x="11179731" y="3064864"/>
            <a:ext cx="17469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0" i="0" kern="1200" dirty="0" smtClean="0">
                <a:solidFill>
                  <a:schemeClr val="tx1"/>
                </a:solidFill>
                <a:effectLst/>
                <a:latin typeface="Imago" pitchFamily="2" charset="0"/>
                <a:ea typeface="+mn-ea"/>
                <a:cs typeface="+mn-cs"/>
              </a:rPr>
              <a:t>M-CZ-00002000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4432803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9623969" y="6299632"/>
            <a:ext cx="2448272" cy="672838"/>
          </a:xfrm>
        </p:spPr>
        <p:txBody>
          <a:bodyPr/>
          <a:lstStyle/>
          <a:p>
            <a:r>
              <a:rPr lang="en-GB" sz="800" dirty="0" smtClean="0">
                <a:solidFill>
                  <a:schemeClr val="tx1"/>
                </a:solidFill>
              </a:rPr>
              <a:t>1. Cardoso, et al. Ann </a:t>
            </a:r>
            <a:r>
              <a:rPr lang="en-GB" sz="800" dirty="0" err="1" smtClean="0">
                <a:solidFill>
                  <a:schemeClr val="tx1"/>
                </a:solidFill>
              </a:rPr>
              <a:t>Oncol</a:t>
            </a:r>
            <a:r>
              <a:rPr lang="en-GB" sz="800" dirty="0" smtClean="0">
                <a:solidFill>
                  <a:schemeClr val="tx1"/>
                </a:solidFill>
              </a:rPr>
              <a:t> 2017; 2. NCCN clinical practice guidelines in oncology: Breast cancer. Version </a:t>
            </a:r>
            <a:r>
              <a:rPr lang="cs-CZ" sz="800" dirty="0" smtClean="0">
                <a:solidFill>
                  <a:schemeClr val="tx1"/>
                </a:solidFill>
              </a:rPr>
              <a:t>8, 2021.</a:t>
            </a:r>
            <a:r>
              <a:rPr lang="en-GB" sz="800" dirty="0" smtClean="0">
                <a:solidFill>
                  <a:schemeClr val="tx1"/>
                </a:solidFill>
              </a:rPr>
              <a:t>;</a:t>
            </a:r>
            <a:r>
              <a:rPr lang="cs-CZ" sz="800" dirty="0" smtClean="0">
                <a:solidFill>
                  <a:schemeClr val="tx1"/>
                </a:solidFill>
              </a:rPr>
              <a:t> 3.</a:t>
            </a:r>
            <a:r>
              <a:rPr lang="en-GB" sz="800" dirty="0" smtClean="0">
                <a:solidFill>
                  <a:schemeClr val="tx1"/>
                </a:solidFill>
              </a:rPr>
              <a:t> </a:t>
            </a:r>
            <a:r>
              <a:rPr lang="en-US" sz="800" dirty="0">
                <a:solidFill>
                  <a:schemeClr val="tx1"/>
                </a:solidFill>
              </a:rPr>
              <a:t>MODRÁ KNIHA ČESKÉ ONKOLOGICKÉ SPOLEČNOSTI 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7294" y="271620"/>
            <a:ext cx="10442182" cy="647356"/>
          </a:xfrm>
        </p:spPr>
        <p:txBody>
          <a:bodyPr/>
          <a:lstStyle/>
          <a:p>
            <a:r>
              <a:rPr lang="en-GB" dirty="0" err="1">
                <a:solidFill>
                  <a:srgbClr val="0069D2"/>
                </a:solidFill>
              </a:rPr>
              <a:t>m</a:t>
            </a:r>
            <a:r>
              <a:rPr lang="en-GB" dirty="0" err="1" smtClean="0">
                <a:solidFill>
                  <a:srgbClr val="0069D2"/>
                </a:solidFill>
              </a:rPr>
              <a:t>TNBC</a:t>
            </a:r>
            <a:r>
              <a:rPr lang="en-GB" dirty="0" smtClean="0">
                <a:solidFill>
                  <a:srgbClr val="0069D2"/>
                </a:solidFill>
              </a:rPr>
              <a:t>: </a:t>
            </a:r>
            <a:r>
              <a:rPr lang="cs-CZ" dirty="0" smtClean="0">
                <a:solidFill>
                  <a:srgbClr val="0069D2"/>
                </a:solidFill>
              </a:rPr>
              <a:t>současný algoritmus léčby</a:t>
            </a:r>
            <a:endParaRPr lang="en-US" dirty="0">
              <a:solidFill>
                <a:srgbClr val="0069D2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35360" y="907557"/>
            <a:ext cx="11521280" cy="4559300"/>
          </a:xfrm>
        </p:spPr>
        <p:txBody>
          <a:bodyPr/>
          <a:lstStyle/>
          <a:p>
            <a:pPr algn="just">
              <a:buClr>
                <a:schemeClr val="accent6"/>
              </a:buClr>
            </a:pPr>
            <a:r>
              <a:rPr lang="cs-CZ" b="1" dirty="0" smtClean="0"/>
              <a:t>Cytotoxická léčba- upřednostňována </a:t>
            </a:r>
            <a:r>
              <a:rPr lang="cs-CZ" b="1" dirty="0" err="1" smtClean="0"/>
              <a:t>monoterapie</a:t>
            </a:r>
            <a:r>
              <a:rPr lang="cs-CZ" b="1" dirty="0" smtClean="0"/>
              <a:t> </a:t>
            </a:r>
            <a:r>
              <a:rPr lang="cs-CZ" dirty="0" smtClean="0"/>
              <a:t>před kombinací cytostatik</a:t>
            </a:r>
            <a:r>
              <a:rPr lang="cs-CZ" baseline="30000" dirty="0" smtClean="0"/>
              <a:t>1-3</a:t>
            </a:r>
          </a:p>
          <a:p>
            <a:pPr lvl="1" algn="just" eaLnBrk="1" hangingPunct="1">
              <a:buClr>
                <a:schemeClr val="accent6"/>
              </a:buClr>
              <a:defRPr/>
            </a:pPr>
            <a:r>
              <a:rPr lang="cs-CZ" sz="2000" kern="1200" dirty="0">
                <a:solidFill>
                  <a:srgbClr val="000000"/>
                </a:solidFill>
                <a:ea typeface="+mn-ea"/>
                <a:cs typeface="+mn-cs"/>
              </a:rPr>
              <a:t>Nejčastěji používaným lékem jsou </a:t>
            </a:r>
            <a:r>
              <a:rPr lang="cs-CZ" sz="2000" kern="1200" dirty="0" err="1">
                <a:solidFill>
                  <a:srgbClr val="000000"/>
                </a:solidFill>
                <a:ea typeface="+mn-ea"/>
                <a:cs typeface="+mn-cs"/>
              </a:rPr>
              <a:t>taxany</a:t>
            </a:r>
            <a:r>
              <a:rPr lang="cs-CZ" sz="2000" kern="1200" dirty="0">
                <a:solidFill>
                  <a:srgbClr val="000000"/>
                </a:solidFill>
                <a:ea typeface="+mn-ea"/>
                <a:cs typeface="+mn-cs"/>
              </a:rPr>
              <a:t>, většinou do progrese nebo do toxicity </a:t>
            </a:r>
          </a:p>
          <a:p>
            <a:pPr lvl="1" algn="just" eaLnBrk="1" hangingPunct="1">
              <a:buClr>
                <a:schemeClr val="accent6"/>
              </a:buClr>
              <a:defRPr/>
            </a:pPr>
            <a:r>
              <a:rPr lang="cs-CZ" sz="2000" kern="1200" dirty="0">
                <a:solidFill>
                  <a:srgbClr val="000000"/>
                </a:solidFill>
                <a:ea typeface="+mn-ea"/>
                <a:cs typeface="+mn-cs"/>
              </a:rPr>
              <a:t>Dalšími možnostmi jsou </a:t>
            </a:r>
            <a:r>
              <a:rPr lang="cs-CZ" sz="2000" kern="1200" dirty="0" err="1">
                <a:solidFill>
                  <a:srgbClr val="000000"/>
                </a:solidFill>
                <a:ea typeface="+mn-ea"/>
                <a:cs typeface="+mn-cs"/>
              </a:rPr>
              <a:t>kapecitabin</a:t>
            </a:r>
            <a:r>
              <a:rPr lang="cs-CZ" sz="2000" kern="1200" dirty="0">
                <a:solidFill>
                  <a:srgbClr val="000000"/>
                </a:solidFill>
                <a:ea typeface="+mn-ea"/>
                <a:cs typeface="+mn-cs"/>
              </a:rPr>
              <a:t>, </a:t>
            </a:r>
            <a:r>
              <a:rPr lang="cs-CZ" sz="2000" kern="1200" dirty="0" err="1">
                <a:solidFill>
                  <a:srgbClr val="000000"/>
                </a:solidFill>
                <a:ea typeface="+mn-ea"/>
                <a:cs typeface="+mn-cs"/>
              </a:rPr>
              <a:t>gemcitabin</a:t>
            </a:r>
            <a:r>
              <a:rPr lang="cs-CZ" sz="2000" kern="1200" dirty="0">
                <a:solidFill>
                  <a:srgbClr val="000000"/>
                </a:solidFill>
                <a:ea typeface="+mn-ea"/>
                <a:cs typeface="+mn-cs"/>
              </a:rPr>
              <a:t>, </a:t>
            </a:r>
            <a:r>
              <a:rPr lang="cs-CZ" sz="2000" kern="1200" dirty="0" err="1">
                <a:solidFill>
                  <a:srgbClr val="000000"/>
                </a:solidFill>
                <a:ea typeface="+mn-ea"/>
                <a:cs typeface="+mn-cs"/>
              </a:rPr>
              <a:t>vinorelbin</a:t>
            </a:r>
            <a:r>
              <a:rPr lang="cs-CZ" sz="2000" kern="1200" dirty="0">
                <a:solidFill>
                  <a:srgbClr val="000000"/>
                </a:solidFill>
                <a:ea typeface="+mn-ea"/>
                <a:cs typeface="+mn-cs"/>
              </a:rPr>
              <a:t> a </a:t>
            </a:r>
            <a:r>
              <a:rPr lang="cs-CZ" sz="2000" kern="1200" dirty="0" err="1">
                <a:solidFill>
                  <a:srgbClr val="000000"/>
                </a:solidFill>
                <a:ea typeface="+mn-ea"/>
                <a:cs typeface="+mn-cs"/>
              </a:rPr>
              <a:t>eribulin</a:t>
            </a:r>
            <a:r>
              <a:rPr lang="cs-CZ" sz="2000" kern="1200" dirty="0">
                <a:solidFill>
                  <a:srgbClr val="000000"/>
                </a:solidFill>
                <a:ea typeface="+mn-ea"/>
                <a:cs typeface="+mn-cs"/>
              </a:rPr>
              <a:t>  </a:t>
            </a:r>
          </a:p>
          <a:p>
            <a:pPr lvl="1" algn="just" eaLnBrk="1" hangingPunct="1">
              <a:buClr>
                <a:schemeClr val="accent6"/>
              </a:buClr>
              <a:defRPr/>
            </a:pPr>
            <a:r>
              <a:rPr lang="cs-CZ" sz="2000" kern="1200" dirty="0">
                <a:solidFill>
                  <a:srgbClr val="000000"/>
                </a:solidFill>
                <a:ea typeface="+mn-ea"/>
                <a:cs typeface="+mn-cs"/>
              </a:rPr>
              <a:t>Platinové deriváty mohou být zvažovány u pacientek, zejména s BRCA mutací</a:t>
            </a:r>
            <a:r>
              <a:rPr lang="cs-CZ" sz="2000" kern="1200">
                <a:solidFill>
                  <a:srgbClr val="000000"/>
                </a:solidFill>
                <a:ea typeface="+mn-ea"/>
                <a:cs typeface="+mn-cs"/>
              </a:rPr>
              <a:t>, </a:t>
            </a:r>
            <a:r>
              <a:rPr lang="cs-CZ" sz="2000" kern="1200" smtClean="0">
                <a:solidFill>
                  <a:srgbClr val="000000"/>
                </a:solidFill>
                <a:ea typeface="+mn-ea"/>
                <a:cs typeface="+mn-cs"/>
              </a:rPr>
              <a:t>které </a:t>
            </a:r>
            <a:r>
              <a:rPr lang="cs-CZ" sz="2000" kern="1200">
                <a:solidFill>
                  <a:srgbClr val="000000"/>
                </a:solidFill>
                <a:ea typeface="+mn-ea"/>
                <a:cs typeface="+mn-cs"/>
              </a:rPr>
              <a:t>již </a:t>
            </a:r>
            <a:r>
              <a:rPr lang="cs-CZ" sz="2000" kern="1200" smtClean="0">
                <a:solidFill>
                  <a:srgbClr val="000000"/>
                </a:solidFill>
                <a:ea typeface="+mn-ea"/>
                <a:cs typeface="+mn-cs"/>
              </a:rPr>
              <a:t>byly léčeny </a:t>
            </a:r>
            <a:r>
              <a:rPr lang="cs-CZ" sz="2000" kern="1200" dirty="0" err="1">
                <a:solidFill>
                  <a:srgbClr val="000000"/>
                </a:solidFill>
                <a:ea typeface="+mn-ea"/>
                <a:cs typeface="+mn-cs"/>
              </a:rPr>
              <a:t>antracykliny</a:t>
            </a:r>
            <a:r>
              <a:rPr lang="cs-CZ" sz="2000" kern="1200" dirty="0">
                <a:solidFill>
                  <a:srgbClr val="000000"/>
                </a:solidFill>
                <a:ea typeface="+mn-ea"/>
                <a:cs typeface="+mn-cs"/>
              </a:rPr>
              <a:t> / </a:t>
            </a:r>
            <a:r>
              <a:rPr lang="cs-CZ" sz="2000" kern="1200" dirty="0" err="1">
                <a:solidFill>
                  <a:srgbClr val="000000"/>
                </a:solidFill>
                <a:ea typeface="+mn-ea"/>
                <a:cs typeface="+mn-cs"/>
              </a:rPr>
              <a:t>taxany</a:t>
            </a:r>
            <a:r>
              <a:rPr lang="cs-CZ" sz="2000" kern="120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  <a:endParaRPr lang="cs-CZ" sz="2000" kern="1200" dirty="0" smtClean="0">
              <a:solidFill>
                <a:srgbClr val="000000"/>
              </a:solidFill>
              <a:ea typeface="+mn-ea"/>
              <a:cs typeface="+mn-cs"/>
            </a:endParaRPr>
          </a:p>
          <a:p>
            <a:pPr lvl="1" algn="just" eaLnBrk="1" hangingPunct="1">
              <a:buClr>
                <a:schemeClr val="accent6"/>
              </a:buClr>
              <a:defRPr/>
            </a:pPr>
            <a:r>
              <a:rPr lang="cs-CZ" sz="2000" b="1" dirty="0" smtClean="0"/>
              <a:t>Kombinovaná léčba cytostatiky </a:t>
            </a:r>
            <a:r>
              <a:rPr lang="cs-CZ" sz="2000" dirty="0" smtClean="0"/>
              <a:t>může být zvažována </a:t>
            </a:r>
            <a:r>
              <a:rPr lang="cs-CZ" sz="2000" b="1" dirty="0" smtClean="0"/>
              <a:t>u vybraných pacientů </a:t>
            </a:r>
            <a:r>
              <a:rPr lang="cs-CZ" sz="2000" dirty="0" smtClean="0"/>
              <a:t>u rychle </a:t>
            </a:r>
            <a:r>
              <a:rPr lang="cs-CZ" sz="2000" dirty="0" err="1" smtClean="0"/>
              <a:t>progredujícího</a:t>
            </a:r>
            <a:r>
              <a:rPr lang="cs-CZ" sz="2000" dirty="0" smtClean="0"/>
              <a:t>, agresivního onemocnění, kde chceme dosáhnout rychlé odpovědi</a:t>
            </a:r>
            <a:r>
              <a:rPr lang="cs-CZ" baseline="30000" dirty="0" smtClean="0"/>
              <a:t>1-3</a:t>
            </a:r>
          </a:p>
          <a:p>
            <a:pPr algn="just">
              <a:spcAft>
                <a:spcPts val="1200"/>
              </a:spcAft>
              <a:buClr>
                <a:schemeClr val="accent6"/>
              </a:buClr>
            </a:pPr>
            <a:r>
              <a:rPr lang="cs-CZ" b="1" dirty="0" err="1" smtClean="0"/>
              <a:t>Bevacizumab</a:t>
            </a:r>
            <a:r>
              <a:rPr lang="cs-CZ" b="1" dirty="0" smtClean="0"/>
              <a:t> s </a:t>
            </a:r>
            <a:r>
              <a:rPr lang="cs-CZ" b="1" dirty="0" err="1" smtClean="0"/>
              <a:t>taxanem</a:t>
            </a:r>
            <a:r>
              <a:rPr lang="cs-CZ" b="1" dirty="0" smtClean="0"/>
              <a:t> je také možno zvážit v rámci v první linie léčby</a:t>
            </a:r>
            <a:r>
              <a:rPr lang="cs-CZ" b="1" baseline="30000" dirty="0" smtClean="0"/>
              <a:t>1,3</a:t>
            </a:r>
          </a:p>
          <a:p>
            <a:pPr>
              <a:spcAft>
                <a:spcPts val="1200"/>
              </a:spcAft>
              <a:buClr>
                <a:schemeClr val="accent6"/>
              </a:buClr>
            </a:pPr>
            <a:r>
              <a:rPr lang="cs-CZ" sz="2400" b="1" dirty="0" smtClean="0"/>
              <a:t>Imunoterapie je doporučena dle aktuální Modré knihy i NCCN                                </a:t>
            </a:r>
            <a:r>
              <a:rPr lang="cs-CZ" sz="2400" b="1" dirty="0" err="1" smtClean="0"/>
              <a:t>guidelines</a:t>
            </a:r>
            <a:r>
              <a:rPr lang="cs-CZ" sz="2400" b="1" dirty="0" smtClean="0"/>
              <a:t> k </a:t>
            </a:r>
            <a:r>
              <a:rPr lang="cs-CZ" sz="2400" b="1" dirty="0"/>
              <a:t>léčbě pacientů </a:t>
            </a:r>
            <a:r>
              <a:rPr lang="cs-CZ" sz="2400" b="1" dirty="0" smtClean="0"/>
              <a:t>s </a:t>
            </a:r>
            <a:r>
              <a:rPr lang="cs-CZ" sz="2400" b="1" dirty="0" err="1"/>
              <a:t>mTNBC</a:t>
            </a:r>
            <a:r>
              <a:rPr lang="cs-CZ" sz="2400" b="1" dirty="0"/>
              <a:t> a PD-L1 expresí </a:t>
            </a:r>
            <a:endParaRPr lang="cs-CZ" sz="2400" b="1" dirty="0" smtClean="0"/>
          </a:p>
          <a:p>
            <a:pPr>
              <a:spcAft>
                <a:spcPts val="1200"/>
              </a:spcAft>
              <a:buClr>
                <a:schemeClr val="accent6"/>
              </a:buClr>
            </a:pPr>
            <a:r>
              <a:rPr lang="cs-CZ" sz="2400" b="1" dirty="0" err="1" smtClean="0"/>
              <a:t>Atezolizumab</a:t>
            </a:r>
            <a:r>
              <a:rPr lang="cs-CZ" sz="2400" b="1" dirty="0" smtClean="0"/>
              <a:t>  </a:t>
            </a:r>
            <a:r>
              <a:rPr lang="cs-CZ" sz="2400" b="1" dirty="0"/>
              <a:t>v kombinaci s </a:t>
            </a:r>
            <a:r>
              <a:rPr lang="cs-CZ" sz="2400" b="1" dirty="0" err="1" smtClean="0"/>
              <a:t>nab-paklitaxelem</a:t>
            </a:r>
            <a:r>
              <a:rPr lang="cs-CZ" sz="2400" b="1" dirty="0" smtClean="0"/>
              <a:t> je </a:t>
            </a:r>
            <a:r>
              <a:rPr lang="cs-CZ" sz="2400" b="1" dirty="0"/>
              <a:t>EMA </a:t>
            </a:r>
            <a:r>
              <a:rPr lang="cs-CZ" sz="2400" b="1" dirty="0" smtClean="0"/>
              <a:t>schválenou imunoterapií pro </a:t>
            </a:r>
            <a:r>
              <a:rPr lang="cs-CZ" sz="2400" b="1" dirty="0" err="1" smtClean="0"/>
              <a:t>mTNBC</a:t>
            </a:r>
            <a:r>
              <a:rPr lang="cs-CZ" sz="2400" b="1" dirty="0" smtClean="0"/>
              <a:t> u nádorů s expresí </a:t>
            </a:r>
            <a:r>
              <a:rPr lang="cs-CZ" sz="2400" b="1" dirty="0"/>
              <a:t>PD-L1 ≥ 1 </a:t>
            </a:r>
            <a:r>
              <a:rPr lang="cs-CZ" sz="2400" b="1" dirty="0" smtClean="0"/>
              <a:t>%, </a:t>
            </a:r>
            <a:r>
              <a:rPr lang="cs-CZ" sz="2400" dirty="0" smtClean="0"/>
              <a:t>na základě studie </a:t>
            </a:r>
            <a:r>
              <a:rPr lang="cs-CZ" sz="2400" b="1" dirty="0" smtClean="0"/>
              <a:t>IMpassion130</a:t>
            </a:r>
            <a:r>
              <a:rPr lang="cs-CZ" sz="2400" b="1" baseline="30000" dirty="0" smtClean="0"/>
              <a:t>1,3</a:t>
            </a:r>
            <a:endParaRPr lang="cs-CZ" sz="2400" b="1" baseline="30000" dirty="0"/>
          </a:p>
          <a:p>
            <a:pPr algn="just">
              <a:spcAft>
                <a:spcPts val="1200"/>
              </a:spcAft>
              <a:buClr>
                <a:schemeClr val="accent6"/>
              </a:buClr>
            </a:pPr>
            <a:endParaRPr lang="cs-CZ" b="1" baseline="30000" dirty="0"/>
          </a:p>
        </p:txBody>
      </p:sp>
      <p:sp>
        <p:nvSpPr>
          <p:cNvPr id="4" name="BainBulletsConfiguration" hidden="1"/>
          <p:cNvSpPr txBox="1"/>
          <p:nvPr/>
        </p:nvSpPr>
        <p:spPr>
          <a:xfrm>
            <a:off x="2676526" y="866777"/>
            <a:ext cx="6667500" cy="84049"/>
          </a:xfrm>
          <a:prstGeom prst="rect">
            <a:avLst/>
          </a:prstGeom>
          <a:noFill/>
        </p:spPr>
        <p:txBody>
          <a:bodyPr vert="horz" wrap="square" lIns="33998" tIns="33998" rIns="33998" bIns="33998" rtlCol="0">
            <a:spAutoFit/>
          </a:bodyPr>
          <a:lstStyle/>
          <a:p>
            <a:pPr defTabSz="67991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" dirty="0">
                <a:solidFill>
                  <a:srgbClr val="FFFFFF"/>
                </a:solidFill>
                <a:latin typeface="Imago"/>
                <a:cs typeface="Arial" pitchFamily="34" charset="0"/>
              </a:rPr>
              <a:t>6_89</a:t>
            </a:r>
          </a:p>
        </p:txBody>
      </p:sp>
      <p:sp>
        <p:nvSpPr>
          <p:cNvPr id="7" name="Obdélník 6"/>
          <p:cNvSpPr/>
          <p:nvPr/>
        </p:nvSpPr>
        <p:spPr>
          <a:xfrm>
            <a:off x="263352" y="3650525"/>
            <a:ext cx="11593288" cy="2056016"/>
          </a:xfrm>
          <a:prstGeom prst="rect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Imago" pitchFamily="2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2309" y="291250"/>
            <a:ext cx="1304248" cy="761486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 rot="16200000">
            <a:off x="11179731" y="3064864"/>
            <a:ext cx="17469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0" i="0" kern="1200" dirty="0" smtClean="0">
                <a:solidFill>
                  <a:schemeClr val="tx1"/>
                </a:solidFill>
                <a:effectLst/>
                <a:latin typeface="Imago" pitchFamily="2" charset="0"/>
                <a:ea typeface="+mn-ea"/>
                <a:cs typeface="+mn-cs"/>
              </a:rPr>
              <a:t>M-CZ-00002000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20192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899" y="303220"/>
            <a:ext cx="10376151" cy="603630"/>
          </a:xfrm>
        </p:spPr>
        <p:txBody>
          <a:bodyPr/>
          <a:lstStyle/>
          <a:p>
            <a:r>
              <a:rPr lang="cs-CZ" sz="3200" dirty="0" smtClean="0">
                <a:solidFill>
                  <a:srgbClr val="0069D2"/>
                </a:solidFill>
              </a:rPr>
              <a:t>TNBC</a:t>
            </a:r>
            <a:r>
              <a:rPr lang="cs-CZ" dirty="0" smtClean="0">
                <a:solidFill>
                  <a:srgbClr val="0069D2"/>
                </a:solidFill>
              </a:rPr>
              <a:t> léčebný algoritmus </a:t>
            </a:r>
            <a:r>
              <a:rPr lang="cs-CZ" dirty="0" err="1" smtClean="0">
                <a:solidFill>
                  <a:srgbClr val="0069D2"/>
                </a:solidFill>
              </a:rPr>
              <a:t>eBC</a:t>
            </a:r>
            <a:r>
              <a:rPr lang="cs-CZ" dirty="0" smtClean="0">
                <a:solidFill>
                  <a:srgbClr val="0069D2"/>
                </a:solidFill>
              </a:rPr>
              <a:t> </a:t>
            </a:r>
            <a:endParaRPr lang="en-GB" dirty="0">
              <a:solidFill>
                <a:srgbClr val="0069D2"/>
              </a:solidFill>
            </a:endParaRPr>
          </a:p>
        </p:txBody>
      </p:sp>
      <p:sp>
        <p:nvSpPr>
          <p:cNvPr id="24" name="Text Placeholder 11"/>
          <p:cNvSpPr txBox="1">
            <a:spLocks/>
          </p:cNvSpPr>
          <p:nvPr/>
        </p:nvSpPr>
        <p:spPr>
          <a:xfrm>
            <a:off x="0" y="6514445"/>
            <a:ext cx="12144672" cy="442947"/>
          </a:xfrm>
          <a:prstGeom prst="rect">
            <a:avLst/>
          </a:prstGeom>
        </p:spPr>
        <p:txBody>
          <a:bodyPr/>
          <a:lstStyle>
            <a:lvl1pPr marL="268288" indent="-268288" algn="l" rtl="0" eaLnBrk="1" fontAlgn="base" hangingPunct="1">
              <a:spcBef>
                <a:spcPts val="16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1pPr>
            <a:lvl2pPr marL="538163" indent="-269875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Imago" pitchFamily="2" charset="0"/>
              </a:defRPr>
            </a:lvl2pPr>
            <a:lvl3pPr marL="806450" indent="-268288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Imago" pitchFamily="2" charset="0"/>
              </a:defRPr>
            </a:lvl3pPr>
            <a:lvl4pPr marL="1076325" indent="-277813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Imago" pitchFamily="2" charset="0"/>
              </a:defRPr>
            </a:lvl4pPr>
            <a:lvl5pPr marL="1290638" indent="-206375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ago" pitchFamily="2" charset="0"/>
              </a:defRPr>
            </a:lvl5pPr>
            <a:lvl6pPr marL="2764298" indent="-4656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B6D13"/>
              </a:buClr>
              <a:buFont typeface="Arial" pitchFamily="34" charset="0"/>
              <a:buChar char="»"/>
              <a:defRPr sz="1867">
                <a:solidFill>
                  <a:schemeClr val="tx1"/>
                </a:solidFill>
                <a:latin typeface="+mn-lt"/>
              </a:defRPr>
            </a:lvl6pPr>
            <a:lvl7pPr marL="3373882" indent="-4656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B6D13"/>
              </a:buClr>
              <a:buFont typeface="Arial" pitchFamily="34" charset="0"/>
              <a:buChar char="»"/>
              <a:defRPr sz="1867">
                <a:solidFill>
                  <a:schemeClr val="tx1"/>
                </a:solidFill>
                <a:latin typeface="+mn-lt"/>
              </a:defRPr>
            </a:lvl7pPr>
            <a:lvl8pPr marL="3983467" indent="-4656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B6D13"/>
              </a:buClr>
              <a:buFont typeface="Arial" pitchFamily="34" charset="0"/>
              <a:buChar char="»"/>
              <a:defRPr sz="1867">
                <a:solidFill>
                  <a:schemeClr val="tx1"/>
                </a:solidFill>
                <a:latin typeface="+mn-lt"/>
              </a:defRPr>
            </a:lvl8pPr>
            <a:lvl9pPr marL="4593052" indent="-4656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B6D13"/>
              </a:buClr>
              <a:buFont typeface="Arial" pitchFamily="34" charset="0"/>
              <a:buChar char="»"/>
              <a:defRPr sz="1867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>
                <a:srgbClr val="0066CC"/>
              </a:buClr>
              <a:buNone/>
            </a:pPr>
            <a:r>
              <a:rPr lang="en-US" sz="1000" kern="0" dirty="0" smtClean="0">
                <a:solidFill>
                  <a:srgbClr val="000000"/>
                </a:solidFill>
              </a:rPr>
              <a:t>MODRÁ KNIHA ČESKÉ ONKOLOGICKÉ SPOLEČNOSTI</a:t>
            </a:r>
            <a:endParaRPr lang="en-GB" sz="1000" kern="0" dirty="0">
              <a:solidFill>
                <a:srgbClr val="000000"/>
              </a:solidFill>
            </a:endParaRPr>
          </a:p>
        </p:txBody>
      </p:sp>
      <p:pic>
        <p:nvPicPr>
          <p:cNvPr id="20" name="Obrázek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2309" y="291250"/>
            <a:ext cx="1304248" cy="761486"/>
          </a:xfrm>
          <a:prstGeom prst="rect">
            <a:avLst/>
          </a:prstGeom>
        </p:spPr>
      </p:pic>
      <p:sp>
        <p:nvSpPr>
          <p:cNvPr id="31" name="TextovéPole 30"/>
          <p:cNvSpPr txBox="1"/>
          <p:nvPr/>
        </p:nvSpPr>
        <p:spPr>
          <a:xfrm rot="16200000">
            <a:off x="11179731" y="3064864"/>
            <a:ext cx="17469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0" i="0" kern="1200" dirty="0" smtClean="0">
                <a:solidFill>
                  <a:schemeClr val="tx1"/>
                </a:solidFill>
                <a:effectLst/>
                <a:latin typeface="Imago" pitchFamily="2" charset="0"/>
                <a:ea typeface="+mn-ea"/>
                <a:cs typeface="+mn-cs"/>
              </a:rPr>
              <a:t>M-CZ-00002000</a:t>
            </a:r>
            <a:endParaRPr lang="cs-CZ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1584" y="906850"/>
            <a:ext cx="7820545" cy="53783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1814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899" y="303220"/>
            <a:ext cx="10376151" cy="603630"/>
          </a:xfrm>
        </p:spPr>
        <p:txBody>
          <a:bodyPr/>
          <a:lstStyle/>
          <a:p>
            <a:r>
              <a:rPr lang="cs-CZ" sz="3200" dirty="0" smtClean="0">
                <a:solidFill>
                  <a:srgbClr val="0069D2"/>
                </a:solidFill>
              </a:rPr>
              <a:t>TNBC</a:t>
            </a:r>
            <a:r>
              <a:rPr lang="cs-CZ" dirty="0" smtClean="0">
                <a:solidFill>
                  <a:srgbClr val="0069D2"/>
                </a:solidFill>
              </a:rPr>
              <a:t> léčebný algoritmus </a:t>
            </a:r>
            <a:r>
              <a:rPr lang="cs-CZ" dirty="0" err="1" smtClean="0">
                <a:solidFill>
                  <a:srgbClr val="0069D2"/>
                </a:solidFill>
              </a:rPr>
              <a:t>mBC</a:t>
            </a:r>
            <a:r>
              <a:rPr lang="cs-CZ" dirty="0" smtClean="0">
                <a:solidFill>
                  <a:srgbClr val="0069D2"/>
                </a:solidFill>
              </a:rPr>
              <a:t> </a:t>
            </a:r>
            <a:endParaRPr lang="en-GB" dirty="0">
              <a:solidFill>
                <a:srgbClr val="0069D2"/>
              </a:solidFill>
            </a:endParaRPr>
          </a:p>
        </p:txBody>
      </p:sp>
      <p:sp>
        <p:nvSpPr>
          <p:cNvPr id="24" name="Text Placeholder 11"/>
          <p:cNvSpPr txBox="1">
            <a:spLocks/>
          </p:cNvSpPr>
          <p:nvPr/>
        </p:nvSpPr>
        <p:spPr>
          <a:xfrm>
            <a:off x="0" y="6514445"/>
            <a:ext cx="12144672" cy="442947"/>
          </a:xfrm>
          <a:prstGeom prst="rect">
            <a:avLst/>
          </a:prstGeom>
        </p:spPr>
        <p:txBody>
          <a:bodyPr/>
          <a:lstStyle>
            <a:lvl1pPr marL="268288" indent="-268288" algn="l" rtl="0" eaLnBrk="1" fontAlgn="base" hangingPunct="1">
              <a:spcBef>
                <a:spcPts val="16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mago" pitchFamily="2" charset="0"/>
                <a:ea typeface="+mn-ea"/>
                <a:cs typeface="+mn-cs"/>
              </a:defRPr>
            </a:lvl1pPr>
            <a:lvl2pPr marL="538163" indent="-269875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Imago" pitchFamily="2" charset="0"/>
              </a:defRPr>
            </a:lvl2pPr>
            <a:lvl3pPr marL="806450" indent="-268288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Imago" pitchFamily="2" charset="0"/>
              </a:defRPr>
            </a:lvl3pPr>
            <a:lvl4pPr marL="1076325" indent="-277813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Imago" pitchFamily="2" charset="0"/>
              </a:defRPr>
            </a:lvl4pPr>
            <a:lvl5pPr marL="1290638" indent="-206375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ago" pitchFamily="2" charset="0"/>
              </a:defRPr>
            </a:lvl5pPr>
            <a:lvl6pPr marL="2764298" indent="-4656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B6D13"/>
              </a:buClr>
              <a:buFont typeface="Arial" pitchFamily="34" charset="0"/>
              <a:buChar char="»"/>
              <a:defRPr sz="1867">
                <a:solidFill>
                  <a:schemeClr val="tx1"/>
                </a:solidFill>
                <a:latin typeface="+mn-lt"/>
              </a:defRPr>
            </a:lvl6pPr>
            <a:lvl7pPr marL="3373882" indent="-4656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B6D13"/>
              </a:buClr>
              <a:buFont typeface="Arial" pitchFamily="34" charset="0"/>
              <a:buChar char="»"/>
              <a:defRPr sz="1867">
                <a:solidFill>
                  <a:schemeClr val="tx1"/>
                </a:solidFill>
                <a:latin typeface="+mn-lt"/>
              </a:defRPr>
            </a:lvl7pPr>
            <a:lvl8pPr marL="3983467" indent="-4656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B6D13"/>
              </a:buClr>
              <a:buFont typeface="Arial" pitchFamily="34" charset="0"/>
              <a:buChar char="»"/>
              <a:defRPr sz="1867">
                <a:solidFill>
                  <a:schemeClr val="tx1"/>
                </a:solidFill>
                <a:latin typeface="+mn-lt"/>
              </a:defRPr>
            </a:lvl8pPr>
            <a:lvl9pPr marL="4593052" indent="-4656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B6D13"/>
              </a:buClr>
              <a:buFont typeface="Arial" pitchFamily="34" charset="0"/>
              <a:buChar char="»"/>
              <a:defRPr sz="1867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>
                <a:srgbClr val="0066CC"/>
              </a:buClr>
              <a:buNone/>
            </a:pPr>
            <a:r>
              <a:rPr lang="en-US" sz="1000" kern="0" dirty="0" smtClean="0">
                <a:solidFill>
                  <a:srgbClr val="000000"/>
                </a:solidFill>
              </a:rPr>
              <a:t>MODRÁ KNIHA ČESKÉ ONKOLOGICKÉ SPOLEČNOSTI</a:t>
            </a:r>
            <a:endParaRPr lang="en-GB" sz="1000" kern="0" dirty="0">
              <a:solidFill>
                <a:srgbClr val="000000"/>
              </a:solidFill>
            </a:endParaRPr>
          </a:p>
        </p:txBody>
      </p:sp>
      <p:pic>
        <p:nvPicPr>
          <p:cNvPr id="20" name="Obrázek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2309" y="291250"/>
            <a:ext cx="1304248" cy="761486"/>
          </a:xfrm>
          <a:prstGeom prst="rect">
            <a:avLst/>
          </a:prstGeom>
        </p:spPr>
      </p:pic>
      <p:sp>
        <p:nvSpPr>
          <p:cNvPr id="31" name="TextovéPole 30"/>
          <p:cNvSpPr txBox="1"/>
          <p:nvPr/>
        </p:nvSpPr>
        <p:spPr>
          <a:xfrm rot="16200000">
            <a:off x="11179731" y="3064864"/>
            <a:ext cx="17469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0" i="0" kern="1200" dirty="0" smtClean="0">
                <a:solidFill>
                  <a:schemeClr val="tx1"/>
                </a:solidFill>
                <a:effectLst/>
                <a:latin typeface="Imago" pitchFamily="2" charset="0"/>
                <a:ea typeface="+mn-ea"/>
                <a:cs typeface="+mn-cs"/>
              </a:rPr>
              <a:t>M-CZ-00002000</a:t>
            </a:r>
            <a:endParaRPr lang="cs-CZ" sz="1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1283" y="883226"/>
            <a:ext cx="7690817" cy="55085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2476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0988" y="226196"/>
            <a:ext cx="10198100" cy="615861"/>
          </a:xfrm>
        </p:spPr>
        <p:txBody>
          <a:bodyPr/>
          <a:lstStyle/>
          <a:p>
            <a:r>
              <a:rPr lang="cs-CZ" sz="3200" dirty="0" smtClean="0">
                <a:solidFill>
                  <a:srgbClr val="0069D2"/>
                </a:solidFill>
                <a:latin typeface="+mj-lt"/>
              </a:rPr>
              <a:t>Závěry triple-negativní metastatický karcinom prsu</a:t>
            </a:r>
            <a:endParaRPr lang="en-GB" sz="3200" dirty="0">
              <a:solidFill>
                <a:srgbClr val="0069D2"/>
              </a:solidFill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00988" y="1196752"/>
            <a:ext cx="11150600" cy="3736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1" fontAlgn="auto" hangingPunct="1"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Font typeface="Arial" panose="020B0604020202020204" pitchFamily="34" charset="0"/>
              <a:buChar char="•"/>
              <a:defRPr/>
            </a:pPr>
            <a:r>
              <a:rPr lang="cs-CZ" sz="2400" dirty="0" err="1" smtClean="0">
                <a:latin typeface="Imago"/>
                <a:ea typeface="MS PGothic" pitchFamily="34" charset="-128"/>
              </a:rPr>
              <a:t>mTNBC</a:t>
            </a:r>
            <a:r>
              <a:rPr lang="cs-CZ" sz="2400" dirty="0" smtClean="0">
                <a:latin typeface="Imago"/>
                <a:ea typeface="MS PGothic" pitchFamily="34" charset="-128"/>
              </a:rPr>
              <a:t> je heterogenní agresivní onemocnění se špatnou prognózou</a:t>
            </a:r>
          </a:p>
          <a:p>
            <a:pPr marL="342900" indent="-342900" eaLnBrk="1" fontAlgn="auto" hangingPunct="1"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Font typeface="Arial" panose="020B0604020202020204" pitchFamily="34" charset="0"/>
              <a:buChar char="•"/>
              <a:defRPr/>
            </a:pPr>
            <a:r>
              <a:rPr lang="cs-CZ" sz="2400" dirty="0" smtClean="0">
                <a:latin typeface="Imago"/>
                <a:ea typeface="MS PGothic" pitchFamily="34" charset="-128"/>
              </a:rPr>
              <a:t>TNBC má vysokou četnost mutací, vysokou expresi PD-L1 a proto se předpokládá léčebná odpověď na imunoterapii</a:t>
            </a:r>
          </a:p>
          <a:p>
            <a:pPr marL="342900" indent="-342900" eaLnBrk="1" fontAlgn="auto" hangingPunct="1"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Font typeface="Arial" panose="020B0604020202020204" pitchFamily="34" charset="0"/>
              <a:buChar char="•"/>
              <a:defRPr/>
            </a:pPr>
            <a:r>
              <a:rPr lang="cs-CZ" sz="2400" dirty="0" smtClean="0">
                <a:latin typeface="Imago"/>
                <a:ea typeface="MS PGothic" pitchFamily="34" charset="-128"/>
              </a:rPr>
              <a:t>Léčba </a:t>
            </a:r>
            <a:r>
              <a:rPr lang="cs-CZ" sz="2400" dirty="0" err="1" smtClean="0">
                <a:latin typeface="Imago"/>
                <a:ea typeface="MS PGothic" pitchFamily="34" charset="-128"/>
              </a:rPr>
              <a:t>mTNBC</a:t>
            </a:r>
            <a:r>
              <a:rPr lang="cs-CZ" sz="2400" dirty="0" smtClean="0">
                <a:latin typeface="Imago"/>
                <a:ea typeface="MS PGothic" pitchFamily="34" charset="-128"/>
              </a:rPr>
              <a:t> se ubírá směrem za hranice běžné cytostatické léčby</a:t>
            </a:r>
          </a:p>
          <a:p>
            <a:pPr marL="342900" indent="-342900" eaLnBrk="1" fontAlgn="auto" hangingPunct="1"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latin typeface="Imago"/>
                <a:ea typeface="MS PGothic" pitchFamily="34" charset="-128"/>
              </a:rPr>
              <a:t>V současnosti nové možnosti léčby- </a:t>
            </a:r>
            <a:r>
              <a:rPr lang="cs-CZ" sz="2400" dirty="0" smtClean="0">
                <a:latin typeface="Imago"/>
                <a:ea typeface="MS PGothic" pitchFamily="34" charset="-128"/>
              </a:rPr>
              <a:t>imunoterapie</a:t>
            </a:r>
          </a:p>
          <a:p>
            <a:pPr marL="342900" indent="-342900" eaLnBrk="1" fontAlgn="auto" hangingPunct="1"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Font typeface="Arial" panose="020B0604020202020204" pitchFamily="34" charset="0"/>
              <a:buChar char="•"/>
              <a:defRPr/>
            </a:pPr>
            <a:r>
              <a:rPr lang="cs-CZ" sz="2400" dirty="0" smtClean="0">
                <a:latin typeface="Imago"/>
                <a:ea typeface="MS PGothic" pitchFamily="34" charset="-128"/>
              </a:rPr>
              <a:t>U TNBC imunoterapie v kombinaci s dalšími látkami bude udávat směr personalizované terapie</a:t>
            </a:r>
          </a:p>
          <a:p>
            <a:pPr marL="342900" indent="-342900" eaLnBrk="1" fontAlgn="auto" hangingPunct="1">
              <a:spcBef>
                <a:spcPts val="500"/>
              </a:spcBef>
              <a:spcAft>
                <a:spcPts val="0"/>
              </a:spcAft>
              <a:buClr>
                <a:srgbClr val="0066CC"/>
              </a:buClr>
              <a:buFont typeface="Arial" panose="020B0604020202020204" pitchFamily="34" charset="0"/>
              <a:buChar char="•"/>
              <a:defRPr/>
            </a:pPr>
            <a:r>
              <a:rPr lang="cs-CZ" sz="2400" dirty="0" smtClean="0">
                <a:latin typeface="Imago"/>
                <a:ea typeface="MS PGothic" pitchFamily="34" charset="-128"/>
              </a:rPr>
              <a:t>Identifikace a testování biomarkerů bude hrát důležitou roli a umožní identifikovat pacientky s největším benefitem z léčby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1114" y="0"/>
            <a:ext cx="1304248" cy="761486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 rot="16200000">
            <a:off x="11179731" y="3064864"/>
            <a:ext cx="17469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0" i="0" kern="1200" dirty="0" smtClean="0">
                <a:solidFill>
                  <a:schemeClr val="tx1"/>
                </a:solidFill>
                <a:effectLst/>
                <a:latin typeface="Imago" pitchFamily="2" charset="0"/>
                <a:ea typeface="+mn-ea"/>
                <a:cs typeface="+mn-cs"/>
              </a:rPr>
              <a:t>M-CZ-00002000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218679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1800" y="366608"/>
            <a:ext cx="10560744" cy="496753"/>
          </a:xfrm>
        </p:spPr>
        <p:txBody>
          <a:bodyPr>
            <a:noAutofit/>
          </a:bodyPr>
          <a:lstStyle/>
          <a:p>
            <a:r>
              <a:rPr lang="cs-CZ" sz="3200" dirty="0" smtClean="0">
                <a:solidFill>
                  <a:srgbClr val="0069D2"/>
                </a:solidFill>
                <a:latin typeface="+mn-lt"/>
              </a:rPr>
              <a:t>Karcinom prsu - rozdělení </a:t>
            </a:r>
            <a:r>
              <a:rPr lang="cs-CZ" sz="3200" dirty="0">
                <a:solidFill>
                  <a:srgbClr val="0069D2"/>
                </a:solidFill>
                <a:latin typeface="+mn-lt"/>
              </a:rPr>
              <a:t>dle exprese HR a HE</a:t>
            </a:r>
            <a:r>
              <a:rPr lang="en-GB" sz="3200" dirty="0" smtClean="0">
                <a:solidFill>
                  <a:srgbClr val="0069D2"/>
                </a:solidFill>
                <a:latin typeface="+mn-lt"/>
              </a:rPr>
              <a:t>R2</a:t>
            </a:r>
            <a:endParaRPr lang="en-GB" sz="3200" dirty="0">
              <a:solidFill>
                <a:srgbClr val="0069D2"/>
              </a:solidFill>
              <a:latin typeface="+mn-l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31800" y="1174474"/>
            <a:ext cx="11568856" cy="2006465"/>
          </a:xfrm>
        </p:spPr>
        <p:txBody>
          <a:bodyPr/>
          <a:lstStyle/>
          <a:p>
            <a:pPr marL="179388" lvl="1" indent="-179388">
              <a:buFont typeface="Arial" charset="0"/>
              <a:buChar char="•"/>
            </a:pPr>
            <a:r>
              <a:rPr lang="cs-CZ" sz="2400" dirty="0" smtClean="0">
                <a:solidFill>
                  <a:schemeClr val="tx1"/>
                </a:solidFill>
              </a:rPr>
              <a:t>Buňky karcinomu prsu exprimují </a:t>
            </a:r>
            <a:r>
              <a:rPr lang="en-GB" sz="2400" dirty="0" smtClean="0">
                <a:solidFill>
                  <a:schemeClr val="tx1"/>
                </a:solidFill>
              </a:rPr>
              <a:t>ER</a:t>
            </a:r>
            <a:r>
              <a:rPr lang="cs-CZ" sz="2400" dirty="0" smtClean="0">
                <a:solidFill>
                  <a:schemeClr val="tx1"/>
                </a:solidFill>
              </a:rPr>
              <a:t> a/nebo</a:t>
            </a:r>
            <a:r>
              <a:rPr lang="en-GB" sz="2400" dirty="0" smtClean="0">
                <a:solidFill>
                  <a:schemeClr val="tx1"/>
                </a:solidFill>
              </a:rPr>
              <a:t> PR </a:t>
            </a:r>
            <a:r>
              <a:rPr lang="cs-CZ" sz="2400" dirty="0" smtClean="0">
                <a:solidFill>
                  <a:schemeClr val="tx1"/>
                </a:solidFill>
              </a:rPr>
              <a:t>a jsou klasifikovány jako hormonálně pozitivní  (</a:t>
            </a:r>
            <a:r>
              <a:rPr lang="en-GB" sz="2400" b="1" dirty="0" smtClean="0">
                <a:solidFill>
                  <a:schemeClr val="tx1"/>
                </a:solidFill>
              </a:rPr>
              <a:t>HR+</a:t>
            </a:r>
            <a:r>
              <a:rPr lang="cs-CZ" sz="2400" b="1" dirty="0" smtClean="0">
                <a:solidFill>
                  <a:schemeClr val="tx1"/>
                </a:solidFill>
              </a:rPr>
              <a:t>)</a:t>
            </a:r>
            <a:r>
              <a:rPr lang="cs-CZ" sz="2400" b="1" baseline="30000" dirty="0" smtClean="0">
                <a:solidFill>
                  <a:schemeClr val="tx1"/>
                </a:solidFill>
              </a:rPr>
              <a:t>1,2</a:t>
            </a:r>
            <a:endParaRPr lang="en-GB" sz="2400" b="1" baseline="30000" dirty="0">
              <a:solidFill>
                <a:schemeClr val="tx1"/>
              </a:solidFill>
            </a:endParaRPr>
          </a:p>
          <a:p>
            <a:pPr marL="179388" lvl="1" indent="-179388">
              <a:buFont typeface="Arial" charset="0"/>
              <a:buChar char="•"/>
            </a:pPr>
            <a:r>
              <a:rPr lang="cs-CZ" sz="2400" dirty="0" smtClean="0">
                <a:solidFill>
                  <a:schemeClr val="tx1"/>
                </a:solidFill>
              </a:rPr>
              <a:t>Buňky karcinomu prsu, které ve zvýšené míře exprimují </a:t>
            </a:r>
            <a:r>
              <a:rPr lang="en-GB" sz="2400" dirty="0" smtClean="0">
                <a:solidFill>
                  <a:schemeClr val="tx1"/>
                </a:solidFill>
              </a:rPr>
              <a:t> </a:t>
            </a:r>
            <a:r>
              <a:rPr lang="en-GB" sz="2400" dirty="0">
                <a:solidFill>
                  <a:schemeClr val="tx1"/>
                </a:solidFill>
              </a:rPr>
              <a:t>HER2 </a:t>
            </a:r>
            <a:r>
              <a:rPr lang="en-GB" sz="2400" dirty="0" smtClean="0">
                <a:solidFill>
                  <a:schemeClr val="tx1"/>
                </a:solidFill>
              </a:rPr>
              <a:t>protein </a:t>
            </a:r>
            <a:r>
              <a:rPr lang="cs-CZ" sz="2400" dirty="0" smtClean="0">
                <a:solidFill>
                  <a:schemeClr val="tx1"/>
                </a:solidFill>
              </a:rPr>
              <a:t>nebo obsahují </a:t>
            </a:r>
            <a:r>
              <a:rPr lang="cs-CZ" sz="2400" dirty="0" err="1" smtClean="0">
                <a:solidFill>
                  <a:schemeClr val="tx1"/>
                </a:solidFill>
              </a:rPr>
              <a:t>extrakopie</a:t>
            </a:r>
            <a:r>
              <a:rPr lang="cs-CZ" sz="2400" dirty="0" smtClean="0">
                <a:solidFill>
                  <a:schemeClr val="tx1"/>
                </a:solidFill>
              </a:rPr>
              <a:t> genu</a:t>
            </a:r>
            <a:r>
              <a:rPr lang="en-GB" sz="2400" i="1" dirty="0" smtClean="0">
                <a:solidFill>
                  <a:schemeClr val="tx1"/>
                </a:solidFill>
              </a:rPr>
              <a:t> </a:t>
            </a:r>
            <a:r>
              <a:rPr lang="en-GB" sz="2400" i="1" dirty="0">
                <a:solidFill>
                  <a:schemeClr val="tx1"/>
                </a:solidFill>
              </a:rPr>
              <a:t>HER2 </a:t>
            </a:r>
            <a:r>
              <a:rPr lang="cs-CZ" sz="2400" dirty="0" smtClean="0">
                <a:solidFill>
                  <a:schemeClr val="tx1"/>
                </a:solidFill>
              </a:rPr>
              <a:t>jsou známy jako </a:t>
            </a:r>
            <a:r>
              <a:rPr lang="en-GB" sz="2400" b="1" dirty="0" smtClean="0">
                <a:solidFill>
                  <a:schemeClr val="tx1"/>
                </a:solidFill>
              </a:rPr>
              <a:t>HER2+</a:t>
            </a:r>
            <a:r>
              <a:rPr lang="en-GB" sz="2400" b="1" baseline="30000" dirty="0" smtClean="0">
                <a:solidFill>
                  <a:schemeClr val="tx1"/>
                </a:solidFill>
              </a:rPr>
              <a:t>1</a:t>
            </a:r>
            <a:r>
              <a:rPr lang="cs-CZ" b="1" baseline="30000" dirty="0" smtClean="0">
                <a:solidFill>
                  <a:schemeClr val="tx1"/>
                </a:solidFill>
              </a:rPr>
              <a:t>,2</a:t>
            </a:r>
            <a:endParaRPr lang="en-GB" b="1" baseline="30000" dirty="0">
              <a:solidFill>
                <a:schemeClr val="tx1"/>
              </a:solidFill>
            </a:endParaRPr>
          </a:p>
          <a:p>
            <a:pPr marL="179388" lvl="1" indent="-179388">
              <a:buFont typeface="Arial" charset="0"/>
              <a:buChar char="•"/>
            </a:pPr>
            <a:r>
              <a:rPr lang="cs-CZ" sz="2400" dirty="0" smtClean="0">
                <a:solidFill>
                  <a:schemeClr val="tx1"/>
                </a:solidFill>
              </a:rPr>
              <a:t>Buňky karcinomu prsu, které </a:t>
            </a:r>
            <a:r>
              <a:rPr lang="cs-CZ" sz="2400" b="1" dirty="0" smtClean="0">
                <a:solidFill>
                  <a:schemeClr val="tx1"/>
                </a:solidFill>
              </a:rPr>
              <a:t>neexprimují hormonální receptory</a:t>
            </a:r>
            <a:r>
              <a:rPr lang="cs-CZ" sz="2400" dirty="0" smtClean="0">
                <a:solidFill>
                  <a:schemeClr val="tx1"/>
                </a:solidFill>
              </a:rPr>
              <a:t> a </a:t>
            </a:r>
            <a:r>
              <a:rPr lang="cs-CZ" sz="2400" b="1" dirty="0" smtClean="0">
                <a:solidFill>
                  <a:schemeClr val="tx1"/>
                </a:solidFill>
              </a:rPr>
              <a:t>ve zvýšené míře neexprimují HER2 </a:t>
            </a:r>
            <a:r>
              <a:rPr lang="cs-CZ" sz="2400" dirty="0" smtClean="0">
                <a:solidFill>
                  <a:schemeClr val="tx1"/>
                </a:solidFill>
              </a:rPr>
              <a:t>protein jakou nazývány jako </a:t>
            </a:r>
            <a:r>
              <a:rPr lang="en-GB" sz="2400" b="1" dirty="0" smtClean="0">
                <a:solidFill>
                  <a:schemeClr val="tx1"/>
                </a:solidFill>
              </a:rPr>
              <a:t>TNBC</a:t>
            </a:r>
            <a:r>
              <a:rPr lang="en-GB" sz="2800" b="1" baseline="30000" dirty="0" smtClean="0">
                <a:solidFill>
                  <a:schemeClr val="tx1"/>
                </a:solidFill>
              </a:rPr>
              <a:t>1,2</a:t>
            </a:r>
            <a:endParaRPr lang="en-GB" sz="2800" b="1" baseline="30000" dirty="0">
              <a:solidFill>
                <a:schemeClr val="tx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cs-CZ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ER- </a:t>
            </a:r>
            <a:r>
              <a:rPr lang="cs-CZ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estrogenový</a:t>
            </a:r>
            <a:r>
              <a:rPr lang="cs-CZ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receptor</a:t>
            </a:r>
          </a:p>
          <a:p>
            <a:pPr>
              <a:spcBef>
                <a:spcPts val="0"/>
              </a:spcBef>
            </a:pPr>
            <a:r>
              <a:rPr lang="cs-CZ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 - progesteronový </a:t>
            </a:r>
            <a:r>
              <a:rPr lang="cs-CZ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receptor</a:t>
            </a:r>
          </a:p>
          <a:p>
            <a:pPr>
              <a:spcBef>
                <a:spcPts val="0"/>
              </a:spcBef>
            </a:pPr>
            <a:r>
              <a:rPr lang="cs-CZ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TNBC – triple negativní karcinom prsu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6888088" y="6309320"/>
            <a:ext cx="5221932" cy="455413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1. </a:t>
            </a:r>
            <a:r>
              <a:rPr lang="en-GB" dirty="0" err="1" smtClean="0">
                <a:solidFill>
                  <a:schemeClr val="tx1"/>
                </a:solidFill>
              </a:rPr>
              <a:t>Senkus</a:t>
            </a:r>
            <a:r>
              <a:rPr lang="en-GB" dirty="0">
                <a:solidFill>
                  <a:schemeClr val="tx1"/>
                </a:solidFill>
              </a:rPr>
              <a:t>, et al. Ann </a:t>
            </a:r>
            <a:r>
              <a:rPr lang="en-GB" dirty="0" err="1">
                <a:solidFill>
                  <a:schemeClr val="tx1"/>
                </a:solidFill>
              </a:rPr>
              <a:t>Oncol</a:t>
            </a:r>
            <a:r>
              <a:rPr lang="en-GB" dirty="0">
                <a:solidFill>
                  <a:schemeClr val="tx1"/>
                </a:solidFill>
              </a:rPr>
              <a:t> 2015; 2. </a:t>
            </a:r>
            <a:r>
              <a:rPr lang="en-US" dirty="0">
                <a:solidFill>
                  <a:schemeClr val="tx1"/>
                </a:solidFill>
              </a:rPr>
              <a:t>Pal, et al. Breast Cancer Res Treat 2011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97243" y="3408614"/>
            <a:ext cx="18988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srgbClr val="FFFFFF"/>
                </a:solidFill>
                <a:cs typeface="Arial" pitchFamily="34" charset="0"/>
              </a:rPr>
              <a:t>HER2+</a:t>
            </a: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7" t="2531" r="4751" b="4657"/>
          <a:stretch/>
        </p:blipFill>
        <p:spPr bwMode="auto">
          <a:xfrm>
            <a:off x="3095667" y="4014517"/>
            <a:ext cx="1656184" cy="1656184"/>
          </a:xfrm>
          <a:prstGeom prst="ellipse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4" t="3237" r="5592" b="7840"/>
          <a:stretch/>
        </p:blipFill>
        <p:spPr bwMode="auto">
          <a:xfrm>
            <a:off x="5135893" y="4014517"/>
            <a:ext cx="1656184" cy="1656184"/>
          </a:xfrm>
          <a:prstGeom prst="ellipse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http://www.dako.com/K5204_3plus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" t="2074" r="5721" b="5854"/>
          <a:stretch/>
        </p:blipFill>
        <p:spPr bwMode="auto">
          <a:xfrm>
            <a:off x="7176120" y="4014517"/>
            <a:ext cx="1656184" cy="1656184"/>
          </a:xfrm>
          <a:prstGeom prst="ellipse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3690336" y="5790246"/>
            <a:ext cx="4668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prstClr val="black"/>
                </a:solidFill>
                <a:cs typeface="Arial" pitchFamily="34" charset="0"/>
              </a:rPr>
              <a:t>ER+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706543" y="5790245"/>
            <a:ext cx="514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 smtClean="0">
                <a:solidFill>
                  <a:prstClr val="black"/>
                </a:solidFill>
                <a:cs typeface="Arial" pitchFamily="34" charset="0"/>
              </a:rPr>
              <a:t>PR</a:t>
            </a:r>
            <a:r>
              <a:rPr lang="en-GB" sz="1200" dirty="0">
                <a:solidFill>
                  <a:prstClr val="black"/>
                </a:solidFill>
                <a:cs typeface="Arial" pitchFamily="34" charset="0"/>
              </a:rPr>
              <a:t>+ </a:t>
            </a:r>
            <a:br>
              <a:rPr lang="en-GB" sz="1200" dirty="0">
                <a:solidFill>
                  <a:prstClr val="black"/>
                </a:solidFill>
                <a:cs typeface="Arial" pitchFamily="34" charset="0"/>
              </a:rPr>
            </a:br>
            <a:endParaRPr lang="en-GB" sz="12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56938" y="5790245"/>
            <a:ext cx="694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prstClr val="black"/>
                </a:solidFill>
                <a:cs typeface="Arial" pitchFamily="34" charset="0"/>
              </a:rPr>
              <a:t>HER2+ </a:t>
            </a:r>
            <a:br>
              <a:rPr lang="en-GB" sz="1200" dirty="0">
                <a:solidFill>
                  <a:prstClr val="black"/>
                </a:solidFill>
                <a:cs typeface="Arial" pitchFamily="34" charset="0"/>
              </a:rPr>
            </a:br>
            <a:r>
              <a:rPr lang="en-GB" sz="1200" dirty="0">
                <a:solidFill>
                  <a:prstClr val="black"/>
                </a:solidFill>
                <a:cs typeface="Arial" pitchFamily="34" charset="0"/>
              </a:rPr>
              <a:t>BC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215607" y="6288809"/>
            <a:ext cx="3526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prstClr val="black"/>
                </a:solidFill>
                <a:cs typeface="Arial" pitchFamily="34" charset="0"/>
              </a:rPr>
              <a:t>HR+ BC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922383" y="6103544"/>
            <a:ext cx="2000249" cy="114024"/>
            <a:chOff x="3793137" y="5864682"/>
            <a:chExt cx="2000249" cy="171449"/>
          </a:xfrm>
        </p:grpSpPr>
        <p:sp>
          <p:nvSpPr>
            <p:cNvPr id="33" name="Freeform 32"/>
            <p:cNvSpPr/>
            <p:nvPr/>
          </p:nvSpPr>
          <p:spPr>
            <a:xfrm flipV="1">
              <a:off x="3793137" y="5864682"/>
              <a:ext cx="1428749" cy="171449"/>
            </a:xfrm>
            <a:custGeom>
              <a:avLst/>
              <a:gdLst>
                <a:gd name="connsiteX0" fmla="*/ 685800 w 685800"/>
                <a:gd name="connsiteY0" fmla="*/ 0 h 222250"/>
                <a:gd name="connsiteX1" fmla="*/ 0 w 685800"/>
                <a:gd name="connsiteY1" fmla="*/ 0 h 222250"/>
                <a:gd name="connsiteX2" fmla="*/ 0 w 685800"/>
                <a:gd name="connsiteY2" fmla="*/ 222250 h 222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5800" h="222250">
                  <a:moveTo>
                    <a:pt x="685800" y="0"/>
                  </a:moveTo>
                  <a:lnTo>
                    <a:pt x="0" y="0"/>
                  </a:lnTo>
                  <a:lnTo>
                    <a:pt x="0" y="222250"/>
                  </a:lnTo>
                </a:path>
              </a:pathLst>
            </a:cu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prstClr val="black"/>
                </a:solidFill>
                <a:latin typeface="Imago"/>
              </a:endParaRPr>
            </a:p>
          </p:txBody>
        </p:sp>
        <p:sp>
          <p:nvSpPr>
            <p:cNvPr id="34" name="Freeform 33"/>
            <p:cNvSpPr/>
            <p:nvPr/>
          </p:nvSpPr>
          <p:spPr>
            <a:xfrm flipH="1" flipV="1">
              <a:off x="4364637" y="5864682"/>
              <a:ext cx="1428749" cy="171449"/>
            </a:xfrm>
            <a:custGeom>
              <a:avLst/>
              <a:gdLst>
                <a:gd name="connsiteX0" fmla="*/ 685800 w 685800"/>
                <a:gd name="connsiteY0" fmla="*/ 0 h 222250"/>
                <a:gd name="connsiteX1" fmla="*/ 0 w 685800"/>
                <a:gd name="connsiteY1" fmla="*/ 0 h 222250"/>
                <a:gd name="connsiteX2" fmla="*/ 0 w 685800"/>
                <a:gd name="connsiteY2" fmla="*/ 222250 h 222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5800" h="222250">
                  <a:moveTo>
                    <a:pt x="685800" y="0"/>
                  </a:moveTo>
                  <a:lnTo>
                    <a:pt x="0" y="0"/>
                  </a:lnTo>
                  <a:lnTo>
                    <a:pt x="0" y="222250"/>
                  </a:lnTo>
                </a:path>
              </a:pathLst>
            </a:cu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prstClr val="black"/>
                </a:solidFill>
                <a:latin typeface="Imago"/>
              </a:endParaRPr>
            </a:p>
          </p:txBody>
        </p:sp>
      </p:grpSp>
      <p:pic>
        <p:nvPicPr>
          <p:cNvPr id="23" name="Obrázek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72309" y="291250"/>
            <a:ext cx="1304248" cy="761486"/>
          </a:xfrm>
          <a:prstGeom prst="rect">
            <a:avLst/>
          </a:prstGeom>
        </p:spPr>
      </p:pic>
      <p:sp>
        <p:nvSpPr>
          <p:cNvPr id="25" name="TextovéPole 24"/>
          <p:cNvSpPr txBox="1"/>
          <p:nvPr/>
        </p:nvSpPr>
        <p:spPr>
          <a:xfrm rot="16200000">
            <a:off x="11179731" y="3064864"/>
            <a:ext cx="17469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0" i="0" kern="1200" dirty="0" smtClean="0">
                <a:solidFill>
                  <a:schemeClr val="tx1"/>
                </a:solidFill>
                <a:effectLst/>
                <a:latin typeface="Imago" pitchFamily="2" charset="0"/>
                <a:ea typeface="+mn-ea"/>
                <a:cs typeface="+mn-cs"/>
              </a:rPr>
              <a:t>M-CZ-00002000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8472164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7328" y="692696"/>
            <a:ext cx="11810777" cy="5904656"/>
          </a:xfrm>
        </p:spPr>
        <p:txBody>
          <a:bodyPr/>
          <a:lstStyle/>
          <a:p>
            <a:r>
              <a:rPr lang="en-US" sz="800" b="1" dirty="0" err="1"/>
              <a:t>Zkrácená</a:t>
            </a:r>
            <a:r>
              <a:rPr lang="en-US" sz="800" b="1" dirty="0"/>
              <a:t> </a:t>
            </a:r>
            <a:r>
              <a:rPr lang="en-US" sz="800" b="1" dirty="0" err="1"/>
              <a:t>informace</a:t>
            </a:r>
            <a:r>
              <a:rPr lang="en-US" sz="800" b="1" dirty="0"/>
              <a:t> o </a:t>
            </a:r>
            <a:r>
              <a:rPr lang="en-US" sz="800" b="1" dirty="0" err="1"/>
              <a:t>přípravku</a:t>
            </a:r>
            <a:r>
              <a:rPr lang="en-US" sz="800" b="1" dirty="0"/>
              <a:t> TECENTRIQ 840 mg a 1200 mg </a:t>
            </a:r>
            <a:r>
              <a:rPr lang="en-US" sz="800" b="1" dirty="0" err="1"/>
              <a:t>koncentrát</a:t>
            </a:r>
            <a:r>
              <a:rPr lang="en-US" sz="800" b="1" dirty="0"/>
              <a:t> pro </a:t>
            </a:r>
            <a:r>
              <a:rPr lang="en-US" sz="800" b="1" dirty="0" err="1"/>
              <a:t>infuzní</a:t>
            </a:r>
            <a:r>
              <a:rPr lang="en-US" sz="800" b="1" dirty="0"/>
              <a:t> </a:t>
            </a:r>
            <a:r>
              <a:rPr lang="en-US" sz="800" b="1" dirty="0" err="1" smtClean="0"/>
              <a:t>roztok</a:t>
            </a:r>
            <a:r>
              <a:rPr lang="cs-CZ" sz="800" b="1" dirty="0" smtClean="0"/>
              <a:t>, </a:t>
            </a:r>
            <a:r>
              <a:rPr lang="cs-CZ" sz="800" b="1" dirty="0"/>
              <a:t>TECENTRIQ 1 875 mg injekční roztok</a:t>
            </a:r>
            <a:r>
              <a:rPr lang="cs-CZ" sz="800" i="1" dirty="0"/>
              <a:t>*</a:t>
            </a:r>
            <a:r>
              <a:rPr lang="cs-CZ" sz="800" b="1" dirty="0"/>
              <a:t>.</a:t>
            </a:r>
            <a:r>
              <a:rPr lang="en-US" sz="800" b="1" dirty="0" smtClean="0"/>
              <a:t>.</a:t>
            </a:r>
            <a:r>
              <a:rPr lang="en-US" sz="800" dirty="0" smtClean="0"/>
              <a:t> </a:t>
            </a:r>
            <a:r>
              <a:rPr lang="en-US" sz="800" b="1" dirty="0" err="1"/>
              <a:t>Účinná</a:t>
            </a:r>
            <a:r>
              <a:rPr lang="en-US" sz="800" b="1" dirty="0"/>
              <a:t> </a:t>
            </a:r>
            <a:r>
              <a:rPr lang="en-US" sz="800" b="1" dirty="0" err="1"/>
              <a:t>látka</a:t>
            </a:r>
            <a:r>
              <a:rPr lang="en-US" sz="800" b="1" dirty="0"/>
              <a:t>:</a:t>
            </a:r>
            <a:r>
              <a:rPr lang="en-US" sz="800" dirty="0"/>
              <a:t> </a:t>
            </a:r>
            <a:r>
              <a:rPr lang="en-US" sz="800" dirty="0" err="1"/>
              <a:t>atezolizumabum</a:t>
            </a:r>
            <a:r>
              <a:rPr lang="en-US" sz="800" dirty="0"/>
              <a:t>. </a:t>
            </a:r>
            <a:r>
              <a:rPr lang="en-US" sz="800" b="1" dirty="0" err="1"/>
              <a:t>Indikace</a:t>
            </a:r>
            <a:r>
              <a:rPr lang="en-US" sz="800" dirty="0"/>
              <a:t>: </a:t>
            </a:r>
            <a:r>
              <a:rPr lang="en-US" sz="800" i="1" u="sng" dirty="0" err="1"/>
              <a:t>Uroteliální</a:t>
            </a:r>
            <a:r>
              <a:rPr lang="en-US" sz="800" i="1" u="sng" dirty="0"/>
              <a:t> </a:t>
            </a:r>
            <a:r>
              <a:rPr lang="en-US" sz="800" i="1" u="sng" dirty="0" err="1"/>
              <a:t>karcinom</a:t>
            </a:r>
            <a:r>
              <a:rPr lang="en-US" sz="800" dirty="0"/>
              <a:t>: </a:t>
            </a:r>
            <a:r>
              <a:rPr lang="en-US" sz="800" dirty="0" err="1"/>
              <a:t>Přípravek</a:t>
            </a:r>
            <a:r>
              <a:rPr lang="en-US" sz="800" dirty="0"/>
              <a:t> </a:t>
            </a:r>
            <a:r>
              <a:rPr lang="en-US" sz="800" dirty="0" err="1"/>
              <a:t>Tecentriq</a:t>
            </a:r>
            <a:r>
              <a:rPr lang="en-US" sz="800" dirty="0"/>
              <a:t> je </a:t>
            </a:r>
            <a:r>
              <a:rPr lang="en-US" sz="800" dirty="0" err="1"/>
              <a:t>jako</a:t>
            </a:r>
            <a:r>
              <a:rPr lang="en-US" sz="800" dirty="0"/>
              <a:t> </a:t>
            </a:r>
            <a:r>
              <a:rPr lang="en-US" sz="800" dirty="0" err="1"/>
              <a:t>monoterapie</a:t>
            </a:r>
            <a:r>
              <a:rPr lang="en-US" sz="800" dirty="0"/>
              <a:t> </a:t>
            </a:r>
            <a:r>
              <a:rPr lang="en-US" sz="800" dirty="0" err="1"/>
              <a:t>indikován</a:t>
            </a:r>
            <a:r>
              <a:rPr lang="en-US" sz="800" dirty="0"/>
              <a:t> k </a:t>
            </a:r>
            <a:r>
              <a:rPr lang="en-US" sz="800" dirty="0" err="1"/>
              <a:t>léčbě</a:t>
            </a:r>
            <a:r>
              <a:rPr lang="en-US" sz="800" dirty="0"/>
              <a:t> </a:t>
            </a:r>
            <a:r>
              <a:rPr lang="en-US" sz="800" dirty="0" err="1"/>
              <a:t>dospělých</a:t>
            </a:r>
            <a:r>
              <a:rPr lang="en-US" sz="800" dirty="0"/>
              <a:t> </a:t>
            </a:r>
            <a:r>
              <a:rPr lang="en-US" sz="800" dirty="0" err="1"/>
              <a:t>pacientů</a:t>
            </a:r>
            <a:r>
              <a:rPr lang="en-US" sz="800" dirty="0"/>
              <a:t> s </a:t>
            </a:r>
            <a:r>
              <a:rPr lang="en-US" sz="800" dirty="0" err="1"/>
              <a:t>lokálně</a:t>
            </a:r>
            <a:r>
              <a:rPr lang="en-US" sz="800" dirty="0"/>
              <a:t> </a:t>
            </a:r>
            <a:r>
              <a:rPr lang="en-US" sz="800" dirty="0" err="1"/>
              <a:t>pokročilým</a:t>
            </a:r>
            <a:r>
              <a:rPr lang="en-US" sz="800" dirty="0"/>
              <a:t> </a:t>
            </a:r>
            <a:r>
              <a:rPr lang="en-US" sz="800" dirty="0" err="1"/>
              <a:t>nebo</a:t>
            </a:r>
            <a:r>
              <a:rPr lang="en-US" sz="800" dirty="0"/>
              <a:t> </a:t>
            </a:r>
            <a:r>
              <a:rPr lang="en-US" sz="800" dirty="0" err="1"/>
              <a:t>metastazujícím</a:t>
            </a:r>
            <a:r>
              <a:rPr lang="en-US" sz="800" dirty="0"/>
              <a:t> </a:t>
            </a:r>
            <a:r>
              <a:rPr lang="en-US" sz="800" dirty="0" err="1"/>
              <a:t>uroteliálním</a:t>
            </a:r>
            <a:r>
              <a:rPr lang="en-US" sz="800" dirty="0"/>
              <a:t> </a:t>
            </a:r>
            <a:r>
              <a:rPr lang="en-US" sz="800" dirty="0" err="1"/>
              <a:t>karcinomem</a:t>
            </a:r>
            <a:r>
              <a:rPr lang="en-US" sz="800" dirty="0"/>
              <a:t> (UK) </a:t>
            </a:r>
            <a:r>
              <a:rPr lang="en-US" sz="800" dirty="0" err="1"/>
              <a:t>po</a:t>
            </a:r>
            <a:r>
              <a:rPr lang="en-US" sz="800" dirty="0"/>
              <a:t> </a:t>
            </a:r>
            <a:r>
              <a:rPr lang="en-US" sz="800" dirty="0" err="1"/>
              <a:t>předchozí</a:t>
            </a:r>
            <a:r>
              <a:rPr lang="en-US" sz="800" dirty="0"/>
              <a:t> </a:t>
            </a:r>
            <a:r>
              <a:rPr lang="en-US" sz="800" dirty="0" err="1"/>
              <a:t>chemoterapii</a:t>
            </a:r>
            <a:r>
              <a:rPr lang="en-US" sz="800" dirty="0"/>
              <a:t> </a:t>
            </a:r>
            <a:r>
              <a:rPr lang="en-US" sz="800" dirty="0" err="1"/>
              <a:t>obsahující</a:t>
            </a:r>
            <a:r>
              <a:rPr lang="en-US" sz="800" dirty="0"/>
              <a:t> </a:t>
            </a:r>
            <a:r>
              <a:rPr lang="en-US" sz="800" dirty="0" err="1"/>
              <a:t>platinu</a:t>
            </a:r>
            <a:r>
              <a:rPr lang="en-US" sz="800" dirty="0"/>
              <a:t>, </a:t>
            </a:r>
            <a:r>
              <a:rPr lang="en-US" sz="800" dirty="0" err="1"/>
              <a:t>nebo</a:t>
            </a:r>
            <a:r>
              <a:rPr lang="en-US" sz="800" dirty="0"/>
              <a:t>  u </a:t>
            </a:r>
            <a:r>
              <a:rPr lang="en-US" sz="800" dirty="0" err="1"/>
              <a:t>pacientů</a:t>
            </a:r>
            <a:r>
              <a:rPr lang="en-US" sz="800" dirty="0"/>
              <a:t>, </a:t>
            </a:r>
            <a:r>
              <a:rPr lang="en-US" sz="800" dirty="0" err="1"/>
              <a:t>kteří</a:t>
            </a:r>
            <a:r>
              <a:rPr lang="en-US" sz="800" dirty="0"/>
              <a:t> </a:t>
            </a:r>
            <a:r>
              <a:rPr lang="en-US" sz="800" dirty="0" err="1"/>
              <a:t>jsou</a:t>
            </a:r>
            <a:r>
              <a:rPr lang="en-US" sz="800" dirty="0"/>
              <a:t> </a:t>
            </a:r>
            <a:r>
              <a:rPr lang="en-US" sz="800" dirty="0" err="1"/>
              <a:t>považováni</a:t>
            </a:r>
            <a:r>
              <a:rPr lang="en-US" sz="800" dirty="0"/>
              <a:t> </a:t>
            </a:r>
            <a:r>
              <a:rPr lang="en-US" sz="800" dirty="0" err="1"/>
              <a:t>za</a:t>
            </a:r>
            <a:r>
              <a:rPr lang="en-US" sz="800" dirty="0"/>
              <a:t> </a:t>
            </a:r>
            <a:r>
              <a:rPr lang="en-US" sz="800" dirty="0" err="1"/>
              <a:t>nezpůsobilé</a:t>
            </a:r>
            <a:r>
              <a:rPr lang="en-US" sz="800" dirty="0"/>
              <a:t> k </a:t>
            </a:r>
            <a:r>
              <a:rPr lang="en-US" sz="800" dirty="0" err="1"/>
              <a:t>léčbě</a:t>
            </a:r>
            <a:r>
              <a:rPr lang="en-US" sz="800" dirty="0"/>
              <a:t> </a:t>
            </a:r>
            <a:r>
              <a:rPr lang="en-US" sz="800" dirty="0" err="1"/>
              <a:t>cisplatinou</a:t>
            </a:r>
            <a:r>
              <a:rPr lang="en-US" sz="800" dirty="0"/>
              <a:t> a </a:t>
            </a:r>
            <a:r>
              <a:rPr lang="en-US" sz="800" dirty="0" err="1"/>
              <a:t>jejichž</a:t>
            </a:r>
            <a:r>
              <a:rPr lang="en-US" sz="800" dirty="0"/>
              <a:t> </a:t>
            </a:r>
            <a:r>
              <a:rPr lang="en-US" sz="800" dirty="0" err="1"/>
              <a:t>nádory</a:t>
            </a:r>
            <a:r>
              <a:rPr lang="en-US" sz="800" dirty="0"/>
              <a:t> </a:t>
            </a:r>
            <a:r>
              <a:rPr lang="en-US" sz="800" dirty="0" err="1"/>
              <a:t>mají</a:t>
            </a:r>
            <a:r>
              <a:rPr lang="en-US" sz="800" dirty="0"/>
              <a:t> </a:t>
            </a:r>
            <a:r>
              <a:rPr lang="en-US" sz="800" dirty="0" err="1"/>
              <a:t>expresi</a:t>
            </a:r>
            <a:r>
              <a:rPr lang="en-US" sz="800" dirty="0"/>
              <a:t> PD-L1 ≥ 5 %. *</a:t>
            </a:r>
            <a:r>
              <a:rPr lang="en-US" sz="800" i="1" u="sng" dirty="0" err="1"/>
              <a:t>Časné</a:t>
            </a:r>
            <a:r>
              <a:rPr lang="en-US" sz="800" i="1" u="sng" dirty="0"/>
              <a:t> stadium </a:t>
            </a:r>
            <a:r>
              <a:rPr lang="en-US" sz="800" i="1" u="sng" dirty="0" err="1"/>
              <a:t>nemalobuněčného</a:t>
            </a:r>
            <a:r>
              <a:rPr lang="en-US" sz="800" i="1" u="sng" dirty="0"/>
              <a:t> </a:t>
            </a:r>
            <a:r>
              <a:rPr lang="en-US" sz="800" i="1" u="sng" dirty="0" err="1"/>
              <a:t>karcinomu</a:t>
            </a:r>
            <a:r>
              <a:rPr lang="en-US" sz="800" i="1" u="sng" dirty="0"/>
              <a:t> </a:t>
            </a:r>
            <a:r>
              <a:rPr lang="en-US" sz="800" i="1" u="sng" dirty="0" err="1"/>
              <a:t>plic</a:t>
            </a:r>
            <a:r>
              <a:rPr lang="en-US" sz="800" i="1" u="sng" dirty="0"/>
              <a:t> (NSCLC): </a:t>
            </a:r>
            <a:r>
              <a:rPr lang="en-US" sz="800" dirty="0" err="1"/>
              <a:t>Přípravek</a:t>
            </a:r>
            <a:r>
              <a:rPr lang="en-US" sz="800" dirty="0"/>
              <a:t> </a:t>
            </a:r>
            <a:r>
              <a:rPr lang="en-US" sz="800" dirty="0" err="1"/>
              <a:t>Tecentriq</a:t>
            </a:r>
            <a:r>
              <a:rPr lang="en-US" sz="800" dirty="0"/>
              <a:t> v </a:t>
            </a:r>
            <a:r>
              <a:rPr lang="en-US" sz="800" dirty="0" err="1"/>
              <a:t>monoterapii</a:t>
            </a:r>
            <a:r>
              <a:rPr lang="en-US" sz="800" dirty="0"/>
              <a:t> je </a:t>
            </a:r>
            <a:r>
              <a:rPr lang="en-US" sz="800" dirty="0" err="1"/>
              <a:t>indikován</a:t>
            </a:r>
            <a:r>
              <a:rPr lang="en-US" sz="800" dirty="0"/>
              <a:t> k </a:t>
            </a:r>
            <a:r>
              <a:rPr lang="en-US" sz="800" dirty="0" err="1"/>
              <a:t>adjuvantní</a:t>
            </a:r>
            <a:r>
              <a:rPr lang="en-US" sz="800" dirty="0"/>
              <a:t> </a:t>
            </a:r>
            <a:r>
              <a:rPr lang="en-US" sz="800" dirty="0" err="1"/>
              <a:t>léčbě</a:t>
            </a:r>
            <a:r>
              <a:rPr lang="en-US" sz="800" dirty="0"/>
              <a:t> </a:t>
            </a:r>
            <a:r>
              <a:rPr lang="en-US" sz="800" dirty="0" err="1"/>
              <a:t>dospělých</a:t>
            </a:r>
            <a:r>
              <a:rPr lang="en-US" sz="800" dirty="0"/>
              <a:t> </a:t>
            </a:r>
            <a:r>
              <a:rPr lang="en-US" sz="800" dirty="0" err="1"/>
              <a:t>pacientů</a:t>
            </a:r>
            <a:r>
              <a:rPr lang="en-US" sz="800" dirty="0"/>
              <a:t> s NSCLC s </a:t>
            </a:r>
            <a:r>
              <a:rPr lang="en-US" sz="800" dirty="0" err="1"/>
              <a:t>vysokým</a:t>
            </a:r>
            <a:r>
              <a:rPr lang="en-US" sz="800" dirty="0"/>
              <a:t> </a:t>
            </a:r>
            <a:r>
              <a:rPr lang="en-US" sz="800" dirty="0" err="1"/>
              <a:t>rizikem</a:t>
            </a:r>
            <a:r>
              <a:rPr lang="en-US" sz="800" dirty="0"/>
              <a:t> </a:t>
            </a:r>
            <a:r>
              <a:rPr lang="en-US" sz="800" dirty="0" err="1"/>
              <a:t>rekurence</a:t>
            </a:r>
            <a:r>
              <a:rPr lang="en-US" sz="800" dirty="0"/>
              <a:t> </a:t>
            </a:r>
            <a:r>
              <a:rPr lang="en-US" sz="800" dirty="0" err="1"/>
              <a:t>onemocnění</a:t>
            </a:r>
            <a:r>
              <a:rPr lang="en-US" sz="800" dirty="0"/>
              <a:t>, </a:t>
            </a:r>
            <a:r>
              <a:rPr lang="en-US" sz="800" dirty="0" err="1"/>
              <a:t>kteří</a:t>
            </a:r>
            <a:r>
              <a:rPr lang="en-US" sz="800" dirty="0"/>
              <a:t> </a:t>
            </a:r>
            <a:r>
              <a:rPr lang="en-US" sz="800" dirty="0" err="1"/>
              <a:t>mají</a:t>
            </a:r>
            <a:r>
              <a:rPr lang="en-US" sz="800" dirty="0"/>
              <a:t> </a:t>
            </a:r>
            <a:r>
              <a:rPr lang="en-US" sz="800" dirty="0" err="1"/>
              <a:t>nádory</a:t>
            </a:r>
            <a:r>
              <a:rPr lang="en-US" sz="800" dirty="0"/>
              <a:t> s </a:t>
            </a:r>
            <a:r>
              <a:rPr lang="en-US" sz="800" dirty="0" err="1"/>
              <a:t>expresí</a:t>
            </a:r>
            <a:r>
              <a:rPr lang="en-US" sz="800" dirty="0"/>
              <a:t> PD-L1 </a:t>
            </a:r>
            <a:r>
              <a:rPr lang="en-US" sz="800" dirty="0" err="1"/>
              <a:t>na</a:t>
            </a:r>
            <a:r>
              <a:rPr lang="en-US" sz="800" dirty="0"/>
              <a:t> ≥ 50 % </a:t>
            </a:r>
            <a:r>
              <a:rPr lang="en-US" sz="800" dirty="0" err="1"/>
              <a:t>nádorových</a:t>
            </a:r>
            <a:r>
              <a:rPr lang="en-US" sz="800" dirty="0"/>
              <a:t> </a:t>
            </a:r>
            <a:r>
              <a:rPr lang="en-US" sz="800" dirty="0" err="1"/>
              <a:t>buněk</a:t>
            </a:r>
            <a:r>
              <a:rPr lang="en-US" sz="800" dirty="0"/>
              <a:t> (TC) </a:t>
            </a:r>
            <a:r>
              <a:rPr lang="en-US" sz="800" dirty="0" err="1"/>
              <a:t>po</a:t>
            </a:r>
            <a:r>
              <a:rPr lang="en-US" sz="800" dirty="0"/>
              <a:t> </a:t>
            </a:r>
            <a:r>
              <a:rPr lang="en-US" sz="800" dirty="0" err="1"/>
              <a:t>úplné</a:t>
            </a:r>
            <a:r>
              <a:rPr lang="en-US" sz="800" dirty="0"/>
              <a:t> </a:t>
            </a:r>
            <a:r>
              <a:rPr lang="en-US" sz="800" dirty="0" err="1"/>
              <a:t>resekci</a:t>
            </a:r>
            <a:r>
              <a:rPr lang="en-US" sz="800" dirty="0"/>
              <a:t> a </a:t>
            </a:r>
            <a:r>
              <a:rPr lang="en-US" sz="800" dirty="0" err="1"/>
              <a:t>chemoterapii</a:t>
            </a:r>
            <a:r>
              <a:rPr lang="en-US" sz="800" dirty="0"/>
              <a:t> </a:t>
            </a:r>
            <a:r>
              <a:rPr lang="en-US" sz="800" dirty="0" err="1"/>
              <a:t>na</a:t>
            </a:r>
            <a:r>
              <a:rPr lang="en-US" sz="800" dirty="0"/>
              <a:t> </a:t>
            </a:r>
            <a:r>
              <a:rPr lang="en-US" sz="800" dirty="0" err="1"/>
              <a:t>bázi</a:t>
            </a:r>
            <a:r>
              <a:rPr lang="en-US" sz="800" dirty="0"/>
              <a:t> </a:t>
            </a:r>
            <a:r>
              <a:rPr lang="en-US" sz="800" dirty="0" err="1"/>
              <a:t>platiny</a:t>
            </a:r>
            <a:r>
              <a:rPr lang="en-US" sz="800" dirty="0"/>
              <a:t> a </a:t>
            </a:r>
            <a:r>
              <a:rPr lang="en-US" sz="800" dirty="0" err="1"/>
              <a:t>kteří</a:t>
            </a:r>
            <a:r>
              <a:rPr lang="en-US" sz="800" dirty="0"/>
              <a:t> </a:t>
            </a:r>
            <a:r>
              <a:rPr lang="en-US" sz="800" dirty="0" err="1"/>
              <a:t>nemají</a:t>
            </a:r>
            <a:r>
              <a:rPr lang="en-US" sz="800" dirty="0"/>
              <a:t> NSCLC s </a:t>
            </a:r>
            <a:r>
              <a:rPr lang="en-US" sz="800" dirty="0" err="1"/>
              <a:t>aktivačními</a:t>
            </a:r>
            <a:r>
              <a:rPr lang="en-US" sz="800" dirty="0"/>
              <a:t> </a:t>
            </a:r>
            <a:r>
              <a:rPr lang="en-US" sz="800" dirty="0" err="1"/>
              <a:t>mutacemi</a:t>
            </a:r>
            <a:r>
              <a:rPr lang="en-US" sz="800" dirty="0"/>
              <a:t> EGFR </a:t>
            </a:r>
            <a:r>
              <a:rPr lang="en-US" sz="800" dirty="0" err="1"/>
              <a:t>nebo</a:t>
            </a:r>
            <a:r>
              <a:rPr lang="en-US" sz="800" dirty="0"/>
              <a:t> </a:t>
            </a:r>
            <a:r>
              <a:rPr lang="en-US" sz="800" dirty="0" err="1"/>
              <a:t>přestavbami</a:t>
            </a:r>
            <a:r>
              <a:rPr lang="en-US" sz="800" dirty="0"/>
              <a:t> ALK. </a:t>
            </a:r>
            <a:r>
              <a:rPr lang="en-US" sz="800" i="1" u="sng" dirty="0" err="1"/>
              <a:t>Metastazující</a:t>
            </a:r>
            <a:r>
              <a:rPr lang="en-US" sz="800" i="1" u="sng" dirty="0"/>
              <a:t> NSCLC</a:t>
            </a:r>
            <a:r>
              <a:rPr lang="en-US" sz="800" u="sng" dirty="0"/>
              <a:t>:</a:t>
            </a:r>
            <a:r>
              <a:rPr lang="en-US" sz="800" dirty="0"/>
              <a:t> 1) </a:t>
            </a:r>
            <a:r>
              <a:rPr lang="en-US" sz="800" dirty="0" err="1"/>
              <a:t>Přípravek</a:t>
            </a:r>
            <a:r>
              <a:rPr lang="en-US" sz="800" dirty="0"/>
              <a:t> </a:t>
            </a:r>
            <a:r>
              <a:rPr lang="en-US" sz="800" dirty="0" err="1"/>
              <a:t>Tecentriq</a:t>
            </a:r>
            <a:r>
              <a:rPr lang="en-US" sz="800" dirty="0"/>
              <a:t> je </a:t>
            </a:r>
            <a:r>
              <a:rPr lang="en-US" sz="800" dirty="0" err="1"/>
              <a:t>jako</a:t>
            </a:r>
            <a:r>
              <a:rPr lang="en-US" sz="800" dirty="0"/>
              <a:t> </a:t>
            </a:r>
            <a:r>
              <a:rPr lang="en-US" sz="800" dirty="0" err="1"/>
              <a:t>monoterapie</a:t>
            </a:r>
            <a:r>
              <a:rPr lang="en-US" sz="800" dirty="0"/>
              <a:t> </a:t>
            </a:r>
            <a:r>
              <a:rPr lang="en-US" sz="800" dirty="0" err="1"/>
              <a:t>indikován</a:t>
            </a:r>
            <a:r>
              <a:rPr lang="en-US" sz="800" dirty="0"/>
              <a:t> k </a:t>
            </a:r>
            <a:r>
              <a:rPr lang="en-US" sz="800" dirty="0" err="1"/>
              <a:t>léčbě</a:t>
            </a:r>
            <a:r>
              <a:rPr lang="en-US" sz="800" dirty="0"/>
              <a:t> </a:t>
            </a:r>
            <a:r>
              <a:rPr lang="en-US" sz="800" dirty="0" err="1"/>
              <a:t>dospělých</a:t>
            </a:r>
            <a:r>
              <a:rPr lang="en-US" sz="800" dirty="0"/>
              <a:t> </a:t>
            </a:r>
            <a:r>
              <a:rPr lang="en-US" sz="800" dirty="0" err="1"/>
              <a:t>pacientů</a:t>
            </a:r>
            <a:r>
              <a:rPr lang="en-US" sz="800" dirty="0"/>
              <a:t> s </a:t>
            </a:r>
            <a:r>
              <a:rPr lang="en-US" sz="800" dirty="0" err="1"/>
              <a:t>lokálně</a:t>
            </a:r>
            <a:r>
              <a:rPr lang="en-US" sz="800" dirty="0"/>
              <a:t> </a:t>
            </a:r>
            <a:r>
              <a:rPr lang="en-US" sz="800" dirty="0" err="1"/>
              <a:t>pokročilým</a:t>
            </a:r>
            <a:r>
              <a:rPr lang="en-US" sz="800" dirty="0"/>
              <a:t> </a:t>
            </a:r>
            <a:r>
              <a:rPr lang="en-US" sz="800" dirty="0" err="1"/>
              <a:t>nebo</a:t>
            </a:r>
            <a:r>
              <a:rPr lang="en-US" sz="800" dirty="0"/>
              <a:t> </a:t>
            </a:r>
            <a:r>
              <a:rPr lang="en-US" sz="800" dirty="0" err="1"/>
              <a:t>metastazujícím</a:t>
            </a:r>
            <a:r>
              <a:rPr lang="en-US" sz="800" dirty="0"/>
              <a:t> NSCLC </a:t>
            </a:r>
            <a:r>
              <a:rPr lang="en-US" sz="800" dirty="0" err="1"/>
              <a:t>po</a:t>
            </a:r>
            <a:r>
              <a:rPr lang="en-US" sz="800" dirty="0"/>
              <a:t> </a:t>
            </a:r>
            <a:r>
              <a:rPr lang="en-US" sz="800" dirty="0" err="1"/>
              <a:t>předchozí</a:t>
            </a:r>
            <a:r>
              <a:rPr lang="en-US" sz="800" dirty="0"/>
              <a:t> </a:t>
            </a:r>
            <a:r>
              <a:rPr lang="en-US" sz="800" dirty="0" err="1"/>
              <a:t>chemoterapii</a:t>
            </a:r>
            <a:r>
              <a:rPr lang="en-US" sz="800" dirty="0"/>
              <a:t>. </a:t>
            </a:r>
            <a:r>
              <a:rPr lang="en-US" sz="800" dirty="0" err="1"/>
              <a:t>Pacientům</a:t>
            </a:r>
            <a:r>
              <a:rPr lang="en-US" sz="800" dirty="0"/>
              <a:t> s NSCLC s </a:t>
            </a:r>
            <a:r>
              <a:rPr lang="en-US" sz="800" dirty="0" err="1"/>
              <a:t>aktivačními</a:t>
            </a:r>
            <a:r>
              <a:rPr lang="en-US" sz="800" dirty="0"/>
              <a:t> </a:t>
            </a:r>
            <a:r>
              <a:rPr lang="en-US" sz="800" dirty="0" err="1"/>
              <a:t>mutacemi</a:t>
            </a:r>
            <a:r>
              <a:rPr lang="en-US" sz="800" dirty="0"/>
              <a:t> EGFR </a:t>
            </a:r>
            <a:r>
              <a:rPr lang="en-US" sz="800" dirty="0" err="1"/>
              <a:t>nebo</a:t>
            </a:r>
            <a:r>
              <a:rPr lang="en-US" sz="800" dirty="0"/>
              <a:t> </a:t>
            </a:r>
            <a:r>
              <a:rPr lang="en-US" sz="800" dirty="0" err="1"/>
              <a:t>přestavbami</a:t>
            </a:r>
            <a:r>
              <a:rPr lang="en-US" sz="800" dirty="0"/>
              <a:t> ALK </a:t>
            </a:r>
            <a:r>
              <a:rPr lang="en-US" sz="800" dirty="0" err="1"/>
              <a:t>má</a:t>
            </a:r>
            <a:r>
              <a:rPr lang="en-US" sz="800" dirty="0"/>
              <a:t> </a:t>
            </a:r>
            <a:r>
              <a:rPr lang="en-US" sz="800" dirty="0" err="1"/>
              <a:t>být</a:t>
            </a:r>
            <a:r>
              <a:rPr lang="en-US" sz="800" dirty="0"/>
              <a:t> </a:t>
            </a:r>
            <a:r>
              <a:rPr lang="en-US" sz="800" dirty="0" err="1"/>
              <a:t>také</a:t>
            </a:r>
            <a:r>
              <a:rPr lang="en-US" sz="800" dirty="0"/>
              <a:t> </a:t>
            </a:r>
            <a:r>
              <a:rPr lang="en-US" sz="800" dirty="0" err="1"/>
              <a:t>podávána</a:t>
            </a:r>
            <a:r>
              <a:rPr lang="en-US" sz="800" dirty="0"/>
              <a:t> </a:t>
            </a:r>
            <a:r>
              <a:rPr lang="en-US" sz="800" dirty="0" err="1"/>
              <a:t>cílená</a:t>
            </a:r>
            <a:r>
              <a:rPr lang="en-US" sz="800" dirty="0"/>
              <a:t> </a:t>
            </a:r>
            <a:r>
              <a:rPr lang="en-US" sz="800" dirty="0" err="1"/>
              <a:t>léčba</a:t>
            </a:r>
            <a:r>
              <a:rPr lang="en-US" sz="800" dirty="0"/>
              <a:t> </a:t>
            </a:r>
            <a:r>
              <a:rPr lang="en-US" sz="800" dirty="0" err="1"/>
              <a:t>před</a:t>
            </a:r>
            <a:r>
              <a:rPr lang="en-US" sz="800" dirty="0"/>
              <a:t> </a:t>
            </a:r>
            <a:r>
              <a:rPr lang="en-US" sz="800" dirty="0" err="1"/>
              <a:t>podáním</a:t>
            </a:r>
            <a:r>
              <a:rPr lang="en-US" sz="800" dirty="0"/>
              <a:t> </a:t>
            </a:r>
            <a:r>
              <a:rPr lang="en-US" sz="800" dirty="0" err="1"/>
              <a:t>atezolizumabu</a:t>
            </a:r>
            <a:r>
              <a:rPr lang="en-US" sz="800" dirty="0"/>
              <a:t>. 2) </a:t>
            </a:r>
            <a:r>
              <a:rPr lang="en-US" sz="800" dirty="0" err="1"/>
              <a:t>Přípravek</a:t>
            </a:r>
            <a:r>
              <a:rPr lang="en-US" sz="800" dirty="0"/>
              <a:t> </a:t>
            </a:r>
            <a:r>
              <a:rPr lang="en-US" sz="800" dirty="0" err="1"/>
              <a:t>Tecentriq</a:t>
            </a:r>
            <a:r>
              <a:rPr lang="en-US" sz="800" dirty="0"/>
              <a:t> je v </a:t>
            </a:r>
            <a:r>
              <a:rPr lang="en-US" sz="800" dirty="0" err="1"/>
              <a:t>kombinaci</a:t>
            </a:r>
            <a:r>
              <a:rPr lang="en-US" sz="800" dirty="0"/>
              <a:t> s </a:t>
            </a:r>
            <a:r>
              <a:rPr lang="en-US" sz="800" dirty="0" err="1"/>
              <a:t>bevacizumabem</a:t>
            </a:r>
            <a:r>
              <a:rPr lang="en-US" sz="800" dirty="0"/>
              <a:t>, </a:t>
            </a:r>
            <a:r>
              <a:rPr lang="en-US" sz="800" dirty="0" err="1"/>
              <a:t>paklitaxelem</a:t>
            </a:r>
            <a:r>
              <a:rPr lang="en-US" sz="800" dirty="0"/>
              <a:t> a </a:t>
            </a:r>
            <a:r>
              <a:rPr lang="en-US" sz="800" dirty="0" err="1"/>
              <a:t>karboplatinou</a:t>
            </a:r>
            <a:r>
              <a:rPr lang="en-US" sz="800" dirty="0"/>
              <a:t> </a:t>
            </a:r>
            <a:r>
              <a:rPr lang="en-US" sz="800" dirty="0" err="1"/>
              <a:t>indikován</a:t>
            </a:r>
            <a:r>
              <a:rPr lang="en-US" sz="800" dirty="0"/>
              <a:t> k </a:t>
            </a:r>
            <a:r>
              <a:rPr lang="en-US" sz="800" dirty="0" err="1"/>
              <a:t>první</a:t>
            </a:r>
            <a:r>
              <a:rPr lang="en-US" sz="800" dirty="0"/>
              <a:t> </a:t>
            </a:r>
            <a:r>
              <a:rPr lang="en-US" sz="800" dirty="0" err="1"/>
              <a:t>linii</a:t>
            </a:r>
            <a:r>
              <a:rPr lang="en-US" sz="800" dirty="0"/>
              <a:t> </a:t>
            </a:r>
            <a:r>
              <a:rPr lang="en-US" sz="800" dirty="0" err="1"/>
              <a:t>léčby</a:t>
            </a:r>
            <a:r>
              <a:rPr lang="en-US" sz="800" dirty="0"/>
              <a:t> </a:t>
            </a:r>
            <a:r>
              <a:rPr lang="en-US" sz="800" dirty="0" err="1"/>
              <a:t>dospělých</a:t>
            </a:r>
            <a:r>
              <a:rPr lang="en-US" sz="800" dirty="0"/>
              <a:t> </a:t>
            </a:r>
            <a:r>
              <a:rPr lang="en-US" sz="800" dirty="0" err="1"/>
              <a:t>pacientů</a:t>
            </a:r>
            <a:r>
              <a:rPr lang="en-US" sz="800" dirty="0"/>
              <a:t> s </a:t>
            </a:r>
            <a:r>
              <a:rPr lang="en-US" sz="800" dirty="0" err="1"/>
              <a:t>metastazujícím</a:t>
            </a:r>
            <a:r>
              <a:rPr lang="en-US" sz="800" dirty="0"/>
              <a:t> </a:t>
            </a:r>
            <a:r>
              <a:rPr lang="en-US" sz="800" dirty="0" err="1"/>
              <a:t>neskvamózním</a:t>
            </a:r>
            <a:r>
              <a:rPr lang="en-US" sz="800" dirty="0"/>
              <a:t> NSCLC. U </a:t>
            </a:r>
            <a:r>
              <a:rPr lang="en-US" sz="800" dirty="0" err="1"/>
              <a:t>pacientů</a:t>
            </a:r>
            <a:r>
              <a:rPr lang="en-US" sz="800" dirty="0"/>
              <a:t> s </a:t>
            </a:r>
            <a:r>
              <a:rPr lang="en-US" sz="800" dirty="0" err="1"/>
              <a:t>aktivačními</a:t>
            </a:r>
            <a:r>
              <a:rPr lang="en-US" sz="800" dirty="0"/>
              <a:t> </a:t>
            </a:r>
            <a:r>
              <a:rPr lang="en-US" sz="800" dirty="0" err="1"/>
              <a:t>mutacemi</a:t>
            </a:r>
            <a:r>
              <a:rPr lang="en-US" sz="800" dirty="0"/>
              <a:t> EGFR </a:t>
            </a:r>
            <a:r>
              <a:rPr lang="en-US" sz="800" dirty="0" err="1"/>
              <a:t>nebo</a:t>
            </a:r>
            <a:r>
              <a:rPr lang="en-US" sz="800" dirty="0"/>
              <a:t> </a:t>
            </a:r>
            <a:r>
              <a:rPr lang="en-US" sz="800" dirty="0" err="1"/>
              <a:t>přestavbami</a:t>
            </a:r>
            <a:r>
              <a:rPr lang="en-US" sz="800" dirty="0"/>
              <a:t> ALK je </a:t>
            </a:r>
            <a:r>
              <a:rPr lang="en-US" sz="800" dirty="0" err="1"/>
              <a:t>přípravek</a:t>
            </a:r>
            <a:r>
              <a:rPr lang="en-US" sz="800" dirty="0"/>
              <a:t> </a:t>
            </a:r>
            <a:r>
              <a:rPr lang="en-US" sz="800" dirty="0" err="1"/>
              <a:t>Tecentriq</a:t>
            </a:r>
            <a:r>
              <a:rPr lang="en-US" sz="800" dirty="0"/>
              <a:t> v </a:t>
            </a:r>
            <a:r>
              <a:rPr lang="en-US" sz="800" dirty="0" err="1"/>
              <a:t>kombinaci</a:t>
            </a:r>
            <a:r>
              <a:rPr lang="en-US" sz="800" dirty="0"/>
              <a:t> s </a:t>
            </a:r>
            <a:r>
              <a:rPr lang="en-US" sz="800" dirty="0" err="1"/>
              <a:t>bevacizumabem</a:t>
            </a:r>
            <a:r>
              <a:rPr lang="en-US" sz="800" dirty="0"/>
              <a:t>, </a:t>
            </a:r>
            <a:r>
              <a:rPr lang="en-US" sz="800" dirty="0" err="1"/>
              <a:t>paklitaxelem</a:t>
            </a:r>
            <a:r>
              <a:rPr lang="en-US" sz="800" dirty="0"/>
              <a:t> a </a:t>
            </a:r>
            <a:r>
              <a:rPr lang="en-US" sz="800" dirty="0" err="1"/>
              <a:t>karboplatinou</a:t>
            </a:r>
            <a:r>
              <a:rPr lang="en-US" sz="800" dirty="0"/>
              <a:t> </a:t>
            </a:r>
            <a:r>
              <a:rPr lang="en-US" sz="800" dirty="0" err="1"/>
              <a:t>indikován</a:t>
            </a:r>
            <a:r>
              <a:rPr lang="en-US" sz="800" dirty="0"/>
              <a:t> </a:t>
            </a:r>
            <a:r>
              <a:rPr lang="en-US" sz="800" dirty="0" err="1"/>
              <a:t>až</a:t>
            </a:r>
            <a:r>
              <a:rPr lang="en-US" sz="800" dirty="0"/>
              <a:t> </a:t>
            </a:r>
            <a:r>
              <a:rPr lang="en-US" sz="800" dirty="0" err="1"/>
              <a:t>po</a:t>
            </a:r>
            <a:r>
              <a:rPr lang="en-US" sz="800" dirty="0"/>
              <a:t> </a:t>
            </a:r>
            <a:r>
              <a:rPr lang="en-US" sz="800" dirty="0" err="1"/>
              <a:t>selhání</a:t>
            </a:r>
            <a:r>
              <a:rPr lang="en-US" sz="800" dirty="0"/>
              <a:t> </a:t>
            </a:r>
            <a:r>
              <a:rPr lang="en-US" sz="800" dirty="0" err="1"/>
              <a:t>vhodných</a:t>
            </a:r>
            <a:r>
              <a:rPr lang="en-US" sz="800" dirty="0"/>
              <a:t> </a:t>
            </a:r>
            <a:r>
              <a:rPr lang="en-US" sz="800" dirty="0" err="1"/>
              <a:t>možností</a:t>
            </a:r>
            <a:r>
              <a:rPr lang="en-US" sz="800" dirty="0"/>
              <a:t> </a:t>
            </a:r>
            <a:r>
              <a:rPr lang="en-US" sz="800" dirty="0" err="1"/>
              <a:t>cílené</a:t>
            </a:r>
            <a:r>
              <a:rPr lang="en-US" sz="800" dirty="0"/>
              <a:t> </a:t>
            </a:r>
            <a:r>
              <a:rPr lang="en-US" sz="800" dirty="0" err="1"/>
              <a:t>léčby</a:t>
            </a:r>
            <a:r>
              <a:rPr lang="en-US" sz="800" i="1" dirty="0"/>
              <a:t>.</a:t>
            </a:r>
            <a:r>
              <a:rPr lang="en-US" sz="800" dirty="0"/>
              <a:t> 3) </a:t>
            </a:r>
            <a:r>
              <a:rPr lang="en-US" sz="800" dirty="0" err="1"/>
              <a:t>Přípravek</a:t>
            </a:r>
            <a:r>
              <a:rPr lang="en-US" sz="800" dirty="0"/>
              <a:t> </a:t>
            </a:r>
            <a:r>
              <a:rPr lang="en-US" sz="800" dirty="0" err="1"/>
              <a:t>Tecentriq</a:t>
            </a:r>
            <a:r>
              <a:rPr lang="en-US" sz="800" dirty="0"/>
              <a:t> je v </a:t>
            </a:r>
            <a:r>
              <a:rPr lang="en-US" sz="800" dirty="0" err="1"/>
              <a:t>kombinaci</a:t>
            </a:r>
            <a:r>
              <a:rPr lang="en-US" sz="800" dirty="0"/>
              <a:t> s nab-</a:t>
            </a:r>
            <a:r>
              <a:rPr lang="en-US" sz="800" dirty="0" err="1"/>
              <a:t>paklitaxelem</a:t>
            </a:r>
            <a:r>
              <a:rPr lang="en-US" sz="800" dirty="0"/>
              <a:t> a </a:t>
            </a:r>
            <a:r>
              <a:rPr lang="en-US" sz="800" dirty="0" err="1"/>
              <a:t>karboplatinou</a:t>
            </a:r>
            <a:r>
              <a:rPr lang="en-US" sz="800" dirty="0"/>
              <a:t> </a:t>
            </a:r>
            <a:r>
              <a:rPr lang="en-US" sz="800" dirty="0" err="1"/>
              <a:t>indikován</a:t>
            </a:r>
            <a:r>
              <a:rPr lang="en-US" sz="800" dirty="0"/>
              <a:t> k </a:t>
            </a:r>
            <a:r>
              <a:rPr lang="en-US" sz="800" dirty="0" err="1"/>
              <a:t>první</a:t>
            </a:r>
            <a:r>
              <a:rPr lang="en-US" sz="800" dirty="0"/>
              <a:t> </a:t>
            </a:r>
            <a:r>
              <a:rPr lang="en-US" sz="800" dirty="0" err="1"/>
              <a:t>linii</a:t>
            </a:r>
            <a:r>
              <a:rPr lang="en-US" sz="800" dirty="0"/>
              <a:t> </a:t>
            </a:r>
            <a:r>
              <a:rPr lang="en-US" sz="800" dirty="0" err="1"/>
              <a:t>léčby</a:t>
            </a:r>
            <a:r>
              <a:rPr lang="en-US" sz="800" dirty="0"/>
              <a:t> </a:t>
            </a:r>
            <a:r>
              <a:rPr lang="en-US" sz="800" dirty="0" err="1"/>
              <a:t>dospělých</a:t>
            </a:r>
            <a:r>
              <a:rPr lang="en-US" sz="800" dirty="0"/>
              <a:t> </a:t>
            </a:r>
            <a:r>
              <a:rPr lang="en-US" sz="800" dirty="0" err="1"/>
              <a:t>pacientů</a:t>
            </a:r>
            <a:r>
              <a:rPr lang="en-US" sz="800" dirty="0"/>
              <a:t> s </a:t>
            </a:r>
            <a:r>
              <a:rPr lang="en-US" sz="800" dirty="0" err="1"/>
              <a:t>metastazujícím</a:t>
            </a:r>
            <a:r>
              <a:rPr lang="en-US" sz="800" dirty="0"/>
              <a:t> </a:t>
            </a:r>
            <a:r>
              <a:rPr lang="en-US" sz="800" dirty="0" err="1"/>
              <a:t>neskvamózním</a:t>
            </a:r>
            <a:r>
              <a:rPr lang="en-US" sz="800" dirty="0"/>
              <a:t> NSCLC bez </a:t>
            </a:r>
            <a:r>
              <a:rPr lang="en-US" sz="800" dirty="0" err="1"/>
              <a:t>aktivačních</a:t>
            </a:r>
            <a:r>
              <a:rPr lang="en-US" sz="800" dirty="0"/>
              <a:t> </a:t>
            </a:r>
            <a:r>
              <a:rPr lang="en-US" sz="800" dirty="0" err="1"/>
              <a:t>mutací</a:t>
            </a:r>
            <a:r>
              <a:rPr lang="en-US" sz="800" dirty="0"/>
              <a:t> EGFR </a:t>
            </a:r>
            <a:r>
              <a:rPr lang="en-US" sz="800" dirty="0" err="1"/>
              <a:t>nebo</a:t>
            </a:r>
            <a:r>
              <a:rPr lang="en-US" sz="800" dirty="0"/>
              <a:t> bez </a:t>
            </a:r>
            <a:r>
              <a:rPr lang="en-US" sz="800" dirty="0" err="1"/>
              <a:t>přestavby</a:t>
            </a:r>
            <a:r>
              <a:rPr lang="en-US" sz="800" dirty="0"/>
              <a:t> ALK. 4) </a:t>
            </a:r>
            <a:r>
              <a:rPr lang="en-US" sz="800" dirty="0" err="1"/>
              <a:t>Přípravek</a:t>
            </a:r>
            <a:r>
              <a:rPr lang="en-US" sz="800" dirty="0"/>
              <a:t> </a:t>
            </a:r>
            <a:r>
              <a:rPr lang="en-US" sz="800" dirty="0" err="1"/>
              <a:t>Tecentriq</a:t>
            </a:r>
            <a:r>
              <a:rPr lang="en-US" sz="800" dirty="0"/>
              <a:t> je </a:t>
            </a:r>
            <a:r>
              <a:rPr lang="en-US" sz="800" dirty="0" err="1"/>
              <a:t>jako</a:t>
            </a:r>
            <a:r>
              <a:rPr lang="en-US" sz="800" dirty="0"/>
              <a:t> </a:t>
            </a:r>
            <a:r>
              <a:rPr lang="en-US" sz="800" dirty="0" err="1"/>
              <a:t>monoterapie</a:t>
            </a:r>
            <a:r>
              <a:rPr lang="en-US" sz="800" dirty="0"/>
              <a:t> </a:t>
            </a:r>
            <a:r>
              <a:rPr lang="en-US" sz="800" dirty="0" err="1"/>
              <a:t>indikován</a:t>
            </a:r>
            <a:r>
              <a:rPr lang="en-US" sz="800" dirty="0"/>
              <a:t> k </a:t>
            </a:r>
            <a:r>
              <a:rPr lang="en-US" sz="800" dirty="0" err="1"/>
              <a:t>první</a:t>
            </a:r>
            <a:r>
              <a:rPr lang="en-US" sz="800" dirty="0"/>
              <a:t> </a:t>
            </a:r>
            <a:r>
              <a:rPr lang="en-US" sz="800" dirty="0" err="1"/>
              <a:t>linii</a:t>
            </a:r>
            <a:r>
              <a:rPr lang="en-US" sz="800" dirty="0"/>
              <a:t> </a:t>
            </a:r>
            <a:r>
              <a:rPr lang="en-US" sz="800" dirty="0" err="1"/>
              <a:t>léčby</a:t>
            </a:r>
            <a:r>
              <a:rPr lang="en-US" sz="800" dirty="0"/>
              <a:t> </a:t>
            </a:r>
            <a:r>
              <a:rPr lang="en-US" sz="800" dirty="0" err="1"/>
              <a:t>dospělých</a:t>
            </a:r>
            <a:r>
              <a:rPr lang="en-US" sz="800" dirty="0"/>
              <a:t> </a:t>
            </a:r>
            <a:r>
              <a:rPr lang="en-US" sz="800" dirty="0" err="1"/>
              <a:t>pacientů</a:t>
            </a:r>
            <a:r>
              <a:rPr lang="en-US" sz="800" dirty="0"/>
              <a:t> s </a:t>
            </a:r>
            <a:r>
              <a:rPr lang="en-US" sz="800" dirty="0" err="1"/>
              <a:t>metastazujícím</a:t>
            </a:r>
            <a:r>
              <a:rPr lang="en-US" sz="800" dirty="0"/>
              <a:t> </a:t>
            </a:r>
            <a:r>
              <a:rPr lang="en-US" sz="800" dirty="0" err="1"/>
              <a:t>nemalobuněčným</a:t>
            </a:r>
            <a:r>
              <a:rPr lang="en-US" sz="800" dirty="0"/>
              <a:t> </a:t>
            </a:r>
            <a:r>
              <a:rPr lang="en-US" sz="800" dirty="0" err="1"/>
              <a:t>karcinomem</a:t>
            </a:r>
            <a:r>
              <a:rPr lang="en-US" sz="800" dirty="0"/>
              <a:t> </a:t>
            </a:r>
            <a:r>
              <a:rPr lang="en-US" sz="800" dirty="0" err="1"/>
              <a:t>plic</a:t>
            </a:r>
            <a:r>
              <a:rPr lang="en-US" sz="800" dirty="0"/>
              <a:t> (NSCLC), </a:t>
            </a:r>
            <a:r>
              <a:rPr lang="en-US" sz="800" dirty="0" err="1"/>
              <a:t>kteří</a:t>
            </a:r>
            <a:r>
              <a:rPr lang="en-US" sz="800" dirty="0"/>
              <a:t> </a:t>
            </a:r>
            <a:r>
              <a:rPr lang="en-US" sz="800" dirty="0" err="1"/>
              <a:t>mají</a:t>
            </a:r>
            <a:r>
              <a:rPr lang="en-US" sz="800" dirty="0"/>
              <a:t> </a:t>
            </a:r>
            <a:r>
              <a:rPr lang="en-US" sz="800" dirty="0" err="1"/>
              <a:t>nádory</a:t>
            </a:r>
            <a:r>
              <a:rPr lang="en-US" sz="800" dirty="0"/>
              <a:t> s </a:t>
            </a:r>
            <a:r>
              <a:rPr lang="en-US" sz="800" dirty="0" err="1"/>
              <a:t>expresí</a:t>
            </a:r>
            <a:r>
              <a:rPr lang="en-US" sz="800" dirty="0"/>
              <a:t> PD-L1 </a:t>
            </a:r>
            <a:r>
              <a:rPr lang="en-US" sz="800" dirty="0" err="1"/>
              <a:t>na</a:t>
            </a:r>
            <a:r>
              <a:rPr lang="en-US" sz="800" dirty="0"/>
              <a:t> ≥ 50 % TC </a:t>
            </a:r>
            <a:r>
              <a:rPr lang="en-US" sz="800" dirty="0" err="1"/>
              <a:t>nebo</a:t>
            </a:r>
            <a:r>
              <a:rPr lang="en-US" sz="800" dirty="0"/>
              <a:t> ≥ 10 % </a:t>
            </a:r>
            <a:r>
              <a:rPr lang="en-US" sz="800" dirty="0" err="1"/>
              <a:t>na</a:t>
            </a:r>
            <a:r>
              <a:rPr lang="en-US" sz="800" dirty="0"/>
              <a:t> tumor </a:t>
            </a:r>
            <a:r>
              <a:rPr lang="en-US" sz="800" dirty="0" err="1"/>
              <a:t>infiltrujících</a:t>
            </a:r>
            <a:r>
              <a:rPr lang="en-US" sz="800" dirty="0"/>
              <a:t> </a:t>
            </a:r>
            <a:r>
              <a:rPr lang="en-US" sz="800" dirty="0" err="1"/>
              <a:t>imunitních</a:t>
            </a:r>
            <a:r>
              <a:rPr lang="en-US" sz="800" dirty="0"/>
              <a:t> </a:t>
            </a:r>
            <a:r>
              <a:rPr lang="en-US" sz="800" dirty="0" err="1"/>
              <a:t>buňkách</a:t>
            </a:r>
            <a:r>
              <a:rPr lang="en-US" sz="800" dirty="0"/>
              <a:t> (IC) a </a:t>
            </a:r>
            <a:r>
              <a:rPr lang="en-US" sz="800" dirty="0" err="1"/>
              <a:t>kteří</a:t>
            </a:r>
            <a:r>
              <a:rPr lang="en-US" sz="800" dirty="0"/>
              <a:t> </a:t>
            </a:r>
            <a:r>
              <a:rPr lang="en-US" sz="800" dirty="0" err="1"/>
              <a:t>nemají</a:t>
            </a:r>
            <a:r>
              <a:rPr lang="en-US" sz="800" dirty="0"/>
              <a:t> NSCLC s </a:t>
            </a:r>
            <a:r>
              <a:rPr lang="en-US" sz="800" dirty="0" err="1"/>
              <a:t>mutacemi</a:t>
            </a:r>
            <a:r>
              <a:rPr lang="en-US" sz="800" dirty="0"/>
              <a:t> EGFR </a:t>
            </a:r>
            <a:r>
              <a:rPr lang="en-US" sz="800" dirty="0" err="1"/>
              <a:t>nebo</a:t>
            </a:r>
            <a:r>
              <a:rPr lang="en-US" sz="800" dirty="0"/>
              <a:t> </a:t>
            </a:r>
            <a:r>
              <a:rPr lang="en-US" sz="800" dirty="0" err="1"/>
              <a:t>přestavbami</a:t>
            </a:r>
            <a:r>
              <a:rPr lang="en-US" sz="800" dirty="0"/>
              <a:t> ALK. </a:t>
            </a:r>
            <a:r>
              <a:rPr lang="en-US" sz="800" i="1" u="sng" dirty="0" err="1"/>
              <a:t>Malobuněčný</a:t>
            </a:r>
            <a:r>
              <a:rPr lang="en-US" sz="800" i="1" u="sng" dirty="0"/>
              <a:t> </a:t>
            </a:r>
            <a:r>
              <a:rPr lang="en-US" sz="800" i="1" u="sng" dirty="0" err="1"/>
              <a:t>karcinom</a:t>
            </a:r>
            <a:r>
              <a:rPr lang="en-US" sz="800" i="1" u="sng" dirty="0"/>
              <a:t> </a:t>
            </a:r>
            <a:r>
              <a:rPr lang="en-US" sz="800" i="1" u="sng" dirty="0" err="1"/>
              <a:t>plic</a:t>
            </a:r>
            <a:r>
              <a:rPr lang="en-US" sz="800" i="1" u="sng" dirty="0"/>
              <a:t>:</a:t>
            </a:r>
            <a:r>
              <a:rPr lang="en-US" sz="800" u="sng" dirty="0"/>
              <a:t> </a:t>
            </a:r>
            <a:r>
              <a:rPr lang="en-US" sz="800" dirty="0" err="1"/>
              <a:t>Přípravek</a:t>
            </a:r>
            <a:r>
              <a:rPr lang="en-US" sz="800" dirty="0"/>
              <a:t> </a:t>
            </a:r>
            <a:r>
              <a:rPr lang="en-US" sz="800" dirty="0" err="1"/>
              <a:t>Tecentriq</a:t>
            </a:r>
            <a:r>
              <a:rPr lang="en-US" sz="800" dirty="0"/>
              <a:t> je v </a:t>
            </a:r>
            <a:r>
              <a:rPr lang="en-US" sz="800" dirty="0" err="1"/>
              <a:t>kombinaci</a:t>
            </a:r>
            <a:r>
              <a:rPr lang="en-US" sz="800" dirty="0"/>
              <a:t> s </a:t>
            </a:r>
            <a:r>
              <a:rPr lang="en-US" sz="800" dirty="0" err="1"/>
              <a:t>karboplatinou</a:t>
            </a:r>
            <a:r>
              <a:rPr lang="en-US" sz="800" dirty="0"/>
              <a:t> a </a:t>
            </a:r>
            <a:r>
              <a:rPr lang="en-US" sz="800" dirty="0" err="1"/>
              <a:t>etoposidem</a:t>
            </a:r>
            <a:r>
              <a:rPr lang="en-US" sz="800" dirty="0"/>
              <a:t> </a:t>
            </a:r>
            <a:r>
              <a:rPr lang="en-US" sz="800" dirty="0" err="1"/>
              <a:t>indikován</a:t>
            </a:r>
            <a:r>
              <a:rPr lang="en-US" sz="800" dirty="0"/>
              <a:t> k </a:t>
            </a:r>
            <a:r>
              <a:rPr lang="en-US" sz="800" dirty="0" err="1"/>
              <a:t>první</a:t>
            </a:r>
            <a:r>
              <a:rPr lang="en-US" sz="800" dirty="0"/>
              <a:t> </a:t>
            </a:r>
            <a:r>
              <a:rPr lang="en-US" sz="800" dirty="0" err="1"/>
              <a:t>linii</a:t>
            </a:r>
            <a:r>
              <a:rPr lang="en-US" sz="800" dirty="0"/>
              <a:t> </a:t>
            </a:r>
            <a:r>
              <a:rPr lang="en-US" sz="800" dirty="0" err="1"/>
              <a:t>léčby</a:t>
            </a:r>
            <a:r>
              <a:rPr lang="en-US" sz="800" dirty="0"/>
              <a:t> </a:t>
            </a:r>
            <a:r>
              <a:rPr lang="en-US" sz="800" dirty="0" err="1"/>
              <a:t>dospělých</a:t>
            </a:r>
            <a:r>
              <a:rPr lang="en-US" sz="800" dirty="0"/>
              <a:t> </a:t>
            </a:r>
            <a:r>
              <a:rPr lang="en-US" sz="800" dirty="0" err="1"/>
              <a:t>pacientů</a:t>
            </a:r>
            <a:r>
              <a:rPr lang="en-US" sz="800" dirty="0"/>
              <a:t> s </a:t>
            </a:r>
            <a:r>
              <a:rPr lang="en-US" sz="800" dirty="0" err="1"/>
              <a:t>extenzivním</a:t>
            </a:r>
            <a:r>
              <a:rPr lang="en-US" sz="800" dirty="0"/>
              <a:t> </a:t>
            </a:r>
            <a:r>
              <a:rPr lang="en-US" sz="800" dirty="0" err="1"/>
              <a:t>stádiem</a:t>
            </a:r>
            <a:r>
              <a:rPr lang="en-US" sz="800" dirty="0"/>
              <a:t> </a:t>
            </a:r>
            <a:r>
              <a:rPr lang="en-US" sz="800" dirty="0" err="1"/>
              <a:t>malobuněčného</a:t>
            </a:r>
            <a:r>
              <a:rPr lang="en-US" sz="800" dirty="0"/>
              <a:t> </a:t>
            </a:r>
            <a:r>
              <a:rPr lang="en-US" sz="800" dirty="0" err="1"/>
              <a:t>karcinomu</a:t>
            </a:r>
            <a:r>
              <a:rPr lang="en-US" sz="800" dirty="0"/>
              <a:t> </a:t>
            </a:r>
            <a:r>
              <a:rPr lang="en-US" sz="800" dirty="0" err="1"/>
              <a:t>plic</a:t>
            </a:r>
            <a:r>
              <a:rPr lang="en-US" sz="800" dirty="0"/>
              <a:t>. </a:t>
            </a:r>
            <a:r>
              <a:rPr lang="en-US" sz="800" i="1" u="sng" dirty="0"/>
              <a:t>Triple </a:t>
            </a:r>
            <a:r>
              <a:rPr lang="en-US" sz="800" i="1" u="sng" dirty="0" err="1"/>
              <a:t>negativní</a:t>
            </a:r>
            <a:r>
              <a:rPr lang="en-US" sz="800" i="1" u="sng" dirty="0"/>
              <a:t> </a:t>
            </a:r>
            <a:r>
              <a:rPr lang="en-US" sz="800" i="1" u="sng" dirty="0" err="1"/>
              <a:t>karcinom</a:t>
            </a:r>
            <a:r>
              <a:rPr lang="en-US" sz="800" i="1" u="sng" dirty="0"/>
              <a:t> </a:t>
            </a:r>
            <a:r>
              <a:rPr lang="en-US" sz="800" i="1" u="sng" dirty="0" err="1"/>
              <a:t>prsu</a:t>
            </a:r>
            <a:r>
              <a:rPr lang="en-US" sz="800" i="1" u="sng" dirty="0"/>
              <a:t>:</a:t>
            </a:r>
            <a:r>
              <a:rPr lang="en-US" sz="800" u="sng" dirty="0"/>
              <a:t> </a:t>
            </a:r>
            <a:r>
              <a:rPr lang="en-US" sz="800" dirty="0" err="1"/>
              <a:t>Přípravek</a:t>
            </a:r>
            <a:r>
              <a:rPr lang="en-US" sz="800" dirty="0"/>
              <a:t> </a:t>
            </a:r>
            <a:r>
              <a:rPr lang="en-US" sz="800" dirty="0" err="1"/>
              <a:t>Tecentriq</a:t>
            </a:r>
            <a:r>
              <a:rPr lang="en-US" sz="800" dirty="0"/>
              <a:t> je v </a:t>
            </a:r>
            <a:r>
              <a:rPr lang="en-US" sz="800" dirty="0" err="1"/>
              <a:t>kombinaci</a:t>
            </a:r>
            <a:r>
              <a:rPr lang="en-US" sz="800" dirty="0"/>
              <a:t> s nab-</a:t>
            </a:r>
            <a:r>
              <a:rPr lang="en-US" sz="800" dirty="0" err="1"/>
              <a:t>paklitaxelem</a:t>
            </a:r>
            <a:r>
              <a:rPr lang="en-US" sz="800" dirty="0"/>
              <a:t> </a:t>
            </a:r>
            <a:r>
              <a:rPr lang="en-US" sz="800" dirty="0" err="1"/>
              <a:t>indikován</a:t>
            </a:r>
            <a:r>
              <a:rPr lang="en-US" sz="800" dirty="0"/>
              <a:t> k </a:t>
            </a:r>
            <a:r>
              <a:rPr lang="en-US" sz="800" dirty="0" err="1"/>
              <a:t>léčbě</a:t>
            </a:r>
            <a:r>
              <a:rPr lang="en-US" sz="800" dirty="0"/>
              <a:t> </a:t>
            </a:r>
            <a:r>
              <a:rPr lang="en-US" sz="800" dirty="0" err="1"/>
              <a:t>dospělých</a:t>
            </a:r>
            <a:r>
              <a:rPr lang="en-US" sz="800" dirty="0"/>
              <a:t> </a:t>
            </a:r>
            <a:r>
              <a:rPr lang="en-US" sz="800" dirty="0" err="1"/>
              <a:t>pacientů</a:t>
            </a:r>
            <a:r>
              <a:rPr lang="en-US" sz="800" dirty="0"/>
              <a:t> s </a:t>
            </a:r>
            <a:r>
              <a:rPr lang="en-US" sz="800" dirty="0" err="1"/>
              <a:t>neresekovatelným</a:t>
            </a:r>
            <a:r>
              <a:rPr lang="en-US" sz="800" dirty="0"/>
              <a:t> </a:t>
            </a:r>
            <a:r>
              <a:rPr lang="en-US" sz="800" dirty="0" err="1"/>
              <a:t>lokálně</a:t>
            </a:r>
            <a:r>
              <a:rPr lang="en-US" sz="800" dirty="0"/>
              <a:t> </a:t>
            </a:r>
            <a:r>
              <a:rPr lang="en-US" sz="800" dirty="0" err="1"/>
              <a:t>pokročilým</a:t>
            </a:r>
            <a:r>
              <a:rPr lang="en-US" sz="800" dirty="0"/>
              <a:t> </a:t>
            </a:r>
            <a:r>
              <a:rPr lang="en-US" sz="800" dirty="0" err="1"/>
              <a:t>nebo</a:t>
            </a:r>
            <a:r>
              <a:rPr lang="en-US" sz="800" dirty="0"/>
              <a:t> </a:t>
            </a:r>
            <a:r>
              <a:rPr lang="en-US" sz="800" dirty="0" err="1"/>
              <a:t>metastazujícím</a:t>
            </a:r>
            <a:r>
              <a:rPr lang="en-US" sz="800" dirty="0"/>
              <a:t> triple </a:t>
            </a:r>
            <a:r>
              <a:rPr lang="en-US" sz="800" dirty="0" err="1"/>
              <a:t>negativním</a:t>
            </a:r>
            <a:r>
              <a:rPr lang="en-US" sz="800" dirty="0"/>
              <a:t> </a:t>
            </a:r>
            <a:r>
              <a:rPr lang="en-US" sz="800" dirty="0" err="1"/>
              <a:t>karcinomem</a:t>
            </a:r>
            <a:r>
              <a:rPr lang="en-US" sz="800" dirty="0"/>
              <a:t> </a:t>
            </a:r>
            <a:r>
              <a:rPr lang="en-US" sz="800" dirty="0" err="1"/>
              <a:t>prsu</a:t>
            </a:r>
            <a:r>
              <a:rPr lang="en-US" sz="800" dirty="0"/>
              <a:t> (TNBC), </a:t>
            </a:r>
            <a:r>
              <a:rPr lang="en-US" sz="800" dirty="0" err="1"/>
              <a:t>jejichž</a:t>
            </a:r>
            <a:r>
              <a:rPr lang="en-US" sz="800" dirty="0"/>
              <a:t> </a:t>
            </a:r>
            <a:r>
              <a:rPr lang="en-US" sz="800" dirty="0" err="1"/>
              <a:t>nádory</a:t>
            </a:r>
            <a:r>
              <a:rPr lang="en-US" sz="800" dirty="0"/>
              <a:t> </a:t>
            </a:r>
            <a:r>
              <a:rPr lang="en-US" sz="800" dirty="0" err="1"/>
              <a:t>mají</a:t>
            </a:r>
            <a:r>
              <a:rPr lang="en-US" sz="800" dirty="0"/>
              <a:t> </a:t>
            </a:r>
            <a:r>
              <a:rPr lang="en-US" sz="800" dirty="0" err="1"/>
              <a:t>expresi</a:t>
            </a:r>
            <a:r>
              <a:rPr lang="en-US" sz="800" dirty="0"/>
              <a:t> PD-L1 ≥ 1 % a </a:t>
            </a:r>
            <a:r>
              <a:rPr lang="en-US" sz="800" dirty="0" err="1"/>
              <a:t>kteří</a:t>
            </a:r>
            <a:r>
              <a:rPr lang="en-US" sz="800" dirty="0"/>
              <a:t> </a:t>
            </a:r>
            <a:r>
              <a:rPr lang="en-US" sz="800" dirty="0" err="1"/>
              <a:t>nebyli</a:t>
            </a:r>
            <a:r>
              <a:rPr lang="en-US" sz="800" dirty="0"/>
              <a:t> </a:t>
            </a:r>
            <a:r>
              <a:rPr lang="en-US" sz="800" dirty="0" err="1"/>
              <a:t>léčeni</a:t>
            </a:r>
            <a:r>
              <a:rPr lang="en-US" sz="800" dirty="0"/>
              <a:t> </a:t>
            </a:r>
            <a:r>
              <a:rPr lang="en-US" sz="800" dirty="0" err="1"/>
              <a:t>chemoterapií</a:t>
            </a:r>
            <a:r>
              <a:rPr lang="en-US" sz="800" dirty="0"/>
              <a:t> pro </a:t>
            </a:r>
            <a:r>
              <a:rPr lang="en-US" sz="800" dirty="0" err="1"/>
              <a:t>metastazující</a:t>
            </a:r>
            <a:r>
              <a:rPr lang="en-US" sz="800" dirty="0"/>
              <a:t> </a:t>
            </a:r>
            <a:r>
              <a:rPr lang="en-US" sz="800" dirty="0" err="1"/>
              <a:t>onemocnění</a:t>
            </a:r>
            <a:r>
              <a:rPr lang="en-US" sz="800" dirty="0"/>
              <a:t>. </a:t>
            </a:r>
            <a:r>
              <a:rPr lang="en-US" sz="800" u="sng" dirty="0" err="1"/>
              <a:t>Hepatocelulární</a:t>
            </a:r>
            <a:r>
              <a:rPr lang="en-US" sz="800" u="sng" dirty="0"/>
              <a:t> </a:t>
            </a:r>
            <a:r>
              <a:rPr lang="en-US" sz="800" u="sng" dirty="0" err="1"/>
              <a:t>karcinom</a:t>
            </a:r>
            <a:r>
              <a:rPr lang="en-US" sz="800" u="sng" dirty="0"/>
              <a:t>: </a:t>
            </a:r>
            <a:r>
              <a:rPr lang="en-US" sz="800" dirty="0" err="1"/>
              <a:t>Přípravek</a:t>
            </a:r>
            <a:r>
              <a:rPr lang="en-US" sz="800" dirty="0"/>
              <a:t> </a:t>
            </a:r>
            <a:r>
              <a:rPr lang="en-US" sz="800" dirty="0" err="1"/>
              <a:t>Tecentriq</a:t>
            </a:r>
            <a:r>
              <a:rPr lang="en-US" sz="800" dirty="0"/>
              <a:t> je v </a:t>
            </a:r>
            <a:r>
              <a:rPr lang="en-US" sz="800" dirty="0" err="1"/>
              <a:t>kombinaci</a:t>
            </a:r>
            <a:r>
              <a:rPr lang="en-US" sz="800" dirty="0"/>
              <a:t> s </a:t>
            </a:r>
            <a:r>
              <a:rPr lang="en-US" sz="800" dirty="0" err="1"/>
              <a:t>bevacizumabem</a:t>
            </a:r>
            <a:r>
              <a:rPr lang="en-US" sz="800" dirty="0"/>
              <a:t> </a:t>
            </a:r>
            <a:r>
              <a:rPr lang="en-US" sz="800" dirty="0" err="1"/>
              <a:t>indikován</a:t>
            </a:r>
            <a:r>
              <a:rPr lang="en-US" sz="800" dirty="0"/>
              <a:t> k </a:t>
            </a:r>
            <a:r>
              <a:rPr lang="en-US" sz="800" dirty="0" err="1"/>
              <a:t>léčbě</a:t>
            </a:r>
            <a:r>
              <a:rPr lang="en-US" sz="800" dirty="0"/>
              <a:t> </a:t>
            </a:r>
            <a:r>
              <a:rPr lang="en-US" sz="800" dirty="0" err="1"/>
              <a:t>dospělých</a:t>
            </a:r>
            <a:r>
              <a:rPr lang="en-US" sz="800" dirty="0"/>
              <a:t> </a:t>
            </a:r>
            <a:r>
              <a:rPr lang="en-US" sz="800" dirty="0" err="1"/>
              <a:t>pacientů</a:t>
            </a:r>
            <a:r>
              <a:rPr lang="en-US" sz="800" dirty="0"/>
              <a:t> s </a:t>
            </a:r>
            <a:r>
              <a:rPr lang="en-US" sz="800" dirty="0" err="1"/>
              <a:t>pokročilým</a:t>
            </a:r>
            <a:r>
              <a:rPr lang="en-US" sz="800" dirty="0"/>
              <a:t> </a:t>
            </a:r>
            <a:r>
              <a:rPr lang="en-US" sz="800" dirty="0" err="1"/>
              <a:t>nebo</a:t>
            </a:r>
            <a:r>
              <a:rPr lang="en-US" sz="800" dirty="0"/>
              <a:t> </a:t>
            </a:r>
            <a:r>
              <a:rPr lang="en-US" sz="800" dirty="0" err="1"/>
              <a:t>neresekovatelným</a:t>
            </a:r>
            <a:r>
              <a:rPr lang="en-US" sz="800" dirty="0"/>
              <a:t> </a:t>
            </a:r>
            <a:r>
              <a:rPr lang="en-US" sz="800" dirty="0" err="1"/>
              <a:t>hepatocelulárním</a:t>
            </a:r>
            <a:r>
              <a:rPr lang="en-US" sz="800" dirty="0"/>
              <a:t> </a:t>
            </a:r>
            <a:r>
              <a:rPr lang="en-US" sz="800" dirty="0" err="1"/>
              <a:t>karcinomem</a:t>
            </a:r>
            <a:r>
              <a:rPr lang="en-US" sz="800" dirty="0"/>
              <a:t> (HCC), </a:t>
            </a:r>
            <a:r>
              <a:rPr lang="en-US" sz="800" dirty="0" err="1"/>
              <a:t>kteří</a:t>
            </a:r>
            <a:r>
              <a:rPr lang="en-US" sz="800" dirty="0"/>
              <a:t> </a:t>
            </a:r>
            <a:r>
              <a:rPr lang="en-US" sz="800" dirty="0" err="1"/>
              <a:t>dosud</a:t>
            </a:r>
            <a:r>
              <a:rPr lang="en-US" sz="800" dirty="0"/>
              <a:t> </a:t>
            </a:r>
            <a:r>
              <a:rPr lang="en-US" sz="800" dirty="0" err="1"/>
              <a:t>neužívali</a:t>
            </a:r>
            <a:r>
              <a:rPr lang="en-US" sz="800" dirty="0"/>
              <a:t> </a:t>
            </a:r>
            <a:r>
              <a:rPr lang="en-US" sz="800" dirty="0" err="1"/>
              <a:t>systémovou</a:t>
            </a:r>
            <a:r>
              <a:rPr lang="en-US" sz="800" dirty="0"/>
              <a:t> </a:t>
            </a:r>
            <a:r>
              <a:rPr lang="en-US" sz="800" dirty="0" err="1"/>
              <a:t>léčbu</a:t>
            </a:r>
            <a:r>
              <a:rPr lang="en-US" sz="800" dirty="0"/>
              <a:t>. </a:t>
            </a:r>
            <a:r>
              <a:rPr lang="en-US" sz="800" b="1" dirty="0" err="1"/>
              <a:t>Dávkování</a:t>
            </a:r>
            <a:r>
              <a:rPr lang="en-US" sz="800" b="1" dirty="0"/>
              <a:t>: </a:t>
            </a:r>
            <a:r>
              <a:rPr lang="en-US" sz="800" dirty="0" err="1"/>
              <a:t>doporučená</a:t>
            </a:r>
            <a:r>
              <a:rPr lang="en-US" sz="800" dirty="0"/>
              <a:t> </a:t>
            </a:r>
            <a:r>
              <a:rPr lang="en-US" sz="800" dirty="0" err="1"/>
              <a:t>dávka</a:t>
            </a:r>
            <a:r>
              <a:rPr lang="en-US" sz="800" dirty="0"/>
              <a:t> </a:t>
            </a:r>
            <a:r>
              <a:rPr lang="en-US" sz="800" dirty="0" err="1"/>
              <a:t>přípravku</a:t>
            </a:r>
            <a:r>
              <a:rPr lang="en-US" sz="800" dirty="0"/>
              <a:t> </a:t>
            </a:r>
            <a:r>
              <a:rPr lang="en-US" sz="800" dirty="0" err="1"/>
              <a:t>Tecentriq</a:t>
            </a:r>
            <a:r>
              <a:rPr lang="en-US" sz="800" dirty="0"/>
              <a:t> je </a:t>
            </a:r>
            <a:r>
              <a:rPr lang="en-US" sz="800" dirty="0" err="1"/>
              <a:t>buď</a:t>
            </a:r>
            <a:r>
              <a:rPr lang="en-US" sz="800" dirty="0"/>
              <a:t> 840 mg </a:t>
            </a:r>
            <a:r>
              <a:rPr lang="en-US" sz="800" dirty="0" err="1"/>
              <a:t>podávaná</a:t>
            </a:r>
            <a:r>
              <a:rPr lang="en-US" sz="800" dirty="0"/>
              <a:t> </a:t>
            </a:r>
            <a:r>
              <a:rPr lang="en-US" sz="800" dirty="0" err="1"/>
              <a:t>intravenózně</a:t>
            </a:r>
            <a:r>
              <a:rPr lang="en-US" sz="800" dirty="0"/>
              <a:t> </a:t>
            </a:r>
            <a:r>
              <a:rPr lang="en-US" sz="800" dirty="0" err="1"/>
              <a:t>každé</a:t>
            </a:r>
            <a:r>
              <a:rPr lang="en-US" sz="800" dirty="0"/>
              <a:t> </a:t>
            </a:r>
            <a:r>
              <a:rPr lang="en-US" sz="800" dirty="0" err="1"/>
              <a:t>dva</a:t>
            </a:r>
            <a:r>
              <a:rPr lang="en-US" sz="800" dirty="0"/>
              <a:t> </a:t>
            </a:r>
            <a:r>
              <a:rPr lang="en-US" sz="800" dirty="0" err="1"/>
              <a:t>týdny</a:t>
            </a:r>
            <a:r>
              <a:rPr lang="en-US" sz="800" dirty="0"/>
              <a:t>, </a:t>
            </a:r>
            <a:r>
              <a:rPr lang="en-US" sz="800" dirty="0" err="1"/>
              <a:t>nebo</a:t>
            </a:r>
            <a:r>
              <a:rPr lang="en-US" sz="800" dirty="0"/>
              <a:t> 1 200 mg </a:t>
            </a:r>
            <a:r>
              <a:rPr lang="en-US" sz="800" dirty="0" err="1"/>
              <a:t>podávaná</a:t>
            </a:r>
            <a:r>
              <a:rPr lang="en-US" sz="800" dirty="0"/>
              <a:t> </a:t>
            </a:r>
            <a:r>
              <a:rPr lang="en-US" sz="800" dirty="0" err="1"/>
              <a:t>intravenózně</a:t>
            </a:r>
            <a:r>
              <a:rPr lang="en-US" sz="800" dirty="0"/>
              <a:t> </a:t>
            </a:r>
            <a:r>
              <a:rPr lang="en-US" sz="800" dirty="0" err="1"/>
              <a:t>každé</a:t>
            </a:r>
            <a:r>
              <a:rPr lang="en-US" sz="800" dirty="0"/>
              <a:t> </a:t>
            </a:r>
            <a:r>
              <a:rPr lang="en-US" sz="800" dirty="0" err="1"/>
              <a:t>tři</a:t>
            </a:r>
            <a:r>
              <a:rPr lang="en-US" sz="800" dirty="0"/>
              <a:t> </a:t>
            </a:r>
            <a:r>
              <a:rPr lang="en-US" sz="800" dirty="0" err="1"/>
              <a:t>týdny</a:t>
            </a:r>
            <a:r>
              <a:rPr lang="en-US" sz="800" dirty="0"/>
              <a:t> </a:t>
            </a:r>
            <a:r>
              <a:rPr lang="en-US" sz="800" dirty="0" err="1"/>
              <a:t>nebo</a:t>
            </a:r>
            <a:r>
              <a:rPr lang="en-US" sz="800" dirty="0"/>
              <a:t> 1 680 mg </a:t>
            </a:r>
            <a:r>
              <a:rPr lang="en-US" sz="800" dirty="0" err="1"/>
              <a:t>podávaná</a:t>
            </a:r>
            <a:r>
              <a:rPr lang="en-US" sz="800" dirty="0"/>
              <a:t> </a:t>
            </a:r>
            <a:r>
              <a:rPr lang="en-US" sz="800" dirty="0" err="1"/>
              <a:t>intravenózně</a:t>
            </a:r>
            <a:r>
              <a:rPr lang="en-US" sz="800" dirty="0"/>
              <a:t> </a:t>
            </a:r>
            <a:r>
              <a:rPr lang="en-US" sz="800" dirty="0" err="1"/>
              <a:t>každé</a:t>
            </a:r>
            <a:r>
              <a:rPr lang="en-US" sz="800" dirty="0"/>
              <a:t> </a:t>
            </a:r>
            <a:r>
              <a:rPr lang="en-US" sz="800" dirty="0" err="1"/>
              <a:t>čtyři</a:t>
            </a:r>
            <a:r>
              <a:rPr lang="en-US" sz="800" dirty="0"/>
              <a:t> </a:t>
            </a:r>
            <a:r>
              <a:rPr lang="en-US" sz="800" dirty="0" err="1" smtClean="0"/>
              <a:t>týdny</a:t>
            </a:r>
            <a:r>
              <a:rPr lang="cs-CZ" sz="800" dirty="0" smtClean="0"/>
              <a:t>,</a:t>
            </a:r>
            <a:r>
              <a:rPr lang="cs-CZ" sz="800" dirty="0"/>
              <a:t> </a:t>
            </a:r>
            <a:r>
              <a:rPr lang="cs-CZ" sz="800" dirty="0" smtClean="0"/>
              <a:t>doporučené </a:t>
            </a:r>
            <a:r>
              <a:rPr lang="cs-CZ" sz="800" dirty="0"/>
              <a:t>podání </a:t>
            </a:r>
            <a:r>
              <a:rPr lang="cs-CZ" sz="800" dirty="0" err="1"/>
              <a:t>Tecentriq</a:t>
            </a:r>
            <a:r>
              <a:rPr lang="cs-CZ" sz="800" dirty="0"/>
              <a:t> 1875mg injekční roztok je každé 3 týdny</a:t>
            </a:r>
            <a:r>
              <a:rPr lang="cs-CZ" sz="800" i="1" dirty="0"/>
              <a:t>*</a:t>
            </a:r>
            <a:r>
              <a:rPr lang="en-US" sz="800" dirty="0" smtClean="0"/>
              <a:t>(</a:t>
            </a:r>
            <a:r>
              <a:rPr lang="en-US" sz="800" dirty="0" err="1" smtClean="0"/>
              <a:t>blíže</a:t>
            </a:r>
            <a:r>
              <a:rPr lang="en-US" sz="800" dirty="0" smtClean="0"/>
              <a:t> </a:t>
            </a:r>
            <a:r>
              <a:rPr lang="en-US" sz="800" dirty="0" err="1"/>
              <a:t>viz</a:t>
            </a:r>
            <a:r>
              <a:rPr lang="en-US" sz="800" dirty="0"/>
              <a:t> </a:t>
            </a:r>
            <a:r>
              <a:rPr lang="en-US" sz="800" dirty="0" err="1"/>
              <a:t>příslušný</a:t>
            </a:r>
            <a:r>
              <a:rPr lang="en-US" sz="800" dirty="0"/>
              <a:t> </a:t>
            </a:r>
            <a:r>
              <a:rPr lang="en-US" sz="800" dirty="0" err="1"/>
              <a:t>Souhrn</a:t>
            </a:r>
            <a:r>
              <a:rPr lang="en-US" sz="800" dirty="0"/>
              <a:t> </a:t>
            </a:r>
            <a:r>
              <a:rPr lang="en-US" sz="800" dirty="0" err="1"/>
              <a:t>údajů</a:t>
            </a:r>
            <a:r>
              <a:rPr lang="en-US" sz="800" dirty="0"/>
              <a:t> o </a:t>
            </a:r>
            <a:r>
              <a:rPr lang="en-US" sz="800" dirty="0" err="1"/>
              <a:t>přípravku</a:t>
            </a:r>
            <a:r>
              <a:rPr lang="en-US" sz="800" dirty="0"/>
              <a:t> - SPC). </a:t>
            </a:r>
            <a:r>
              <a:rPr lang="en-US" sz="800" dirty="0" err="1"/>
              <a:t>Při</a:t>
            </a:r>
            <a:r>
              <a:rPr lang="en-US" sz="800" dirty="0"/>
              <a:t> </a:t>
            </a:r>
            <a:r>
              <a:rPr lang="en-US" sz="800" dirty="0" err="1"/>
              <a:t>podávání</a:t>
            </a:r>
            <a:r>
              <a:rPr lang="en-US" sz="800" dirty="0"/>
              <a:t> </a:t>
            </a:r>
            <a:r>
              <a:rPr lang="en-US" sz="800" dirty="0" err="1"/>
              <a:t>přípravku</a:t>
            </a:r>
            <a:r>
              <a:rPr lang="en-US" sz="800" dirty="0"/>
              <a:t> </a:t>
            </a:r>
            <a:r>
              <a:rPr lang="en-US" sz="800" dirty="0" err="1"/>
              <a:t>Tecentriq</a:t>
            </a:r>
            <a:r>
              <a:rPr lang="en-US" sz="800" dirty="0"/>
              <a:t> v </a:t>
            </a:r>
            <a:r>
              <a:rPr lang="en-US" sz="800" dirty="0" err="1"/>
              <a:t>kombinované</a:t>
            </a:r>
            <a:r>
              <a:rPr lang="en-US" sz="800" dirty="0"/>
              <a:t> </a:t>
            </a:r>
            <a:r>
              <a:rPr lang="en-US" sz="800" dirty="0" err="1"/>
              <a:t>terapii</a:t>
            </a:r>
            <a:r>
              <a:rPr lang="en-US" sz="800" dirty="0"/>
              <a:t> </a:t>
            </a:r>
            <a:r>
              <a:rPr lang="en-US" sz="800" dirty="0" err="1"/>
              <a:t>viz</a:t>
            </a:r>
            <a:r>
              <a:rPr lang="en-US" sz="800" dirty="0"/>
              <a:t> </a:t>
            </a:r>
            <a:r>
              <a:rPr lang="en-US" sz="800" dirty="0" err="1"/>
              <a:t>také</a:t>
            </a:r>
            <a:r>
              <a:rPr lang="en-US" sz="800" dirty="0"/>
              <a:t> </a:t>
            </a:r>
            <a:r>
              <a:rPr lang="en-US" sz="800" dirty="0" err="1"/>
              <a:t>úplné</a:t>
            </a:r>
            <a:r>
              <a:rPr lang="en-US" sz="800" dirty="0"/>
              <a:t> </a:t>
            </a:r>
            <a:r>
              <a:rPr lang="en-US" sz="800" dirty="0" err="1"/>
              <a:t>informace</a:t>
            </a:r>
            <a:r>
              <a:rPr lang="en-US" sz="800" dirty="0"/>
              <a:t> pro </a:t>
            </a:r>
            <a:r>
              <a:rPr lang="en-US" sz="800" dirty="0" err="1"/>
              <a:t>předepisování</a:t>
            </a:r>
            <a:r>
              <a:rPr lang="en-US" sz="800" dirty="0"/>
              <a:t> </a:t>
            </a:r>
            <a:r>
              <a:rPr lang="en-US" sz="800" dirty="0" err="1"/>
              <a:t>kombinované</a:t>
            </a:r>
            <a:r>
              <a:rPr lang="en-US" sz="800" dirty="0"/>
              <a:t> </a:t>
            </a:r>
            <a:r>
              <a:rPr lang="en-US" sz="800" dirty="0" err="1"/>
              <a:t>terapie</a:t>
            </a:r>
            <a:r>
              <a:rPr lang="en-US" sz="800" dirty="0"/>
              <a:t>.</a:t>
            </a:r>
            <a:r>
              <a:rPr lang="en-US" sz="800" b="1" dirty="0"/>
              <a:t> </a:t>
            </a:r>
            <a:r>
              <a:rPr lang="en-US" sz="800" dirty="0"/>
              <a:t> </a:t>
            </a:r>
            <a:r>
              <a:rPr lang="en-US" sz="800" b="1" dirty="0" err="1"/>
              <a:t>Způsob</a:t>
            </a:r>
            <a:r>
              <a:rPr lang="en-US" sz="800" b="1" dirty="0"/>
              <a:t> </a:t>
            </a:r>
            <a:r>
              <a:rPr lang="en-US" sz="800" b="1" dirty="0" err="1"/>
              <a:t>podání</a:t>
            </a:r>
            <a:r>
              <a:rPr lang="en-US" sz="800" b="1" dirty="0"/>
              <a:t>:</a:t>
            </a:r>
            <a:r>
              <a:rPr lang="en-US" sz="800" dirty="0"/>
              <a:t> </a:t>
            </a:r>
            <a:r>
              <a:rPr lang="en-US" sz="800" dirty="0" err="1"/>
              <a:t>Přípravek</a:t>
            </a:r>
            <a:r>
              <a:rPr lang="en-US" sz="800" dirty="0"/>
              <a:t> </a:t>
            </a:r>
            <a:r>
              <a:rPr lang="en-US" sz="800" dirty="0" err="1"/>
              <a:t>Tecentriq</a:t>
            </a:r>
            <a:r>
              <a:rPr lang="en-US" sz="800" dirty="0"/>
              <a:t> je pro </a:t>
            </a:r>
            <a:r>
              <a:rPr lang="en-US" sz="800" dirty="0" err="1"/>
              <a:t>intravenózní</a:t>
            </a:r>
            <a:r>
              <a:rPr lang="en-US" sz="800" dirty="0"/>
              <a:t> </a:t>
            </a:r>
            <a:r>
              <a:rPr lang="en-US" sz="800" dirty="0" err="1"/>
              <a:t>podání</a:t>
            </a:r>
            <a:r>
              <a:rPr lang="en-US" sz="800" dirty="0"/>
              <a:t>. </a:t>
            </a:r>
            <a:r>
              <a:rPr lang="en-US" sz="800" dirty="0" err="1"/>
              <a:t>Infuze</a:t>
            </a:r>
            <a:r>
              <a:rPr lang="en-US" sz="800" dirty="0"/>
              <a:t> </a:t>
            </a:r>
            <a:r>
              <a:rPr lang="en-US" sz="800" dirty="0" err="1"/>
              <a:t>nesmí</a:t>
            </a:r>
            <a:r>
              <a:rPr lang="en-US" sz="800" dirty="0"/>
              <a:t> </a:t>
            </a:r>
            <a:r>
              <a:rPr lang="en-US" sz="800" dirty="0" err="1"/>
              <a:t>být</a:t>
            </a:r>
            <a:r>
              <a:rPr lang="en-US" sz="800" dirty="0"/>
              <a:t> </a:t>
            </a:r>
            <a:r>
              <a:rPr lang="en-US" sz="800" dirty="0" err="1"/>
              <a:t>podávány</a:t>
            </a:r>
            <a:r>
              <a:rPr lang="en-US" sz="800" dirty="0"/>
              <a:t> </a:t>
            </a:r>
            <a:r>
              <a:rPr lang="en-US" sz="800" dirty="0" err="1"/>
              <a:t>jako</a:t>
            </a:r>
            <a:r>
              <a:rPr lang="en-US" sz="800" dirty="0"/>
              <a:t> </a:t>
            </a:r>
            <a:r>
              <a:rPr lang="en-US" sz="800" dirty="0" err="1"/>
              <a:t>intravenózní</a:t>
            </a:r>
            <a:r>
              <a:rPr lang="en-US" sz="800" dirty="0"/>
              <a:t> </a:t>
            </a:r>
            <a:r>
              <a:rPr lang="en-US" sz="800" dirty="0" err="1"/>
              <a:t>injekce</a:t>
            </a:r>
            <a:r>
              <a:rPr lang="en-US" sz="800" dirty="0"/>
              <a:t> </a:t>
            </a:r>
            <a:r>
              <a:rPr lang="en-US" sz="800" dirty="0" err="1"/>
              <a:t>nebo</a:t>
            </a:r>
            <a:r>
              <a:rPr lang="en-US" sz="800" dirty="0"/>
              <a:t> bolus. </a:t>
            </a:r>
            <a:r>
              <a:rPr lang="en-US" sz="800" dirty="0" err="1"/>
              <a:t>Úvodní</a:t>
            </a:r>
            <a:r>
              <a:rPr lang="en-US" sz="800" dirty="0"/>
              <a:t> </a:t>
            </a:r>
            <a:r>
              <a:rPr lang="en-US" sz="800" dirty="0" err="1"/>
              <a:t>dávka</a:t>
            </a:r>
            <a:r>
              <a:rPr lang="en-US" sz="800" dirty="0"/>
              <a:t> </a:t>
            </a:r>
            <a:r>
              <a:rPr lang="en-US" sz="800" dirty="0" err="1"/>
              <a:t>musí</a:t>
            </a:r>
            <a:r>
              <a:rPr lang="en-US" sz="800" dirty="0"/>
              <a:t> </a:t>
            </a:r>
            <a:r>
              <a:rPr lang="en-US" sz="800" dirty="0" err="1"/>
              <a:t>být</a:t>
            </a:r>
            <a:r>
              <a:rPr lang="en-US" sz="800" dirty="0"/>
              <a:t> </a:t>
            </a:r>
            <a:r>
              <a:rPr lang="en-US" sz="800" dirty="0" err="1"/>
              <a:t>podávána</a:t>
            </a:r>
            <a:r>
              <a:rPr lang="en-US" sz="800" dirty="0"/>
              <a:t> </a:t>
            </a:r>
            <a:r>
              <a:rPr lang="en-US" sz="800" dirty="0" err="1"/>
              <a:t>po</a:t>
            </a:r>
            <a:r>
              <a:rPr lang="en-US" sz="800" dirty="0"/>
              <a:t> </a:t>
            </a:r>
            <a:r>
              <a:rPr lang="en-US" sz="800" dirty="0" err="1"/>
              <a:t>dobu</a:t>
            </a:r>
            <a:r>
              <a:rPr lang="en-US" sz="800" dirty="0"/>
              <a:t> 60 </a:t>
            </a:r>
            <a:r>
              <a:rPr lang="en-US" sz="800" dirty="0" err="1"/>
              <a:t>minut</a:t>
            </a:r>
            <a:r>
              <a:rPr lang="en-US" sz="800" dirty="0"/>
              <a:t>. </a:t>
            </a:r>
            <a:r>
              <a:rPr lang="en-US" sz="800" dirty="0" err="1"/>
              <a:t>Pokud</a:t>
            </a:r>
            <a:r>
              <a:rPr lang="en-US" sz="800" dirty="0"/>
              <a:t> je </a:t>
            </a:r>
            <a:r>
              <a:rPr lang="en-US" sz="800" dirty="0" err="1"/>
              <a:t>první</a:t>
            </a:r>
            <a:r>
              <a:rPr lang="en-US" sz="800" dirty="0"/>
              <a:t> </a:t>
            </a:r>
            <a:r>
              <a:rPr lang="en-US" sz="800" dirty="0" err="1"/>
              <a:t>infuze</a:t>
            </a:r>
            <a:r>
              <a:rPr lang="en-US" sz="800" dirty="0"/>
              <a:t> </a:t>
            </a:r>
            <a:r>
              <a:rPr lang="en-US" sz="800" dirty="0" err="1"/>
              <a:t>dobře</a:t>
            </a:r>
            <a:r>
              <a:rPr lang="en-US" sz="800" dirty="0"/>
              <a:t> </a:t>
            </a:r>
            <a:r>
              <a:rPr lang="en-US" sz="800" dirty="0" err="1"/>
              <a:t>snášena</a:t>
            </a:r>
            <a:r>
              <a:rPr lang="en-US" sz="800" dirty="0"/>
              <a:t>, </a:t>
            </a:r>
            <a:r>
              <a:rPr lang="en-US" sz="800" dirty="0" err="1"/>
              <a:t>mohou</a:t>
            </a:r>
            <a:r>
              <a:rPr lang="en-US" sz="800" dirty="0"/>
              <a:t> </a:t>
            </a:r>
            <a:r>
              <a:rPr lang="en-US" sz="800" dirty="0" err="1"/>
              <a:t>být</a:t>
            </a:r>
            <a:r>
              <a:rPr lang="en-US" sz="800" dirty="0"/>
              <a:t> </a:t>
            </a:r>
            <a:r>
              <a:rPr lang="en-US" sz="800" dirty="0" err="1"/>
              <a:t>následující</a:t>
            </a:r>
            <a:r>
              <a:rPr lang="en-US" sz="800" dirty="0"/>
              <a:t> </a:t>
            </a:r>
            <a:r>
              <a:rPr lang="en-US" sz="800" dirty="0" err="1"/>
              <a:t>infuze</a:t>
            </a:r>
            <a:r>
              <a:rPr lang="en-US" sz="800" dirty="0"/>
              <a:t> </a:t>
            </a:r>
            <a:r>
              <a:rPr lang="en-US" sz="800" dirty="0" err="1"/>
              <a:t>podávány</a:t>
            </a:r>
            <a:r>
              <a:rPr lang="en-US" sz="800" dirty="0"/>
              <a:t> </a:t>
            </a:r>
            <a:r>
              <a:rPr lang="en-US" sz="800" dirty="0" err="1"/>
              <a:t>po</a:t>
            </a:r>
            <a:r>
              <a:rPr lang="en-US" sz="800" dirty="0"/>
              <a:t> </a:t>
            </a:r>
            <a:r>
              <a:rPr lang="en-US" sz="800" dirty="0" err="1"/>
              <a:t>dobu</a:t>
            </a:r>
            <a:r>
              <a:rPr lang="en-US" sz="800" dirty="0"/>
              <a:t> 30 </a:t>
            </a:r>
            <a:r>
              <a:rPr lang="en-US" sz="800" dirty="0" err="1"/>
              <a:t>minut</a:t>
            </a:r>
            <a:r>
              <a:rPr lang="en-US" sz="800" dirty="0" smtClean="0"/>
              <a:t>.</a:t>
            </a:r>
            <a:r>
              <a:rPr lang="cs-CZ" sz="800" b="1" dirty="0"/>
              <a:t> </a:t>
            </a:r>
            <a:r>
              <a:rPr lang="cs-CZ" sz="800" b="1" dirty="0" err="1"/>
              <a:t>Tecentriq</a:t>
            </a:r>
            <a:r>
              <a:rPr lang="cs-CZ" sz="800" b="1" dirty="0"/>
              <a:t> 1875mg injekční roztok musí být podán výhradně subkutánně</a:t>
            </a:r>
            <a:r>
              <a:rPr lang="cs-CZ" sz="800" dirty="0"/>
              <a:t>, po dobu 7 min, střídavě do P a L stehna</a:t>
            </a:r>
            <a:r>
              <a:rPr lang="cs-CZ" sz="800" i="1" dirty="0"/>
              <a:t>*</a:t>
            </a:r>
            <a:r>
              <a:rPr lang="en-US" sz="800" dirty="0" smtClean="0"/>
              <a:t> </a:t>
            </a:r>
            <a:r>
              <a:rPr lang="en-US" sz="800" dirty="0" err="1"/>
              <a:t>Doporučuje</a:t>
            </a:r>
            <a:r>
              <a:rPr lang="en-US" sz="800" dirty="0"/>
              <a:t> se, aby </a:t>
            </a:r>
            <a:r>
              <a:rPr lang="en-US" sz="800" dirty="0" err="1"/>
              <a:t>pacienti</a:t>
            </a:r>
            <a:r>
              <a:rPr lang="en-US" sz="800" dirty="0"/>
              <a:t> s </a:t>
            </a:r>
            <a:r>
              <a:rPr lang="en-US" sz="800" dirty="0" err="1"/>
              <a:t>neresekovatelným</a:t>
            </a:r>
            <a:r>
              <a:rPr lang="en-US" sz="800" dirty="0"/>
              <a:t>, </a:t>
            </a:r>
            <a:r>
              <a:rPr lang="en-US" sz="800" dirty="0" err="1"/>
              <a:t>pokročilým</a:t>
            </a:r>
            <a:r>
              <a:rPr lang="en-US" sz="800" dirty="0"/>
              <a:t> </a:t>
            </a:r>
            <a:r>
              <a:rPr lang="en-US" sz="800" dirty="0" err="1"/>
              <a:t>nebo</a:t>
            </a:r>
            <a:r>
              <a:rPr lang="en-US" sz="800" dirty="0"/>
              <a:t> </a:t>
            </a:r>
            <a:r>
              <a:rPr lang="en-US" sz="800" dirty="0" err="1"/>
              <a:t>metastazujícím</a:t>
            </a:r>
            <a:r>
              <a:rPr lang="en-US" sz="800" dirty="0"/>
              <a:t> </a:t>
            </a:r>
            <a:r>
              <a:rPr lang="en-US" sz="800" dirty="0" err="1"/>
              <a:t>karcinomem</a:t>
            </a:r>
            <a:r>
              <a:rPr lang="en-US" sz="800" dirty="0"/>
              <a:t> </a:t>
            </a:r>
            <a:r>
              <a:rPr lang="en-US" sz="800" dirty="0" err="1"/>
              <a:t>byli</a:t>
            </a:r>
            <a:r>
              <a:rPr lang="en-US" sz="800" dirty="0"/>
              <a:t> </a:t>
            </a:r>
            <a:r>
              <a:rPr lang="en-US" sz="800" dirty="0" err="1"/>
              <a:t>léčeni</a:t>
            </a:r>
            <a:r>
              <a:rPr lang="en-US" sz="800" dirty="0"/>
              <a:t> </a:t>
            </a:r>
            <a:r>
              <a:rPr lang="en-US" sz="800" dirty="0" err="1"/>
              <a:t>přípravkem</a:t>
            </a:r>
            <a:r>
              <a:rPr lang="en-US" sz="800" dirty="0"/>
              <a:t> </a:t>
            </a:r>
            <a:r>
              <a:rPr lang="en-US" sz="800" dirty="0" err="1"/>
              <a:t>Tecentriq</a:t>
            </a:r>
            <a:r>
              <a:rPr lang="en-US" sz="800" dirty="0"/>
              <a:t>, </a:t>
            </a:r>
            <a:r>
              <a:rPr lang="en-US" sz="800" dirty="0" err="1"/>
              <a:t>dokud</a:t>
            </a:r>
            <a:r>
              <a:rPr lang="en-US" sz="800" dirty="0"/>
              <a:t> </a:t>
            </a:r>
            <a:r>
              <a:rPr lang="en-US" sz="800" dirty="0" err="1"/>
              <a:t>nedojde</a:t>
            </a:r>
            <a:r>
              <a:rPr lang="en-US" sz="800" dirty="0"/>
              <a:t> </a:t>
            </a:r>
            <a:r>
              <a:rPr lang="en-US" sz="800" dirty="0" err="1"/>
              <a:t>ke</a:t>
            </a:r>
            <a:r>
              <a:rPr lang="en-US" sz="800" dirty="0"/>
              <a:t> </a:t>
            </a:r>
            <a:r>
              <a:rPr lang="en-US" sz="800" dirty="0" err="1"/>
              <a:t>ztrátě</a:t>
            </a:r>
            <a:r>
              <a:rPr lang="en-US" sz="800" dirty="0"/>
              <a:t> </a:t>
            </a:r>
            <a:r>
              <a:rPr lang="en-US" sz="800" dirty="0" err="1"/>
              <a:t>klinického</a:t>
            </a:r>
            <a:r>
              <a:rPr lang="en-US" sz="800" dirty="0"/>
              <a:t> </a:t>
            </a:r>
            <a:r>
              <a:rPr lang="en-US" sz="800" dirty="0" err="1"/>
              <a:t>přínosu</a:t>
            </a:r>
            <a:r>
              <a:rPr lang="en-US" sz="800" dirty="0"/>
              <a:t>, k </a:t>
            </a:r>
            <a:r>
              <a:rPr lang="en-US" sz="800" dirty="0" err="1"/>
              <a:t>progresi</a:t>
            </a:r>
            <a:r>
              <a:rPr lang="en-US" sz="800" dirty="0"/>
              <a:t> </a:t>
            </a:r>
            <a:r>
              <a:rPr lang="en-US" sz="800" dirty="0" err="1"/>
              <a:t>onemocnění</a:t>
            </a:r>
            <a:r>
              <a:rPr lang="en-US" sz="800" dirty="0"/>
              <a:t> </a:t>
            </a:r>
            <a:r>
              <a:rPr lang="en-US" sz="800" dirty="0" err="1"/>
              <a:t>nebo</a:t>
            </a:r>
            <a:r>
              <a:rPr lang="en-US" sz="800" dirty="0"/>
              <a:t> k </a:t>
            </a:r>
            <a:r>
              <a:rPr lang="en-US" sz="800" dirty="0" err="1"/>
              <a:t>nezvládnutelné</a:t>
            </a:r>
            <a:r>
              <a:rPr lang="en-US" sz="800" dirty="0"/>
              <a:t> </a:t>
            </a:r>
            <a:r>
              <a:rPr lang="en-US" sz="800" dirty="0" err="1"/>
              <a:t>toxicitě</a:t>
            </a:r>
            <a:r>
              <a:rPr lang="en-US" sz="800" dirty="0"/>
              <a:t> (</a:t>
            </a:r>
            <a:r>
              <a:rPr lang="en-US" sz="800" dirty="0" err="1"/>
              <a:t>blíže</a:t>
            </a:r>
            <a:r>
              <a:rPr lang="en-US" sz="800" dirty="0"/>
              <a:t> </a:t>
            </a:r>
            <a:r>
              <a:rPr lang="en-US" sz="800" dirty="0" err="1"/>
              <a:t>viz</a:t>
            </a:r>
            <a:r>
              <a:rPr lang="en-US" sz="800" dirty="0"/>
              <a:t> </a:t>
            </a:r>
            <a:r>
              <a:rPr lang="en-US" sz="800" dirty="0" err="1"/>
              <a:t>příslušný</a:t>
            </a:r>
            <a:r>
              <a:rPr lang="en-US" sz="800" dirty="0"/>
              <a:t> </a:t>
            </a:r>
            <a:r>
              <a:rPr lang="en-US" sz="800" dirty="0" err="1"/>
              <a:t>Souhrn</a:t>
            </a:r>
            <a:r>
              <a:rPr lang="en-US" sz="800" dirty="0"/>
              <a:t> </a:t>
            </a:r>
            <a:r>
              <a:rPr lang="en-US" sz="800" dirty="0" err="1"/>
              <a:t>údajů</a:t>
            </a:r>
            <a:r>
              <a:rPr lang="en-US" sz="800" dirty="0"/>
              <a:t> o </a:t>
            </a:r>
            <a:r>
              <a:rPr lang="en-US" sz="800" dirty="0" err="1"/>
              <a:t>přípravku</a:t>
            </a:r>
            <a:r>
              <a:rPr lang="en-US" sz="800" dirty="0"/>
              <a:t> - SPC). *U </a:t>
            </a:r>
            <a:r>
              <a:rPr lang="en-US" sz="800" dirty="0" err="1"/>
              <a:t>pacientů</a:t>
            </a:r>
            <a:r>
              <a:rPr lang="en-US" sz="800" dirty="0"/>
              <a:t> v </a:t>
            </a:r>
            <a:r>
              <a:rPr lang="en-US" sz="800" dirty="0" err="1"/>
              <a:t>časném</a:t>
            </a:r>
            <a:r>
              <a:rPr lang="en-US" sz="800" dirty="0"/>
              <a:t> </a:t>
            </a:r>
            <a:r>
              <a:rPr lang="en-US" sz="800" dirty="0" err="1"/>
              <a:t>stadiu</a:t>
            </a:r>
            <a:r>
              <a:rPr lang="en-US" sz="800" dirty="0"/>
              <a:t> NSCLC je </a:t>
            </a:r>
            <a:r>
              <a:rPr lang="en-US" sz="800" dirty="0" err="1"/>
              <a:t>doporučena</a:t>
            </a:r>
            <a:r>
              <a:rPr lang="en-US" sz="800" dirty="0"/>
              <a:t> </a:t>
            </a:r>
            <a:r>
              <a:rPr lang="en-US" sz="800" dirty="0" err="1"/>
              <a:t>léčba</a:t>
            </a:r>
            <a:r>
              <a:rPr lang="en-US" sz="800" dirty="0"/>
              <a:t> </a:t>
            </a:r>
            <a:r>
              <a:rPr lang="en-US" sz="800" dirty="0" err="1"/>
              <a:t>po</a:t>
            </a:r>
            <a:r>
              <a:rPr lang="en-US" sz="800" dirty="0"/>
              <a:t> </a:t>
            </a:r>
            <a:r>
              <a:rPr lang="en-US" sz="800" dirty="0" err="1"/>
              <a:t>dobu</a:t>
            </a:r>
            <a:r>
              <a:rPr lang="en-US" sz="800" dirty="0"/>
              <a:t> 1 </a:t>
            </a:r>
            <a:r>
              <a:rPr lang="en-US" sz="800" dirty="0" err="1"/>
              <a:t>roku</a:t>
            </a:r>
            <a:r>
              <a:rPr lang="en-US" sz="800" dirty="0"/>
              <a:t> do </a:t>
            </a:r>
            <a:r>
              <a:rPr lang="en-US" sz="800" dirty="0" err="1"/>
              <a:t>rekurence</a:t>
            </a:r>
            <a:r>
              <a:rPr lang="en-US" sz="800" dirty="0"/>
              <a:t> </a:t>
            </a:r>
            <a:r>
              <a:rPr lang="en-US" sz="800" dirty="0" err="1"/>
              <a:t>onemocnění</a:t>
            </a:r>
            <a:r>
              <a:rPr lang="en-US" sz="800" dirty="0"/>
              <a:t> </a:t>
            </a:r>
            <a:r>
              <a:rPr lang="en-US" sz="800" dirty="0" err="1"/>
              <a:t>nebo</a:t>
            </a:r>
            <a:r>
              <a:rPr lang="en-US" sz="800" dirty="0"/>
              <a:t> </a:t>
            </a:r>
            <a:r>
              <a:rPr lang="en-US" sz="800" dirty="0" err="1"/>
              <a:t>nepřijatelné</a:t>
            </a:r>
            <a:r>
              <a:rPr lang="en-US" sz="800" dirty="0"/>
              <a:t> toxicity. </a:t>
            </a:r>
            <a:r>
              <a:rPr lang="en-US" sz="800" dirty="0" err="1"/>
              <a:t>Snižování</a:t>
            </a:r>
            <a:r>
              <a:rPr lang="en-US" sz="800" dirty="0"/>
              <a:t> </a:t>
            </a:r>
            <a:r>
              <a:rPr lang="en-US" sz="800" dirty="0" err="1"/>
              <a:t>dávky</a:t>
            </a:r>
            <a:r>
              <a:rPr lang="en-US" sz="800" dirty="0"/>
              <a:t> </a:t>
            </a:r>
            <a:r>
              <a:rPr lang="en-US" sz="800" dirty="0" err="1"/>
              <a:t>atezolizumabu</a:t>
            </a:r>
            <a:r>
              <a:rPr lang="en-US" sz="800" dirty="0"/>
              <a:t> se </a:t>
            </a:r>
            <a:r>
              <a:rPr lang="en-US" sz="800" dirty="0" err="1"/>
              <a:t>nedoporučuje</a:t>
            </a:r>
            <a:r>
              <a:rPr lang="en-US" sz="800" dirty="0"/>
              <a:t>. </a:t>
            </a:r>
            <a:r>
              <a:rPr lang="en-US" sz="800" dirty="0" err="1"/>
              <a:t>Doporučení</a:t>
            </a:r>
            <a:r>
              <a:rPr lang="en-US" sz="800" dirty="0"/>
              <a:t> pro </a:t>
            </a:r>
            <a:r>
              <a:rPr lang="en-US" sz="800" dirty="0" err="1"/>
              <a:t>úpravy</a:t>
            </a:r>
            <a:r>
              <a:rPr lang="en-US" sz="800" dirty="0"/>
              <a:t> </a:t>
            </a:r>
            <a:r>
              <a:rPr lang="en-US" sz="800" dirty="0" err="1"/>
              <a:t>dávkování</a:t>
            </a:r>
            <a:r>
              <a:rPr lang="en-US" sz="800" dirty="0"/>
              <a:t> u </a:t>
            </a:r>
            <a:r>
              <a:rPr lang="en-US" sz="800" dirty="0" err="1"/>
              <a:t>konkrétních</a:t>
            </a:r>
            <a:r>
              <a:rPr lang="en-US" sz="800" dirty="0"/>
              <a:t> </a:t>
            </a:r>
            <a:r>
              <a:rPr lang="en-US" sz="800" dirty="0" err="1"/>
              <a:t>nežádoucích</a:t>
            </a:r>
            <a:r>
              <a:rPr lang="en-US" sz="800" dirty="0"/>
              <a:t> </a:t>
            </a:r>
            <a:r>
              <a:rPr lang="en-US" sz="800" dirty="0" err="1"/>
              <a:t>účinků</a:t>
            </a:r>
            <a:r>
              <a:rPr lang="en-US" sz="800" dirty="0"/>
              <a:t> </a:t>
            </a:r>
            <a:r>
              <a:rPr lang="en-US" sz="800" dirty="0" err="1"/>
              <a:t>naleznete</a:t>
            </a:r>
            <a:r>
              <a:rPr lang="en-US" sz="800" dirty="0"/>
              <a:t> v SPC. </a:t>
            </a:r>
            <a:r>
              <a:rPr lang="en-US" sz="800" dirty="0" err="1"/>
              <a:t>Pacienti</a:t>
            </a:r>
            <a:r>
              <a:rPr lang="en-US" sz="800" dirty="0"/>
              <a:t> </a:t>
            </a:r>
            <a:r>
              <a:rPr lang="en-US" sz="800" dirty="0" err="1"/>
              <a:t>léčení</a:t>
            </a:r>
            <a:r>
              <a:rPr lang="en-US" sz="800" dirty="0"/>
              <a:t> </a:t>
            </a:r>
            <a:r>
              <a:rPr lang="en-US" sz="800" dirty="0" err="1"/>
              <a:t>přípravkem</a:t>
            </a:r>
            <a:r>
              <a:rPr lang="en-US" sz="800" dirty="0"/>
              <a:t> </a:t>
            </a:r>
            <a:r>
              <a:rPr lang="en-US" sz="800" dirty="0" err="1"/>
              <a:t>Tecentriq</a:t>
            </a:r>
            <a:r>
              <a:rPr lang="en-US" sz="800" dirty="0"/>
              <a:t> v </a:t>
            </a:r>
            <a:r>
              <a:rPr lang="en-US" sz="800" dirty="0" err="1"/>
              <a:t>monoterapii</a:t>
            </a:r>
            <a:r>
              <a:rPr lang="en-US" sz="800" dirty="0"/>
              <a:t> v </a:t>
            </a:r>
            <a:r>
              <a:rPr lang="en-US" sz="800" dirty="0" err="1"/>
              <a:t>první</a:t>
            </a:r>
            <a:r>
              <a:rPr lang="en-US" sz="800" dirty="0"/>
              <a:t> </a:t>
            </a:r>
            <a:r>
              <a:rPr lang="en-US" sz="800" dirty="0" err="1"/>
              <a:t>linii</a:t>
            </a:r>
            <a:r>
              <a:rPr lang="en-US" sz="800" dirty="0"/>
              <a:t> UK, *v </a:t>
            </a:r>
            <a:r>
              <a:rPr lang="en-US" sz="800" dirty="0" err="1"/>
              <a:t>časném</a:t>
            </a:r>
            <a:r>
              <a:rPr lang="en-US" sz="800" dirty="0"/>
              <a:t> </a:t>
            </a:r>
            <a:r>
              <a:rPr lang="en-US" sz="800" dirty="0" err="1"/>
              <a:t>stadiu</a:t>
            </a:r>
            <a:r>
              <a:rPr lang="en-US" sz="800" dirty="0"/>
              <a:t> NSCLC a v </a:t>
            </a:r>
            <a:r>
              <a:rPr lang="en-US" sz="800" dirty="0" err="1"/>
              <a:t>první</a:t>
            </a:r>
            <a:r>
              <a:rPr lang="en-US" sz="800" dirty="0"/>
              <a:t> </a:t>
            </a:r>
            <a:r>
              <a:rPr lang="en-US" sz="800" dirty="0" err="1"/>
              <a:t>linii</a:t>
            </a:r>
            <a:r>
              <a:rPr lang="en-US" sz="800" dirty="0"/>
              <a:t> </a:t>
            </a:r>
            <a:r>
              <a:rPr lang="en-US" sz="800" dirty="0" err="1"/>
              <a:t>metastazujícího</a:t>
            </a:r>
            <a:r>
              <a:rPr lang="en-US" sz="800" dirty="0"/>
              <a:t> </a:t>
            </a:r>
            <a:r>
              <a:rPr lang="en-US" sz="800" dirty="0" err="1"/>
              <a:t>NSCLC,a</a:t>
            </a:r>
            <a:r>
              <a:rPr lang="en-US" sz="800" dirty="0"/>
              <a:t> </a:t>
            </a:r>
            <a:r>
              <a:rPr lang="en-US" sz="800" dirty="0" err="1"/>
              <a:t>pacienti</a:t>
            </a:r>
            <a:r>
              <a:rPr lang="en-US" sz="800" dirty="0"/>
              <a:t> </a:t>
            </a:r>
            <a:r>
              <a:rPr lang="en-US" sz="800" dirty="0" err="1"/>
              <a:t>léčení</a:t>
            </a:r>
            <a:r>
              <a:rPr lang="en-US" sz="800" dirty="0"/>
              <a:t> </a:t>
            </a:r>
            <a:r>
              <a:rPr lang="en-US" sz="800" dirty="0" err="1"/>
              <a:t>přípravkem</a:t>
            </a:r>
            <a:r>
              <a:rPr lang="en-US" sz="800" dirty="0"/>
              <a:t> </a:t>
            </a:r>
            <a:r>
              <a:rPr lang="en-US" sz="800" dirty="0" err="1"/>
              <a:t>Tecentriq</a:t>
            </a:r>
            <a:r>
              <a:rPr lang="en-US" sz="800" dirty="0"/>
              <a:t> v </a:t>
            </a:r>
            <a:r>
              <a:rPr lang="en-US" sz="800" dirty="0" err="1"/>
              <a:t>kombinované</a:t>
            </a:r>
            <a:r>
              <a:rPr lang="en-US" sz="800" dirty="0"/>
              <a:t> </a:t>
            </a:r>
            <a:r>
              <a:rPr lang="en-US" sz="800" dirty="0" err="1"/>
              <a:t>terapii</a:t>
            </a:r>
            <a:r>
              <a:rPr lang="en-US" sz="800" dirty="0"/>
              <a:t> s </a:t>
            </a:r>
            <a:r>
              <a:rPr lang="en-US" sz="800" dirty="0" err="1"/>
              <a:t>dříve</a:t>
            </a:r>
            <a:r>
              <a:rPr lang="en-US" sz="800" dirty="0"/>
              <a:t> </a:t>
            </a:r>
            <a:r>
              <a:rPr lang="en-US" sz="800" dirty="0" err="1"/>
              <a:t>neléčeným</a:t>
            </a:r>
            <a:r>
              <a:rPr lang="en-US" sz="800" dirty="0"/>
              <a:t> TNBC </a:t>
            </a:r>
            <a:r>
              <a:rPr lang="en-US" sz="800" dirty="0" err="1"/>
              <a:t>mají</a:t>
            </a:r>
            <a:r>
              <a:rPr lang="en-US" sz="800" dirty="0"/>
              <a:t> </a:t>
            </a:r>
            <a:r>
              <a:rPr lang="en-US" sz="800" dirty="0" err="1"/>
              <a:t>být</a:t>
            </a:r>
            <a:r>
              <a:rPr lang="en-US" sz="800" dirty="0"/>
              <a:t> k </a:t>
            </a:r>
            <a:r>
              <a:rPr lang="en-US" sz="800" dirty="0" err="1"/>
              <a:t>léčbě</a:t>
            </a:r>
            <a:r>
              <a:rPr lang="en-US" sz="800" dirty="0"/>
              <a:t> </a:t>
            </a:r>
            <a:r>
              <a:rPr lang="en-US" sz="800" dirty="0" err="1"/>
              <a:t>vybíráni</a:t>
            </a:r>
            <a:r>
              <a:rPr lang="en-US" sz="800" dirty="0"/>
              <a:t> </a:t>
            </a:r>
            <a:r>
              <a:rPr lang="en-US" sz="800" dirty="0" err="1"/>
              <a:t>na</a:t>
            </a:r>
            <a:r>
              <a:rPr lang="en-US" sz="800" dirty="0"/>
              <a:t> </a:t>
            </a:r>
            <a:r>
              <a:rPr lang="en-US" sz="800" dirty="0" err="1"/>
              <a:t>základě</a:t>
            </a:r>
            <a:r>
              <a:rPr lang="en-US" sz="800" dirty="0"/>
              <a:t> </a:t>
            </a:r>
            <a:r>
              <a:rPr lang="en-US" sz="800" dirty="0" err="1"/>
              <a:t>potvrzené</a:t>
            </a:r>
            <a:r>
              <a:rPr lang="en-US" sz="800" dirty="0"/>
              <a:t> </a:t>
            </a:r>
            <a:r>
              <a:rPr lang="en-US" sz="800" dirty="0" err="1"/>
              <a:t>exprese</a:t>
            </a:r>
            <a:r>
              <a:rPr lang="en-US" sz="800" dirty="0"/>
              <a:t> PD-L1 </a:t>
            </a:r>
            <a:r>
              <a:rPr lang="en-US" sz="800" dirty="0" err="1"/>
              <a:t>validovaným</a:t>
            </a:r>
            <a:r>
              <a:rPr lang="en-US" sz="800" dirty="0"/>
              <a:t> </a:t>
            </a:r>
            <a:r>
              <a:rPr lang="en-US" sz="800" dirty="0" err="1"/>
              <a:t>testem</a:t>
            </a:r>
            <a:r>
              <a:rPr lang="en-US" sz="800" dirty="0"/>
              <a:t>. </a:t>
            </a:r>
            <a:r>
              <a:rPr lang="en-US" sz="800" b="1" dirty="0" err="1"/>
              <a:t>Kontraindikace</a:t>
            </a:r>
            <a:r>
              <a:rPr lang="en-US" sz="800" b="1" dirty="0"/>
              <a:t>:</a:t>
            </a:r>
            <a:r>
              <a:rPr lang="en-US" sz="800" dirty="0"/>
              <a:t> </a:t>
            </a:r>
            <a:r>
              <a:rPr lang="en-US" sz="800" dirty="0" err="1"/>
              <a:t>Hypersenzitivita</a:t>
            </a:r>
            <a:r>
              <a:rPr lang="en-US" sz="800" dirty="0"/>
              <a:t> </a:t>
            </a:r>
            <a:r>
              <a:rPr lang="en-US" sz="800" dirty="0" err="1"/>
              <a:t>na</a:t>
            </a:r>
            <a:r>
              <a:rPr lang="en-US" sz="800" dirty="0"/>
              <a:t> </a:t>
            </a:r>
            <a:r>
              <a:rPr lang="en-US" sz="800" dirty="0" err="1"/>
              <a:t>atezolizumab</a:t>
            </a:r>
            <a:r>
              <a:rPr lang="en-US" sz="800" dirty="0"/>
              <a:t> </a:t>
            </a:r>
            <a:r>
              <a:rPr lang="en-US" sz="800" dirty="0" err="1"/>
              <a:t>nebo</a:t>
            </a:r>
            <a:r>
              <a:rPr lang="en-US" sz="800" dirty="0"/>
              <a:t> </a:t>
            </a:r>
            <a:r>
              <a:rPr lang="en-US" sz="800" dirty="0" err="1"/>
              <a:t>na</a:t>
            </a:r>
            <a:r>
              <a:rPr lang="en-US" sz="800" dirty="0"/>
              <a:t> </a:t>
            </a:r>
            <a:r>
              <a:rPr lang="en-US" sz="800" dirty="0" err="1"/>
              <a:t>kteroukoli</a:t>
            </a:r>
            <a:r>
              <a:rPr lang="en-US" sz="800" dirty="0"/>
              <a:t> </a:t>
            </a:r>
            <a:r>
              <a:rPr lang="en-US" sz="800" dirty="0" err="1"/>
              <a:t>pomocnou</a:t>
            </a:r>
            <a:r>
              <a:rPr lang="en-US" sz="800" dirty="0"/>
              <a:t> </a:t>
            </a:r>
            <a:r>
              <a:rPr lang="en-US" sz="800" dirty="0" err="1"/>
              <a:t>látku</a:t>
            </a:r>
            <a:r>
              <a:rPr lang="en-US" sz="800" dirty="0"/>
              <a:t>. </a:t>
            </a:r>
            <a:r>
              <a:rPr lang="en-US" sz="800" b="1" dirty="0" err="1"/>
              <a:t>Upozornění</a:t>
            </a:r>
            <a:r>
              <a:rPr lang="en-US" sz="800" b="1" dirty="0"/>
              <a:t>:</a:t>
            </a:r>
            <a:r>
              <a:rPr lang="en-US" sz="800" dirty="0"/>
              <a:t> Z </a:t>
            </a:r>
            <a:r>
              <a:rPr lang="en-US" sz="800" dirty="0" err="1"/>
              <a:t>důvodu</a:t>
            </a:r>
            <a:r>
              <a:rPr lang="en-US" sz="800" dirty="0"/>
              <a:t> </a:t>
            </a:r>
            <a:r>
              <a:rPr lang="en-US" sz="800" dirty="0" err="1"/>
              <a:t>snadnější</a:t>
            </a:r>
            <a:r>
              <a:rPr lang="en-US" sz="800" dirty="0"/>
              <a:t> </a:t>
            </a:r>
            <a:r>
              <a:rPr lang="en-US" sz="800" dirty="0" err="1"/>
              <a:t>zpětné</a:t>
            </a:r>
            <a:r>
              <a:rPr lang="en-US" sz="800" dirty="0"/>
              <a:t> </a:t>
            </a:r>
            <a:r>
              <a:rPr lang="en-US" sz="800" dirty="0" err="1"/>
              <a:t>zjistitelnosti</a:t>
            </a:r>
            <a:r>
              <a:rPr lang="en-US" sz="800" dirty="0"/>
              <a:t> </a:t>
            </a:r>
            <a:r>
              <a:rPr lang="en-US" sz="800" dirty="0" err="1"/>
              <a:t>biologických</a:t>
            </a:r>
            <a:r>
              <a:rPr lang="en-US" sz="800" dirty="0"/>
              <a:t> </a:t>
            </a:r>
            <a:r>
              <a:rPr lang="en-US" sz="800" dirty="0" err="1"/>
              <a:t>léčivých</a:t>
            </a:r>
            <a:r>
              <a:rPr lang="en-US" sz="800" dirty="0"/>
              <a:t> </a:t>
            </a:r>
            <a:r>
              <a:rPr lang="en-US" sz="800" dirty="0" err="1"/>
              <a:t>přípravků</a:t>
            </a:r>
            <a:r>
              <a:rPr lang="en-US" sz="800" dirty="0"/>
              <a:t> </a:t>
            </a:r>
            <a:r>
              <a:rPr lang="en-US" sz="800" dirty="0" err="1"/>
              <a:t>má</a:t>
            </a:r>
            <a:r>
              <a:rPr lang="en-US" sz="800" dirty="0"/>
              <a:t> </a:t>
            </a:r>
            <a:r>
              <a:rPr lang="en-US" sz="800" dirty="0" err="1"/>
              <a:t>být</a:t>
            </a:r>
            <a:r>
              <a:rPr lang="en-US" sz="800" dirty="0"/>
              <a:t> </a:t>
            </a:r>
            <a:r>
              <a:rPr lang="en-US" sz="800" dirty="0" err="1"/>
              <a:t>obchodní</a:t>
            </a:r>
            <a:r>
              <a:rPr lang="en-US" sz="800" dirty="0"/>
              <a:t> </a:t>
            </a:r>
            <a:r>
              <a:rPr lang="en-US" sz="800" dirty="0" err="1"/>
              <a:t>název</a:t>
            </a:r>
            <a:r>
              <a:rPr lang="en-US" sz="800" dirty="0"/>
              <a:t> a </a:t>
            </a:r>
            <a:r>
              <a:rPr lang="en-US" sz="800" dirty="0" err="1"/>
              <a:t>číslo</a:t>
            </a:r>
            <a:r>
              <a:rPr lang="en-US" sz="800" dirty="0"/>
              <a:t> </a:t>
            </a:r>
            <a:r>
              <a:rPr lang="en-US" sz="800" dirty="0" err="1"/>
              <a:t>šarže</a:t>
            </a:r>
            <a:r>
              <a:rPr lang="en-US" sz="800" dirty="0"/>
              <a:t> </a:t>
            </a:r>
            <a:r>
              <a:rPr lang="en-US" sz="800" dirty="0" err="1"/>
              <a:t>podávaného</a:t>
            </a:r>
            <a:r>
              <a:rPr lang="en-US" sz="800" dirty="0"/>
              <a:t> </a:t>
            </a:r>
            <a:r>
              <a:rPr lang="en-US" sz="800" dirty="0" err="1"/>
              <a:t>přípravku</a:t>
            </a:r>
            <a:r>
              <a:rPr lang="en-US" sz="800" dirty="0"/>
              <a:t> </a:t>
            </a:r>
            <a:r>
              <a:rPr lang="en-US" sz="800" dirty="0" err="1"/>
              <a:t>zřetelně</a:t>
            </a:r>
            <a:r>
              <a:rPr lang="en-US" sz="800" dirty="0"/>
              <a:t> </a:t>
            </a:r>
            <a:r>
              <a:rPr lang="en-US" sz="800" dirty="0" err="1"/>
              <a:t>zaznamenány</a:t>
            </a:r>
            <a:r>
              <a:rPr lang="en-US" sz="800" dirty="0"/>
              <a:t> v </a:t>
            </a:r>
            <a:r>
              <a:rPr lang="en-US" sz="800" dirty="0" err="1"/>
              <a:t>pacientově</a:t>
            </a:r>
            <a:r>
              <a:rPr lang="en-US" sz="800" dirty="0"/>
              <a:t> </a:t>
            </a:r>
            <a:r>
              <a:rPr lang="en-US" sz="800" dirty="0" err="1"/>
              <a:t>dokumentaci</a:t>
            </a:r>
            <a:r>
              <a:rPr lang="en-US" sz="800" dirty="0"/>
              <a:t>. </a:t>
            </a:r>
            <a:r>
              <a:rPr lang="en-US" sz="800" b="1" i="1" dirty="0" err="1"/>
              <a:t>Byly</a:t>
            </a:r>
            <a:r>
              <a:rPr lang="en-US" sz="800" b="1" i="1" dirty="0"/>
              <a:t> </a:t>
            </a:r>
            <a:r>
              <a:rPr lang="en-US" sz="800" b="1" i="1" dirty="0" err="1"/>
              <a:t>pozorovány</a:t>
            </a:r>
            <a:r>
              <a:rPr lang="en-US" sz="800" b="1" i="1" dirty="0"/>
              <a:t> </a:t>
            </a:r>
            <a:r>
              <a:rPr lang="en-US" sz="800" b="1" i="1" dirty="0" err="1"/>
              <a:t>imunitně</a:t>
            </a:r>
            <a:r>
              <a:rPr lang="en-US" sz="800" b="1" i="1" dirty="0"/>
              <a:t> </a:t>
            </a:r>
            <a:r>
              <a:rPr lang="en-US" sz="800" b="1" i="1" dirty="0" err="1"/>
              <a:t>podmíněné</a:t>
            </a:r>
            <a:r>
              <a:rPr lang="en-US" sz="800" b="1" i="1" dirty="0"/>
              <a:t> </a:t>
            </a:r>
            <a:r>
              <a:rPr lang="en-US" sz="800" b="1" i="1" dirty="0" err="1"/>
              <a:t>nežádoucí</a:t>
            </a:r>
            <a:r>
              <a:rPr lang="en-US" sz="800" b="1" i="1" dirty="0"/>
              <a:t> </a:t>
            </a:r>
            <a:r>
              <a:rPr lang="en-US" sz="800" b="1" i="1" dirty="0" err="1"/>
              <a:t>účinky</a:t>
            </a:r>
            <a:r>
              <a:rPr lang="en-US" sz="800" b="1" i="1" dirty="0"/>
              <a:t> </a:t>
            </a:r>
            <a:r>
              <a:rPr lang="en-US" sz="800" b="1" i="1" dirty="0" err="1"/>
              <a:t>postihující</a:t>
            </a:r>
            <a:r>
              <a:rPr lang="en-US" sz="800" b="1" i="1" dirty="0"/>
              <a:t> </a:t>
            </a:r>
            <a:r>
              <a:rPr lang="en-US" sz="800" b="1" i="1" dirty="0" err="1"/>
              <a:t>více</a:t>
            </a:r>
            <a:r>
              <a:rPr lang="en-US" sz="800" b="1" i="1" dirty="0"/>
              <a:t> </a:t>
            </a:r>
            <a:r>
              <a:rPr lang="en-US" sz="800" b="1" i="1" dirty="0" err="1"/>
              <a:t>než</a:t>
            </a:r>
            <a:r>
              <a:rPr lang="en-US" sz="800" b="1" i="1" dirty="0"/>
              <a:t> </a:t>
            </a:r>
            <a:r>
              <a:rPr lang="en-US" sz="800" b="1" i="1" dirty="0" err="1"/>
              <a:t>jeden</a:t>
            </a:r>
            <a:r>
              <a:rPr lang="en-US" sz="800" b="1" i="1" dirty="0"/>
              <a:t> </a:t>
            </a:r>
            <a:r>
              <a:rPr lang="en-US" sz="800" b="1" i="1" dirty="0" err="1"/>
              <a:t>tělesný</a:t>
            </a:r>
            <a:r>
              <a:rPr lang="en-US" sz="800" b="1" i="1" dirty="0"/>
              <a:t> </a:t>
            </a:r>
            <a:r>
              <a:rPr lang="en-US" sz="800" b="1" i="1" dirty="0" err="1"/>
              <a:t>systém</a:t>
            </a:r>
            <a:r>
              <a:rPr lang="en-US" sz="800" b="1" i="1" dirty="0"/>
              <a:t>.</a:t>
            </a:r>
            <a:r>
              <a:rPr lang="en-US" sz="800" dirty="0"/>
              <a:t> </a:t>
            </a:r>
            <a:r>
              <a:rPr lang="en-US" sz="800" dirty="0" err="1"/>
              <a:t>Většina</a:t>
            </a:r>
            <a:r>
              <a:rPr lang="en-US" sz="800" dirty="0"/>
              <a:t> </a:t>
            </a:r>
            <a:r>
              <a:rPr lang="en-US" sz="800" dirty="0" err="1"/>
              <a:t>imunitně</a:t>
            </a:r>
            <a:r>
              <a:rPr lang="en-US" sz="800" dirty="0"/>
              <a:t> </a:t>
            </a:r>
            <a:r>
              <a:rPr lang="en-US" sz="800" dirty="0" err="1"/>
              <a:t>podmíněných</a:t>
            </a:r>
            <a:r>
              <a:rPr lang="en-US" sz="800" dirty="0"/>
              <a:t> </a:t>
            </a:r>
            <a:r>
              <a:rPr lang="en-US" sz="800" dirty="0" err="1"/>
              <a:t>nežádoucích</a:t>
            </a:r>
            <a:r>
              <a:rPr lang="en-US" sz="800" dirty="0"/>
              <a:t> </a:t>
            </a:r>
            <a:r>
              <a:rPr lang="en-US" sz="800" dirty="0" err="1"/>
              <a:t>účinků</a:t>
            </a:r>
            <a:r>
              <a:rPr lang="en-US" sz="800" dirty="0"/>
              <a:t> </a:t>
            </a:r>
            <a:r>
              <a:rPr lang="en-US" sz="800" dirty="0" err="1"/>
              <a:t>vyskytujících</a:t>
            </a:r>
            <a:r>
              <a:rPr lang="en-US" sz="800" dirty="0"/>
              <a:t> se v </a:t>
            </a:r>
            <a:r>
              <a:rPr lang="en-US" sz="800" dirty="0" err="1"/>
              <a:t>průběhu</a:t>
            </a:r>
            <a:r>
              <a:rPr lang="en-US" sz="800" dirty="0"/>
              <a:t> </a:t>
            </a:r>
            <a:r>
              <a:rPr lang="en-US" sz="800" dirty="0" err="1"/>
              <a:t>léčby</a:t>
            </a:r>
            <a:r>
              <a:rPr lang="en-US" sz="800" dirty="0"/>
              <a:t> </a:t>
            </a:r>
            <a:r>
              <a:rPr lang="en-US" sz="800" dirty="0" err="1"/>
              <a:t>atezolizumabem</a:t>
            </a:r>
            <a:r>
              <a:rPr lang="en-US" sz="800" dirty="0"/>
              <a:t> </a:t>
            </a:r>
            <a:r>
              <a:rPr lang="en-US" sz="800" dirty="0" err="1"/>
              <a:t>byla</a:t>
            </a:r>
            <a:r>
              <a:rPr lang="en-US" sz="800" dirty="0"/>
              <a:t> </a:t>
            </a:r>
            <a:r>
              <a:rPr lang="en-US" sz="800" dirty="0" err="1"/>
              <a:t>reverzibilních</a:t>
            </a:r>
            <a:r>
              <a:rPr lang="en-US" sz="800" dirty="0"/>
              <a:t> </a:t>
            </a:r>
            <a:r>
              <a:rPr lang="en-US" sz="800" dirty="0" err="1"/>
              <a:t>při</a:t>
            </a:r>
            <a:r>
              <a:rPr lang="en-US" sz="800" dirty="0"/>
              <a:t> </a:t>
            </a:r>
            <a:r>
              <a:rPr lang="en-US" sz="800" dirty="0" err="1"/>
              <a:t>přerušení</a:t>
            </a:r>
            <a:r>
              <a:rPr lang="en-US" sz="800" dirty="0"/>
              <a:t> </a:t>
            </a:r>
            <a:r>
              <a:rPr lang="en-US" sz="800" dirty="0" err="1"/>
              <a:t>podávání</a:t>
            </a:r>
            <a:r>
              <a:rPr lang="en-US" sz="800" dirty="0"/>
              <a:t> </a:t>
            </a:r>
            <a:r>
              <a:rPr lang="en-US" sz="800" dirty="0" err="1"/>
              <a:t>atezolizumabu</a:t>
            </a:r>
            <a:r>
              <a:rPr lang="en-US" sz="800" dirty="0"/>
              <a:t> a </a:t>
            </a:r>
            <a:r>
              <a:rPr lang="en-US" sz="800" dirty="0" err="1"/>
              <a:t>zahájení</a:t>
            </a:r>
            <a:r>
              <a:rPr lang="en-US" sz="800" dirty="0"/>
              <a:t> </a:t>
            </a:r>
            <a:r>
              <a:rPr lang="en-US" sz="800" dirty="0" err="1"/>
              <a:t>léčby</a:t>
            </a:r>
            <a:r>
              <a:rPr lang="en-US" sz="800" dirty="0"/>
              <a:t> </a:t>
            </a:r>
            <a:r>
              <a:rPr lang="en-US" sz="800" dirty="0" err="1"/>
              <a:t>kortikosteroidy</a:t>
            </a:r>
            <a:r>
              <a:rPr lang="en-US" sz="800" dirty="0"/>
              <a:t> a/</a:t>
            </a:r>
            <a:r>
              <a:rPr lang="en-US" sz="800" dirty="0" err="1"/>
              <a:t>nebo</a:t>
            </a:r>
            <a:r>
              <a:rPr lang="en-US" sz="800" dirty="0"/>
              <a:t> </a:t>
            </a:r>
            <a:r>
              <a:rPr lang="en-US" sz="800" dirty="0" err="1"/>
              <a:t>podpůrné</a:t>
            </a:r>
            <a:r>
              <a:rPr lang="en-US" sz="800" dirty="0"/>
              <a:t> </a:t>
            </a:r>
            <a:r>
              <a:rPr lang="en-US" sz="800" dirty="0" err="1"/>
              <a:t>péče</a:t>
            </a:r>
            <a:r>
              <a:rPr lang="en-US" sz="800" dirty="0"/>
              <a:t>. </a:t>
            </a:r>
            <a:r>
              <a:rPr lang="en-US" sz="800" dirty="0" err="1"/>
              <a:t>Při</a:t>
            </a:r>
            <a:r>
              <a:rPr lang="en-US" sz="800" dirty="0"/>
              <a:t> </a:t>
            </a:r>
            <a:r>
              <a:rPr lang="en-US" sz="800" dirty="0" err="1"/>
              <a:t>podezření</a:t>
            </a:r>
            <a:r>
              <a:rPr lang="en-US" sz="800" dirty="0"/>
              <a:t> </a:t>
            </a:r>
            <a:r>
              <a:rPr lang="en-US" sz="800" dirty="0" err="1"/>
              <a:t>na</a:t>
            </a:r>
            <a:r>
              <a:rPr lang="en-US" sz="800" dirty="0"/>
              <a:t> </a:t>
            </a:r>
            <a:r>
              <a:rPr lang="en-US" sz="800" dirty="0" err="1"/>
              <a:t>imunitně</a:t>
            </a:r>
            <a:r>
              <a:rPr lang="en-US" sz="800" dirty="0"/>
              <a:t> </a:t>
            </a:r>
            <a:r>
              <a:rPr lang="en-US" sz="800" dirty="0" err="1"/>
              <a:t>podmíněné</a:t>
            </a:r>
            <a:r>
              <a:rPr lang="en-US" sz="800" dirty="0"/>
              <a:t> </a:t>
            </a:r>
            <a:r>
              <a:rPr lang="en-US" sz="800" dirty="0" err="1"/>
              <a:t>nežádoucí</a:t>
            </a:r>
            <a:r>
              <a:rPr lang="en-US" sz="800" dirty="0"/>
              <a:t> </a:t>
            </a:r>
            <a:r>
              <a:rPr lang="en-US" sz="800" dirty="0" err="1"/>
              <a:t>účinky</a:t>
            </a:r>
            <a:r>
              <a:rPr lang="en-US" sz="800" dirty="0"/>
              <a:t> </a:t>
            </a:r>
            <a:r>
              <a:rPr lang="en-US" sz="800" dirty="0" err="1"/>
              <a:t>musí</a:t>
            </a:r>
            <a:r>
              <a:rPr lang="en-US" sz="800" dirty="0"/>
              <a:t> </a:t>
            </a:r>
            <a:r>
              <a:rPr lang="en-US" sz="800" dirty="0" err="1"/>
              <a:t>být</a:t>
            </a:r>
            <a:r>
              <a:rPr lang="en-US" sz="800" dirty="0"/>
              <a:t> </a:t>
            </a:r>
            <a:r>
              <a:rPr lang="en-US" sz="800" dirty="0" err="1"/>
              <a:t>provedeno</a:t>
            </a:r>
            <a:r>
              <a:rPr lang="en-US" sz="800" dirty="0"/>
              <a:t> </a:t>
            </a:r>
            <a:r>
              <a:rPr lang="en-US" sz="800" dirty="0" err="1"/>
              <a:t>důkladné</a:t>
            </a:r>
            <a:r>
              <a:rPr lang="en-US" sz="800" dirty="0"/>
              <a:t> </a:t>
            </a:r>
            <a:r>
              <a:rPr lang="en-US" sz="800" dirty="0" err="1"/>
              <a:t>posouzení</a:t>
            </a:r>
            <a:r>
              <a:rPr lang="en-US" sz="800" dirty="0"/>
              <a:t> </a:t>
            </a:r>
            <a:r>
              <a:rPr lang="en-US" sz="800" dirty="0" err="1"/>
              <a:t>za</a:t>
            </a:r>
            <a:r>
              <a:rPr lang="en-US" sz="800" dirty="0"/>
              <a:t> </a:t>
            </a:r>
            <a:r>
              <a:rPr lang="en-US" sz="800" dirty="0" err="1"/>
              <a:t>účelem</a:t>
            </a:r>
            <a:r>
              <a:rPr lang="en-US" sz="800" dirty="0"/>
              <a:t> </a:t>
            </a:r>
            <a:r>
              <a:rPr lang="en-US" sz="800" dirty="0" err="1"/>
              <a:t>potvrzení</a:t>
            </a:r>
            <a:r>
              <a:rPr lang="en-US" sz="800" dirty="0"/>
              <a:t> </a:t>
            </a:r>
            <a:r>
              <a:rPr lang="en-US" sz="800" dirty="0" err="1"/>
              <a:t>etiologie</a:t>
            </a:r>
            <a:r>
              <a:rPr lang="en-US" sz="800" dirty="0"/>
              <a:t> a </a:t>
            </a:r>
            <a:r>
              <a:rPr lang="en-US" sz="800" dirty="0" err="1"/>
              <a:t>vyloučení</a:t>
            </a:r>
            <a:r>
              <a:rPr lang="en-US" sz="800" dirty="0"/>
              <a:t> </a:t>
            </a:r>
            <a:r>
              <a:rPr lang="en-US" sz="800" dirty="0" err="1"/>
              <a:t>jiných</a:t>
            </a:r>
            <a:r>
              <a:rPr lang="en-US" sz="800" dirty="0"/>
              <a:t> </a:t>
            </a:r>
            <a:r>
              <a:rPr lang="en-US" sz="800" dirty="0" err="1"/>
              <a:t>příčin</a:t>
            </a:r>
            <a:r>
              <a:rPr lang="en-US" sz="800" dirty="0"/>
              <a:t>. </a:t>
            </a:r>
            <a:r>
              <a:rPr lang="en-US" sz="800" dirty="0" err="1"/>
              <a:t>Podle</a:t>
            </a:r>
            <a:r>
              <a:rPr lang="en-US" sz="800" dirty="0"/>
              <a:t> </a:t>
            </a:r>
            <a:r>
              <a:rPr lang="en-US" sz="800" dirty="0" err="1"/>
              <a:t>závažnosti</a:t>
            </a:r>
            <a:r>
              <a:rPr lang="en-US" sz="800" dirty="0"/>
              <a:t> </a:t>
            </a:r>
            <a:r>
              <a:rPr lang="en-US" sz="800" dirty="0" err="1"/>
              <a:t>nežádoucího</a:t>
            </a:r>
            <a:r>
              <a:rPr lang="en-US" sz="800" dirty="0"/>
              <a:t> </a:t>
            </a:r>
            <a:r>
              <a:rPr lang="en-US" sz="800" dirty="0" err="1"/>
              <a:t>účinku</a:t>
            </a:r>
            <a:r>
              <a:rPr lang="en-US" sz="800" dirty="0"/>
              <a:t> je </a:t>
            </a:r>
            <a:r>
              <a:rPr lang="en-US" sz="800" dirty="0" err="1"/>
              <a:t>třeba</a:t>
            </a:r>
            <a:r>
              <a:rPr lang="en-US" sz="800" dirty="0"/>
              <a:t> </a:t>
            </a:r>
            <a:r>
              <a:rPr lang="en-US" sz="800" dirty="0" err="1"/>
              <a:t>ukončit</a:t>
            </a:r>
            <a:r>
              <a:rPr lang="en-US" sz="800" dirty="0"/>
              <a:t> </a:t>
            </a:r>
            <a:r>
              <a:rPr lang="en-US" sz="800" dirty="0" err="1"/>
              <a:t>podávání</a:t>
            </a:r>
            <a:r>
              <a:rPr lang="en-US" sz="800" dirty="0"/>
              <a:t> </a:t>
            </a:r>
            <a:r>
              <a:rPr lang="en-US" sz="800" dirty="0" err="1"/>
              <a:t>atezolizumabu</a:t>
            </a:r>
            <a:r>
              <a:rPr lang="en-US" sz="800" dirty="0"/>
              <a:t> a </a:t>
            </a:r>
            <a:r>
              <a:rPr lang="en-US" sz="800" dirty="0" err="1"/>
              <a:t>zahájit</a:t>
            </a:r>
            <a:r>
              <a:rPr lang="en-US" sz="800" dirty="0"/>
              <a:t> </a:t>
            </a:r>
            <a:r>
              <a:rPr lang="en-US" sz="800" dirty="0" err="1"/>
              <a:t>léčbu</a:t>
            </a:r>
            <a:r>
              <a:rPr lang="en-US" sz="800" dirty="0"/>
              <a:t> </a:t>
            </a:r>
            <a:r>
              <a:rPr lang="en-US" sz="800" dirty="0" err="1"/>
              <a:t>kortikosteroidy</a:t>
            </a:r>
            <a:r>
              <a:rPr lang="en-US" sz="800" dirty="0"/>
              <a:t>. </a:t>
            </a:r>
            <a:r>
              <a:rPr lang="en-US" sz="800" dirty="0" err="1"/>
              <a:t>Podrobné</a:t>
            </a:r>
            <a:r>
              <a:rPr lang="en-US" sz="800" dirty="0"/>
              <a:t> </a:t>
            </a:r>
            <a:r>
              <a:rPr lang="en-US" sz="800" dirty="0" err="1"/>
              <a:t>informace</a:t>
            </a:r>
            <a:r>
              <a:rPr lang="en-US" sz="800" dirty="0"/>
              <a:t> </a:t>
            </a:r>
            <a:r>
              <a:rPr lang="en-US" sz="800" dirty="0" err="1"/>
              <a:t>týkající</a:t>
            </a:r>
            <a:r>
              <a:rPr lang="en-US" sz="800" dirty="0"/>
              <a:t> se </a:t>
            </a:r>
            <a:r>
              <a:rPr lang="en-US" sz="800" dirty="0" err="1"/>
              <a:t>jednotlivých</a:t>
            </a:r>
            <a:r>
              <a:rPr lang="en-US" sz="800" dirty="0"/>
              <a:t> </a:t>
            </a:r>
            <a:r>
              <a:rPr lang="en-US" sz="800" dirty="0" err="1"/>
              <a:t>imunitně</a:t>
            </a:r>
            <a:r>
              <a:rPr lang="en-US" sz="800" dirty="0"/>
              <a:t> </a:t>
            </a:r>
            <a:r>
              <a:rPr lang="en-US" sz="800" dirty="0" err="1"/>
              <a:t>podmíněných</a:t>
            </a:r>
            <a:r>
              <a:rPr lang="en-US" sz="800" dirty="0"/>
              <a:t> </a:t>
            </a:r>
            <a:r>
              <a:rPr lang="en-US" sz="800" dirty="0" err="1"/>
              <a:t>nežádoucích</a:t>
            </a:r>
            <a:r>
              <a:rPr lang="en-US" sz="800" dirty="0"/>
              <a:t> </a:t>
            </a:r>
            <a:r>
              <a:rPr lang="en-US" sz="800" dirty="0" err="1"/>
              <a:t>reakcí</a:t>
            </a:r>
            <a:r>
              <a:rPr lang="en-US" sz="800" dirty="0"/>
              <a:t> a </a:t>
            </a:r>
            <a:r>
              <a:rPr lang="en-US" sz="800" dirty="0" err="1"/>
              <a:t>doporučení</a:t>
            </a:r>
            <a:r>
              <a:rPr lang="en-US" sz="800" dirty="0"/>
              <a:t> pro </a:t>
            </a:r>
            <a:r>
              <a:rPr lang="en-US" sz="800" dirty="0" err="1"/>
              <a:t>léčbu</a:t>
            </a:r>
            <a:r>
              <a:rPr lang="en-US" sz="800" dirty="0"/>
              <a:t> </a:t>
            </a:r>
            <a:r>
              <a:rPr lang="en-US" sz="800" dirty="0" err="1"/>
              <a:t>naleznete</a:t>
            </a:r>
            <a:r>
              <a:rPr lang="en-US" sz="800" dirty="0"/>
              <a:t> v SPC. </a:t>
            </a:r>
            <a:r>
              <a:rPr lang="en-US" sz="800" dirty="0" err="1"/>
              <a:t>Všichni</a:t>
            </a:r>
            <a:r>
              <a:rPr lang="en-US" sz="800" dirty="0"/>
              <a:t> </a:t>
            </a:r>
            <a:r>
              <a:rPr lang="en-US" sz="800" dirty="0" err="1"/>
              <a:t>lékaři</a:t>
            </a:r>
            <a:r>
              <a:rPr lang="en-US" sz="800" dirty="0"/>
              <a:t>, </a:t>
            </a:r>
            <a:r>
              <a:rPr lang="en-US" sz="800" dirty="0" err="1"/>
              <a:t>kteří</a:t>
            </a:r>
            <a:r>
              <a:rPr lang="en-US" sz="800" dirty="0"/>
              <a:t> </a:t>
            </a:r>
            <a:r>
              <a:rPr lang="en-US" sz="800" dirty="0" err="1"/>
              <a:t>předepisují</a:t>
            </a:r>
            <a:r>
              <a:rPr lang="en-US" sz="800" dirty="0"/>
              <a:t> </a:t>
            </a:r>
            <a:r>
              <a:rPr lang="en-US" sz="800" dirty="0" err="1"/>
              <a:t>přípravek</a:t>
            </a:r>
            <a:r>
              <a:rPr lang="en-US" sz="800" dirty="0"/>
              <a:t> </a:t>
            </a:r>
            <a:r>
              <a:rPr lang="en-US" sz="800" dirty="0" err="1"/>
              <a:t>Tecentriq</a:t>
            </a:r>
            <a:r>
              <a:rPr lang="en-US" sz="800" dirty="0"/>
              <a:t>, </a:t>
            </a:r>
            <a:r>
              <a:rPr lang="en-US" sz="800" dirty="0" err="1"/>
              <a:t>musejí</a:t>
            </a:r>
            <a:r>
              <a:rPr lang="en-US" sz="800" dirty="0"/>
              <a:t> </a:t>
            </a:r>
            <a:r>
              <a:rPr lang="en-US" sz="800" dirty="0" err="1"/>
              <a:t>dobře</a:t>
            </a:r>
            <a:r>
              <a:rPr lang="en-US" sz="800" dirty="0"/>
              <a:t> </a:t>
            </a:r>
            <a:r>
              <a:rPr lang="en-US" sz="800" dirty="0" err="1"/>
              <a:t>znát</a:t>
            </a:r>
            <a:r>
              <a:rPr lang="en-US" sz="800" dirty="0"/>
              <a:t> </a:t>
            </a:r>
            <a:r>
              <a:rPr lang="en-US" sz="800" dirty="0" err="1"/>
              <a:t>Pokyny</a:t>
            </a:r>
            <a:r>
              <a:rPr lang="en-US" sz="800" dirty="0"/>
              <a:t> a </a:t>
            </a:r>
            <a:r>
              <a:rPr lang="en-US" sz="800" dirty="0" err="1"/>
              <a:t>informace</a:t>
            </a:r>
            <a:r>
              <a:rPr lang="en-US" sz="800" dirty="0"/>
              <a:t> pro </a:t>
            </a:r>
            <a:r>
              <a:rPr lang="en-US" sz="800" dirty="0" err="1"/>
              <a:t>lékaře</a:t>
            </a:r>
            <a:r>
              <a:rPr lang="en-US" sz="800" dirty="0"/>
              <a:t> </a:t>
            </a:r>
            <a:r>
              <a:rPr lang="en-US" sz="800" dirty="0" err="1"/>
              <a:t>týkající</a:t>
            </a:r>
            <a:r>
              <a:rPr lang="en-US" sz="800" dirty="0"/>
              <a:t> se </a:t>
            </a:r>
            <a:r>
              <a:rPr lang="en-US" sz="800" dirty="0" err="1"/>
              <a:t>léčby</a:t>
            </a:r>
            <a:r>
              <a:rPr lang="en-US" sz="800" dirty="0"/>
              <a:t>. </a:t>
            </a:r>
            <a:r>
              <a:rPr lang="en-US" sz="800" dirty="0" err="1"/>
              <a:t>Předepisující</a:t>
            </a:r>
            <a:r>
              <a:rPr lang="en-US" sz="800" dirty="0"/>
              <a:t> </a:t>
            </a:r>
            <a:r>
              <a:rPr lang="en-US" sz="800" dirty="0" err="1"/>
              <a:t>lékař</a:t>
            </a:r>
            <a:r>
              <a:rPr lang="en-US" sz="800" dirty="0"/>
              <a:t> </a:t>
            </a:r>
            <a:r>
              <a:rPr lang="en-US" sz="800" dirty="0" err="1"/>
              <a:t>musí</a:t>
            </a:r>
            <a:r>
              <a:rPr lang="en-US" sz="800" dirty="0"/>
              <a:t> s </a:t>
            </a:r>
            <a:r>
              <a:rPr lang="en-US" sz="800" dirty="0" err="1"/>
              <a:t>pacientem</a:t>
            </a:r>
            <a:r>
              <a:rPr lang="en-US" sz="800" dirty="0"/>
              <a:t> </a:t>
            </a:r>
            <a:r>
              <a:rPr lang="en-US" sz="800" dirty="0" err="1"/>
              <a:t>probrat</a:t>
            </a:r>
            <a:r>
              <a:rPr lang="en-US" sz="800" dirty="0"/>
              <a:t> </a:t>
            </a:r>
            <a:r>
              <a:rPr lang="en-US" sz="800" dirty="0" err="1"/>
              <a:t>rizika</a:t>
            </a:r>
            <a:r>
              <a:rPr lang="en-US" sz="800" dirty="0"/>
              <a:t> </a:t>
            </a:r>
            <a:r>
              <a:rPr lang="en-US" sz="800" dirty="0" err="1"/>
              <a:t>léčby</a:t>
            </a:r>
            <a:r>
              <a:rPr lang="en-US" sz="800" dirty="0"/>
              <a:t> </a:t>
            </a:r>
            <a:r>
              <a:rPr lang="en-US" sz="800" dirty="0" err="1"/>
              <a:t>přípravkem</a:t>
            </a:r>
            <a:r>
              <a:rPr lang="en-US" sz="800" dirty="0"/>
              <a:t> </a:t>
            </a:r>
            <a:r>
              <a:rPr lang="en-US" sz="800" dirty="0" err="1"/>
              <a:t>Tecentriq</a:t>
            </a:r>
            <a:r>
              <a:rPr lang="en-US" sz="800" dirty="0"/>
              <a:t>. </a:t>
            </a:r>
            <a:r>
              <a:rPr lang="en-US" sz="800" dirty="0" err="1"/>
              <a:t>Pacient</a:t>
            </a:r>
            <a:r>
              <a:rPr lang="en-US" sz="800" dirty="0"/>
              <a:t> </a:t>
            </a:r>
            <a:r>
              <a:rPr lang="en-US" sz="800" dirty="0" err="1"/>
              <a:t>dostane</a:t>
            </a:r>
            <a:r>
              <a:rPr lang="en-US" sz="800" dirty="0"/>
              <a:t> </a:t>
            </a:r>
            <a:r>
              <a:rPr lang="en-US" sz="800" dirty="0" err="1"/>
              <a:t>kartu</a:t>
            </a:r>
            <a:r>
              <a:rPr lang="en-US" sz="800" dirty="0"/>
              <a:t> </a:t>
            </a:r>
            <a:r>
              <a:rPr lang="en-US" sz="800" dirty="0" err="1"/>
              <a:t>pacienta</a:t>
            </a:r>
            <a:r>
              <a:rPr lang="en-US" sz="800" dirty="0"/>
              <a:t> a </a:t>
            </a:r>
            <a:r>
              <a:rPr lang="en-US" sz="800" dirty="0" err="1"/>
              <a:t>bude</a:t>
            </a:r>
            <a:r>
              <a:rPr lang="en-US" sz="800" dirty="0"/>
              <a:t> </a:t>
            </a:r>
            <a:r>
              <a:rPr lang="en-US" sz="800" dirty="0" err="1"/>
              <a:t>poučen</a:t>
            </a:r>
            <a:r>
              <a:rPr lang="en-US" sz="800" dirty="0"/>
              <a:t>, aby </a:t>
            </a:r>
            <a:r>
              <a:rPr lang="en-US" sz="800" dirty="0" err="1"/>
              <a:t>ji</a:t>
            </a:r>
            <a:r>
              <a:rPr lang="en-US" sz="800" dirty="0"/>
              <a:t> </a:t>
            </a:r>
            <a:r>
              <a:rPr lang="en-US" sz="800" dirty="0" err="1"/>
              <a:t>nosil</a:t>
            </a:r>
            <a:r>
              <a:rPr lang="en-US" sz="800" dirty="0"/>
              <a:t> </a:t>
            </a:r>
            <a:r>
              <a:rPr lang="en-US" sz="800" dirty="0" err="1"/>
              <a:t>stále</a:t>
            </a:r>
            <a:r>
              <a:rPr lang="en-US" sz="800" dirty="0"/>
              <a:t> u </a:t>
            </a:r>
            <a:r>
              <a:rPr lang="en-US" sz="800" dirty="0" err="1"/>
              <a:t>sebe</a:t>
            </a:r>
            <a:r>
              <a:rPr lang="en-US" sz="800" dirty="0"/>
              <a:t>. </a:t>
            </a:r>
            <a:r>
              <a:rPr lang="en-US" sz="800" i="1" u="sng" dirty="0" err="1"/>
              <a:t>Opatření</a:t>
            </a:r>
            <a:r>
              <a:rPr lang="en-US" sz="800" i="1" u="sng" dirty="0"/>
              <a:t> </a:t>
            </a:r>
            <a:r>
              <a:rPr lang="en-US" sz="800" i="1" u="sng" dirty="0" err="1"/>
              <a:t>specifická</a:t>
            </a:r>
            <a:r>
              <a:rPr lang="en-US" sz="800" i="1" u="sng" dirty="0"/>
              <a:t> </a:t>
            </a:r>
            <a:r>
              <a:rPr lang="en-US" sz="800" i="1" u="sng" dirty="0" err="1"/>
              <a:t>dle</a:t>
            </a:r>
            <a:r>
              <a:rPr lang="en-US" sz="800" i="1" u="sng" dirty="0"/>
              <a:t> </a:t>
            </a:r>
            <a:r>
              <a:rPr lang="en-US" sz="800" i="1" u="sng" dirty="0" err="1"/>
              <a:t>onemocnění</a:t>
            </a:r>
            <a:r>
              <a:rPr lang="en-US" sz="800" i="1" u="sng" dirty="0"/>
              <a:t>: </a:t>
            </a:r>
            <a:r>
              <a:rPr lang="en-US" sz="800" i="1" u="sng" dirty="0" err="1"/>
              <a:t>Použití</a:t>
            </a:r>
            <a:r>
              <a:rPr lang="en-US" sz="800" i="1" u="sng" dirty="0"/>
              <a:t> </a:t>
            </a:r>
            <a:r>
              <a:rPr lang="en-US" sz="800" i="1" u="sng" dirty="0" err="1"/>
              <a:t>atezolizumabu</a:t>
            </a:r>
            <a:r>
              <a:rPr lang="en-US" sz="800" i="1" u="sng" dirty="0"/>
              <a:t> v </a:t>
            </a:r>
            <a:r>
              <a:rPr lang="en-US" sz="800" i="1" u="sng" dirty="0" err="1"/>
              <a:t>kombinaci</a:t>
            </a:r>
            <a:r>
              <a:rPr lang="en-US" sz="800" i="1" u="sng" dirty="0"/>
              <a:t> s </a:t>
            </a:r>
            <a:r>
              <a:rPr lang="en-US" sz="800" i="1" u="sng" dirty="0" err="1"/>
              <a:t>bevacizumabem</a:t>
            </a:r>
            <a:r>
              <a:rPr lang="en-US" sz="800" i="1" u="sng" dirty="0"/>
              <a:t> u </a:t>
            </a:r>
            <a:r>
              <a:rPr lang="en-US" sz="800" i="1" u="sng" dirty="0" err="1"/>
              <a:t>hepatocelulárního</a:t>
            </a:r>
            <a:r>
              <a:rPr lang="en-US" sz="800" i="1" u="sng" dirty="0"/>
              <a:t> </a:t>
            </a:r>
            <a:r>
              <a:rPr lang="en-US" sz="800" i="1" u="sng" dirty="0" err="1"/>
              <a:t>karcinomu</a:t>
            </a:r>
            <a:r>
              <a:rPr lang="en-US" sz="800" b="1" i="1" u="sng" dirty="0"/>
              <a:t>: </a:t>
            </a:r>
            <a:r>
              <a:rPr lang="en-US" sz="800" u="sng" dirty="0"/>
              <a:t> </a:t>
            </a:r>
            <a:r>
              <a:rPr lang="en-US" sz="800" dirty="0" err="1"/>
              <a:t>Pacienti</a:t>
            </a:r>
            <a:r>
              <a:rPr lang="en-US" sz="800" dirty="0"/>
              <a:t> </a:t>
            </a:r>
            <a:r>
              <a:rPr lang="en-US" sz="800" dirty="0" err="1"/>
              <a:t>léčení</a:t>
            </a:r>
            <a:r>
              <a:rPr lang="en-US" sz="800" dirty="0"/>
              <a:t> </a:t>
            </a:r>
            <a:r>
              <a:rPr lang="en-US" sz="800" dirty="0" err="1"/>
              <a:t>bevacizumabem</a:t>
            </a:r>
            <a:r>
              <a:rPr lang="en-US" sz="800" dirty="0"/>
              <a:t> </a:t>
            </a:r>
            <a:r>
              <a:rPr lang="en-US" sz="800" dirty="0" err="1"/>
              <a:t>mají</a:t>
            </a:r>
            <a:r>
              <a:rPr lang="en-US" sz="800" dirty="0"/>
              <a:t> </a:t>
            </a:r>
            <a:r>
              <a:rPr lang="en-US" sz="800" dirty="0" err="1"/>
              <a:t>zvýšené</a:t>
            </a:r>
            <a:r>
              <a:rPr lang="en-US" sz="800" dirty="0"/>
              <a:t> </a:t>
            </a:r>
            <a:r>
              <a:rPr lang="en-US" sz="800" dirty="0" err="1"/>
              <a:t>riziko</a:t>
            </a:r>
            <a:r>
              <a:rPr lang="en-US" sz="800" dirty="0"/>
              <a:t> </a:t>
            </a:r>
            <a:r>
              <a:rPr lang="en-US" sz="800" dirty="0" err="1"/>
              <a:t>krvácení</a:t>
            </a:r>
            <a:r>
              <a:rPr lang="en-US" sz="800" dirty="0"/>
              <a:t> a u </a:t>
            </a:r>
            <a:r>
              <a:rPr lang="en-US" sz="800" dirty="0" err="1"/>
              <a:t>pacientů</a:t>
            </a:r>
            <a:r>
              <a:rPr lang="en-US" sz="800" dirty="0"/>
              <a:t> s </a:t>
            </a:r>
            <a:r>
              <a:rPr lang="en-US" sz="800" dirty="0" err="1"/>
              <a:t>hepatocelulárním</a:t>
            </a:r>
            <a:r>
              <a:rPr lang="en-US" sz="800" dirty="0"/>
              <a:t> </a:t>
            </a:r>
            <a:r>
              <a:rPr lang="en-US" sz="800" dirty="0" err="1"/>
              <a:t>karcinomem</a:t>
            </a:r>
            <a:r>
              <a:rPr lang="en-US" sz="800" dirty="0"/>
              <a:t> (HCC) </a:t>
            </a:r>
            <a:r>
              <a:rPr lang="en-US" sz="800" dirty="0" err="1"/>
              <a:t>léčených</a:t>
            </a:r>
            <a:r>
              <a:rPr lang="en-US" sz="800" dirty="0"/>
              <a:t> </a:t>
            </a:r>
            <a:r>
              <a:rPr lang="en-US" sz="800" dirty="0" err="1"/>
              <a:t>atezolizumabem</a:t>
            </a:r>
            <a:r>
              <a:rPr lang="en-US" sz="800" dirty="0"/>
              <a:t> v </a:t>
            </a:r>
            <a:r>
              <a:rPr lang="en-US" sz="800" dirty="0" err="1"/>
              <a:t>kombinaci</a:t>
            </a:r>
            <a:r>
              <a:rPr lang="en-US" sz="800" dirty="0"/>
              <a:t> s </a:t>
            </a:r>
            <a:r>
              <a:rPr lang="en-US" sz="800" dirty="0" err="1"/>
              <a:t>bevacizumabem</a:t>
            </a:r>
            <a:r>
              <a:rPr lang="en-US" sz="800" dirty="0"/>
              <a:t> </a:t>
            </a:r>
            <a:r>
              <a:rPr lang="en-US" sz="800" dirty="0" err="1"/>
              <a:t>byly</a:t>
            </a:r>
            <a:r>
              <a:rPr lang="en-US" sz="800" dirty="0"/>
              <a:t> </a:t>
            </a:r>
            <a:r>
              <a:rPr lang="en-US" sz="800" dirty="0" err="1"/>
              <a:t>hlášeny</a:t>
            </a:r>
            <a:r>
              <a:rPr lang="en-US" sz="800" dirty="0"/>
              <a:t> </a:t>
            </a:r>
            <a:r>
              <a:rPr lang="en-US" sz="800" dirty="0" err="1"/>
              <a:t>případy</a:t>
            </a:r>
            <a:r>
              <a:rPr lang="en-US" sz="800" dirty="0"/>
              <a:t> </a:t>
            </a:r>
            <a:r>
              <a:rPr lang="en-US" sz="800" dirty="0" err="1"/>
              <a:t>těžkého</a:t>
            </a:r>
            <a:r>
              <a:rPr lang="en-US" sz="800" dirty="0"/>
              <a:t> </a:t>
            </a:r>
            <a:r>
              <a:rPr lang="en-US" sz="800" dirty="0" err="1"/>
              <a:t>gastrointestinálního</a:t>
            </a:r>
            <a:r>
              <a:rPr lang="en-US" sz="800" dirty="0"/>
              <a:t> </a:t>
            </a:r>
            <a:r>
              <a:rPr lang="en-US" sz="800" dirty="0" err="1"/>
              <a:t>krvácení</a:t>
            </a:r>
            <a:r>
              <a:rPr lang="en-US" sz="800" dirty="0"/>
              <a:t> </a:t>
            </a:r>
            <a:r>
              <a:rPr lang="en-US" sz="800" dirty="0" err="1"/>
              <a:t>včetně</a:t>
            </a:r>
            <a:r>
              <a:rPr lang="en-US" sz="800" dirty="0"/>
              <a:t> </a:t>
            </a:r>
            <a:r>
              <a:rPr lang="en-US" sz="800" dirty="0" err="1"/>
              <a:t>fatálních</a:t>
            </a:r>
            <a:r>
              <a:rPr lang="en-US" sz="800" dirty="0"/>
              <a:t> </a:t>
            </a:r>
            <a:r>
              <a:rPr lang="en-US" sz="800" dirty="0" err="1"/>
              <a:t>příhod</a:t>
            </a:r>
            <a:r>
              <a:rPr lang="en-US" sz="800" dirty="0"/>
              <a:t>. U </a:t>
            </a:r>
            <a:r>
              <a:rPr lang="en-US" sz="800" dirty="0" err="1"/>
              <a:t>pacientů</a:t>
            </a:r>
            <a:r>
              <a:rPr lang="en-US" sz="800" dirty="0"/>
              <a:t> s HCC je </a:t>
            </a:r>
            <a:r>
              <a:rPr lang="en-US" sz="800" dirty="0" err="1"/>
              <a:t>před</a:t>
            </a:r>
            <a:r>
              <a:rPr lang="en-US" sz="800" dirty="0"/>
              <a:t> </a:t>
            </a:r>
            <a:r>
              <a:rPr lang="en-US" sz="800" dirty="0" err="1"/>
              <a:t>zahájením</a:t>
            </a:r>
            <a:r>
              <a:rPr lang="en-US" sz="800" dirty="0"/>
              <a:t> </a:t>
            </a:r>
            <a:r>
              <a:rPr lang="en-US" sz="800" dirty="0" err="1"/>
              <a:t>léčby</a:t>
            </a:r>
            <a:r>
              <a:rPr lang="en-US" sz="800" dirty="0"/>
              <a:t> </a:t>
            </a:r>
            <a:r>
              <a:rPr lang="en-US" sz="800" dirty="0" err="1"/>
              <a:t>kombinací</a:t>
            </a:r>
            <a:r>
              <a:rPr lang="en-US" sz="800" dirty="0"/>
              <a:t> </a:t>
            </a:r>
            <a:r>
              <a:rPr lang="en-US" sz="800" dirty="0" err="1"/>
              <a:t>atezolizumabu</a:t>
            </a:r>
            <a:r>
              <a:rPr lang="en-US" sz="800" dirty="0"/>
              <a:t> s </a:t>
            </a:r>
            <a:r>
              <a:rPr lang="en-US" sz="800" dirty="0" err="1"/>
              <a:t>bevacizumabem</a:t>
            </a:r>
            <a:r>
              <a:rPr lang="en-US" sz="800" dirty="0"/>
              <a:t> </a:t>
            </a:r>
            <a:r>
              <a:rPr lang="en-US" sz="800" dirty="0" err="1"/>
              <a:t>třeba</a:t>
            </a:r>
            <a:r>
              <a:rPr lang="en-US" sz="800" dirty="0"/>
              <a:t> </a:t>
            </a:r>
            <a:r>
              <a:rPr lang="en-US" sz="800" dirty="0" err="1"/>
              <a:t>provést</a:t>
            </a:r>
            <a:r>
              <a:rPr lang="en-US" sz="800" dirty="0"/>
              <a:t> screening </a:t>
            </a:r>
            <a:r>
              <a:rPr lang="en-US" sz="800" dirty="0" err="1"/>
              <a:t>jícnových</a:t>
            </a:r>
            <a:r>
              <a:rPr lang="en-US" sz="800" dirty="0"/>
              <a:t> </a:t>
            </a:r>
            <a:r>
              <a:rPr lang="en-US" sz="800" dirty="0" err="1"/>
              <a:t>varixů</a:t>
            </a:r>
            <a:r>
              <a:rPr lang="en-US" sz="800" dirty="0"/>
              <a:t> a </a:t>
            </a:r>
            <a:r>
              <a:rPr lang="en-US" sz="800" dirty="0" err="1"/>
              <a:t>jejich</a:t>
            </a:r>
            <a:r>
              <a:rPr lang="en-US" sz="800" dirty="0"/>
              <a:t> </a:t>
            </a:r>
            <a:r>
              <a:rPr lang="en-US" sz="800" dirty="0" err="1"/>
              <a:t>následnou</a:t>
            </a:r>
            <a:r>
              <a:rPr lang="en-US" sz="800" dirty="0"/>
              <a:t> </a:t>
            </a:r>
            <a:r>
              <a:rPr lang="en-US" sz="800" dirty="0" err="1"/>
              <a:t>léčbu</a:t>
            </a:r>
            <a:r>
              <a:rPr lang="en-US" sz="800" dirty="0"/>
              <a:t> </a:t>
            </a:r>
            <a:r>
              <a:rPr lang="en-US" sz="800" dirty="0" err="1"/>
              <a:t>dle</a:t>
            </a:r>
            <a:r>
              <a:rPr lang="en-US" sz="800" dirty="0"/>
              <a:t> </a:t>
            </a:r>
            <a:r>
              <a:rPr lang="en-US" sz="800" dirty="0" err="1"/>
              <a:t>klinické</a:t>
            </a:r>
            <a:r>
              <a:rPr lang="en-US" sz="800" dirty="0"/>
              <a:t> </a:t>
            </a:r>
            <a:r>
              <a:rPr lang="en-US" sz="800" dirty="0" err="1"/>
              <a:t>praxe</a:t>
            </a:r>
            <a:r>
              <a:rPr lang="en-US" sz="800" dirty="0"/>
              <a:t>. </a:t>
            </a:r>
            <a:r>
              <a:rPr lang="en-US" sz="800" dirty="0" err="1"/>
              <a:t>Při</a:t>
            </a:r>
            <a:r>
              <a:rPr lang="en-US" sz="800" dirty="0"/>
              <a:t> </a:t>
            </a:r>
            <a:r>
              <a:rPr lang="en-US" sz="800" dirty="0" err="1"/>
              <a:t>léčbě</a:t>
            </a:r>
            <a:r>
              <a:rPr lang="en-US" sz="800" dirty="0"/>
              <a:t> </a:t>
            </a:r>
            <a:r>
              <a:rPr lang="en-US" sz="800" dirty="0" err="1"/>
              <a:t>atezolizumabem</a:t>
            </a:r>
            <a:r>
              <a:rPr lang="en-US" sz="800" dirty="0"/>
              <a:t> v </a:t>
            </a:r>
            <a:r>
              <a:rPr lang="en-US" sz="800" dirty="0" err="1"/>
              <a:t>kombinaci</a:t>
            </a:r>
            <a:r>
              <a:rPr lang="en-US" sz="800" dirty="0"/>
              <a:t> s </a:t>
            </a:r>
            <a:r>
              <a:rPr lang="en-US" sz="800" dirty="0" err="1"/>
              <a:t>bevacizumabem</a:t>
            </a:r>
            <a:r>
              <a:rPr lang="en-US" sz="800" dirty="0"/>
              <a:t> se </a:t>
            </a:r>
            <a:r>
              <a:rPr lang="en-US" sz="800" dirty="0" err="1"/>
              <a:t>může</a:t>
            </a:r>
            <a:r>
              <a:rPr lang="en-US" sz="800" dirty="0"/>
              <a:t> </a:t>
            </a:r>
            <a:r>
              <a:rPr lang="en-US" sz="800" dirty="0" err="1"/>
              <a:t>rozvinout</a:t>
            </a:r>
            <a:r>
              <a:rPr lang="en-US" sz="800" dirty="0"/>
              <a:t> diabetes mellitus. Je </a:t>
            </a:r>
            <a:r>
              <a:rPr lang="en-US" sz="800" dirty="0" err="1"/>
              <a:t>třeba</a:t>
            </a:r>
            <a:r>
              <a:rPr lang="en-US" sz="800" dirty="0"/>
              <a:t>, aby </a:t>
            </a:r>
            <a:r>
              <a:rPr lang="en-US" sz="800" dirty="0" err="1"/>
              <a:t>lékaři</a:t>
            </a:r>
            <a:r>
              <a:rPr lang="en-US" sz="800" dirty="0"/>
              <a:t> </a:t>
            </a:r>
            <a:r>
              <a:rPr lang="en-US" sz="800" dirty="0" err="1"/>
              <a:t>před</a:t>
            </a:r>
            <a:r>
              <a:rPr lang="en-US" sz="800" dirty="0"/>
              <a:t> </a:t>
            </a:r>
            <a:r>
              <a:rPr lang="en-US" sz="800" dirty="0" err="1"/>
              <a:t>léčbou</a:t>
            </a:r>
            <a:r>
              <a:rPr lang="en-US" sz="800" dirty="0"/>
              <a:t> </a:t>
            </a:r>
            <a:r>
              <a:rPr lang="en-US" sz="800" dirty="0" err="1"/>
              <a:t>atezolizumabem</a:t>
            </a:r>
            <a:r>
              <a:rPr lang="en-US" sz="800" dirty="0"/>
              <a:t> v </a:t>
            </a:r>
            <a:r>
              <a:rPr lang="en-US" sz="800" dirty="0" err="1"/>
              <a:t>kombinaci</a:t>
            </a:r>
            <a:r>
              <a:rPr lang="en-US" sz="800" dirty="0"/>
              <a:t> s </a:t>
            </a:r>
            <a:r>
              <a:rPr lang="en-US" sz="800" dirty="0" err="1"/>
              <a:t>bevacizumabem</a:t>
            </a:r>
            <a:r>
              <a:rPr lang="en-US" sz="800" dirty="0"/>
              <a:t> a </a:t>
            </a:r>
            <a:r>
              <a:rPr lang="en-US" sz="800" dirty="0" err="1"/>
              <a:t>pravidelně</a:t>
            </a:r>
            <a:r>
              <a:rPr lang="en-US" sz="800" dirty="0"/>
              <a:t> </a:t>
            </a:r>
            <a:r>
              <a:rPr lang="en-US" sz="800" dirty="0" err="1"/>
              <a:t>během</a:t>
            </a:r>
            <a:r>
              <a:rPr lang="en-US" sz="800" dirty="0"/>
              <a:t> </a:t>
            </a:r>
            <a:r>
              <a:rPr lang="en-US" sz="800" dirty="0" err="1"/>
              <a:t>této</a:t>
            </a:r>
            <a:r>
              <a:rPr lang="en-US" sz="800" dirty="0"/>
              <a:t> </a:t>
            </a:r>
            <a:r>
              <a:rPr lang="en-US" sz="800" dirty="0" err="1"/>
              <a:t>léčby</a:t>
            </a:r>
            <a:r>
              <a:rPr lang="en-US" sz="800" dirty="0"/>
              <a:t> </a:t>
            </a:r>
            <a:r>
              <a:rPr lang="en-US" sz="800" dirty="0" err="1"/>
              <a:t>monitorovali</a:t>
            </a:r>
            <a:r>
              <a:rPr lang="en-US" sz="800" dirty="0"/>
              <a:t> </a:t>
            </a:r>
            <a:r>
              <a:rPr lang="en-US" sz="800" dirty="0" err="1"/>
              <a:t>glykémii</a:t>
            </a:r>
            <a:r>
              <a:rPr lang="en-US" sz="800" dirty="0"/>
              <a:t> </a:t>
            </a:r>
            <a:r>
              <a:rPr lang="en-US" sz="800" dirty="0" err="1"/>
              <a:t>podle</a:t>
            </a:r>
            <a:r>
              <a:rPr lang="en-US" sz="800" dirty="0"/>
              <a:t> </a:t>
            </a:r>
            <a:r>
              <a:rPr lang="en-US" sz="800" dirty="0" err="1"/>
              <a:t>klinické</a:t>
            </a:r>
            <a:r>
              <a:rPr lang="en-US" sz="800" dirty="0"/>
              <a:t> </a:t>
            </a:r>
            <a:r>
              <a:rPr lang="en-US" sz="800" dirty="0" err="1"/>
              <a:t>indikace</a:t>
            </a:r>
            <a:r>
              <a:rPr lang="en-US" sz="800" dirty="0"/>
              <a:t>. </a:t>
            </a:r>
            <a:r>
              <a:rPr lang="en-US" sz="800" i="1" u="sng" dirty="0" err="1"/>
              <a:t>Použití</a:t>
            </a:r>
            <a:r>
              <a:rPr lang="en-US" sz="800" i="1" u="sng" dirty="0"/>
              <a:t> </a:t>
            </a:r>
            <a:r>
              <a:rPr lang="en-US" sz="800" i="1" u="sng" dirty="0" err="1"/>
              <a:t>atezolizumabu</a:t>
            </a:r>
            <a:r>
              <a:rPr lang="en-US" sz="800" i="1" u="sng" dirty="0"/>
              <a:t> v </a:t>
            </a:r>
            <a:r>
              <a:rPr lang="en-US" sz="800" i="1" u="sng" dirty="0" err="1"/>
              <a:t>kombinaci</a:t>
            </a:r>
            <a:r>
              <a:rPr lang="en-US" sz="800" i="1" u="sng" dirty="0"/>
              <a:t> s nab-</a:t>
            </a:r>
            <a:r>
              <a:rPr lang="en-US" sz="800" i="1" u="sng" dirty="0" err="1"/>
              <a:t>paklitaxelem</a:t>
            </a:r>
            <a:r>
              <a:rPr lang="en-US" sz="800" i="1" u="sng" dirty="0"/>
              <a:t> u </a:t>
            </a:r>
            <a:r>
              <a:rPr lang="en-US" sz="800" i="1" u="sng" dirty="0" err="1"/>
              <a:t>metastazujícího</a:t>
            </a:r>
            <a:r>
              <a:rPr lang="en-US" sz="800" i="1" u="sng" dirty="0"/>
              <a:t> triple </a:t>
            </a:r>
            <a:r>
              <a:rPr lang="en-US" sz="800" i="1" u="sng" dirty="0" err="1"/>
              <a:t>negativního</a:t>
            </a:r>
            <a:r>
              <a:rPr lang="en-US" sz="800" i="1" u="sng" dirty="0"/>
              <a:t> </a:t>
            </a:r>
            <a:r>
              <a:rPr lang="en-US" sz="800" i="1" u="sng" dirty="0" err="1"/>
              <a:t>karcinomu</a:t>
            </a:r>
            <a:r>
              <a:rPr lang="en-US" sz="800" i="1" u="sng" dirty="0"/>
              <a:t> </a:t>
            </a:r>
            <a:r>
              <a:rPr lang="en-US" sz="800" i="1" u="sng" dirty="0" err="1"/>
              <a:t>prsu</a:t>
            </a:r>
            <a:r>
              <a:rPr lang="en-US" sz="800" i="1" u="sng" dirty="0"/>
              <a:t>: </a:t>
            </a:r>
            <a:r>
              <a:rPr lang="en-US" sz="800" dirty="0" err="1"/>
              <a:t>Neutropenie</a:t>
            </a:r>
            <a:r>
              <a:rPr lang="en-US" sz="800" dirty="0"/>
              <a:t> a </a:t>
            </a:r>
            <a:r>
              <a:rPr lang="en-US" sz="800" dirty="0" err="1"/>
              <a:t>periferní</a:t>
            </a:r>
            <a:r>
              <a:rPr lang="en-US" sz="800" dirty="0"/>
              <a:t> </a:t>
            </a:r>
            <a:r>
              <a:rPr lang="en-US" sz="800" dirty="0" err="1"/>
              <a:t>neuropatie</a:t>
            </a:r>
            <a:r>
              <a:rPr lang="en-US" sz="800" dirty="0"/>
              <a:t> </a:t>
            </a:r>
            <a:r>
              <a:rPr lang="en-US" sz="800" dirty="0" err="1"/>
              <a:t>vyskytující</a:t>
            </a:r>
            <a:r>
              <a:rPr lang="en-US" sz="800" dirty="0"/>
              <a:t> se v </a:t>
            </a:r>
            <a:r>
              <a:rPr lang="en-US" sz="800" dirty="0" err="1"/>
              <a:t>průběhu</a:t>
            </a:r>
            <a:r>
              <a:rPr lang="en-US" sz="800" dirty="0"/>
              <a:t> </a:t>
            </a:r>
            <a:r>
              <a:rPr lang="en-US" sz="800" dirty="0" err="1"/>
              <a:t>léčby</a:t>
            </a:r>
            <a:r>
              <a:rPr lang="en-US" sz="800" dirty="0"/>
              <a:t> </a:t>
            </a:r>
            <a:r>
              <a:rPr lang="en-US" sz="800" dirty="0" err="1"/>
              <a:t>atezolizumabem</a:t>
            </a:r>
            <a:r>
              <a:rPr lang="en-US" sz="800" dirty="0"/>
              <a:t> a nab-</a:t>
            </a:r>
            <a:r>
              <a:rPr lang="en-US" sz="800" dirty="0" err="1"/>
              <a:t>paklitaxelem</a:t>
            </a:r>
            <a:r>
              <a:rPr lang="en-US" sz="800" dirty="0"/>
              <a:t> </a:t>
            </a:r>
            <a:r>
              <a:rPr lang="en-US" sz="800" dirty="0" err="1"/>
              <a:t>mohou</a:t>
            </a:r>
            <a:r>
              <a:rPr lang="en-US" sz="800" dirty="0"/>
              <a:t> </a:t>
            </a:r>
            <a:r>
              <a:rPr lang="en-US" sz="800" dirty="0" err="1"/>
              <a:t>být</a:t>
            </a:r>
            <a:r>
              <a:rPr lang="en-US" sz="800" dirty="0"/>
              <a:t> </a:t>
            </a:r>
            <a:r>
              <a:rPr lang="en-US" sz="800" dirty="0" err="1"/>
              <a:t>reverzibilní</a:t>
            </a:r>
            <a:r>
              <a:rPr lang="en-US" sz="800" dirty="0"/>
              <a:t> </a:t>
            </a:r>
            <a:r>
              <a:rPr lang="en-US" sz="800" dirty="0" err="1"/>
              <a:t>při</a:t>
            </a:r>
            <a:r>
              <a:rPr lang="en-US" sz="800" dirty="0"/>
              <a:t> </a:t>
            </a:r>
            <a:r>
              <a:rPr lang="en-US" sz="800" dirty="0" err="1"/>
              <a:t>přerušení</a:t>
            </a:r>
            <a:r>
              <a:rPr lang="en-US" sz="800" dirty="0"/>
              <a:t> </a:t>
            </a:r>
            <a:r>
              <a:rPr lang="en-US" sz="800" dirty="0" err="1"/>
              <a:t>podávání</a:t>
            </a:r>
            <a:r>
              <a:rPr lang="en-US" sz="800" dirty="0"/>
              <a:t> nab-</a:t>
            </a:r>
            <a:r>
              <a:rPr lang="en-US" sz="800" dirty="0" err="1"/>
              <a:t>paklitaxelu</a:t>
            </a:r>
            <a:r>
              <a:rPr lang="en-US" sz="800" dirty="0"/>
              <a:t>. </a:t>
            </a:r>
            <a:r>
              <a:rPr lang="en-US" sz="800" i="1" u="sng" dirty="0" err="1"/>
              <a:t>Použití</a:t>
            </a:r>
            <a:r>
              <a:rPr lang="en-US" sz="800" i="1" u="sng" dirty="0"/>
              <a:t> </a:t>
            </a:r>
            <a:r>
              <a:rPr lang="en-US" sz="800" i="1" u="sng" dirty="0" err="1"/>
              <a:t>atezolizumabu</a:t>
            </a:r>
            <a:r>
              <a:rPr lang="en-US" sz="800" i="1" u="sng" dirty="0"/>
              <a:t> v </a:t>
            </a:r>
            <a:r>
              <a:rPr lang="en-US" sz="800" i="1" u="sng" dirty="0" err="1"/>
              <a:t>kombinaci</a:t>
            </a:r>
            <a:r>
              <a:rPr lang="en-US" sz="800" i="1" u="sng" dirty="0"/>
              <a:t> s </a:t>
            </a:r>
            <a:r>
              <a:rPr lang="en-US" sz="800" i="1" u="sng" dirty="0" err="1"/>
              <a:t>bevacizumabem</a:t>
            </a:r>
            <a:r>
              <a:rPr lang="en-US" sz="800" i="1" u="sng" dirty="0"/>
              <a:t>, </a:t>
            </a:r>
            <a:r>
              <a:rPr lang="en-US" sz="800" i="1" u="sng" dirty="0" err="1"/>
              <a:t>paklitaxelem</a:t>
            </a:r>
            <a:r>
              <a:rPr lang="en-US" sz="800" i="1" u="sng" dirty="0"/>
              <a:t> a </a:t>
            </a:r>
            <a:r>
              <a:rPr lang="en-US" sz="800" i="1" u="sng" dirty="0" err="1"/>
              <a:t>karboplatinou</a:t>
            </a:r>
            <a:r>
              <a:rPr lang="en-US" sz="800" i="1" u="sng" dirty="0"/>
              <a:t> u </a:t>
            </a:r>
            <a:r>
              <a:rPr lang="en-US" sz="800" i="1" u="sng" dirty="0" err="1"/>
              <a:t>metastazujícího</a:t>
            </a:r>
            <a:r>
              <a:rPr lang="en-US" sz="800" i="1" u="sng" dirty="0"/>
              <a:t> </a:t>
            </a:r>
            <a:r>
              <a:rPr lang="en-US" sz="800" i="1" u="sng" dirty="0" err="1"/>
              <a:t>neskvamózního</a:t>
            </a:r>
            <a:r>
              <a:rPr lang="en-US" sz="800" i="1" dirty="0"/>
              <a:t> NSCLC:</a:t>
            </a:r>
            <a:r>
              <a:rPr lang="en-US" sz="800" dirty="0"/>
              <a:t> </a:t>
            </a:r>
            <a:r>
              <a:rPr lang="en-US" sz="800" dirty="0" err="1"/>
              <a:t>Pacienti</a:t>
            </a:r>
            <a:r>
              <a:rPr lang="en-US" sz="800" dirty="0"/>
              <a:t>, u </a:t>
            </a:r>
            <a:r>
              <a:rPr lang="en-US" sz="800" dirty="0" err="1"/>
              <a:t>kterých</a:t>
            </a:r>
            <a:r>
              <a:rPr lang="en-US" sz="800" dirty="0"/>
              <a:t> </a:t>
            </a:r>
            <a:r>
              <a:rPr lang="en-US" sz="800" dirty="0" err="1"/>
              <a:t>zobrazovací</a:t>
            </a:r>
            <a:r>
              <a:rPr lang="en-US" sz="800" dirty="0"/>
              <a:t> </a:t>
            </a:r>
            <a:r>
              <a:rPr lang="en-US" sz="800" dirty="0" err="1"/>
              <a:t>metody</a:t>
            </a:r>
            <a:r>
              <a:rPr lang="en-US" sz="800" dirty="0"/>
              <a:t> </a:t>
            </a:r>
            <a:r>
              <a:rPr lang="en-US" sz="800" dirty="0" err="1"/>
              <a:t>prokázaly</a:t>
            </a:r>
            <a:r>
              <a:rPr lang="en-US" sz="800" dirty="0"/>
              <a:t> </a:t>
            </a:r>
            <a:r>
              <a:rPr lang="en-US" sz="800" dirty="0" err="1"/>
              <a:t>zřetelnou</a:t>
            </a:r>
            <a:r>
              <a:rPr lang="en-US" sz="800" dirty="0"/>
              <a:t> </a:t>
            </a:r>
            <a:r>
              <a:rPr lang="en-US" sz="800" dirty="0" err="1"/>
              <a:t>infiltraci</a:t>
            </a:r>
            <a:r>
              <a:rPr lang="en-US" sz="800" dirty="0"/>
              <a:t> </a:t>
            </a:r>
            <a:r>
              <a:rPr lang="en-US" sz="800" dirty="0" err="1"/>
              <a:t>nádorových</a:t>
            </a:r>
            <a:r>
              <a:rPr lang="en-US" sz="800" dirty="0"/>
              <a:t> </a:t>
            </a:r>
            <a:r>
              <a:rPr lang="en-US" sz="800" dirty="0" err="1"/>
              <a:t>buněk</a:t>
            </a:r>
            <a:r>
              <a:rPr lang="en-US" sz="800" dirty="0"/>
              <a:t> do </a:t>
            </a:r>
            <a:r>
              <a:rPr lang="en-US" sz="800" dirty="0" err="1"/>
              <a:t>velkých</a:t>
            </a:r>
            <a:r>
              <a:rPr lang="en-US" sz="800" dirty="0"/>
              <a:t> </a:t>
            </a:r>
            <a:r>
              <a:rPr lang="en-US" sz="800" dirty="0" err="1"/>
              <a:t>hrudních</a:t>
            </a:r>
            <a:r>
              <a:rPr lang="en-US" sz="800" dirty="0"/>
              <a:t> </a:t>
            </a:r>
            <a:r>
              <a:rPr lang="en-US" sz="800" dirty="0" err="1"/>
              <a:t>cév</a:t>
            </a:r>
            <a:r>
              <a:rPr lang="en-US" sz="800" dirty="0"/>
              <a:t> </a:t>
            </a:r>
            <a:r>
              <a:rPr lang="en-US" sz="800" dirty="0" err="1"/>
              <a:t>nebo</a:t>
            </a:r>
            <a:r>
              <a:rPr lang="en-US" sz="800" dirty="0"/>
              <a:t> </a:t>
            </a:r>
            <a:r>
              <a:rPr lang="en-US" sz="800" dirty="0" err="1"/>
              <a:t>zřetelnou</a:t>
            </a:r>
            <a:r>
              <a:rPr lang="en-US" sz="800" dirty="0"/>
              <a:t> </a:t>
            </a:r>
            <a:r>
              <a:rPr lang="en-US" sz="800" dirty="0" err="1"/>
              <a:t>kavitaci</a:t>
            </a:r>
            <a:r>
              <a:rPr lang="en-US" sz="800" dirty="0"/>
              <a:t> </a:t>
            </a:r>
            <a:r>
              <a:rPr lang="en-US" sz="800" dirty="0" err="1"/>
              <a:t>plicních</a:t>
            </a:r>
            <a:r>
              <a:rPr lang="en-US" sz="800" dirty="0"/>
              <a:t> </a:t>
            </a:r>
            <a:r>
              <a:rPr lang="en-US" sz="800" dirty="0" err="1"/>
              <a:t>ložisek</a:t>
            </a:r>
            <a:r>
              <a:rPr lang="en-US" sz="800" dirty="0"/>
              <a:t>, </a:t>
            </a:r>
            <a:r>
              <a:rPr lang="en-US" sz="800" dirty="0" err="1"/>
              <a:t>byli</a:t>
            </a:r>
            <a:r>
              <a:rPr lang="en-US" sz="800" dirty="0"/>
              <a:t> </a:t>
            </a:r>
            <a:r>
              <a:rPr lang="en-US" sz="800" dirty="0" err="1"/>
              <a:t>vyloučeni</a:t>
            </a:r>
            <a:r>
              <a:rPr lang="en-US" sz="800" dirty="0"/>
              <a:t> z </a:t>
            </a:r>
            <a:r>
              <a:rPr lang="en-US" sz="800" dirty="0" err="1"/>
              <a:t>pivotní</a:t>
            </a:r>
            <a:r>
              <a:rPr lang="en-US" sz="800" dirty="0"/>
              <a:t> </a:t>
            </a:r>
            <a:r>
              <a:rPr lang="en-US" sz="800" dirty="0" err="1"/>
              <a:t>klinické</a:t>
            </a:r>
            <a:r>
              <a:rPr lang="en-US" sz="800" dirty="0"/>
              <a:t> </a:t>
            </a:r>
            <a:r>
              <a:rPr lang="en-US" sz="800" dirty="0" err="1"/>
              <a:t>studie</a:t>
            </a:r>
            <a:r>
              <a:rPr lang="en-US" sz="800" dirty="0"/>
              <a:t> IMpower150 </a:t>
            </a:r>
            <a:r>
              <a:rPr lang="en-US" sz="800" dirty="0" err="1"/>
              <a:t>po</a:t>
            </a:r>
            <a:r>
              <a:rPr lang="en-US" sz="800" dirty="0"/>
              <a:t> </a:t>
            </a:r>
            <a:r>
              <a:rPr lang="en-US" sz="800" dirty="0" err="1"/>
              <a:t>zjištění</a:t>
            </a:r>
            <a:r>
              <a:rPr lang="en-US" sz="800" dirty="0"/>
              <a:t> </a:t>
            </a:r>
            <a:r>
              <a:rPr lang="en-US" sz="800" dirty="0" err="1"/>
              <a:t>několika</a:t>
            </a:r>
            <a:r>
              <a:rPr lang="en-US" sz="800" dirty="0"/>
              <a:t> </a:t>
            </a:r>
            <a:r>
              <a:rPr lang="en-US" sz="800" dirty="0" err="1"/>
              <a:t>případů</a:t>
            </a:r>
            <a:r>
              <a:rPr lang="en-US" sz="800" dirty="0"/>
              <a:t> </a:t>
            </a:r>
            <a:r>
              <a:rPr lang="en-US" sz="800" dirty="0" err="1"/>
              <a:t>fatálního</a:t>
            </a:r>
            <a:r>
              <a:rPr lang="en-US" sz="800" dirty="0"/>
              <a:t> </a:t>
            </a:r>
            <a:r>
              <a:rPr lang="en-US" sz="800" dirty="0" err="1"/>
              <a:t>krvácení</a:t>
            </a:r>
            <a:r>
              <a:rPr lang="en-US" sz="800" dirty="0"/>
              <a:t> do </a:t>
            </a:r>
            <a:r>
              <a:rPr lang="en-US" sz="800" dirty="0" err="1"/>
              <a:t>plic</a:t>
            </a:r>
            <a:r>
              <a:rPr lang="en-US" sz="800" dirty="0"/>
              <a:t>, </a:t>
            </a:r>
            <a:r>
              <a:rPr lang="en-US" sz="800" dirty="0" err="1"/>
              <a:t>které</a:t>
            </a:r>
            <a:r>
              <a:rPr lang="en-US" sz="800" dirty="0"/>
              <a:t> je </a:t>
            </a:r>
            <a:r>
              <a:rPr lang="en-US" sz="800" dirty="0" err="1"/>
              <a:t>známým</a:t>
            </a:r>
            <a:r>
              <a:rPr lang="en-US" sz="800" dirty="0"/>
              <a:t> </a:t>
            </a:r>
            <a:r>
              <a:rPr lang="en-US" sz="800" dirty="0" err="1"/>
              <a:t>rizikovým</a:t>
            </a:r>
            <a:r>
              <a:rPr lang="en-US" sz="800" dirty="0"/>
              <a:t> </a:t>
            </a:r>
            <a:r>
              <a:rPr lang="en-US" sz="800" dirty="0" err="1"/>
              <a:t>faktorem</a:t>
            </a:r>
            <a:r>
              <a:rPr lang="en-US" sz="800" dirty="0"/>
              <a:t> </a:t>
            </a:r>
            <a:r>
              <a:rPr lang="en-US" sz="800" dirty="0" err="1"/>
              <a:t>léčby</a:t>
            </a:r>
            <a:r>
              <a:rPr lang="en-US" sz="800" dirty="0"/>
              <a:t> </a:t>
            </a:r>
            <a:r>
              <a:rPr lang="en-US" sz="800" dirty="0" err="1"/>
              <a:t>bevacizumabem</a:t>
            </a:r>
            <a:r>
              <a:rPr lang="en-US" sz="800" dirty="0"/>
              <a:t> </a:t>
            </a:r>
            <a:r>
              <a:rPr lang="en-US" sz="800" b="1" dirty="0" err="1"/>
              <a:t>Klinicky</a:t>
            </a:r>
            <a:r>
              <a:rPr lang="en-US" sz="800" b="1" dirty="0"/>
              <a:t> </a:t>
            </a:r>
            <a:r>
              <a:rPr lang="en-US" sz="800" b="1" dirty="0" err="1"/>
              <a:t>významné</a:t>
            </a:r>
            <a:r>
              <a:rPr lang="en-US" sz="800" b="1" dirty="0"/>
              <a:t> </a:t>
            </a:r>
            <a:r>
              <a:rPr lang="en-US" sz="800" b="1" dirty="0" err="1"/>
              <a:t>interakce</a:t>
            </a:r>
            <a:r>
              <a:rPr lang="en-US" sz="800" b="1" dirty="0"/>
              <a:t>: </a:t>
            </a:r>
            <a:r>
              <a:rPr lang="en-US" sz="800" dirty="0"/>
              <a:t>S </a:t>
            </a:r>
            <a:r>
              <a:rPr lang="en-US" sz="800" dirty="0" err="1"/>
              <a:t>atezolizumabem</a:t>
            </a:r>
            <a:r>
              <a:rPr lang="en-US" sz="800" dirty="0"/>
              <a:t> </a:t>
            </a:r>
            <a:r>
              <a:rPr lang="en-US" sz="800" dirty="0" err="1"/>
              <a:t>nebyly</a:t>
            </a:r>
            <a:r>
              <a:rPr lang="en-US" sz="800" dirty="0"/>
              <a:t> </a:t>
            </a:r>
            <a:r>
              <a:rPr lang="en-US" sz="800" dirty="0" err="1"/>
              <a:t>provedeny</a:t>
            </a:r>
            <a:r>
              <a:rPr lang="en-US" sz="800" dirty="0"/>
              <a:t> </a:t>
            </a:r>
            <a:r>
              <a:rPr lang="en-US" sz="800" dirty="0" err="1"/>
              <a:t>žádné</a:t>
            </a:r>
            <a:r>
              <a:rPr lang="en-US" sz="800" dirty="0"/>
              <a:t> </a:t>
            </a:r>
            <a:r>
              <a:rPr lang="en-US" sz="800" dirty="0" err="1"/>
              <a:t>formální</a:t>
            </a:r>
            <a:r>
              <a:rPr lang="en-US" sz="800" dirty="0"/>
              <a:t> </a:t>
            </a:r>
            <a:r>
              <a:rPr lang="en-US" sz="800" dirty="0" err="1"/>
              <a:t>studie</a:t>
            </a:r>
            <a:r>
              <a:rPr lang="en-US" sz="800" dirty="0"/>
              <a:t> </a:t>
            </a:r>
            <a:r>
              <a:rPr lang="en-US" sz="800" dirty="0" err="1"/>
              <a:t>farmakokinetické</a:t>
            </a:r>
            <a:r>
              <a:rPr lang="en-US" sz="800" dirty="0"/>
              <a:t> </a:t>
            </a:r>
            <a:r>
              <a:rPr lang="en-US" sz="800" dirty="0" err="1"/>
              <a:t>lékové</a:t>
            </a:r>
            <a:r>
              <a:rPr lang="en-US" sz="800" dirty="0"/>
              <a:t> </a:t>
            </a:r>
            <a:r>
              <a:rPr lang="en-US" sz="800" dirty="0" err="1"/>
              <a:t>interakce</a:t>
            </a:r>
            <a:r>
              <a:rPr lang="en-US" sz="800" dirty="0"/>
              <a:t>. </a:t>
            </a:r>
            <a:r>
              <a:rPr lang="en-US" sz="800" dirty="0" err="1"/>
              <a:t>Protože</a:t>
            </a:r>
            <a:r>
              <a:rPr lang="en-US" sz="800" dirty="0"/>
              <a:t> se </a:t>
            </a:r>
            <a:r>
              <a:rPr lang="en-US" sz="800" dirty="0" err="1"/>
              <a:t>atezolizumab</a:t>
            </a:r>
            <a:r>
              <a:rPr lang="en-US" sz="800" dirty="0"/>
              <a:t> z </a:t>
            </a:r>
            <a:r>
              <a:rPr lang="en-US" sz="800" dirty="0" err="1"/>
              <a:t>cirkulace</a:t>
            </a:r>
            <a:r>
              <a:rPr lang="en-US" sz="800" dirty="0"/>
              <a:t> </a:t>
            </a:r>
            <a:r>
              <a:rPr lang="en-US" sz="800" dirty="0" err="1"/>
              <a:t>odstraňuje</a:t>
            </a:r>
            <a:r>
              <a:rPr lang="en-US" sz="800" dirty="0"/>
              <a:t> </a:t>
            </a:r>
            <a:r>
              <a:rPr lang="en-US" sz="800" dirty="0" err="1"/>
              <a:t>katabolismem</a:t>
            </a:r>
            <a:r>
              <a:rPr lang="en-US" sz="800" dirty="0"/>
              <a:t>, </a:t>
            </a:r>
            <a:r>
              <a:rPr lang="en-US" sz="800" dirty="0" err="1"/>
              <a:t>neočekávají</a:t>
            </a:r>
            <a:r>
              <a:rPr lang="en-US" sz="800" dirty="0"/>
              <a:t> se </a:t>
            </a:r>
            <a:r>
              <a:rPr lang="en-US" sz="800" dirty="0" err="1"/>
              <a:t>žádné</a:t>
            </a:r>
            <a:r>
              <a:rPr lang="en-US" sz="800" dirty="0"/>
              <a:t> </a:t>
            </a:r>
            <a:r>
              <a:rPr lang="en-US" sz="800" dirty="0" err="1"/>
              <a:t>metabolické</a:t>
            </a:r>
            <a:r>
              <a:rPr lang="en-US" sz="800" dirty="0"/>
              <a:t> </a:t>
            </a:r>
            <a:r>
              <a:rPr lang="en-US" sz="800" dirty="0" err="1"/>
              <a:t>lékové</a:t>
            </a:r>
            <a:r>
              <a:rPr lang="en-US" sz="800" dirty="0"/>
              <a:t> </a:t>
            </a:r>
            <a:r>
              <a:rPr lang="en-US" sz="800" dirty="0" err="1"/>
              <a:t>interakce</a:t>
            </a:r>
            <a:r>
              <a:rPr lang="en-US" sz="800" dirty="0"/>
              <a:t>. </a:t>
            </a:r>
            <a:r>
              <a:rPr lang="en-US" sz="800" dirty="0" err="1"/>
              <a:t>Před</a:t>
            </a:r>
            <a:r>
              <a:rPr lang="en-US" sz="800" dirty="0"/>
              <a:t> </a:t>
            </a:r>
            <a:r>
              <a:rPr lang="en-US" sz="800" dirty="0" err="1"/>
              <a:t>zahájením</a:t>
            </a:r>
            <a:r>
              <a:rPr lang="en-US" sz="800" dirty="0"/>
              <a:t> </a:t>
            </a:r>
            <a:r>
              <a:rPr lang="en-US" sz="800" dirty="0" err="1"/>
              <a:t>léčby</a:t>
            </a:r>
            <a:r>
              <a:rPr lang="en-US" sz="800" dirty="0"/>
              <a:t> </a:t>
            </a:r>
            <a:r>
              <a:rPr lang="en-US" sz="800" dirty="0" err="1"/>
              <a:t>atezolizumabem</a:t>
            </a:r>
            <a:r>
              <a:rPr lang="en-US" sz="800" dirty="0"/>
              <a:t> je </a:t>
            </a:r>
            <a:r>
              <a:rPr lang="en-US" sz="800" dirty="0" err="1"/>
              <a:t>třeba</a:t>
            </a:r>
            <a:r>
              <a:rPr lang="en-US" sz="800" dirty="0"/>
              <a:t> se </a:t>
            </a:r>
            <a:r>
              <a:rPr lang="en-US" sz="800" dirty="0" err="1"/>
              <a:t>vyvarovat</a:t>
            </a:r>
            <a:r>
              <a:rPr lang="en-US" sz="800" dirty="0"/>
              <a:t> </a:t>
            </a:r>
            <a:r>
              <a:rPr lang="en-US" sz="800" dirty="0" err="1"/>
              <a:t>užívání</a:t>
            </a:r>
            <a:r>
              <a:rPr lang="en-US" sz="800" dirty="0"/>
              <a:t> </a:t>
            </a:r>
            <a:r>
              <a:rPr lang="en-US" sz="800" dirty="0" err="1"/>
              <a:t>systémových</a:t>
            </a:r>
            <a:r>
              <a:rPr lang="en-US" sz="800" dirty="0"/>
              <a:t> </a:t>
            </a:r>
            <a:r>
              <a:rPr lang="en-US" sz="800" dirty="0" err="1"/>
              <a:t>kortikosteroidů</a:t>
            </a:r>
            <a:r>
              <a:rPr lang="en-US" sz="800" dirty="0"/>
              <a:t> </a:t>
            </a:r>
            <a:r>
              <a:rPr lang="en-US" sz="800" dirty="0" err="1"/>
              <a:t>nebo</a:t>
            </a:r>
            <a:r>
              <a:rPr lang="en-US" sz="800" dirty="0"/>
              <a:t> </a:t>
            </a:r>
            <a:r>
              <a:rPr lang="en-US" sz="800" dirty="0" err="1"/>
              <a:t>imunosupresiv</a:t>
            </a:r>
            <a:r>
              <a:rPr lang="en-US" sz="800" dirty="0"/>
              <a:t>. </a:t>
            </a:r>
            <a:r>
              <a:rPr lang="en-US" sz="800" dirty="0" err="1"/>
              <a:t>Systémové</a:t>
            </a:r>
            <a:r>
              <a:rPr lang="en-US" sz="800" dirty="0"/>
              <a:t> </a:t>
            </a:r>
            <a:r>
              <a:rPr lang="en-US" sz="800" dirty="0" err="1"/>
              <a:t>kortikosteroidy</a:t>
            </a:r>
            <a:r>
              <a:rPr lang="en-US" sz="800" dirty="0"/>
              <a:t> a </a:t>
            </a:r>
            <a:r>
              <a:rPr lang="en-US" sz="800" dirty="0" err="1"/>
              <a:t>imunosupresiva</a:t>
            </a:r>
            <a:r>
              <a:rPr lang="en-US" sz="800" dirty="0"/>
              <a:t> ale </a:t>
            </a:r>
            <a:r>
              <a:rPr lang="en-US" sz="800" dirty="0" err="1"/>
              <a:t>lze</a:t>
            </a:r>
            <a:r>
              <a:rPr lang="en-US" sz="800" dirty="0"/>
              <a:t> </a:t>
            </a:r>
            <a:r>
              <a:rPr lang="en-US" sz="800" dirty="0" err="1"/>
              <a:t>použít</a:t>
            </a:r>
            <a:r>
              <a:rPr lang="en-US" sz="800" dirty="0"/>
              <a:t> k </a:t>
            </a:r>
            <a:r>
              <a:rPr lang="en-US" sz="800" dirty="0" err="1"/>
              <a:t>léčbě</a:t>
            </a:r>
            <a:r>
              <a:rPr lang="en-US" sz="800" dirty="0"/>
              <a:t> </a:t>
            </a:r>
            <a:r>
              <a:rPr lang="en-US" sz="800" dirty="0" err="1"/>
              <a:t>imunitně</a:t>
            </a:r>
            <a:r>
              <a:rPr lang="en-US" sz="800" dirty="0"/>
              <a:t> </a:t>
            </a:r>
            <a:r>
              <a:rPr lang="en-US" sz="800" dirty="0" err="1"/>
              <a:t>podmíněných</a:t>
            </a:r>
            <a:r>
              <a:rPr lang="en-US" sz="800" dirty="0"/>
              <a:t> </a:t>
            </a:r>
            <a:r>
              <a:rPr lang="en-US" sz="800" dirty="0" err="1"/>
              <a:t>nežádoucích</a:t>
            </a:r>
            <a:r>
              <a:rPr lang="en-US" sz="800" dirty="0"/>
              <a:t> </a:t>
            </a:r>
            <a:r>
              <a:rPr lang="en-US" sz="800" dirty="0" err="1"/>
              <a:t>účinků</a:t>
            </a:r>
            <a:r>
              <a:rPr lang="en-US" sz="800" dirty="0"/>
              <a:t> </a:t>
            </a:r>
            <a:r>
              <a:rPr lang="en-US" sz="800" dirty="0" err="1"/>
              <a:t>po</a:t>
            </a:r>
            <a:r>
              <a:rPr lang="en-US" sz="800" dirty="0"/>
              <a:t> </a:t>
            </a:r>
            <a:r>
              <a:rPr lang="en-US" sz="800" dirty="0" err="1"/>
              <a:t>zahájení</a:t>
            </a:r>
            <a:r>
              <a:rPr lang="en-US" sz="800" dirty="0"/>
              <a:t> </a:t>
            </a:r>
            <a:r>
              <a:rPr lang="en-US" sz="800" dirty="0" err="1"/>
              <a:t>léčby</a:t>
            </a:r>
            <a:r>
              <a:rPr lang="en-US" sz="800" dirty="0"/>
              <a:t> </a:t>
            </a:r>
            <a:r>
              <a:rPr lang="en-US" sz="800" dirty="0" err="1"/>
              <a:t>atezolizumabem</a:t>
            </a:r>
            <a:r>
              <a:rPr lang="en-US" sz="800" dirty="0"/>
              <a:t>. </a:t>
            </a:r>
            <a:r>
              <a:rPr lang="en-US" sz="800" b="1" dirty="0" err="1"/>
              <a:t>Hlavní</a:t>
            </a:r>
            <a:r>
              <a:rPr lang="en-US" sz="800" b="1" dirty="0"/>
              <a:t> </a:t>
            </a:r>
            <a:r>
              <a:rPr lang="en-US" sz="800" b="1" dirty="0" err="1"/>
              <a:t>klinicky</a:t>
            </a:r>
            <a:r>
              <a:rPr lang="en-US" sz="800" b="1" dirty="0"/>
              <a:t> </a:t>
            </a:r>
            <a:r>
              <a:rPr lang="en-US" sz="800" b="1" dirty="0" err="1"/>
              <a:t>významné</a:t>
            </a:r>
            <a:r>
              <a:rPr lang="en-US" sz="800" b="1" dirty="0"/>
              <a:t> </a:t>
            </a:r>
            <a:r>
              <a:rPr lang="en-US" sz="800" b="1" dirty="0" err="1"/>
              <a:t>nežádoucí</a:t>
            </a:r>
            <a:r>
              <a:rPr lang="en-US" sz="800" b="1" dirty="0"/>
              <a:t> </a:t>
            </a:r>
            <a:r>
              <a:rPr lang="en-US" sz="800" b="1" dirty="0" err="1"/>
              <a:t>účinky</a:t>
            </a:r>
            <a:r>
              <a:rPr lang="en-US" sz="800" b="1" dirty="0"/>
              <a:t>:</a:t>
            </a:r>
            <a:r>
              <a:rPr lang="en-US" sz="800" dirty="0"/>
              <a:t> </a:t>
            </a:r>
            <a:r>
              <a:rPr lang="en-US" sz="800" dirty="0" err="1"/>
              <a:t>Nejčastějšími</a:t>
            </a:r>
            <a:r>
              <a:rPr lang="en-US" sz="800" dirty="0"/>
              <a:t> </a:t>
            </a:r>
            <a:r>
              <a:rPr lang="en-US" sz="800" dirty="0" err="1"/>
              <a:t>nežádoucími</a:t>
            </a:r>
            <a:r>
              <a:rPr lang="en-US" sz="800" dirty="0"/>
              <a:t> </a:t>
            </a:r>
            <a:r>
              <a:rPr lang="en-US" sz="800" dirty="0" err="1"/>
              <a:t>účinky</a:t>
            </a:r>
            <a:r>
              <a:rPr lang="en-US" sz="800" dirty="0"/>
              <a:t> (&gt; 10 %) </a:t>
            </a:r>
            <a:r>
              <a:rPr lang="en-US" sz="800" dirty="0" err="1"/>
              <a:t>monoterapie</a:t>
            </a:r>
            <a:r>
              <a:rPr lang="en-US" sz="800" dirty="0"/>
              <a:t> </a:t>
            </a:r>
            <a:r>
              <a:rPr lang="en-US" sz="800" dirty="0" err="1"/>
              <a:t>byly</a:t>
            </a:r>
            <a:r>
              <a:rPr lang="en-US" sz="800" dirty="0"/>
              <a:t> </a:t>
            </a:r>
            <a:r>
              <a:rPr lang="en-US" sz="800" dirty="0" err="1"/>
              <a:t>únava</a:t>
            </a:r>
            <a:r>
              <a:rPr lang="en-US" sz="800" dirty="0"/>
              <a:t>, </a:t>
            </a:r>
            <a:r>
              <a:rPr lang="en-US" sz="800" dirty="0" err="1"/>
              <a:t>snížená</a:t>
            </a:r>
            <a:r>
              <a:rPr lang="en-US" sz="800" dirty="0"/>
              <a:t> </a:t>
            </a:r>
            <a:r>
              <a:rPr lang="en-US" sz="800" dirty="0" err="1"/>
              <a:t>chuť</a:t>
            </a:r>
            <a:r>
              <a:rPr lang="en-US" sz="800" dirty="0"/>
              <a:t> k </a:t>
            </a:r>
            <a:r>
              <a:rPr lang="en-US" sz="800" dirty="0" err="1"/>
              <a:t>jídlu</a:t>
            </a:r>
            <a:r>
              <a:rPr lang="en-US" sz="800" dirty="0"/>
              <a:t>, </a:t>
            </a:r>
            <a:r>
              <a:rPr lang="en-US" sz="800" dirty="0" err="1"/>
              <a:t>nauzea</a:t>
            </a:r>
            <a:r>
              <a:rPr lang="en-US" sz="800" dirty="0"/>
              <a:t>, </a:t>
            </a:r>
            <a:r>
              <a:rPr lang="en-US" sz="800" dirty="0" err="1"/>
              <a:t>vyrážka</a:t>
            </a:r>
            <a:r>
              <a:rPr lang="en-US" sz="800" dirty="0"/>
              <a:t>, </a:t>
            </a:r>
            <a:r>
              <a:rPr lang="en-US" sz="800" dirty="0" err="1"/>
              <a:t>horečka</a:t>
            </a:r>
            <a:r>
              <a:rPr lang="en-US" sz="800" dirty="0"/>
              <a:t>, </a:t>
            </a:r>
            <a:r>
              <a:rPr lang="en-US" sz="800" dirty="0" err="1"/>
              <a:t>kašel</a:t>
            </a:r>
            <a:r>
              <a:rPr lang="en-US" sz="800" dirty="0"/>
              <a:t>,  </a:t>
            </a:r>
            <a:r>
              <a:rPr lang="en-US" sz="800" dirty="0" err="1"/>
              <a:t>průjem</a:t>
            </a:r>
            <a:r>
              <a:rPr lang="en-US" sz="800" dirty="0"/>
              <a:t>, </a:t>
            </a:r>
            <a:r>
              <a:rPr lang="en-US" sz="800" dirty="0" err="1"/>
              <a:t>dušnost</a:t>
            </a:r>
            <a:r>
              <a:rPr lang="en-US" sz="800" dirty="0"/>
              <a:t>, </a:t>
            </a:r>
            <a:r>
              <a:rPr lang="en-US" sz="800" dirty="0" err="1"/>
              <a:t>artralgie</a:t>
            </a:r>
            <a:r>
              <a:rPr lang="en-US" sz="800" dirty="0"/>
              <a:t>, </a:t>
            </a:r>
            <a:r>
              <a:rPr lang="en-US" sz="800" dirty="0" err="1"/>
              <a:t>astenie</a:t>
            </a:r>
            <a:r>
              <a:rPr lang="en-US" sz="800" dirty="0"/>
              <a:t>, </a:t>
            </a:r>
            <a:r>
              <a:rPr lang="en-US" sz="800" dirty="0" err="1"/>
              <a:t>bolest</a:t>
            </a:r>
            <a:r>
              <a:rPr lang="en-US" sz="800" dirty="0"/>
              <a:t> </a:t>
            </a:r>
            <a:r>
              <a:rPr lang="en-US" sz="800" dirty="0" err="1"/>
              <a:t>zad</a:t>
            </a:r>
            <a:r>
              <a:rPr lang="en-US" sz="800" dirty="0"/>
              <a:t>, </a:t>
            </a:r>
            <a:r>
              <a:rPr lang="en-US" sz="800" dirty="0" err="1"/>
              <a:t>zvracení</a:t>
            </a:r>
            <a:r>
              <a:rPr lang="en-US" sz="800" dirty="0"/>
              <a:t>, </a:t>
            </a:r>
            <a:r>
              <a:rPr lang="en-US" sz="800" dirty="0" err="1"/>
              <a:t>infekce</a:t>
            </a:r>
            <a:r>
              <a:rPr lang="en-US" sz="800" dirty="0"/>
              <a:t> </a:t>
            </a:r>
            <a:r>
              <a:rPr lang="en-US" sz="800" dirty="0" err="1"/>
              <a:t>močových</a:t>
            </a:r>
            <a:r>
              <a:rPr lang="en-US" sz="800" dirty="0"/>
              <a:t> </a:t>
            </a:r>
            <a:r>
              <a:rPr lang="en-US" sz="800" dirty="0" err="1"/>
              <a:t>cest</a:t>
            </a:r>
            <a:r>
              <a:rPr lang="en-US" sz="800" dirty="0"/>
              <a:t> a </a:t>
            </a:r>
            <a:r>
              <a:rPr lang="en-US" sz="800" dirty="0" err="1"/>
              <a:t>bolest</a:t>
            </a:r>
            <a:r>
              <a:rPr lang="en-US" sz="800" dirty="0"/>
              <a:t> </a:t>
            </a:r>
            <a:r>
              <a:rPr lang="en-US" sz="800" dirty="0" err="1"/>
              <a:t>hlavy</a:t>
            </a:r>
            <a:r>
              <a:rPr lang="en-US" sz="800" dirty="0"/>
              <a:t>. </a:t>
            </a:r>
            <a:r>
              <a:rPr lang="en-US" sz="800" dirty="0" err="1"/>
              <a:t>Nejčastějšími</a:t>
            </a:r>
            <a:r>
              <a:rPr lang="en-US" sz="800" dirty="0"/>
              <a:t> </a:t>
            </a:r>
            <a:r>
              <a:rPr lang="en-US" sz="800" dirty="0" err="1"/>
              <a:t>nežádoucími</a:t>
            </a:r>
            <a:r>
              <a:rPr lang="en-US" sz="800" dirty="0"/>
              <a:t> </a:t>
            </a:r>
            <a:r>
              <a:rPr lang="en-US" sz="800" dirty="0" err="1"/>
              <a:t>účinky</a:t>
            </a:r>
            <a:r>
              <a:rPr lang="en-US" sz="800" dirty="0"/>
              <a:t> (≥ 20 %) </a:t>
            </a:r>
            <a:r>
              <a:rPr lang="en-US" sz="800" dirty="0" err="1"/>
              <a:t>atezolizumabu</a:t>
            </a:r>
            <a:r>
              <a:rPr lang="en-US" sz="800" dirty="0"/>
              <a:t> v </a:t>
            </a:r>
            <a:r>
              <a:rPr lang="en-US" sz="800" dirty="0" err="1"/>
              <a:t>kombinaci</a:t>
            </a:r>
            <a:r>
              <a:rPr lang="en-US" sz="800" dirty="0"/>
              <a:t> s </a:t>
            </a:r>
            <a:r>
              <a:rPr lang="en-US" sz="800" dirty="0" err="1"/>
              <a:t>jinými</a:t>
            </a:r>
            <a:r>
              <a:rPr lang="en-US" sz="800" dirty="0"/>
              <a:t> </a:t>
            </a:r>
            <a:r>
              <a:rPr lang="en-US" sz="800" dirty="0" err="1"/>
              <a:t>léčivými</a:t>
            </a:r>
            <a:r>
              <a:rPr lang="en-US" sz="800" dirty="0"/>
              <a:t> </a:t>
            </a:r>
            <a:r>
              <a:rPr lang="en-US" sz="800" dirty="0" err="1"/>
              <a:t>přípravky</a:t>
            </a:r>
            <a:r>
              <a:rPr lang="en-US" sz="800" dirty="0"/>
              <a:t> </a:t>
            </a:r>
            <a:r>
              <a:rPr lang="en-US" sz="800" dirty="0" err="1"/>
              <a:t>byly</a:t>
            </a:r>
            <a:r>
              <a:rPr lang="en-US" sz="800" dirty="0"/>
              <a:t> u </a:t>
            </a:r>
            <a:r>
              <a:rPr lang="en-US" sz="800" dirty="0" err="1"/>
              <a:t>pacientů</a:t>
            </a:r>
            <a:r>
              <a:rPr lang="en-US" sz="800" dirty="0"/>
              <a:t> s </a:t>
            </a:r>
            <a:r>
              <a:rPr lang="en-US" sz="800" dirty="0" err="1"/>
              <a:t>různým</a:t>
            </a:r>
            <a:r>
              <a:rPr lang="en-US" sz="800" dirty="0"/>
              <a:t> </a:t>
            </a:r>
            <a:r>
              <a:rPr lang="en-US" sz="800" dirty="0" err="1"/>
              <a:t>typem</a:t>
            </a:r>
            <a:r>
              <a:rPr lang="en-US" sz="800" dirty="0"/>
              <a:t> </a:t>
            </a:r>
            <a:r>
              <a:rPr lang="en-US" sz="800" dirty="0" err="1"/>
              <a:t>nádorů</a:t>
            </a:r>
            <a:r>
              <a:rPr lang="en-US" sz="800" dirty="0"/>
              <a:t> </a:t>
            </a:r>
            <a:r>
              <a:rPr lang="en-US" sz="800" dirty="0" err="1"/>
              <a:t>anémie</a:t>
            </a:r>
            <a:r>
              <a:rPr lang="en-US" sz="800" dirty="0"/>
              <a:t>, </a:t>
            </a:r>
            <a:r>
              <a:rPr lang="en-US" sz="800" dirty="0" err="1"/>
              <a:t>neutropenie</a:t>
            </a:r>
            <a:r>
              <a:rPr lang="en-US" sz="800" dirty="0"/>
              <a:t>, </a:t>
            </a:r>
            <a:r>
              <a:rPr lang="en-US" sz="800" dirty="0" err="1"/>
              <a:t>nauzea</a:t>
            </a:r>
            <a:r>
              <a:rPr lang="en-US" sz="800" dirty="0"/>
              <a:t>, </a:t>
            </a:r>
            <a:r>
              <a:rPr lang="en-US" sz="800" dirty="0" err="1"/>
              <a:t>únava</a:t>
            </a:r>
            <a:r>
              <a:rPr lang="en-US" sz="800" dirty="0"/>
              <a:t>, </a:t>
            </a:r>
            <a:r>
              <a:rPr lang="en-US" sz="800" dirty="0" err="1"/>
              <a:t>alopecie</a:t>
            </a:r>
            <a:r>
              <a:rPr lang="en-US" sz="800" dirty="0"/>
              <a:t>, </a:t>
            </a:r>
            <a:r>
              <a:rPr lang="en-US" sz="800" dirty="0" err="1"/>
              <a:t>vyrážka</a:t>
            </a:r>
            <a:r>
              <a:rPr lang="en-US" sz="800" dirty="0"/>
              <a:t>, </a:t>
            </a:r>
            <a:r>
              <a:rPr lang="en-US" sz="800" dirty="0" err="1"/>
              <a:t>průjem</a:t>
            </a:r>
            <a:r>
              <a:rPr lang="en-US" sz="800" dirty="0"/>
              <a:t>, </a:t>
            </a:r>
            <a:r>
              <a:rPr lang="en-US" sz="800" dirty="0" err="1"/>
              <a:t>trombocytopenie</a:t>
            </a:r>
            <a:r>
              <a:rPr lang="en-US" sz="800" dirty="0"/>
              <a:t>, </a:t>
            </a:r>
            <a:r>
              <a:rPr lang="en-US" sz="800" dirty="0" err="1"/>
              <a:t>zácpa</a:t>
            </a:r>
            <a:r>
              <a:rPr lang="en-US" sz="800" dirty="0"/>
              <a:t>, </a:t>
            </a:r>
            <a:r>
              <a:rPr lang="en-US" sz="800" dirty="0" err="1"/>
              <a:t>snížená</a:t>
            </a:r>
            <a:r>
              <a:rPr lang="en-US" sz="800" dirty="0"/>
              <a:t> </a:t>
            </a:r>
            <a:r>
              <a:rPr lang="en-US" sz="800" dirty="0" err="1"/>
              <a:t>chuť</a:t>
            </a:r>
            <a:r>
              <a:rPr lang="en-US" sz="800" dirty="0"/>
              <a:t> k </a:t>
            </a:r>
            <a:r>
              <a:rPr lang="en-US" sz="800" dirty="0" err="1"/>
              <a:t>jídlu</a:t>
            </a:r>
            <a:r>
              <a:rPr lang="en-US" sz="800" dirty="0"/>
              <a:t> a </a:t>
            </a:r>
            <a:r>
              <a:rPr lang="en-US" sz="800" dirty="0" err="1"/>
              <a:t>periferní</a:t>
            </a:r>
            <a:r>
              <a:rPr lang="en-US" sz="800" dirty="0"/>
              <a:t> </a:t>
            </a:r>
            <a:r>
              <a:rPr lang="en-US" sz="800" dirty="0" err="1"/>
              <a:t>neuropatie</a:t>
            </a:r>
            <a:r>
              <a:rPr lang="en-US" sz="800" dirty="0"/>
              <a:t>. </a:t>
            </a:r>
            <a:r>
              <a:rPr lang="en-US" sz="800" dirty="0" err="1"/>
              <a:t>Imunitně</a:t>
            </a:r>
            <a:r>
              <a:rPr lang="en-US" sz="800" dirty="0"/>
              <a:t> </a:t>
            </a:r>
            <a:r>
              <a:rPr lang="en-US" sz="800" dirty="0" err="1"/>
              <a:t>podmíněné</a:t>
            </a:r>
            <a:r>
              <a:rPr lang="en-US" sz="800" dirty="0"/>
              <a:t> </a:t>
            </a:r>
            <a:r>
              <a:rPr lang="en-US" sz="800" dirty="0" err="1"/>
              <a:t>nežádoucí</a:t>
            </a:r>
            <a:r>
              <a:rPr lang="en-US" sz="800" dirty="0"/>
              <a:t> </a:t>
            </a:r>
            <a:r>
              <a:rPr lang="en-US" sz="800" dirty="0" err="1"/>
              <a:t>účinky</a:t>
            </a:r>
            <a:r>
              <a:rPr lang="en-US" sz="800" dirty="0"/>
              <a:t>, </a:t>
            </a:r>
            <a:r>
              <a:rPr lang="en-US" sz="800" dirty="0" err="1"/>
              <a:t>které</a:t>
            </a:r>
            <a:r>
              <a:rPr lang="en-US" sz="800" dirty="0"/>
              <a:t> se </a:t>
            </a:r>
            <a:r>
              <a:rPr lang="en-US" sz="800" dirty="0" err="1"/>
              <a:t>vyskytly</a:t>
            </a:r>
            <a:r>
              <a:rPr lang="en-US" sz="800" dirty="0"/>
              <a:t> u &lt; 10 % </a:t>
            </a:r>
            <a:r>
              <a:rPr lang="en-US" sz="800" dirty="0" err="1"/>
              <a:t>pacientů</a:t>
            </a:r>
            <a:r>
              <a:rPr lang="en-US" sz="800" dirty="0"/>
              <a:t>, </a:t>
            </a:r>
            <a:r>
              <a:rPr lang="en-US" sz="800" dirty="0" err="1"/>
              <a:t>zahrnovaly</a:t>
            </a:r>
            <a:r>
              <a:rPr lang="en-US" sz="800" dirty="0"/>
              <a:t> </a:t>
            </a:r>
            <a:r>
              <a:rPr lang="en-US" sz="800" dirty="0" err="1"/>
              <a:t>hypotyreózu</a:t>
            </a:r>
            <a:r>
              <a:rPr lang="en-US" sz="800" dirty="0"/>
              <a:t>. U &lt; 5 % </a:t>
            </a:r>
            <a:r>
              <a:rPr lang="en-US" sz="800" dirty="0" err="1"/>
              <a:t>pacientů</a:t>
            </a:r>
            <a:r>
              <a:rPr lang="en-US" sz="800" dirty="0"/>
              <a:t> se </a:t>
            </a:r>
            <a:r>
              <a:rPr lang="en-US" sz="800" dirty="0" err="1"/>
              <a:t>vyskytly</a:t>
            </a:r>
            <a:r>
              <a:rPr lang="en-US" sz="800" dirty="0"/>
              <a:t>: </a:t>
            </a:r>
            <a:r>
              <a:rPr lang="en-US" sz="800" dirty="0" err="1"/>
              <a:t>pneumonitida</a:t>
            </a:r>
            <a:r>
              <a:rPr lang="en-US" sz="800" dirty="0"/>
              <a:t>, </a:t>
            </a:r>
            <a:r>
              <a:rPr lang="en-US" sz="800" dirty="0" err="1"/>
              <a:t>kolitida</a:t>
            </a:r>
            <a:r>
              <a:rPr lang="en-US" sz="800" dirty="0"/>
              <a:t>, </a:t>
            </a:r>
            <a:r>
              <a:rPr lang="en-US" sz="800" dirty="0" err="1"/>
              <a:t>hepatitida</a:t>
            </a:r>
            <a:r>
              <a:rPr lang="en-US" sz="800" dirty="0"/>
              <a:t>, diabetes mellitus (u </a:t>
            </a:r>
            <a:r>
              <a:rPr lang="en-US" sz="800" dirty="0" err="1"/>
              <a:t>pacientů</a:t>
            </a:r>
            <a:r>
              <a:rPr lang="en-US" sz="800" dirty="0"/>
              <a:t> s HCC, </a:t>
            </a:r>
            <a:r>
              <a:rPr lang="en-US" sz="800" dirty="0" err="1"/>
              <a:t>kteří</a:t>
            </a:r>
            <a:r>
              <a:rPr lang="en-US" sz="800" dirty="0"/>
              <a:t> </a:t>
            </a:r>
            <a:r>
              <a:rPr lang="en-US" sz="800" dirty="0" err="1"/>
              <a:t>dostávali</a:t>
            </a:r>
            <a:r>
              <a:rPr lang="en-US" sz="800" dirty="0"/>
              <a:t> </a:t>
            </a:r>
            <a:r>
              <a:rPr lang="en-US" sz="800" dirty="0" err="1"/>
              <a:t>atezolizumab</a:t>
            </a:r>
            <a:r>
              <a:rPr lang="en-US" sz="800" dirty="0"/>
              <a:t> v </a:t>
            </a:r>
            <a:r>
              <a:rPr lang="en-US" sz="800" dirty="0" err="1"/>
              <a:t>kombinaci</a:t>
            </a:r>
            <a:r>
              <a:rPr lang="en-US" sz="800" dirty="0"/>
              <a:t> s </a:t>
            </a:r>
            <a:r>
              <a:rPr lang="en-US" sz="800" dirty="0" err="1"/>
              <a:t>bevacizumabem</a:t>
            </a:r>
            <a:r>
              <a:rPr lang="en-US" sz="800" dirty="0"/>
              <a:t>) a </a:t>
            </a:r>
            <a:r>
              <a:rPr lang="en-US" sz="800" dirty="0" err="1"/>
              <a:t>hypertyreóza</a:t>
            </a:r>
            <a:r>
              <a:rPr lang="en-US" sz="800" i="1" dirty="0"/>
              <a:t>.</a:t>
            </a:r>
            <a:r>
              <a:rPr lang="en-US" sz="800" dirty="0"/>
              <a:t> U &lt; 1 % </a:t>
            </a:r>
            <a:r>
              <a:rPr lang="en-US" sz="800" dirty="0" err="1"/>
              <a:t>pacientů</a:t>
            </a:r>
            <a:r>
              <a:rPr lang="en-US" sz="800" dirty="0"/>
              <a:t> se </a:t>
            </a:r>
            <a:r>
              <a:rPr lang="en-US" sz="800" dirty="0" err="1"/>
              <a:t>vyskytly</a:t>
            </a:r>
            <a:r>
              <a:rPr lang="en-US" sz="800" dirty="0"/>
              <a:t>: </a:t>
            </a:r>
            <a:r>
              <a:rPr lang="en-US" sz="800" dirty="0" err="1"/>
              <a:t>insuficience</a:t>
            </a:r>
            <a:r>
              <a:rPr lang="en-US" sz="800" dirty="0"/>
              <a:t> </a:t>
            </a:r>
            <a:r>
              <a:rPr lang="en-US" sz="800" dirty="0" err="1"/>
              <a:t>nadledvin</a:t>
            </a:r>
            <a:r>
              <a:rPr lang="en-US" sz="800" dirty="0"/>
              <a:t>, </a:t>
            </a:r>
            <a:r>
              <a:rPr lang="en-US" sz="800" dirty="0" err="1"/>
              <a:t>zánět</a:t>
            </a:r>
            <a:r>
              <a:rPr lang="en-US" sz="800" dirty="0"/>
              <a:t> </a:t>
            </a:r>
            <a:r>
              <a:rPr lang="en-US" sz="800" dirty="0" err="1"/>
              <a:t>hypofýzy</a:t>
            </a:r>
            <a:r>
              <a:rPr lang="en-US" sz="800" dirty="0"/>
              <a:t>, diabetes mellitus (</a:t>
            </a:r>
            <a:r>
              <a:rPr lang="en-US" sz="800" dirty="0" err="1"/>
              <a:t>při</a:t>
            </a:r>
            <a:r>
              <a:rPr lang="en-US" sz="800" dirty="0"/>
              <a:t> </a:t>
            </a:r>
            <a:r>
              <a:rPr lang="en-US" sz="800" dirty="0" err="1"/>
              <a:t>podání</a:t>
            </a:r>
            <a:r>
              <a:rPr lang="en-US" sz="800" dirty="0"/>
              <a:t> </a:t>
            </a:r>
            <a:r>
              <a:rPr lang="en-US" sz="800" dirty="0" err="1"/>
              <a:t>atezolizumabu</a:t>
            </a:r>
            <a:r>
              <a:rPr lang="en-US" sz="800" dirty="0"/>
              <a:t> v </a:t>
            </a:r>
            <a:r>
              <a:rPr lang="en-US" sz="800" dirty="0" err="1"/>
              <a:t>monoterapii</a:t>
            </a:r>
            <a:r>
              <a:rPr lang="en-US" sz="800" dirty="0"/>
              <a:t>),  </a:t>
            </a:r>
            <a:r>
              <a:rPr lang="en-US" sz="800" dirty="0" err="1"/>
              <a:t>meningoencefalitida</a:t>
            </a:r>
            <a:r>
              <a:rPr lang="en-US" sz="800" dirty="0"/>
              <a:t>, </a:t>
            </a:r>
            <a:r>
              <a:rPr lang="en-US" sz="800" dirty="0" err="1"/>
              <a:t>neuropatie</a:t>
            </a:r>
            <a:r>
              <a:rPr lang="en-US" sz="800" dirty="0"/>
              <a:t>, </a:t>
            </a:r>
            <a:r>
              <a:rPr lang="en-US" sz="800" dirty="0" err="1"/>
              <a:t>myastenický</a:t>
            </a:r>
            <a:r>
              <a:rPr lang="en-US" sz="800" dirty="0"/>
              <a:t> </a:t>
            </a:r>
            <a:r>
              <a:rPr lang="en-US" sz="800" dirty="0" err="1"/>
              <a:t>syndrom</a:t>
            </a:r>
            <a:r>
              <a:rPr lang="en-US" sz="800" dirty="0"/>
              <a:t>, </a:t>
            </a:r>
            <a:r>
              <a:rPr lang="en-US" sz="800" dirty="0" err="1"/>
              <a:t>pankreatitida</a:t>
            </a:r>
            <a:r>
              <a:rPr lang="en-US" sz="800" dirty="0"/>
              <a:t>, </a:t>
            </a:r>
            <a:r>
              <a:rPr lang="en-US" sz="800" dirty="0" err="1"/>
              <a:t>myokarditida</a:t>
            </a:r>
            <a:r>
              <a:rPr lang="en-US" sz="800" dirty="0"/>
              <a:t>, </a:t>
            </a:r>
            <a:r>
              <a:rPr lang="en-US" sz="800" dirty="0" err="1"/>
              <a:t>nefritida</a:t>
            </a:r>
            <a:r>
              <a:rPr lang="en-US" sz="800" dirty="0"/>
              <a:t>, </a:t>
            </a:r>
            <a:r>
              <a:rPr lang="en-US" sz="800" dirty="0" err="1"/>
              <a:t>myozitida</a:t>
            </a:r>
            <a:r>
              <a:rPr lang="en-US" sz="800" dirty="0"/>
              <a:t> a </a:t>
            </a:r>
            <a:r>
              <a:rPr lang="en-US" sz="800" dirty="0" err="1"/>
              <a:t>těžké</a:t>
            </a:r>
            <a:r>
              <a:rPr lang="en-US" sz="800" dirty="0"/>
              <a:t> </a:t>
            </a:r>
            <a:r>
              <a:rPr lang="en-US" sz="800" dirty="0" err="1"/>
              <a:t>kožní</a:t>
            </a:r>
            <a:r>
              <a:rPr lang="en-US" sz="800" dirty="0"/>
              <a:t> </a:t>
            </a:r>
            <a:r>
              <a:rPr lang="en-US" sz="800" dirty="0" err="1"/>
              <a:t>nežádoucí</a:t>
            </a:r>
            <a:r>
              <a:rPr lang="en-US" sz="800" dirty="0"/>
              <a:t> </a:t>
            </a:r>
            <a:r>
              <a:rPr lang="en-US" sz="800" dirty="0" err="1"/>
              <a:t>účinky</a:t>
            </a:r>
            <a:r>
              <a:rPr lang="en-US" sz="800" dirty="0"/>
              <a:t>. </a:t>
            </a:r>
            <a:r>
              <a:rPr lang="en-US" sz="800" dirty="0" err="1"/>
              <a:t>Vzhledem</a:t>
            </a:r>
            <a:r>
              <a:rPr lang="en-US" sz="800" dirty="0"/>
              <a:t> k </a:t>
            </a:r>
            <a:r>
              <a:rPr lang="en-US" sz="800" dirty="0" err="1"/>
              <a:t>mechanismu</a:t>
            </a:r>
            <a:r>
              <a:rPr lang="en-US" sz="800" dirty="0"/>
              <a:t> </a:t>
            </a:r>
            <a:r>
              <a:rPr lang="en-US" sz="800" dirty="0" err="1"/>
              <a:t>účinku</a:t>
            </a:r>
            <a:r>
              <a:rPr lang="en-US" sz="800" dirty="0"/>
              <a:t> </a:t>
            </a:r>
            <a:r>
              <a:rPr lang="en-US" sz="800" dirty="0" err="1"/>
              <a:t>atezolizumabu</a:t>
            </a:r>
            <a:r>
              <a:rPr lang="en-US" sz="800" dirty="0"/>
              <a:t> se </a:t>
            </a:r>
            <a:r>
              <a:rPr lang="en-US" sz="800" dirty="0" err="1"/>
              <a:t>mohou</a:t>
            </a:r>
            <a:r>
              <a:rPr lang="en-US" sz="800" dirty="0"/>
              <a:t> </a:t>
            </a:r>
            <a:r>
              <a:rPr lang="en-US" sz="800" dirty="0" err="1"/>
              <a:t>objevit</a:t>
            </a:r>
            <a:r>
              <a:rPr lang="en-US" sz="800" dirty="0"/>
              <a:t> </a:t>
            </a:r>
            <a:r>
              <a:rPr lang="en-US" sz="800" dirty="0" err="1"/>
              <a:t>další</a:t>
            </a:r>
            <a:r>
              <a:rPr lang="en-US" sz="800" dirty="0"/>
              <a:t> </a:t>
            </a:r>
            <a:r>
              <a:rPr lang="en-US" sz="800" dirty="0" err="1"/>
              <a:t>potenciální</a:t>
            </a:r>
            <a:r>
              <a:rPr lang="en-US" sz="800" dirty="0"/>
              <a:t> </a:t>
            </a:r>
            <a:r>
              <a:rPr lang="en-US" sz="800" dirty="0" err="1"/>
              <a:t>imunitně</a:t>
            </a:r>
            <a:r>
              <a:rPr lang="en-US" sz="800" dirty="0"/>
              <a:t> </a:t>
            </a:r>
            <a:r>
              <a:rPr lang="en-US" sz="800" dirty="0" err="1"/>
              <a:t>podmíněné</a:t>
            </a:r>
            <a:r>
              <a:rPr lang="en-US" sz="800" dirty="0"/>
              <a:t> </a:t>
            </a:r>
            <a:r>
              <a:rPr lang="en-US" sz="800" dirty="0" err="1"/>
              <a:t>nežádoucí</a:t>
            </a:r>
            <a:r>
              <a:rPr lang="en-US" sz="800" dirty="0"/>
              <a:t> </a:t>
            </a:r>
            <a:r>
              <a:rPr lang="en-US" sz="800" dirty="0" err="1"/>
              <a:t>účinky</a:t>
            </a:r>
            <a:r>
              <a:rPr lang="en-US" sz="800" dirty="0"/>
              <a:t>, </a:t>
            </a:r>
            <a:r>
              <a:rPr lang="en-US" sz="800" dirty="0" err="1"/>
              <a:t>včetně</a:t>
            </a:r>
            <a:r>
              <a:rPr lang="en-US" sz="800" dirty="0"/>
              <a:t> </a:t>
            </a:r>
            <a:r>
              <a:rPr lang="en-US" sz="800" dirty="0" err="1"/>
              <a:t>neinfekční</a:t>
            </a:r>
            <a:r>
              <a:rPr lang="en-US" sz="800" dirty="0"/>
              <a:t> </a:t>
            </a:r>
            <a:r>
              <a:rPr lang="en-US" sz="800" dirty="0" err="1"/>
              <a:t>cystitidy</a:t>
            </a:r>
            <a:r>
              <a:rPr lang="en-US" sz="800" dirty="0"/>
              <a:t>. </a:t>
            </a:r>
            <a:r>
              <a:rPr lang="en-US" sz="800" b="1" dirty="0" err="1"/>
              <a:t>Těhotenství</a:t>
            </a:r>
            <a:r>
              <a:rPr lang="en-US" sz="800" b="1" dirty="0"/>
              <a:t> a </a:t>
            </a:r>
            <a:r>
              <a:rPr lang="en-US" sz="800" b="1" dirty="0" err="1"/>
              <a:t>kojení</a:t>
            </a:r>
            <a:r>
              <a:rPr lang="en-US" sz="800" b="1" dirty="0"/>
              <a:t>:</a:t>
            </a:r>
            <a:r>
              <a:rPr lang="en-US" sz="800" dirty="0"/>
              <a:t> </a:t>
            </a:r>
            <a:r>
              <a:rPr lang="en-US" sz="800" dirty="0" err="1"/>
              <a:t>Ženy</a:t>
            </a:r>
            <a:r>
              <a:rPr lang="en-US" sz="800" dirty="0"/>
              <a:t> </a:t>
            </a:r>
            <a:r>
              <a:rPr lang="en-US" sz="800" dirty="0" err="1"/>
              <a:t>ve</a:t>
            </a:r>
            <a:r>
              <a:rPr lang="en-US" sz="800" dirty="0"/>
              <a:t> </a:t>
            </a:r>
            <a:r>
              <a:rPr lang="en-US" sz="800" dirty="0" err="1"/>
              <a:t>fertilním</a:t>
            </a:r>
            <a:r>
              <a:rPr lang="en-US" sz="800" dirty="0"/>
              <a:t> </a:t>
            </a:r>
            <a:r>
              <a:rPr lang="en-US" sz="800" dirty="0" err="1"/>
              <a:t>věku</a:t>
            </a:r>
            <a:r>
              <a:rPr lang="en-US" sz="800" dirty="0"/>
              <a:t> </a:t>
            </a:r>
            <a:r>
              <a:rPr lang="en-US" sz="800" dirty="0" err="1"/>
              <a:t>musí</a:t>
            </a:r>
            <a:r>
              <a:rPr lang="en-US" sz="800" dirty="0"/>
              <a:t> </a:t>
            </a:r>
            <a:r>
              <a:rPr lang="en-US" sz="800" dirty="0" err="1"/>
              <a:t>během</a:t>
            </a:r>
            <a:r>
              <a:rPr lang="en-US" sz="800" dirty="0"/>
              <a:t> </a:t>
            </a:r>
            <a:r>
              <a:rPr lang="en-US" sz="800" dirty="0" err="1"/>
              <a:t>léčby</a:t>
            </a:r>
            <a:r>
              <a:rPr lang="en-US" sz="800" dirty="0"/>
              <a:t> </a:t>
            </a:r>
            <a:r>
              <a:rPr lang="en-US" sz="800" dirty="0" err="1"/>
              <a:t>atezolizumabem</a:t>
            </a:r>
            <a:r>
              <a:rPr lang="en-US" sz="800" dirty="0"/>
              <a:t> a 5 </a:t>
            </a:r>
            <a:r>
              <a:rPr lang="en-US" sz="800" dirty="0" err="1"/>
              <a:t>měsíců</a:t>
            </a:r>
            <a:r>
              <a:rPr lang="en-US" sz="800" dirty="0"/>
              <a:t> </a:t>
            </a:r>
            <a:r>
              <a:rPr lang="en-US" sz="800" dirty="0" err="1"/>
              <a:t>po</a:t>
            </a:r>
            <a:r>
              <a:rPr lang="en-US" sz="800" dirty="0"/>
              <a:t> </a:t>
            </a:r>
            <a:r>
              <a:rPr lang="en-US" sz="800" dirty="0" err="1"/>
              <a:t>poslední</a:t>
            </a:r>
            <a:r>
              <a:rPr lang="en-US" sz="800" dirty="0"/>
              <a:t> </a:t>
            </a:r>
            <a:r>
              <a:rPr lang="en-US" sz="800" dirty="0" err="1"/>
              <a:t>dávce</a:t>
            </a:r>
            <a:r>
              <a:rPr lang="en-US" sz="800" dirty="0"/>
              <a:t> </a:t>
            </a:r>
            <a:r>
              <a:rPr lang="en-US" sz="800" dirty="0" err="1"/>
              <a:t>používat</a:t>
            </a:r>
            <a:r>
              <a:rPr lang="en-US" sz="800" dirty="0"/>
              <a:t> </a:t>
            </a:r>
            <a:r>
              <a:rPr lang="en-US" sz="800" dirty="0" err="1"/>
              <a:t>účinnou</a:t>
            </a:r>
            <a:r>
              <a:rPr lang="en-US" sz="800" dirty="0"/>
              <a:t> </a:t>
            </a:r>
            <a:r>
              <a:rPr lang="en-US" sz="800" dirty="0" err="1"/>
              <a:t>antikoncepci</a:t>
            </a:r>
            <a:r>
              <a:rPr lang="en-US" sz="800" dirty="0"/>
              <a:t>. O </a:t>
            </a:r>
            <a:r>
              <a:rPr lang="en-US" sz="800" dirty="0" err="1"/>
              <a:t>použití</a:t>
            </a:r>
            <a:r>
              <a:rPr lang="en-US" sz="800" dirty="0"/>
              <a:t> </a:t>
            </a:r>
            <a:r>
              <a:rPr lang="en-US" sz="800" dirty="0" err="1"/>
              <a:t>atezolizumabu</a:t>
            </a:r>
            <a:r>
              <a:rPr lang="en-US" sz="800" dirty="0"/>
              <a:t> u </a:t>
            </a:r>
            <a:r>
              <a:rPr lang="en-US" sz="800" dirty="0" err="1"/>
              <a:t>těhotných</a:t>
            </a:r>
            <a:r>
              <a:rPr lang="en-US" sz="800" dirty="0"/>
              <a:t> </a:t>
            </a:r>
            <a:r>
              <a:rPr lang="en-US" sz="800" dirty="0" err="1"/>
              <a:t>žen</a:t>
            </a:r>
            <a:r>
              <a:rPr lang="en-US" sz="800" dirty="0"/>
              <a:t> </a:t>
            </a:r>
            <a:r>
              <a:rPr lang="en-US" sz="800" dirty="0" err="1"/>
              <a:t>nejsou</a:t>
            </a:r>
            <a:r>
              <a:rPr lang="en-US" sz="800" dirty="0"/>
              <a:t> k </a:t>
            </a:r>
            <a:r>
              <a:rPr lang="en-US" sz="800" dirty="0" err="1"/>
              <a:t>dispozici</a:t>
            </a:r>
            <a:r>
              <a:rPr lang="en-US" sz="800" dirty="0"/>
              <a:t> </a:t>
            </a:r>
            <a:r>
              <a:rPr lang="en-US" sz="800" dirty="0" err="1"/>
              <a:t>žádné</a:t>
            </a:r>
            <a:r>
              <a:rPr lang="en-US" sz="800" dirty="0"/>
              <a:t> </a:t>
            </a:r>
            <a:r>
              <a:rPr lang="en-US" sz="800" dirty="0" err="1"/>
              <a:t>údaje</a:t>
            </a:r>
            <a:r>
              <a:rPr lang="en-US" sz="800" dirty="0"/>
              <a:t>. </a:t>
            </a:r>
            <a:r>
              <a:rPr lang="en-US" sz="800" dirty="0" err="1"/>
              <a:t>Atezolizumab</a:t>
            </a:r>
            <a:r>
              <a:rPr lang="en-US" sz="800" dirty="0"/>
              <a:t> se </a:t>
            </a:r>
            <a:r>
              <a:rPr lang="en-US" sz="800" dirty="0" err="1"/>
              <a:t>nemá</a:t>
            </a:r>
            <a:r>
              <a:rPr lang="en-US" sz="800" dirty="0"/>
              <a:t> </a:t>
            </a:r>
            <a:r>
              <a:rPr lang="en-US" sz="800" dirty="0" err="1"/>
              <a:t>během</a:t>
            </a:r>
            <a:r>
              <a:rPr lang="en-US" sz="800" dirty="0"/>
              <a:t> </a:t>
            </a:r>
            <a:r>
              <a:rPr lang="en-US" sz="800" dirty="0" err="1"/>
              <a:t>těhotenství</a:t>
            </a:r>
            <a:r>
              <a:rPr lang="en-US" sz="800" dirty="0"/>
              <a:t> </a:t>
            </a:r>
            <a:r>
              <a:rPr lang="en-US" sz="800" dirty="0" err="1"/>
              <a:t>užívat</a:t>
            </a:r>
            <a:r>
              <a:rPr lang="en-US" sz="800" dirty="0"/>
              <a:t>, </a:t>
            </a:r>
            <a:r>
              <a:rPr lang="en-US" sz="800" dirty="0" err="1"/>
              <a:t>pokud</a:t>
            </a:r>
            <a:r>
              <a:rPr lang="en-US" sz="800" dirty="0"/>
              <a:t> </a:t>
            </a:r>
            <a:r>
              <a:rPr lang="en-US" sz="800" dirty="0" err="1"/>
              <a:t>klinický</a:t>
            </a:r>
            <a:r>
              <a:rPr lang="en-US" sz="800" dirty="0"/>
              <a:t> </a:t>
            </a:r>
            <a:r>
              <a:rPr lang="en-US" sz="800" dirty="0" err="1"/>
              <a:t>stav</a:t>
            </a:r>
            <a:r>
              <a:rPr lang="en-US" sz="800" dirty="0"/>
              <a:t> </a:t>
            </a:r>
            <a:r>
              <a:rPr lang="en-US" sz="800" dirty="0" err="1"/>
              <a:t>ženy</a:t>
            </a:r>
            <a:r>
              <a:rPr lang="en-US" sz="800" dirty="0"/>
              <a:t> </a:t>
            </a:r>
            <a:r>
              <a:rPr lang="en-US" sz="800" dirty="0" err="1"/>
              <a:t>nevyžaduje</a:t>
            </a:r>
            <a:r>
              <a:rPr lang="en-US" sz="800" dirty="0"/>
              <a:t> </a:t>
            </a:r>
            <a:r>
              <a:rPr lang="en-US" sz="800" dirty="0" err="1"/>
              <a:t>léčbu</a:t>
            </a:r>
            <a:r>
              <a:rPr lang="en-US" sz="800" dirty="0"/>
              <a:t> </a:t>
            </a:r>
            <a:r>
              <a:rPr lang="en-US" sz="800" dirty="0" err="1"/>
              <a:t>atezolizumabem</a:t>
            </a:r>
            <a:r>
              <a:rPr lang="en-US" sz="800" dirty="0"/>
              <a:t>. </a:t>
            </a:r>
            <a:r>
              <a:rPr lang="en-US" sz="800" dirty="0" err="1"/>
              <a:t>Není</a:t>
            </a:r>
            <a:r>
              <a:rPr lang="en-US" sz="800" dirty="0"/>
              <a:t> </a:t>
            </a:r>
            <a:r>
              <a:rPr lang="en-US" sz="800" dirty="0" err="1"/>
              <a:t>známo</a:t>
            </a:r>
            <a:r>
              <a:rPr lang="en-US" sz="800" dirty="0"/>
              <a:t>, </a:t>
            </a:r>
            <a:r>
              <a:rPr lang="en-US" sz="800" dirty="0" err="1"/>
              <a:t>jestli</a:t>
            </a:r>
            <a:r>
              <a:rPr lang="en-US" sz="800" dirty="0"/>
              <a:t> je </a:t>
            </a:r>
            <a:r>
              <a:rPr lang="en-US" sz="800" dirty="0" err="1"/>
              <a:t>atezolizumab</a:t>
            </a:r>
            <a:r>
              <a:rPr lang="en-US" sz="800" dirty="0"/>
              <a:t> </a:t>
            </a:r>
            <a:r>
              <a:rPr lang="en-US" sz="800" dirty="0" err="1"/>
              <a:t>vylučován</a:t>
            </a:r>
            <a:r>
              <a:rPr lang="en-US" sz="800" dirty="0"/>
              <a:t> do </a:t>
            </a:r>
            <a:r>
              <a:rPr lang="en-US" sz="800" dirty="0" err="1"/>
              <a:t>lidského</a:t>
            </a:r>
            <a:r>
              <a:rPr lang="en-US" sz="800" dirty="0"/>
              <a:t> </a:t>
            </a:r>
            <a:r>
              <a:rPr lang="en-US" sz="800" dirty="0" err="1"/>
              <a:t>mléka</a:t>
            </a:r>
            <a:r>
              <a:rPr lang="en-US" sz="800" dirty="0"/>
              <a:t>. </a:t>
            </a:r>
            <a:r>
              <a:rPr lang="en-US" sz="800" dirty="0" err="1"/>
              <a:t>Nelze</a:t>
            </a:r>
            <a:r>
              <a:rPr lang="en-US" sz="800" dirty="0"/>
              <a:t> </a:t>
            </a:r>
            <a:r>
              <a:rPr lang="en-US" sz="800" dirty="0" err="1"/>
              <a:t>vyloučit</a:t>
            </a:r>
            <a:r>
              <a:rPr lang="en-US" sz="800" dirty="0"/>
              <a:t> </a:t>
            </a:r>
            <a:r>
              <a:rPr lang="en-US" sz="800" dirty="0" err="1"/>
              <a:t>riziko</a:t>
            </a:r>
            <a:r>
              <a:rPr lang="en-US" sz="800" dirty="0"/>
              <a:t> pro </a:t>
            </a:r>
            <a:r>
              <a:rPr lang="en-US" sz="800" dirty="0" err="1"/>
              <a:t>novorozence</a:t>
            </a:r>
            <a:r>
              <a:rPr lang="en-US" sz="800" dirty="0"/>
              <a:t>/</a:t>
            </a:r>
            <a:r>
              <a:rPr lang="en-US" sz="800" dirty="0" err="1"/>
              <a:t>kojence</a:t>
            </a:r>
            <a:r>
              <a:rPr lang="en-US" sz="800" dirty="0"/>
              <a:t>. Je </a:t>
            </a:r>
            <a:r>
              <a:rPr lang="en-US" sz="800" dirty="0" err="1"/>
              <a:t>třeba</a:t>
            </a:r>
            <a:r>
              <a:rPr lang="en-US" sz="800" dirty="0"/>
              <a:t> </a:t>
            </a:r>
            <a:r>
              <a:rPr lang="en-US" sz="800" dirty="0" err="1"/>
              <a:t>učinit</a:t>
            </a:r>
            <a:r>
              <a:rPr lang="en-US" sz="800" dirty="0"/>
              <a:t> </a:t>
            </a:r>
            <a:r>
              <a:rPr lang="en-US" sz="800" dirty="0" err="1"/>
              <a:t>rozhodnutí</a:t>
            </a:r>
            <a:r>
              <a:rPr lang="en-US" sz="800" dirty="0"/>
              <a:t>, </a:t>
            </a:r>
            <a:r>
              <a:rPr lang="en-US" sz="800" dirty="0" err="1"/>
              <a:t>jestli</a:t>
            </a:r>
            <a:r>
              <a:rPr lang="en-US" sz="800" dirty="0"/>
              <a:t> </a:t>
            </a:r>
            <a:r>
              <a:rPr lang="en-US" sz="800" dirty="0" err="1"/>
              <a:t>ukončit</a:t>
            </a:r>
            <a:r>
              <a:rPr lang="en-US" sz="800" dirty="0"/>
              <a:t> </a:t>
            </a:r>
            <a:r>
              <a:rPr lang="en-US" sz="800" dirty="0" err="1"/>
              <a:t>kojení</a:t>
            </a:r>
            <a:r>
              <a:rPr lang="en-US" sz="800" dirty="0"/>
              <a:t> </a:t>
            </a:r>
            <a:r>
              <a:rPr lang="en-US" sz="800" dirty="0" err="1"/>
              <a:t>nebo</a:t>
            </a:r>
            <a:r>
              <a:rPr lang="en-US" sz="800" dirty="0"/>
              <a:t> </a:t>
            </a:r>
            <a:r>
              <a:rPr lang="en-US" sz="800" dirty="0" err="1"/>
              <a:t>ukončit</a:t>
            </a:r>
            <a:r>
              <a:rPr lang="en-US" sz="800" dirty="0"/>
              <a:t> </a:t>
            </a:r>
            <a:r>
              <a:rPr lang="en-US" sz="800" dirty="0" err="1"/>
              <a:t>podávání</a:t>
            </a:r>
            <a:r>
              <a:rPr lang="en-US" sz="800" dirty="0"/>
              <a:t> </a:t>
            </a:r>
            <a:r>
              <a:rPr lang="en-US" sz="800" dirty="0" err="1"/>
              <a:t>atezolizumabu</a:t>
            </a:r>
            <a:r>
              <a:rPr lang="en-US" sz="800" dirty="0"/>
              <a:t> s </a:t>
            </a:r>
            <a:r>
              <a:rPr lang="en-US" sz="800" dirty="0" err="1"/>
              <a:t>ohledem</a:t>
            </a:r>
            <a:r>
              <a:rPr lang="en-US" sz="800" dirty="0"/>
              <a:t> </a:t>
            </a:r>
            <a:r>
              <a:rPr lang="en-US" sz="800" dirty="0" err="1"/>
              <a:t>na</a:t>
            </a:r>
            <a:r>
              <a:rPr lang="en-US" sz="800" dirty="0"/>
              <a:t> </a:t>
            </a:r>
            <a:r>
              <a:rPr lang="en-US" sz="800" dirty="0" err="1"/>
              <a:t>prospěch</a:t>
            </a:r>
            <a:r>
              <a:rPr lang="en-US" sz="800" dirty="0"/>
              <a:t> </a:t>
            </a:r>
            <a:r>
              <a:rPr lang="en-US" sz="800" dirty="0" err="1"/>
              <a:t>kojení</a:t>
            </a:r>
            <a:r>
              <a:rPr lang="en-US" sz="800" dirty="0"/>
              <a:t> pro </a:t>
            </a:r>
            <a:r>
              <a:rPr lang="en-US" sz="800" dirty="0" err="1"/>
              <a:t>dítě</a:t>
            </a:r>
            <a:r>
              <a:rPr lang="en-US" sz="800" dirty="0"/>
              <a:t> a </a:t>
            </a:r>
            <a:r>
              <a:rPr lang="en-US" sz="800" dirty="0" err="1"/>
              <a:t>prospěch</a:t>
            </a:r>
            <a:r>
              <a:rPr lang="en-US" sz="800" dirty="0"/>
              <a:t> </a:t>
            </a:r>
            <a:r>
              <a:rPr lang="en-US" sz="800" dirty="0" err="1"/>
              <a:t>léčby</a:t>
            </a:r>
            <a:r>
              <a:rPr lang="en-US" sz="800" dirty="0"/>
              <a:t> pro </a:t>
            </a:r>
            <a:r>
              <a:rPr lang="en-US" sz="800" dirty="0" err="1"/>
              <a:t>ženu</a:t>
            </a:r>
            <a:r>
              <a:rPr lang="en-US" sz="800" dirty="0"/>
              <a:t>. </a:t>
            </a:r>
            <a:r>
              <a:rPr lang="en-US" sz="800" b="1" dirty="0" err="1"/>
              <a:t>Balení</a:t>
            </a:r>
            <a:r>
              <a:rPr lang="en-US" sz="800" b="1" dirty="0"/>
              <a:t> </a:t>
            </a:r>
            <a:r>
              <a:rPr lang="en-US" sz="800" b="1" dirty="0" err="1"/>
              <a:t>přípravku</a:t>
            </a:r>
            <a:r>
              <a:rPr lang="en-US" sz="800" b="1" dirty="0"/>
              <a:t>: </a:t>
            </a:r>
            <a:r>
              <a:rPr lang="en-US" sz="800" dirty="0"/>
              <a:t>1 </a:t>
            </a:r>
            <a:r>
              <a:rPr lang="en-US" sz="800" dirty="0" err="1"/>
              <a:t>injekční</a:t>
            </a:r>
            <a:r>
              <a:rPr lang="en-US" sz="800" dirty="0"/>
              <a:t> </a:t>
            </a:r>
            <a:r>
              <a:rPr lang="en-US" sz="800" dirty="0" err="1"/>
              <a:t>lahvička</a:t>
            </a:r>
            <a:r>
              <a:rPr lang="en-US" sz="800" dirty="0"/>
              <a:t> s </a:t>
            </a:r>
            <a:r>
              <a:rPr lang="en-US" sz="800" dirty="0" err="1"/>
              <a:t>uzávěrem</a:t>
            </a:r>
            <a:r>
              <a:rPr lang="en-US" sz="800" dirty="0"/>
              <a:t> z </a:t>
            </a:r>
            <a:r>
              <a:rPr lang="en-US" sz="800" dirty="0" err="1"/>
              <a:t>butylové</a:t>
            </a:r>
            <a:r>
              <a:rPr lang="en-US" sz="800" dirty="0"/>
              <a:t> </a:t>
            </a:r>
            <a:r>
              <a:rPr lang="en-US" sz="800" dirty="0" err="1"/>
              <a:t>pryže</a:t>
            </a:r>
            <a:r>
              <a:rPr lang="en-US" sz="800" dirty="0"/>
              <a:t> a </a:t>
            </a:r>
            <a:r>
              <a:rPr lang="en-US" sz="800" dirty="0" err="1"/>
              <a:t>hliníkovým</a:t>
            </a:r>
            <a:r>
              <a:rPr lang="en-US" sz="800" dirty="0"/>
              <a:t> </a:t>
            </a:r>
            <a:r>
              <a:rPr lang="en-US" sz="800" dirty="0" err="1"/>
              <a:t>uzávěrem</a:t>
            </a:r>
            <a:r>
              <a:rPr lang="en-US" sz="800" dirty="0"/>
              <a:t> s </a:t>
            </a:r>
            <a:r>
              <a:rPr lang="en-US" sz="800" dirty="0" err="1"/>
              <a:t>šedým</a:t>
            </a:r>
            <a:r>
              <a:rPr lang="en-US" sz="800" dirty="0"/>
              <a:t> </a:t>
            </a:r>
            <a:r>
              <a:rPr lang="en-US" sz="800" dirty="0" err="1"/>
              <a:t>nebo</a:t>
            </a:r>
            <a:r>
              <a:rPr lang="en-US" sz="800" dirty="0"/>
              <a:t> </a:t>
            </a:r>
            <a:r>
              <a:rPr lang="en-US" sz="800" dirty="0" err="1"/>
              <a:t>tyrkysovým</a:t>
            </a:r>
            <a:r>
              <a:rPr lang="en-US" sz="800" dirty="0"/>
              <a:t> </a:t>
            </a:r>
            <a:r>
              <a:rPr lang="en-US" sz="800" dirty="0" err="1"/>
              <a:t>plastovým</a:t>
            </a:r>
            <a:r>
              <a:rPr lang="en-US" sz="800" dirty="0"/>
              <a:t> </a:t>
            </a:r>
            <a:r>
              <a:rPr lang="en-US" sz="800" dirty="0" err="1"/>
              <a:t>odtrhávacím</a:t>
            </a:r>
            <a:r>
              <a:rPr lang="en-US" sz="800" dirty="0"/>
              <a:t> </a:t>
            </a:r>
            <a:r>
              <a:rPr lang="en-US" sz="800" dirty="0" err="1"/>
              <a:t>víčkem</a:t>
            </a:r>
            <a:r>
              <a:rPr lang="en-US" sz="800" dirty="0"/>
              <a:t> </a:t>
            </a:r>
            <a:r>
              <a:rPr lang="en-US" sz="800" dirty="0" err="1"/>
              <a:t>obsahující</a:t>
            </a:r>
            <a:r>
              <a:rPr lang="en-US" sz="800" dirty="0"/>
              <a:t> 14 ml </a:t>
            </a:r>
            <a:r>
              <a:rPr lang="en-US" sz="800" dirty="0" err="1"/>
              <a:t>nebo</a:t>
            </a:r>
            <a:r>
              <a:rPr lang="en-US" sz="800" dirty="0"/>
              <a:t> 20 ml </a:t>
            </a:r>
            <a:r>
              <a:rPr lang="en-US" sz="800" dirty="0" err="1"/>
              <a:t>koncentrátu</a:t>
            </a:r>
            <a:r>
              <a:rPr lang="en-US" sz="800" dirty="0"/>
              <a:t> pro </a:t>
            </a:r>
            <a:r>
              <a:rPr lang="en-US" sz="800" dirty="0" err="1"/>
              <a:t>infuzní</a:t>
            </a:r>
            <a:r>
              <a:rPr lang="en-US" sz="800" dirty="0"/>
              <a:t> </a:t>
            </a:r>
            <a:r>
              <a:rPr lang="en-US" sz="800" dirty="0" err="1"/>
              <a:t>roztok</a:t>
            </a:r>
            <a:r>
              <a:rPr lang="en-US" sz="800" dirty="0"/>
              <a:t>. </a:t>
            </a:r>
            <a:r>
              <a:rPr lang="en-US" sz="800" dirty="0" err="1"/>
              <a:t>Balení</a:t>
            </a:r>
            <a:r>
              <a:rPr lang="en-US" sz="800" dirty="0"/>
              <a:t> </a:t>
            </a:r>
            <a:r>
              <a:rPr lang="en-US" sz="800" dirty="0" err="1"/>
              <a:t>obsahuje</a:t>
            </a:r>
            <a:r>
              <a:rPr lang="en-US" sz="800" dirty="0"/>
              <a:t> 1 </a:t>
            </a:r>
            <a:r>
              <a:rPr lang="en-US" sz="800" dirty="0" err="1"/>
              <a:t>injekční</a:t>
            </a:r>
            <a:r>
              <a:rPr lang="en-US" sz="800" dirty="0"/>
              <a:t> </a:t>
            </a:r>
            <a:r>
              <a:rPr lang="en-US" sz="800" dirty="0" err="1"/>
              <a:t>lahvičku</a:t>
            </a:r>
            <a:r>
              <a:rPr lang="en-US" sz="800" dirty="0"/>
              <a:t>.  </a:t>
            </a:r>
            <a:r>
              <a:rPr lang="en-US" sz="800" b="1" dirty="0" err="1"/>
              <a:t>Podmínky</a:t>
            </a:r>
            <a:r>
              <a:rPr lang="en-US" sz="800" b="1" dirty="0"/>
              <a:t> </a:t>
            </a:r>
            <a:r>
              <a:rPr lang="en-US" sz="800" b="1" dirty="0" err="1"/>
              <a:t>uchovávání</a:t>
            </a:r>
            <a:r>
              <a:rPr lang="en-US" sz="800" b="1" dirty="0"/>
              <a:t>:</a:t>
            </a:r>
            <a:r>
              <a:rPr lang="en-US" sz="800" dirty="0"/>
              <a:t> </a:t>
            </a:r>
            <a:r>
              <a:rPr lang="en-US" sz="800" dirty="0" err="1"/>
              <a:t>Uchovávejte</a:t>
            </a:r>
            <a:r>
              <a:rPr lang="en-US" sz="800" dirty="0"/>
              <a:t> v </a:t>
            </a:r>
            <a:r>
              <a:rPr lang="en-US" sz="800" dirty="0" err="1"/>
              <a:t>chladničce</a:t>
            </a:r>
            <a:r>
              <a:rPr lang="en-US" sz="800" dirty="0"/>
              <a:t> (2 °C - 8 °C). </a:t>
            </a:r>
            <a:r>
              <a:rPr lang="en-US" sz="800" dirty="0" err="1"/>
              <a:t>Chraňte</a:t>
            </a:r>
            <a:r>
              <a:rPr lang="en-US" sz="800" dirty="0"/>
              <a:t> </a:t>
            </a:r>
            <a:r>
              <a:rPr lang="en-US" sz="800" dirty="0" err="1"/>
              <a:t>před</a:t>
            </a:r>
            <a:r>
              <a:rPr lang="en-US" sz="800" dirty="0"/>
              <a:t> </a:t>
            </a:r>
            <a:r>
              <a:rPr lang="en-US" sz="800" dirty="0" err="1"/>
              <a:t>mrazem</a:t>
            </a:r>
            <a:r>
              <a:rPr lang="en-US" sz="800" dirty="0"/>
              <a:t>. </a:t>
            </a:r>
            <a:r>
              <a:rPr lang="en-US" sz="800" dirty="0" err="1"/>
              <a:t>Uchovávejte</a:t>
            </a:r>
            <a:r>
              <a:rPr lang="en-US" sz="800" dirty="0"/>
              <a:t> </a:t>
            </a:r>
            <a:r>
              <a:rPr lang="en-US" sz="800" dirty="0" err="1"/>
              <a:t>injekční</a:t>
            </a:r>
            <a:r>
              <a:rPr lang="en-US" sz="800" dirty="0"/>
              <a:t> </a:t>
            </a:r>
            <a:r>
              <a:rPr lang="en-US" sz="800" dirty="0" err="1"/>
              <a:t>lahvičku</a:t>
            </a:r>
            <a:r>
              <a:rPr lang="en-US" sz="800" dirty="0"/>
              <a:t> v </a:t>
            </a:r>
            <a:r>
              <a:rPr lang="en-US" sz="800" dirty="0" err="1"/>
              <a:t>krabičce</a:t>
            </a:r>
            <a:r>
              <a:rPr lang="en-US" sz="800" dirty="0"/>
              <a:t>, aby </a:t>
            </a:r>
            <a:r>
              <a:rPr lang="en-US" sz="800" dirty="0" err="1"/>
              <a:t>byl</a:t>
            </a:r>
            <a:r>
              <a:rPr lang="en-US" sz="800" dirty="0"/>
              <a:t> </a:t>
            </a:r>
            <a:r>
              <a:rPr lang="en-US" sz="800" dirty="0" err="1"/>
              <a:t>přípravek</a:t>
            </a:r>
            <a:r>
              <a:rPr lang="en-US" sz="800" dirty="0"/>
              <a:t> </a:t>
            </a:r>
            <a:r>
              <a:rPr lang="en-US" sz="800" dirty="0" err="1"/>
              <a:t>chráněn</a:t>
            </a:r>
            <a:r>
              <a:rPr lang="en-US" sz="800" dirty="0"/>
              <a:t> </a:t>
            </a:r>
            <a:r>
              <a:rPr lang="en-US" sz="800" dirty="0" err="1"/>
              <a:t>před</a:t>
            </a:r>
            <a:r>
              <a:rPr lang="en-US" sz="800" dirty="0"/>
              <a:t> </a:t>
            </a:r>
            <a:r>
              <a:rPr lang="en-US" sz="800" dirty="0" err="1"/>
              <a:t>světlem</a:t>
            </a:r>
            <a:r>
              <a:rPr lang="en-US" sz="800" dirty="0"/>
              <a:t>. </a:t>
            </a:r>
            <a:r>
              <a:rPr lang="en-US" sz="800" b="1" dirty="0" err="1"/>
              <a:t>Držitel</a:t>
            </a:r>
            <a:r>
              <a:rPr lang="en-US" sz="800" b="1" dirty="0"/>
              <a:t> </a:t>
            </a:r>
            <a:r>
              <a:rPr lang="en-US" sz="800" b="1" dirty="0" err="1"/>
              <a:t>registračního</a:t>
            </a:r>
            <a:r>
              <a:rPr lang="en-US" sz="800" b="1" dirty="0"/>
              <a:t> </a:t>
            </a:r>
            <a:r>
              <a:rPr lang="en-US" sz="800" b="1" dirty="0" err="1"/>
              <a:t>rozhodnutí</a:t>
            </a:r>
            <a:r>
              <a:rPr lang="en-US" sz="800" b="1" dirty="0"/>
              <a:t>:</a:t>
            </a:r>
            <a:r>
              <a:rPr lang="en-US" sz="800" dirty="0"/>
              <a:t> Roche Registration GmbH, Emil-</a:t>
            </a:r>
            <a:r>
              <a:rPr lang="en-US" sz="800" dirty="0" err="1"/>
              <a:t>Barell</a:t>
            </a:r>
            <a:r>
              <a:rPr lang="en-US" sz="800" dirty="0"/>
              <a:t>-</a:t>
            </a:r>
            <a:r>
              <a:rPr lang="en-US" sz="800" dirty="0" err="1"/>
              <a:t>Strasse</a:t>
            </a:r>
            <a:r>
              <a:rPr lang="en-US" sz="800" dirty="0"/>
              <a:t> 1, 79639 </a:t>
            </a:r>
            <a:r>
              <a:rPr lang="en-US" sz="800" dirty="0" err="1"/>
              <a:t>Grenzach-Wyhlen</a:t>
            </a:r>
            <a:r>
              <a:rPr lang="en-US" sz="800" dirty="0"/>
              <a:t>, </a:t>
            </a:r>
            <a:r>
              <a:rPr lang="en-US" sz="800" dirty="0" err="1"/>
              <a:t>Německo</a:t>
            </a:r>
            <a:r>
              <a:rPr lang="en-US" sz="800" dirty="0"/>
              <a:t> </a:t>
            </a:r>
            <a:r>
              <a:rPr lang="en-US" sz="800" b="1" dirty="0" err="1"/>
              <a:t>Registrační</a:t>
            </a:r>
            <a:r>
              <a:rPr lang="en-US" sz="800" b="1" dirty="0"/>
              <a:t> </a:t>
            </a:r>
            <a:r>
              <a:rPr lang="en-US" sz="800" b="1" dirty="0" err="1"/>
              <a:t>číslo</a:t>
            </a:r>
            <a:r>
              <a:rPr lang="en-US" sz="800" b="1" dirty="0"/>
              <a:t>: </a:t>
            </a:r>
            <a:r>
              <a:rPr lang="en-US" sz="800" dirty="0"/>
              <a:t>EU/1/17/1220/001 a EU/1/17/1220/002. </a:t>
            </a:r>
            <a:r>
              <a:rPr lang="en-US" sz="800" b="1" dirty="0"/>
              <a:t>Datum </a:t>
            </a:r>
            <a:r>
              <a:rPr lang="cs-CZ" sz="800" b="1" dirty="0" smtClean="0"/>
              <a:t>první </a:t>
            </a:r>
            <a:r>
              <a:rPr lang="en-US" sz="800" b="1" dirty="0" err="1" smtClean="0"/>
              <a:t>registrace</a:t>
            </a:r>
            <a:r>
              <a:rPr lang="en-US" sz="800" b="1" dirty="0"/>
              <a:t>: </a:t>
            </a:r>
            <a:r>
              <a:rPr lang="en-US" sz="800" dirty="0"/>
              <a:t>21. 09. 2017 </a:t>
            </a:r>
            <a:r>
              <a:rPr lang="en-US" sz="800" b="1" dirty="0"/>
              <a:t>Datum </a:t>
            </a:r>
            <a:r>
              <a:rPr lang="en-US" sz="800" b="1" dirty="0" err="1"/>
              <a:t>poslední</a:t>
            </a:r>
            <a:r>
              <a:rPr lang="en-US" sz="800" b="1" dirty="0"/>
              <a:t> </a:t>
            </a:r>
            <a:r>
              <a:rPr lang="en-US" sz="800" b="1" dirty="0" err="1"/>
              <a:t>úpravy</a:t>
            </a:r>
            <a:r>
              <a:rPr lang="en-US" sz="800" b="1" dirty="0"/>
              <a:t> </a:t>
            </a:r>
            <a:r>
              <a:rPr lang="en-US" sz="800" b="1" dirty="0" err="1"/>
              <a:t>textu</a:t>
            </a:r>
            <a:r>
              <a:rPr lang="en-US" sz="800" b="1" dirty="0"/>
              <a:t> </a:t>
            </a:r>
            <a:r>
              <a:rPr lang="en-US" sz="800" b="1" dirty="0" err="1"/>
              <a:t>Zkrácené</a:t>
            </a:r>
            <a:r>
              <a:rPr lang="en-US" sz="800" b="1" dirty="0"/>
              <a:t> </a:t>
            </a:r>
            <a:r>
              <a:rPr lang="en-US" sz="800" b="1" dirty="0" err="1"/>
              <a:t>informace</a:t>
            </a:r>
            <a:r>
              <a:rPr lang="en-US" sz="800" b="1" dirty="0"/>
              <a:t> o </a:t>
            </a:r>
            <a:r>
              <a:rPr lang="en-US" sz="800" b="1" dirty="0" err="1"/>
              <a:t>přípravku</a:t>
            </a:r>
            <a:r>
              <a:rPr lang="en-US" sz="800" b="1" dirty="0" smtClean="0"/>
              <a:t>:</a:t>
            </a:r>
            <a:r>
              <a:rPr lang="cs-CZ" sz="800" b="1" dirty="0" smtClean="0"/>
              <a:t> 11.1.2024</a:t>
            </a:r>
            <a:r>
              <a:rPr lang="en-US" sz="800" b="1" dirty="0" smtClean="0"/>
              <a:t> </a:t>
            </a:r>
            <a:r>
              <a:rPr lang="en-US" sz="800" b="1" dirty="0" err="1"/>
              <a:t>Aktuální</a:t>
            </a:r>
            <a:r>
              <a:rPr lang="en-US" sz="800" b="1" dirty="0"/>
              <a:t> </a:t>
            </a:r>
            <a:r>
              <a:rPr lang="en-US" sz="800" b="1" dirty="0" err="1"/>
              <a:t>verze</a:t>
            </a:r>
            <a:r>
              <a:rPr lang="en-US" sz="800" b="1" dirty="0"/>
              <a:t> </a:t>
            </a:r>
            <a:r>
              <a:rPr lang="en-US" sz="800" b="1" dirty="0" err="1"/>
              <a:t>Souhrnu</a:t>
            </a:r>
            <a:r>
              <a:rPr lang="en-US" sz="800" b="1" dirty="0"/>
              <a:t> </a:t>
            </a:r>
            <a:r>
              <a:rPr lang="en-US" sz="800" b="1" dirty="0" err="1"/>
              <a:t>údajů</a:t>
            </a:r>
            <a:r>
              <a:rPr lang="en-US" sz="800" b="1" dirty="0"/>
              <a:t> o </a:t>
            </a:r>
            <a:r>
              <a:rPr lang="en-US" sz="800" b="1" dirty="0" err="1"/>
              <a:t>přípravku</a:t>
            </a:r>
            <a:r>
              <a:rPr lang="en-US" sz="800" b="1" dirty="0"/>
              <a:t> je </a:t>
            </a:r>
            <a:r>
              <a:rPr lang="en-US" sz="800" b="1" dirty="0" err="1"/>
              <a:t>dostupná</a:t>
            </a:r>
            <a:r>
              <a:rPr lang="en-US" sz="800" b="1" dirty="0"/>
              <a:t> </a:t>
            </a:r>
            <a:r>
              <a:rPr lang="en-US" sz="800" b="1" dirty="0" err="1"/>
              <a:t>na</a:t>
            </a:r>
            <a:r>
              <a:rPr lang="en-US" sz="800" b="1" dirty="0"/>
              <a:t> </a:t>
            </a:r>
            <a:r>
              <a:rPr lang="en-US" sz="800" b="1" u="sng" dirty="0">
                <a:hlinkClick r:id="rId2"/>
              </a:rPr>
              <a:t>https://</a:t>
            </a:r>
            <a:r>
              <a:rPr lang="en-US" sz="800" b="1" u="sng" dirty="0" smtClean="0">
                <a:hlinkClick r:id="rId2"/>
              </a:rPr>
              <a:t>www.sukl.cz</a:t>
            </a:r>
            <a:r>
              <a:rPr lang="cs-CZ" sz="800" b="1" u="sng" dirty="0" smtClean="0"/>
              <a:t> </a:t>
            </a:r>
            <a:r>
              <a:rPr lang="en-US" sz="800" dirty="0" smtClean="0"/>
              <a:t> </a:t>
            </a:r>
            <a:r>
              <a:rPr lang="en-US" sz="800" b="1" dirty="0" err="1" smtClean="0"/>
              <a:t>Výdej</a:t>
            </a:r>
            <a:r>
              <a:rPr lang="en-US" sz="800" b="1" dirty="0" smtClean="0"/>
              <a:t> </a:t>
            </a:r>
            <a:r>
              <a:rPr lang="en-US" sz="800" b="1" dirty="0" err="1" smtClean="0"/>
              <a:t>léčivého</a:t>
            </a:r>
            <a:r>
              <a:rPr lang="en-US" sz="800" b="1" dirty="0" smtClean="0"/>
              <a:t> </a:t>
            </a:r>
            <a:r>
              <a:rPr lang="en-US" sz="800" b="1" dirty="0" err="1" smtClean="0"/>
              <a:t>přípravku</a:t>
            </a:r>
            <a:r>
              <a:rPr lang="en-US" sz="800" b="1" dirty="0" smtClean="0"/>
              <a:t> je </a:t>
            </a:r>
            <a:r>
              <a:rPr lang="en-US" sz="800" b="1" dirty="0" err="1" smtClean="0"/>
              <a:t>vázán</a:t>
            </a:r>
            <a:r>
              <a:rPr lang="en-US" sz="800" b="1" dirty="0" smtClean="0"/>
              <a:t> </a:t>
            </a:r>
            <a:r>
              <a:rPr lang="en-US" sz="800" b="1" dirty="0" err="1" smtClean="0"/>
              <a:t>na</a:t>
            </a:r>
            <a:r>
              <a:rPr lang="en-US" sz="800" b="1" dirty="0" smtClean="0"/>
              <a:t> </a:t>
            </a:r>
            <a:r>
              <a:rPr lang="en-US" sz="800" b="1" dirty="0" err="1" smtClean="0"/>
              <a:t>lékařský</a:t>
            </a:r>
            <a:r>
              <a:rPr lang="en-US" sz="800" b="1" dirty="0" smtClean="0"/>
              <a:t> </a:t>
            </a:r>
            <a:r>
              <a:rPr lang="en-US" sz="800" b="1" dirty="0" err="1" smtClean="0"/>
              <a:t>předpis</a:t>
            </a:r>
            <a:r>
              <a:rPr lang="cs-CZ" sz="800" b="1" dirty="0" smtClean="0"/>
              <a:t>.</a:t>
            </a:r>
            <a:r>
              <a:rPr lang="cs-CZ" sz="800" dirty="0"/>
              <a:t>  Léčivý přípravek TECENTRIQ 1200MG INF CNC SOL 1X20ML  (kód SÚKL:  0222461)  je hrazen z prostředků veřejného zdravotního pojištění: 1)  v </a:t>
            </a:r>
            <a:r>
              <a:rPr lang="cs-CZ" sz="800" dirty="0" err="1"/>
              <a:t>monoterapii</a:t>
            </a:r>
            <a:r>
              <a:rPr lang="cs-CZ" sz="800" dirty="0"/>
              <a:t> k léčbě dospělých pacientů s lokálně pokročilým nebo metastazujícím NSCLC po předchozí chemoterapii, 2) v </a:t>
            </a:r>
            <a:r>
              <a:rPr lang="cs-CZ" sz="800" dirty="0" err="1"/>
              <a:t>monoterapii</a:t>
            </a:r>
            <a:r>
              <a:rPr lang="cs-CZ" sz="800" dirty="0"/>
              <a:t> v první linii léčby metastazujícího nemalobuněčného karcinomu plic u dospělých pacientů, jejichž nádorové elementy exprimují PD-L1 s TPS větším nebo rovným 50 %; nebo s expresí PD-L1 na ≥ 50 % nádorových buňkách nebo ≥ 10 % tumor infiltrujících imunitních buňkách, a kteří zároveň nejsou vhodní k léčbě </a:t>
            </a:r>
            <a:r>
              <a:rPr lang="cs-CZ" sz="800" dirty="0" err="1"/>
              <a:t>pembrolizumabem</a:t>
            </a:r>
            <a:r>
              <a:rPr lang="cs-CZ" sz="800" dirty="0"/>
              <a:t> v kombinaci s chemoterapií tvořenou </a:t>
            </a:r>
            <a:r>
              <a:rPr lang="cs-CZ" sz="800" dirty="0" err="1"/>
              <a:t>pemetrexedem</a:t>
            </a:r>
            <a:r>
              <a:rPr lang="cs-CZ" sz="800" dirty="0"/>
              <a:t> a platinovým derivátem, 3) v </a:t>
            </a:r>
            <a:r>
              <a:rPr lang="cs-CZ" sz="800" dirty="0" err="1"/>
              <a:t>monoterapii</a:t>
            </a:r>
            <a:r>
              <a:rPr lang="cs-CZ" sz="800" dirty="0"/>
              <a:t> k adjuvantní léčbě dospělých pacientů s nemalobuněčným karcinomem plic s vysokým rizikem </a:t>
            </a:r>
            <a:r>
              <a:rPr lang="cs-CZ" sz="800" dirty="0" err="1"/>
              <a:t>rekurence</a:t>
            </a:r>
            <a:r>
              <a:rPr lang="cs-CZ" sz="800" dirty="0"/>
              <a:t> onemocnění, jejichž nádorové elementy exprimují PD-L1 s TPS větším nebo rovným 50 %, nebo jejichž nádory vykazují expresi PD-L1 na ≥ 50 % nádorových buněk (TC), po úplné resekci a chemoterapii na bázi platiny,  4)  v kombinaci s </a:t>
            </a:r>
            <a:r>
              <a:rPr lang="cs-CZ" sz="800" dirty="0" err="1"/>
              <a:t>bevacizumabem</a:t>
            </a:r>
            <a:r>
              <a:rPr lang="cs-CZ" sz="800" dirty="0"/>
              <a:t> v léčbě dospělých pacientů s pokročilým nebo </a:t>
            </a:r>
            <a:r>
              <a:rPr lang="cs-CZ" sz="800" dirty="0" err="1"/>
              <a:t>neresekovatelným</a:t>
            </a:r>
            <a:r>
              <a:rPr lang="cs-CZ" sz="800" dirty="0"/>
              <a:t> hepatocelulárním karcinomem s jaterní funkcí hodnocenou skóre A dle </a:t>
            </a:r>
            <a:r>
              <a:rPr lang="cs-CZ" sz="800" dirty="0" err="1"/>
              <a:t>Child-Pughovy</a:t>
            </a:r>
            <a:r>
              <a:rPr lang="cs-CZ" sz="800" dirty="0"/>
              <a:t> klasifikace, kteří dosud neužívali systémovou léčbu a u kterých </a:t>
            </a:r>
            <a:r>
              <a:rPr lang="cs-CZ" sz="800" dirty="0" err="1"/>
              <a:t>lokoregionální</a:t>
            </a:r>
            <a:r>
              <a:rPr lang="cs-CZ" sz="800" dirty="0"/>
              <a:t> léčba nepředstavuje léčebnou možnost. Léčivý přípravek TECENTRIQ 840MG INF CNC SOL 1X14ML (kód SÚKL: 0238583)je hrazen z prostředků veřejného zdravotního </a:t>
            </a:r>
            <a:r>
              <a:rPr lang="cs-CZ" sz="800" dirty="0" smtClean="0"/>
              <a:t>pojištění</a:t>
            </a:r>
            <a:r>
              <a:rPr lang="cs-CZ" sz="800" i="1" dirty="0"/>
              <a:t> </a:t>
            </a:r>
            <a:r>
              <a:rPr lang="cs-CZ" sz="800" dirty="0" smtClean="0"/>
              <a:t>v </a:t>
            </a:r>
            <a:r>
              <a:rPr lang="cs-CZ" sz="800" dirty="0"/>
              <a:t>kombinaci s </a:t>
            </a:r>
            <a:r>
              <a:rPr lang="cs-CZ" sz="800" dirty="0" err="1"/>
              <a:t>etoposidem</a:t>
            </a:r>
            <a:r>
              <a:rPr lang="cs-CZ" sz="800" dirty="0"/>
              <a:t> a </a:t>
            </a:r>
            <a:r>
              <a:rPr lang="cs-CZ" sz="800" dirty="0" err="1"/>
              <a:t>karboplatinou</a:t>
            </a:r>
            <a:r>
              <a:rPr lang="cs-CZ" sz="800" dirty="0"/>
              <a:t> v první linii léčby dospělých pacientů s pokročilým stádiem malobuněčného karcinomu plic (ES-SCLC) Detailní podmínky úhrady viz </a:t>
            </a:r>
            <a:r>
              <a:rPr lang="cs-CZ" sz="800" u="sng" dirty="0">
                <a:hlinkClick r:id="rId3"/>
              </a:rPr>
              <a:t>www.sukl.cz</a:t>
            </a:r>
            <a:r>
              <a:rPr lang="cs-CZ" sz="800" dirty="0"/>
              <a:t>. O úhradě v dalších indikacích a úhradě </a:t>
            </a:r>
            <a:r>
              <a:rPr lang="cs-CZ" sz="800" dirty="0" err="1"/>
              <a:t>Tecentriq</a:t>
            </a:r>
            <a:r>
              <a:rPr lang="cs-CZ" sz="800" dirty="0"/>
              <a:t> 1875mg injekční roztok zatím nebylo </a:t>
            </a:r>
            <a:r>
              <a:rPr lang="cs-CZ" sz="800"/>
              <a:t>rozhodnuto</a:t>
            </a:r>
            <a:r>
              <a:rPr lang="cs-CZ" sz="800" smtClean="0"/>
              <a:t>..</a:t>
            </a:r>
            <a:r>
              <a:rPr lang="cs-CZ" sz="800" dirty="0"/>
              <a:t> </a:t>
            </a:r>
            <a:r>
              <a:rPr lang="cs-CZ" sz="800" dirty="0" smtClean="0"/>
              <a:t>Další </a:t>
            </a:r>
            <a:r>
              <a:rPr lang="cs-CZ" sz="800" dirty="0"/>
              <a:t>informace o přípravku získáte z platného Souhrnu údajů o přípravku </a:t>
            </a:r>
            <a:r>
              <a:rPr lang="cs-CZ" sz="800" dirty="0" err="1"/>
              <a:t>Tecentriq</a:t>
            </a:r>
            <a:r>
              <a:rPr lang="cs-CZ" sz="800" dirty="0"/>
              <a:t>, nebo na adrese: </a:t>
            </a:r>
            <a:r>
              <a:rPr lang="cs-CZ" sz="800" dirty="0" err="1"/>
              <a:t>Roche</a:t>
            </a:r>
            <a:r>
              <a:rPr lang="cs-CZ" sz="800" dirty="0"/>
              <a:t> s.r.o., </a:t>
            </a:r>
            <a:r>
              <a:rPr lang="cs-CZ" sz="800" dirty="0" err="1"/>
              <a:t>Futurama</a:t>
            </a:r>
            <a:r>
              <a:rPr lang="cs-CZ" sz="800" dirty="0"/>
              <a:t> Business Park </a:t>
            </a:r>
            <a:r>
              <a:rPr lang="cs-CZ" sz="800" dirty="0" err="1"/>
              <a:t>Bld</a:t>
            </a:r>
            <a:r>
              <a:rPr lang="cs-CZ" sz="800" dirty="0"/>
              <a:t> F, Sokolovská 685/136f, 186 00 Praha 8, telefon 220 382 111. Podrobné informace o tomto přípravku jsou uveřejněny na webových stránkách Evropské lékové agentury (EMA) </a:t>
            </a:r>
            <a:r>
              <a:rPr lang="cs-CZ" sz="800" u="sng" dirty="0">
                <a:hlinkClick r:id="rId4"/>
              </a:rPr>
              <a:t>http://www.ema.europa.eu</a:t>
            </a:r>
            <a:r>
              <a:rPr lang="cs-CZ" sz="800" u="sng" dirty="0" smtClean="0">
                <a:hlinkClick r:id="rId4"/>
              </a:rPr>
              <a:t>/</a:t>
            </a:r>
            <a:r>
              <a:rPr lang="cs-CZ" sz="800" dirty="0" smtClean="0"/>
              <a:t>. </a:t>
            </a:r>
            <a:r>
              <a:rPr lang="cs-CZ" sz="800" dirty="0"/>
              <a:t>Kontakt pro hlášení nežádoucích účinků : </a:t>
            </a:r>
            <a:r>
              <a:rPr lang="cs-CZ" sz="800" dirty="0" smtClean="0"/>
              <a:t>czech_republic.pa_susar@roche.com</a:t>
            </a:r>
            <a:endParaRPr lang="en-US" sz="800" dirty="0"/>
          </a:p>
          <a:p>
            <a:r>
              <a:rPr lang="cs-CZ" sz="800" i="1" dirty="0"/>
              <a:t>* Všimněte si, prosím, změn v informacích o léčivém přípravku.</a:t>
            </a:r>
            <a:endParaRPr lang="en-US" sz="800" dirty="0"/>
          </a:p>
          <a:p>
            <a:pPr marL="0" indent="0">
              <a:buNone/>
            </a:pPr>
            <a:r>
              <a:rPr lang="cs-CZ" sz="800" dirty="0" smtClean="0"/>
              <a:t/>
            </a:r>
            <a:br>
              <a:rPr lang="cs-CZ" sz="800" dirty="0" smtClean="0"/>
            </a:br>
            <a:r>
              <a:rPr lang="cs-CZ" sz="800" dirty="0" smtClean="0"/>
              <a:t/>
            </a:r>
            <a:br>
              <a:rPr lang="cs-CZ" sz="800" dirty="0" smtClean="0"/>
            </a:br>
            <a:endParaRPr lang="cs-CZ" sz="800" dirty="0"/>
          </a:p>
        </p:txBody>
      </p:sp>
      <p:sp>
        <p:nvSpPr>
          <p:cNvPr id="6" name="TextovéPole 5"/>
          <p:cNvSpPr txBox="1"/>
          <p:nvPr/>
        </p:nvSpPr>
        <p:spPr>
          <a:xfrm rot="16200000">
            <a:off x="11179731" y="3064864"/>
            <a:ext cx="17469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0" i="0" kern="1200" dirty="0" smtClean="0">
                <a:solidFill>
                  <a:schemeClr val="tx1"/>
                </a:solidFill>
                <a:effectLst/>
                <a:latin typeface="Imago" pitchFamily="2" charset="0"/>
                <a:ea typeface="+mn-ea"/>
                <a:cs typeface="+mn-cs"/>
              </a:rPr>
              <a:t>M-CZ-00002000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22959958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84717" y="692696"/>
            <a:ext cx="11137693" cy="4529139"/>
          </a:xfrm>
        </p:spPr>
        <p:txBody>
          <a:bodyPr/>
          <a:lstStyle/>
          <a:p>
            <a:pPr marL="0" indent="0">
              <a:buNone/>
            </a:pPr>
            <a:r>
              <a:rPr lang="en-US" sz="800" b="1" dirty="0"/>
              <a:t>AVASTIN® 25 mg/ml </a:t>
            </a:r>
            <a:r>
              <a:rPr lang="en-US" sz="800" b="1" dirty="0" err="1"/>
              <a:t>koncentrát</a:t>
            </a:r>
            <a:r>
              <a:rPr lang="en-US" sz="800" b="1" dirty="0"/>
              <a:t> pro </a:t>
            </a:r>
            <a:r>
              <a:rPr lang="en-US" sz="800" b="1" dirty="0" err="1"/>
              <a:t>přípravu</a:t>
            </a:r>
            <a:r>
              <a:rPr lang="en-US" sz="800" b="1" dirty="0"/>
              <a:t> </a:t>
            </a:r>
            <a:r>
              <a:rPr lang="en-US" sz="800" b="1" dirty="0" err="1"/>
              <a:t>infuzního</a:t>
            </a:r>
            <a:r>
              <a:rPr lang="en-US" sz="800" b="1" dirty="0"/>
              <a:t> </a:t>
            </a:r>
            <a:r>
              <a:rPr lang="en-US" sz="800" b="1" dirty="0" err="1"/>
              <a:t>roztoku</a:t>
            </a:r>
            <a:r>
              <a:rPr lang="en-US" sz="800" b="1" dirty="0"/>
              <a:t> – </a:t>
            </a:r>
            <a:r>
              <a:rPr lang="en-US" sz="800" b="1" dirty="0" err="1"/>
              <a:t>Zkrácená</a:t>
            </a:r>
            <a:r>
              <a:rPr lang="en-US" sz="800" b="1" dirty="0"/>
              <a:t> </a:t>
            </a:r>
            <a:r>
              <a:rPr lang="en-US" sz="800" b="1" dirty="0" err="1"/>
              <a:t>informace</a:t>
            </a:r>
            <a:r>
              <a:rPr lang="en-US" sz="800" b="1" dirty="0"/>
              <a:t> o </a:t>
            </a:r>
            <a:r>
              <a:rPr lang="en-US" sz="800" b="1" dirty="0" err="1" smtClean="0"/>
              <a:t>přípravkÚčinná</a:t>
            </a:r>
            <a:r>
              <a:rPr lang="en-US" sz="800" b="1" dirty="0" smtClean="0"/>
              <a:t> </a:t>
            </a:r>
            <a:r>
              <a:rPr lang="en-US" sz="800" b="1" dirty="0" err="1"/>
              <a:t>látka</a:t>
            </a:r>
            <a:r>
              <a:rPr lang="en-US" sz="800" dirty="0"/>
              <a:t>: </a:t>
            </a:r>
            <a:r>
              <a:rPr lang="en-US" sz="800" dirty="0" err="1"/>
              <a:t>bevacizumabum</a:t>
            </a:r>
            <a:r>
              <a:rPr lang="en-US" sz="800" dirty="0"/>
              <a:t>. </a:t>
            </a:r>
            <a:r>
              <a:rPr lang="en-US" sz="800" b="1" dirty="0" err="1"/>
              <a:t>Držitel</a:t>
            </a:r>
            <a:r>
              <a:rPr lang="en-US" sz="800" b="1" dirty="0"/>
              <a:t>  </a:t>
            </a:r>
            <a:r>
              <a:rPr lang="en-US" sz="800" b="1" dirty="0" err="1"/>
              <a:t>rozhodnutí</a:t>
            </a:r>
            <a:r>
              <a:rPr lang="en-US" sz="800" b="1" dirty="0"/>
              <a:t>  o </a:t>
            </a:r>
            <a:r>
              <a:rPr lang="en-US" sz="800" b="1" dirty="0" err="1"/>
              <a:t>registraci</a:t>
            </a:r>
            <a:r>
              <a:rPr lang="en-US" sz="800" dirty="0"/>
              <a:t>: </a:t>
            </a:r>
            <a:r>
              <a:rPr lang="de-CH" sz="800" dirty="0"/>
              <a:t>Roche Registration GmbH</a:t>
            </a:r>
            <a:r>
              <a:rPr lang="en-US" sz="800" dirty="0"/>
              <a:t>, </a:t>
            </a:r>
            <a:r>
              <a:rPr lang="en-US" sz="800" dirty="0" err="1"/>
              <a:t>Německo</a:t>
            </a:r>
            <a:r>
              <a:rPr lang="en-US" sz="800" dirty="0"/>
              <a:t> . </a:t>
            </a:r>
            <a:r>
              <a:rPr lang="en-US" sz="800" dirty="0" err="1"/>
              <a:t>Registrační</a:t>
            </a:r>
            <a:r>
              <a:rPr lang="en-US" sz="800" dirty="0"/>
              <a:t> </a:t>
            </a:r>
            <a:r>
              <a:rPr lang="en-US" sz="800" dirty="0" err="1"/>
              <a:t>čísla</a:t>
            </a:r>
            <a:r>
              <a:rPr lang="en-US" sz="800" dirty="0"/>
              <a:t>: EU/1/04/300/001-002. </a:t>
            </a:r>
            <a:r>
              <a:rPr lang="en-US" sz="800" b="1" dirty="0" err="1"/>
              <a:t>Indikace</a:t>
            </a:r>
            <a:r>
              <a:rPr lang="en-US" sz="800" dirty="0"/>
              <a:t>: Bevacizumab je </a:t>
            </a:r>
            <a:r>
              <a:rPr lang="en-US" sz="800" dirty="0" err="1"/>
              <a:t>indikován</a:t>
            </a:r>
            <a:r>
              <a:rPr lang="en-US" sz="800" dirty="0"/>
              <a:t> k </a:t>
            </a:r>
            <a:r>
              <a:rPr lang="en-US" sz="800" dirty="0" err="1"/>
              <a:t>léčbě</a:t>
            </a:r>
            <a:r>
              <a:rPr lang="en-US" sz="800" dirty="0"/>
              <a:t> </a:t>
            </a:r>
            <a:r>
              <a:rPr lang="en-US" sz="800" dirty="0" err="1"/>
              <a:t>dospělých</a:t>
            </a:r>
            <a:r>
              <a:rPr lang="en-US" sz="800" dirty="0"/>
              <a:t> </a:t>
            </a:r>
            <a:r>
              <a:rPr lang="en-US" sz="800" dirty="0" err="1"/>
              <a:t>pacientů</a:t>
            </a:r>
            <a:r>
              <a:rPr lang="en-US" sz="800" dirty="0"/>
              <a:t> s </a:t>
            </a:r>
            <a:r>
              <a:rPr lang="en-US" sz="800" dirty="0" err="1"/>
              <a:t>metastazujícím</a:t>
            </a:r>
            <a:r>
              <a:rPr lang="en-US" sz="800" dirty="0"/>
              <a:t> </a:t>
            </a:r>
            <a:r>
              <a:rPr lang="en-US" sz="800" dirty="0" err="1"/>
              <a:t>karcinomem</a:t>
            </a:r>
            <a:r>
              <a:rPr lang="en-US" sz="800" dirty="0"/>
              <a:t> </a:t>
            </a:r>
            <a:r>
              <a:rPr lang="en-US" sz="800" dirty="0" err="1"/>
              <a:t>tlustého</a:t>
            </a:r>
            <a:r>
              <a:rPr lang="en-US" sz="800" dirty="0"/>
              <a:t> </a:t>
            </a:r>
            <a:r>
              <a:rPr lang="en-US" sz="800" dirty="0" err="1"/>
              <a:t>střeva</a:t>
            </a:r>
            <a:r>
              <a:rPr lang="en-US" sz="800" dirty="0"/>
              <a:t> </a:t>
            </a:r>
            <a:r>
              <a:rPr lang="en-US" sz="800" dirty="0" err="1"/>
              <a:t>nebo</a:t>
            </a:r>
            <a:r>
              <a:rPr lang="en-US" sz="800" dirty="0"/>
              <a:t> </a:t>
            </a:r>
            <a:r>
              <a:rPr lang="en-US" sz="800" dirty="0" err="1"/>
              <a:t>rekta</a:t>
            </a:r>
            <a:r>
              <a:rPr lang="en-US" sz="800" dirty="0"/>
              <a:t> v </a:t>
            </a:r>
            <a:r>
              <a:rPr lang="en-US" sz="800" dirty="0" err="1"/>
              <a:t>kombinaci</a:t>
            </a:r>
            <a:r>
              <a:rPr lang="en-US" sz="800" dirty="0"/>
              <a:t> </a:t>
            </a:r>
            <a:r>
              <a:rPr lang="en-US" sz="800" dirty="0" err="1"/>
              <a:t>chemoterapeutickým</a:t>
            </a:r>
            <a:r>
              <a:rPr lang="en-US" sz="800" dirty="0"/>
              <a:t> </a:t>
            </a:r>
            <a:r>
              <a:rPr lang="en-US" sz="800" dirty="0" err="1"/>
              <a:t>režimem</a:t>
            </a:r>
            <a:r>
              <a:rPr lang="en-US" sz="800" dirty="0"/>
              <a:t> </a:t>
            </a:r>
            <a:r>
              <a:rPr lang="en-US" sz="800" dirty="0" err="1"/>
              <a:t>obsahujícím</a:t>
            </a:r>
            <a:r>
              <a:rPr lang="en-US" sz="800" dirty="0"/>
              <a:t> </a:t>
            </a:r>
            <a:r>
              <a:rPr lang="en-US" sz="800" dirty="0" err="1"/>
              <a:t>fluoropyrimidin</a:t>
            </a:r>
            <a:r>
              <a:rPr lang="en-US" sz="800" dirty="0"/>
              <a:t>. Bevacizumab v </a:t>
            </a:r>
            <a:r>
              <a:rPr lang="en-US" sz="800" dirty="0" err="1"/>
              <a:t>kombinaci</a:t>
            </a:r>
            <a:r>
              <a:rPr lang="en-US" sz="800" dirty="0"/>
              <a:t> s </a:t>
            </a:r>
            <a:r>
              <a:rPr lang="en-US" sz="800" dirty="0" err="1"/>
              <a:t>paklitaxelem</a:t>
            </a:r>
            <a:r>
              <a:rPr lang="en-US" sz="800" dirty="0"/>
              <a:t> je </a:t>
            </a:r>
            <a:r>
              <a:rPr lang="en-US" sz="800" dirty="0" err="1"/>
              <a:t>indikován</a:t>
            </a:r>
            <a:r>
              <a:rPr lang="en-US" sz="800" dirty="0"/>
              <a:t> k </a:t>
            </a:r>
            <a:r>
              <a:rPr lang="en-US" sz="800" dirty="0" err="1"/>
              <a:t>první</a:t>
            </a:r>
            <a:r>
              <a:rPr lang="en-US" sz="800" dirty="0"/>
              <a:t> </a:t>
            </a:r>
            <a:r>
              <a:rPr lang="en-US" sz="800" dirty="0" err="1"/>
              <a:t>linii</a:t>
            </a:r>
            <a:r>
              <a:rPr lang="en-US" sz="800" dirty="0"/>
              <a:t> </a:t>
            </a:r>
            <a:r>
              <a:rPr lang="en-US" sz="800" dirty="0" err="1"/>
              <a:t>léčby</a:t>
            </a:r>
            <a:r>
              <a:rPr lang="en-US" sz="800" dirty="0"/>
              <a:t> </a:t>
            </a:r>
            <a:r>
              <a:rPr lang="en-US" sz="800" dirty="0" err="1"/>
              <a:t>dospělých</a:t>
            </a:r>
            <a:r>
              <a:rPr lang="en-US" sz="800" dirty="0"/>
              <a:t> </a:t>
            </a:r>
            <a:r>
              <a:rPr lang="en-US" sz="800" dirty="0" err="1"/>
              <a:t>pacientů</a:t>
            </a:r>
            <a:r>
              <a:rPr lang="en-US" sz="800" dirty="0"/>
              <a:t> s </a:t>
            </a:r>
            <a:r>
              <a:rPr lang="en-US" sz="800" dirty="0" err="1"/>
              <a:t>metastazujícím</a:t>
            </a:r>
            <a:r>
              <a:rPr lang="en-US" sz="800" dirty="0"/>
              <a:t> </a:t>
            </a:r>
            <a:r>
              <a:rPr lang="en-US" sz="800" dirty="0" err="1"/>
              <a:t>karcinomem</a:t>
            </a:r>
            <a:r>
              <a:rPr lang="en-US" sz="800" dirty="0"/>
              <a:t> </a:t>
            </a:r>
            <a:r>
              <a:rPr lang="en-US" sz="800" dirty="0" err="1"/>
              <a:t>prsu</a:t>
            </a:r>
            <a:r>
              <a:rPr lang="en-US" sz="800" dirty="0"/>
              <a:t>. Bevacizumab v </a:t>
            </a:r>
            <a:r>
              <a:rPr lang="en-US" sz="800" dirty="0" err="1"/>
              <a:t>kombinaci</a:t>
            </a:r>
            <a:r>
              <a:rPr lang="en-US" sz="800" dirty="0"/>
              <a:t> s </a:t>
            </a:r>
            <a:r>
              <a:rPr lang="en-US" sz="800" dirty="0" err="1"/>
              <a:t>kapecitabinem</a:t>
            </a:r>
            <a:r>
              <a:rPr lang="en-US" sz="800" dirty="0"/>
              <a:t> je </a:t>
            </a:r>
            <a:r>
              <a:rPr lang="en-US" sz="800" dirty="0" err="1"/>
              <a:t>indikován</a:t>
            </a:r>
            <a:r>
              <a:rPr lang="en-US" sz="800" dirty="0"/>
              <a:t> k </a:t>
            </a:r>
            <a:r>
              <a:rPr lang="en-US" sz="800" dirty="0" err="1"/>
              <a:t>první</a:t>
            </a:r>
            <a:r>
              <a:rPr lang="en-US" sz="800" dirty="0"/>
              <a:t> </a:t>
            </a:r>
            <a:r>
              <a:rPr lang="en-US" sz="800" dirty="0" err="1"/>
              <a:t>linii</a:t>
            </a:r>
            <a:r>
              <a:rPr lang="en-US" sz="800" dirty="0"/>
              <a:t> </a:t>
            </a:r>
            <a:r>
              <a:rPr lang="en-US" sz="800" dirty="0" err="1"/>
              <a:t>léčby</a:t>
            </a:r>
            <a:r>
              <a:rPr lang="en-US" sz="800" dirty="0"/>
              <a:t> </a:t>
            </a:r>
            <a:r>
              <a:rPr lang="en-US" sz="800" dirty="0" err="1"/>
              <a:t>dospělých</a:t>
            </a:r>
            <a:r>
              <a:rPr lang="en-US" sz="800" dirty="0"/>
              <a:t> </a:t>
            </a:r>
            <a:r>
              <a:rPr lang="en-US" sz="800" dirty="0" err="1"/>
              <a:t>pacientů</a:t>
            </a:r>
            <a:r>
              <a:rPr lang="en-US" sz="800" dirty="0"/>
              <a:t> s </a:t>
            </a:r>
            <a:r>
              <a:rPr lang="en-US" sz="800" dirty="0" err="1"/>
              <a:t>metastazujícím</a:t>
            </a:r>
            <a:r>
              <a:rPr lang="en-US" sz="800" dirty="0"/>
              <a:t> </a:t>
            </a:r>
            <a:r>
              <a:rPr lang="en-US" sz="800" dirty="0" err="1"/>
              <a:t>karcinomem</a:t>
            </a:r>
            <a:r>
              <a:rPr lang="en-US" sz="800" dirty="0"/>
              <a:t> </a:t>
            </a:r>
            <a:r>
              <a:rPr lang="en-US" sz="800" dirty="0" err="1"/>
              <a:t>prsu</a:t>
            </a:r>
            <a:r>
              <a:rPr lang="en-US" sz="800" dirty="0"/>
              <a:t>, u </a:t>
            </a:r>
            <a:r>
              <a:rPr lang="en-US" sz="800" dirty="0" err="1"/>
              <a:t>kterých</a:t>
            </a:r>
            <a:r>
              <a:rPr lang="en-US" sz="800" dirty="0"/>
              <a:t> se </a:t>
            </a:r>
            <a:r>
              <a:rPr lang="en-US" sz="800" dirty="0" err="1"/>
              <a:t>léčba</a:t>
            </a:r>
            <a:r>
              <a:rPr lang="en-US" sz="800" dirty="0"/>
              <a:t> </a:t>
            </a:r>
            <a:r>
              <a:rPr lang="en-US" sz="800" dirty="0" err="1"/>
              <a:t>jinou</a:t>
            </a:r>
            <a:r>
              <a:rPr lang="en-US" sz="800" dirty="0"/>
              <a:t> </a:t>
            </a:r>
            <a:r>
              <a:rPr lang="en-US" sz="800" dirty="0" err="1"/>
              <a:t>možnou</a:t>
            </a:r>
            <a:r>
              <a:rPr lang="en-US" sz="800" dirty="0"/>
              <a:t> </a:t>
            </a:r>
            <a:r>
              <a:rPr lang="en-US" sz="800" dirty="0" err="1"/>
              <a:t>chemoterapií</a:t>
            </a:r>
            <a:r>
              <a:rPr lang="en-US" sz="800" dirty="0"/>
              <a:t>, </a:t>
            </a:r>
            <a:r>
              <a:rPr lang="en-US" sz="800" dirty="0" err="1"/>
              <a:t>včetně</a:t>
            </a:r>
            <a:r>
              <a:rPr lang="en-US" sz="800" dirty="0"/>
              <a:t> </a:t>
            </a:r>
            <a:r>
              <a:rPr lang="en-US" sz="800" dirty="0" err="1"/>
              <a:t>antracyklinů</a:t>
            </a:r>
            <a:r>
              <a:rPr lang="en-US" sz="800" dirty="0"/>
              <a:t> a </a:t>
            </a:r>
            <a:r>
              <a:rPr lang="en-US" sz="800" dirty="0" err="1"/>
              <a:t>taxanů</a:t>
            </a:r>
            <a:r>
              <a:rPr lang="en-US" sz="800" dirty="0"/>
              <a:t>, </a:t>
            </a:r>
            <a:r>
              <a:rPr lang="en-US" sz="800" dirty="0" err="1"/>
              <a:t>nepovažuje</a:t>
            </a:r>
            <a:r>
              <a:rPr lang="en-US" sz="800" dirty="0"/>
              <a:t> </a:t>
            </a:r>
            <a:r>
              <a:rPr lang="en-US" sz="800" dirty="0" err="1"/>
              <a:t>za</a:t>
            </a:r>
            <a:r>
              <a:rPr lang="en-US" sz="800" dirty="0"/>
              <a:t> </a:t>
            </a:r>
            <a:r>
              <a:rPr lang="en-US" sz="800" dirty="0" err="1"/>
              <a:t>vhodnou</a:t>
            </a:r>
            <a:r>
              <a:rPr lang="en-US" sz="800" dirty="0"/>
              <a:t>. </a:t>
            </a:r>
            <a:r>
              <a:rPr lang="en-US" sz="800" dirty="0" err="1"/>
              <a:t>Pacienti</a:t>
            </a:r>
            <a:r>
              <a:rPr lang="en-US" sz="800" dirty="0"/>
              <a:t>, </a:t>
            </a:r>
            <a:r>
              <a:rPr lang="en-US" sz="800" dirty="0" err="1"/>
              <a:t>kteří</a:t>
            </a:r>
            <a:r>
              <a:rPr lang="en-US" sz="800" dirty="0"/>
              <a:t> </a:t>
            </a:r>
            <a:r>
              <a:rPr lang="en-US" sz="800" dirty="0" err="1"/>
              <a:t>byli</a:t>
            </a:r>
            <a:r>
              <a:rPr lang="en-US" sz="800" dirty="0"/>
              <a:t> v </a:t>
            </a:r>
            <a:r>
              <a:rPr lang="en-US" sz="800" dirty="0" err="1"/>
              <a:t>posledních</a:t>
            </a:r>
            <a:r>
              <a:rPr lang="en-US" sz="800" dirty="0"/>
              <a:t> 12 </a:t>
            </a:r>
            <a:r>
              <a:rPr lang="en-US" sz="800" dirty="0" err="1"/>
              <a:t>měsících</a:t>
            </a:r>
            <a:r>
              <a:rPr lang="en-US" sz="800" dirty="0"/>
              <a:t> </a:t>
            </a:r>
            <a:r>
              <a:rPr lang="en-US" sz="800" dirty="0" err="1"/>
              <a:t>léčeni</a:t>
            </a:r>
            <a:r>
              <a:rPr lang="en-US" sz="800" dirty="0"/>
              <a:t> </a:t>
            </a:r>
            <a:r>
              <a:rPr lang="en-US" sz="800" dirty="0" err="1"/>
              <a:t>režimem</a:t>
            </a:r>
            <a:r>
              <a:rPr lang="en-US" sz="800" dirty="0"/>
              <a:t> </a:t>
            </a:r>
            <a:r>
              <a:rPr lang="en-US" sz="800" dirty="0" err="1"/>
              <a:t>obsahujícím</a:t>
            </a:r>
            <a:r>
              <a:rPr lang="en-US" sz="800" dirty="0"/>
              <a:t> </a:t>
            </a:r>
            <a:r>
              <a:rPr lang="en-US" sz="800" dirty="0" err="1"/>
              <a:t>taxan</a:t>
            </a:r>
            <a:r>
              <a:rPr lang="en-US" sz="800" dirty="0"/>
              <a:t> a </a:t>
            </a:r>
            <a:r>
              <a:rPr lang="en-US" sz="800" dirty="0" err="1"/>
              <a:t>antracyklin</a:t>
            </a:r>
            <a:r>
              <a:rPr lang="en-US" sz="800" dirty="0"/>
              <a:t> v </a:t>
            </a:r>
            <a:r>
              <a:rPr lang="en-US" sz="800" dirty="0" err="1"/>
              <a:t>adjuvantním</a:t>
            </a:r>
            <a:r>
              <a:rPr lang="en-US" sz="800" dirty="0"/>
              <a:t> </a:t>
            </a:r>
            <a:r>
              <a:rPr lang="en-US" sz="800" dirty="0" err="1"/>
              <a:t>podání</a:t>
            </a:r>
            <a:r>
              <a:rPr lang="en-US" sz="800" dirty="0"/>
              <a:t> </a:t>
            </a:r>
            <a:r>
              <a:rPr lang="en-US" sz="800" dirty="0" err="1"/>
              <a:t>nemají</a:t>
            </a:r>
            <a:r>
              <a:rPr lang="en-US" sz="800" dirty="0"/>
              <a:t> </a:t>
            </a:r>
            <a:r>
              <a:rPr lang="en-US" sz="800" dirty="0" err="1"/>
              <a:t>být</a:t>
            </a:r>
            <a:r>
              <a:rPr lang="en-US" sz="800" dirty="0"/>
              <a:t> </a:t>
            </a:r>
            <a:r>
              <a:rPr lang="en-US" sz="800" dirty="0" err="1"/>
              <a:t>léčeni</a:t>
            </a:r>
            <a:r>
              <a:rPr lang="en-US" sz="800" dirty="0"/>
              <a:t> </a:t>
            </a:r>
            <a:r>
              <a:rPr lang="en-US" sz="800" dirty="0" err="1"/>
              <a:t>kombinací</a:t>
            </a:r>
            <a:r>
              <a:rPr lang="en-US" sz="800" dirty="0"/>
              <a:t> </a:t>
            </a:r>
            <a:r>
              <a:rPr lang="en-US" sz="800" dirty="0" err="1"/>
              <a:t>Avastin</a:t>
            </a:r>
            <a:r>
              <a:rPr lang="en-US" sz="800" dirty="0"/>
              <a:t> + </a:t>
            </a:r>
            <a:r>
              <a:rPr lang="en-US" sz="800" dirty="0" err="1"/>
              <a:t>kapecitabin</a:t>
            </a:r>
            <a:r>
              <a:rPr lang="en-US" sz="800" dirty="0"/>
              <a:t>. Bevacizumab </a:t>
            </a:r>
            <a:r>
              <a:rPr lang="en-US" sz="800" dirty="0" err="1"/>
              <a:t>přidaný</a:t>
            </a:r>
            <a:r>
              <a:rPr lang="en-US" sz="800" dirty="0"/>
              <a:t> k </a:t>
            </a:r>
            <a:r>
              <a:rPr lang="en-US" sz="800" dirty="0" err="1"/>
              <a:t>chemoterapeutickému</a:t>
            </a:r>
            <a:r>
              <a:rPr lang="en-US" sz="800" dirty="0"/>
              <a:t>  </a:t>
            </a:r>
            <a:r>
              <a:rPr lang="en-US" sz="800" dirty="0" err="1"/>
              <a:t>režimu</a:t>
            </a:r>
            <a:r>
              <a:rPr lang="en-US" sz="800" dirty="0"/>
              <a:t> s </a:t>
            </a:r>
            <a:r>
              <a:rPr lang="en-US" sz="800" dirty="0" err="1"/>
              <a:t>platinou</a:t>
            </a:r>
            <a:r>
              <a:rPr lang="en-US" sz="800" dirty="0"/>
              <a:t> je </a:t>
            </a:r>
            <a:r>
              <a:rPr lang="en-US" sz="800" dirty="0" err="1"/>
              <a:t>indikován</a:t>
            </a:r>
            <a:r>
              <a:rPr lang="en-US" sz="800" dirty="0"/>
              <a:t> k </a:t>
            </a:r>
            <a:r>
              <a:rPr lang="en-US" sz="800" dirty="0" err="1"/>
              <a:t>první</a:t>
            </a:r>
            <a:r>
              <a:rPr lang="en-US" sz="800" dirty="0"/>
              <a:t> </a:t>
            </a:r>
            <a:r>
              <a:rPr lang="en-US" sz="800" dirty="0" err="1"/>
              <a:t>linii</a:t>
            </a:r>
            <a:r>
              <a:rPr lang="en-US" sz="800" dirty="0"/>
              <a:t> </a:t>
            </a:r>
            <a:r>
              <a:rPr lang="en-US" sz="800" dirty="0" err="1"/>
              <a:t>léčby</a:t>
            </a:r>
            <a:r>
              <a:rPr lang="en-US" sz="800" dirty="0"/>
              <a:t> </a:t>
            </a:r>
            <a:r>
              <a:rPr lang="en-US" sz="800" dirty="0" err="1"/>
              <a:t>dospělých</a:t>
            </a:r>
            <a:r>
              <a:rPr lang="en-US" sz="800" dirty="0"/>
              <a:t> </a:t>
            </a:r>
            <a:r>
              <a:rPr lang="en-US" sz="800" dirty="0" err="1"/>
              <a:t>pacientů</a:t>
            </a:r>
            <a:r>
              <a:rPr lang="en-US" sz="800" dirty="0"/>
              <a:t> s </a:t>
            </a:r>
            <a:r>
              <a:rPr lang="en-US" sz="800" dirty="0" err="1"/>
              <a:t>neresekabilním</a:t>
            </a:r>
            <a:r>
              <a:rPr lang="en-US" sz="800" dirty="0"/>
              <a:t> </a:t>
            </a:r>
            <a:r>
              <a:rPr lang="en-US" sz="800" dirty="0" err="1"/>
              <a:t>pokročilým</a:t>
            </a:r>
            <a:r>
              <a:rPr lang="en-US" sz="800" dirty="0"/>
              <a:t>, </a:t>
            </a:r>
            <a:r>
              <a:rPr lang="en-US" sz="800" dirty="0" err="1"/>
              <a:t>metastazujícím</a:t>
            </a:r>
            <a:r>
              <a:rPr lang="en-US" sz="800" dirty="0"/>
              <a:t> </a:t>
            </a:r>
            <a:r>
              <a:rPr lang="en-US" sz="800" dirty="0" err="1"/>
              <a:t>nebo</a:t>
            </a:r>
            <a:r>
              <a:rPr lang="en-US" sz="800" dirty="0"/>
              <a:t> </a:t>
            </a:r>
            <a:r>
              <a:rPr lang="en-US" sz="800" dirty="0" err="1"/>
              <a:t>rekurentním</a:t>
            </a:r>
            <a:r>
              <a:rPr lang="en-US" sz="800" dirty="0"/>
              <a:t> </a:t>
            </a:r>
            <a:r>
              <a:rPr lang="en-US" sz="800" dirty="0" err="1"/>
              <a:t>nemalobuněčným</a:t>
            </a:r>
            <a:r>
              <a:rPr lang="en-US" sz="800" dirty="0"/>
              <a:t> </a:t>
            </a:r>
            <a:r>
              <a:rPr lang="en-US" sz="800" dirty="0" err="1"/>
              <a:t>plicním</a:t>
            </a:r>
            <a:r>
              <a:rPr lang="en-US" sz="800" dirty="0"/>
              <a:t> </a:t>
            </a:r>
            <a:r>
              <a:rPr lang="en-US" sz="800" dirty="0" err="1"/>
              <a:t>karcinomem</a:t>
            </a:r>
            <a:r>
              <a:rPr lang="en-US" sz="800" dirty="0"/>
              <a:t> </a:t>
            </a:r>
            <a:r>
              <a:rPr lang="en-US" sz="800" dirty="0" err="1"/>
              <a:t>jiného</a:t>
            </a:r>
            <a:r>
              <a:rPr lang="en-US" sz="800" dirty="0"/>
              <a:t> </a:t>
            </a:r>
            <a:r>
              <a:rPr lang="en-US" sz="800" dirty="0" err="1"/>
              <a:t>histologického</a:t>
            </a:r>
            <a:r>
              <a:rPr lang="en-US" sz="800" dirty="0"/>
              <a:t> </a:t>
            </a:r>
            <a:r>
              <a:rPr lang="en-US" sz="800" dirty="0" err="1"/>
              <a:t>typu</a:t>
            </a:r>
            <a:r>
              <a:rPr lang="en-US" sz="800" dirty="0"/>
              <a:t>, </a:t>
            </a:r>
            <a:r>
              <a:rPr lang="en-US" sz="800" dirty="0" err="1"/>
              <a:t>než</a:t>
            </a:r>
            <a:r>
              <a:rPr lang="en-US" sz="800" dirty="0"/>
              <a:t> </a:t>
            </a:r>
            <a:r>
              <a:rPr lang="en-US" sz="800" dirty="0" err="1"/>
              <a:t>predominantně</a:t>
            </a:r>
            <a:r>
              <a:rPr lang="en-US" sz="800" dirty="0"/>
              <a:t> z </a:t>
            </a:r>
            <a:r>
              <a:rPr lang="en-US" sz="800" dirty="0" err="1"/>
              <a:t>dlaždicových</a:t>
            </a:r>
            <a:r>
              <a:rPr lang="en-US" sz="800" dirty="0"/>
              <a:t> </a:t>
            </a:r>
            <a:r>
              <a:rPr lang="en-US" sz="800" dirty="0" err="1"/>
              <a:t>buněk</a:t>
            </a:r>
            <a:r>
              <a:rPr lang="en-US" sz="800" dirty="0"/>
              <a:t>. Bevacizumab v </a:t>
            </a:r>
            <a:r>
              <a:rPr lang="en-US" sz="800" dirty="0" err="1"/>
              <a:t>kombinaci</a:t>
            </a:r>
            <a:r>
              <a:rPr lang="en-US" sz="800" dirty="0"/>
              <a:t> s </a:t>
            </a:r>
            <a:r>
              <a:rPr lang="en-US" sz="800" dirty="0" err="1"/>
              <a:t>erlotinibem</a:t>
            </a:r>
            <a:r>
              <a:rPr lang="en-US" sz="800" dirty="0"/>
              <a:t> je </a:t>
            </a:r>
            <a:r>
              <a:rPr lang="en-US" sz="800" dirty="0" err="1"/>
              <a:t>indikován</a:t>
            </a:r>
            <a:r>
              <a:rPr lang="en-US" sz="800" dirty="0"/>
              <a:t> k </a:t>
            </a:r>
            <a:r>
              <a:rPr lang="en-US" sz="800" dirty="0" err="1"/>
              <a:t>první</a:t>
            </a:r>
            <a:r>
              <a:rPr lang="en-US" sz="800" dirty="0"/>
              <a:t> </a:t>
            </a:r>
            <a:r>
              <a:rPr lang="en-US" sz="800" dirty="0" err="1"/>
              <a:t>linii</a:t>
            </a:r>
            <a:r>
              <a:rPr lang="en-US" sz="800" dirty="0"/>
              <a:t> </a:t>
            </a:r>
            <a:r>
              <a:rPr lang="en-US" sz="800" dirty="0" err="1"/>
              <a:t>léčby</a:t>
            </a:r>
            <a:r>
              <a:rPr lang="en-US" sz="800" dirty="0"/>
              <a:t> </a:t>
            </a:r>
            <a:r>
              <a:rPr lang="en-US" sz="800" dirty="0" err="1"/>
              <a:t>dospělých</a:t>
            </a:r>
            <a:r>
              <a:rPr lang="en-US" sz="800" dirty="0"/>
              <a:t> </a:t>
            </a:r>
            <a:r>
              <a:rPr lang="en-US" sz="800" dirty="0" err="1"/>
              <a:t>pacientů</a:t>
            </a:r>
            <a:r>
              <a:rPr lang="en-US" sz="800" dirty="0"/>
              <a:t> s </a:t>
            </a:r>
            <a:r>
              <a:rPr lang="en-US" sz="800" dirty="0" err="1"/>
              <a:t>neresekovatelným</a:t>
            </a:r>
            <a:r>
              <a:rPr lang="en-US" sz="800" dirty="0"/>
              <a:t> </a:t>
            </a:r>
            <a:r>
              <a:rPr lang="en-US" sz="800" dirty="0" err="1"/>
              <a:t>pokročilým</a:t>
            </a:r>
            <a:r>
              <a:rPr lang="en-US" sz="800" dirty="0"/>
              <a:t>, </a:t>
            </a:r>
            <a:r>
              <a:rPr lang="en-US" sz="800" dirty="0" err="1"/>
              <a:t>metastazujícím</a:t>
            </a:r>
            <a:r>
              <a:rPr lang="en-US" sz="800" dirty="0"/>
              <a:t> </a:t>
            </a:r>
            <a:r>
              <a:rPr lang="en-US" sz="800" dirty="0" err="1"/>
              <a:t>nebo</a:t>
            </a:r>
            <a:r>
              <a:rPr lang="en-US" sz="800" dirty="0"/>
              <a:t> </a:t>
            </a:r>
            <a:r>
              <a:rPr lang="en-US" sz="800" dirty="0" err="1"/>
              <a:t>rekurentním</a:t>
            </a:r>
            <a:r>
              <a:rPr lang="en-US" sz="800" dirty="0"/>
              <a:t> </a:t>
            </a:r>
            <a:r>
              <a:rPr lang="en-US" sz="800" dirty="0" err="1"/>
              <a:t>nedlaždicovým</a:t>
            </a:r>
            <a:r>
              <a:rPr lang="en-US" sz="800" dirty="0"/>
              <a:t> </a:t>
            </a:r>
            <a:r>
              <a:rPr lang="en-US" sz="800" dirty="0" err="1"/>
              <a:t>nemalobuněčným</a:t>
            </a:r>
            <a:r>
              <a:rPr lang="en-US" sz="800" dirty="0"/>
              <a:t> </a:t>
            </a:r>
            <a:r>
              <a:rPr lang="en-US" sz="800" dirty="0" err="1"/>
              <a:t>plicním</a:t>
            </a:r>
            <a:r>
              <a:rPr lang="en-US" sz="800" dirty="0"/>
              <a:t> </a:t>
            </a:r>
            <a:r>
              <a:rPr lang="en-US" sz="800" dirty="0" err="1"/>
              <a:t>karcinomem</a:t>
            </a:r>
            <a:r>
              <a:rPr lang="en-US" sz="800" dirty="0"/>
              <a:t> s </a:t>
            </a:r>
            <a:r>
              <a:rPr lang="en-US" sz="800" dirty="0" err="1"/>
              <a:t>aktivující</a:t>
            </a:r>
            <a:r>
              <a:rPr lang="en-US" sz="800" dirty="0"/>
              <a:t> </a:t>
            </a:r>
            <a:r>
              <a:rPr lang="en-US" sz="800" dirty="0" err="1"/>
              <a:t>mutací</a:t>
            </a:r>
            <a:r>
              <a:rPr lang="en-US" sz="800" dirty="0"/>
              <a:t> </a:t>
            </a:r>
            <a:r>
              <a:rPr lang="en-US" sz="800" dirty="0" err="1"/>
              <a:t>receptoru</a:t>
            </a:r>
            <a:r>
              <a:rPr lang="en-US" sz="800" dirty="0"/>
              <a:t> </a:t>
            </a:r>
            <a:r>
              <a:rPr lang="en-US" sz="800" dirty="0" err="1"/>
              <a:t>epidermálního</a:t>
            </a:r>
            <a:r>
              <a:rPr lang="en-US" sz="800" dirty="0"/>
              <a:t> </a:t>
            </a:r>
            <a:r>
              <a:rPr lang="en-US" sz="800" dirty="0" err="1"/>
              <a:t>růstového</a:t>
            </a:r>
            <a:r>
              <a:rPr lang="en-US" sz="800" dirty="0"/>
              <a:t> </a:t>
            </a:r>
            <a:r>
              <a:rPr lang="en-US" sz="800" dirty="0" err="1"/>
              <a:t>faktoru</a:t>
            </a:r>
            <a:r>
              <a:rPr lang="en-US" sz="800" dirty="0"/>
              <a:t> (EGFR). Bevacizumab v </a:t>
            </a:r>
            <a:r>
              <a:rPr lang="en-US" sz="800" dirty="0" err="1"/>
              <a:t>kombinaci</a:t>
            </a:r>
            <a:r>
              <a:rPr lang="en-US" sz="800" dirty="0"/>
              <a:t> s </a:t>
            </a:r>
            <a:r>
              <a:rPr lang="en-US" sz="800" dirty="0" err="1"/>
              <a:t>interferonem</a:t>
            </a:r>
            <a:r>
              <a:rPr lang="en-US" sz="800" dirty="0"/>
              <a:t> alfa-2a je </a:t>
            </a:r>
            <a:r>
              <a:rPr lang="en-US" sz="800" dirty="0" err="1"/>
              <a:t>indikován</a:t>
            </a:r>
            <a:r>
              <a:rPr lang="en-US" sz="800" dirty="0"/>
              <a:t> k </a:t>
            </a:r>
            <a:r>
              <a:rPr lang="en-US" sz="800" dirty="0" err="1"/>
              <a:t>první</a:t>
            </a:r>
            <a:r>
              <a:rPr lang="en-US" sz="800" dirty="0"/>
              <a:t> </a:t>
            </a:r>
            <a:r>
              <a:rPr lang="en-US" sz="800" dirty="0" err="1"/>
              <a:t>linii</a:t>
            </a:r>
            <a:r>
              <a:rPr lang="en-US" sz="800" dirty="0"/>
              <a:t> </a:t>
            </a:r>
            <a:r>
              <a:rPr lang="en-US" sz="800" dirty="0" err="1"/>
              <a:t>léčby</a:t>
            </a:r>
            <a:r>
              <a:rPr lang="en-US" sz="800" dirty="0"/>
              <a:t> </a:t>
            </a:r>
            <a:r>
              <a:rPr lang="en-US" sz="800" dirty="0" err="1"/>
              <a:t>dospělých</a:t>
            </a:r>
            <a:r>
              <a:rPr lang="en-US" sz="800" dirty="0"/>
              <a:t> </a:t>
            </a:r>
            <a:r>
              <a:rPr lang="en-US" sz="800" dirty="0" err="1"/>
              <a:t>pacientů</a:t>
            </a:r>
            <a:r>
              <a:rPr lang="en-US" sz="800" dirty="0"/>
              <a:t>  s </a:t>
            </a:r>
            <a:r>
              <a:rPr lang="en-US" sz="800" dirty="0" err="1"/>
              <a:t>pokročilým</a:t>
            </a:r>
            <a:r>
              <a:rPr lang="en-US" sz="800" dirty="0"/>
              <a:t> a/</a:t>
            </a:r>
            <a:r>
              <a:rPr lang="en-US" sz="800" dirty="0" err="1"/>
              <a:t>nebo</a:t>
            </a:r>
            <a:r>
              <a:rPr lang="en-US" sz="800" dirty="0"/>
              <a:t> </a:t>
            </a:r>
            <a:r>
              <a:rPr lang="en-US" sz="800" dirty="0" err="1"/>
              <a:t>metastazujícím</a:t>
            </a:r>
            <a:r>
              <a:rPr lang="en-US" sz="800" dirty="0"/>
              <a:t> </a:t>
            </a:r>
            <a:r>
              <a:rPr lang="en-US" sz="800" dirty="0" err="1"/>
              <a:t>karcinomem</a:t>
            </a:r>
            <a:r>
              <a:rPr lang="en-US" sz="800" dirty="0"/>
              <a:t> </a:t>
            </a:r>
            <a:r>
              <a:rPr lang="en-US" sz="800" dirty="0" err="1"/>
              <a:t>ledviny</a:t>
            </a:r>
            <a:r>
              <a:rPr lang="en-US" sz="800" dirty="0"/>
              <a:t>. Bevacizumab v </a:t>
            </a:r>
            <a:r>
              <a:rPr lang="en-US" sz="800" dirty="0" err="1"/>
              <a:t>kombinaci</a:t>
            </a:r>
            <a:r>
              <a:rPr lang="en-US" sz="800" dirty="0"/>
              <a:t> s </a:t>
            </a:r>
            <a:r>
              <a:rPr lang="en-US" sz="800" dirty="0" err="1"/>
              <a:t>karboplatinou</a:t>
            </a:r>
            <a:r>
              <a:rPr lang="en-US" sz="800" dirty="0"/>
              <a:t> a </a:t>
            </a:r>
            <a:r>
              <a:rPr lang="en-US" sz="800" dirty="0" err="1"/>
              <a:t>paklitaxelem</a:t>
            </a:r>
            <a:r>
              <a:rPr lang="en-US" sz="800" dirty="0"/>
              <a:t> je </a:t>
            </a:r>
            <a:r>
              <a:rPr lang="en-US" sz="800" dirty="0" err="1"/>
              <a:t>indikován</a:t>
            </a:r>
            <a:r>
              <a:rPr lang="en-US" sz="800" dirty="0"/>
              <a:t> k </a:t>
            </a:r>
            <a:r>
              <a:rPr lang="en-US" sz="800" dirty="0" err="1"/>
              <a:t>úvodní</a:t>
            </a:r>
            <a:r>
              <a:rPr lang="en-US" sz="800" dirty="0"/>
              <a:t> </a:t>
            </a:r>
            <a:r>
              <a:rPr lang="en-US" sz="800" dirty="0" err="1"/>
              <a:t>léčbě</a:t>
            </a:r>
            <a:r>
              <a:rPr lang="en-US" sz="800" dirty="0"/>
              <a:t> </a:t>
            </a:r>
            <a:r>
              <a:rPr lang="en-US" sz="800" dirty="0" err="1"/>
              <a:t>dospělých</a:t>
            </a:r>
            <a:r>
              <a:rPr lang="en-US" sz="800" dirty="0"/>
              <a:t> </a:t>
            </a:r>
            <a:r>
              <a:rPr lang="en-US" sz="800" dirty="0" err="1"/>
              <a:t>pacientek</a:t>
            </a:r>
            <a:r>
              <a:rPr lang="en-US" sz="800" dirty="0"/>
              <a:t> s </a:t>
            </a:r>
            <a:r>
              <a:rPr lang="en-US" sz="800" dirty="0" err="1"/>
              <a:t>pokročilým</a:t>
            </a:r>
            <a:r>
              <a:rPr lang="en-US" sz="800" dirty="0"/>
              <a:t>  (</a:t>
            </a:r>
            <a:r>
              <a:rPr lang="en-US" sz="800" dirty="0" err="1"/>
              <a:t>stádia</a:t>
            </a:r>
            <a:r>
              <a:rPr lang="en-US" sz="800" dirty="0"/>
              <a:t> III B, III C a IV </a:t>
            </a:r>
            <a:r>
              <a:rPr lang="en-US" sz="800" dirty="0" err="1"/>
              <a:t>dle</a:t>
            </a:r>
            <a:r>
              <a:rPr lang="en-US" sz="800" dirty="0"/>
              <a:t> </a:t>
            </a:r>
            <a:r>
              <a:rPr lang="en-US" sz="800" dirty="0" err="1"/>
              <a:t>klasifikace</a:t>
            </a:r>
            <a:r>
              <a:rPr lang="en-US" sz="800" dirty="0"/>
              <a:t> FIGO) </a:t>
            </a:r>
            <a:r>
              <a:rPr lang="en-US" sz="800" dirty="0" err="1"/>
              <a:t>epitelovým</a:t>
            </a:r>
            <a:r>
              <a:rPr lang="en-US" sz="800" dirty="0"/>
              <a:t> </a:t>
            </a:r>
            <a:r>
              <a:rPr lang="en-US" sz="800" dirty="0" err="1"/>
              <a:t>nádorem</a:t>
            </a:r>
            <a:r>
              <a:rPr lang="en-US" sz="800" dirty="0"/>
              <a:t> </a:t>
            </a:r>
            <a:r>
              <a:rPr lang="en-US" sz="800" dirty="0" err="1"/>
              <a:t>vaječníků</a:t>
            </a:r>
            <a:r>
              <a:rPr lang="en-US" sz="800" dirty="0"/>
              <a:t>, </a:t>
            </a:r>
            <a:r>
              <a:rPr lang="en-US" sz="800" dirty="0" err="1"/>
              <a:t>vejcovodů</a:t>
            </a:r>
            <a:r>
              <a:rPr lang="en-US" sz="800" dirty="0"/>
              <a:t> </a:t>
            </a:r>
            <a:r>
              <a:rPr lang="en-US" sz="800" dirty="0" err="1"/>
              <a:t>nebo</a:t>
            </a:r>
            <a:r>
              <a:rPr lang="en-US" sz="800" dirty="0"/>
              <a:t> </a:t>
            </a:r>
            <a:r>
              <a:rPr lang="en-US" sz="800" dirty="0" err="1"/>
              <a:t>primárním</a:t>
            </a:r>
            <a:r>
              <a:rPr lang="en-US" sz="800" dirty="0"/>
              <a:t> </a:t>
            </a:r>
            <a:r>
              <a:rPr lang="en-US" sz="800" dirty="0" err="1"/>
              <a:t>nádorem</a:t>
            </a:r>
            <a:r>
              <a:rPr lang="en-US" sz="800" dirty="0"/>
              <a:t> </a:t>
            </a:r>
            <a:r>
              <a:rPr lang="en-US" sz="800" dirty="0" err="1"/>
              <a:t>pobřišnice</a:t>
            </a:r>
            <a:r>
              <a:rPr lang="en-US" sz="800" dirty="0"/>
              <a:t>. Bevacizumab v </a:t>
            </a:r>
            <a:r>
              <a:rPr lang="en-US" sz="800" dirty="0" err="1"/>
              <a:t>kombinaci</a:t>
            </a:r>
            <a:r>
              <a:rPr lang="en-US" sz="800" dirty="0"/>
              <a:t> s </a:t>
            </a:r>
            <a:r>
              <a:rPr lang="en-US" sz="800" dirty="0" err="1"/>
              <a:t>karboplatinou</a:t>
            </a:r>
            <a:r>
              <a:rPr lang="en-US" sz="800" dirty="0"/>
              <a:t> a </a:t>
            </a:r>
            <a:r>
              <a:rPr lang="en-US" sz="800" dirty="0" err="1"/>
              <a:t>gemcitabinem</a:t>
            </a:r>
            <a:r>
              <a:rPr lang="en-US" sz="800" dirty="0"/>
              <a:t> </a:t>
            </a:r>
            <a:r>
              <a:rPr lang="en-US" sz="800" dirty="0" err="1"/>
              <a:t>nebo</a:t>
            </a:r>
            <a:r>
              <a:rPr lang="en-US" sz="800" dirty="0"/>
              <a:t> v </a:t>
            </a:r>
            <a:r>
              <a:rPr lang="en-US" sz="800" dirty="0" err="1"/>
              <a:t>kombinaci</a:t>
            </a:r>
            <a:r>
              <a:rPr lang="en-US" sz="800" dirty="0"/>
              <a:t> s </a:t>
            </a:r>
            <a:r>
              <a:rPr lang="en-US" sz="800" dirty="0" err="1"/>
              <a:t>karboplatinou</a:t>
            </a:r>
            <a:r>
              <a:rPr lang="en-US" sz="800" dirty="0"/>
              <a:t> a </a:t>
            </a:r>
            <a:r>
              <a:rPr lang="en-US" sz="800" dirty="0" err="1"/>
              <a:t>paklitaxelem</a:t>
            </a:r>
            <a:r>
              <a:rPr lang="en-US" sz="800" dirty="0"/>
              <a:t> je </a:t>
            </a:r>
            <a:r>
              <a:rPr lang="en-US" sz="800" dirty="0" err="1"/>
              <a:t>indikován</a:t>
            </a:r>
            <a:r>
              <a:rPr lang="en-US" sz="800" dirty="0"/>
              <a:t> k </a:t>
            </a:r>
            <a:r>
              <a:rPr lang="en-US" sz="800" dirty="0" err="1"/>
              <a:t>léčbě</a:t>
            </a:r>
            <a:r>
              <a:rPr lang="en-US" sz="800" dirty="0"/>
              <a:t> </a:t>
            </a:r>
            <a:r>
              <a:rPr lang="en-US" sz="800" dirty="0" err="1"/>
              <a:t>dospělých</a:t>
            </a:r>
            <a:r>
              <a:rPr lang="en-US" sz="800" dirty="0"/>
              <a:t> </a:t>
            </a:r>
            <a:r>
              <a:rPr lang="en-US" sz="800" dirty="0" err="1"/>
              <a:t>pacientek</a:t>
            </a:r>
            <a:r>
              <a:rPr lang="en-US" sz="800" dirty="0"/>
              <a:t> s </a:t>
            </a:r>
            <a:r>
              <a:rPr lang="en-US" sz="800" dirty="0" err="1"/>
              <a:t>první</a:t>
            </a:r>
            <a:r>
              <a:rPr lang="en-US" sz="800" dirty="0"/>
              <a:t> </a:t>
            </a:r>
            <a:r>
              <a:rPr lang="en-US" sz="800" dirty="0" err="1"/>
              <a:t>rekurencí</a:t>
            </a:r>
            <a:r>
              <a:rPr lang="en-US" sz="800" dirty="0"/>
              <a:t> </a:t>
            </a:r>
            <a:r>
              <a:rPr lang="en-US" sz="800" dirty="0" err="1"/>
              <a:t>epitelového</a:t>
            </a:r>
            <a:r>
              <a:rPr lang="en-US" sz="800" dirty="0"/>
              <a:t> </a:t>
            </a:r>
            <a:r>
              <a:rPr lang="en-US" sz="800" dirty="0" err="1"/>
              <a:t>nádoru</a:t>
            </a:r>
            <a:r>
              <a:rPr lang="en-US" sz="800" dirty="0"/>
              <a:t> </a:t>
            </a:r>
            <a:r>
              <a:rPr lang="en-US" sz="800" dirty="0" err="1"/>
              <a:t>vaječníků</a:t>
            </a:r>
            <a:r>
              <a:rPr lang="en-US" sz="800" dirty="0"/>
              <a:t>, </a:t>
            </a:r>
            <a:r>
              <a:rPr lang="en-US" sz="800" dirty="0" err="1"/>
              <a:t>vejcovodů</a:t>
            </a:r>
            <a:r>
              <a:rPr lang="en-US" sz="800" dirty="0"/>
              <a:t> </a:t>
            </a:r>
            <a:r>
              <a:rPr lang="en-US" sz="800" dirty="0" err="1"/>
              <a:t>nebo</a:t>
            </a:r>
            <a:r>
              <a:rPr lang="en-US" sz="800" dirty="0"/>
              <a:t> </a:t>
            </a:r>
            <a:r>
              <a:rPr lang="en-US" sz="800" dirty="0" err="1"/>
              <a:t>primárního</a:t>
            </a:r>
            <a:r>
              <a:rPr lang="en-US" sz="800" dirty="0"/>
              <a:t> </a:t>
            </a:r>
            <a:r>
              <a:rPr lang="en-US" sz="800" dirty="0" err="1"/>
              <a:t>nádoru</a:t>
            </a:r>
            <a:r>
              <a:rPr lang="en-US" sz="800" dirty="0"/>
              <a:t> </a:t>
            </a:r>
            <a:r>
              <a:rPr lang="en-US" sz="800" dirty="0" err="1"/>
              <a:t>pobřišnice</a:t>
            </a:r>
            <a:r>
              <a:rPr lang="en-US" sz="800" dirty="0"/>
              <a:t> </a:t>
            </a:r>
            <a:r>
              <a:rPr lang="en-US" sz="800" dirty="0" err="1"/>
              <a:t>citlivého</a:t>
            </a:r>
            <a:r>
              <a:rPr lang="en-US" sz="800" dirty="0"/>
              <a:t> </a:t>
            </a:r>
            <a:r>
              <a:rPr lang="en-US" sz="800" dirty="0" err="1"/>
              <a:t>na</a:t>
            </a:r>
            <a:r>
              <a:rPr lang="en-US" sz="800" dirty="0"/>
              <a:t> </a:t>
            </a:r>
            <a:r>
              <a:rPr lang="en-US" sz="800" dirty="0" err="1"/>
              <a:t>platinu</a:t>
            </a:r>
            <a:r>
              <a:rPr lang="en-US" sz="800" dirty="0"/>
              <a:t>, </a:t>
            </a:r>
            <a:r>
              <a:rPr lang="en-US" sz="800" dirty="0" err="1"/>
              <a:t>které</a:t>
            </a:r>
            <a:r>
              <a:rPr lang="en-US" sz="800" dirty="0"/>
              <a:t> </a:t>
            </a:r>
            <a:r>
              <a:rPr lang="en-US" sz="800" dirty="0" err="1"/>
              <a:t>nebyly</a:t>
            </a:r>
            <a:r>
              <a:rPr lang="en-US" sz="800" dirty="0"/>
              <a:t> </a:t>
            </a:r>
            <a:r>
              <a:rPr lang="en-US" sz="800" dirty="0" err="1"/>
              <a:t>dosud</a:t>
            </a:r>
            <a:r>
              <a:rPr lang="en-US" sz="800" dirty="0"/>
              <a:t> </a:t>
            </a:r>
            <a:r>
              <a:rPr lang="en-US" sz="800" dirty="0" err="1"/>
              <a:t>léčeny</a:t>
            </a:r>
            <a:r>
              <a:rPr lang="en-US" sz="800" dirty="0"/>
              <a:t> </a:t>
            </a:r>
            <a:r>
              <a:rPr lang="en-US" sz="800" dirty="0" err="1"/>
              <a:t>bevacizumabem</a:t>
            </a:r>
            <a:r>
              <a:rPr lang="en-US" sz="800" dirty="0"/>
              <a:t> </a:t>
            </a:r>
            <a:r>
              <a:rPr lang="en-US" sz="800" dirty="0" err="1"/>
              <a:t>nebo</a:t>
            </a:r>
            <a:r>
              <a:rPr lang="en-US" sz="800" dirty="0"/>
              <a:t> </a:t>
            </a:r>
            <a:r>
              <a:rPr lang="en-US" sz="800" dirty="0" err="1"/>
              <a:t>jiným</a:t>
            </a:r>
            <a:r>
              <a:rPr lang="en-US" sz="800" dirty="0"/>
              <a:t> </a:t>
            </a:r>
            <a:r>
              <a:rPr lang="en-US" sz="800" dirty="0" err="1"/>
              <a:t>inhibitorem</a:t>
            </a:r>
            <a:r>
              <a:rPr lang="en-US" sz="800" dirty="0"/>
              <a:t> </a:t>
            </a:r>
            <a:r>
              <a:rPr lang="en-US" sz="800" dirty="0" err="1"/>
              <a:t>růstového</a:t>
            </a:r>
            <a:r>
              <a:rPr lang="en-US" sz="800" dirty="0"/>
              <a:t> </a:t>
            </a:r>
            <a:r>
              <a:rPr lang="en-US" sz="800" dirty="0" err="1"/>
              <a:t>faktoru</a:t>
            </a:r>
            <a:r>
              <a:rPr lang="en-US" sz="800" dirty="0"/>
              <a:t> </a:t>
            </a:r>
            <a:r>
              <a:rPr lang="en-US" sz="800" dirty="0" err="1"/>
              <a:t>cévního</a:t>
            </a:r>
            <a:r>
              <a:rPr lang="en-US" sz="800" dirty="0"/>
              <a:t> </a:t>
            </a:r>
            <a:r>
              <a:rPr lang="en-US" sz="800" dirty="0" err="1"/>
              <a:t>endotelu</a:t>
            </a:r>
            <a:r>
              <a:rPr lang="en-US" sz="800" dirty="0"/>
              <a:t> (VEGF) </a:t>
            </a:r>
            <a:r>
              <a:rPr lang="en-US" sz="800" dirty="0" err="1"/>
              <a:t>nebo</a:t>
            </a:r>
            <a:r>
              <a:rPr lang="en-US" sz="800" dirty="0"/>
              <a:t> </a:t>
            </a:r>
            <a:r>
              <a:rPr lang="en-US" sz="800" dirty="0" err="1"/>
              <a:t>receptoru</a:t>
            </a:r>
            <a:r>
              <a:rPr lang="en-US" sz="800" dirty="0"/>
              <a:t>  VEGF. Bevacizumab v </a:t>
            </a:r>
            <a:r>
              <a:rPr lang="en-US" sz="800" dirty="0" err="1"/>
              <a:t>kombinaci</a:t>
            </a:r>
            <a:r>
              <a:rPr lang="en-US" sz="800" dirty="0"/>
              <a:t> s </a:t>
            </a:r>
            <a:r>
              <a:rPr lang="en-US" sz="800" dirty="0" err="1"/>
              <a:t>paklitaxelem</a:t>
            </a:r>
            <a:r>
              <a:rPr lang="en-US" sz="800" dirty="0"/>
              <a:t>, </a:t>
            </a:r>
            <a:r>
              <a:rPr lang="en-US" sz="800" dirty="0" err="1"/>
              <a:t>topotekanem</a:t>
            </a:r>
            <a:r>
              <a:rPr lang="en-US" sz="800" dirty="0"/>
              <a:t> </a:t>
            </a:r>
            <a:r>
              <a:rPr lang="en-US" sz="800" dirty="0" err="1"/>
              <a:t>nebo</a:t>
            </a:r>
            <a:r>
              <a:rPr lang="en-US" sz="800" dirty="0"/>
              <a:t> </a:t>
            </a:r>
            <a:r>
              <a:rPr lang="en-US" sz="800" dirty="0" err="1"/>
              <a:t>pegylovaným</a:t>
            </a:r>
            <a:r>
              <a:rPr lang="en-US" sz="800" dirty="0"/>
              <a:t> </a:t>
            </a:r>
            <a:r>
              <a:rPr lang="en-US" sz="800" dirty="0" err="1"/>
              <a:t>liposomálním</a:t>
            </a:r>
            <a:r>
              <a:rPr lang="en-US" sz="800" dirty="0"/>
              <a:t> </a:t>
            </a:r>
            <a:r>
              <a:rPr lang="en-US" sz="800" dirty="0" err="1"/>
              <a:t>doxorubicinem</a:t>
            </a:r>
            <a:r>
              <a:rPr lang="en-US" sz="800" dirty="0"/>
              <a:t> je </a:t>
            </a:r>
            <a:r>
              <a:rPr lang="en-US" sz="800" dirty="0" err="1"/>
              <a:t>indikován</a:t>
            </a:r>
            <a:r>
              <a:rPr lang="en-US" sz="800" dirty="0"/>
              <a:t> k </a:t>
            </a:r>
            <a:r>
              <a:rPr lang="en-US" sz="800" dirty="0" err="1"/>
              <a:t>léčbě</a:t>
            </a:r>
            <a:r>
              <a:rPr lang="en-US" sz="800" dirty="0"/>
              <a:t> </a:t>
            </a:r>
            <a:r>
              <a:rPr lang="en-US" sz="800" dirty="0" err="1"/>
              <a:t>dospělých</a:t>
            </a:r>
            <a:r>
              <a:rPr lang="en-US" sz="800" dirty="0"/>
              <a:t> </a:t>
            </a:r>
            <a:r>
              <a:rPr lang="en-US" sz="800" dirty="0" err="1"/>
              <a:t>pacientek</a:t>
            </a:r>
            <a:r>
              <a:rPr lang="en-US" sz="800" dirty="0"/>
              <a:t> s </a:t>
            </a:r>
            <a:r>
              <a:rPr lang="en-US" sz="800" dirty="0" err="1"/>
              <a:t>rekurencí</a:t>
            </a:r>
            <a:r>
              <a:rPr lang="en-US" sz="800" dirty="0"/>
              <a:t>  </a:t>
            </a:r>
            <a:r>
              <a:rPr lang="en-US" sz="800" dirty="0" err="1"/>
              <a:t>epitelového</a:t>
            </a:r>
            <a:r>
              <a:rPr lang="en-US" sz="800" dirty="0"/>
              <a:t> </a:t>
            </a:r>
            <a:r>
              <a:rPr lang="en-US" sz="800" dirty="0" err="1"/>
              <a:t>nádoru</a:t>
            </a:r>
            <a:r>
              <a:rPr lang="en-US" sz="800" dirty="0"/>
              <a:t> </a:t>
            </a:r>
            <a:r>
              <a:rPr lang="en-US" sz="800" dirty="0" err="1"/>
              <a:t>vaječníků</a:t>
            </a:r>
            <a:r>
              <a:rPr lang="en-US" sz="800" dirty="0"/>
              <a:t>, </a:t>
            </a:r>
            <a:r>
              <a:rPr lang="en-US" sz="800" dirty="0" err="1"/>
              <a:t>vejcovodů</a:t>
            </a:r>
            <a:r>
              <a:rPr lang="en-US" sz="800" dirty="0"/>
              <a:t> </a:t>
            </a:r>
            <a:r>
              <a:rPr lang="en-US" sz="800" dirty="0" err="1"/>
              <a:t>nebo</a:t>
            </a:r>
            <a:r>
              <a:rPr lang="en-US" sz="800" dirty="0"/>
              <a:t> </a:t>
            </a:r>
            <a:r>
              <a:rPr lang="en-US" sz="800" dirty="0" err="1"/>
              <a:t>primárního</a:t>
            </a:r>
            <a:r>
              <a:rPr lang="en-US" sz="800" dirty="0"/>
              <a:t> </a:t>
            </a:r>
            <a:r>
              <a:rPr lang="en-US" sz="800" dirty="0" err="1"/>
              <a:t>nádoru</a:t>
            </a:r>
            <a:r>
              <a:rPr lang="en-US" sz="800" dirty="0"/>
              <a:t> </a:t>
            </a:r>
            <a:r>
              <a:rPr lang="en-US" sz="800" dirty="0" err="1"/>
              <a:t>pobřišnice</a:t>
            </a:r>
            <a:r>
              <a:rPr lang="en-US" sz="800" dirty="0"/>
              <a:t> </a:t>
            </a:r>
            <a:r>
              <a:rPr lang="en-US" sz="800" dirty="0" err="1"/>
              <a:t>rezistentního</a:t>
            </a:r>
            <a:r>
              <a:rPr lang="en-US" sz="800" dirty="0"/>
              <a:t> k </a:t>
            </a:r>
            <a:r>
              <a:rPr lang="en-US" sz="800" dirty="0" err="1"/>
              <a:t>platině</a:t>
            </a:r>
            <a:r>
              <a:rPr lang="en-US" sz="800" dirty="0"/>
              <a:t>, </a:t>
            </a:r>
            <a:r>
              <a:rPr lang="en-US" sz="800" dirty="0" err="1"/>
              <a:t>které</a:t>
            </a:r>
            <a:r>
              <a:rPr lang="en-US" sz="800" dirty="0"/>
              <a:t> </a:t>
            </a:r>
            <a:r>
              <a:rPr lang="en-US" sz="800" dirty="0" err="1"/>
              <a:t>nebyly</a:t>
            </a:r>
            <a:r>
              <a:rPr lang="en-US" sz="800" dirty="0"/>
              <a:t> </a:t>
            </a:r>
            <a:r>
              <a:rPr lang="en-US" sz="800" dirty="0" err="1"/>
              <a:t>léčeny</a:t>
            </a:r>
            <a:r>
              <a:rPr lang="en-US" sz="800" dirty="0"/>
              <a:t> </a:t>
            </a:r>
            <a:r>
              <a:rPr lang="en-US" sz="800" dirty="0" err="1"/>
              <a:t>více</a:t>
            </a:r>
            <a:r>
              <a:rPr lang="en-US" sz="800" dirty="0"/>
              <a:t> </a:t>
            </a:r>
            <a:r>
              <a:rPr lang="en-US" sz="800" dirty="0" err="1"/>
              <a:t>než</a:t>
            </a:r>
            <a:r>
              <a:rPr lang="en-US" sz="800" dirty="0"/>
              <a:t> </a:t>
            </a:r>
            <a:r>
              <a:rPr lang="en-US" sz="800" dirty="0" err="1"/>
              <a:t>dvěma</a:t>
            </a:r>
            <a:r>
              <a:rPr lang="en-US" sz="800" dirty="0"/>
              <a:t> </a:t>
            </a:r>
            <a:r>
              <a:rPr lang="en-US" sz="800" dirty="0" err="1"/>
              <a:t>předchozími</a:t>
            </a:r>
            <a:r>
              <a:rPr lang="en-US" sz="800" dirty="0"/>
              <a:t> </a:t>
            </a:r>
            <a:r>
              <a:rPr lang="en-US" sz="800" dirty="0" err="1"/>
              <a:t>režimy</a:t>
            </a:r>
            <a:r>
              <a:rPr lang="en-US" sz="800" dirty="0"/>
              <a:t> </a:t>
            </a:r>
            <a:r>
              <a:rPr lang="en-US" sz="800" dirty="0" err="1"/>
              <a:t>chemoterapie</a:t>
            </a:r>
            <a:r>
              <a:rPr lang="en-US" sz="800" dirty="0"/>
              <a:t> a </a:t>
            </a:r>
            <a:r>
              <a:rPr lang="en-US" sz="800" dirty="0" err="1"/>
              <a:t>které</a:t>
            </a:r>
            <a:r>
              <a:rPr lang="en-US" sz="800" dirty="0"/>
              <a:t> </a:t>
            </a:r>
            <a:r>
              <a:rPr lang="en-US" sz="800" dirty="0" err="1"/>
              <a:t>nebyly</a:t>
            </a:r>
            <a:r>
              <a:rPr lang="en-US" sz="800" dirty="0"/>
              <a:t> </a:t>
            </a:r>
            <a:r>
              <a:rPr lang="en-US" sz="800" dirty="0" err="1"/>
              <a:t>dosud</a:t>
            </a:r>
            <a:r>
              <a:rPr lang="en-US" sz="800" dirty="0"/>
              <a:t> </a:t>
            </a:r>
            <a:r>
              <a:rPr lang="en-US" sz="800" dirty="0" err="1"/>
              <a:t>léčeny</a:t>
            </a:r>
            <a:r>
              <a:rPr lang="en-US" sz="800" dirty="0"/>
              <a:t> </a:t>
            </a:r>
            <a:r>
              <a:rPr lang="en-US" sz="800" dirty="0" err="1"/>
              <a:t>bevacizumabem</a:t>
            </a:r>
            <a:r>
              <a:rPr lang="en-US" sz="800" dirty="0"/>
              <a:t> </a:t>
            </a:r>
            <a:r>
              <a:rPr lang="en-US" sz="800" dirty="0" err="1"/>
              <a:t>nebo</a:t>
            </a:r>
            <a:r>
              <a:rPr lang="en-US" sz="800" dirty="0"/>
              <a:t> </a:t>
            </a:r>
            <a:r>
              <a:rPr lang="en-US" sz="800" dirty="0" err="1"/>
              <a:t>jiným</a:t>
            </a:r>
            <a:r>
              <a:rPr lang="en-US" sz="800" dirty="0"/>
              <a:t> </a:t>
            </a:r>
            <a:r>
              <a:rPr lang="en-US" sz="800" dirty="0" err="1"/>
              <a:t>inhibitorem</a:t>
            </a:r>
            <a:r>
              <a:rPr lang="en-US" sz="800" dirty="0"/>
              <a:t> </a:t>
            </a:r>
            <a:r>
              <a:rPr lang="en-US" sz="800" dirty="0" err="1"/>
              <a:t>růstového</a:t>
            </a:r>
            <a:r>
              <a:rPr lang="en-US" sz="800" dirty="0"/>
              <a:t> </a:t>
            </a:r>
            <a:r>
              <a:rPr lang="en-US" sz="800" dirty="0" err="1"/>
              <a:t>faktoru</a:t>
            </a:r>
            <a:r>
              <a:rPr lang="en-US" sz="800" dirty="0"/>
              <a:t> </a:t>
            </a:r>
            <a:r>
              <a:rPr lang="en-US" sz="800" dirty="0" err="1"/>
              <a:t>cévního</a:t>
            </a:r>
            <a:r>
              <a:rPr lang="en-US" sz="800" dirty="0"/>
              <a:t> </a:t>
            </a:r>
            <a:r>
              <a:rPr lang="en-US" sz="800" dirty="0" err="1"/>
              <a:t>endotelu</a:t>
            </a:r>
            <a:r>
              <a:rPr lang="en-US" sz="800" dirty="0"/>
              <a:t> (VEGF) </a:t>
            </a:r>
            <a:r>
              <a:rPr lang="en-US" sz="800" dirty="0" err="1"/>
              <a:t>nebo</a:t>
            </a:r>
            <a:r>
              <a:rPr lang="en-US" sz="800" dirty="0"/>
              <a:t> </a:t>
            </a:r>
            <a:r>
              <a:rPr lang="en-US" sz="800" dirty="0" err="1"/>
              <a:t>receptoru</a:t>
            </a:r>
            <a:r>
              <a:rPr lang="en-US" sz="800" dirty="0"/>
              <a:t>  VEGF. Bevacizumab v </a:t>
            </a:r>
            <a:r>
              <a:rPr lang="en-US" sz="800" dirty="0" err="1"/>
              <a:t>kombinaci</a:t>
            </a:r>
            <a:r>
              <a:rPr lang="en-US" sz="800" dirty="0"/>
              <a:t> s </a:t>
            </a:r>
            <a:r>
              <a:rPr lang="en-US" sz="800" dirty="0" err="1"/>
              <a:t>paklitaxelem</a:t>
            </a:r>
            <a:r>
              <a:rPr lang="en-US" sz="800" dirty="0"/>
              <a:t> a </a:t>
            </a:r>
            <a:r>
              <a:rPr lang="en-US" sz="800" dirty="0" err="1"/>
              <a:t>cisplatinou</a:t>
            </a:r>
            <a:r>
              <a:rPr lang="en-US" sz="800" dirty="0"/>
              <a:t> </a:t>
            </a:r>
            <a:r>
              <a:rPr lang="en-US" sz="800" dirty="0" err="1"/>
              <a:t>nebo</a:t>
            </a:r>
            <a:r>
              <a:rPr lang="en-US" sz="800" dirty="0"/>
              <a:t> </a:t>
            </a:r>
            <a:r>
              <a:rPr lang="en-US" sz="800" dirty="0" err="1"/>
              <a:t>alternativně</a:t>
            </a:r>
            <a:r>
              <a:rPr lang="en-US" sz="800" dirty="0"/>
              <a:t>, u </a:t>
            </a:r>
            <a:r>
              <a:rPr lang="en-US" sz="800" dirty="0" err="1"/>
              <a:t>pacientek</a:t>
            </a:r>
            <a:r>
              <a:rPr lang="en-US" sz="800" dirty="0"/>
              <a:t>, </a:t>
            </a:r>
            <a:r>
              <a:rPr lang="en-US" sz="800" dirty="0" err="1"/>
              <a:t>kterým</a:t>
            </a:r>
            <a:r>
              <a:rPr lang="en-US" sz="800" dirty="0"/>
              <a:t> </a:t>
            </a:r>
            <a:r>
              <a:rPr lang="en-US" sz="800" dirty="0" err="1"/>
              <a:t>nemůže</a:t>
            </a:r>
            <a:r>
              <a:rPr lang="en-US" sz="800" dirty="0"/>
              <a:t> </a:t>
            </a:r>
            <a:r>
              <a:rPr lang="en-US" sz="800" dirty="0" err="1"/>
              <a:t>být</a:t>
            </a:r>
            <a:r>
              <a:rPr lang="en-US" sz="800" dirty="0"/>
              <a:t> </a:t>
            </a:r>
            <a:r>
              <a:rPr lang="en-US" sz="800" dirty="0" err="1"/>
              <a:t>podaná</a:t>
            </a:r>
            <a:r>
              <a:rPr lang="en-US" sz="800" dirty="0"/>
              <a:t> </a:t>
            </a:r>
            <a:r>
              <a:rPr lang="en-US" sz="800" dirty="0" err="1"/>
              <a:t>léčba</a:t>
            </a:r>
            <a:r>
              <a:rPr lang="en-US" sz="800" dirty="0"/>
              <a:t> </a:t>
            </a:r>
            <a:r>
              <a:rPr lang="en-US" sz="800" dirty="0" err="1"/>
              <a:t>platinou</a:t>
            </a:r>
            <a:r>
              <a:rPr lang="en-US" sz="800" dirty="0"/>
              <a:t>, s </a:t>
            </a:r>
            <a:r>
              <a:rPr lang="en-US" sz="800" dirty="0" err="1"/>
              <a:t>paklitaxelem</a:t>
            </a:r>
            <a:r>
              <a:rPr lang="en-US" sz="800" dirty="0"/>
              <a:t> a </a:t>
            </a:r>
            <a:r>
              <a:rPr lang="en-US" sz="800" dirty="0" err="1"/>
              <a:t>topotekanem</a:t>
            </a:r>
            <a:r>
              <a:rPr lang="en-US" sz="800" dirty="0"/>
              <a:t>,  je </a:t>
            </a:r>
            <a:r>
              <a:rPr lang="en-US" sz="800" dirty="0" err="1"/>
              <a:t>indikován</a:t>
            </a:r>
            <a:r>
              <a:rPr lang="en-US" sz="800" dirty="0"/>
              <a:t> k </a:t>
            </a:r>
            <a:r>
              <a:rPr lang="en-US" sz="800" dirty="0" err="1"/>
              <a:t>léčbě</a:t>
            </a:r>
            <a:r>
              <a:rPr lang="en-US" sz="800" dirty="0"/>
              <a:t> </a:t>
            </a:r>
            <a:r>
              <a:rPr lang="en-US" sz="800" dirty="0" err="1"/>
              <a:t>dospělých</a:t>
            </a:r>
            <a:r>
              <a:rPr lang="en-US" sz="800" dirty="0"/>
              <a:t> </a:t>
            </a:r>
            <a:r>
              <a:rPr lang="en-US" sz="800" dirty="0" err="1"/>
              <a:t>pacientek</a:t>
            </a:r>
            <a:r>
              <a:rPr lang="en-US" sz="800" dirty="0"/>
              <a:t> s </a:t>
            </a:r>
            <a:r>
              <a:rPr lang="en-US" sz="800" dirty="0" err="1"/>
              <a:t>přetrvávajícím</a:t>
            </a:r>
            <a:r>
              <a:rPr lang="en-US" sz="800" dirty="0"/>
              <a:t>, </a:t>
            </a:r>
            <a:r>
              <a:rPr lang="en-US" sz="800" dirty="0" err="1"/>
              <a:t>rekurentním</a:t>
            </a:r>
            <a:r>
              <a:rPr lang="en-US" sz="800" dirty="0"/>
              <a:t> </a:t>
            </a:r>
            <a:r>
              <a:rPr lang="en-US" sz="800" dirty="0" err="1"/>
              <a:t>nebo</a:t>
            </a:r>
            <a:r>
              <a:rPr lang="en-US" sz="800" dirty="0"/>
              <a:t> </a:t>
            </a:r>
            <a:r>
              <a:rPr lang="en-US" sz="800" dirty="0" err="1"/>
              <a:t>metastazujícím</a:t>
            </a:r>
            <a:r>
              <a:rPr lang="en-US" sz="800" dirty="0"/>
              <a:t> </a:t>
            </a:r>
            <a:r>
              <a:rPr lang="en-US" sz="800" dirty="0" err="1"/>
              <a:t>karcinomem</a:t>
            </a:r>
            <a:r>
              <a:rPr lang="en-US" sz="800" dirty="0"/>
              <a:t> </a:t>
            </a:r>
            <a:r>
              <a:rPr lang="en-US" sz="800" dirty="0" err="1"/>
              <a:t>děložního</a:t>
            </a:r>
            <a:r>
              <a:rPr lang="en-US" sz="800" dirty="0"/>
              <a:t> </a:t>
            </a:r>
            <a:r>
              <a:rPr lang="en-US" sz="800" dirty="0" err="1"/>
              <a:t>čípku</a:t>
            </a:r>
            <a:r>
              <a:rPr lang="en-US" sz="800" dirty="0"/>
              <a:t>. </a:t>
            </a:r>
            <a:r>
              <a:rPr lang="en-US" sz="800" b="1" dirty="0" err="1"/>
              <a:t>Kontraindikace</a:t>
            </a:r>
            <a:r>
              <a:rPr lang="en-US" sz="800" dirty="0"/>
              <a:t>:  </a:t>
            </a:r>
            <a:r>
              <a:rPr lang="en-US" sz="800" dirty="0" err="1"/>
              <a:t>Přecitlivělost</a:t>
            </a:r>
            <a:r>
              <a:rPr lang="en-US" sz="800" dirty="0"/>
              <a:t> </a:t>
            </a:r>
            <a:r>
              <a:rPr lang="en-US" sz="800" dirty="0" err="1"/>
              <a:t>na</a:t>
            </a:r>
            <a:r>
              <a:rPr lang="en-US" sz="800" dirty="0"/>
              <a:t> </a:t>
            </a:r>
            <a:r>
              <a:rPr lang="en-US" sz="800" dirty="0" err="1"/>
              <a:t>léčivou</a:t>
            </a:r>
            <a:r>
              <a:rPr lang="en-US" sz="800" dirty="0"/>
              <a:t> </a:t>
            </a:r>
            <a:r>
              <a:rPr lang="en-US" sz="800" dirty="0" err="1"/>
              <a:t>látku</a:t>
            </a:r>
            <a:r>
              <a:rPr lang="en-US" sz="800" dirty="0"/>
              <a:t> </a:t>
            </a:r>
            <a:r>
              <a:rPr lang="en-US" sz="800" dirty="0" err="1"/>
              <a:t>nebo</a:t>
            </a:r>
            <a:r>
              <a:rPr lang="en-US" sz="800" dirty="0"/>
              <a:t> </a:t>
            </a:r>
            <a:r>
              <a:rPr lang="en-US" sz="800" dirty="0" err="1"/>
              <a:t>jakoukoli</a:t>
            </a:r>
            <a:r>
              <a:rPr lang="en-US" sz="800" dirty="0"/>
              <a:t> </a:t>
            </a:r>
            <a:r>
              <a:rPr lang="en-US" sz="800" dirty="0" err="1"/>
              <a:t>pomocnou</a:t>
            </a:r>
            <a:r>
              <a:rPr lang="en-US" sz="800" dirty="0"/>
              <a:t>  </a:t>
            </a:r>
            <a:r>
              <a:rPr lang="en-US" sz="800" dirty="0" err="1"/>
              <a:t>látku</a:t>
            </a:r>
            <a:r>
              <a:rPr lang="en-US" sz="800" dirty="0"/>
              <a:t> </a:t>
            </a:r>
            <a:r>
              <a:rPr lang="en-US" sz="800" dirty="0" err="1"/>
              <a:t>přípravku</a:t>
            </a:r>
            <a:r>
              <a:rPr lang="en-US" sz="800" dirty="0"/>
              <a:t>, </a:t>
            </a:r>
            <a:r>
              <a:rPr lang="en-US" sz="800" dirty="0" err="1"/>
              <a:t>na</a:t>
            </a:r>
            <a:r>
              <a:rPr lang="en-US" sz="800" dirty="0"/>
              <a:t> </a:t>
            </a:r>
            <a:r>
              <a:rPr lang="en-US" sz="800" dirty="0" err="1"/>
              <a:t>látky</a:t>
            </a:r>
            <a:r>
              <a:rPr lang="en-US" sz="800" dirty="0"/>
              <a:t> </a:t>
            </a:r>
            <a:r>
              <a:rPr lang="en-US" sz="800" dirty="0" err="1"/>
              <a:t>produkované</a:t>
            </a:r>
            <a:r>
              <a:rPr lang="en-US" sz="800" dirty="0"/>
              <a:t>  </a:t>
            </a:r>
            <a:r>
              <a:rPr lang="en-US" sz="800" dirty="0" err="1"/>
              <a:t>ovariálními</a:t>
            </a:r>
            <a:r>
              <a:rPr lang="en-US" sz="800" dirty="0"/>
              <a:t> </a:t>
            </a:r>
            <a:r>
              <a:rPr lang="en-US" sz="800" dirty="0" err="1"/>
              <a:t>buňkami</a:t>
            </a:r>
            <a:r>
              <a:rPr lang="en-US" sz="800" dirty="0"/>
              <a:t> </a:t>
            </a:r>
            <a:r>
              <a:rPr lang="en-US" sz="800" dirty="0" err="1"/>
              <a:t>čínských</a:t>
            </a:r>
            <a:r>
              <a:rPr lang="en-US" sz="800" dirty="0"/>
              <a:t> </a:t>
            </a:r>
            <a:r>
              <a:rPr lang="en-US" sz="800" dirty="0" err="1"/>
              <a:t>křečků</a:t>
            </a:r>
            <a:r>
              <a:rPr lang="en-US" sz="800" dirty="0"/>
              <a:t> </a:t>
            </a:r>
            <a:r>
              <a:rPr lang="en-US" sz="800" dirty="0" err="1"/>
              <a:t>nebo</a:t>
            </a:r>
            <a:r>
              <a:rPr lang="en-US" sz="800" dirty="0"/>
              <a:t> </a:t>
            </a:r>
            <a:r>
              <a:rPr lang="en-US" sz="800" dirty="0" err="1"/>
              <a:t>na</a:t>
            </a:r>
            <a:r>
              <a:rPr lang="en-US" sz="800" dirty="0"/>
              <a:t> </a:t>
            </a:r>
            <a:r>
              <a:rPr lang="en-US" sz="800" dirty="0" err="1"/>
              <a:t>jiné</a:t>
            </a:r>
            <a:r>
              <a:rPr lang="en-US" sz="800" dirty="0"/>
              <a:t> </a:t>
            </a:r>
            <a:r>
              <a:rPr lang="en-US" sz="800" dirty="0" err="1"/>
              <a:t>rekombinantní</a:t>
            </a:r>
            <a:r>
              <a:rPr lang="en-US" sz="800" dirty="0"/>
              <a:t> </a:t>
            </a:r>
            <a:r>
              <a:rPr lang="en-US" sz="800" dirty="0" err="1"/>
              <a:t>lidské</a:t>
            </a:r>
            <a:r>
              <a:rPr lang="en-US" sz="800" dirty="0"/>
              <a:t> </a:t>
            </a:r>
            <a:r>
              <a:rPr lang="en-US" sz="800" dirty="0" err="1"/>
              <a:t>nebo</a:t>
            </a:r>
            <a:r>
              <a:rPr lang="en-US" sz="800" dirty="0"/>
              <a:t> </a:t>
            </a:r>
            <a:r>
              <a:rPr lang="en-US" sz="800" dirty="0" err="1"/>
              <a:t>humanizované</a:t>
            </a:r>
            <a:r>
              <a:rPr lang="en-US" sz="800" dirty="0"/>
              <a:t> </a:t>
            </a:r>
            <a:r>
              <a:rPr lang="en-US" sz="800" dirty="0" err="1"/>
              <a:t>protilátky</a:t>
            </a:r>
            <a:r>
              <a:rPr lang="en-US" sz="800" dirty="0"/>
              <a:t>. </a:t>
            </a:r>
            <a:r>
              <a:rPr lang="en-US" sz="800" dirty="0" err="1"/>
              <a:t>Těhotenství</a:t>
            </a:r>
            <a:r>
              <a:rPr lang="en-US" sz="800" dirty="0"/>
              <a:t>. </a:t>
            </a:r>
            <a:r>
              <a:rPr lang="en-US" sz="800" b="1" dirty="0" err="1"/>
              <a:t>Upozornění</a:t>
            </a:r>
            <a:r>
              <a:rPr lang="en-US" sz="800" dirty="0"/>
              <a:t>:  </a:t>
            </a:r>
            <a:r>
              <a:rPr lang="en-US" sz="800" dirty="0" err="1"/>
              <a:t>Zvýšená</a:t>
            </a:r>
            <a:r>
              <a:rPr lang="en-US" sz="800" dirty="0"/>
              <a:t> </a:t>
            </a:r>
            <a:r>
              <a:rPr lang="en-US" sz="800" dirty="0" err="1"/>
              <a:t>pozornost</a:t>
            </a:r>
            <a:r>
              <a:rPr lang="en-US" sz="800" dirty="0"/>
              <a:t> u </a:t>
            </a:r>
            <a:r>
              <a:rPr lang="en-US" sz="800" dirty="0" err="1"/>
              <a:t>pacientů</a:t>
            </a:r>
            <a:r>
              <a:rPr lang="en-US" sz="800" dirty="0"/>
              <a:t>  s </a:t>
            </a:r>
            <a:r>
              <a:rPr lang="en-US" sz="800" dirty="0" err="1"/>
              <a:t>intraabdominálním</a:t>
            </a:r>
            <a:r>
              <a:rPr lang="en-US" sz="800" dirty="0"/>
              <a:t>  </a:t>
            </a:r>
            <a:r>
              <a:rPr lang="en-US" sz="800" dirty="0" err="1"/>
              <a:t>zánětlivým</a:t>
            </a:r>
            <a:r>
              <a:rPr lang="en-US" sz="800" dirty="0"/>
              <a:t> </a:t>
            </a:r>
            <a:r>
              <a:rPr lang="en-US" sz="800" dirty="0" err="1"/>
              <a:t>procesem</a:t>
            </a:r>
            <a:r>
              <a:rPr lang="en-US" sz="800" dirty="0"/>
              <a:t> (</a:t>
            </a:r>
            <a:r>
              <a:rPr lang="en-US" sz="800" dirty="0" err="1"/>
              <a:t>zvýšené</a:t>
            </a:r>
            <a:r>
              <a:rPr lang="en-US" sz="800" dirty="0"/>
              <a:t> </a:t>
            </a:r>
            <a:r>
              <a:rPr lang="en-US" sz="800" dirty="0" err="1"/>
              <a:t>riziko</a:t>
            </a:r>
            <a:r>
              <a:rPr lang="en-US" sz="800" dirty="0"/>
              <a:t> </a:t>
            </a:r>
            <a:r>
              <a:rPr lang="en-US" sz="800" dirty="0" err="1"/>
              <a:t>vzniku</a:t>
            </a:r>
            <a:r>
              <a:rPr lang="en-US" sz="800" dirty="0"/>
              <a:t> </a:t>
            </a:r>
            <a:r>
              <a:rPr lang="en-US" sz="800" dirty="0" err="1"/>
              <a:t>perforace</a:t>
            </a:r>
            <a:r>
              <a:rPr lang="en-US" sz="800" dirty="0"/>
              <a:t> a </a:t>
            </a:r>
            <a:r>
              <a:rPr lang="en-US" sz="800" dirty="0" err="1"/>
              <a:t>píštěle</a:t>
            </a:r>
            <a:r>
              <a:rPr lang="en-US" sz="800" dirty="0"/>
              <a:t> GIT), </a:t>
            </a:r>
            <a:r>
              <a:rPr lang="en-US" sz="800" dirty="0" err="1"/>
              <a:t>po</a:t>
            </a:r>
            <a:r>
              <a:rPr lang="en-US" sz="800" dirty="0"/>
              <a:t> </a:t>
            </a:r>
            <a:r>
              <a:rPr lang="en-US" sz="800" dirty="0" err="1"/>
              <a:t>operaci</a:t>
            </a:r>
            <a:r>
              <a:rPr lang="en-US" sz="800" dirty="0"/>
              <a:t> (</a:t>
            </a:r>
            <a:r>
              <a:rPr lang="en-US" sz="800" dirty="0" err="1"/>
              <a:t>byly</a:t>
            </a:r>
            <a:r>
              <a:rPr lang="en-US" sz="800" dirty="0"/>
              <a:t> </a:t>
            </a:r>
            <a:r>
              <a:rPr lang="en-US" sz="800" dirty="0" err="1"/>
              <a:t>hlášeny</a:t>
            </a:r>
            <a:r>
              <a:rPr lang="en-US" sz="800" dirty="0"/>
              <a:t> </a:t>
            </a:r>
            <a:r>
              <a:rPr lang="en-US" sz="800" dirty="0" err="1"/>
              <a:t>případy</a:t>
            </a:r>
            <a:r>
              <a:rPr lang="en-US" sz="800" dirty="0"/>
              <a:t> </a:t>
            </a:r>
            <a:r>
              <a:rPr lang="en-US" sz="800" dirty="0" err="1"/>
              <a:t>závažných</a:t>
            </a:r>
            <a:r>
              <a:rPr lang="en-US" sz="800" dirty="0"/>
              <a:t> </a:t>
            </a:r>
            <a:r>
              <a:rPr lang="en-US" sz="800" dirty="0" err="1"/>
              <a:t>komplikací</a:t>
            </a:r>
            <a:r>
              <a:rPr lang="en-US" sz="800" dirty="0"/>
              <a:t> </a:t>
            </a:r>
            <a:r>
              <a:rPr lang="en-US" sz="800" dirty="0" err="1"/>
              <a:t>při</a:t>
            </a:r>
            <a:r>
              <a:rPr lang="en-US" sz="800" dirty="0"/>
              <a:t> </a:t>
            </a:r>
            <a:r>
              <a:rPr lang="en-US" sz="800" dirty="0" err="1"/>
              <a:t>hojení</a:t>
            </a:r>
            <a:r>
              <a:rPr lang="en-US" sz="800" dirty="0"/>
              <a:t> ran, </a:t>
            </a:r>
            <a:r>
              <a:rPr lang="en-US" sz="800" dirty="0" err="1"/>
              <a:t>včetně</a:t>
            </a:r>
            <a:r>
              <a:rPr lang="en-US" sz="800" dirty="0"/>
              <a:t> </a:t>
            </a:r>
            <a:r>
              <a:rPr lang="en-US" sz="800" dirty="0" err="1"/>
              <a:t>anastomotických</a:t>
            </a:r>
            <a:r>
              <a:rPr lang="en-US" sz="800" dirty="0"/>
              <a:t> </a:t>
            </a:r>
            <a:r>
              <a:rPr lang="en-US" sz="800" dirty="0" err="1"/>
              <a:t>komplikací</a:t>
            </a:r>
            <a:r>
              <a:rPr lang="en-US" sz="800" dirty="0"/>
              <a:t>, </a:t>
            </a:r>
            <a:r>
              <a:rPr lang="en-US" sz="800" dirty="0" err="1"/>
              <a:t>končící</a:t>
            </a:r>
            <a:r>
              <a:rPr lang="en-US" sz="800" dirty="0"/>
              <a:t> </a:t>
            </a:r>
            <a:r>
              <a:rPr lang="en-US" sz="800" dirty="0" err="1"/>
              <a:t>úmrtím</a:t>
            </a:r>
            <a:r>
              <a:rPr lang="en-US" sz="800" dirty="0"/>
              <a:t>), s </a:t>
            </a:r>
            <a:r>
              <a:rPr lang="en-US" sz="800" dirty="0" err="1"/>
              <a:t>nekontrolovanou</a:t>
            </a:r>
            <a:r>
              <a:rPr lang="en-US" sz="800" dirty="0"/>
              <a:t> </a:t>
            </a:r>
            <a:r>
              <a:rPr lang="en-US" sz="800" dirty="0" err="1"/>
              <a:t>hypertenzí</a:t>
            </a:r>
            <a:r>
              <a:rPr lang="en-US" sz="800" dirty="0"/>
              <a:t> (</a:t>
            </a:r>
            <a:r>
              <a:rPr lang="en-US" sz="800" dirty="0" err="1"/>
              <a:t>riziko</a:t>
            </a:r>
            <a:r>
              <a:rPr lang="en-US" sz="800" dirty="0"/>
              <a:t> </a:t>
            </a:r>
            <a:r>
              <a:rPr lang="en-US" sz="800" dirty="0" err="1"/>
              <a:t>hypertenzní</a:t>
            </a:r>
            <a:r>
              <a:rPr lang="en-US" sz="800" dirty="0"/>
              <a:t> </a:t>
            </a:r>
            <a:r>
              <a:rPr lang="en-US" sz="800" dirty="0" err="1"/>
              <a:t>krize</a:t>
            </a:r>
            <a:r>
              <a:rPr lang="en-US" sz="800" dirty="0"/>
              <a:t> a </a:t>
            </a:r>
            <a:r>
              <a:rPr lang="en-US" sz="800" dirty="0" err="1"/>
              <a:t>proteinurie</a:t>
            </a:r>
            <a:r>
              <a:rPr lang="en-US" sz="800" dirty="0"/>
              <a:t>), </a:t>
            </a:r>
            <a:r>
              <a:rPr lang="en-US" sz="800" dirty="0" err="1"/>
              <a:t>ve</a:t>
            </a:r>
            <a:r>
              <a:rPr lang="en-US" sz="800" dirty="0"/>
              <a:t> </a:t>
            </a:r>
            <a:r>
              <a:rPr lang="en-US" sz="800" dirty="0" err="1"/>
              <a:t>věku</a:t>
            </a:r>
            <a:r>
              <a:rPr lang="en-US" sz="800" dirty="0"/>
              <a:t> </a:t>
            </a:r>
            <a:r>
              <a:rPr lang="en-US" sz="800" dirty="0" err="1"/>
              <a:t>nad</a:t>
            </a:r>
            <a:r>
              <a:rPr lang="en-US" sz="800" dirty="0"/>
              <a:t> 65 let (</a:t>
            </a:r>
            <a:r>
              <a:rPr lang="en-US" sz="800" dirty="0" err="1"/>
              <a:t>zvýšené</a:t>
            </a:r>
            <a:r>
              <a:rPr lang="en-US" sz="800" dirty="0"/>
              <a:t> </a:t>
            </a:r>
            <a:r>
              <a:rPr lang="en-US" sz="800" dirty="0" err="1"/>
              <a:t>riziko</a:t>
            </a:r>
            <a:r>
              <a:rPr lang="en-US" sz="800" dirty="0"/>
              <a:t> </a:t>
            </a:r>
            <a:r>
              <a:rPr lang="en-US" sz="800" dirty="0" err="1"/>
              <a:t>vzniku</a:t>
            </a:r>
            <a:r>
              <a:rPr lang="en-US" sz="800" dirty="0"/>
              <a:t> </a:t>
            </a:r>
            <a:r>
              <a:rPr lang="en-US" sz="800" dirty="0" err="1"/>
              <a:t>arteriálních</a:t>
            </a:r>
            <a:r>
              <a:rPr lang="en-US" sz="800" dirty="0"/>
              <a:t> </a:t>
            </a:r>
            <a:r>
              <a:rPr lang="en-US" sz="800" dirty="0" err="1"/>
              <a:t>tromboembolických</a:t>
            </a:r>
            <a:r>
              <a:rPr lang="en-US" sz="800" dirty="0"/>
              <a:t>  </a:t>
            </a:r>
            <a:r>
              <a:rPr lang="en-US" sz="800" dirty="0" err="1"/>
              <a:t>příhod</a:t>
            </a:r>
            <a:r>
              <a:rPr lang="en-US" sz="800" dirty="0"/>
              <a:t>), u </a:t>
            </a:r>
            <a:r>
              <a:rPr lang="en-US" sz="800" dirty="0" err="1"/>
              <a:t>pacientů</a:t>
            </a:r>
            <a:r>
              <a:rPr lang="en-US" sz="800" dirty="0"/>
              <a:t> s </a:t>
            </a:r>
            <a:r>
              <a:rPr lang="en-US" sz="800" dirty="0" err="1"/>
              <a:t>kongenitální</a:t>
            </a:r>
            <a:r>
              <a:rPr lang="en-US" sz="800" dirty="0"/>
              <a:t> </a:t>
            </a:r>
            <a:r>
              <a:rPr lang="en-US" sz="800" dirty="0" err="1"/>
              <a:t>hemoragickou</a:t>
            </a:r>
            <a:r>
              <a:rPr lang="en-US" sz="800" dirty="0"/>
              <a:t> </a:t>
            </a:r>
            <a:r>
              <a:rPr lang="en-US" sz="800" dirty="0" err="1"/>
              <a:t>diatézou</a:t>
            </a:r>
            <a:r>
              <a:rPr lang="en-US" sz="800" dirty="0"/>
              <a:t>, </a:t>
            </a:r>
            <a:r>
              <a:rPr lang="en-US" sz="800" dirty="0" err="1"/>
              <a:t>získanou</a:t>
            </a:r>
            <a:r>
              <a:rPr lang="en-US" sz="800" dirty="0"/>
              <a:t> </a:t>
            </a:r>
            <a:r>
              <a:rPr lang="en-US" sz="800" dirty="0" err="1"/>
              <a:t>koagulopatií</a:t>
            </a:r>
            <a:r>
              <a:rPr lang="en-US" sz="800" dirty="0"/>
              <a:t> </a:t>
            </a:r>
            <a:r>
              <a:rPr lang="en-US" sz="800" dirty="0" err="1"/>
              <a:t>nebo</a:t>
            </a:r>
            <a:r>
              <a:rPr lang="en-US" sz="800" dirty="0"/>
              <a:t> u </a:t>
            </a:r>
            <a:r>
              <a:rPr lang="en-US" sz="800" dirty="0" err="1"/>
              <a:t>pacientů</a:t>
            </a:r>
            <a:r>
              <a:rPr lang="en-US" sz="800" dirty="0"/>
              <a:t> </a:t>
            </a:r>
            <a:r>
              <a:rPr lang="en-US" sz="800" dirty="0" err="1"/>
              <a:t>léčených</a:t>
            </a:r>
            <a:r>
              <a:rPr lang="en-US" sz="800" dirty="0"/>
              <a:t> </a:t>
            </a:r>
            <a:r>
              <a:rPr lang="en-US" sz="800" dirty="0" err="1"/>
              <a:t>plnou</a:t>
            </a:r>
            <a:r>
              <a:rPr lang="en-US" sz="800" dirty="0"/>
              <a:t> </a:t>
            </a:r>
            <a:r>
              <a:rPr lang="en-US" sz="800" dirty="0" err="1"/>
              <a:t>dávkou</a:t>
            </a:r>
            <a:r>
              <a:rPr lang="en-US" sz="800" dirty="0"/>
              <a:t> </a:t>
            </a:r>
            <a:r>
              <a:rPr lang="en-US" sz="800" dirty="0" err="1"/>
              <a:t>antikoagulancií</a:t>
            </a:r>
            <a:r>
              <a:rPr lang="en-US" sz="800" dirty="0"/>
              <a:t> k </a:t>
            </a:r>
            <a:r>
              <a:rPr lang="en-US" sz="800" dirty="0" err="1"/>
              <a:t>léčbě</a:t>
            </a:r>
            <a:r>
              <a:rPr lang="en-US" sz="800" dirty="0"/>
              <a:t> </a:t>
            </a:r>
            <a:r>
              <a:rPr lang="en-US" sz="800" dirty="0" err="1"/>
              <a:t>tromboembolismu</a:t>
            </a:r>
            <a:r>
              <a:rPr lang="en-US" sz="800" dirty="0"/>
              <a:t>  </a:t>
            </a:r>
            <a:r>
              <a:rPr lang="en-US" sz="800" dirty="0" err="1"/>
              <a:t>před</a:t>
            </a:r>
            <a:r>
              <a:rPr lang="en-US" sz="800" dirty="0"/>
              <a:t> </a:t>
            </a:r>
            <a:r>
              <a:rPr lang="en-US" sz="800" dirty="0" err="1"/>
              <a:t>zahájením</a:t>
            </a:r>
            <a:r>
              <a:rPr lang="en-US" sz="800" dirty="0"/>
              <a:t> </a:t>
            </a:r>
            <a:r>
              <a:rPr lang="en-US" sz="800" dirty="0" err="1"/>
              <a:t>léčby</a:t>
            </a:r>
            <a:r>
              <a:rPr lang="en-US" sz="800" dirty="0"/>
              <a:t> </a:t>
            </a:r>
            <a:r>
              <a:rPr lang="en-US" sz="800" dirty="0" err="1"/>
              <a:t>Avastinem</a:t>
            </a:r>
            <a:r>
              <a:rPr lang="en-US" sz="800" dirty="0"/>
              <a:t>. V </a:t>
            </a:r>
            <a:r>
              <a:rPr lang="en-US" sz="800" dirty="0" err="1"/>
              <a:t>případě</a:t>
            </a:r>
            <a:r>
              <a:rPr lang="en-US" sz="800" dirty="0"/>
              <a:t> </a:t>
            </a:r>
            <a:r>
              <a:rPr lang="en-US" sz="800" dirty="0" err="1"/>
              <a:t>vzniku</a:t>
            </a:r>
            <a:r>
              <a:rPr lang="en-US" sz="800" dirty="0"/>
              <a:t> </a:t>
            </a:r>
            <a:r>
              <a:rPr lang="en-US" sz="800" dirty="0" err="1"/>
              <a:t>tracheoesofageální</a:t>
            </a:r>
            <a:r>
              <a:rPr lang="en-US" sz="800" dirty="0"/>
              <a:t> </a:t>
            </a:r>
            <a:r>
              <a:rPr lang="en-US" sz="800" dirty="0" err="1"/>
              <a:t>píštěle</a:t>
            </a:r>
            <a:r>
              <a:rPr lang="en-US" sz="800" dirty="0"/>
              <a:t> </a:t>
            </a:r>
            <a:r>
              <a:rPr lang="en-US" sz="800" dirty="0" err="1"/>
              <a:t>nebo</a:t>
            </a:r>
            <a:r>
              <a:rPr lang="en-US" sz="800" dirty="0"/>
              <a:t> </a:t>
            </a:r>
            <a:r>
              <a:rPr lang="en-US" sz="800" dirty="0" err="1"/>
              <a:t>jakékoli</a:t>
            </a:r>
            <a:r>
              <a:rPr lang="en-US" sz="800" dirty="0"/>
              <a:t> </a:t>
            </a:r>
            <a:r>
              <a:rPr lang="en-US" sz="800" dirty="0" err="1"/>
              <a:t>píštěle</a:t>
            </a:r>
            <a:r>
              <a:rPr lang="en-US" sz="800" dirty="0"/>
              <a:t> 4 </a:t>
            </a:r>
            <a:r>
              <a:rPr lang="en-US" sz="800" dirty="0" err="1"/>
              <a:t>stupně</a:t>
            </a:r>
            <a:r>
              <a:rPr lang="en-US" sz="800" dirty="0"/>
              <a:t> </a:t>
            </a:r>
            <a:r>
              <a:rPr lang="en-US" sz="800" dirty="0" err="1"/>
              <a:t>trvale</a:t>
            </a:r>
            <a:r>
              <a:rPr lang="en-US" sz="800" dirty="0"/>
              <a:t> </a:t>
            </a:r>
            <a:r>
              <a:rPr lang="en-US" sz="800" dirty="0" err="1"/>
              <a:t>ukončit</a:t>
            </a:r>
            <a:r>
              <a:rPr lang="en-US" sz="800" dirty="0"/>
              <a:t> </a:t>
            </a:r>
            <a:r>
              <a:rPr lang="en-US" sz="800" dirty="0" err="1"/>
              <a:t>léčbu</a:t>
            </a:r>
            <a:r>
              <a:rPr lang="en-US" sz="800" dirty="0"/>
              <a:t>. </a:t>
            </a:r>
            <a:r>
              <a:rPr lang="en-US" sz="800" dirty="0" err="1"/>
              <a:t>Ukončení</a:t>
            </a:r>
            <a:r>
              <a:rPr lang="en-US" sz="800" dirty="0"/>
              <a:t> </a:t>
            </a:r>
            <a:r>
              <a:rPr lang="en-US" sz="800" dirty="0" err="1"/>
              <a:t>léčby</a:t>
            </a:r>
            <a:r>
              <a:rPr lang="en-US" sz="800" dirty="0"/>
              <a:t> </a:t>
            </a:r>
            <a:r>
              <a:rPr lang="en-US" sz="800" dirty="0" err="1"/>
              <a:t>zvážit</a:t>
            </a:r>
            <a:r>
              <a:rPr lang="en-US" sz="800" dirty="0"/>
              <a:t> v </a:t>
            </a:r>
            <a:r>
              <a:rPr lang="en-US" sz="800" dirty="0" err="1"/>
              <a:t>případě</a:t>
            </a:r>
            <a:r>
              <a:rPr lang="en-US" sz="800" dirty="0"/>
              <a:t> </a:t>
            </a:r>
            <a:r>
              <a:rPr lang="en-US" sz="800" dirty="0" err="1"/>
              <a:t>vnitřní</a:t>
            </a:r>
            <a:r>
              <a:rPr lang="en-US" sz="800" dirty="0"/>
              <a:t> </a:t>
            </a:r>
            <a:r>
              <a:rPr lang="en-US" sz="800" dirty="0" err="1"/>
              <a:t>píštěle</a:t>
            </a:r>
            <a:r>
              <a:rPr lang="en-US" sz="800" dirty="0"/>
              <a:t> </a:t>
            </a:r>
            <a:r>
              <a:rPr lang="en-US" sz="800" dirty="0" err="1"/>
              <a:t>mimo</a:t>
            </a:r>
            <a:r>
              <a:rPr lang="en-US" sz="800" dirty="0"/>
              <a:t> oblast GIT. V </a:t>
            </a:r>
            <a:r>
              <a:rPr lang="en-US" sz="800" dirty="0" err="1"/>
              <a:t>ojedinělých</a:t>
            </a:r>
            <a:r>
              <a:rPr lang="en-US" sz="800" dirty="0"/>
              <a:t> </a:t>
            </a:r>
            <a:r>
              <a:rPr lang="en-US" sz="800" dirty="0" err="1"/>
              <a:t>případech</a:t>
            </a:r>
            <a:r>
              <a:rPr lang="en-US" sz="800" dirty="0"/>
              <a:t> </a:t>
            </a:r>
            <a:r>
              <a:rPr lang="en-US" sz="800" dirty="0" err="1"/>
              <a:t>riziko</a:t>
            </a:r>
            <a:r>
              <a:rPr lang="en-US" sz="800" dirty="0"/>
              <a:t> </a:t>
            </a:r>
            <a:r>
              <a:rPr lang="en-US" sz="800" dirty="0" err="1"/>
              <a:t>vzniku</a:t>
            </a:r>
            <a:r>
              <a:rPr lang="en-US" sz="800" dirty="0"/>
              <a:t> </a:t>
            </a:r>
            <a:r>
              <a:rPr lang="en-US" sz="800" dirty="0" err="1"/>
              <a:t>reakce</a:t>
            </a:r>
            <a:r>
              <a:rPr lang="en-US" sz="800" dirty="0"/>
              <a:t> </a:t>
            </a:r>
            <a:r>
              <a:rPr lang="en-US" sz="800" dirty="0" err="1"/>
              <a:t>na</a:t>
            </a:r>
            <a:r>
              <a:rPr lang="en-US" sz="800" dirty="0"/>
              <a:t> </a:t>
            </a:r>
            <a:r>
              <a:rPr lang="en-US" sz="800" dirty="0" err="1"/>
              <a:t>infuzi</a:t>
            </a:r>
            <a:r>
              <a:rPr lang="en-US" sz="800" dirty="0"/>
              <a:t>/</a:t>
            </a:r>
            <a:r>
              <a:rPr lang="en-US" sz="800" dirty="0" err="1"/>
              <a:t>hypersenzitivní</a:t>
            </a:r>
            <a:r>
              <a:rPr lang="en-US" sz="800" dirty="0"/>
              <a:t>  </a:t>
            </a:r>
            <a:r>
              <a:rPr lang="en-US" sz="800" dirty="0" err="1"/>
              <a:t>reakce</a:t>
            </a:r>
            <a:r>
              <a:rPr lang="en-US" sz="800" dirty="0"/>
              <a:t>. </a:t>
            </a:r>
            <a:r>
              <a:rPr lang="en-US" sz="800" dirty="0" err="1"/>
              <a:t>Nežádoucí</a:t>
            </a:r>
            <a:r>
              <a:rPr lang="en-US" sz="800" dirty="0"/>
              <a:t> </a:t>
            </a:r>
            <a:r>
              <a:rPr lang="en-US" sz="800" dirty="0" err="1"/>
              <a:t>účinky</a:t>
            </a:r>
            <a:r>
              <a:rPr lang="en-US" sz="800" dirty="0"/>
              <a:t> (</a:t>
            </a:r>
            <a:r>
              <a:rPr lang="en-US" sz="800" dirty="0" err="1"/>
              <a:t>některé</a:t>
            </a:r>
            <a:r>
              <a:rPr lang="en-US" sz="800" dirty="0"/>
              <a:t> z </a:t>
            </a:r>
            <a:r>
              <a:rPr lang="en-US" sz="800" dirty="0" err="1"/>
              <a:t>nich</a:t>
            </a:r>
            <a:r>
              <a:rPr lang="en-US" sz="800" dirty="0"/>
              <a:t> se </a:t>
            </a:r>
            <a:r>
              <a:rPr lang="en-US" sz="800" dirty="0" err="1"/>
              <a:t>jevily</a:t>
            </a:r>
            <a:r>
              <a:rPr lang="en-US" sz="800" dirty="0"/>
              <a:t> </a:t>
            </a:r>
            <a:r>
              <a:rPr lang="en-US" sz="800" dirty="0" err="1"/>
              <a:t>jako</a:t>
            </a:r>
            <a:r>
              <a:rPr lang="en-US" sz="800" dirty="0"/>
              <a:t> </a:t>
            </a:r>
            <a:r>
              <a:rPr lang="en-US" sz="800" dirty="0" err="1"/>
              <a:t>závažné</a:t>
            </a:r>
            <a:r>
              <a:rPr lang="en-US" sz="800" dirty="0"/>
              <a:t>) </a:t>
            </a:r>
            <a:r>
              <a:rPr lang="en-US" sz="800" dirty="0" err="1"/>
              <a:t>byly</a:t>
            </a:r>
            <a:r>
              <a:rPr lang="en-US" sz="800" dirty="0"/>
              <a:t> </a:t>
            </a:r>
            <a:r>
              <a:rPr lang="en-US" sz="800" dirty="0" err="1"/>
              <a:t>hlášeny</a:t>
            </a:r>
            <a:r>
              <a:rPr lang="en-US" sz="800" dirty="0"/>
              <a:t> </a:t>
            </a:r>
            <a:r>
              <a:rPr lang="en-US" sz="800" dirty="0" err="1"/>
              <a:t>při</a:t>
            </a:r>
            <a:r>
              <a:rPr lang="en-US" sz="800" dirty="0"/>
              <a:t> </a:t>
            </a:r>
            <a:r>
              <a:rPr lang="en-US" sz="800" dirty="0" err="1"/>
              <a:t>užití</a:t>
            </a:r>
            <a:r>
              <a:rPr lang="en-US" sz="800" dirty="0"/>
              <a:t> v </a:t>
            </a:r>
            <a:r>
              <a:rPr lang="en-US" sz="800" dirty="0" err="1"/>
              <a:t>neregistrovaném</a:t>
            </a:r>
            <a:r>
              <a:rPr lang="en-US" sz="800" dirty="0"/>
              <a:t> </a:t>
            </a:r>
            <a:r>
              <a:rPr lang="en-US" sz="800" dirty="0" err="1"/>
              <a:t>nitroočním</a:t>
            </a:r>
            <a:r>
              <a:rPr lang="en-US" sz="800" dirty="0"/>
              <a:t> </a:t>
            </a:r>
            <a:r>
              <a:rPr lang="en-US" sz="800" dirty="0" err="1"/>
              <a:t>podání</a:t>
            </a:r>
            <a:r>
              <a:rPr lang="en-US" sz="800" dirty="0"/>
              <a:t>. </a:t>
            </a:r>
            <a:r>
              <a:rPr lang="en-US" sz="800" b="1" dirty="0" err="1"/>
              <a:t>Klinicky</a:t>
            </a:r>
            <a:r>
              <a:rPr lang="en-US" sz="800" b="1" dirty="0"/>
              <a:t> </a:t>
            </a:r>
            <a:r>
              <a:rPr lang="en-US" sz="800" b="1" dirty="0" err="1"/>
              <a:t>významné</a:t>
            </a:r>
            <a:r>
              <a:rPr lang="en-US" sz="800" b="1" dirty="0"/>
              <a:t> </a:t>
            </a:r>
            <a:r>
              <a:rPr lang="en-US" sz="800" b="1" dirty="0" err="1"/>
              <a:t>interakce</a:t>
            </a:r>
            <a:r>
              <a:rPr lang="en-US" sz="800" dirty="0"/>
              <a:t>: Bevacizumab </a:t>
            </a:r>
            <a:r>
              <a:rPr lang="en-US" sz="800" dirty="0" err="1"/>
              <a:t>neovlivňuje</a:t>
            </a:r>
            <a:r>
              <a:rPr lang="en-US" sz="800" dirty="0"/>
              <a:t> v </a:t>
            </a:r>
            <a:r>
              <a:rPr lang="en-US" sz="800" dirty="0" err="1"/>
              <a:t>klinicky</a:t>
            </a:r>
            <a:r>
              <a:rPr lang="en-US" sz="800" dirty="0"/>
              <a:t> </a:t>
            </a:r>
            <a:r>
              <a:rPr lang="en-US" sz="800" dirty="0" err="1"/>
              <a:t>závažném</a:t>
            </a:r>
            <a:r>
              <a:rPr lang="en-US" sz="800" dirty="0"/>
              <a:t> </a:t>
            </a:r>
            <a:r>
              <a:rPr lang="en-US" sz="800" dirty="0" err="1"/>
              <a:t>rozsahu</a:t>
            </a:r>
            <a:r>
              <a:rPr lang="en-US" sz="800" dirty="0"/>
              <a:t> </a:t>
            </a:r>
            <a:r>
              <a:rPr lang="en-US" sz="800" dirty="0" err="1"/>
              <a:t>farmakokinetiku</a:t>
            </a:r>
            <a:r>
              <a:rPr lang="en-US" sz="800" dirty="0"/>
              <a:t> 5-fluorouracilu, </a:t>
            </a:r>
            <a:r>
              <a:rPr lang="en-US" sz="800" dirty="0" err="1"/>
              <a:t>irinotekanu</a:t>
            </a:r>
            <a:r>
              <a:rPr lang="en-US" sz="800" dirty="0"/>
              <a:t>, </a:t>
            </a:r>
            <a:r>
              <a:rPr lang="en-US" sz="800" dirty="0" err="1"/>
              <a:t>kapecitabinu</a:t>
            </a:r>
            <a:r>
              <a:rPr lang="en-US" sz="800" dirty="0"/>
              <a:t>, </a:t>
            </a:r>
            <a:r>
              <a:rPr lang="en-US" sz="800" dirty="0" err="1"/>
              <a:t>oxaliplatiny</a:t>
            </a:r>
            <a:r>
              <a:rPr lang="en-US" sz="800" dirty="0"/>
              <a:t>, </a:t>
            </a:r>
            <a:r>
              <a:rPr lang="en-US" sz="800" dirty="0" err="1"/>
              <a:t>cisplatiny</a:t>
            </a:r>
            <a:r>
              <a:rPr lang="en-US" sz="800" dirty="0"/>
              <a:t>, </a:t>
            </a:r>
            <a:r>
              <a:rPr lang="en-US" sz="800" dirty="0" err="1"/>
              <a:t>paklitaxelu</a:t>
            </a:r>
            <a:r>
              <a:rPr lang="en-US" sz="800" dirty="0"/>
              <a:t>, </a:t>
            </a:r>
            <a:r>
              <a:rPr lang="en-US" sz="800" dirty="0" err="1"/>
              <a:t>doxorubicinu</a:t>
            </a:r>
            <a:r>
              <a:rPr lang="en-US" sz="800" dirty="0"/>
              <a:t>, </a:t>
            </a:r>
            <a:r>
              <a:rPr lang="en-US" sz="800" dirty="0" err="1"/>
              <a:t>interferonu</a:t>
            </a:r>
            <a:r>
              <a:rPr lang="en-US" sz="800" dirty="0"/>
              <a:t> alfa-2a a </a:t>
            </a:r>
            <a:r>
              <a:rPr lang="en-US" sz="800" dirty="0" err="1"/>
              <a:t>erlotinibu</a:t>
            </a:r>
            <a:r>
              <a:rPr lang="en-US" sz="800" dirty="0"/>
              <a:t>. U </a:t>
            </a:r>
            <a:r>
              <a:rPr lang="en-US" sz="800" dirty="0" err="1"/>
              <a:t>některých</a:t>
            </a:r>
            <a:r>
              <a:rPr lang="en-US" sz="800" dirty="0"/>
              <a:t> </a:t>
            </a:r>
            <a:r>
              <a:rPr lang="en-US" sz="800" dirty="0" err="1"/>
              <a:t>pacientů</a:t>
            </a:r>
            <a:r>
              <a:rPr lang="en-US" sz="800" dirty="0"/>
              <a:t> </a:t>
            </a:r>
            <a:r>
              <a:rPr lang="en-US" sz="800" dirty="0" err="1"/>
              <a:t>léčených</a:t>
            </a:r>
            <a:r>
              <a:rPr lang="en-US" sz="800" dirty="0"/>
              <a:t> </a:t>
            </a:r>
            <a:r>
              <a:rPr lang="en-US" sz="800" dirty="0" err="1"/>
              <a:t>kombinací</a:t>
            </a:r>
            <a:r>
              <a:rPr lang="en-US" sz="800" dirty="0"/>
              <a:t> </a:t>
            </a:r>
            <a:r>
              <a:rPr lang="en-US" sz="800" dirty="0" err="1"/>
              <a:t>bevacizumabu</a:t>
            </a:r>
            <a:r>
              <a:rPr lang="en-US" sz="800" dirty="0"/>
              <a:t> a </a:t>
            </a:r>
            <a:r>
              <a:rPr lang="en-US" sz="800" dirty="0" err="1"/>
              <a:t>sunitinib</a:t>
            </a:r>
            <a:r>
              <a:rPr lang="en-US" sz="800" dirty="0"/>
              <a:t> </a:t>
            </a:r>
            <a:r>
              <a:rPr lang="en-US" sz="800" dirty="0" err="1"/>
              <a:t>malátu</a:t>
            </a:r>
            <a:r>
              <a:rPr lang="en-US" sz="800" dirty="0"/>
              <a:t> </a:t>
            </a:r>
            <a:r>
              <a:rPr lang="en-US" sz="800" dirty="0" err="1"/>
              <a:t>byla</a:t>
            </a:r>
            <a:r>
              <a:rPr lang="en-US" sz="800" dirty="0"/>
              <a:t> </a:t>
            </a:r>
            <a:r>
              <a:rPr lang="en-US" sz="800" dirty="0" err="1"/>
              <a:t>hlášena</a:t>
            </a:r>
            <a:r>
              <a:rPr lang="en-US" sz="800" dirty="0"/>
              <a:t> </a:t>
            </a:r>
            <a:r>
              <a:rPr lang="en-US" sz="800" dirty="0" err="1"/>
              <a:t>mikroangiopatická</a:t>
            </a:r>
            <a:r>
              <a:rPr lang="en-US" sz="800" dirty="0"/>
              <a:t> </a:t>
            </a:r>
            <a:r>
              <a:rPr lang="en-US" sz="800" dirty="0" err="1"/>
              <a:t>hemolytická</a:t>
            </a:r>
            <a:r>
              <a:rPr lang="en-US" sz="800" dirty="0"/>
              <a:t> </a:t>
            </a:r>
            <a:r>
              <a:rPr lang="en-US" sz="800" dirty="0" err="1"/>
              <a:t>anemie</a:t>
            </a:r>
            <a:r>
              <a:rPr lang="en-US" sz="800" dirty="0"/>
              <a:t> (MAHA). </a:t>
            </a:r>
            <a:r>
              <a:rPr lang="en-US" sz="800" dirty="0" err="1"/>
              <a:t>Monoklonální</a:t>
            </a:r>
            <a:r>
              <a:rPr lang="en-US" sz="800" dirty="0"/>
              <a:t> </a:t>
            </a:r>
            <a:r>
              <a:rPr lang="en-US" sz="800" dirty="0" err="1"/>
              <a:t>protilátky</a:t>
            </a:r>
            <a:r>
              <a:rPr lang="en-US" sz="800" dirty="0"/>
              <a:t> </a:t>
            </a:r>
            <a:r>
              <a:rPr lang="en-US" sz="800" dirty="0" err="1"/>
              <a:t>proti</a:t>
            </a:r>
            <a:r>
              <a:rPr lang="en-US" sz="800" dirty="0"/>
              <a:t> EGFR </a:t>
            </a:r>
            <a:r>
              <a:rPr lang="en-US" sz="800" dirty="0" err="1"/>
              <a:t>nemají</a:t>
            </a:r>
            <a:r>
              <a:rPr lang="en-US" sz="800" dirty="0"/>
              <a:t> </a:t>
            </a:r>
            <a:r>
              <a:rPr lang="en-US" sz="800" dirty="0" err="1"/>
              <a:t>být</a:t>
            </a:r>
            <a:r>
              <a:rPr lang="en-US" sz="800" dirty="0"/>
              <a:t> </a:t>
            </a:r>
            <a:r>
              <a:rPr lang="en-US" sz="800" dirty="0" err="1"/>
              <a:t>podávány</a:t>
            </a:r>
            <a:r>
              <a:rPr lang="en-US" sz="800" dirty="0"/>
              <a:t> k </a:t>
            </a:r>
            <a:r>
              <a:rPr lang="en-US" sz="800" dirty="0" err="1"/>
              <a:t>léčbě</a:t>
            </a:r>
            <a:r>
              <a:rPr lang="en-US" sz="800" dirty="0"/>
              <a:t> </a:t>
            </a:r>
            <a:r>
              <a:rPr lang="en-US" sz="800" dirty="0" err="1"/>
              <a:t>metastazujícího</a:t>
            </a:r>
            <a:r>
              <a:rPr lang="en-US" sz="800" dirty="0"/>
              <a:t> </a:t>
            </a:r>
            <a:r>
              <a:rPr lang="en-US" sz="800" dirty="0" err="1"/>
              <a:t>kolorektálního</a:t>
            </a:r>
            <a:r>
              <a:rPr lang="en-US" sz="800" dirty="0"/>
              <a:t> </a:t>
            </a:r>
            <a:r>
              <a:rPr lang="en-US" sz="800" dirty="0" err="1"/>
              <a:t>karcinomu</a:t>
            </a:r>
            <a:r>
              <a:rPr lang="en-US" sz="800" dirty="0"/>
              <a:t> v </a:t>
            </a:r>
            <a:r>
              <a:rPr lang="en-US" sz="800" dirty="0" err="1"/>
              <a:t>kombinaci</a:t>
            </a:r>
            <a:r>
              <a:rPr lang="en-US" sz="800" dirty="0"/>
              <a:t> s </a:t>
            </a:r>
            <a:r>
              <a:rPr lang="en-US" sz="800" dirty="0" err="1"/>
              <a:t>režimem</a:t>
            </a:r>
            <a:r>
              <a:rPr lang="en-US" sz="800" dirty="0"/>
              <a:t> </a:t>
            </a:r>
            <a:r>
              <a:rPr lang="en-US" sz="800" dirty="0" err="1"/>
              <a:t>chemoterapie</a:t>
            </a:r>
            <a:r>
              <a:rPr lang="en-US" sz="800" dirty="0"/>
              <a:t> </a:t>
            </a:r>
            <a:r>
              <a:rPr lang="en-US" sz="800" dirty="0" err="1"/>
              <a:t>zahrnujícím</a:t>
            </a:r>
            <a:r>
              <a:rPr lang="en-US" sz="800" dirty="0"/>
              <a:t> bevacizumab. </a:t>
            </a:r>
            <a:r>
              <a:rPr lang="en-US" sz="800" b="1" dirty="0" err="1"/>
              <a:t>Hlavní</a:t>
            </a:r>
            <a:r>
              <a:rPr lang="en-US" sz="800" b="1" dirty="0"/>
              <a:t> </a:t>
            </a:r>
            <a:r>
              <a:rPr lang="en-US" sz="800" b="1" dirty="0" err="1"/>
              <a:t>klinicky</a:t>
            </a:r>
            <a:r>
              <a:rPr lang="en-US" sz="800" b="1" dirty="0"/>
              <a:t> </a:t>
            </a:r>
            <a:r>
              <a:rPr lang="en-US" sz="800" b="1" dirty="0" err="1"/>
              <a:t>významné</a:t>
            </a:r>
            <a:r>
              <a:rPr lang="en-US" sz="800" b="1" dirty="0"/>
              <a:t> </a:t>
            </a:r>
            <a:r>
              <a:rPr lang="en-US" sz="800" b="1" dirty="0" err="1"/>
              <a:t>nežádoucí</a:t>
            </a:r>
            <a:r>
              <a:rPr lang="en-US" sz="800" b="1" dirty="0"/>
              <a:t> </a:t>
            </a:r>
            <a:r>
              <a:rPr lang="en-US" sz="800" b="1" dirty="0" err="1"/>
              <a:t>účinky</a:t>
            </a:r>
            <a:r>
              <a:rPr lang="en-US" sz="800" dirty="0"/>
              <a:t> (u </a:t>
            </a:r>
            <a:r>
              <a:rPr lang="en-US" sz="800" dirty="0" err="1"/>
              <a:t>pacientů</a:t>
            </a:r>
            <a:r>
              <a:rPr lang="en-US" sz="800" dirty="0"/>
              <a:t> </a:t>
            </a:r>
            <a:r>
              <a:rPr lang="en-US" sz="800" dirty="0" err="1"/>
              <a:t>léčených</a:t>
            </a:r>
            <a:r>
              <a:rPr lang="en-US" sz="800" dirty="0"/>
              <a:t> </a:t>
            </a:r>
            <a:r>
              <a:rPr lang="en-US" sz="800" dirty="0" err="1"/>
              <a:t>jak</a:t>
            </a:r>
            <a:r>
              <a:rPr lang="en-US" sz="800" dirty="0"/>
              <a:t> v </a:t>
            </a:r>
            <a:r>
              <a:rPr lang="en-US" sz="800" dirty="0" err="1"/>
              <a:t>monoterapii</a:t>
            </a:r>
            <a:r>
              <a:rPr lang="en-US" sz="800" dirty="0"/>
              <a:t>, </a:t>
            </a:r>
            <a:r>
              <a:rPr lang="en-US" sz="800" dirty="0" err="1"/>
              <a:t>tak</a:t>
            </a:r>
            <a:r>
              <a:rPr lang="en-US" sz="800" dirty="0"/>
              <a:t> v </a:t>
            </a:r>
            <a:r>
              <a:rPr lang="en-US" sz="800" dirty="0" err="1"/>
              <a:t>kombinaci</a:t>
            </a:r>
            <a:r>
              <a:rPr lang="en-US" sz="800" dirty="0"/>
              <a:t> s </a:t>
            </a:r>
            <a:r>
              <a:rPr lang="en-US" sz="800" dirty="0" err="1"/>
              <a:t>chemoterapií</a:t>
            </a:r>
            <a:r>
              <a:rPr lang="en-US" sz="800" dirty="0"/>
              <a:t>): </a:t>
            </a:r>
            <a:r>
              <a:rPr lang="en-US" sz="800" dirty="0" err="1"/>
              <a:t>Nejzávažnější</a:t>
            </a:r>
            <a:r>
              <a:rPr lang="en-US" sz="800" dirty="0"/>
              <a:t> </a:t>
            </a:r>
            <a:r>
              <a:rPr lang="en-US" sz="800" dirty="0" err="1"/>
              <a:t>pozorované</a:t>
            </a:r>
            <a:r>
              <a:rPr lang="en-US" sz="800" dirty="0"/>
              <a:t>  </a:t>
            </a:r>
            <a:r>
              <a:rPr lang="en-US" sz="800" dirty="0" err="1"/>
              <a:t>nežádoucí</a:t>
            </a:r>
            <a:r>
              <a:rPr lang="en-US" sz="800" dirty="0"/>
              <a:t> </a:t>
            </a:r>
            <a:r>
              <a:rPr lang="en-US" sz="800" dirty="0" err="1"/>
              <a:t>účinky</a:t>
            </a:r>
            <a:r>
              <a:rPr lang="en-US" sz="800" dirty="0"/>
              <a:t> –</a:t>
            </a:r>
            <a:r>
              <a:rPr lang="en-US" sz="800" dirty="0" err="1"/>
              <a:t>gastrointestinální</a:t>
            </a:r>
            <a:r>
              <a:rPr lang="en-US" sz="800" dirty="0"/>
              <a:t> </a:t>
            </a:r>
            <a:r>
              <a:rPr lang="en-US" sz="800" dirty="0" err="1"/>
              <a:t>perforace</a:t>
            </a:r>
            <a:r>
              <a:rPr lang="en-US" sz="800" dirty="0"/>
              <a:t>, </a:t>
            </a:r>
            <a:r>
              <a:rPr lang="en-US" sz="800" dirty="0" err="1"/>
              <a:t>píštěle</a:t>
            </a:r>
            <a:r>
              <a:rPr lang="en-US" sz="800" dirty="0"/>
              <a:t>, </a:t>
            </a:r>
            <a:r>
              <a:rPr lang="en-US" sz="800" dirty="0" err="1"/>
              <a:t>hemoragie</a:t>
            </a:r>
            <a:r>
              <a:rPr lang="en-US" sz="800" dirty="0"/>
              <a:t>, </a:t>
            </a:r>
            <a:r>
              <a:rPr lang="en-US" sz="800" dirty="0" err="1"/>
              <a:t>arteriální</a:t>
            </a:r>
            <a:r>
              <a:rPr lang="en-US" sz="800" dirty="0"/>
              <a:t> a </a:t>
            </a:r>
            <a:r>
              <a:rPr lang="en-US" sz="800" dirty="0" err="1"/>
              <a:t>žilní</a:t>
            </a:r>
            <a:r>
              <a:rPr lang="en-US" sz="800" dirty="0"/>
              <a:t> </a:t>
            </a:r>
            <a:r>
              <a:rPr lang="en-US" sz="800" dirty="0" err="1"/>
              <a:t>thromboembolismus</a:t>
            </a:r>
            <a:r>
              <a:rPr lang="en-US" sz="800" dirty="0"/>
              <a:t>, </a:t>
            </a:r>
            <a:r>
              <a:rPr lang="en-US" sz="800" dirty="0" err="1"/>
              <a:t>syndrom</a:t>
            </a:r>
            <a:r>
              <a:rPr lang="en-US" sz="800" dirty="0"/>
              <a:t> </a:t>
            </a:r>
            <a:r>
              <a:rPr lang="en-US" sz="800" dirty="0" err="1"/>
              <a:t>reverzibilní</a:t>
            </a:r>
            <a:r>
              <a:rPr lang="en-US" sz="800" dirty="0"/>
              <a:t> </a:t>
            </a:r>
            <a:r>
              <a:rPr lang="en-US" sz="800" dirty="0" err="1"/>
              <a:t>zadní</a:t>
            </a:r>
            <a:r>
              <a:rPr lang="en-US" sz="800" dirty="0"/>
              <a:t> </a:t>
            </a:r>
            <a:r>
              <a:rPr lang="en-US" sz="800" dirty="0" err="1"/>
              <a:t>leukoencefalopatie</a:t>
            </a:r>
            <a:r>
              <a:rPr lang="en-US" sz="800" dirty="0"/>
              <a:t>, </a:t>
            </a:r>
            <a:r>
              <a:rPr lang="en-US" sz="800" dirty="0" err="1"/>
              <a:t>proteinurie</a:t>
            </a:r>
            <a:r>
              <a:rPr lang="en-US" sz="800" dirty="0"/>
              <a:t>, </a:t>
            </a:r>
            <a:r>
              <a:rPr lang="en-US" sz="800" dirty="0" err="1"/>
              <a:t>osteonekróza</a:t>
            </a:r>
            <a:r>
              <a:rPr lang="en-US" sz="800" dirty="0"/>
              <a:t> </a:t>
            </a:r>
            <a:r>
              <a:rPr lang="en-US" sz="800" dirty="0" err="1"/>
              <a:t>čelisti</a:t>
            </a:r>
            <a:r>
              <a:rPr lang="en-US" sz="800" dirty="0"/>
              <a:t>, </a:t>
            </a:r>
            <a:r>
              <a:rPr lang="en-US" sz="800" dirty="0" err="1"/>
              <a:t>aneurysmata</a:t>
            </a:r>
            <a:r>
              <a:rPr lang="en-US" sz="800" dirty="0"/>
              <a:t> a </a:t>
            </a:r>
            <a:r>
              <a:rPr lang="en-US" sz="800" dirty="0" err="1"/>
              <a:t>arteriální</a:t>
            </a:r>
            <a:r>
              <a:rPr lang="en-US" sz="800" dirty="0"/>
              <a:t> </a:t>
            </a:r>
            <a:r>
              <a:rPr lang="en-US" sz="800" dirty="0" err="1"/>
              <a:t>disekce</a:t>
            </a:r>
            <a:r>
              <a:rPr lang="en-US" sz="800" dirty="0"/>
              <a:t>. </a:t>
            </a:r>
            <a:r>
              <a:rPr lang="en-US" sz="800" dirty="0" err="1"/>
              <a:t>Nejčastější</a:t>
            </a:r>
            <a:r>
              <a:rPr lang="en-US" sz="800" dirty="0"/>
              <a:t> </a:t>
            </a:r>
            <a:r>
              <a:rPr lang="en-US" sz="800" dirty="0" err="1"/>
              <a:t>nežádoucí</a:t>
            </a:r>
            <a:r>
              <a:rPr lang="en-US" sz="800" dirty="0"/>
              <a:t> </a:t>
            </a:r>
            <a:r>
              <a:rPr lang="en-US" sz="800" dirty="0" err="1"/>
              <a:t>účinky</a:t>
            </a:r>
            <a:r>
              <a:rPr lang="en-US" sz="800" dirty="0"/>
              <a:t> – </a:t>
            </a:r>
            <a:r>
              <a:rPr lang="en-US" sz="800" dirty="0" err="1"/>
              <a:t>neutropenie</a:t>
            </a:r>
            <a:r>
              <a:rPr lang="en-US" sz="800" dirty="0"/>
              <a:t>, </a:t>
            </a:r>
            <a:r>
              <a:rPr lang="en-US" sz="800" dirty="0" err="1"/>
              <a:t>trombocytopenie</a:t>
            </a:r>
            <a:r>
              <a:rPr lang="en-US" sz="800" dirty="0"/>
              <a:t>, </a:t>
            </a:r>
            <a:r>
              <a:rPr lang="en-US" sz="800" dirty="0" err="1"/>
              <a:t>leukopenie</a:t>
            </a:r>
            <a:r>
              <a:rPr lang="en-US" sz="800" dirty="0"/>
              <a:t>, </a:t>
            </a:r>
            <a:r>
              <a:rPr lang="en-US" sz="800" dirty="0" err="1"/>
              <a:t>periferní</a:t>
            </a:r>
            <a:r>
              <a:rPr lang="en-US" sz="800" dirty="0"/>
              <a:t> </a:t>
            </a:r>
            <a:r>
              <a:rPr lang="en-US" sz="800" dirty="0" err="1"/>
              <a:t>senzorická</a:t>
            </a:r>
            <a:r>
              <a:rPr lang="en-US" sz="800" dirty="0"/>
              <a:t> </a:t>
            </a:r>
            <a:r>
              <a:rPr lang="en-US" sz="800" dirty="0" err="1"/>
              <a:t>neuropatie</a:t>
            </a:r>
            <a:r>
              <a:rPr lang="en-US" sz="800" dirty="0"/>
              <a:t>,  </a:t>
            </a:r>
            <a:r>
              <a:rPr lang="en-US" sz="800" dirty="0" err="1"/>
              <a:t>astenie</a:t>
            </a:r>
            <a:r>
              <a:rPr lang="en-US" sz="800" dirty="0"/>
              <a:t>, </a:t>
            </a:r>
            <a:r>
              <a:rPr lang="en-US" sz="800" dirty="0" err="1"/>
              <a:t>průjem</a:t>
            </a:r>
            <a:r>
              <a:rPr lang="en-US" sz="800" dirty="0"/>
              <a:t>, </a:t>
            </a:r>
            <a:r>
              <a:rPr lang="en-US" sz="800" dirty="0" err="1"/>
              <a:t>dysfonie</a:t>
            </a:r>
            <a:r>
              <a:rPr lang="en-US" sz="800" dirty="0"/>
              <a:t>, nausea a </a:t>
            </a:r>
            <a:r>
              <a:rPr lang="en-US" sz="800" dirty="0" err="1"/>
              <a:t>jinak</a:t>
            </a:r>
            <a:r>
              <a:rPr lang="en-US" sz="800" dirty="0"/>
              <a:t> </a:t>
            </a:r>
            <a:r>
              <a:rPr lang="en-US" sz="800" dirty="0" err="1"/>
              <a:t>nespecifikované</a:t>
            </a:r>
            <a:r>
              <a:rPr lang="en-US" sz="800" dirty="0"/>
              <a:t>  </a:t>
            </a:r>
            <a:r>
              <a:rPr lang="en-US" sz="800" dirty="0" err="1"/>
              <a:t>bolesti</a:t>
            </a:r>
            <a:r>
              <a:rPr lang="en-US" sz="800" dirty="0"/>
              <a:t>, </a:t>
            </a:r>
            <a:r>
              <a:rPr lang="en-US" sz="800" dirty="0" err="1"/>
              <a:t>selhání</a:t>
            </a:r>
            <a:r>
              <a:rPr lang="en-US" sz="800" dirty="0"/>
              <a:t> </a:t>
            </a:r>
            <a:r>
              <a:rPr lang="en-US" sz="800" dirty="0" err="1"/>
              <a:t>vaječníků</a:t>
            </a:r>
            <a:r>
              <a:rPr lang="en-US" sz="800" dirty="0"/>
              <a:t>, </a:t>
            </a:r>
            <a:r>
              <a:rPr lang="en-US" sz="800" dirty="0" err="1"/>
              <a:t>ve</a:t>
            </a:r>
            <a:r>
              <a:rPr lang="en-US" sz="800" dirty="0"/>
              <a:t> </a:t>
            </a:r>
            <a:r>
              <a:rPr lang="en-US" sz="800" dirty="0" err="1"/>
              <a:t>většině</a:t>
            </a:r>
            <a:r>
              <a:rPr lang="en-US" sz="800" dirty="0"/>
              <a:t> </a:t>
            </a:r>
            <a:r>
              <a:rPr lang="en-US" sz="800" dirty="0" err="1"/>
              <a:t>případů</a:t>
            </a:r>
            <a:r>
              <a:rPr lang="en-US" sz="800" dirty="0"/>
              <a:t> </a:t>
            </a:r>
            <a:r>
              <a:rPr lang="en-US" sz="800" dirty="0" err="1"/>
              <a:t>reversibilní</a:t>
            </a:r>
            <a:r>
              <a:rPr lang="en-US" sz="800" dirty="0"/>
              <a:t>, </a:t>
            </a:r>
            <a:r>
              <a:rPr lang="en-US" sz="800" dirty="0" err="1"/>
              <a:t>paronychium</a:t>
            </a:r>
            <a:r>
              <a:rPr lang="en-US" sz="800" dirty="0"/>
              <a:t> </a:t>
            </a:r>
            <a:r>
              <a:rPr lang="en-US" sz="800" dirty="0" err="1"/>
              <a:t>při</a:t>
            </a:r>
            <a:r>
              <a:rPr lang="en-US" sz="800" dirty="0"/>
              <a:t> </a:t>
            </a:r>
            <a:r>
              <a:rPr lang="en-US" sz="800" dirty="0" err="1"/>
              <a:t>léčbě</a:t>
            </a:r>
            <a:r>
              <a:rPr lang="en-US" sz="800" dirty="0"/>
              <a:t> s </a:t>
            </a:r>
            <a:r>
              <a:rPr lang="en-US" sz="800" dirty="0" err="1"/>
              <a:t>erlotinibem</a:t>
            </a:r>
            <a:r>
              <a:rPr lang="en-US" sz="800" dirty="0"/>
              <a:t>.  </a:t>
            </a:r>
            <a:r>
              <a:rPr lang="en-US" sz="800" b="1" dirty="0" err="1"/>
              <a:t>Dávkování</a:t>
            </a:r>
            <a:r>
              <a:rPr lang="en-US" sz="800" b="1" dirty="0"/>
              <a:t> a </a:t>
            </a:r>
            <a:r>
              <a:rPr lang="en-US" sz="800" b="1" dirty="0" err="1"/>
              <a:t>způsob</a:t>
            </a:r>
            <a:r>
              <a:rPr lang="en-US" sz="800" b="1" dirty="0"/>
              <a:t>  </a:t>
            </a:r>
            <a:r>
              <a:rPr lang="en-US" sz="800" b="1" dirty="0" err="1"/>
              <a:t>podání</a:t>
            </a:r>
            <a:r>
              <a:rPr lang="en-US" sz="800" dirty="0"/>
              <a:t>  – </a:t>
            </a:r>
            <a:r>
              <a:rPr lang="en-US" sz="800" dirty="0" err="1"/>
              <a:t>obecná</a:t>
            </a:r>
            <a:r>
              <a:rPr lang="en-US" sz="800" dirty="0"/>
              <a:t>  </a:t>
            </a:r>
            <a:r>
              <a:rPr lang="en-US" sz="800" dirty="0" err="1"/>
              <a:t>doporučení</a:t>
            </a:r>
            <a:r>
              <a:rPr lang="en-US" sz="800" dirty="0"/>
              <a:t>:  </a:t>
            </a:r>
            <a:r>
              <a:rPr lang="en-US" sz="800" dirty="0" err="1"/>
              <a:t>První</a:t>
            </a:r>
            <a:r>
              <a:rPr lang="en-US" sz="800" dirty="0"/>
              <a:t> </a:t>
            </a:r>
            <a:r>
              <a:rPr lang="en-US" sz="800" dirty="0" err="1"/>
              <a:t>dávka</a:t>
            </a:r>
            <a:r>
              <a:rPr lang="en-US" sz="800" dirty="0"/>
              <a:t> </a:t>
            </a:r>
            <a:r>
              <a:rPr lang="en-US" sz="800" dirty="0" err="1"/>
              <a:t>Avastinu</a:t>
            </a:r>
            <a:r>
              <a:rPr lang="en-US" sz="800" dirty="0"/>
              <a:t> by </a:t>
            </a:r>
            <a:r>
              <a:rPr lang="en-US" sz="800" dirty="0" err="1"/>
              <a:t>měla</a:t>
            </a:r>
            <a:r>
              <a:rPr lang="en-US" sz="800" dirty="0"/>
              <a:t> </a:t>
            </a:r>
            <a:r>
              <a:rPr lang="en-US" sz="800" dirty="0" err="1"/>
              <a:t>být</a:t>
            </a:r>
            <a:r>
              <a:rPr lang="en-US" sz="800" dirty="0"/>
              <a:t> </a:t>
            </a:r>
            <a:r>
              <a:rPr lang="en-US" sz="800" dirty="0" err="1"/>
              <a:t>podávána</a:t>
            </a:r>
            <a:r>
              <a:rPr lang="en-US" sz="800" dirty="0"/>
              <a:t> </a:t>
            </a:r>
            <a:r>
              <a:rPr lang="en-US" sz="800" dirty="0" err="1"/>
              <a:t>během</a:t>
            </a:r>
            <a:r>
              <a:rPr lang="en-US" sz="800" dirty="0"/>
              <a:t> 90 </a:t>
            </a:r>
            <a:r>
              <a:rPr lang="en-US" sz="800" dirty="0" err="1"/>
              <a:t>minut</a:t>
            </a:r>
            <a:r>
              <a:rPr lang="en-US" sz="800" dirty="0"/>
              <a:t> </a:t>
            </a:r>
            <a:r>
              <a:rPr lang="en-US" sz="800" dirty="0" err="1"/>
              <a:t>ve</a:t>
            </a:r>
            <a:r>
              <a:rPr lang="en-US" sz="800" dirty="0"/>
              <a:t> </a:t>
            </a:r>
            <a:r>
              <a:rPr lang="en-US" sz="800" dirty="0" err="1"/>
              <a:t>formě</a:t>
            </a:r>
            <a:r>
              <a:rPr lang="en-US" sz="800" dirty="0"/>
              <a:t> </a:t>
            </a:r>
            <a:r>
              <a:rPr lang="en-US" sz="800" dirty="0" err="1"/>
              <a:t>nitrožilní</a:t>
            </a:r>
            <a:r>
              <a:rPr lang="en-US" sz="800" dirty="0"/>
              <a:t>  </a:t>
            </a:r>
            <a:r>
              <a:rPr lang="en-US" sz="800" dirty="0" err="1"/>
              <a:t>infuze</a:t>
            </a:r>
            <a:r>
              <a:rPr lang="en-US" sz="800" dirty="0"/>
              <a:t>. </a:t>
            </a:r>
            <a:r>
              <a:rPr lang="en-US" sz="800" dirty="0" err="1"/>
              <a:t>Jestliže</a:t>
            </a:r>
            <a:r>
              <a:rPr lang="en-US" sz="800" dirty="0"/>
              <a:t> je </a:t>
            </a:r>
            <a:r>
              <a:rPr lang="en-US" sz="800" dirty="0" err="1"/>
              <a:t>první</a:t>
            </a:r>
            <a:r>
              <a:rPr lang="en-US" sz="800" dirty="0"/>
              <a:t> </a:t>
            </a:r>
            <a:r>
              <a:rPr lang="en-US" sz="800" dirty="0" err="1"/>
              <a:t>infuze</a:t>
            </a:r>
            <a:r>
              <a:rPr lang="en-US" sz="800" dirty="0"/>
              <a:t> </a:t>
            </a:r>
            <a:r>
              <a:rPr lang="en-US" sz="800" dirty="0" err="1"/>
              <a:t>dobře</a:t>
            </a:r>
            <a:r>
              <a:rPr lang="en-US" sz="800" dirty="0"/>
              <a:t> </a:t>
            </a:r>
            <a:r>
              <a:rPr lang="en-US" sz="800" dirty="0" err="1"/>
              <a:t>snášena</a:t>
            </a:r>
            <a:r>
              <a:rPr lang="en-US" sz="800" dirty="0"/>
              <a:t>, </a:t>
            </a:r>
            <a:r>
              <a:rPr lang="en-US" sz="800" dirty="0" err="1"/>
              <a:t>druhá</a:t>
            </a:r>
            <a:r>
              <a:rPr lang="en-US" sz="800" dirty="0"/>
              <a:t> </a:t>
            </a:r>
            <a:r>
              <a:rPr lang="en-US" sz="800" dirty="0" err="1"/>
              <a:t>infuze</a:t>
            </a:r>
            <a:r>
              <a:rPr lang="en-US" sz="800" dirty="0"/>
              <a:t> </a:t>
            </a:r>
            <a:r>
              <a:rPr lang="en-US" sz="800" dirty="0" err="1"/>
              <a:t>může</a:t>
            </a:r>
            <a:r>
              <a:rPr lang="en-US" sz="800" dirty="0"/>
              <a:t> </a:t>
            </a:r>
            <a:r>
              <a:rPr lang="en-US" sz="800" dirty="0" err="1"/>
              <a:t>být</a:t>
            </a:r>
            <a:r>
              <a:rPr lang="en-US" sz="800" dirty="0"/>
              <a:t> </a:t>
            </a:r>
            <a:r>
              <a:rPr lang="en-US" sz="800" dirty="0" err="1"/>
              <a:t>podávána</a:t>
            </a:r>
            <a:r>
              <a:rPr lang="en-US" sz="800" dirty="0"/>
              <a:t> </a:t>
            </a:r>
            <a:r>
              <a:rPr lang="en-US" sz="800" dirty="0" err="1"/>
              <a:t>během</a:t>
            </a:r>
            <a:r>
              <a:rPr lang="en-US" sz="800" dirty="0"/>
              <a:t> 60 </a:t>
            </a:r>
            <a:r>
              <a:rPr lang="en-US" sz="800" dirty="0" err="1"/>
              <a:t>minut</a:t>
            </a:r>
            <a:r>
              <a:rPr lang="en-US" sz="800" dirty="0"/>
              <a:t>. </a:t>
            </a:r>
            <a:r>
              <a:rPr lang="en-US" sz="800" dirty="0" err="1"/>
              <a:t>Jestliže</a:t>
            </a:r>
            <a:r>
              <a:rPr lang="en-US" sz="800" dirty="0"/>
              <a:t> je </a:t>
            </a:r>
            <a:r>
              <a:rPr lang="en-US" sz="800" dirty="0" err="1"/>
              <a:t>dobře</a:t>
            </a:r>
            <a:r>
              <a:rPr lang="en-US" sz="800" dirty="0"/>
              <a:t> </a:t>
            </a:r>
            <a:r>
              <a:rPr lang="en-US" sz="800" dirty="0" err="1"/>
              <a:t>snášena</a:t>
            </a:r>
            <a:r>
              <a:rPr lang="en-US" sz="800" dirty="0"/>
              <a:t> </a:t>
            </a:r>
            <a:r>
              <a:rPr lang="en-US" sz="800" dirty="0" err="1"/>
              <a:t>infuze</a:t>
            </a:r>
            <a:r>
              <a:rPr lang="en-US" sz="800" dirty="0"/>
              <a:t> </a:t>
            </a:r>
            <a:r>
              <a:rPr lang="en-US" sz="800" dirty="0" err="1"/>
              <a:t>podávaná</a:t>
            </a:r>
            <a:r>
              <a:rPr lang="en-US" sz="800" dirty="0"/>
              <a:t> </a:t>
            </a:r>
            <a:r>
              <a:rPr lang="en-US" sz="800" dirty="0" err="1"/>
              <a:t>během</a:t>
            </a:r>
            <a:r>
              <a:rPr lang="en-US" sz="800" dirty="0"/>
              <a:t> 60 </a:t>
            </a:r>
            <a:r>
              <a:rPr lang="en-US" sz="800" dirty="0" err="1"/>
              <a:t>minut</a:t>
            </a:r>
            <a:r>
              <a:rPr lang="en-US" sz="800" dirty="0"/>
              <a:t>, </a:t>
            </a:r>
            <a:r>
              <a:rPr lang="en-US" sz="800" dirty="0" err="1"/>
              <a:t>všechny</a:t>
            </a:r>
            <a:r>
              <a:rPr lang="en-US" sz="800" dirty="0"/>
              <a:t> </a:t>
            </a:r>
            <a:r>
              <a:rPr lang="en-US" sz="800" dirty="0" err="1"/>
              <a:t>následující</a:t>
            </a:r>
            <a:r>
              <a:rPr lang="en-US" sz="800" dirty="0"/>
              <a:t> </a:t>
            </a:r>
            <a:r>
              <a:rPr lang="en-US" sz="800" dirty="0" err="1"/>
              <a:t>infuze</a:t>
            </a:r>
            <a:r>
              <a:rPr lang="en-US" sz="800" dirty="0"/>
              <a:t> </a:t>
            </a:r>
            <a:r>
              <a:rPr lang="en-US" sz="800" dirty="0" err="1"/>
              <a:t>mohou</a:t>
            </a:r>
            <a:r>
              <a:rPr lang="en-US" sz="800" dirty="0"/>
              <a:t> </a:t>
            </a:r>
            <a:r>
              <a:rPr lang="en-US" sz="800" dirty="0" err="1"/>
              <a:t>být</a:t>
            </a:r>
            <a:r>
              <a:rPr lang="en-US" sz="800" dirty="0"/>
              <a:t> </a:t>
            </a:r>
            <a:r>
              <a:rPr lang="en-US" sz="800" dirty="0" err="1"/>
              <a:t>podávány</a:t>
            </a:r>
            <a:r>
              <a:rPr lang="en-US" sz="800" dirty="0"/>
              <a:t> </a:t>
            </a:r>
            <a:r>
              <a:rPr lang="en-US" sz="800" dirty="0" err="1"/>
              <a:t>během</a:t>
            </a:r>
            <a:r>
              <a:rPr lang="en-US" sz="800" dirty="0"/>
              <a:t> 30 </a:t>
            </a:r>
            <a:r>
              <a:rPr lang="en-US" sz="800" dirty="0" err="1"/>
              <a:t>minut</a:t>
            </a:r>
            <a:r>
              <a:rPr lang="en-US" sz="800" dirty="0"/>
              <a:t>. </a:t>
            </a:r>
            <a:r>
              <a:rPr lang="en-US" sz="800" dirty="0" err="1"/>
              <a:t>Nepodávejte</a:t>
            </a:r>
            <a:r>
              <a:rPr lang="en-US" sz="800" dirty="0"/>
              <a:t> </a:t>
            </a:r>
            <a:r>
              <a:rPr lang="en-US" sz="800" dirty="0" err="1"/>
              <a:t>jako</a:t>
            </a:r>
            <a:r>
              <a:rPr lang="en-US" sz="800" dirty="0"/>
              <a:t> bolus v </a:t>
            </a:r>
            <a:r>
              <a:rPr lang="en-US" sz="800" dirty="0" err="1"/>
              <a:t>nitrožilní</a:t>
            </a:r>
            <a:r>
              <a:rPr lang="en-US" sz="800" dirty="0"/>
              <a:t> </a:t>
            </a:r>
            <a:r>
              <a:rPr lang="en-US" sz="800" dirty="0" err="1"/>
              <a:t>injekci</a:t>
            </a:r>
            <a:r>
              <a:rPr lang="en-US" sz="800" dirty="0"/>
              <a:t> </a:t>
            </a:r>
            <a:r>
              <a:rPr lang="en-US" sz="800" dirty="0" err="1"/>
              <a:t>nebo</a:t>
            </a:r>
            <a:r>
              <a:rPr lang="en-US" sz="800" dirty="0"/>
              <a:t> </a:t>
            </a:r>
            <a:r>
              <a:rPr lang="en-US" sz="800" dirty="0" err="1"/>
              <a:t>bolusovou</a:t>
            </a:r>
            <a:r>
              <a:rPr lang="en-US" sz="800" dirty="0"/>
              <a:t> </a:t>
            </a:r>
            <a:r>
              <a:rPr lang="en-US" sz="800" dirty="0" err="1"/>
              <a:t>injekcí</a:t>
            </a:r>
            <a:r>
              <a:rPr lang="en-US" sz="800" dirty="0"/>
              <a:t>. </a:t>
            </a:r>
            <a:r>
              <a:rPr lang="en-US" sz="800" dirty="0" err="1"/>
              <a:t>Infuze</a:t>
            </a:r>
            <a:r>
              <a:rPr lang="en-US" sz="800" dirty="0"/>
              <a:t> </a:t>
            </a:r>
            <a:r>
              <a:rPr lang="en-US" sz="800" dirty="0" err="1"/>
              <a:t>nesmí</a:t>
            </a:r>
            <a:r>
              <a:rPr lang="en-US" sz="800" dirty="0"/>
              <a:t> </a:t>
            </a:r>
            <a:r>
              <a:rPr lang="en-US" sz="800" dirty="0" err="1"/>
              <a:t>být</a:t>
            </a:r>
            <a:r>
              <a:rPr lang="en-US" sz="800" dirty="0"/>
              <a:t> </a:t>
            </a:r>
            <a:r>
              <a:rPr lang="en-US" sz="800" dirty="0" err="1"/>
              <a:t>podávány</a:t>
            </a:r>
            <a:r>
              <a:rPr lang="en-US" sz="800" dirty="0"/>
              <a:t> </a:t>
            </a:r>
            <a:r>
              <a:rPr lang="en-US" sz="800" dirty="0" err="1"/>
              <a:t>nebo</a:t>
            </a:r>
            <a:r>
              <a:rPr lang="en-US" sz="800" dirty="0"/>
              <a:t> </a:t>
            </a:r>
            <a:r>
              <a:rPr lang="en-US" sz="800" dirty="0" err="1"/>
              <a:t>míchány</a:t>
            </a:r>
            <a:r>
              <a:rPr lang="en-US" sz="800" dirty="0"/>
              <a:t> s </a:t>
            </a:r>
            <a:r>
              <a:rPr lang="en-US" sz="800" dirty="0" err="1"/>
              <a:t>roztoky</a:t>
            </a:r>
            <a:r>
              <a:rPr lang="en-US" sz="800" dirty="0"/>
              <a:t>  </a:t>
            </a:r>
            <a:r>
              <a:rPr lang="en-US" sz="800" dirty="0" err="1"/>
              <a:t>glukózy</a:t>
            </a:r>
            <a:r>
              <a:rPr lang="en-US" sz="800" dirty="0"/>
              <a:t>. </a:t>
            </a:r>
            <a:r>
              <a:rPr lang="en-US" sz="800" dirty="0" err="1"/>
              <a:t>Snížení</a:t>
            </a:r>
            <a:r>
              <a:rPr lang="en-US" sz="800" dirty="0"/>
              <a:t> </a:t>
            </a:r>
            <a:r>
              <a:rPr lang="en-US" sz="800" dirty="0" err="1"/>
              <a:t>dávky</a:t>
            </a:r>
            <a:r>
              <a:rPr lang="en-US" sz="800" dirty="0"/>
              <a:t> </a:t>
            </a:r>
            <a:r>
              <a:rPr lang="en-US" sz="800" dirty="0" err="1"/>
              <a:t>při</a:t>
            </a:r>
            <a:r>
              <a:rPr lang="en-US" sz="800" dirty="0"/>
              <a:t> </a:t>
            </a:r>
            <a:r>
              <a:rPr lang="en-US" sz="800" dirty="0" err="1"/>
              <a:t>výskytu</a:t>
            </a:r>
            <a:r>
              <a:rPr lang="en-US" sz="800" dirty="0"/>
              <a:t> </a:t>
            </a:r>
            <a:r>
              <a:rPr lang="en-US" sz="800" dirty="0" err="1"/>
              <a:t>nežádoucích</a:t>
            </a:r>
            <a:r>
              <a:rPr lang="en-US" sz="800" dirty="0"/>
              <a:t>  </a:t>
            </a:r>
            <a:r>
              <a:rPr lang="en-US" sz="800" dirty="0" err="1"/>
              <a:t>příhod</a:t>
            </a:r>
            <a:r>
              <a:rPr lang="en-US" sz="800" dirty="0"/>
              <a:t> se </a:t>
            </a:r>
            <a:r>
              <a:rPr lang="en-US" sz="800" dirty="0" err="1"/>
              <a:t>nedoporučuje</a:t>
            </a:r>
            <a:r>
              <a:rPr lang="en-US" sz="800" dirty="0"/>
              <a:t>.  V </a:t>
            </a:r>
            <a:r>
              <a:rPr lang="en-US" sz="800" dirty="0" err="1"/>
              <a:t>případě</a:t>
            </a:r>
            <a:r>
              <a:rPr lang="en-US" sz="800" dirty="0"/>
              <a:t> </a:t>
            </a:r>
            <a:r>
              <a:rPr lang="en-US" sz="800" dirty="0" err="1"/>
              <a:t>nutnosti</a:t>
            </a:r>
            <a:r>
              <a:rPr lang="en-US" sz="800" dirty="0"/>
              <a:t> </a:t>
            </a:r>
            <a:r>
              <a:rPr lang="en-US" sz="800" dirty="0" err="1"/>
              <a:t>musí</a:t>
            </a:r>
            <a:r>
              <a:rPr lang="en-US" sz="800" dirty="0"/>
              <a:t> </a:t>
            </a:r>
            <a:r>
              <a:rPr lang="en-US" sz="800" dirty="0" err="1"/>
              <a:t>být</a:t>
            </a:r>
            <a:r>
              <a:rPr lang="en-US" sz="800" dirty="0"/>
              <a:t> </a:t>
            </a:r>
            <a:r>
              <a:rPr lang="en-US" sz="800" dirty="0" err="1"/>
              <a:t>léčba</a:t>
            </a:r>
            <a:r>
              <a:rPr lang="en-US" sz="800" dirty="0"/>
              <a:t> </a:t>
            </a:r>
            <a:r>
              <a:rPr lang="en-US" sz="800" dirty="0" err="1"/>
              <a:t>buď</a:t>
            </a:r>
            <a:r>
              <a:rPr lang="en-US" sz="800" dirty="0"/>
              <a:t> </a:t>
            </a:r>
            <a:r>
              <a:rPr lang="en-US" sz="800" dirty="0" err="1"/>
              <a:t>trvale</a:t>
            </a:r>
            <a:r>
              <a:rPr lang="en-US" sz="800" dirty="0"/>
              <a:t> </a:t>
            </a:r>
            <a:r>
              <a:rPr lang="en-US" sz="800" dirty="0" err="1"/>
              <a:t>ukončena</a:t>
            </a:r>
            <a:r>
              <a:rPr lang="en-US" sz="800" dirty="0"/>
              <a:t> </a:t>
            </a:r>
            <a:r>
              <a:rPr lang="en-US" sz="800" dirty="0" err="1"/>
              <a:t>nebo</a:t>
            </a:r>
            <a:r>
              <a:rPr lang="en-US" sz="800" dirty="0"/>
              <a:t> </a:t>
            </a:r>
            <a:r>
              <a:rPr lang="en-US" sz="800" dirty="0" err="1"/>
              <a:t>dočasně</a:t>
            </a:r>
            <a:r>
              <a:rPr lang="en-US" sz="800" dirty="0"/>
              <a:t> </a:t>
            </a:r>
            <a:r>
              <a:rPr lang="en-US" sz="800" dirty="0" err="1"/>
              <a:t>pozastavena</a:t>
            </a:r>
            <a:r>
              <a:rPr lang="en-US" sz="800" dirty="0"/>
              <a:t>. </a:t>
            </a:r>
            <a:r>
              <a:rPr lang="en-US" sz="800" b="1" dirty="0" err="1"/>
              <a:t>Doporučené</a:t>
            </a:r>
            <a:r>
              <a:rPr lang="en-US" sz="800" b="1" dirty="0"/>
              <a:t> </a:t>
            </a:r>
            <a:r>
              <a:rPr lang="en-US" sz="800" b="1" dirty="0" err="1"/>
              <a:t>dávkování</a:t>
            </a:r>
            <a:r>
              <a:rPr lang="en-US" sz="800" dirty="0"/>
              <a:t> pro </a:t>
            </a:r>
            <a:r>
              <a:rPr lang="en-US" sz="800" dirty="0" err="1"/>
              <a:t>jednotlivé</a:t>
            </a:r>
            <a:r>
              <a:rPr lang="en-US" sz="800" dirty="0"/>
              <a:t> </a:t>
            </a:r>
            <a:r>
              <a:rPr lang="en-US" sz="800" dirty="0" err="1"/>
              <a:t>diagnózy</a:t>
            </a:r>
            <a:r>
              <a:rPr lang="en-US" sz="800" dirty="0"/>
              <a:t>: </a:t>
            </a:r>
            <a:r>
              <a:rPr lang="en-US" sz="800" dirty="0" err="1"/>
              <a:t>viz</a:t>
            </a:r>
            <a:r>
              <a:rPr lang="en-US" sz="800" dirty="0"/>
              <a:t> </a:t>
            </a:r>
            <a:r>
              <a:rPr lang="en-US" sz="800" dirty="0" err="1"/>
              <a:t>platný</a:t>
            </a:r>
            <a:r>
              <a:rPr lang="en-US" sz="800" dirty="0"/>
              <a:t> </a:t>
            </a:r>
            <a:r>
              <a:rPr lang="en-US" sz="800" dirty="0" err="1"/>
              <a:t>Souhrn</a:t>
            </a:r>
            <a:r>
              <a:rPr lang="en-US" sz="800" dirty="0"/>
              <a:t> </a:t>
            </a:r>
            <a:r>
              <a:rPr lang="en-US" sz="800" dirty="0" err="1"/>
              <a:t>údajů</a:t>
            </a:r>
            <a:r>
              <a:rPr lang="en-US" sz="800" dirty="0"/>
              <a:t> o </a:t>
            </a:r>
            <a:r>
              <a:rPr lang="en-US" sz="800" dirty="0" err="1"/>
              <a:t>přípravku</a:t>
            </a:r>
            <a:r>
              <a:rPr lang="en-US" sz="800" dirty="0"/>
              <a:t>. </a:t>
            </a:r>
            <a:r>
              <a:rPr lang="en-US" sz="800" dirty="0" err="1"/>
              <a:t>Dostupná</a:t>
            </a:r>
            <a:r>
              <a:rPr lang="en-US" sz="800" dirty="0"/>
              <a:t> </a:t>
            </a:r>
            <a:r>
              <a:rPr lang="en-US" sz="800" dirty="0" err="1"/>
              <a:t>balení</a:t>
            </a:r>
            <a:r>
              <a:rPr lang="en-US" sz="800" dirty="0"/>
              <a:t> </a:t>
            </a:r>
            <a:r>
              <a:rPr lang="en-US" sz="800" dirty="0" err="1"/>
              <a:t>přípravku</a:t>
            </a:r>
            <a:r>
              <a:rPr lang="en-US" sz="800" dirty="0"/>
              <a:t>: 1× 100 mg </a:t>
            </a:r>
            <a:r>
              <a:rPr lang="en-US" sz="800" dirty="0" err="1"/>
              <a:t>bevacizumabu</a:t>
            </a:r>
            <a:r>
              <a:rPr lang="en-US" sz="800" dirty="0"/>
              <a:t> </a:t>
            </a:r>
            <a:r>
              <a:rPr lang="en-US" sz="800" dirty="0" err="1"/>
              <a:t>ve</a:t>
            </a:r>
            <a:r>
              <a:rPr lang="en-US" sz="800" dirty="0"/>
              <a:t> 4 ml; 1× 400 mg </a:t>
            </a:r>
            <a:r>
              <a:rPr lang="en-US" sz="800" dirty="0" err="1"/>
              <a:t>bevacizumabu</a:t>
            </a:r>
            <a:r>
              <a:rPr lang="en-US" sz="800" dirty="0"/>
              <a:t> v 16 ml </a:t>
            </a:r>
            <a:r>
              <a:rPr lang="en-US" sz="800" dirty="0" err="1"/>
              <a:t>koncentrátu</a:t>
            </a:r>
            <a:r>
              <a:rPr lang="en-US" sz="800" dirty="0"/>
              <a:t> pro </a:t>
            </a:r>
            <a:r>
              <a:rPr lang="en-US" sz="800" dirty="0" err="1"/>
              <a:t>přípravu</a:t>
            </a:r>
            <a:r>
              <a:rPr lang="en-US" sz="800" dirty="0"/>
              <a:t> </a:t>
            </a:r>
            <a:r>
              <a:rPr lang="en-US" sz="800" dirty="0" err="1"/>
              <a:t>infuze</a:t>
            </a:r>
            <a:r>
              <a:rPr lang="en-US" sz="800" dirty="0"/>
              <a:t>. </a:t>
            </a:r>
            <a:r>
              <a:rPr lang="en-US" sz="800" b="1" dirty="0" err="1"/>
              <a:t>Podmínky</a:t>
            </a:r>
            <a:r>
              <a:rPr lang="en-US" sz="800" b="1" dirty="0"/>
              <a:t> </a:t>
            </a:r>
            <a:r>
              <a:rPr lang="en-US" sz="800" b="1" dirty="0" err="1"/>
              <a:t>uchovávání</a:t>
            </a:r>
            <a:r>
              <a:rPr lang="en-US" sz="800" dirty="0"/>
              <a:t>: </a:t>
            </a:r>
            <a:r>
              <a:rPr lang="en-US" sz="800" dirty="0" err="1"/>
              <a:t>Uchovávejte</a:t>
            </a:r>
            <a:r>
              <a:rPr lang="en-US" sz="800" dirty="0"/>
              <a:t> v </a:t>
            </a:r>
            <a:r>
              <a:rPr lang="en-US" sz="800" dirty="0" err="1"/>
              <a:t>chladničce</a:t>
            </a:r>
            <a:r>
              <a:rPr lang="en-US" sz="800" dirty="0"/>
              <a:t> (2°C–8°C). </a:t>
            </a:r>
            <a:r>
              <a:rPr lang="en-US" sz="800" dirty="0" err="1"/>
              <a:t>Chraňte</a:t>
            </a:r>
            <a:r>
              <a:rPr lang="en-US" sz="800" dirty="0"/>
              <a:t> </a:t>
            </a:r>
            <a:r>
              <a:rPr lang="en-US" sz="800" dirty="0" err="1"/>
              <a:t>před</a:t>
            </a:r>
            <a:r>
              <a:rPr lang="en-US" sz="800" dirty="0"/>
              <a:t> </a:t>
            </a:r>
            <a:r>
              <a:rPr lang="en-US" sz="800" dirty="0" err="1"/>
              <a:t>mrazem</a:t>
            </a:r>
            <a:r>
              <a:rPr lang="en-US" sz="800" dirty="0"/>
              <a:t>. </a:t>
            </a:r>
            <a:r>
              <a:rPr lang="en-US" sz="800" dirty="0" err="1"/>
              <a:t>Uchovávejte</a:t>
            </a:r>
            <a:r>
              <a:rPr lang="en-US" sz="800" dirty="0"/>
              <a:t> </a:t>
            </a:r>
            <a:r>
              <a:rPr lang="en-US" sz="800" dirty="0" err="1"/>
              <a:t>injekční</a:t>
            </a:r>
            <a:r>
              <a:rPr lang="en-US" sz="800" dirty="0"/>
              <a:t> </a:t>
            </a:r>
            <a:r>
              <a:rPr lang="en-US" sz="800" dirty="0" err="1"/>
              <a:t>lahvičku</a:t>
            </a:r>
            <a:r>
              <a:rPr lang="en-US" sz="800" dirty="0"/>
              <a:t> v </a:t>
            </a:r>
            <a:r>
              <a:rPr lang="en-US" sz="800" dirty="0" err="1"/>
              <a:t>krabičce</a:t>
            </a:r>
            <a:r>
              <a:rPr lang="en-US" sz="800" dirty="0"/>
              <a:t>, aby </a:t>
            </a:r>
            <a:r>
              <a:rPr lang="en-US" sz="800" dirty="0" err="1"/>
              <a:t>byl</a:t>
            </a:r>
            <a:r>
              <a:rPr lang="en-US" sz="800" dirty="0"/>
              <a:t> </a:t>
            </a:r>
            <a:r>
              <a:rPr lang="en-US" sz="800" dirty="0" err="1"/>
              <a:t>přípravek</a:t>
            </a:r>
            <a:r>
              <a:rPr lang="en-US" sz="800" dirty="0"/>
              <a:t> </a:t>
            </a:r>
            <a:r>
              <a:rPr lang="en-US" sz="800" dirty="0" err="1"/>
              <a:t>chráněn</a:t>
            </a:r>
            <a:r>
              <a:rPr lang="en-US" sz="800" dirty="0"/>
              <a:t> </a:t>
            </a:r>
            <a:r>
              <a:rPr lang="en-US" sz="800" dirty="0" err="1"/>
              <a:t>před</a:t>
            </a:r>
            <a:r>
              <a:rPr lang="en-US" sz="800" dirty="0"/>
              <a:t> </a:t>
            </a:r>
            <a:r>
              <a:rPr lang="en-US" sz="800" dirty="0" err="1"/>
              <a:t>světlem</a:t>
            </a:r>
            <a:r>
              <a:rPr lang="en-US" sz="800" dirty="0"/>
              <a:t>. </a:t>
            </a:r>
            <a:r>
              <a:rPr lang="en-GB" sz="800" b="1" dirty="0"/>
              <a:t>Datum </a:t>
            </a:r>
            <a:r>
              <a:rPr lang="en-GB" sz="800" b="1" dirty="0" err="1"/>
              <a:t>registrace</a:t>
            </a:r>
            <a:r>
              <a:rPr lang="en-GB" sz="800" dirty="0"/>
              <a:t>: 12.1.2005. Datum </a:t>
            </a:r>
            <a:r>
              <a:rPr lang="en-GB" sz="800" dirty="0" err="1"/>
              <a:t>poslední</a:t>
            </a:r>
            <a:r>
              <a:rPr lang="en-GB" sz="800" dirty="0"/>
              <a:t> </a:t>
            </a:r>
            <a:r>
              <a:rPr lang="en-GB" sz="800" dirty="0" err="1"/>
              <a:t>úpravy</a:t>
            </a:r>
            <a:r>
              <a:rPr lang="en-GB" sz="800" dirty="0"/>
              <a:t> </a:t>
            </a:r>
            <a:r>
              <a:rPr lang="en-GB" sz="800" dirty="0" err="1"/>
              <a:t>textu</a:t>
            </a:r>
            <a:r>
              <a:rPr lang="en-GB" sz="800" dirty="0"/>
              <a:t> </a:t>
            </a:r>
            <a:r>
              <a:rPr lang="en-GB" sz="800" dirty="0" err="1"/>
              <a:t>Zkrácené</a:t>
            </a:r>
            <a:r>
              <a:rPr lang="en-GB" sz="800" dirty="0"/>
              <a:t> </a:t>
            </a:r>
            <a:r>
              <a:rPr lang="en-GB" sz="800" dirty="0" err="1"/>
              <a:t>informace</a:t>
            </a:r>
            <a:r>
              <a:rPr lang="en-GB" sz="800" dirty="0"/>
              <a:t> o </a:t>
            </a:r>
            <a:r>
              <a:rPr lang="en-GB" sz="800" dirty="0" err="1"/>
              <a:t>přípravku</a:t>
            </a:r>
            <a:r>
              <a:rPr lang="en-GB" sz="800" dirty="0"/>
              <a:t>: </a:t>
            </a:r>
            <a:r>
              <a:rPr lang="en-GB" sz="800" dirty="0" smtClean="0"/>
              <a:t>1.7.2022. </a:t>
            </a:r>
            <a:r>
              <a:rPr lang="en-GB" sz="800" dirty="0" err="1"/>
              <a:t>Aktuální</a:t>
            </a:r>
            <a:r>
              <a:rPr lang="en-GB" sz="800" dirty="0"/>
              <a:t> </a:t>
            </a:r>
            <a:r>
              <a:rPr lang="en-GB" sz="800" dirty="0" err="1"/>
              <a:t>verze</a:t>
            </a:r>
            <a:r>
              <a:rPr lang="en-GB" sz="800" dirty="0"/>
              <a:t> </a:t>
            </a:r>
            <a:r>
              <a:rPr lang="en-GB" sz="800" dirty="0" err="1"/>
              <a:t>Souhrnu</a:t>
            </a:r>
            <a:r>
              <a:rPr lang="en-GB" sz="800" dirty="0"/>
              <a:t> </a:t>
            </a:r>
            <a:r>
              <a:rPr lang="en-GB" sz="800" dirty="0" err="1"/>
              <a:t>údajů</a:t>
            </a:r>
            <a:r>
              <a:rPr lang="en-GB" sz="800" dirty="0"/>
              <a:t> o </a:t>
            </a:r>
            <a:r>
              <a:rPr lang="en-GB" sz="800" dirty="0" err="1"/>
              <a:t>přípravku</a:t>
            </a:r>
            <a:r>
              <a:rPr lang="en-GB" sz="800" dirty="0"/>
              <a:t> je </a:t>
            </a:r>
            <a:r>
              <a:rPr lang="en-GB" sz="800" dirty="0" err="1"/>
              <a:t>dostupná</a:t>
            </a:r>
            <a:r>
              <a:rPr lang="en-GB" sz="800" dirty="0"/>
              <a:t> </a:t>
            </a:r>
            <a:r>
              <a:rPr lang="en-GB" sz="800" dirty="0" err="1"/>
              <a:t>na</a:t>
            </a:r>
            <a:r>
              <a:rPr lang="en-GB" sz="800" dirty="0"/>
              <a:t> </a:t>
            </a:r>
            <a:r>
              <a:rPr lang="en-GB" sz="800" u="sng" dirty="0">
                <a:hlinkClick r:id="rId2"/>
              </a:rPr>
              <a:t>https://www.sukl.cz</a:t>
            </a:r>
            <a:r>
              <a:rPr lang="en-GB" sz="800" dirty="0"/>
              <a:t> </a:t>
            </a:r>
            <a:r>
              <a:rPr lang="en-US" sz="800" dirty="0" err="1"/>
              <a:t>Výdej</a:t>
            </a:r>
            <a:r>
              <a:rPr lang="en-US" sz="800" dirty="0"/>
              <a:t> </a:t>
            </a:r>
            <a:r>
              <a:rPr lang="en-US" sz="800" dirty="0" err="1"/>
              <a:t>léčivého</a:t>
            </a:r>
            <a:r>
              <a:rPr lang="en-US" sz="800" dirty="0"/>
              <a:t> </a:t>
            </a:r>
            <a:r>
              <a:rPr lang="en-US" sz="800" dirty="0" err="1"/>
              <a:t>přípravku</a:t>
            </a:r>
            <a:r>
              <a:rPr lang="en-US" sz="800" dirty="0"/>
              <a:t> je </a:t>
            </a:r>
            <a:r>
              <a:rPr lang="en-US" sz="800" dirty="0" err="1"/>
              <a:t>vázán</a:t>
            </a:r>
            <a:r>
              <a:rPr lang="en-US" sz="800" dirty="0"/>
              <a:t> </a:t>
            </a:r>
            <a:r>
              <a:rPr lang="en-US" sz="800" dirty="0" err="1"/>
              <a:t>na</a:t>
            </a:r>
            <a:r>
              <a:rPr lang="en-US" sz="800" dirty="0"/>
              <a:t> </a:t>
            </a:r>
            <a:r>
              <a:rPr lang="en-US" sz="800" dirty="0" err="1"/>
              <a:t>lékařský</a:t>
            </a:r>
            <a:r>
              <a:rPr lang="en-US" sz="800" dirty="0"/>
              <a:t> </a:t>
            </a:r>
            <a:r>
              <a:rPr lang="en-US" sz="800" dirty="0" err="1"/>
              <a:t>předpis</a:t>
            </a:r>
            <a:r>
              <a:rPr lang="en-US" sz="800" dirty="0"/>
              <a:t>. </a:t>
            </a:r>
            <a:r>
              <a:rPr lang="en-US" sz="800" dirty="0" err="1"/>
              <a:t>Léčivý</a:t>
            </a:r>
            <a:r>
              <a:rPr lang="en-US" sz="800" dirty="0"/>
              <a:t> </a:t>
            </a:r>
            <a:r>
              <a:rPr lang="en-US" sz="800" dirty="0" err="1"/>
              <a:t>přípravek</a:t>
            </a:r>
            <a:r>
              <a:rPr lang="en-US" sz="800" dirty="0"/>
              <a:t> je </a:t>
            </a:r>
            <a:r>
              <a:rPr lang="en-US" sz="800" dirty="0" err="1"/>
              <a:t>hrazen</a:t>
            </a:r>
            <a:r>
              <a:rPr lang="en-US" sz="800" dirty="0"/>
              <a:t> z </a:t>
            </a:r>
            <a:r>
              <a:rPr lang="en-US" sz="800" dirty="0" err="1"/>
              <a:t>prostředků</a:t>
            </a:r>
            <a:r>
              <a:rPr lang="en-US" sz="800" dirty="0"/>
              <a:t> </a:t>
            </a:r>
            <a:r>
              <a:rPr lang="en-US" sz="800" dirty="0" err="1"/>
              <a:t>veřejného</a:t>
            </a:r>
            <a:r>
              <a:rPr lang="en-US" sz="800" dirty="0"/>
              <a:t> </a:t>
            </a:r>
            <a:r>
              <a:rPr lang="en-US" sz="800" dirty="0" err="1"/>
              <a:t>zdravotního</a:t>
            </a:r>
            <a:r>
              <a:rPr lang="en-US" sz="800" dirty="0"/>
              <a:t> </a:t>
            </a:r>
            <a:r>
              <a:rPr lang="en-US" sz="800" dirty="0" err="1"/>
              <a:t>pojištění</a:t>
            </a:r>
            <a:r>
              <a:rPr lang="en-US" sz="800" dirty="0"/>
              <a:t>. </a:t>
            </a:r>
            <a:r>
              <a:rPr lang="en-US" sz="800" dirty="0" err="1"/>
              <a:t>Podmínky</a:t>
            </a:r>
            <a:r>
              <a:rPr lang="en-US" sz="800" dirty="0"/>
              <a:t> </a:t>
            </a:r>
            <a:r>
              <a:rPr lang="en-US" sz="800" dirty="0" err="1"/>
              <a:t>úhrady</a:t>
            </a:r>
            <a:r>
              <a:rPr lang="en-US" sz="800" dirty="0"/>
              <a:t> </a:t>
            </a:r>
            <a:r>
              <a:rPr lang="en-US" sz="800" dirty="0" err="1"/>
              <a:t>viz</a:t>
            </a:r>
            <a:r>
              <a:rPr lang="en-US" sz="800" dirty="0"/>
              <a:t> </a:t>
            </a:r>
            <a:r>
              <a:rPr lang="en-US" sz="800" u="sng" dirty="0">
                <a:hlinkClick r:id="rId3"/>
              </a:rPr>
              <a:t>www.SUKL.cz</a:t>
            </a:r>
            <a:r>
              <a:rPr lang="en-US" sz="800" dirty="0"/>
              <a:t>.  </a:t>
            </a:r>
            <a:r>
              <a:rPr lang="cs-CZ" sz="800" dirty="0"/>
              <a:t>Další informace o přípravku získáte z platného Souhrnu úda­jů o přípravku </a:t>
            </a:r>
            <a:r>
              <a:rPr lang="cs-CZ" sz="800" dirty="0" err="1"/>
              <a:t>Avastin</a:t>
            </a:r>
            <a:r>
              <a:rPr lang="cs-CZ" sz="800" dirty="0"/>
              <a:t> nebo na adrese: </a:t>
            </a:r>
            <a:r>
              <a:rPr lang="cs-CZ" sz="800" dirty="0" err="1"/>
              <a:t>Roche</a:t>
            </a:r>
            <a:r>
              <a:rPr lang="cs-CZ" sz="800" dirty="0"/>
              <a:t> s.r.o., </a:t>
            </a:r>
            <a:r>
              <a:rPr lang="cs-CZ" sz="800" dirty="0" err="1"/>
              <a:t>Futurama</a:t>
            </a:r>
            <a:r>
              <a:rPr lang="cs-CZ" sz="800" dirty="0"/>
              <a:t> Business Park </a:t>
            </a:r>
            <a:r>
              <a:rPr lang="cs-CZ" sz="800" dirty="0" err="1"/>
              <a:t>Bld</a:t>
            </a:r>
            <a:r>
              <a:rPr lang="cs-CZ" sz="800" dirty="0"/>
              <a:t> F, Sokolovská 685/136f, 186 00 Praha 8, telefon 220 382 111.. Kontakt pro hlášení nežádoucích účinků : </a:t>
            </a:r>
            <a:r>
              <a:rPr lang="en-US" sz="800" dirty="0"/>
              <a:t>czech_republic.pa_susar@roche.com</a:t>
            </a:r>
          </a:p>
          <a:p>
            <a:r>
              <a:rPr lang="cs-CZ" sz="800" dirty="0"/>
              <a:t> Podrobné informace o tomto přípravku jsou uveřejněny na webo­vých stránkách Evropské lékové agentury (EMA) </a:t>
            </a:r>
            <a:r>
              <a:rPr lang="cs-CZ" sz="800" u="sng" dirty="0">
                <a:hlinkClick r:id="rId4"/>
              </a:rPr>
              <a:t>www.ema.europa.eu</a:t>
            </a:r>
            <a:endParaRPr lang="en-US" sz="800" dirty="0"/>
          </a:p>
          <a:p>
            <a:pPr marL="0" indent="0" algn="just">
              <a:buNone/>
            </a:pPr>
            <a:r>
              <a:rPr lang="cs-CZ" sz="800" dirty="0"/>
              <a:t/>
            </a:r>
            <a:br>
              <a:rPr lang="cs-CZ" sz="800" dirty="0"/>
            </a:br>
            <a:endParaRPr lang="cs-CZ" sz="800" dirty="0"/>
          </a:p>
        </p:txBody>
      </p:sp>
      <p:sp>
        <p:nvSpPr>
          <p:cNvPr id="6" name="TextovéPole 5"/>
          <p:cNvSpPr txBox="1"/>
          <p:nvPr/>
        </p:nvSpPr>
        <p:spPr>
          <a:xfrm rot="16200000">
            <a:off x="11179731" y="3064864"/>
            <a:ext cx="17469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0" i="0" kern="1200" dirty="0" smtClean="0">
                <a:solidFill>
                  <a:schemeClr val="tx1"/>
                </a:solidFill>
                <a:effectLst/>
                <a:latin typeface="Imago" pitchFamily="2" charset="0"/>
                <a:ea typeface="+mn-ea"/>
                <a:cs typeface="+mn-cs"/>
              </a:rPr>
              <a:t>M-CZ-00002000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26935735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hpEndCoverShape"/>
          <p:cNvSpPr txBox="1">
            <a:spLocks noChangeArrowheads="1"/>
          </p:cNvSpPr>
          <p:nvPr/>
        </p:nvSpPr>
        <p:spPr bwMode="white">
          <a:xfrm>
            <a:off x="-2899" y="6843362"/>
            <a:ext cx="56270" cy="457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Imago" pitchFamily="2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Imago" pitchFamily="2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Imago" pitchFamily="2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Imago" pitchFamily="2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Imago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 pitchFamily="2" charset="0"/>
                <a:cs typeface="Arial" pitchFamily="34" charset="0"/>
              </a:defRPr>
            </a:lvl9pPr>
          </a:lstStyle>
          <a:p>
            <a:pPr eaLnBrk="1" hangingPunct="1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494" y="2924175"/>
            <a:ext cx="11138876" cy="1009650"/>
          </a:xfrm>
        </p:spPr>
        <p:txBody>
          <a:bodyPr anchor="ctr"/>
          <a:lstStyle/>
          <a:p>
            <a:pPr marL="0" indent="0" algn="ctr">
              <a:buFont typeface="Arial" pitchFamily="34" charset="0"/>
              <a:buNone/>
              <a:defRPr/>
            </a:pPr>
            <a:r>
              <a:rPr lang="en-US" sz="6100" b="1" i="1" dirty="0" smtClean="0">
                <a:solidFill>
                  <a:srgbClr val="0082DA"/>
                </a:solidFill>
                <a:latin typeface="Minion" pitchFamily="18" charset="0"/>
              </a:rPr>
              <a:t>Doing now what patients need next</a:t>
            </a:r>
            <a:endParaRPr lang="en-US" sz="6100" b="1" dirty="0">
              <a:solidFill>
                <a:srgbClr val="0082DA"/>
              </a:solidFill>
            </a:endParaRPr>
          </a:p>
        </p:txBody>
      </p:sp>
      <p:sp>
        <p:nvSpPr>
          <p:cNvPr id="5" name="shpEndTranslation" hidden="1"/>
          <p:cNvSpPr/>
          <p:nvPr/>
        </p:nvSpPr>
        <p:spPr>
          <a:xfrm>
            <a:off x="401393" y="6093296"/>
            <a:ext cx="5627077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1100" dirty="0">
              <a:solidFill>
                <a:srgbClr val="000000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2309" y="291250"/>
            <a:ext cx="1304248" cy="76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70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6129562" y="6309320"/>
            <a:ext cx="5630638" cy="45541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1. Abramson, et al. Cancer 2015; </a:t>
            </a:r>
            <a:r>
              <a:rPr lang="cs-CZ" dirty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  <a:r>
              <a:rPr lang="en-GB" dirty="0">
                <a:solidFill>
                  <a:srgbClr val="000000"/>
                </a:solidFill>
                <a:cs typeface="Arial" pitchFamily="34" charset="0"/>
              </a:rPr>
              <a:t>Lehmann BD, </a:t>
            </a:r>
            <a:r>
              <a:rPr lang="en-GB" i="1" dirty="0">
                <a:solidFill>
                  <a:srgbClr val="000000"/>
                </a:solidFill>
                <a:cs typeface="Arial" pitchFamily="34" charset="0"/>
              </a:rPr>
              <a:t>et al. </a:t>
            </a:r>
            <a:r>
              <a:rPr lang="en-GB" i="1" dirty="0" err="1">
                <a:solidFill>
                  <a:srgbClr val="000000"/>
                </a:solidFill>
                <a:cs typeface="Arial" pitchFamily="34" charset="0"/>
              </a:rPr>
              <a:t>PLoS</a:t>
            </a:r>
            <a:r>
              <a:rPr lang="en-GB" i="1" dirty="0">
                <a:solidFill>
                  <a:srgbClr val="000000"/>
                </a:solidFill>
                <a:cs typeface="Arial" pitchFamily="34" charset="0"/>
              </a:rPr>
              <a:t> One </a:t>
            </a:r>
            <a:r>
              <a:rPr lang="en-GB" dirty="0">
                <a:solidFill>
                  <a:srgbClr val="000000"/>
                </a:solidFill>
                <a:cs typeface="Arial" pitchFamily="34" charset="0"/>
              </a:rPr>
              <a:t>2016</a:t>
            </a:r>
            <a:r>
              <a:rPr lang="en-US" dirty="0" smtClean="0">
                <a:solidFill>
                  <a:schemeClr val="tx1"/>
                </a:solidFill>
              </a:rPr>
              <a:t>; </a:t>
            </a:r>
            <a:r>
              <a:rPr lang="cs-CZ" dirty="0" smtClean="0">
                <a:solidFill>
                  <a:schemeClr val="tx1"/>
                </a:solidFill>
              </a:rPr>
              <a:t>3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  <a:r>
              <a:rPr lang="en-US" dirty="0">
                <a:solidFill>
                  <a:schemeClr val="tx1"/>
                </a:solidFill>
              </a:rPr>
              <a:t>TCGA, Nature 2012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16494A32-315D-4688-8D3B-CFC6B7653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799" y="194209"/>
            <a:ext cx="10033000" cy="635742"/>
          </a:xfrm>
        </p:spPr>
        <p:txBody>
          <a:bodyPr/>
          <a:lstStyle/>
          <a:p>
            <a:r>
              <a:rPr lang="en-GB" dirty="0">
                <a:solidFill>
                  <a:srgbClr val="0069D2"/>
                </a:solidFill>
                <a:latin typeface="+mn-lt"/>
              </a:rPr>
              <a:t>Triple-</a:t>
            </a:r>
            <a:r>
              <a:rPr lang="en-GB" dirty="0" err="1">
                <a:solidFill>
                  <a:srgbClr val="0069D2"/>
                </a:solidFill>
                <a:latin typeface="+mn-lt"/>
              </a:rPr>
              <a:t>negativ</a:t>
            </a:r>
            <a:r>
              <a:rPr lang="cs-CZ" dirty="0">
                <a:solidFill>
                  <a:srgbClr val="0069D2"/>
                </a:solidFill>
                <a:latin typeface="+mn-lt"/>
              </a:rPr>
              <a:t>ní karcinom prsu (TNBC)</a:t>
            </a:r>
            <a:endParaRPr lang="en-GB" dirty="0">
              <a:solidFill>
                <a:srgbClr val="0069D2"/>
              </a:solidFill>
              <a:latin typeface="+mn-lt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0898486-66DE-4482-B90F-1BE56861D4DA}"/>
              </a:ext>
            </a:extLst>
          </p:cNvPr>
          <p:cNvSpPr/>
          <p:nvPr/>
        </p:nvSpPr>
        <p:spPr>
          <a:xfrm rot="16200000">
            <a:off x="4820156" y="-3313514"/>
            <a:ext cx="827300" cy="96546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spcBef>
                <a:spcPct val="0"/>
              </a:spcBef>
            </a:pPr>
            <a:endParaRPr lang="en-GB" sz="2400" i="1" dirty="0">
              <a:solidFill>
                <a:srgbClr val="060E9F"/>
              </a:solidFill>
            </a:endParaRPr>
          </a:p>
        </p:txBody>
      </p:sp>
      <p:sp>
        <p:nvSpPr>
          <p:cNvPr id="63" name="Round Same Side Corner Rectangle 62"/>
          <p:cNvSpPr/>
          <p:nvPr/>
        </p:nvSpPr>
        <p:spPr>
          <a:xfrm rot="5400000">
            <a:off x="10501715" y="694256"/>
            <a:ext cx="827308" cy="1639069"/>
          </a:xfrm>
          <a:prstGeom prst="round2SameRect">
            <a:avLst/>
          </a:prstGeom>
          <a:solidFill>
            <a:srgbClr val="591948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spcBef>
                <a:spcPct val="0"/>
              </a:spcBef>
            </a:pPr>
            <a:endParaRPr lang="en-GB" sz="2400" i="1" dirty="0">
              <a:solidFill>
                <a:srgbClr val="060E9F"/>
              </a:solidFill>
            </a:endParaRPr>
          </a:p>
        </p:txBody>
      </p:sp>
      <p:cxnSp>
        <p:nvCxnSpPr>
          <p:cNvPr id="67" name="Straight Connector 66"/>
          <p:cNvCxnSpPr>
            <a:cxnSpLocks/>
          </p:cNvCxnSpPr>
          <p:nvPr/>
        </p:nvCxnSpPr>
        <p:spPr>
          <a:xfrm>
            <a:off x="10074065" y="1096026"/>
            <a:ext cx="0" cy="83185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7" name="Chart 76">
            <a:extLst>
              <a:ext uri="{FF2B5EF4-FFF2-40B4-BE49-F238E27FC236}">
                <a16:creationId xmlns:a16="http://schemas.microsoft.com/office/drawing/2014/main" id="{242054D9-30AB-464A-9940-2E2F947CA9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1213087"/>
              </p:ext>
            </p:extLst>
          </p:nvPr>
        </p:nvGraphicFramePr>
        <p:xfrm>
          <a:off x="10287422" y="1089609"/>
          <a:ext cx="1255894" cy="848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7" name="Isosceles Triangle 36">
            <a:extLst>
              <a:ext uri="{FF2B5EF4-FFF2-40B4-BE49-F238E27FC236}">
                <a16:creationId xmlns:a16="http://schemas.microsoft.com/office/drawing/2014/main" id="{E8B33430-A4F2-4CF6-A052-C30E12967BFC}"/>
              </a:ext>
            </a:extLst>
          </p:cNvPr>
          <p:cNvSpPr/>
          <p:nvPr/>
        </p:nvSpPr>
        <p:spPr>
          <a:xfrm rot="5400000">
            <a:off x="9562358" y="1438642"/>
            <a:ext cx="174334" cy="150288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txBody>
          <a:bodyPr vert="horz" wrap="square" lIns="96000" tIns="45721" rIns="96000" bIns="45721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rgbClr val="FFFFFF"/>
              </a:solidFill>
              <a:ea typeface="Berthold Imago" pitchFamily="2" charset="-128"/>
              <a:cs typeface="Berthold Imago" pitchFamily="2" charset="-128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804223" y="1313731"/>
            <a:ext cx="6215163" cy="400110"/>
          </a:xfrm>
          <a:prstGeom prst="rect">
            <a:avLst/>
          </a:prstGeom>
        </p:spPr>
        <p:txBody>
          <a:bodyPr wrap="none" anchor="ctr" anchorCtr="0">
            <a:spAutoFit/>
          </a:bodyPr>
          <a:lstStyle/>
          <a:p>
            <a:pPr defTabSz="948243">
              <a:spcBef>
                <a:spcPct val="0"/>
              </a:spcBef>
              <a:spcAft>
                <a:spcPct val="35000"/>
              </a:spcAft>
            </a:pPr>
            <a:r>
              <a:rPr lang="cs-CZ" sz="2000" b="1" dirty="0" smtClean="0">
                <a:solidFill>
                  <a:srgbClr val="FFFFFF"/>
                </a:solidFill>
                <a:latin typeface="Imago-Medium" pitchFamily="2" charset="0"/>
                <a:ea typeface="MS PGothic" pitchFamily="34" charset="-128"/>
                <a:cs typeface="Arial" pitchFamily="34" charset="0"/>
              </a:rPr>
              <a:t>Představuje přibližně </a:t>
            </a:r>
            <a:r>
              <a:rPr lang="en-GB" sz="2000" b="1" dirty="0" smtClean="0">
                <a:solidFill>
                  <a:srgbClr val="FFFFFF"/>
                </a:solidFill>
                <a:latin typeface="Imago-Medium" pitchFamily="2" charset="0"/>
                <a:ea typeface="MS PGothic" pitchFamily="34" charset="-128"/>
                <a:cs typeface="Arial" pitchFamily="34" charset="0"/>
              </a:rPr>
              <a:t>15</a:t>
            </a:r>
            <a:r>
              <a:rPr lang="en-GB" sz="2000" b="1" dirty="0">
                <a:solidFill>
                  <a:srgbClr val="FFFFFF"/>
                </a:solidFill>
                <a:latin typeface="Imago-Medium" pitchFamily="2" charset="0"/>
                <a:ea typeface="MS PGothic" pitchFamily="34" charset="-128"/>
                <a:cs typeface="Arial" pitchFamily="34" charset="0"/>
              </a:rPr>
              <a:t>% </a:t>
            </a:r>
            <a:r>
              <a:rPr lang="cs-CZ" sz="2000" b="1" dirty="0" smtClean="0">
                <a:solidFill>
                  <a:srgbClr val="FFFFFF"/>
                </a:solidFill>
                <a:latin typeface="Imago-Medium" pitchFamily="2" charset="0"/>
                <a:ea typeface="MS PGothic" pitchFamily="34" charset="-128"/>
                <a:cs typeface="Arial" pitchFamily="34" charset="0"/>
              </a:rPr>
              <a:t>všech karcinomů prsu</a:t>
            </a:r>
            <a:r>
              <a:rPr lang="en-GB" sz="2000" b="1" baseline="30000" dirty="0" smtClean="0">
                <a:solidFill>
                  <a:srgbClr val="FFFFFF"/>
                </a:solidFill>
                <a:latin typeface="Imago-Medium" pitchFamily="2" charset="0"/>
                <a:ea typeface="MS PGothic" pitchFamily="34" charset="-128"/>
                <a:cs typeface="Arial" pitchFamily="34" charset="0"/>
              </a:rPr>
              <a:t>1</a:t>
            </a:r>
            <a:endParaRPr lang="en-GB" sz="2000" b="1" baseline="30000" dirty="0">
              <a:solidFill>
                <a:srgbClr val="FFFFFF"/>
              </a:solidFill>
              <a:latin typeface="Imago-Medium" pitchFamily="2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54" name="Round Same Side Corner Rectangle 53"/>
          <p:cNvSpPr/>
          <p:nvPr/>
        </p:nvSpPr>
        <p:spPr>
          <a:xfrm rot="5400000">
            <a:off x="10501711" y="1783956"/>
            <a:ext cx="827308" cy="1639069"/>
          </a:xfrm>
          <a:prstGeom prst="round2SameRect">
            <a:avLst/>
          </a:prstGeom>
          <a:solidFill>
            <a:srgbClr val="7F4B7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spcBef>
                <a:spcPct val="0"/>
              </a:spcBef>
            </a:pPr>
            <a:endParaRPr lang="en-GB" sz="2400" i="1" dirty="0">
              <a:solidFill>
                <a:srgbClr val="060E9F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1F197A6-0222-44B1-9DD0-7289B9425480}"/>
              </a:ext>
            </a:extLst>
          </p:cNvPr>
          <p:cNvSpPr/>
          <p:nvPr/>
        </p:nvSpPr>
        <p:spPr>
          <a:xfrm rot="16200000">
            <a:off x="4820156" y="-2223810"/>
            <a:ext cx="827300" cy="965460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spcBef>
                <a:spcPct val="0"/>
              </a:spcBef>
            </a:pPr>
            <a:endParaRPr lang="en-GB" sz="2400" i="1" dirty="0">
              <a:solidFill>
                <a:srgbClr val="060E9F"/>
              </a:solidFill>
            </a:endParaRPr>
          </a:p>
        </p:txBody>
      </p:sp>
      <p:cxnSp>
        <p:nvCxnSpPr>
          <p:cNvPr id="70" name="Straight Connector 69"/>
          <p:cNvCxnSpPr>
            <a:cxnSpLocks/>
          </p:cNvCxnSpPr>
          <p:nvPr/>
        </p:nvCxnSpPr>
        <p:spPr>
          <a:xfrm>
            <a:off x="10074065" y="2189814"/>
            <a:ext cx="0" cy="82867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Isosceles Triangle 84">
            <a:extLst>
              <a:ext uri="{FF2B5EF4-FFF2-40B4-BE49-F238E27FC236}">
                <a16:creationId xmlns:a16="http://schemas.microsoft.com/office/drawing/2014/main" id="{1B0532E6-D7A2-438F-917B-E0B0C3AB31A8}"/>
              </a:ext>
            </a:extLst>
          </p:cNvPr>
          <p:cNvSpPr/>
          <p:nvPr/>
        </p:nvSpPr>
        <p:spPr>
          <a:xfrm rot="5400000">
            <a:off x="9562358" y="2528346"/>
            <a:ext cx="174334" cy="150288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txBody>
          <a:bodyPr vert="horz" wrap="square" lIns="96000" tIns="45721" rIns="96000" bIns="45721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rgbClr val="FFFFFF"/>
              </a:solidFill>
              <a:ea typeface="Berthold Imago" pitchFamily="2" charset="-128"/>
              <a:cs typeface="Berthold Imago" pitchFamily="2" charset="-128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804223" y="2266021"/>
            <a:ext cx="8693405" cy="707886"/>
          </a:xfrm>
          <a:prstGeom prst="rect">
            <a:avLst/>
          </a:prstGeom>
        </p:spPr>
        <p:txBody>
          <a:bodyPr wrap="none" anchor="ctr" anchorCtr="0">
            <a:spAutoFit/>
          </a:bodyPr>
          <a:lstStyle/>
          <a:p>
            <a:pPr defTabSz="1219170">
              <a:spcBef>
                <a:spcPct val="0"/>
              </a:spcBef>
            </a:pPr>
            <a:r>
              <a:rPr lang="cs-CZ" sz="2000" b="1" dirty="0" smtClean="0">
                <a:solidFill>
                  <a:prstClr val="white"/>
                </a:solidFill>
                <a:latin typeface="Imago-Medium" pitchFamily="2" charset="0"/>
                <a:ea typeface="MS PGothic" pitchFamily="34" charset="-128"/>
                <a:cs typeface="Arial" panose="020B0604020202020204" pitchFamily="34" charset="0"/>
              </a:rPr>
              <a:t>Vyznačuje se vysokou četností </a:t>
            </a:r>
            <a:r>
              <a:rPr lang="cs-CZ" sz="2000" b="1" dirty="0" err="1" smtClean="0">
                <a:solidFill>
                  <a:prstClr val="white"/>
                </a:solidFill>
                <a:latin typeface="Imago-Medium" pitchFamily="2" charset="0"/>
                <a:ea typeface="MS PGothic" pitchFamily="34" charset="-128"/>
                <a:cs typeface="Arial" panose="020B0604020202020204" pitchFamily="34" charset="0"/>
              </a:rPr>
              <a:t>rekurence</a:t>
            </a:r>
            <a:r>
              <a:rPr lang="cs-CZ" sz="2000" b="1" dirty="0" smtClean="0">
                <a:solidFill>
                  <a:prstClr val="white"/>
                </a:solidFill>
                <a:latin typeface="Imago-Medium" pitchFamily="2" charset="0"/>
                <a:ea typeface="MS PGothic" pitchFamily="34" charset="-128"/>
                <a:cs typeface="Arial" panose="020B0604020202020204" pitchFamily="34" charset="0"/>
              </a:rPr>
              <a:t>, metastázy se častěji objevují </a:t>
            </a:r>
          </a:p>
          <a:p>
            <a:pPr defTabSz="1219170">
              <a:spcBef>
                <a:spcPct val="0"/>
              </a:spcBef>
            </a:pPr>
            <a:r>
              <a:rPr lang="cs-CZ" sz="2000" b="1" dirty="0" smtClean="0">
                <a:solidFill>
                  <a:prstClr val="white"/>
                </a:solidFill>
                <a:latin typeface="Imago-Medium" pitchFamily="2" charset="0"/>
                <a:ea typeface="MS PGothic" pitchFamily="34" charset="-128"/>
                <a:cs typeface="Arial" panose="020B0604020202020204" pitchFamily="34" charset="0"/>
              </a:rPr>
              <a:t>v plicích a mozku v porovnání s jinými subtypy karcinomu prsu</a:t>
            </a:r>
            <a:r>
              <a:rPr lang="cs-CZ" sz="2000" b="1" baseline="30000" dirty="0" smtClean="0">
                <a:solidFill>
                  <a:prstClr val="white"/>
                </a:solidFill>
                <a:latin typeface="Imago-Medium" pitchFamily="2" charset="0"/>
                <a:ea typeface="MS PGothic" pitchFamily="34" charset="-128"/>
                <a:cs typeface="Arial" panose="020B0604020202020204" pitchFamily="34" charset="0"/>
              </a:rPr>
              <a:t>2</a:t>
            </a:r>
            <a:endParaRPr lang="en-GB" sz="2000" b="1" baseline="30000" dirty="0">
              <a:solidFill>
                <a:prstClr val="white"/>
              </a:solidFill>
              <a:latin typeface="Imago-Medium" pitchFamily="2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9965031-7C48-4083-9571-898244DD1677}"/>
              </a:ext>
            </a:extLst>
          </p:cNvPr>
          <p:cNvSpPr/>
          <p:nvPr/>
        </p:nvSpPr>
        <p:spPr>
          <a:xfrm rot="16200000">
            <a:off x="4808322" y="-1137283"/>
            <a:ext cx="827300" cy="9654597"/>
          </a:xfrm>
          <a:prstGeom prst="rect">
            <a:avLst/>
          </a:prstGeom>
          <a:solidFill>
            <a:srgbClr val="0069D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spcBef>
                <a:spcPct val="0"/>
              </a:spcBef>
            </a:pPr>
            <a:endParaRPr lang="en-GB" sz="2400" i="1" dirty="0">
              <a:solidFill>
                <a:srgbClr val="060E9F"/>
              </a:solidFill>
            </a:endParaRPr>
          </a:p>
        </p:txBody>
      </p:sp>
      <p:sp>
        <p:nvSpPr>
          <p:cNvPr id="64" name="Round Same Side Corner Rectangle 63"/>
          <p:cNvSpPr/>
          <p:nvPr/>
        </p:nvSpPr>
        <p:spPr>
          <a:xfrm rot="5400000">
            <a:off x="10499168" y="2870481"/>
            <a:ext cx="827308" cy="1639069"/>
          </a:xfrm>
          <a:prstGeom prst="round2SameRect">
            <a:avLst/>
          </a:prstGeom>
          <a:solidFill>
            <a:srgbClr val="A6809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spcBef>
                <a:spcPct val="0"/>
              </a:spcBef>
            </a:pPr>
            <a:endParaRPr lang="en-GB" sz="2400" i="1" dirty="0">
              <a:solidFill>
                <a:srgbClr val="060E9F"/>
              </a:solidFill>
            </a:endParaRPr>
          </a:p>
        </p:txBody>
      </p:sp>
      <p:cxnSp>
        <p:nvCxnSpPr>
          <p:cNvPr id="68" name="Straight Connector 67"/>
          <p:cNvCxnSpPr>
            <a:cxnSpLocks/>
          </p:cNvCxnSpPr>
          <p:nvPr/>
        </p:nvCxnSpPr>
        <p:spPr>
          <a:xfrm>
            <a:off x="10074065" y="3275664"/>
            <a:ext cx="0" cy="83185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Freeform 5"/>
          <p:cNvSpPr>
            <a:spLocks noEditPoints="1"/>
          </p:cNvSpPr>
          <p:nvPr/>
        </p:nvSpPr>
        <p:spPr bwMode="auto">
          <a:xfrm>
            <a:off x="10776000" y="3386043"/>
            <a:ext cx="273645" cy="607944"/>
          </a:xfrm>
          <a:custGeom>
            <a:avLst/>
            <a:gdLst>
              <a:gd name="T0" fmla="*/ 161 w 161"/>
              <a:gd name="T1" fmla="*/ 140 h 362"/>
              <a:gd name="T2" fmla="*/ 161 w 161"/>
              <a:gd name="T3" fmla="*/ 23 h 362"/>
              <a:gd name="T4" fmla="*/ 138 w 161"/>
              <a:gd name="T5" fmla="*/ 0 h 362"/>
              <a:gd name="T6" fmla="*/ 22 w 161"/>
              <a:gd name="T7" fmla="*/ 0 h 362"/>
              <a:gd name="T8" fmla="*/ 0 w 161"/>
              <a:gd name="T9" fmla="*/ 23 h 362"/>
              <a:gd name="T10" fmla="*/ 0 w 161"/>
              <a:gd name="T11" fmla="*/ 140 h 362"/>
              <a:gd name="T12" fmla="*/ 60 w 161"/>
              <a:gd name="T13" fmla="*/ 198 h 362"/>
              <a:gd name="T14" fmla="*/ 60 w 161"/>
              <a:gd name="T15" fmla="*/ 198 h 362"/>
              <a:gd name="T16" fmla="*/ 60 w 161"/>
              <a:gd name="T17" fmla="*/ 199 h 362"/>
              <a:gd name="T18" fmla="*/ 67 w 161"/>
              <a:gd name="T19" fmla="*/ 206 h 362"/>
              <a:gd name="T20" fmla="*/ 68 w 161"/>
              <a:gd name="T21" fmla="*/ 206 h 362"/>
              <a:gd name="T22" fmla="*/ 65 w 161"/>
              <a:gd name="T23" fmla="*/ 209 h 362"/>
              <a:gd name="T24" fmla="*/ 65 w 161"/>
              <a:gd name="T25" fmla="*/ 220 h 362"/>
              <a:gd name="T26" fmla="*/ 68 w 161"/>
              <a:gd name="T27" fmla="*/ 223 h 362"/>
              <a:gd name="T28" fmla="*/ 77 w 161"/>
              <a:gd name="T29" fmla="*/ 223 h 362"/>
              <a:gd name="T30" fmla="*/ 77 w 161"/>
              <a:gd name="T31" fmla="*/ 243 h 362"/>
              <a:gd name="T32" fmla="*/ 74 w 161"/>
              <a:gd name="T33" fmla="*/ 243 h 362"/>
              <a:gd name="T34" fmla="*/ 71 w 161"/>
              <a:gd name="T35" fmla="*/ 246 h 362"/>
              <a:gd name="T36" fmla="*/ 71 w 161"/>
              <a:gd name="T37" fmla="*/ 295 h 362"/>
              <a:gd name="T38" fmla="*/ 74 w 161"/>
              <a:gd name="T39" fmla="*/ 299 h 362"/>
              <a:gd name="T40" fmla="*/ 77 w 161"/>
              <a:gd name="T41" fmla="*/ 299 h 362"/>
              <a:gd name="T42" fmla="*/ 77 w 161"/>
              <a:gd name="T43" fmla="*/ 324 h 362"/>
              <a:gd name="T44" fmla="*/ 88 w 161"/>
              <a:gd name="T45" fmla="*/ 351 h 362"/>
              <a:gd name="T46" fmla="*/ 127 w 161"/>
              <a:gd name="T47" fmla="*/ 362 h 362"/>
              <a:gd name="T48" fmla="*/ 141 w 161"/>
              <a:gd name="T49" fmla="*/ 361 h 362"/>
              <a:gd name="T50" fmla="*/ 144 w 161"/>
              <a:gd name="T51" fmla="*/ 357 h 362"/>
              <a:gd name="T52" fmla="*/ 139 w 161"/>
              <a:gd name="T53" fmla="*/ 354 h 362"/>
              <a:gd name="T54" fmla="*/ 93 w 161"/>
              <a:gd name="T55" fmla="*/ 345 h 362"/>
              <a:gd name="T56" fmla="*/ 84 w 161"/>
              <a:gd name="T57" fmla="*/ 324 h 362"/>
              <a:gd name="T58" fmla="*/ 84 w 161"/>
              <a:gd name="T59" fmla="*/ 299 h 362"/>
              <a:gd name="T60" fmla="*/ 86 w 161"/>
              <a:gd name="T61" fmla="*/ 299 h 362"/>
              <a:gd name="T62" fmla="*/ 90 w 161"/>
              <a:gd name="T63" fmla="*/ 295 h 362"/>
              <a:gd name="T64" fmla="*/ 90 w 161"/>
              <a:gd name="T65" fmla="*/ 246 h 362"/>
              <a:gd name="T66" fmla="*/ 86 w 161"/>
              <a:gd name="T67" fmla="*/ 243 h 362"/>
              <a:gd name="T68" fmla="*/ 84 w 161"/>
              <a:gd name="T69" fmla="*/ 243 h 362"/>
              <a:gd name="T70" fmla="*/ 84 w 161"/>
              <a:gd name="T71" fmla="*/ 223 h 362"/>
              <a:gd name="T72" fmla="*/ 92 w 161"/>
              <a:gd name="T73" fmla="*/ 223 h 362"/>
              <a:gd name="T74" fmla="*/ 95 w 161"/>
              <a:gd name="T75" fmla="*/ 220 h 362"/>
              <a:gd name="T76" fmla="*/ 95 w 161"/>
              <a:gd name="T77" fmla="*/ 209 h 362"/>
              <a:gd name="T78" fmla="*/ 92 w 161"/>
              <a:gd name="T79" fmla="*/ 206 h 362"/>
              <a:gd name="T80" fmla="*/ 94 w 161"/>
              <a:gd name="T81" fmla="*/ 206 h 362"/>
              <a:gd name="T82" fmla="*/ 101 w 161"/>
              <a:gd name="T83" fmla="*/ 199 h 362"/>
              <a:gd name="T84" fmla="*/ 101 w 161"/>
              <a:gd name="T85" fmla="*/ 198 h 362"/>
              <a:gd name="T86" fmla="*/ 101 w 161"/>
              <a:gd name="T87" fmla="*/ 198 h 362"/>
              <a:gd name="T88" fmla="*/ 161 w 161"/>
              <a:gd name="T89" fmla="*/ 140 h 362"/>
              <a:gd name="T90" fmla="*/ 22 w 161"/>
              <a:gd name="T91" fmla="*/ 8 h 362"/>
              <a:gd name="T92" fmla="*/ 138 w 161"/>
              <a:gd name="T93" fmla="*/ 8 h 362"/>
              <a:gd name="T94" fmla="*/ 153 w 161"/>
              <a:gd name="T95" fmla="*/ 23 h 362"/>
              <a:gd name="T96" fmla="*/ 153 w 161"/>
              <a:gd name="T97" fmla="*/ 61 h 362"/>
              <a:gd name="T98" fmla="*/ 7 w 161"/>
              <a:gd name="T99" fmla="*/ 61 h 362"/>
              <a:gd name="T100" fmla="*/ 7 w 161"/>
              <a:gd name="T101" fmla="*/ 23 h 362"/>
              <a:gd name="T102" fmla="*/ 22 w 161"/>
              <a:gd name="T103" fmla="*/ 8 h 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61" h="362">
                <a:moveTo>
                  <a:pt x="161" y="140"/>
                </a:moveTo>
                <a:cubicBezTo>
                  <a:pt x="161" y="23"/>
                  <a:pt x="161" y="23"/>
                  <a:pt x="161" y="23"/>
                </a:cubicBezTo>
                <a:cubicBezTo>
                  <a:pt x="161" y="11"/>
                  <a:pt x="150" y="0"/>
                  <a:pt x="138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10" y="0"/>
                  <a:pt x="0" y="11"/>
                  <a:pt x="0" y="23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52"/>
                  <a:pt x="47" y="198"/>
                  <a:pt x="60" y="198"/>
                </a:cubicBezTo>
                <a:cubicBezTo>
                  <a:pt x="60" y="198"/>
                  <a:pt x="60" y="198"/>
                  <a:pt x="60" y="198"/>
                </a:cubicBezTo>
                <a:cubicBezTo>
                  <a:pt x="60" y="198"/>
                  <a:pt x="60" y="199"/>
                  <a:pt x="60" y="199"/>
                </a:cubicBezTo>
                <a:cubicBezTo>
                  <a:pt x="60" y="203"/>
                  <a:pt x="63" y="206"/>
                  <a:pt x="67" y="206"/>
                </a:cubicBezTo>
                <a:cubicBezTo>
                  <a:pt x="68" y="206"/>
                  <a:pt x="68" y="206"/>
                  <a:pt x="68" y="206"/>
                </a:cubicBezTo>
                <a:cubicBezTo>
                  <a:pt x="67" y="206"/>
                  <a:pt x="65" y="207"/>
                  <a:pt x="65" y="209"/>
                </a:cubicBezTo>
                <a:cubicBezTo>
                  <a:pt x="65" y="220"/>
                  <a:pt x="65" y="220"/>
                  <a:pt x="65" y="220"/>
                </a:cubicBezTo>
                <a:cubicBezTo>
                  <a:pt x="65" y="221"/>
                  <a:pt x="67" y="223"/>
                  <a:pt x="68" y="223"/>
                </a:cubicBezTo>
                <a:cubicBezTo>
                  <a:pt x="77" y="223"/>
                  <a:pt x="77" y="223"/>
                  <a:pt x="77" y="223"/>
                </a:cubicBezTo>
                <a:cubicBezTo>
                  <a:pt x="77" y="243"/>
                  <a:pt x="77" y="243"/>
                  <a:pt x="77" y="243"/>
                </a:cubicBezTo>
                <a:cubicBezTo>
                  <a:pt x="74" y="243"/>
                  <a:pt x="74" y="243"/>
                  <a:pt x="74" y="243"/>
                </a:cubicBezTo>
                <a:cubicBezTo>
                  <a:pt x="72" y="243"/>
                  <a:pt x="71" y="244"/>
                  <a:pt x="71" y="246"/>
                </a:cubicBezTo>
                <a:cubicBezTo>
                  <a:pt x="71" y="295"/>
                  <a:pt x="71" y="295"/>
                  <a:pt x="71" y="295"/>
                </a:cubicBezTo>
                <a:cubicBezTo>
                  <a:pt x="71" y="298"/>
                  <a:pt x="72" y="299"/>
                  <a:pt x="74" y="299"/>
                </a:cubicBezTo>
                <a:cubicBezTo>
                  <a:pt x="77" y="299"/>
                  <a:pt x="77" y="299"/>
                  <a:pt x="77" y="299"/>
                </a:cubicBezTo>
                <a:cubicBezTo>
                  <a:pt x="77" y="324"/>
                  <a:pt x="77" y="324"/>
                  <a:pt x="77" y="324"/>
                </a:cubicBezTo>
                <a:cubicBezTo>
                  <a:pt x="77" y="335"/>
                  <a:pt x="80" y="344"/>
                  <a:pt x="88" y="351"/>
                </a:cubicBezTo>
                <a:cubicBezTo>
                  <a:pt x="99" y="360"/>
                  <a:pt x="115" y="362"/>
                  <a:pt x="127" y="362"/>
                </a:cubicBezTo>
                <a:cubicBezTo>
                  <a:pt x="134" y="362"/>
                  <a:pt x="140" y="361"/>
                  <a:pt x="141" y="361"/>
                </a:cubicBezTo>
                <a:cubicBezTo>
                  <a:pt x="143" y="361"/>
                  <a:pt x="144" y="359"/>
                  <a:pt x="144" y="357"/>
                </a:cubicBezTo>
                <a:cubicBezTo>
                  <a:pt x="143" y="355"/>
                  <a:pt x="141" y="354"/>
                  <a:pt x="139" y="354"/>
                </a:cubicBezTo>
                <a:cubicBezTo>
                  <a:pt x="139" y="354"/>
                  <a:pt x="108" y="359"/>
                  <a:pt x="93" y="345"/>
                </a:cubicBezTo>
                <a:cubicBezTo>
                  <a:pt x="87" y="340"/>
                  <a:pt x="84" y="333"/>
                  <a:pt x="84" y="324"/>
                </a:cubicBezTo>
                <a:cubicBezTo>
                  <a:pt x="84" y="299"/>
                  <a:pt x="84" y="299"/>
                  <a:pt x="84" y="299"/>
                </a:cubicBezTo>
                <a:cubicBezTo>
                  <a:pt x="86" y="299"/>
                  <a:pt x="86" y="299"/>
                  <a:pt x="86" y="299"/>
                </a:cubicBezTo>
                <a:cubicBezTo>
                  <a:pt x="88" y="299"/>
                  <a:pt x="90" y="298"/>
                  <a:pt x="90" y="295"/>
                </a:cubicBezTo>
                <a:cubicBezTo>
                  <a:pt x="90" y="246"/>
                  <a:pt x="90" y="246"/>
                  <a:pt x="90" y="246"/>
                </a:cubicBezTo>
                <a:cubicBezTo>
                  <a:pt x="90" y="244"/>
                  <a:pt x="88" y="243"/>
                  <a:pt x="86" y="243"/>
                </a:cubicBezTo>
                <a:cubicBezTo>
                  <a:pt x="84" y="243"/>
                  <a:pt x="84" y="243"/>
                  <a:pt x="84" y="243"/>
                </a:cubicBezTo>
                <a:cubicBezTo>
                  <a:pt x="84" y="223"/>
                  <a:pt x="84" y="223"/>
                  <a:pt x="84" y="223"/>
                </a:cubicBezTo>
                <a:cubicBezTo>
                  <a:pt x="92" y="223"/>
                  <a:pt x="92" y="223"/>
                  <a:pt x="92" y="223"/>
                </a:cubicBezTo>
                <a:cubicBezTo>
                  <a:pt x="94" y="223"/>
                  <a:pt x="95" y="221"/>
                  <a:pt x="95" y="220"/>
                </a:cubicBezTo>
                <a:cubicBezTo>
                  <a:pt x="95" y="209"/>
                  <a:pt x="95" y="209"/>
                  <a:pt x="95" y="209"/>
                </a:cubicBezTo>
                <a:cubicBezTo>
                  <a:pt x="95" y="207"/>
                  <a:pt x="94" y="206"/>
                  <a:pt x="92" y="206"/>
                </a:cubicBezTo>
                <a:cubicBezTo>
                  <a:pt x="94" y="206"/>
                  <a:pt x="94" y="206"/>
                  <a:pt x="94" y="206"/>
                </a:cubicBezTo>
                <a:cubicBezTo>
                  <a:pt x="98" y="206"/>
                  <a:pt x="101" y="203"/>
                  <a:pt x="101" y="199"/>
                </a:cubicBezTo>
                <a:cubicBezTo>
                  <a:pt x="101" y="199"/>
                  <a:pt x="101" y="198"/>
                  <a:pt x="101" y="198"/>
                </a:cubicBezTo>
                <a:cubicBezTo>
                  <a:pt x="101" y="198"/>
                  <a:pt x="101" y="198"/>
                  <a:pt x="101" y="198"/>
                </a:cubicBezTo>
                <a:cubicBezTo>
                  <a:pt x="113" y="198"/>
                  <a:pt x="161" y="152"/>
                  <a:pt x="161" y="140"/>
                </a:cubicBezTo>
                <a:close/>
                <a:moveTo>
                  <a:pt x="22" y="8"/>
                </a:moveTo>
                <a:cubicBezTo>
                  <a:pt x="138" y="8"/>
                  <a:pt x="138" y="8"/>
                  <a:pt x="138" y="8"/>
                </a:cubicBezTo>
                <a:cubicBezTo>
                  <a:pt x="146" y="8"/>
                  <a:pt x="153" y="15"/>
                  <a:pt x="153" y="23"/>
                </a:cubicBezTo>
                <a:cubicBezTo>
                  <a:pt x="153" y="61"/>
                  <a:pt x="153" y="61"/>
                  <a:pt x="153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7" y="23"/>
                  <a:pt x="7" y="23"/>
                  <a:pt x="7" y="23"/>
                </a:cubicBezTo>
                <a:cubicBezTo>
                  <a:pt x="7" y="15"/>
                  <a:pt x="14" y="8"/>
                  <a:pt x="22" y="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>
              <a:spcBef>
                <a:spcPct val="0"/>
              </a:spcBef>
            </a:pPr>
            <a:endParaRPr lang="en-GB" sz="2400" i="1" dirty="0">
              <a:solidFill>
                <a:srgbClr val="060E9F"/>
              </a:solidFill>
              <a:latin typeface="Imago-Medium" pitchFamily="2" charset="0"/>
              <a:ea typeface="MS PGothic" pitchFamily="34" charset="-128"/>
            </a:endParaRPr>
          </a:p>
        </p:txBody>
      </p:sp>
      <p:sp>
        <p:nvSpPr>
          <p:cNvPr id="86" name="Isosceles Triangle 85">
            <a:extLst>
              <a:ext uri="{FF2B5EF4-FFF2-40B4-BE49-F238E27FC236}">
                <a16:creationId xmlns:a16="http://schemas.microsoft.com/office/drawing/2014/main" id="{9003E752-6CDD-4C86-8672-BC278330AD4B}"/>
              </a:ext>
            </a:extLst>
          </p:cNvPr>
          <p:cNvSpPr/>
          <p:nvPr/>
        </p:nvSpPr>
        <p:spPr>
          <a:xfrm rot="5400000">
            <a:off x="9562358" y="3614871"/>
            <a:ext cx="174334" cy="150288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txBody>
          <a:bodyPr vert="horz" wrap="square" lIns="96000" tIns="45721" rIns="96000" bIns="45721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rgbClr val="FFFFFF"/>
              </a:solidFill>
              <a:ea typeface="Berthold Imago" pitchFamily="2" charset="-128"/>
              <a:cs typeface="Berthold Imago" pitchFamily="2" charset="-128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804224" y="3503139"/>
            <a:ext cx="7092006" cy="400110"/>
          </a:xfrm>
          <a:prstGeom prst="rect">
            <a:avLst/>
          </a:prstGeom>
        </p:spPr>
        <p:txBody>
          <a:bodyPr wrap="none" anchor="ctr" anchorCtr="0">
            <a:spAutoFit/>
          </a:bodyPr>
          <a:lstStyle/>
          <a:p>
            <a:pPr defTabSz="948243">
              <a:spcBef>
                <a:spcPct val="0"/>
              </a:spcBef>
              <a:spcAft>
                <a:spcPct val="35000"/>
              </a:spcAft>
            </a:pPr>
            <a:r>
              <a:rPr lang="en-GB" sz="2000" b="1" dirty="0" smtClean="0">
                <a:solidFill>
                  <a:prstClr val="white"/>
                </a:solidFill>
                <a:latin typeface="Imago-Medium" pitchFamily="2" charset="0"/>
                <a:ea typeface="MS PGothic" pitchFamily="34" charset="-128"/>
                <a:cs typeface="Arial" pitchFamily="34" charset="0"/>
              </a:rPr>
              <a:t>N</a:t>
            </a:r>
            <a:r>
              <a:rPr lang="cs-CZ" sz="2000" b="1" dirty="0" err="1" smtClean="0">
                <a:solidFill>
                  <a:prstClr val="white"/>
                </a:solidFill>
                <a:latin typeface="Imago-Medium" pitchFamily="2" charset="0"/>
                <a:ea typeface="MS PGothic" pitchFamily="34" charset="-128"/>
                <a:cs typeface="Arial" pitchFamily="34" charset="0"/>
              </a:rPr>
              <a:t>ení</a:t>
            </a:r>
            <a:r>
              <a:rPr lang="cs-CZ" sz="2000" b="1" dirty="0" smtClean="0">
                <a:solidFill>
                  <a:prstClr val="white"/>
                </a:solidFill>
                <a:latin typeface="Imago-Medium" pitchFamily="2" charset="0"/>
                <a:ea typeface="MS PGothic" pitchFamily="34" charset="-128"/>
                <a:cs typeface="Arial" pitchFamily="34" charset="0"/>
              </a:rPr>
              <a:t> vhodný pro </a:t>
            </a:r>
            <a:r>
              <a:rPr lang="en-GB" sz="2000" b="1" dirty="0" err="1" smtClean="0">
                <a:solidFill>
                  <a:prstClr val="white"/>
                </a:solidFill>
                <a:latin typeface="Imago-Medium" pitchFamily="2" charset="0"/>
                <a:ea typeface="MS PGothic" pitchFamily="34" charset="-128"/>
                <a:cs typeface="Arial" pitchFamily="34" charset="0"/>
              </a:rPr>
              <a:t>hormon</a:t>
            </a:r>
            <a:r>
              <a:rPr lang="cs-CZ" sz="2000" b="1" dirty="0" err="1" smtClean="0">
                <a:solidFill>
                  <a:prstClr val="white"/>
                </a:solidFill>
                <a:latin typeface="Imago-Medium" pitchFamily="2" charset="0"/>
                <a:ea typeface="MS PGothic" pitchFamily="34" charset="-128"/>
                <a:cs typeface="Arial" pitchFamily="34" charset="0"/>
              </a:rPr>
              <a:t>ální</a:t>
            </a:r>
            <a:r>
              <a:rPr lang="cs-CZ" sz="2000" b="1" dirty="0" smtClean="0">
                <a:solidFill>
                  <a:prstClr val="white"/>
                </a:solidFill>
                <a:latin typeface="Imago-Medium" pitchFamily="2" charset="0"/>
                <a:ea typeface="MS PGothic" pitchFamily="34" charset="-128"/>
                <a:cs typeface="Arial" pitchFamily="34" charset="0"/>
              </a:rPr>
              <a:t> ani pro </a:t>
            </a:r>
            <a:r>
              <a:rPr lang="en-GB" sz="2000" b="1" dirty="0" smtClean="0">
                <a:solidFill>
                  <a:prstClr val="white"/>
                </a:solidFill>
                <a:latin typeface="Imago-Medium" pitchFamily="2" charset="0"/>
                <a:ea typeface="MS PGothic" pitchFamily="34" charset="-128"/>
                <a:cs typeface="Arial" pitchFamily="34" charset="0"/>
              </a:rPr>
              <a:t>HER2-</a:t>
            </a:r>
            <a:r>
              <a:rPr lang="cs-CZ" sz="2000" b="1" dirty="0" smtClean="0">
                <a:solidFill>
                  <a:prstClr val="white"/>
                </a:solidFill>
                <a:latin typeface="Imago-Medium" pitchFamily="2" charset="0"/>
                <a:ea typeface="MS PGothic" pitchFamily="34" charset="-128"/>
                <a:cs typeface="Arial" pitchFamily="34" charset="0"/>
              </a:rPr>
              <a:t>cílenou </a:t>
            </a:r>
            <a:r>
              <a:rPr lang="cs-CZ" sz="2000" b="1" dirty="0" smtClean="0">
                <a:solidFill>
                  <a:srgbClr val="FFFFFF"/>
                </a:solidFill>
                <a:latin typeface="Imago-Medium" pitchFamily="2" charset="0"/>
                <a:ea typeface="MS PGothic" pitchFamily="34" charset="-128"/>
                <a:cs typeface="Arial" pitchFamily="34" charset="0"/>
              </a:rPr>
              <a:t>léčbu</a:t>
            </a:r>
            <a:r>
              <a:rPr lang="cs-CZ" sz="2000" b="1" baseline="30000" dirty="0" smtClean="0">
                <a:solidFill>
                  <a:srgbClr val="FFFFFF"/>
                </a:solidFill>
                <a:latin typeface="Imago-Medium" pitchFamily="2" charset="0"/>
                <a:ea typeface="MS PGothic" pitchFamily="34" charset="-128"/>
                <a:cs typeface="Arial" pitchFamily="34" charset="0"/>
              </a:rPr>
              <a:t>2,3</a:t>
            </a:r>
            <a:endParaRPr lang="en-GB" sz="2000" b="1" baseline="30000" dirty="0">
              <a:solidFill>
                <a:srgbClr val="FFFFFF"/>
              </a:solidFill>
              <a:latin typeface="Imago-Medium" pitchFamily="2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F5A9651-5B41-467C-8BFF-E7045CB9A2A9}"/>
              </a:ext>
            </a:extLst>
          </p:cNvPr>
          <p:cNvSpPr/>
          <p:nvPr/>
        </p:nvSpPr>
        <p:spPr>
          <a:xfrm rot="16200000">
            <a:off x="4820154" y="-39648"/>
            <a:ext cx="827300" cy="9654597"/>
          </a:xfrm>
          <a:prstGeom prst="rect">
            <a:avLst/>
          </a:prstGeom>
          <a:solidFill>
            <a:srgbClr val="00339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spcBef>
                <a:spcPct val="0"/>
              </a:spcBef>
            </a:pPr>
            <a:endParaRPr lang="en-GB" sz="2400" i="1" dirty="0">
              <a:solidFill>
                <a:srgbClr val="060E9F"/>
              </a:solidFill>
            </a:endParaRPr>
          </a:p>
        </p:txBody>
      </p:sp>
      <p:sp>
        <p:nvSpPr>
          <p:cNvPr id="43" name="Round Same Side Corner Rectangle 42"/>
          <p:cNvSpPr/>
          <p:nvPr/>
        </p:nvSpPr>
        <p:spPr>
          <a:xfrm rot="5400000">
            <a:off x="10499168" y="3968116"/>
            <a:ext cx="827308" cy="1639069"/>
          </a:xfrm>
          <a:prstGeom prst="round2SameRect">
            <a:avLst/>
          </a:prstGeom>
          <a:solidFill>
            <a:srgbClr val="D1B2C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spcBef>
                <a:spcPct val="0"/>
              </a:spcBef>
            </a:pPr>
            <a:endParaRPr lang="en-GB" sz="2400" i="1" dirty="0">
              <a:solidFill>
                <a:srgbClr val="060E9F"/>
              </a:solidFill>
            </a:endParaRPr>
          </a:p>
        </p:txBody>
      </p:sp>
      <p:cxnSp>
        <p:nvCxnSpPr>
          <p:cNvPr id="45" name="Straight Connector 44"/>
          <p:cNvCxnSpPr>
            <a:cxnSpLocks/>
          </p:cNvCxnSpPr>
          <p:nvPr/>
        </p:nvCxnSpPr>
        <p:spPr>
          <a:xfrm>
            <a:off x="10074065" y="4353576"/>
            <a:ext cx="0" cy="8509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10581630" y="4479702"/>
            <a:ext cx="662385" cy="615896"/>
            <a:chOff x="8167687" y="223838"/>
            <a:chExt cx="547688" cy="536575"/>
          </a:xfrm>
          <a:solidFill>
            <a:srgbClr val="7F4B72"/>
          </a:solidFill>
        </p:grpSpPr>
        <p:sp>
          <p:nvSpPr>
            <p:cNvPr id="27" name="Rectangle 146"/>
            <p:cNvSpPr>
              <a:spLocks noChangeArrowheads="1"/>
            </p:cNvSpPr>
            <p:nvPr/>
          </p:nvSpPr>
          <p:spPr bwMode="auto">
            <a:xfrm>
              <a:off x="8474075" y="384176"/>
              <a:ext cx="7938" cy="714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8" name="Freeform 147"/>
            <p:cNvSpPr>
              <a:spLocks/>
            </p:cNvSpPr>
            <p:nvPr/>
          </p:nvSpPr>
          <p:spPr bwMode="auto">
            <a:xfrm>
              <a:off x="8558212" y="461963"/>
              <a:ext cx="53975" cy="44450"/>
            </a:xfrm>
            <a:custGeom>
              <a:avLst/>
              <a:gdLst>
                <a:gd name="T0" fmla="*/ 4 w 34"/>
                <a:gd name="T1" fmla="*/ 28 h 28"/>
                <a:gd name="T2" fmla="*/ 0 w 34"/>
                <a:gd name="T3" fmla="*/ 23 h 28"/>
                <a:gd name="T4" fmla="*/ 31 w 34"/>
                <a:gd name="T5" fmla="*/ 0 h 28"/>
                <a:gd name="T6" fmla="*/ 34 w 34"/>
                <a:gd name="T7" fmla="*/ 3 h 28"/>
                <a:gd name="T8" fmla="*/ 4 w 34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8">
                  <a:moveTo>
                    <a:pt x="4" y="28"/>
                  </a:moveTo>
                  <a:lnTo>
                    <a:pt x="0" y="23"/>
                  </a:lnTo>
                  <a:lnTo>
                    <a:pt x="31" y="0"/>
                  </a:lnTo>
                  <a:lnTo>
                    <a:pt x="34" y="3"/>
                  </a:lnTo>
                  <a:lnTo>
                    <a:pt x="4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9" name="Freeform 148"/>
            <p:cNvSpPr>
              <a:spLocks/>
            </p:cNvSpPr>
            <p:nvPr/>
          </p:nvSpPr>
          <p:spPr bwMode="auto">
            <a:xfrm>
              <a:off x="8356600" y="563563"/>
              <a:ext cx="46038" cy="23813"/>
            </a:xfrm>
            <a:custGeom>
              <a:avLst/>
              <a:gdLst>
                <a:gd name="T0" fmla="*/ 3 w 29"/>
                <a:gd name="T1" fmla="*/ 15 h 15"/>
                <a:gd name="T2" fmla="*/ 0 w 29"/>
                <a:gd name="T3" fmla="*/ 10 h 15"/>
                <a:gd name="T4" fmla="*/ 28 w 29"/>
                <a:gd name="T5" fmla="*/ 0 h 15"/>
                <a:gd name="T6" fmla="*/ 29 w 29"/>
                <a:gd name="T7" fmla="*/ 5 h 15"/>
                <a:gd name="T8" fmla="*/ 3 w 29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5">
                  <a:moveTo>
                    <a:pt x="3" y="15"/>
                  </a:moveTo>
                  <a:lnTo>
                    <a:pt x="0" y="10"/>
                  </a:lnTo>
                  <a:lnTo>
                    <a:pt x="28" y="0"/>
                  </a:lnTo>
                  <a:lnTo>
                    <a:pt x="29" y="5"/>
                  </a:lnTo>
                  <a:lnTo>
                    <a:pt x="3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30" name="Freeform 149"/>
            <p:cNvSpPr>
              <a:spLocks/>
            </p:cNvSpPr>
            <p:nvPr/>
          </p:nvSpPr>
          <p:spPr bwMode="auto">
            <a:xfrm>
              <a:off x="8535987" y="617538"/>
              <a:ext cx="30163" cy="42863"/>
            </a:xfrm>
            <a:custGeom>
              <a:avLst/>
              <a:gdLst>
                <a:gd name="T0" fmla="*/ 0 w 19"/>
                <a:gd name="T1" fmla="*/ 2 h 27"/>
                <a:gd name="T2" fmla="*/ 5 w 19"/>
                <a:gd name="T3" fmla="*/ 0 h 27"/>
                <a:gd name="T4" fmla="*/ 19 w 19"/>
                <a:gd name="T5" fmla="*/ 25 h 27"/>
                <a:gd name="T6" fmla="*/ 15 w 19"/>
                <a:gd name="T7" fmla="*/ 27 h 27"/>
                <a:gd name="T8" fmla="*/ 0 w 19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7">
                  <a:moveTo>
                    <a:pt x="0" y="2"/>
                  </a:moveTo>
                  <a:lnTo>
                    <a:pt x="5" y="0"/>
                  </a:lnTo>
                  <a:lnTo>
                    <a:pt x="19" y="25"/>
                  </a:lnTo>
                  <a:lnTo>
                    <a:pt x="15" y="27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31" name="Freeform 150"/>
            <p:cNvSpPr>
              <a:spLocks noEditPoints="1"/>
            </p:cNvSpPr>
            <p:nvPr/>
          </p:nvSpPr>
          <p:spPr bwMode="auto">
            <a:xfrm>
              <a:off x="8167687" y="534988"/>
              <a:ext cx="185738" cy="185738"/>
            </a:xfrm>
            <a:custGeom>
              <a:avLst/>
              <a:gdLst>
                <a:gd name="T0" fmla="*/ 46 w 93"/>
                <a:gd name="T1" fmla="*/ 0 h 93"/>
                <a:gd name="T2" fmla="*/ 0 w 93"/>
                <a:gd name="T3" fmla="*/ 46 h 93"/>
                <a:gd name="T4" fmla="*/ 46 w 93"/>
                <a:gd name="T5" fmla="*/ 93 h 93"/>
                <a:gd name="T6" fmla="*/ 93 w 93"/>
                <a:gd name="T7" fmla="*/ 46 h 93"/>
                <a:gd name="T8" fmla="*/ 46 w 93"/>
                <a:gd name="T9" fmla="*/ 0 h 93"/>
                <a:gd name="T10" fmla="*/ 22 w 93"/>
                <a:gd name="T11" fmla="*/ 33 h 93"/>
                <a:gd name="T12" fmla="*/ 17 w 93"/>
                <a:gd name="T13" fmla="*/ 28 h 93"/>
                <a:gd name="T14" fmla="*/ 22 w 93"/>
                <a:gd name="T15" fmla="*/ 23 h 93"/>
                <a:gd name="T16" fmla="*/ 27 w 93"/>
                <a:gd name="T17" fmla="*/ 28 h 93"/>
                <a:gd name="T18" fmla="*/ 22 w 93"/>
                <a:gd name="T19" fmla="*/ 3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" h="93">
                  <a:moveTo>
                    <a:pt x="46" y="0"/>
                  </a:moveTo>
                  <a:cubicBezTo>
                    <a:pt x="21" y="0"/>
                    <a:pt x="0" y="21"/>
                    <a:pt x="0" y="46"/>
                  </a:cubicBezTo>
                  <a:cubicBezTo>
                    <a:pt x="0" y="72"/>
                    <a:pt x="21" y="93"/>
                    <a:pt x="46" y="93"/>
                  </a:cubicBezTo>
                  <a:cubicBezTo>
                    <a:pt x="72" y="93"/>
                    <a:pt x="93" y="72"/>
                    <a:pt x="93" y="46"/>
                  </a:cubicBezTo>
                  <a:cubicBezTo>
                    <a:pt x="93" y="21"/>
                    <a:pt x="72" y="0"/>
                    <a:pt x="46" y="0"/>
                  </a:cubicBezTo>
                  <a:close/>
                  <a:moveTo>
                    <a:pt x="22" y="33"/>
                  </a:moveTo>
                  <a:cubicBezTo>
                    <a:pt x="19" y="33"/>
                    <a:pt x="17" y="30"/>
                    <a:pt x="17" y="28"/>
                  </a:cubicBezTo>
                  <a:cubicBezTo>
                    <a:pt x="17" y="25"/>
                    <a:pt x="19" y="23"/>
                    <a:pt x="22" y="23"/>
                  </a:cubicBezTo>
                  <a:cubicBezTo>
                    <a:pt x="25" y="23"/>
                    <a:pt x="27" y="25"/>
                    <a:pt x="27" y="28"/>
                  </a:cubicBezTo>
                  <a:cubicBezTo>
                    <a:pt x="27" y="30"/>
                    <a:pt x="25" y="33"/>
                    <a:pt x="22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32" name="Freeform 151"/>
            <p:cNvSpPr>
              <a:spLocks noEditPoints="1"/>
            </p:cNvSpPr>
            <p:nvPr/>
          </p:nvSpPr>
          <p:spPr bwMode="auto">
            <a:xfrm>
              <a:off x="8420100" y="474663"/>
              <a:ext cx="131763" cy="131763"/>
            </a:xfrm>
            <a:custGeom>
              <a:avLst/>
              <a:gdLst>
                <a:gd name="T0" fmla="*/ 33 w 66"/>
                <a:gd name="T1" fmla="*/ 0 h 66"/>
                <a:gd name="T2" fmla="*/ 0 w 66"/>
                <a:gd name="T3" fmla="*/ 33 h 66"/>
                <a:gd name="T4" fmla="*/ 33 w 66"/>
                <a:gd name="T5" fmla="*/ 66 h 66"/>
                <a:gd name="T6" fmla="*/ 66 w 66"/>
                <a:gd name="T7" fmla="*/ 33 h 66"/>
                <a:gd name="T8" fmla="*/ 33 w 66"/>
                <a:gd name="T9" fmla="*/ 0 h 66"/>
                <a:gd name="T10" fmla="*/ 16 w 66"/>
                <a:gd name="T11" fmla="*/ 27 h 66"/>
                <a:gd name="T12" fmla="*/ 11 w 66"/>
                <a:gd name="T13" fmla="*/ 22 h 66"/>
                <a:gd name="T14" fmla="*/ 16 w 66"/>
                <a:gd name="T15" fmla="*/ 17 h 66"/>
                <a:gd name="T16" fmla="*/ 21 w 66"/>
                <a:gd name="T17" fmla="*/ 22 h 66"/>
                <a:gd name="T18" fmla="*/ 16 w 66"/>
                <a:gd name="T19" fmla="*/ 2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66">
                  <a:moveTo>
                    <a:pt x="33" y="0"/>
                  </a:moveTo>
                  <a:cubicBezTo>
                    <a:pt x="14" y="0"/>
                    <a:pt x="0" y="15"/>
                    <a:pt x="0" y="33"/>
                  </a:cubicBezTo>
                  <a:cubicBezTo>
                    <a:pt x="0" y="52"/>
                    <a:pt x="14" y="66"/>
                    <a:pt x="33" y="66"/>
                  </a:cubicBezTo>
                  <a:cubicBezTo>
                    <a:pt x="51" y="66"/>
                    <a:pt x="66" y="52"/>
                    <a:pt x="66" y="33"/>
                  </a:cubicBezTo>
                  <a:cubicBezTo>
                    <a:pt x="66" y="15"/>
                    <a:pt x="51" y="0"/>
                    <a:pt x="33" y="0"/>
                  </a:cubicBezTo>
                  <a:close/>
                  <a:moveTo>
                    <a:pt x="16" y="27"/>
                  </a:moveTo>
                  <a:cubicBezTo>
                    <a:pt x="14" y="27"/>
                    <a:pt x="11" y="25"/>
                    <a:pt x="11" y="22"/>
                  </a:cubicBezTo>
                  <a:cubicBezTo>
                    <a:pt x="11" y="19"/>
                    <a:pt x="14" y="17"/>
                    <a:pt x="16" y="17"/>
                  </a:cubicBezTo>
                  <a:cubicBezTo>
                    <a:pt x="19" y="17"/>
                    <a:pt x="21" y="19"/>
                    <a:pt x="21" y="22"/>
                  </a:cubicBezTo>
                  <a:cubicBezTo>
                    <a:pt x="21" y="25"/>
                    <a:pt x="19" y="27"/>
                    <a:pt x="16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33" name="Freeform 152"/>
            <p:cNvSpPr>
              <a:spLocks noEditPoints="1"/>
            </p:cNvSpPr>
            <p:nvPr/>
          </p:nvSpPr>
          <p:spPr bwMode="auto">
            <a:xfrm>
              <a:off x="8402637" y="223838"/>
              <a:ext cx="152400" cy="152400"/>
            </a:xfrm>
            <a:custGeom>
              <a:avLst/>
              <a:gdLst>
                <a:gd name="T0" fmla="*/ 38 w 76"/>
                <a:gd name="T1" fmla="*/ 0 h 76"/>
                <a:gd name="T2" fmla="*/ 0 w 76"/>
                <a:gd name="T3" fmla="*/ 38 h 76"/>
                <a:gd name="T4" fmla="*/ 38 w 76"/>
                <a:gd name="T5" fmla="*/ 76 h 76"/>
                <a:gd name="T6" fmla="*/ 76 w 76"/>
                <a:gd name="T7" fmla="*/ 38 h 76"/>
                <a:gd name="T8" fmla="*/ 38 w 76"/>
                <a:gd name="T9" fmla="*/ 0 h 76"/>
                <a:gd name="T10" fmla="*/ 17 w 76"/>
                <a:gd name="T11" fmla="*/ 28 h 76"/>
                <a:gd name="T12" fmla="*/ 12 w 76"/>
                <a:gd name="T13" fmla="*/ 23 h 76"/>
                <a:gd name="T14" fmla="*/ 17 w 76"/>
                <a:gd name="T15" fmla="*/ 18 h 76"/>
                <a:gd name="T16" fmla="*/ 22 w 76"/>
                <a:gd name="T17" fmla="*/ 23 h 76"/>
                <a:gd name="T18" fmla="*/ 17 w 76"/>
                <a:gd name="T19" fmla="*/ 2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76">
                  <a:moveTo>
                    <a:pt x="38" y="0"/>
                  </a:moveTo>
                  <a:cubicBezTo>
                    <a:pt x="17" y="0"/>
                    <a:pt x="0" y="17"/>
                    <a:pt x="0" y="38"/>
                  </a:cubicBezTo>
                  <a:cubicBezTo>
                    <a:pt x="0" y="59"/>
                    <a:pt x="17" y="76"/>
                    <a:pt x="38" y="76"/>
                  </a:cubicBezTo>
                  <a:cubicBezTo>
                    <a:pt x="59" y="76"/>
                    <a:pt x="76" y="59"/>
                    <a:pt x="76" y="38"/>
                  </a:cubicBezTo>
                  <a:cubicBezTo>
                    <a:pt x="76" y="17"/>
                    <a:pt x="59" y="0"/>
                    <a:pt x="38" y="0"/>
                  </a:cubicBezTo>
                  <a:close/>
                  <a:moveTo>
                    <a:pt x="17" y="28"/>
                  </a:moveTo>
                  <a:cubicBezTo>
                    <a:pt x="14" y="28"/>
                    <a:pt x="12" y="25"/>
                    <a:pt x="12" y="23"/>
                  </a:cubicBezTo>
                  <a:cubicBezTo>
                    <a:pt x="12" y="20"/>
                    <a:pt x="14" y="18"/>
                    <a:pt x="17" y="18"/>
                  </a:cubicBezTo>
                  <a:cubicBezTo>
                    <a:pt x="20" y="18"/>
                    <a:pt x="22" y="20"/>
                    <a:pt x="22" y="23"/>
                  </a:cubicBezTo>
                  <a:cubicBezTo>
                    <a:pt x="22" y="25"/>
                    <a:pt x="20" y="28"/>
                    <a:pt x="17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34" name="Freeform 153"/>
            <p:cNvSpPr>
              <a:spLocks noEditPoints="1"/>
            </p:cNvSpPr>
            <p:nvPr/>
          </p:nvSpPr>
          <p:spPr bwMode="auto">
            <a:xfrm>
              <a:off x="8623300" y="384176"/>
              <a:ext cx="92075" cy="90488"/>
            </a:xfrm>
            <a:custGeom>
              <a:avLst/>
              <a:gdLst>
                <a:gd name="T0" fmla="*/ 23 w 46"/>
                <a:gd name="T1" fmla="*/ 0 h 46"/>
                <a:gd name="T2" fmla="*/ 0 w 46"/>
                <a:gd name="T3" fmla="*/ 23 h 46"/>
                <a:gd name="T4" fmla="*/ 23 w 46"/>
                <a:gd name="T5" fmla="*/ 46 h 46"/>
                <a:gd name="T6" fmla="*/ 46 w 46"/>
                <a:gd name="T7" fmla="*/ 23 h 46"/>
                <a:gd name="T8" fmla="*/ 23 w 46"/>
                <a:gd name="T9" fmla="*/ 0 h 46"/>
                <a:gd name="T10" fmla="*/ 14 w 46"/>
                <a:gd name="T11" fmla="*/ 19 h 46"/>
                <a:gd name="T12" fmla="*/ 9 w 46"/>
                <a:gd name="T13" fmla="*/ 14 h 46"/>
                <a:gd name="T14" fmla="*/ 14 w 46"/>
                <a:gd name="T15" fmla="*/ 9 h 46"/>
                <a:gd name="T16" fmla="*/ 19 w 46"/>
                <a:gd name="T17" fmla="*/ 14 h 46"/>
                <a:gd name="T18" fmla="*/ 14 w 46"/>
                <a:gd name="T19" fmla="*/ 1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46">
                  <a:moveTo>
                    <a:pt x="23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36"/>
                    <a:pt x="10" y="46"/>
                    <a:pt x="23" y="46"/>
                  </a:cubicBezTo>
                  <a:cubicBezTo>
                    <a:pt x="36" y="46"/>
                    <a:pt x="46" y="36"/>
                    <a:pt x="46" y="23"/>
                  </a:cubicBezTo>
                  <a:cubicBezTo>
                    <a:pt x="46" y="10"/>
                    <a:pt x="36" y="0"/>
                    <a:pt x="23" y="0"/>
                  </a:cubicBezTo>
                  <a:close/>
                  <a:moveTo>
                    <a:pt x="14" y="19"/>
                  </a:moveTo>
                  <a:cubicBezTo>
                    <a:pt x="11" y="19"/>
                    <a:pt x="9" y="17"/>
                    <a:pt x="9" y="14"/>
                  </a:cubicBezTo>
                  <a:cubicBezTo>
                    <a:pt x="9" y="11"/>
                    <a:pt x="11" y="9"/>
                    <a:pt x="14" y="9"/>
                  </a:cubicBezTo>
                  <a:cubicBezTo>
                    <a:pt x="17" y="9"/>
                    <a:pt x="19" y="11"/>
                    <a:pt x="19" y="14"/>
                  </a:cubicBezTo>
                  <a:cubicBezTo>
                    <a:pt x="19" y="17"/>
                    <a:pt x="17" y="19"/>
                    <a:pt x="14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35" name="Freeform 154"/>
            <p:cNvSpPr>
              <a:spLocks noEditPoints="1"/>
            </p:cNvSpPr>
            <p:nvPr/>
          </p:nvSpPr>
          <p:spPr bwMode="auto">
            <a:xfrm>
              <a:off x="8542337" y="668338"/>
              <a:ext cx="93663" cy="92075"/>
            </a:xfrm>
            <a:custGeom>
              <a:avLst/>
              <a:gdLst>
                <a:gd name="T0" fmla="*/ 24 w 47"/>
                <a:gd name="T1" fmla="*/ 0 h 46"/>
                <a:gd name="T2" fmla="*/ 0 w 47"/>
                <a:gd name="T3" fmla="*/ 23 h 46"/>
                <a:gd name="T4" fmla="*/ 24 w 47"/>
                <a:gd name="T5" fmla="*/ 46 h 46"/>
                <a:gd name="T6" fmla="*/ 47 w 47"/>
                <a:gd name="T7" fmla="*/ 23 h 46"/>
                <a:gd name="T8" fmla="*/ 24 w 47"/>
                <a:gd name="T9" fmla="*/ 0 h 46"/>
                <a:gd name="T10" fmla="*/ 15 w 47"/>
                <a:gd name="T11" fmla="*/ 19 h 46"/>
                <a:gd name="T12" fmla="*/ 10 w 47"/>
                <a:gd name="T13" fmla="*/ 14 h 46"/>
                <a:gd name="T14" fmla="*/ 15 w 47"/>
                <a:gd name="T15" fmla="*/ 9 h 46"/>
                <a:gd name="T16" fmla="*/ 20 w 47"/>
                <a:gd name="T17" fmla="*/ 14 h 46"/>
                <a:gd name="T18" fmla="*/ 15 w 47"/>
                <a:gd name="T19" fmla="*/ 1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6">
                  <a:moveTo>
                    <a:pt x="24" y="0"/>
                  </a:moveTo>
                  <a:cubicBezTo>
                    <a:pt x="11" y="0"/>
                    <a:pt x="0" y="10"/>
                    <a:pt x="0" y="23"/>
                  </a:cubicBezTo>
                  <a:cubicBezTo>
                    <a:pt x="0" y="36"/>
                    <a:pt x="11" y="46"/>
                    <a:pt x="24" y="46"/>
                  </a:cubicBezTo>
                  <a:cubicBezTo>
                    <a:pt x="36" y="46"/>
                    <a:pt x="47" y="36"/>
                    <a:pt x="47" y="23"/>
                  </a:cubicBezTo>
                  <a:cubicBezTo>
                    <a:pt x="47" y="10"/>
                    <a:pt x="36" y="0"/>
                    <a:pt x="24" y="0"/>
                  </a:cubicBezTo>
                  <a:close/>
                  <a:moveTo>
                    <a:pt x="15" y="19"/>
                  </a:moveTo>
                  <a:cubicBezTo>
                    <a:pt x="12" y="19"/>
                    <a:pt x="10" y="17"/>
                    <a:pt x="10" y="14"/>
                  </a:cubicBezTo>
                  <a:cubicBezTo>
                    <a:pt x="10" y="12"/>
                    <a:pt x="12" y="9"/>
                    <a:pt x="15" y="9"/>
                  </a:cubicBezTo>
                  <a:cubicBezTo>
                    <a:pt x="18" y="9"/>
                    <a:pt x="20" y="12"/>
                    <a:pt x="20" y="14"/>
                  </a:cubicBezTo>
                  <a:cubicBezTo>
                    <a:pt x="20" y="17"/>
                    <a:pt x="18" y="19"/>
                    <a:pt x="15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87" name="Isosceles Triangle 86">
            <a:extLst>
              <a:ext uri="{FF2B5EF4-FFF2-40B4-BE49-F238E27FC236}">
                <a16:creationId xmlns:a16="http://schemas.microsoft.com/office/drawing/2014/main" id="{558105CF-FF92-4EC1-ADD1-E9C90A5CF348}"/>
              </a:ext>
            </a:extLst>
          </p:cNvPr>
          <p:cNvSpPr/>
          <p:nvPr/>
        </p:nvSpPr>
        <p:spPr>
          <a:xfrm rot="5400000">
            <a:off x="9562358" y="4712506"/>
            <a:ext cx="174334" cy="150288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  <a:effectLst/>
        </p:spPr>
        <p:txBody>
          <a:bodyPr vert="horz" wrap="square" lIns="96000" tIns="45721" rIns="96000" bIns="45721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rgbClr val="FFFFFF"/>
              </a:solidFill>
              <a:ea typeface="Berthold Imago" pitchFamily="2" charset="-128"/>
              <a:cs typeface="Berthold Imago" pitchFamily="2" charset="-128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04224" y="4431143"/>
            <a:ext cx="6139822" cy="713016"/>
          </a:xfrm>
          <a:prstGeom prst="rect">
            <a:avLst/>
          </a:prstGeom>
        </p:spPr>
        <p:txBody>
          <a:bodyPr wrap="none" anchor="ctr" anchorCtr="0">
            <a:spAutoFit/>
          </a:bodyPr>
          <a:lstStyle/>
          <a:p>
            <a:pPr defTabSz="948243">
              <a:spcBef>
                <a:spcPct val="0"/>
              </a:spcBef>
              <a:spcAft>
                <a:spcPct val="35000"/>
              </a:spcAft>
            </a:pPr>
            <a:r>
              <a:rPr lang="cs-CZ" sz="2000" b="1" dirty="0" smtClean="0">
                <a:solidFill>
                  <a:schemeClr val="bg1"/>
                </a:solidFill>
                <a:latin typeface="Imago-Medium" pitchFamily="2" charset="0"/>
                <a:ea typeface="MS PGothic" pitchFamily="34" charset="-128"/>
                <a:cs typeface="Arial" pitchFamily="34" charset="0"/>
              </a:rPr>
              <a:t>Jedná se o vysoce heterogenní skupinu nádorů</a:t>
            </a:r>
            <a:r>
              <a:rPr lang="cs-CZ" sz="2000" b="1" baseline="30000" dirty="0" smtClean="0">
                <a:solidFill>
                  <a:schemeClr val="bg1"/>
                </a:solidFill>
                <a:latin typeface="Imago-Medium" pitchFamily="2" charset="0"/>
                <a:ea typeface="MS PGothic" pitchFamily="34" charset="-128"/>
                <a:cs typeface="Arial" pitchFamily="34" charset="0"/>
              </a:rPr>
              <a:t>1,2,3</a:t>
            </a:r>
          </a:p>
          <a:p>
            <a:pPr defTabSz="948243">
              <a:spcBef>
                <a:spcPct val="0"/>
              </a:spcBef>
              <a:spcAft>
                <a:spcPct val="35000"/>
              </a:spcAft>
            </a:pPr>
            <a:endParaRPr lang="en-GB" sz="2000" b="1" baseline="30000" dirty="0">
              <a:solidFill>
                <a:srgbClr val="7F4B72"/>
              </a:solidFill>
              <a:latin typeface="Imago-Medium" pitchFamily="2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38" name="Freeform 16"/>
          <p:cNvSpPr>
            <a:spLocks/>
          </p:cNvSpPr>
          <p:nvPr/>
        </p:nvSpPr>
        <p:spPr bwMode="auto">
          <a:xfrm>
            <a:off x="10630990" y="2350878"/>
            <a:ext cx="621107" cy="527911"/>
          </a:xfrm>
          <a:custGeom>
            <a:avLst/>
            <a:gdLst>
              <a:gd name="T0" fmla="*/ 180 w 216"/>
              <a:gd name="T1" fmla="*/ 132 h 192"/>
              <a:gd name="T2" fmla="*/ 216 w 216"/>
              <a:gd name="T3" fmla="*/ 96 h 192"/>
              <a:gd name="T4" fmla="*/ 192 w 216"/>
              <a:gd name="T5" fmla="*/ 96 h 192"/>
              <a:gd name="T6" fmla="*/ 96 w 216"/>
              <a:gd name="T7" fmla="*/ 0 h 192"/>
              <a:gd name="T8" fmla="*/ 0 w 216"/>
              <a:gd name="T9" fmla="*/ 96 h 192"/>
              <a:gd name="T10" fmla="*/ 96 w 216"/>
              <a:gd name="T11" fmla="*/ 192 h 192"/>
              <a:gd name="T12" fmla="*/ 170 w 216"/>
              <a:gd name="T13" fmla="*/ 158 h 192"/>
              <a:gd name="T14" fmla="*/ 153 w 216"/>
              <a:gd name="T15" fmla="*/ 141 h 192"/>
              <a:gd name="T16" fmla="*/ 96 w 216"/>
              <a:gd name="T17" fmla="*/ 168 h 192"/>
              <a:gd name="T18" fmla="*/ 24 w 216"/>
              <a:gd name="T19" fmla="*/ 96 h 192"/>
              <a:gd name="T20" fmla="*/ 96 w 216"/>
              <a:gd name="T21" fmla="*/ 24 h 192"/>
              <a:gd name="T22" fmla="*/ 168 w 216"/>
              <a:gd name="T23" fmla="*/ 96 h 192"/>
              <a:gd name="T24" fmla="*/ 144 w 216"/>
              <a:gd name="T25" fmla="*/ 96 h 192"/>
              <a:gd name="T26" fmla="*/ 180 w 216"/>
              <a:gd name="T27" fmla="*/ 13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16" h="192">
                <a:moveTo>
                  <a:pt x="180" y="132"/>
                </a:moveTo>
                <a:cubicBezTo>
                  <a:pt x="216" y="96"/>
                  <a:pt x="216" y="96"/>
                  <a:pt x="216" y="96"/>
                </a:cubicBezTo>
                <a:cubicBezTo>
                  <a:pt x="192" y="96"/>
                  <a:pt x="192" y="96"/>
                  <a:pt x="192" y="96"/>
                </a:cubicBezTo>
                <a:cubicBezTo>
                  <a:pt x="192" y="43"/>
                  <a:pt x="149" y="0"/>
                  <a:pt x="96" y="0"/>
                </a:cubicBezTo>
                <a:cubicBezTo>
                  <a:pt x="43" y="0"/>
                  <a:pt x="0" y="43"/>
                  <a:pt x="0" y="96"/>
                </a:cubicBezTo>
                <a:cubicBezTo>
                  <a:pt x="0" y="149"/>
                  <a:pt x="43" y="192"/>
                  <a:pt x="96" y="192"/>
                </a:cubicBezTo>
                <a:cubicBezTo>
                  <a:pt x="126" y="192"/>
                  <a:pt x="152" y="179"/>
                  <a:pt x="170" y="158"/>
                </a:cubicBezTo>
                <a:cubicBezTo>
                  <a:pt x="153" y="141"/>
                  <a:pt x="153" y="141"/>
                  <a:pt x="153" y="141"/>
                </a:cubicBezTo>
                <a:cubicBezTo>
                  <a:pt x="139" y="157"/>
                  <a:pt x="119" y="168"/>
                  <a:pt x="96" y="168"/>
                </a:cubicBezTo>
                <a:cubicBezTo>
                  <a:pt x="56" y="168"/>
                  <a:pt x="24" y="136"/>
                  <a:pt x="24" y="96"/>
                </a:cubicBezTo>
                <a:cubicBezTo>
                  <a:pt x="24" y="56"/>
                  <a:pt x="56" y="24"/>
                  <a:pt x="96" y="24"/>
                </a:cubicBezTo>
                <a:cubicBezTo>
                  <a:pt x="136" y="24"/>
                  <a:pt x="168" y="56"/>
                  <a:pt x="168" y="96"/>
                </a:cubicBezTo>
                <a:cubicBezTo>
                  <a:pt x="144" y="96"/>
                  <a:pt x="144" y="96"/>
                  <a:pt x="144" y="96"/>
                </a:cubicBezTo>
                <a:lnTo>
                  <a:pt x="180" y="1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000000"/>
              </a:solidFill>
            </a:endParaRPr>
          </a:p>
        </p:txBody>
      </p:sp>
      <p:pic>
        <p:nvPicPr>
          <p:cNvPr id="39" name="Obrázek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72309" y="291250"/>
            <a:ext cx="1304248" cy="761486"/>
          </a:xfrm>
          <a:prstGeom prst="rect">
            <a:avLst/>
          </a:prstGeom>
        </p:spPr>
      </p:pic>
      <p:sp>
        <p:nvSpPr>
          <p:cNvPr id="41" name="TextovéPole 40"/>
          <p:cNvSpPr txBox="1"/>
          <p:nvPr/>
        </p:nvSpPr>
        <p:spPr>
          <a:xfrm rot="16200000">
            <a:off x="11179731" y="3064864"/>
            <a:ext cx="17469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0" i="0" kern="1200" dirty="0" smtClean="0">
                <a:solidFill>
                  <a:schemeClr val="tx1"/>
                </a:solidFill>
                <a:effectLst/>
                <a:latin typeface="Imago" pitchFamily="2" charset="0"/>
                <a:ea typeface="+mn-ea"/>
                <a:cs typeface="+mn-cs"/>
              </a:rPr>
              <a:t>M-CZ-00002000</a:t>
            </a:r>
            <a:endParaRPr lang="cs-CZ" sz="1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322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Text Placeholder 13">
            <a:extLst>
              <a:ext uri="{FF2B5EF4-FFF2-40B4-BE49-F238E27FC236}">
                <a16:creationId xmlns:a16="http://schemas.microsoft.com/office/drawing/2014/main" id="{FEE3FF59-B1BF-45E7-B0DF-0BE376E9C159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>
          <a:xfrm>
            <a:off x="3725419" y="6434923"/>
            <a:ext cx="3942438" cy="455413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Figure reproduced from Abramson 2015</a:t>
            </a:r>
            <a:r>
              <a:rPr lang="en-US" baseline="30000" dirty="0">
                <a:solidFill>
                  <a:schemeClr val="tx1"/>
                </a:solidFill>
              </a:rPr>
              <a:t>6</a:t>
            </a:r>
            <a:endParaRPr lang="en-US" altLang="en-US" sz="1000" baseline="30000" noProof="0" dirty="0">
              <a:solidFill>
                <a:schemeClr val="tx1"/>
              </a:solidFill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A94D46BE-9461-48B4-8AE7-DD333AA764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48128" y="6429971"/>
            <a:ext cx="4803937" cy="383405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altLang="en-US" dirty="0" smtClean="0">
                <a:solidFill>
                  <a:schemeClr val="tx1"/>
                </a:solidFill>
              </a:rPr>
              <a:t>1. Lehmann, et al. J </a:t>
            </a:r>
            <a:r>
              <a:rPr lang="en-US" altLang="en-US" dirty="0" err="1" smtClean="0">
                <a:solidFill>
                  <a:schemeClr val="tx1"/>
                </a:solidFill>
              </a:rPr>
              <a:t>Clin</a:t>
            </a:r>
            <a:r>
              <a:rPr lang="en-US" altLang="en-US" dirty="0" smtClean="0">
                <a:solidFill>
                  <a:schemeClr val="tx1"/>
                </a:solidFill>
              </a:rPr>
              <a:t> </a:t>
            </a:r>
            <a:r>
              <a:rPr lang="en-US" altLang="en-US" dirty="0" err="1" smtClean="0">
                <a:solidFill>
                  <a:schemeClr val="tx1"/>
                </a:solidFill>
              </a:rPr>
              <a:t>Investig</a:t>
            </a:r>
            <a:r>
              <a:rPr lang="en-US" altLang="en-US" dirty="0" smtClean="0">
                <a:solidFill>
                  <a:schemeClr val="tx1"/>
                </a:solidFill>
              </a:rPr>
              <a:t> 2011; 2. </a:t>
            </a:r>
            <a:r>
              <a:rPr lang="en-US" altLang="en-US" dirty="0" err="1" smtClean="0">
                <a:solidFill>
                  <a:schemeClr val="tx1"/>
                </a:solidFill>
              </a:rPr>
              <a:t>Bareche</a:t>
            </a:r>
            <a:r>
              <a:rPr lang="en-US" altLang="en-US" dirty="0" smtClean="0">
                <a:solidFill>
                  <a:schemeClr val="tx1"/>
                </a:solidFill>
              </a:rPr>
              <a:t>, et al. Ann </a:t>
            </a:r>
            <a:r>
              <a:rPr lang="en-US" altLang="en-US" dirty="0" err="1" smtClean="0">
                <a:solidFill>
                  <a:schemeClr val="tx1"/>
                </a:solidFill>
              </a:rPr>
              <a:t>Oncol</a:t>
            </a:r>
            <a:r>
              <a:rPr lang="en-US" altLang="en-US" dirty="0" smtClean="0">
                <a:solidFill>
                  <a:schemeClr val="tx1"/>
                </a:solidFill>
              </a:rPr>
              <a:t> 2018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3. TCGA, Nature 2012;  4. </a:t>
            </a:r>
            <a:r>
              <a:rPr lang="en-US" altLang="en-US" dirty="0" err="1">
                <a:solidFill>
                  <a:schemeClr val="tx1"/>
                </a:solidFill>
              </a:rPr>
              <a:t>Cossu</a:t>
            </a:r>
            <a:r>
              <a:rPr lang="en-US" altLang="en-US" dirty="0">
                <a:solidFill>
                  <a:schemeClr val="tx1"/>
                </a:solidFill>
              </a:rPr>
              <a:t>-Rocca P, </a:t>
            </a:r>
            <a:r>
              <a:rPr lang="en-US" altLang="en-US" dirty="0" smtClean="0">
                <a:solidFill>
                  <a:schemeClr val="tx1"/>
                </a:solidFill>
              </a:rPr>
              <a:t>et </a:t>
            </a:r>
            <a:r>
              <a:rPr lang="en-US" altLang="en-US" dirty="0">
                <a:solidFill>
                  <a:schemeClr val="tx1"/>
                </a:solidFill>
              </a:rPr>
              <a:t>al. </a:t>
            </a:r>
            <a:r>
              <a:rPr lang="en-US" altLang="en-US" dirty="0" smtClean="0">
                <a:solidFill>
                  <a:schemeClr val="tx1"/>
                </a:solidFill>
              </a:rPr>
              <a:t> </a:t>
            </a:r>
            <a:r>
              <a:rPr lang="en-US" altLang="en-US" dirty="0" err="1" smtClean="0">
                <a:solidFill>
                  <a:schemeClr val="tx1"/>
                </a:solidFill>
              </a:rPr>
              <a:t>PLoS</a:t>
            </a:r>
            <a:r>
              <a:rPr lang="en-US" altLang="en-US" dirty="0" smtClean="0">
                <a:solidFill>
                  <a:schemeClr val="tx1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</a:rPr>
              <a:t>ONE </a:t>
            </a:r>
            <a:r>
              <a:rPr lang="cs-CZ" altLang="en-US" dirty="0" smtClean="0">
                <a:solidFill>
                  <a:schemeClr val="tx1"/>
                </a:solidFill>
              </a:rPr>
              <a:t>2015</a:t>
            </a:r>
            <a:r>
              <a:rPr lang="cs-CZ" altLang="en-US" dirty="0" smtClean="0">
                <a:solidFill>
                  <a:srgbClr val="FF0000"/>
                </a:solidFill>
              </a:rPr>
              <a:t>;</a:t>
            </a:r>
            <a:r>
              <a:rPr lang="en-US" altLang="en-US" dirty="0" smtClean="0">
                <a:solidFill>
                  <a:schemeClr val="tx1"/>
                </a:solidFill>
              </a:rPr>
              <a:t> </a:t>
            </a:r>
            <a:r>
              <a:rPr lang="cs-CZ" altLang="en-US" dirty="0" smtClean="0">
                <a:solidFill>
                  <a:schemeClr val="tx1"/>
                </a:solidFill>
              </a:rPr>
              <a:t>5. </a:t>
            </a:r>
            <a:r>
              <a:rPr lang="en-US" dirty="0" smtClean="0">
                <a:solidFill>
                  <a:schemeClr val="tx1"/>
                </a:solidFill>
              </a:rPr>
              <a:t>Gonzalez-Angulo, et al. </a:t>
            </a:r>
            <a:r>
              <a:rPr lang="en-US" dirty="0" err="1" smtClean="0">
                <a:solidFill>
                  <a:schemeClr val="tx1"/>
                </a:solidFill>
              </a:rPr>
              <a:t>Clin</a:t>
            </a:r>
            <a:r>
              <a:rPr lang="en-US" dirty="0" smtClean="0">
                <a:solidFill>
                  <a:schemeClr val="tx1"/>
                </a:solidFill>
              </a:rPr>
              <a:t> Cancer Res 2011; 6. Abramson et al. Cancer 2015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1614A2D-1FFA-4D44-B998-7B2B563EE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305" y="335189"/>
            <a:ext cx="10033000" cy="550366"/>
          </a:xfrm>
        </p:spPr>
        <p:txBody>
          <a:bodyPr/>
          <a:lstStyle/>
          <a:p>
            <a:r>
              <a:rPr lang="en-US" altLang="en-US" dirty="0" err="1">
                <a:solidFill>
                  <a:srgbClr val="0069D2"/>
                </a:solidFill>
                <a:latin typeface="+mn-lt"/>
              </a:rPr>
              <a:t>Heterogenit</a:t>
            </a:r>
            <a:r>
              <a:rPr lang="cs-CZ" altLang="en-US" dirty="0">
                <a:solidFill>
                  <a:srgbClr val="0069D2"/>
                </a:solidFill>
                <a:latin typeface="+mn-lt"/>
              </a:rPr>
              <a:t>a</a:t>
            </a:r>
            <a:r>
              <a:rPr lang="en-US" altLang="en-US" dirty="0">
                <a:solidFill>
                  <a:srgbClr val="0069D2"/>
                </a:solidFill>
                <a:latin typeface="+mn-lt"/>
              </a:rPr>
              <a:t> TNBC</a:t>
            </a:r>
            <a:endParaRPr lang="en-GB" dirty="0">
              <a:solidFill>
                <a:srgbClr val="0069D2"/>
              </a:solidFill>
              <a:latin typeface="+mn-lt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A616099-4690-4A3E-86DE-91D8A273DA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274" y="1271738"/>
            <a:ext cx="5433286" cy="5520134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cs-CZ" dirty="0" smtClean="0">
                <a:solidFill>
                  <a:schemeClr val="tx1"/>
                </a:solidFill>
              </a:rPr>
              <a:t>TNBC je kombinace mnoha podtypů, které byly seskupeny pro jednodušší klinickou kategorizaci</a:t>
            </a:r>
          </a:p>
          <a:p>
            <a:pPr>
              <a:spcBef>
                <a:spcPts val="600"/>
              </a:spcBef>
            </a:pPr>
            <a:r>
              <a:rPr lang="cs-CZ" dirty="0" smtClean="0">
                <a:solidFill>
                  <a:schemeClr val="tx1"/>
                </a:solidFill>
              </a:rPr>
              <a:t>Studie však ukazují na vysokou míru heterogenity</a:t>
            </a:r>
            <a:r>
              <a:rPr lang="cs-CZ" baseline="30000" dirty="0" smtClean="0">
                <a:solidFill>
                  <a:schemeClr val="tx1"/>
                </a:solidFill>
              </a:rPr>
              <a:t>1–3</a:t>
            </a:r>
            <a:endParaRPr lang="cs-CZ" dirty="0" smtClean="0">
              <a:solidFill>
                <a:schemeClr val="tx1"/>
              </a:solidFill>
            </a:endParaRPr>
          </a:p>
          <a:p>
            <a:pPr lvl="1">
              <a:spcAft>
                <a:spcPts val="0"/>
              </a:spcAft>
            </a:pPr>
            <a:r>
              <a:rPr lang="cs-CZ" dirty="0" smtClean="0">
                <a:solidFill>
                  <a:schemeClr val="tx1"/>
                </a:solidFill>
              </a:rPr>
              <a:t>Vysoká míra genetické nestability </a:t>
            </a:r>
            <a:r>
              <a:rPr lang="cs-CZ" dirty="0" err="1" smtClean="0">
                <a:solidFill>
                  <a:schemeClr val="tx1"/>
                </a:solidFill>
              </a:rPr>
              <a:t>vs</a:t>
            </a:r>
            <a:r>
              <a:rPr lang="cs-CZ" dirty="0" smtClean="0">
                <a:solidFill>
                  <a:schemeClr val="tx1"/>
                </a:solidFill>
              </a:rPr>
              <a:t> jiné subtypy karcinomu prsu </a:t>
            </a:r>
          </a:p>
          <a:p>
            <a:pPr lvl="1">
              <a:spcBef>
                <a:spcPts val="300"/>
              </a:spcBef>
              <a:spcAft>
                <a:spcPts val="1200"/>
              </a:spcAft>
            </a:pPr>
            <a:r>
              <a:rPr lang="cs-CZ" dirty="0" smtClean="0">
                <a:solidFill>
                  <a:schemeClr val="tx1"/>
                </a:solidFill>
              </a:rPr>
              <a:t>Komplexní modely změn počtu kopií a strukturálních přesunů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cs-CZ" i="1" dirty="0" smtClean="0">
                <a:solidFill>
                  <a:schemeClr val="tx1"/>
                </a:solidFill>
              </a:rPr>
              <a:t>PIK3CA/AKT1/PTEN</a:t>
            </a:r>
            <a:r>
              <a:rPr lang="cs-CZ" dirty="0" smtClean="0">
                <a:solidFill>
                  <a:schemeClr val="tx1"/>
                </a:solidFill>
              </a:rPr>
              <a:t> alterace se vyskytují ~24%</a:t>
            </a:r>
            <a:r>
              <a:rPr lang="cs-CZ" baseline="30000" dirty="0" smtClean="0">
                <a:solidFill>
                  <a:schemeClr val="tx1"/>
                </a:solidFill>
              </a:rPr>
              <a:t>4</a:t>
            </a:r>
            <a:endParaRPr lang="cs-CZ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cs-CZ" i="1" dirty="0" smtClean="0">
                <a:solidFill>
                  <a:schemeClr val="tx1"/>
                </a:solidFill>
              </a:rPr>
              <a:t>BRCA1/2</a:t>
            </a:r>
            <a:r>
              <a:rPr lang="cs-CZ" dirty="0" smtClean="0">
                <a:solidFill>
                  <a:schemeClr val="tx1"/>
                </a:solidFill>
              </a:rPr>
              <a:t> mutace se vyskytují ~20%</a:t>
            </a:r>
            <a:r>
              <a:rPr lang="cs-CZ" baseline="30000" dirty="0" smtClean="0">
                <a:solidFill>
                  <a:schemeClr val="tx1"/>
                </a:solidFill>
              </a:rPr>
              <a:t>5</a:t>
            </a:r>
            <a:endParaRPr lang="cs-CZ" baseline="30000" dirty="0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7AE71B7-B102-4D00-87E4-CD8BE39C63EA}"/>
              </a:ext>
            </a:extLst>
          </p:cNvPr>
          <p:cNvGrpSpPr/>
          <p:nvPr/>
        </p:nvGrpSpPr>
        <p:grpSpPr>
          <a:xfrm>
            <a:off x="6108192" y="1365250"/>
            <a:ext cx="5560397" cy="334556"/>
            <a:chOff x="4904403" y="1365250"/>
            <a:chExt cx="5560397" cy="33455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BC4BF29-66FB-48C7-A207-1258DC52ABAD}"/>
                </a:ext>
              </a:extLst>
            </p:cNvPr>
            <p:cNvSpPr/>
            <p:nvPr/>
          </p:nvSpPr>
          <p:spPr>
            <a:xfrm>
              <a:off x="4904403" y="1365250"/>
              <a:ext cx="5560397" cy="334556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prstClr val="white"/>
                </a:solidFill>
                <a:latin typeface="Imago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9653E39-A558-497D-B6BF-B52D9FBCF941}"/>
                </a:ext>
              </a:extLst>
            </p:cNvPr>
            <p:cNvSpPr/>
            <p:nvPr/>
          </p:nvSpPr>
          <p:spPr>
            <a:xfrm>
              <a:off x="5083773" y="1409417"/>
              <a:ext cx="4825039" cy="246221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cs-CZ" sz="1600" dirty="0" smtClean="0">
                  <a:solidFill>
                    <a:srgbClr val="FFFFFF"/>
                  </a:solidFill>
                  <a:latin typeface="Imago"/>
                </a:rPr>
                <a:t>Bylo identifikováno šest molekulárních subtypů </a:t>
              </a:r>
              <a:r>
                <a:rPr lang="en-GB" sz="1600" dirty="0" smtClean="0">
                  <a:solidFill>
                    <a:srgbClr val="FFFFFF"/>
                  </a:solidFill>
                  <a:latin typeface="Imago"/>
                </a:rPr>
                <a:t>TNBC </a:t>
              </a:r>
              <a:r>
                <a:rPr lang="en-GB" sz="1600" baseline="30000" dirty="0" smtClean="0">
                  <a:solidFill>
                    <a:srgbClr val="FFFFFF"/>
                  </a:solidFill>
                  <a:latin typeface="Imago"/>
                </a:rPr>
                <a:t>6</a:t>
              </a:r>
              <a:endParaRPr lang="en-GB" sz="1600" baseline="30000" dirty="0">
                <a:solidFill>
                  <a:srgbClr val="FFFFFF"/>
                </a:solidFill>
                <a:latin typeface="Imago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14460C6-EFCD-4F39-B592-A70C394789A1}"/>
              </a:ext>
            </a:extLst>
          </p:cNvPr>
          <p:cNvGrpSpPr/>
          <p:nvPr/>
        </p:nvGrpSpPr>
        <p:grpSpPr>
          <a:xfrm>
            <a:off x="5193788" y="1960926"/>
            <a:ext cx="6290634" cy="3646459"/>
            <a:chOff x="5121312" y="2127157"/>
            <a:chExt cx="6290634" cy="364645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67B6294-7BB3-4F6C-B604-BCFDB80AF7E7}"/>
                </a:ext>
              </a:extLst>
            </p:cNvPr>
            <p:cNvSpPr txBox="1"/>
            <p:nvPr/>
          </p:nvSpPr>
          <p:spPr>
            <a:xfrm>
              <a:off x="5503917" y="3535678"/>
              <a:ext cx="11646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defTabSz="1219170"/>
              <a:r>
                <a:rPr lang="en-US" sz="1200" dirty="0">
                  <a:solidFill>
                    <a:srgbClr val="FFFFFF">
                      <a:lumMod val="25000"/>
                    </a:srgbClr>
                  </a:solidFill>
                  <a:latin typeface="Imago"/>
                </a:rPr>
                <a:t>Mesenchymal</a:t>
              </a:r>
              <a:endParaRPr lang="en-GB" sz="1200" dirty="0">
                <a:solidFill>
                  <a:srgbClr val="FFFFFF">
                    <a:lumMod val="25000"/>
                  </a:srgbClr>
                </a:solidFill>
                <a:latin typeface="Imago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6FF4BD3-A60C-4B9C-A65D-99FB1B539907}"/>
                </a:ext>
              </a:extLst>
            </p:cNvPr>
            <p:cNvSpPr txBox="1"/>
            <p:nvPr/>
          </p:nvSpPr>
          <p:spPr>
            <a:xfrm>
              <a:off x="5121312" y="3103901"/>
              <a:ext cx="15472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defTabSz="1219170"/>
              <a:r>
                <a:rPr lang="en-US" sz="1200" dirty="0">
                  <a:solidFill>
                    <a:srgbClr val="FFFFFF">
                      <a:lumMod val="25000"/>
                    </a:srgbClr>
                  </a:solidFill>
                  <a:latin typeface="Imago"/>
                </a:rPr>
                <a:t>Immunomodulatory</a:t>
              </a:r>
              <a:endParaRPr lang="en-GB" sz="1200" dirty="0">
                <a:solidFill>
                  <a:srgbClr val="FFFFFF">
                    <a:lumMod val="25000"/>
                  </a:srgbClr>
                </a:solidFill>
                <a:latin typeface="Imago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4526D7A-AAB4-46B0-B8DB-189BD57E0EAF}"/>
                </a:ext>
              </a:extLst>
            </p:cNvPr>
            <p:cNvSpPr txBox="1"/>
            <p:nvPr/>
          </p:nvSpPr>
          <p:spPr>
            <a:xfrm>
              <a:off x="5658675" y="2240346"/>
              <a:ext cx="100984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defTabSz="1219170"/>
              <a:r>
                <a:rPr lang="en-US" sz="1200" dirty="0">
                  <a:solidFill>
                    <a:srgbClr val="FFFFFF">
                      <a:lumMod val="25000"/>
                    </a:srgbClr>
                  </a:solidFill>
                  <a:latin typeface="Imago"/>
                </a:rPr>
                <a:t>Basal-like 1</a:t>
              </a:r>
              <a:endParaRPr lang="en-GB" sz="1200" dirty="0">
                <a:solidFill>
                  <a:srgbClr val="FFFFFF">
                    <a:lumMod val="25000"/>
                  </a:srgbClr>
                </a:solidFill>
                <a:latin typeface="Imago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10462A2-8AB8-437B-B6DC-A13E02FA710C}"/>
                </a:ext>
              </a:extLst>
            </p:cNvPr>
            <p:cNvSpPr txBox="1"/>
            <p:nvPr/>
          </p:nvSpPr>
          <p:spPr>
            <a:xfrm>
              <a:off x="5658675" y="2672123"/>
              <a:ext cx="100984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defTabSz="1219170"/>
              <a:r>
                <a:rPr lang="en-US" sz="1200" dirty="0">
                  <a:solidFill>
                    <a:srgbClr val="FFFFFF">
                      <a:lumMod val="25000"/>
                    </a:srgbClr>
                  </a:solidFill>
                  <a:latin typeface="Imago"/>
                </a:rPr>
                <a:t>Basal-like 2</a:t>
              </a:r>
              <a:endParaRPr lang="en-GB" sz="1200" dirty="0">
                <a:solidFill>
                  <a:srgbClr val="FFFFFF">
                    <a:lumMod val="25000"/>
                  </a:srgbClr>
                </a:solidFill>
                <a:latin typeface="Imago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86A0958-7B32-4735-AEE2-E2F08D9E5554}"/>
                </a:ext>
              </a:extLst>
            </p:cNvPr>
            <p:cNvSpPr txBox="1"/>
            <p:nvPr/>
          </p:nvSpPr>
          <p:spPr>
            <a:xfrm>
              <a:off x="5503916" y="3876254"/>
              <a:ext cx="11646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1219170"/>
              <a:r>
                <a:rPr lang="en-US" sz="1200" dirty="0">
                  <a:solidFill>
                    <a:srgbClr val="FFFFFF">
                      <a:lumMod val="25000"/>
                    </a:srgbClr>
                  </a:solidFill>
                  <a:latin typeface="Imago"/>
                </a:rPr>
                <a:t>Mesenchymal</a:t>
              </a:r>
              <a:br>
                <a:rPr lang="en-US" sz="1200" dirty="0">
                  <a:solidFill>
                    <a:srgbClr val="FFFFFF">
                      <a:lumMod val="25000"/>
                    </a:srgbClr>
                  </a:solidFill>
                  <a:latin typeface="Imago"/>
                </a:rPr>
              </a:br>
              <a:r>
                <a:rPr lang="en-US" sz="1200" dirty="0">
                  <a:solidFill>
                    <a:srgbClr val="FFFFFF">
                      <a:lumMod val="25000"/>
                    </a:srgbClr>
                  </a:solidFill>
                  <a:latin typeface="Imago"/>
                </a:rPr>
                <a:t>stem-like</a:t>
              </a:r>
              <a:endParaRPr lang="en-GB" sz="1200" dirty="0">
                <a:solidFill>
                  <a:srgbClr val="FFFFFF">
                    <a:lumMod val="25000"/>
                  </a:srgbClr>
                </a:solidFill>
                <a:latin typeface="Imago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D6F5A28-266D-4DEA-8572-7629F48EDD8B}"/>
                </a:ext>
              </a:extLst>
            </p:cNvPr>
            <p:cNvSpPr txBox="1"/>
            <p:nvPr/>
          </p:nvSpPr>
          <p:spPr>
            <a:xfrm>
              <a:off x="5461139" y="4831012"/>
              <a:ext cx="12073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defTabSz="1219170"/>
              <a:r>
                <a:rPr lang="cs-CZ" sz="1200" dirty="0" smtClean="0">
                  <a:solidFill>
                    <a:srgbClr val="FFFFFF">
                      <a:lumMod val="25000"/>
                    </a:srgbClr>
                  </a:solidFill>
                  <a:latin typeface="Imago"/>
                </a:rPr>
                <a:t>Neklasifikováno</a:t>
              </a:r>
              <a:endParaRPr lang="en-GB" sz="1200" dirty="0">
                <a:solidFill>
                  <a:srgbClr val="FFFFFF">
                    <a:lumMod val="25000"/>
                  </a:srgbClr>
                </a:solidFill>
                <a:latin typeface="Imago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DE839CA-8A26-4949-AA2F-26F264AF4E18}"/>
                </a:ext>
              </a:extLst>
            </p:cNvPr>
            <p:cNvSpPr txBox="1"/>
            <p:nvPr/>
          </p:nvSpPr>
          <p:spPr>
            <a:xfrm>
              <a:off x="7909551" y="5496617"/>
              <a:ext cx="8890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170"/>
              <a:r>
                <a:rPr lang="en-US" sz="1200" dirty="0">
                  <a:solidFill>
                    <a:srgbClr val="FFFFFF">
                      <a:lumMod val="25000"/>
                    </a:srgbClr>
                  </a:solidFill>
                  <a:latin typeface="Imago"/>
                </a:rPr>
                <a:t>TNBC (%)</a:t>
              </a:r>
              <a:endParaRPr lang="en-GB" sz="1200" dirty="0">
                <a:solidFill>
                  <a:srgbClr val="FFFFFF">
                    <a:lumMod val="25000"/>
                  </a:srgbClr>
                </a:solidFill>
                <a:latin typeface="Imago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4AE0C96-21B3-4414-A0C2-1531C65E258C}"/>
                </a:ext>
              </a:extLst>
            </p:cNvPr>
            <p:cNvSpPr txBox="1"/>
            <p:nvPr/>
          </p:nvSpPr>
          <p:spPr>
            <a:xfrm>
              <a:off x="6561682" y="5286572"/>
              <a:ext cx="2786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US" sz="1200" dirty="0">
                  <a:solidFill>
                    <a:srgbClr val="FFFFFF">
                      <a:lumMod val="25000"/>
                    </a:srgbClr>
                  </a:solidFill>
                  <a:latin typeface="Imago"/>
                </a:rPr>
                <a:t>0</a:t>
              </a:r>
              <a:endParaRPr lang="en-GB" sz="1200" dirty="0">
                <a:solidFill>
                  <a:srgbClr val="FFFFFF">
                    <a:lumMod val="25000"/>
                  </a:srgbClr>
                </a:solidFill>
                <a:latin typeface="Imago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29DC8A0-DD6E-4AD7-8E1A-122E9B2C65F9}"/>
                </a:ext>
              </a:extLst>
            </p:cNvPr>
            <p:cNvSpPr txBox="1"/>
            <p:nvPr/>
          </p:nvSpPr>
          <p:spPr>
            <a:xfrm>
              <a:off x="7225553" y="5286572"/>
              <a:ext cx="2786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US" sz="1200" dirty="0">
                  <a:solidFill>
                    <a:srgbClr val="FFFFFF">
                      <a:lumMod val="25000"/>
                    </a:srgbClr>
                  </a:solidFill>
                  <a:latin typeface="Imago"/>
                </a:rPr>
                <a:t>5</a:t>
              </a:r>
              <a:endParaRPr lang="en-GB" sz="1200" dirty="0">
                <a:solidFill>
                  <a:srgbClr val="FFFFFF">
                    <a:lumMod val="25000"/>
                  </a:srgbClr>
                </a:solidFill>
                <a:latin typeface="Imago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E5228D6-EB26-48C0-99EE-3D26B4B099F4}"/>
                </a:ext>
              </a:extLst>
            </p:cNvPr>
            <p:cNvSpPr txBox="1"/>
            <p:nvPr/>
          </p:nvSpPr>
          <p:spPr>
            <a:xfrm>
              <a:off x="7767467" y="5286572"/>
              <a:ext cx="5330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US" sz="1200" dirty="0">
                  <a:solidFill>
                    <a:srgbClr val="FFFFFF">
                      <a:lumMod val="25000"/>
                    </a:srgbClr>
                  </a:solidFill>
                  <a:latin typeface="Imago"/>
                </a:rPr>
                <a:t>10</a:t>
              </a:r>
              <a:endParaRPr lang="en-GB" sz="1200" dirty="0">
                <a:solidFill>
                  <a:srgbClr val="FFFFFF">
                    <a:lumMod val="25000"/>
                  </a:srgbClr>
                </a:solidFill>
                <a:latin typeface="Imago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81E849A-BC23-45C8-B530-ABF9310CFF35}"/>
                </a:ext>
              </a:extLst>
            </p:cNvPr>
            <p:cNvSpPr txBox="1"/>
            <p:nvPr/>
          </p:nvSpPr>
          <p:spPr>
            <a:xfrm>
              <a:off x="8442404" y="5286572"/>
              <a:ext cx="5330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US" sz="1200" dirty="0">
                  <a:solidFill>
                    <a:srgbClr val="FFFFFF">
                      <a:lumMod val="25000"/>
                    </a:srgbClr>
                  </a:solidFill>
                  <a:latin typeface="Imago"/>
                </a:rPr>
                <a:t>15</a:t>
              </a:r>
              <a:endParaRPr lang="en-GB" sz="1200" dirty="0">
                <a:solidFill>
                  <a:srgbClr val="FFFFFF">
                    <a:lumMod val="25000"/>
                  </a:srgbClr>
                </a:solidFill>
                <a:latin typeface="Imago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54ED3B7-1FF5-48FE-A220-40CA825FE90D}"/>
                </a:ext>
              </a:extLst>
            </p:cNvPr>
            <p:cNvSpPr txBox="1"/>
            <p:nvPr/>
          </p:nvSpPr>
          <p:spPr>
            <a:xfrm>
              <a:off x="9111577" y="5286572"/>
              <a:ext cx="5330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US" sz="1200" dirty="0">
                  <a:solidFill>
                    <a:srgbClr val="FFFFFF">
                      <a:lumMod val="25000"/>
                    </a:srgbClr>
                  </a:solidFill>
                  <a:latin typeface="Imago"/>
                </a:rPr>
                <a:t>20</a:t>
              </a:r>
              <a:endParaRPr lang="en-GB" sz="1200" dirty="0">
                <a:solidFill>
                  <a:srgbClr val="FFFFFF">
                    <a:lumMod val="25000"/>
                  </a:srgbClr>
                </a:solidFill>
                <a:latin typeface="Imago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EDAA47D-5DD4-4C44-8DB1-F8015B588ECE}"/>
                </a:ext>
              </a:extLst>
            </p:cNvPr>
            <p:cNvSpPr txBox="1"/>
            <p:nvPr/>
          </p:nvSpPr>
          <p:spPr>
            <a:xfrm>
              <a:off x="9787825" y="5286572"/>
              <a:ext cx="5330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US" sz="1200" dirty="0">
                  <a:solidFill>
                    <a:srgbClr val="FFFFFF">
                      <a:lumMod val="25000"/>
                    </a:srgbClr>
                  </a:solidFill>
                  <a:latin typeface="Imago"/>
                </a:rPr>
                <a:t>25</a:t>
              </a:r>
              <a:endParaRPr lang="en-GB" sz="1200" dirty="0">
                <a:solidFill>
                  <a:srgbClr val="FFFFFF">
                    <a:lumMod val="25000"/>
                  </a:srgbClr>
                </a:solidFill>
                <a:latin typeface="Imago"/>
              </a:endParaRPr>
            </a:p>
          </p:txBody>
        </p:sp>
        <p:sp>
          <p:nvSpPr>
            <p:cNvPr id="26" name="Line 7">
              <a:extLst>
                <a:ext uri="{FF2B5EF4-FFF2-40B4-BE49-F238E27FC236}">
                  <a16:creationId xmlns:a16="http://schemas.microsoft.com/office/drawing/2014/main" id="{737BAA46-68C7-467B-8FF6-3F062B44E7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13081" y="2162956"/>
              <a:ext cx="82356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1200" dirty="0">
                <a:solidFill>
                  <a:srgbClr val="060E9F"/>
                </a:solidFill>
                <a:latin typeface="Imago"/>
              </a:endParaRPr>
            </a:p>
          </p:txBody>
        </p:sp>
        <p:sp>
          <p:nvSpPr>
            <p:cNvPr id="27" name="Line 8">
              <a:extLst>
                <a:ext uri="{FF2B5EF4-FFF2-40B4-BE49-F238E27FC236}">
                  <a16:creationId xmlns:a16="http://schemas.microsoft.com/office/drawing/2014/main" id="{70A2E6B4-D5D4-43E0-8B15-3995F1313D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13081" y="2594734"/>
              <a:ext cx="82356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1200" dirty="0">
                <a:solidFill>
                  <a:srgbClr val="060E9F"/>
                </a:solidFill>
                <a:latin typeface="Imago"/>
              </a:endParaRPr>
            </a:p>
          </p:txBody>
        </p:sp>
        <p:sp>
          <p:nvSpPr>
            <p:cNvPr id="28" name="Line 9">
              <a:extLst>
                <a:ext uri="{FF2B5EF4-FFF2-40B4-BE49-F238E27FC236}">
                  <a16:creationId xmlns:a16="http://schemas.microsoft.com/office/drawing/2014/main" id="{87C906A8-1B70-44C0-A8BF-6AA385FE0D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13081" y="3026511"/>
              <a:ext cx="82356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1200" dirty="0">
                <a:solidFill>
                  <a:srgbClr val="060E9F"/>
                </a:solidFill>
                <a:latin typeface="Imago"/>
              </a:endParaRPr>
            </a:p>
          </p:txBody>
        </p:sp>
        <p:sp>
          <p:nvSpPr>
            <p:cNvPr id="29" name="Line 10">
              <a:extLst>
                <a:ext uri="{FF2B5EF4-FFF2-40B4-BE49-F238E27FC236}">
                  <a16:creationId xmlns:a16="http://schemas.microsoft.com/office/drawing/2014/main" id="{E47A3758-6F3B-4010-BC8C-F5F3F31F83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13081" y="3458289"/>
              <a:ext cx="82356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1200" dirty="0">
                <a:solidFill>
                  <a:srgbClr val="060E9F"/>
                </a:solidFill>
                <a:latin typeface="Imago"/>
              </a:endParaRPr>
            </a:p>
          </p:txBody>
        </p:sp>
        <p:sp>
          <p:nvSpPr>
            <p:cNvPr id="30" name="Line 11">
              <a:extLst>
                <a:ext uri="{FF2B5EF4-FFF2-40B4-BE49-F238E27FC236}">
                  <a16:creationId xmlns:a16="http://schemas.microsoft.com/office/drawing/2014/main" id="{C02AFAD3-A256-4A40-8F71-4D40F98079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13081" y="3890066"/>
              <a:ext cx="82356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1200" dirty="0">
                <a:solidFill>
                  <a:srgbClr val="060E9F"/>
                </a:solidFill>
                <a:latin typeface="Imago"/>
              </a:endParaRPr>
            </a:p>
          </p:txBody>
        </p:sp>
        <p:sp>
          <p:nvSpPr>
            <p:cNvPr id="31" name="Line 12">
              <a:extLst>
                <a:ext uri="{FF2B5EF4-FFF2-40B4-BE49-F238E27FC236}">
                  <a16:creationId xmlns:a16="http://schemas.microsoft.com/office/drawing/2014/main" id="{2DF94F4A-FF40-4E00-9ED5-00A1D4694F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13081" y="4321844"/>
              <a:ext cx="82356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1200" dirty="0">
                <a:solidFill>
                  <a:srgbClr val="060E9F"/>
                </a:solidFill>
                <a:latin typeface="Imago"/>
              </a:endParaRPr>
            </a:p>
          </p:txBody>
        </p:sp>
        <p:sp>
          <p:nvSpPr>
            <p:cNvPr id="32" name="Line 13">
              <a:extLst>
                <a:ext uri="{FF2B5EF4-FFF2-40B4-BE49-F238E27FC236}">
                  <a16:creationId xmlns:a16="http://schemas.microsoft.com/office/drawing/2014/main" id="{F1A7A1E6-B9C5-43A4-8ABC-C5F594386E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13081" y="4753621"/>
              <a:ext cx="82356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1200" dirty="0">
                <a:solidFill>
                  <a:srgbClr val="060E9F"/>
                </a:solidFill>
                <a:latin typeface="Imago"/>
              </a:endParaRPr>
            </a:p>
          </p:txBody>
        </p:sp>
        <p:sp>
          <p:nvSpPr>
            <p:cNvPr id="33" name="Line 14">
              <a:extLst>
                <a:ext uri="{FF2B5EF4-FFF2-40B4-BE49-F238E27FC236}">
                  <a16:creationId xmlns:a16="http://schemas.microsoft.com/office/drawing/2014/main" id="{85C80F65-6B18-4BF6-A699-16E309D86A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13081" y="5185402"/>
              <a:ext cx="82356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1200" dirty="0">
                <a:solidFill>
                  <a:srgbClr val="060E9F"/>
                </a:solidFill>
                <a:latin typeface="Imago"/>
              </a:endParaRPr>
            </a:p>
          </p:txBody>
        </p:sp>
        <p:sp>
          <p:nvSpPr>
            <p:cNvPr id="34" name="Line 15">
              <a:extLst>
                <a:ext uri="{FF2B5EF4-FFF2-40B4-BE49-F238E27FC236}">
                  <a16:creationId xmlns:a16="http://schemas.microsoft.com/office/drawing/2014/main" id="{9A723FD6-5243-424D-AE13-0F04B529EE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95436" y="5185402"/>
              <a:ext cx="0" cy="10472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1200" dirty="0">
                <a:solidFill>
                  <a:srgbClr val="060E9F"/>
                </a:solidFill>
                <a:latin typeface="Imago"/>
              </a:endParaRPr>
            </a:p>
          </p:txBody>
        </p:sp>
        <p:sp>
          <p:nvSpPr>
            <p:cNvPr id="35" name="Line 16">
              <a:extLst>
                <a:ext uri="{FF2B5EF4-FFF2-40B4-BE49-F238E27FC236}">
                  <a16:creationId xmlns:a16="http://schemas.microsoft.com/office/drawing/2014/main" id="{9C3C8CBC-40AB-4D16-A1F2-15F2B1EBC6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66780" y="5185402"/>
              <a:ext cx="0" cy="10472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1200" dirty="0">
                <a:solidFill>
                  <a:srgbClr val="060E9F"/>
                </a:solidFill>
                <a:latin typeface="Imago"/>
              </a:endParaRPr>
            </a:p>
          </p:txBody>
        </p:sp>
        <p:sp>
          <p:nvSpPr>
            <p:cNvPr id="36" name="Line 17">
              <a:extLst>
                <a:ext uri="{FF2B5EF4-FFF2-40B4-BE49-F238E27FC236}">
                  <a16:creationId xmlns:a16="http://schemas.microsoft.com/office/drawing/2014/main" id="{00E5CAF3-3F68-4A96-B416-AFF0DA2D95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38123" y="5185402"/>
              <a:ext cx="0" cy="10472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1200" dirty="0">
                <a:solidFill>
                  <a:srgbClr val="060E9F"/>
                </a:solidFill>
                <a:latin typeface="Imago"/>
              </a:endParaRPr>
            </a:p>
          </p:txBody>
        </p:sp>
        <p:sp>
          <p:nvSpPr>
            <p:cNvPr id="37" name="Line 18">
              <a:extLst>
                <a:ext uri="{FF2B5EF4-FFF2-40B4-BE49-F238E27FC236}">
                  <a16:creationId xmlns:a16="http://schemas.microsoft.com/office/drawing/2014/main" id="{5ED50A7F-7AF7-4ED0-AB0D-98D1C4D4AB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09466" y="5185402"/>
              <a:ext cx="0" cy="10472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1200" dirty="0">
                <a:solidFill>
                  <a:srgbClr val="060E9F"/>
                </a:solidFill>
                <a:latin typeface="Imago"/>
              </a:endParaRPr>
            </a:p>
          </p:txBody>
        </p:sp>
        <p:sp>
          <p:nvSpPr>
            <p:cNvPr id="38" name="Line 19">
              <a:extLst>
                <a:ext uri="{FF2B5EF4-FFF2-40B4-BE49-F238E27FC236}">
                  <a16:creationId xmlns:a16="http://schemas.microsoft.com/office/drawing/2014/main" id="{36888C4B-B38A-4B6A-87BB-8E2E4E2B0D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80810" y="5185402"/>
              <a:ext cx="0" cy="10472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1200" dirty="0">
                <a:solidFill>
                  <a:srgbClr val="060E9F"/>
                </a:solidFill>
                <a:latin typeface="Imago"/>
              </a:endParaRPr>
            </a:p>
          </p:txBody>
        </p:sp>
        <p:sp>
          <p:nvSpPr>
            <p:cNvPr id="39" name="Line 20">
              <a:extLst>
                <a:ext uri="{FF2B5EF4-FFF2-40B4-BE49-F238E27FC236}">
                  <a16:creationId xmlns:a16="http://schemas.microsoft.com/office/drawing/2014/main" id="{03BC292D-8ACB-4806-9E69-2B0067C5AE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52153" y="5185402"/>
              <a:ext cx="0" cy="10472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1200" dirty="0">
                <a:solidFill>
                  <a:srgbClr val="060E9F"/>
                </a:solidFill>
                <a:latin typeface="Imago"/>
              </a:endParaRPr>
            </a:p>
          </p:txBody>
        </p:sp>
        <p:sp>
          <p:nvSpPr>
            <p:cNvPr id="40" name="Rectangle 21">
              <a:extLst>
                <a:ext uri="{FF2B5EF4-FFF2-40B4-BE49-F238E27FC236}">
                  <a16:creationId xmlns:a16="http://schemas.microsoft.com/office/drawing/2014/main" id="{E83DB203-EFB9-4695-9206-3C9724C9C2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95436" y="2286763"/>
              <a:ext cx="2697869" cy="184163"/>
            </a:xfrm>
            <a:prstGeom prst="rect">
              <a:avLst/>
            </a:prstGeom>
            <a:solidFill>
              <a:schemeClr val="tx2"/>
            </a:solidFill>
            <a:ln w="285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1400" dirty="0">
                <a:solidFill>
                  <a:srgbClr val="060E9F"/>
                </a:solidFill>
                <a:latin typeface="Imago"/>
              </a:endParaRPr>
            </a:p>
          </p:txBody>
        </p:sp>
        <p:sp>
          <p:nvSpPr>
            <p:cNvPr id="41" name="Rectangle 22">
              <a:extLst>
                <a:ext uri="{FF2B5EF4-FFF2-40B4-BE49-F238E27FC236}">
                  <a16:creationId xmlns:a16="http://schemas.microsoft.com/office/drawing/2014/main" id="{7E816088-4327-4574-8341-1E30AA4AEB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95436" y="2718541"/>
              <a:ext cx="1542045" cy="184163"/>
            </a:xfrm>
            <a:prstGeom prst="rect">
              <a:avLst/>
            </a:prstGeom>
            <a:solidFill>
              <a:schemeClr val="bg2">
                <a:lumMod val="65000"/>
              </a:schemeClr>
            </a:solidFill>
            <a:ln w="285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1400" dirty="0">
                <a:solidFill>
                  <a:srgbClr val="060E9F"/>
                </a:solidFill>
                <a:latin typeface="Imago"/>
              </a:endParaRPr>
            </a:p>
          </p:txBody>
        </p:sp>
        <p:sp>
          <p:nvSpPr>
            <p:cNvPr id="42" name="Rectangle 23">
              <a:extLst>
                <a:ext uri="{FF2B5EF4-FFF2-40B4-BE49-F238E27FC236}">
                  <a16:creationId xmlns:a16="http://schemas.microsoft.com/office/drawing/2014/main" id="{AB5B6E34-6F64-4FA4-B468-8BF27CCC3A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95436" y="3150319"/>
              <a:ext cx="2413882" cy="184163"/>
            </a:xfrm>
            <a:prstGeom prst="rect">
              <a:avLst/>
            </a:prstGeom>
            <a:solidFill>
              <a:schemeClr val="accent3"/>
            </a:solidFill>
            <a:ln w="285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1400" dirty="0">
                <a:solidFill>
                  <a:srgbClr val="060E9F"/>
                </a:solidFill>
                <a:latin typeface="Imago"/>
              </a:endParaRPr>
            </a:p>
          </p:txBody>
        </p:sp>
        <p:sp>
          <p:nvSpPr>
            <p:cNvPr id="43" name="Rectangle 24">
              <a:extLst>
                <a:ext uri="{FF2B5EF4-FFF2-40B4-BE49-F238E27FC236}">
                  <a16:creationId xmlns:a16="http://schemas.microsoft.com/office/drawing/2014/main" id="{357EF35A-1026-48F7-A6D6-EAB8EF85EF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95436" y="4013873"/>
              <a:ext cx="1300656" cy="184163"/>
            </a:xfrm>
            <a:prstGeom prst="rect">
              <a:avLst/>
            </a:prstGeom>
            <a:solidFill>
              <a:schemeClr val="accent1"/>
            </a:solidFill>
            <a:ln w="285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1400" dirty="0">
                <a:solidFill>
                  <a:srgbClr val="060E9F"/>
                </a:solidFill>
                <a:latin typeface="Imago"/>
              </a:endParaRPr>
            </a:p>
          </p:txBody>
        </p:sp>
        <p:sp>
          <p:nvSpPr>
            <p:cNvPr id="44" name="Rectangle 25">
              <a:extLst>
                <a:ext uri="{FF2B5EF4-FFF2-40B4-BE49-F238E27FC236}">
                  <a16:creationId xmlns:a16="http://schemas.microsoft.com/office/drawing/2014/main" id="{0E7BF235-0ED2-4BCA-8795-6271D316B5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95436" y="4445651"/>
              <a:ext cx="1255219" cy="184163"/>
            </a:xfrm>
            <a:prstGeom prst="rect">
              <a:avLst/>
            </a:prstGeom>
            <a:solidFill>
              <a:schemeClr val="accent6"/>
            </a:solidFill>
            <a:ln w="285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1400" dirty="0">
                <a:solidFill>
                  <a:srgbClr val="060E9F"/>
                </a:solidFill>
                <a:latin typeface="Imago"/>
              </a:endParaRPr>
            </a:p>
          </p:txBody>
        </p:sp>
        <p:sp>
          <p:nvSpPr>
            <p:cNvPr id="45" name="Rectangle 26">
              <a:extLst>
                <a:ext uri="{FF2B5EF4-FFF2-40B4-BE49-F238E27FC236}">
                  <a16:creationId xmlns:a16="http://schemas.microsoft.com/office/drawing/2014/main" id="{5A3061FF-B589-41AB-8F7B-313E22CCDA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95436" y="4877429"/>
              <a:ext cx="1431290" cy="18416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1400" dirty="0">
                <a:solidFill>
                  <a:srgbClr val="060E9F"/>
                </a:solidFill>
                <a:latin typeface="Imago"/>
              </a:endParaRPr>
            </a:p>
          </p:txBody>
        </p:sp>
        <p:sp>
          <p:nvSpPr>
            <p:cNvPr id="46" name="Rectangle 27">
              <a:extLst>
                <a:ext uri="{FF2B5EF4-FFF2-40B4-BE49-F238E27FC236}">
                  <a16:creationId xmlns:a16="http://schemas.microsoft.com/office/drawing/2014/main" id="{BCA74E41-2CBC-4728-B3A5-2263F459FD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95436" y="3582096"/>
              <a:ext cx="2768865" cy="184163"/>
            </a:xfrm>
            <a:prstGeom prst="rect">
              <a:avLst/>
            </a:prstGeom>
            <a:solidFill>
              <a:schemeClr val="accent4">
                <a:lumMod val="90000"/>
              </a:schemeClr>
            </a:solidFill>
            <a:ln w="285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1400" dirty="0">
                <a:solidFill>
                  <a:srgbClr val="060E9F"/>
                </a:solidFill>
                <a:latin typeface="Imago"/>
              </a:endParaRPr>
            </a:p>
          </p:txBody>
        </p:sp>
        <p:sp>
          <p:nvSpPr>
            <p:cNvPr id="47" name="Freeform 6">
              <a:extLst>
                <a:ext uri="{FF2B5EF4-FFF2-40B4-BE49-F238E27FC236}">
                  <a16:creationId xmlns:a16="http://schemas.microsoft.com/office/drawing/2014/main" id="{C48411A8-D162-48CF-AC7A-32774BD2F4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5437" y="2163199"/>
              <a:ext cx="3355866" cy="3022202"/>
            </a:xfrm>
            <a:custGeom>
              <a:avLst/>
              <a:gdLst>
                <a:gd name="T0" fmla="*/ 0 w 2374"/>
                <a:gd name="T1" fmla="*/ 0 h 1682"/>
                <a:gd name="T2" fmla="*/ 0 w 2374"/>
                <a:gd name="T3" fmla="*/ 1682 h 1682"/>
                <a:gd name="T4" fmla="*/ 2374 w 2374"/>
                <a:gd name="T5" fmla="*/ 1682 h 1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74" h="1682">
                  <a:moveTo>
                    <a:pt x="0" y="0"/>
                  </a:moveTo>
                  <a:lnTo>
                    <a:pt x="0" y="1682"/>
                  </a:lnTo>
                  <a:lnTo>
                    <a:pt x="2374" y="1682"/>
                  </a:lnTo>
                </a:path>
              </a:pathLst>
            </a:custGeom>
            <a:noFill/>
            <a:ln w="28575" cap="sq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1400" dirty="0">
                <a:solidFill>
                  <a:srgbClr val="060E9F"/>
                </a:solidFill>
                <a:latin typeface="Imago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3D6CFBF-1D12-4544-9EE6-FD958EA8893F}"/>
                </a:ext>
              </a:extLst>
            </p:cNvPr>
            <p:cNvSpPr txBox="1"/>
            <p:nvPr/>
          </p:nvSpPr>
          <p:spPr>
            <a:xfrm>
              <a:off x="5362329" y="4306123"/>
              <a:ext cx="13061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defTabSz="1219170"/>
              <a:r>
                <a:rPr lang="en-US" sz="1200" dirty="0">
                  <a:solidFill>
                    <a:srgbClr val="FFFFFF">
                      <a:lumMod val="25000"/>
                    </a:srgbClr>
                  </a:solidFill>
                  <a:latin typeface="Imago"/>
                </a:rPr>
                <a:t>Luminal androgen</a:t>
              </a:r>
              <a:br>
                <a:rPr lang="en-US" sz="1200" dirty="0">
                  <a:solidFill>
                    <a:srgbClr val="FFFFFF">
                      <a:lumMod val="25000"/>
                    </a:srgbClr>
                  </a:solidFill>
                  <a:latin typeface="Imago"/>
                </a:rPr>
              </a:br>
              <a:r>
                <a:rPr lang="en-US" sz="1200" dirty="0">
                  <a:solidFill>
                    <a:srgbClr val="FFFFFF">
                      <a:lumMod val="25000"/>
                    </a:srgbClr>
                  </a:solidFill>
                  <a:latin typeface="Imago"/>
                </a:rPr>
                <a:t>receptor-positive</a:t>
              </a:r>
              <a:endParaRPr lang="en-GB" sz="1200" dirty="0">
                <a:solidFill>
                  <a:srgbClr val="FFFFFF">
                    <a:lumMod val="25000"/>
                  </a:srgbClr>
                </a:solidFill>
                <a:latin typeface="Imago"/>
              </a:endParaRPr>
            </a:p>
          </p:txBody>
        </p:sp>
        <p:sp>
          <p:nvSpPr>
            <p:cNvPr id="50" name="Rounded Rectangular Callout 48">
              <a:extLst>
                <a:ext uri="{FF2B5EF4-FFF2-40B4-BE49-F238E27FC236}">
                  <a16:creationId xmlns:a16="http://schemas.microsoft.com/office/drawing/2014/main" id="{469DDD0D-FE50-4CF8-92D7-2F7819417DAD}"/>
                </a:ext>
              </a:extLst>
            </p:cNvPr>
            <p:cNvSpPr/>
            <p:nvPr/>
          </p:nvSpPr>
          <p:spPr>
            <a:xfrm>
              <a:off x="9453546" y="4013874"/>
              <a:ext cx="1957009" cy="472872"/>
            </a:xfrm>
            <a:prstGeom prst="wedgeRoundRectCallout">
              <a:avLst>
                <a:gd name="adj1" fmla="val -125376"/>
                <a:gd name="adj2" fmla="val 56140"/>
                <a:gd name="adj3" fmla="val 16667"/>
              </a:avLst>
            </a:prstGeom>
            <a:solidFill>
              <a:schemeClr val="accent1"/>
            </a:solidFill>
            <a:ln>
              <a:noFill/>
            </a:ln>
            <a:effectLst/>
          </p:spPr>
          <p:txBody>
            <a:bodyPr vert="horz" wrap="square" lIns="96000" tIns="45721" rIns="96000" bIns="45721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200" dirty="0">
                  <a:solidFill>
                    <a:srgbClr val="FFFFFF"/>
                  </a:solidFill>
                  <a:latin typeface="Imago"/>
                  <a:ea typeface="Berthold Imago" pitchFamily="2" charset="-128"/>
                  <a:cs typeface="Berthold Imago" pitchFamily="2" charset="-128"/>
                </a:rPr>
                <a:t>55% </a:t>
              </a:r>
              <a:r>
                <a:rPr lang="en-GB" sz="1200" dirty="0" smtClean="0">
                  <a:solidFill>
                    <a:srgbClr val="FFFFFF"/>
                  </a:solidFill>
                  <a:latin typeface="Imago"/>
                  <a:ea typeface="Berthold Imago" pitchFamily="2" charset="-128"/>
                  <a:cs typeface="Berthold Imago" pitchFamily="2" charset="-128"/>
                </a:rPr>
                <a:t> </a:t>
              </a:r>
              <a:r>
                <a:rPr lang="en-GB" sz="1200" dirty="0">
                  <a:solidFill>
                    <a:srgbClr val="FFFFFF"/>
                  </a:solidFill>
                  <a:latin typeface="Imago"/>
                  <a:ea typeface="Berthold Imago" pitchFamily="2" charset="-128"/>
                  <a:cs typeface="Berthold Imago" pitchFamily="2" charset="-128"/>
                </a:rPr>
                <a:t>LAR</a:t>
              </a:r>
              <a:r>
                <a:rPr lang="en-GB" sz="1200" dirty="0" smtClean="0">
                  <a:solidFill>
                    <a:srgbClr val="FFFFFF"/>
                  </a:solidFill>
                  <a:latin typeface="Imago"/>
                  <a:ea typeface="Berthold Imago" pitchFamily="2" charset="-128"/>
                  <a:cs typeface="Berthold Imago" pitchFamily="2" charset="-128"/>
                </a:rPr>
                <a:t>+</a:t>
              </a:r>
              <a:r>
                <a:rPr lang="cs-CZ" sz="1200" dirty="0" smtClean="0">
                  <a:solidFill>
                    <a:srgbClr val="FFFFFF"/>
                  </a:solidFill>
                  <a:latin typeface="Imago"/>
                  <a:ea typeface="Berthold Imago" pitchFamily="2" charset="-128"/>
                  <a:cs typeface="Berthold Imago" pitchFamily="2" charset="-128"/>
                </a:rPr>
                <a:t> tumorů mají </a:t>
              </a:r>
              <a:r>
                <a:rPr lang="en-GB" sz="1200" i="1" dirty="0" smtClean="0">
                  <a:solidFill>
                    <a:srgbClr val="FFFFFF"/>
                  </a:solidFill>
                  <a:latin typeface="Imago"/>
                  <a:ea typeface="Berthold Imago" pitchFamily="2" charset="-128"/>
                  <a:cs typeface="Berthold Imago" pitchFamily="2" charset="-128"/>
                </a:rPr>
                <a:t>PIK3CA</a:t>
              </a:r>
              <a:r>
                <a:rPr lang="en-GB" sz="1200" dirty="0" smtClean="0">
                  <a:solidFill>
                    <a:srgbClr val="FFFFFF"/>
                  </a:solidFill>
                  <a:latin typeface="Imago"/>
                  <a:ea typeface="Berthold Imago" pitchFamily="2" charset="-128"/>
                  <a:cs typeface="Berthold Imago" pitchFamily="2" charset="-128"/>
                </a:rPr>
                <a:t> mu</a:t>
              </a:r>
              <a:r>
                <a:rPr lang="cs-CZ" sz="1200" dirty="0" smtClean="0">
                  <a:solidFill>
                    <a:srgbClr val="FFFFFF"/>
                  </a:solidFill>
                  <a:latin typeface="Imago"/>
                  <a:ea typeface="Berthold Imago" pitchFamily="2" charset="-128"/>
                  <a:cs typeface="Berthold Imago" pitchFamily="2" charset="-128"/>
                </a:rPr>
                <a:t>tace</a:t>
              </a:r>
              <a:r>
                <a:rPr lang="en-GB" sz="1200" baseline="30000" dirty="0" smtClean="0">
                  <a:solidFill>
                    <a:srgbClr val="FFFFFF"/>
                  </a:solidFill>
                  <a:latin typeface="Imago"/>
                  <a:ea typeface="Berthold Imago" pitchFamily="2" charset="-128"/>
                  <a:cs typeface="Berthold Imago" pitchFamily="2" charset="-128"/>
                </a:rPr>
                <a:t>2</a:t>
              </a:r>
              <a:endParaRPr lang="en-GB" sz="1200" dirty="0">
                <a:solidFill>
                  <a:srgbClr val="FFFFFF"/>
                </a:solidFill>
                <a:latin typeface="Imago"/>
                <a:ea typeface="Berthold Imago" pitchFamily="2" charset="-128"/>
                <a:cs typeface="Berthold Imago" pitchFamily="2" charset="-128"/>
              </a:endParaRPr>
            </a:p>
          </p:txBody>
        </p:sp>
        <p:sp>
          <p:nvSpPr>
            <p:cNvPr id="51" name="Rounded Rectangular Callout 49">
              <a:extLst>
                <a:ext uri="{FF2B5EF4-FFF2-40B4-BE49-F238E27FC236}">
                  <a16:creationId xmlns:a16="http://schemas.microsoft.com/office/drawing/2014/main" id="{600B2948-1754-4B6D-9DB7-EB1CACD4A0D3}"/>
                </a:ext>
              </a:extLst>
            </p:cNvPr>
            <p:cNvSpPr/>
            <p:nvPr/>
          </p:nvSpPr>
          <p:spPr>
            <a:xfrm>
              <a:off x="9693884" y="2127157"/>
              <a:ext cx="1716671" cy="518763"/>
            </a:xfrm>
            <a:prstGeom prst="wedgeRoundRectCallout">
              <a:avLst>
                <a:gd name="adj1" fmla="val -68791"/>
                <a:gd name="adj2" fmla="val -3420"/>
                <a:gd name="adj3" fmla="val 16667"/>
              </a:avLst>
            </a:prstGeom>
            <a:solidFill>
              <a:schemeClr val="accent1"/>
            </a:solidFill>
            <a:ln>
              <a:noFill/>
            </a:ln>
            <a:effectLst/>
          </p:spPr>
          <p:txBody>
            <a:bodyPr vert="horz" wrap="square" lIns="96000" tIns="45721" rIns="96000" bIns="45721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200" dirty="0">
                  <a:solidFill>
                    <a:srgbClr val="FFFFFF"/>
                  </a:solidFill>
                  <a:latin typeface="Imago"/>
                  <a:ea typeface="Berthold Imago" pitchFamily="2" charset="-128"/>
                  <a:cs typeface="Berthold Imago" pitchFamily="2" charset="-128"/>
                </a:rPr>
                <a:t>92%  BL1 tum</a:t>
              </a:r>
              <a:r>
                <a:rPr lang="cs-CZ" sz="1200" dirty="0" err="1">
                  <a:solidFill>
                    <a:srgbClr val="FFFFFF"/>
                  </a:solidFill>
                  <a:latin typeface="Imago"/>
                  <a:ea typeface="Berthold Imago" pitchFamily="2" charset="-128"/>
                  <a:cs typeface="Berthold Imago" pitchFamily="2" charset="-128"/>
                </a:rPr>
                <a:t>orů</a:t>
              </a:r>
              <a:r>
                <a:rPr lang="cs-CZ" sz="1200" dirty="0">
                  <a:solidFill>
                    <a:srgbClr val="FFFFFF"/>
                  </a:solidFill>
                  <a:latin typeface="Imago"/>
                  <a:ea typeface="Berthold Imago" pitchFamily="2" charset="-128"/>
                  <a:cs typeface="Berthold Imago" pitchFamily="2" charset="-128"/>
                </a:rPr>
                <a:t> mají</a:t>
              </a:r>
              <a:r>
                <a:rPr lang="en-GB" sz="1200" dirty="0">
                  <a:solidFill>
                    <a:srgbClr val="FFFFFF"/>
                  </a:solidFill>
                  <a:latin typeface="Imago"/>
                  <a:ea typeface="Berthold Imago" pitchFamily="2" charset="-128"/>
                  <a:cs typeface="Berthold Imago" pitchFamily="2" charset="-128"/>
                </a:rPr>
                <a:t>  TP53 </a:t>
              </a:r>
              <a:r>
                <a:rPr lang="en-GB" sz="1200" dirty="0" err="1">
                  <a:solidFill>
                    <a:srgbClr val="FFFFFF"/>
                  </a:solidFill>
                  <a:latin typeface="Imago"/>
                  <a:ea typeface="Berthold Imago" pitchFamily="2" charset="-128"/>
                  <a:cs typeface="Berthold Imago" pitchFamily="2" charset="-128"/>
                </a:rPr>
                <a:t>muta</a:t>
              </a:r>
              <a:r>
                <a:rPr lang="cs-CZ" sz="1200" dirty="0" err="1" smtClean="0">
                  <a:solidFill>
                    <a:srgbClr val="FFFFFF"/>
                  </a:solidFill>
                  <a:latin typeface="Imago"/>
                  <a:ea typeface="Berthold Imago" pitchFamily="2" charset="-128"/>
                  <a:cs typeface="Berthold Imago" pitchFamily="2" charset="-128"/>
                </a:rPr>
                <a:t>ce</a:t>
              </a:r>
              <a:r>
                <a:rPr lang="en-GB" sz="1200" dirty="0">
                  <a:solidFill>
                    <a:srgbClr val="FFFFFF"/>
                  </a:solidFill>
                  <a:latin typeface="Imago"/>
                  <a:ea typeface="Berthold Imago" pitchFamily="2" charset="-128"/>
                  <a:cs typeface="Berthold Imago" pitchFamily="2" charset="-128"/>
                </a:rPr>
                <a:t>²</a:t>
              </a:r>
            </a:p>
          </p:txBody>
        </p:sp>
        <p:sp>
          <p:nvSpPr>
            <p:cNvPr id="52" name="Rounded Rectangular Callout 51">
              <a:extLst>
                <a:ext uri="{FF2B5EF4-FFF2-40B4-BE49-F238E27FC236}">
                  <a16:creationId xmlns:a16="http://schemas.microsoft.com/office/drawing/2014/main" id="{374D650E-0F32-4CE3-899F-087713156A91}"/>
                </a:ext>
              </a:extLst>
            </p:cNvPr>
            <p:cNvSpPr/>
            <p:nvPr/>
          </p:nvSpPr>
          <p:spPr>
            <a:xfrm>
              <a:off x="9453546" y="4549315"/>
              <a:ext cx="1958400" cy="471600"/>
            </a:xfrm>
            <a:prstGeom prst="wedgeRoundRectCallout">
              <a:avLst>
                <a:gd name="adj1" fmla="val -125360"/>
                <a:gd name="adj2" fmla="val -35340"/>
                <a:gd name="adj3" fmla="val 16667"/>
              </a:avLst>
            </a:prstGeom>
            <a:solidFill>
              <a:schemeClr val="accent1"/>
            </a:solidFill>
            <a:ln>
              <a:noFill/>
            </a:ln>
            <a:effectLst/>
          </p:spPr>
          <p:txBody>
            <a:bodyPr vert="horz" wrap="square" lIns="96000" tIns="45721" rIns="96000" bIns="45721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200" dirty="0">
                  <a:solidFill>
                    <a:srgbClr val="FFFFFF"/>
                  </a:solidFill>
                  <a:latin typeface="Imago"/>
                  <a:ea typeface="Berthold Imago" pitchFamily="2" charset="-128"/>
                  <a:cs typeface="Berthold Imago" pitchFamily="2" charset="-128"/>
                </a:rPr>
                <a:t>13% </a:t>
              </a:r>
              <a:r>
                <a:rPr lang="en-GB" sz="1200" dirty="0" smtClean="0">
                  <a:solidFill>
                    <a:srgbClr val="FFFFFF"/>
                  </a:solidFill>
                  <a:latin typeface="Imago"/>
                  <a:ea typeface="Berthold Imago" pitchFamily="2" charset="-128"/>
                  <a:cs typeface="Berthold Imago" pitchFamily="2" charset="-128"/>
                </a:rPr>
                <a:t>LAR+</a:t>
              </a:r>
              <a:r>
                <a:rPr lang="cs-CZ" sz="1200" dirty="0" smtClean="0">
                  <a:solidFill>
                    <a:srgbClr val="FFFFFF"/>
                  </a:solidFill>
                  <a:latin typeface="Imago"/>
                  <a:ea typeface="Berthold Imago" pitchFamily="2" charset="-128"/>
                  <a:cs typeface="Berthold Imago" pitchFamily="2" charset="-128"/>
                </a:rPr>
                <a:t> tumorů mají </a:t>
              </a:r>
              <a:r>
                <a:rPr lang="en-GB" sz="1200" dirty="0" smtClean="0">
                  <a:solidFill>
                    <a:srgbClr val="FFFFFF"/>
                  </a:solidFill>
                  <a:latin typeface="Imago"/>
                  <a:ea typeface="Berthold Imago" pitchFamily="2" charset="-128"/>
                  <a:cs typeface="Berthold Imago" pitchFamily="2" charset="-128"/>
                </a:rPr>
                <a:t> </a:t>
              </a:r>
              <a:r>
                <a:rPr lang="en-GB" sz="1200" i="1" dirty="0">
                  <a:solidFill>
                    <a:srgbClr val="FFFFFF"/>
                  </a:solidFill>
                  <a:latin typeface="Imago"/>
                  <a:ea typeface="Berthold Imago" pitchFamily="2" charset="-128"/>
                  <a:cs typeface="Berthold Imago" pitchFamily="2" charset="-128"/>
                </a:rPr>
                <a:t>AKT1</a:t>
              </a:r>
              <a:r>
                <a:rPr lang="en-GB" sz="1200" dirty="0">
                  <a:solidFill>
                    <a:srgbClr val="FFFFFF"/>
                  </a:solidFill>
                  <a:latin typeface="Imago"/>
                  <a:ea typeface="Berthold Imago" pitchFamily="2" charset="-128"/>
                  <a:cs typeface="Berthold Imago" pitchFamily="2" charset="-128"/>
                </a:rPr>
                <a:t> </a:t>
              </a:r>
              <a:r>
                <a:rPr lang="en-GB" sz="1200" dirty="0" smtClean="0">
                  <a:solidFill>
                    <a:srgbClr val="FFFFFF"/>
                  </a:solidFill>
                  <a:latin typeface="Imago"/>
                  <a:ea typeface="Berthold Imago" pitchFamily="2" charset="-128"/>
                  <a:cs typeface="Berthold Imago" pitchFamily="2" charset="-128"/>
                </a:rPr>
                <a:t>mu</a:t>
              </a:r>
              <a:r>
                <a:rPr lang="cs-CZ" sz="1200" dirty="0" smtClean="0">
                  <a:solidFill>
                    <a:srgbClr val="FFFFFF"/>
                  </a:solidFill>
                  <a:latin typeface="Imago"/>
                  <a:ea typeface="Berthold Imago" pitchFamily="2" charset="-128"/>
                  <a:cs typeface="Berthold Imago" pitchFamily="2" charset="-128"/>
                </a:rPr>
                <a:t>tace</a:t>
              </a:r>
              <a:r>
                <a:rPr lang="en-GB" sz="1200" baseline="30000" dirty="0" smtClean="0">
                  <a:solidFill>
                    <a:srgbClr val="FFFFFF"/>
                  </a:solidFill>
                  <a:latin typeface="Imago"/>
                  <a:ea typeface="Berthold Imago" pitchFamily="2" charset="-128"/>
                  <a:cs typeface="Berthold Imago" pitchFamily="2" charset="-128"/>
                </a:rPr>
                <a:t>2</a:t>
              </a:r>
              <a:endParaRPr lang="en-GB" sz="1200" dirty="0">
                <a:solidFill>
                  <a:srgbClr val="FFFFFF"/>
                </a:solidFill>
                <a:latin typeface="Imago"/>
                <a:ea typeface="Berthold Imago" pitchFamily="2" charset="-128"/>
                <a:cs typeface="Berthold Imago" pitchFamily="2" charset="-128"/>
              </a:endParaRPr>
            </a:p>
          </p:txBody>
        </p:sp>
      </p:grpSp>
      <p:pic>
        <p:nvPicPr>
          <p:cNvPr id="54" name="Obrázek 5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72309" y="291250"/>
            <a:ext cx="1304248" cy="761486"/>
          </a:xfrm>
          <a:prstGeom prst="rect">
            <a:avLst/>
          </a:prstGeom>
        </p:spPr>
      </p:pic>
      <p:sp>
        <p:nvSpPr>
          <p:cNvPr id="55" name="TextovéPole 54"/>
          <p:cNvSpPr txBox="1"/>
          <p:nvPr/>
        </p:nvSpPr>
        <p:spPr>
          <a:xfrm rot="16200000">
            <a:off x="11179731" y="3064864"/>
            <a:ext cx="17469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0" i="0" kern="1200" dirty="0" smtClean="0">
                <a:solidFill>
                  <a:schemeClr val="tx1"/>
                </a:solidFill>
                <a:effectLst/>
                <a:latin typeface="Imago" pitchFamily="2" charset="0"/>
                <a:ea typeface="+mn-ea"/>
                <a:cs typeface="+mn-cs"/>
              </a:rPr>
              <a:t>M-CZ-00002000</a:t>
            </a:r>
            <a:endParaRPr lang="cs-CZ" sz="1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90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DB867F00-E220-404D-90B5-DF373B619A56}"/>
              </a:ext>
            </a:extLst>
          </p:cNvPr>
          <p:cNvSpPr txBox="1"/>
          <p:nvPr/>
        </p:nvSpPr>
        <p:spPr>
          <a:xfrm>
            <a:off x="380759" y="260648"/>
            <a:ext cx="11398446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cs-CZ" b="1" dirty="0">
                <a:solidFill>
                  <a:srgbClr val="0066CC"/>
                </a:solidFill>
              </a:rPr>
              <a:t>TNBC je oblast ve které je třeba stále hledat optimální léčebné modality a vhodné prediktivní </a:t>
            </a:r>
            <a:r>
              <a:rPr lang="cs-CZ" b="1" dirty="0">
                <a:solidFill>
                  <a:srgbClr val="0069D2"/>
                </a:solidFill>
              </a:rPr>
              <a:t>biomarkery</a:t>
            </a:r>
            <a:r>
              <a:rPr lang="cs-CZ" b="1" baseline="30000" dirty="0" smtClean="0">
                <a:solidFill>
                  <a:srgbClr val="0069D2"/>
                </a:solidFill>
                <a:ea typeface="MS PGothic"/>
              </a:rPr>
              <a:t>1,2</a:t>
            </a:r>
            <a:endParaRPr lang="cs-CZ" b="1" baseline="30000" dirty="0">
              <a:solidFill>
                <a:srgbClr val="0069D2"/>
              </a:solidFill>
              <a:ea typeface="MS PGothic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F86D17F0-C5B8-48EB-A2F1-C7AFD48B0B83}"/>
              </a:ext>
            </a:extLst>
          </p:cNvPr>
          <p:cNvSpPr txBox="1"/>
          <p:nvPr/>
        </p:nvSpPr>
        <p:spPr>
          <a:xfrm>
            <a:off x="154639" y="1340968"/>
            <a:ext cx="1199343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 eaLnBrk="1" hangingPunct="1">
              <a:spcBef>
                <a:spcPts val="600"/>
              </a:spcBef>
              <a:buClr>
                <a:srgbClr val="0066CC"/>
              </a:buClr>
              <a:buFont typeface="Arial" panose="020B0604020202020204" pitchFamily="34" charset="0"/>
              <a:buChar char="•"/>
            </a:pPr>
            <a:r>
              <a:rPr lang="cs-CZ" sz="2000" dirty="0"/>
              <a:t>TNBC neexprimuje ER, PR ani HER2, což znemožňuje léčit tyto pacienty léčbou, která cílí na tyto </a:t>
            </a:r>
            <a:r>
              <a:rPr lang="cs-CZ" sz="2000" dirty="0" smtClean="0"/>
              <a:t>biomarkery</a:t>
            </a:r>
            <a:r>
              <a:rPr lang="cs-CZ" sz="2000" baseline="30000" dirty="0" smtClean="0"/>
              <a:t>3,4</a:t>
            </a:r>
            <a:r>
              <a:rPr lang="cs-CZ" sz="2000" dirty="0" smtClean="0"/>
              <a:t> </a:t>
            </a:r>
          </a:p>
          <a:p>
            <a:pPr marL="268288" indent="-268288" eaLnBrk="1" hangingPunct="1">
              <a:spcBef>
                <a:spcPts val="600"/>
              </a:spcBef>
              <a:buClr>
                <a:srgbClr val="0066CC"/>
              </a:buClr>
              <a:buFont typeface="Arial" panose="020B0604020202020204" pitchFamily="34" charset="0"/>
              <a:buChar char="•"/>
            </a:pPr>
            <a:r>
              <a:rPr lang="cs-CZ" sz="2000" dirty="0" smtClean="0"/>
              <a:t>TNBC </a:t>
            </a:r>
            <a:r>
              <a:rPr lang="cs-CZ" sz="2000" dirty="0"/>
              <a:t>je agresivní subtyp nádoru, který představuje ~ 15% všech invazivních </a:t>
            </a:r>
            <a:r>
              <a:rPr lang="cs-CZ" sz="2000" dirty="0" smtClean="0"/>
              <a:t>nádorů</a:t>
            </a:r>
          </a:p>
          <a:p>
            <a:pPr marL="268288" indent="-268288" eaLnBrk="1" hangingPunct="1">
              <a:spcBef>
                <a:spcPts val="600"/>
              </a:spcBef>
              <a:buClr>
                <a:srgbClr val="0066CC"/>
              </a:buClr>
              <a:buFont typeface="Arial" panose="020B0604020202020204" pitchFamily="34" charset="0"/>
              <a:buChar char="•"/>
            </a:pPr>
            <a:r>
              <a:rPr lang="cs-CZ" sz="2000" dirty="0" smtClean="0"/>
              <a:t>Současným </a:t>
            </a:r>
            <a:r>
              <a:rPr lang="cs-CZ" sz="2000" dirty="0"/>
              <a:t>standardem léčby je cytotoxická léčba</a:t>
            </a:r>
          </a:p>
          <a:p>
            <a:pPr marL="268288" indent="-268288" eaLnBrk="1" hangingPunct="1">
              <a:spcBef>
                <a:spcPts val="600"/>
              </a:spcBef>
              <a:buClr>
                <a:srgbClr val="0066CC"/>
              </a:buClr>
              <a:buFont typeface="Arial" panose="020B0604020202020204" pitchFamily="34" charset="0"/>
              <a:buChar char="•"/>
            </a:pPr>
            <a:r>
              <a:rPr lang="cs-CZ" sz="2000" dirty="0"/>
              <a:t>TNBC se vyznačuje kratším celkovým přežitím v porovnání </a:t>
            </a:r>
            <a:r>
              <a:rPr lang="cs-CZ" sz="2000" dirty="0" smtClean="0"/>
              <a:t>s </a:t>
            </a:r>
            <a:r>
              <a:rPr lang="cs-CZ" sz="2000" dirty="0"/>
              <a:t>HER2 a HR+ </a:t>
            </a:r>
            <a:r>
              <a:rPr lang="cs-CZ" sz="2000" dirty="0" smtClean="0"/>
              <a:t>karcinomem </a:t>
            </a:r>
            <a:r>
              <a:rPr lang="cs-CZ" sz="2000" dirty="0"/>
              <a:t>prsu</a:t>
            </a:r>
            <a:r>
              <a:rPr lang="cs-CZ" sz="2000" baseline="30000" dirty="0"/>
              <a:t>5,6</a:t>
            </a:r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E4E8FBB8-BA76-4C4E-8A40-D1F9A48B4D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293987" y="3370105"/>
            <a:ext cx="3744416" cy="2385923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C853EB4E-FBC9-4C22-87C7-88611D86A44E}"/>
              </a:ext>
            </a:extLst>
          </p:cNvPr>
          <p:cNvSpPr txBox="1"/>
          <p:nvPr/>
        </p:nvSpPr>
        <p:spPr>
          <a:xfrm>
            <a:off x="402066" y="5756028"/>
            <a:ext cx="103691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>
                <a:solidFill>
                  <a:srgbClr val="FFFFFF">
                    <a:lumMod val="50000"/>
                  </a:srgbClr>
                </a:solidFill>
              </a:rPr>
              <a:t>Kaplan-</a:t>
            </a:r>
            <a:r>
              <a:rPr lang="cs-CZ" sz="1000" dirty="0" err="1">
                <a:solidFill>
                  <a:srgbClr val="FFFFFF">
                    <a:lumMod val="50000"/>
                  </a:srgbClr>
                </a:solidFill>
              </a:rPr>
              <a:t>Meierův</a:t>
            </a:r>
            <a:r>
              <a:rPr lang="cs-CZ" sz="1000" dirty="0">
                <a:solidFill>
                  <a:srgbClr val="FFFFFF">
                    <a:lumMod val="50000"/>
                  </a:srgbClr>
                </a:solidFill>
              </a:rPr>
              <a:t> graf znázorňující relativní 5-leté přežití pacienta podle typu nádoru podle času po </a:t>
            </a:r>
            <a:r>
              <a:rPr lang="cs-CZ" sz="1000" dirty="0" smtClean="0">
                <a:solidFill>
                  <a:srgbClr val="FFFFFF">
                    <a:lumMod val="50000"/>
                  </a:srgbClr>
                </a:solidFill>
              </a:rPr>
              <a:t>léčbě</a:t>
            </a:r>
            <a:endParaRPr lang="cs-CZ" sz="1000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79828C05-4F08-4E42-AACD-F647BE641D47}"/>
              </a:ext>
            </a:extLst>
          </p:cNvPr>
          <p:cNvGrpSpPr/>
          <p:nvPr/>
        </p:nvGrpSpPr>
        <p:grpSpPr>
          <a:xfrm>
            <a:off x="7152106" y="3498973"/>
            <a:ext cx="4272486" cy="1477328"/>
            <a:chOff x="7012752" y="3498973"/>
            <a:chExt cx="3443069" cy="1477328"/>
          </a:xfrm>
        </p:grpSpPr>
        <p:pic>
          <p:nvPicPr>
            <p:cNvPr id="6" name="Grafický objekt 5">
              <a:extLst>
                <a:ext uri="{FF2B5EF4-FFF2-40B4-BE49-F238E27FC236}">
                  <a16:creationId xmlns:a16="http://schemas.microsoft.com/office/drawing/2014/main" id="{022124F8-285C-426F-93B2-0401AEAB42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7012752" y="3498973"/>
              <a:ext cx="3443069" cy="147732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</p:pic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B7709919-67B2-484E-923B-7D4FD4BB359C}"/>
                </a:ext>
              </a:extLst>
            </p:cNvPr>
            <p:cNvSpPr txBox="1"/>
            <p:nvPr/>
          </p:nvSpPr>
          <p:spPr>
            <a:xfrm>
              <a:off x="7060425" y="3645024"/>
              <a:ext cx="339539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500" b="1" cap="all" dirty="0">
                  <a:solidFill>
                    <a:srgbClr val="000000"/>
                  </a:solidFill>
                </a:rPr>
                <a:t>Kratší medián celkového přežití</a:t>
              </a:r>
              <a:endParaRPr lang="cs-CZ" sz="1500" dirty="0">
                <a:solidFill>
                  <a:srgbClr val="000000"/>
                </a:solidFill>
              </a:endParaRPr>
            </a:p>
          </p:txBody>
        </p:sp>
        <p:sp>
          <p:nvSpPr>
            <p:cNvPr id="9" name="TextovéPole 8">
              <a:extLst>
                <a:ext uri="{FF2B5EF4-FFF2-40B4-BE49-F238E27FC236}">
                  <a16:creationId xmlns:a16="http://schemas.microsoft.com/office/drawing/2014/main" id="{6343C651-AF37-48F9-A7DC-7F86663F0497}"/>
                </a:ext>
              </a:extLst>
            </p:cNvPr>
            <p:cNvSpPr txBox="1"/>
            <p:nvPr/>
          </p:nvSpPr>
          <p:spPr>
            <a:xfrm>
              <a:off x="7075678" y="4099138"/>
              <a:ext cx="3312368" cy="877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>
                  <a:solidFill>
                    <a:srgbClr val="000000"/>
                  </a:solidFill>
                </a:rPr>
                <a:t>Medián OS je kratší u </a:t>
              </a:r>
              <a:r>
                <a:rPr lang="cs-CZ" sz="1200" dirty="0" smtClean="0">
                  <a:solidFill>
                    <a:srgbClr val="000000"/>
                  </a:solidFill>
                </a:rPr>
                <a:t>pacientů TNBC </a:t>
              </a:r>
              <a:r>
                <a:rPr lang="cs-CZ" sz="1200" dirty="0">
                  <a:solidFill>
                    <a:srgbClr val="000000"/>
                  </a:solidFill>
                </a:rPr>
                <a:t>v porovnání s celkovou populací </a:t>
              </a:r>
              <a:r>
                <a:rPr lang="cs-CZ" sz="1200" dirty="0" smtClean="0">
                  <a:solidFill>
                    <a:srgbClr val="000000"/>
                  </a:solidFill>
                </a:rPr>
                <a:t>pacientů s metastatickým </a:t>
              </a:r>
              <a:r>
                <a:rPr lang="cs-CZ" sz="1200" dirty="0">
                  <a:solidFill>
                    <a:srgbClr val="000000"/>
                  </a:solidFill>
                </a:rPr>
                <a:t>karcinomu prsu</a:t>
              </a:r>
            </a:p>
            <a:p>
              <a:pPr algn="ctr"/>
              <a:r>
                <a:rPr lang="cs-CZ" b="1" cap="all" dirty="0">
                  <a:solidFill>
                    <a:srgbClr val="000000"/>
                  </a:solidFill>
                </a:rPr>
                <a:t>13 měsíců </a:t>
              </a:r>
              <a:r>
                <a:rPr lang="cs-CZ" b="1" cap="all" dirty="0" smtClean="0">
                  <a:solidFill>
                    <a:srgbClr val="000000"/>
                  </a:solidFill>
                </a:rPr>
                <a:t>vs. </a:t>
              </a:r>
              <a:r>
                <a:rPr lang="cs-CZ" b="1" cap="all" dirty="0">
                  <a:solidFill>
                    <a:srgbClr val="000000"/>
                  </a:solidFill>
                </a:rPr>
                <a:t>2- 3,5 </a:t>
              </a:r>
              <a:r>
                <a:rPr lang="cs-CZ" b="1" cap="all" dirty="0" smtClean="0">
                  <a:solidFill>
                    <a:srgbClr val="000000"/>
                  </a:solidFill>
                </a:rPr>
                <a:t>roků</a:t>
              </a:r>
              <a:r>
                <a:rPr lang="cs-CZ" b="1" cap="all" baseline="30000" dirty="0">
                  <a:solidFill>
                    <a:srgbClr val="000000"/>
                  </a:solidFill>
                </a:rPr>
                <a:t>7</a:t>
              </a:r>
              <a:endParaRPr lang="cs-CZ" baseline="30000" dirty="0">
                <a:solidFill>
                  <a:srgbClr val="000000"/>
                </a:solidFill>
              </a:endParaRPr>
            </a:p>
          </p:txBody>
        </p:sp>
      </p:grpSp>
      <p:sp>
        <p:nvSpPr>
          <p:cNvPr id="8" name="TextovéPole 7"/>
          <p:cNvSpPr txBox="1"/>
          <p:nvPr/>
        </p:nvSpPr>
        <p:spPr>
          <a:xfrm>
            <a:off x="69848" y="6413266"/>
            <a:ext cx="12089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>
                <a:solidFill>
                  <a:srgbClr val="000000"/>
                </a:solidFill>
              </a:rPr>
              <a:t>1</a:t>
            </a:r>
            <a:r>
              <a:rPr lang="es-ES" sz="1000" b="1" dirty="0" smtClean="0">
                <a:solidFill>
                  <a:srgbClr val="000000"/>
                </a:solidFill>
              </a:rPr>
              <a:t>. </a:t>
            </a:r>
            <a:r>
              <a:rPr lang="es-ES" sz="1000" dirty="0" err="1" smtClean="0">
                <a:solidFill>
                  <a:srgbClr val="000000"/>
                </a:solidFill>
              </a:rPr>
              <a:t>Wahba</a:t>
            </a:r>
            <a:r>
              <a:rPr lang="es-ES" sz="1000" dirty="0" smtClean="0">
                <a:solidFill>
                  <a:srgbClr val="000000"/>
                </a:solidFill>
              </a:rPr>
              <a:t>,</a:t>
            </a:r>
            <a:r>
              <a:rPr lang="en-US" sz="1000" dirty="0" smtClean="0">
                <a:solidFill>
                  <a:srgbClr val="000000"/>
                </a:solidFill>
              </a:rPr>
              <a:t> </a:t>
            </a:r>
            <a:r>
              <a:rPr lang="cs-CZ" sz="1000" dirty="0">
                <a:solidFill>
                  <a:srgbClr val="000000"/>
                </a:solidFill>
              </a:rPr>
              <a:t>e</a:t>
            </a:r>
            <a:r>
              <a:rPr lang="cs-CZ" sz="1000" dirty="0" smtClean="0">
                <a:solidFill>
                  <a:srgbClr val="000000"/>
                </a:solidFill>
              </a:rPr>
              <a:t>t al </a:t>
            </a:r>
            <a:r>
              <a:rPr lang="en-US" sz="1000" i="1" dirty="0" smtClean="0">
                <a:solidFill>
                  <a:srgbClr val="000000"/>
                </a:solidFill>
              </a:rPr>
              <a:t>Cancer </a:t>
            </a:r>
            <a:r>
              <a:rPr lang="en-US" sz="1000" i="1" dirty="0" err="1">
                <a:solidFill>
                  <a:srgbClr val="000000"/>
                </a:solidFill>
              </a:rPr>
              <a:t>Biol</a:t>
            </a:r>
            <a:r>
              <a:rPr lang="en-US" sz="1000" i="1" dirty="0">
                <a:solidFill>
                  <a:srgbClr val="000000"/>
                </a:solidFill>
              </a:rPr>
              <a:t> Med</a:t>
            </a:r>
            <a:r>
              <a:rPr lang="en-US" sz="1000" dirty="0">
                <a:solidFill>
                  <a:srgbClr val="000000"/>
                </a:solidFill>
              </a:rPr>
              <a:t>. </a:t>
            </a:r>
            <a:r>
              <a:rPr lang="en-US" sz="1000" dirty="0" smtClean="0">
                <a:solidFill>
                  <a:srgbClr val="000000"/>
                </a:solidFill>
              </a:rPr>
              <a:t>2015</a:t>
            </a:r>
            <a:r>
              <a:rPr lang="cs-CZ" sz="1000" dirty="0" smtClean="0">
                <a:solidFill>
                  <a:srgbClr val="000000"/>
                </a:solidFill>
              </a:rPr>
              <a:t>; </a:t>
            </a:r>
            <a:r>
              <a:rPr lang="cs-CZ" sz="1000" b="1" dirty="0" smtClean="0">
                <a:solidFill>
                  <a:srgbClr val="000000"/>
                </a:solidFill>
              </a:rPr>
              <a:t>2</a:t>
            </a:r>
            <a:r>
              <a:rPr lang="en-US" sz="1000" b="1" dirty="0" smtClean="0">
                <a:solidFill>
                  <a:srgbClr val="000000"/>
                </a:solidFill>
              </a:rPr>
              <a:t>. </a:t>
            </a:r>
            <a:r>
              <a:rPr lang="en-US" sz="1000" dirty="0" err="1">
                <a:solidFill>
                  <a:srgbClr val="000000"/>
                </a:solidFill>
              </a:rPr>
              <a:t>Mittendorf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s-ES" sz="1000" dirty="0">
                <a:solidFill>
                  <a:srgbClr val="000000"/>
                </a:solidFill>
              </a:rPr>
              <a:t>,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cs-CZ" sz="1000" dirty="0">
                <a:solidFill>
                  <a:srgbClr val="000000"/>
                </a:solidFill>
              </a:rPr>
              <a:t>et al </a:t>
            </a:r>
            <a:r>
              <a:rPr lang="en-US" sz="1000" dirty="0" smtClean="0">
                <a:solidFill>
                  <a:srgbClr val="000000"/>
                </a:solidFill>
              </a:rPr>
              <a:t> </a:t>
            </a:r>
            <a:r>
              <a:rPr lang="en-US" sz="1000" i="1" dirty="0">
                <a:solidFill>
                  <a:srgbClr val="000000"/>
                </a:solidFill>
              </a:rPr>
              <a:t>Cancer </a:t>
            </a:r>
            <a:r>
              <a:rPr lang="en-US" sz="1000" i="1" dirty="0" err="1">
                <a:solidFill>
                  <a:srgbClr val="000000"/>
                </a:solidFill>
              </a:rPr>
              <a:t>Immunol</a:t>
            </a:r>
            <a:r>
              <a:rPr lang="en-US" sz="1000" i="1" dirty="0">
                <a:solidFill>
                  <a:srgbClr val="000000"/>
                </a:solidFill>
              </a:rPr>
              <a:t> Res</a:t>
            </a:r>
            <a:r>
              <a:rPr lang="en-US" sz="1000" dirty="0">
                <a:solidFill>
                  <a:srgbClr val="000000"/>
                </a:solidFill>
              </a:rPr>
              <a:t>. </a:t>
            </a:r>
            <a:r>
              <a:rPr lang="en-US" sz="1000" dirty="0" smtClean="0">
                <a:solidFill>
                  <a:srgbClr val="000000"/>
                </a:solidFill>
              </a:rPr>
              <a:t>2014; </a:t>
            </a:r>
            <a:r>
              <a:rPr lang="cs-CZ" sz="1000" b="1" dirty="0" smtClean="0">
                <a:solidFill>
                  <a:srgbClr val="000000"/>
                </a:solidFill>
              </a:rPr>
              <a:t>3</a:t>
            </a:r>
            <a:r>
              <a:rPr lang="en-US" sz="1000" b="1" dirty="0" smtClean="0">
                <a:solidFill>
                  <a:srgbClr val="000000"/>
                </a:solidFill>
              </a:rPr>
              <a:t>. </a:t>
            </a:r>
            <a:r>
              <a:rPr lang="en-US" sz="1000" dirty="0" err="1">
                <a:solidFill>
                  <a:srgbClr val="000000"/>
                </a:solidFill>
              </a:rPr>
              <a:t>Schnitt</a:t>
            </a:r>
            <a:r>
              <a:rPr lang="en-US" sz="1000" dirty="0">
                <a:solidFill>
                  <a:srgbClr val="000000"/>
                </a:solidFill>
              </a:rPr>
              <a:t> S. </a:t>
            </a:r>
            <a:r>
              <a:rPr lang="en-US" sz="1000" dirty="0" smtClean="0">
                <a:solidFill>
                  <a:srgbClr val="000000"/>
                </a:solidFill>
              </a:rPr>
              <a:t> </a:t>
            </a:r>
            <a:r>
              <a:rPr lang="en-US" sz="1000" i="1" dirty="0">
                <a:solidFill>
                  <a:srgbClr val="000000"/>
                </a:solidFill>
              </a:rPr>
              <a:t>Mod </a:t>
            </a:r>
            <a:r>
              <a:rPr lang="en-US" sz="1000" i="1" dirty="0" err="1">
                <a:solidFill>
                  <a:srgbClr val="000000"/>
                </a:solidFill>
              </a:rPr>
              <a:t>Pathol</a:t>
            </a:r>
            <a:r>
              <a:rPr lang="en-US" sz="1000" i="1" dirty="0">
                <a:solidFill>
                  <a:srgbClr val="000000"/>
                </a:solidFill>
              </a:rPr>
              <a:t>.</a:t>
            </a:r>
            <a:r>
              <a:rPr lang="cs-CZ" sz="1000" i="1" dirty="0">
                <a:solidFill>
                  <a:srgbClr val="000000"/>
                </a:solidFill>
              </a:rPr>
              <a:t> </a:t>
            </a:r>
            <a:r>
              <a:rPr lang="en-US" sz="1000" dirty="0" smtClean="0">
                <a:solidFill>
                  <a:srgbClr val="000000"/>
                </a:solidFill>
              </a:rPr>
              <a:t>2010; </a:t>
            </a:r>
            <a:r>
              <a:rPr lang="cs-CZ" sz="1000" b="1" dirty="0" smtClean="0">
                <a:solidFill>
                  <a:srgbClr val="000000"/>
                </a:solidFill>
              </a:rPr>
              <a:t>4. </a:t>
            </a:r>
            <a:r>
              <a:rPr lang="en-US" sz="1000" b="1" dirty="0" smtClean="0">
                <a:solidFill>
                  <a:srgbClr val="000000"/>
                </a:solidFill>
              </a:rPr>
              <a:t> </a:t>
            </a:r>
            <a:r>
              <a:rPr lang="en-US" sz="1000" dirty="0">
                <a:solidFill>
                  <a:srgbClr val="000000"/>
                </a:solidFill>
              </a:rPr>
              <a:t>Cardoso F, </a:t>
            </a:r>
            <a:r>
              <a:rPr lang="en-US" sz="1000" dirty="0" err="1">
                <a:solidFill>
                  <a:srgbClr val="000000"/>
                </a:solidFill>
              </a:rPr>
              <a:t>Senkus</a:t>
            </a:r>
            <a:r>
              <a:rPr lang="en-US" sz="1000" dirty="0">
                <a:solidFill>
                  <a:srgbClr val="000000"/>
                </a:solidFill>
              </a:rPr>
              <a:t> E, Costa A, et al. 4th ESO-ESMO international consensus guidelines for advanced breast cancer (ABC 4). </a:t>
            </a:r>
            <a:r>
              <a:rPr lang="en-US" sz="1000" i="1" dirty="0">
                <a:solidFill>
                  <a:srgbClr val="000000"/>
                </a:solidFill>
              </a:rPr>
              <a:t>Ann </a:t>
            </a:r>
            <a:r>
              <a:rPr lang="en-US" sz="1000" i="1" dirty="0" err="1">
                <a:solidFill>
                  <a:srgbClr val="000000"/>
                </a:solidFill>
              </a:rPr>
              <a:t>Oncol</a:t>
            </a:r>
            <a:r>
              <a:rPr lang="en-US" sz="1000" dirty="0">
                <a:solidFill>
                  <a:srgbClr val="000000"/>
                </a:solidFill>
              </a:rPr>
              <a:t>. </a:t>
            </a:r>
            <a:r>
              <a:rPr lang="en-US" sz="1000" dirty="0" smtClean="0">
                <a:solidFill>
                  <a:srgbClr val="000000"/>
                </a:solidFill>
              </a:rPr>
              <a:t>2018;</a:t>
            </a:r>
            <a:r>
              <a:rPr lang="cs-CZ" sz="1000" dirty="0" smtClean="0">
                <a:solidFill>
                  <a:srgbClr val="000000"/>
                </a:solidFill>
              </a:rPr>
              <a:t> </a:t>
            </a:r>
            <a:r>
              <a:rPr lang="cs-CZ" sz="1000" b="1" dirty="0">
                <a:solidFill>
                  <a:srgbClr val="000000"/>
                </a:solidFill>
              </a:rPr>
              <a:t>5</a:t>
            </a:r>
            <a:r>
              <a:rPr lang="en-US" sz="1000" b="1" dirty="0" smtClean="0">
                <a:solidFill>
                  <a:srgbClr val="000000"/>
                </a:solidFill>
              </a:rPr>
              <a:t>. </a:t>
            </a:r>
            <a:r>
              <a:rPr lang="en-US" sz="1000" dirty="0" smtClean="0">
                <a:solidFill>
                  <a:srgbClr val="000000"/>
                </a:solidFill>
              </a:rPr>
              <a:t>Pal</a:t>
            </a:r>
            <a:r>
              <a:rPr lang="cs-CZ" sz="1000" dirty="0" smtClean="0">
                <a:solidFill>
                  <a:srgbClr val="000000"/>
                </a:solidFill>
              </a:rPr>
              <a:t> </a:t>
            </a:r>
            <a:r>
              <a:rPr lang="es-ES" sz="1000" dirty="0">
                <a:solidFill>
                  <a:srgbClr val="000000"/>
                </a:solidFill>
              </a:rPr>
              <a:t>,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cs-CZ" sz="1000" dirty="0">
                <a:solidFill>
                  <a:srgbClr val="000000"/>
                </a:solidFill>
              </a:rPr>
              <a:t>et </a:t>
            </a:r>
            <a:r>
              <a:rPr lang="cs-CZ" sz="1000" dirty="0" smtClean="0">
                <a:solidFill>
                  <a:srgbClr val="000000"/>
                </a:solidFill>
              </a:rPr>
              <a:t>al</a:t>
            </a:r>
            <a:r>
              <a:rPr lang="en-US" sz="1000" dirty="0" smtClean="0">
                <a:solidFill>
                  <a:srgbClr val="000000"/>
                </a:solidFill>
              </a:rPr>
              <a:t> </a:t>
            </a:r>
            <a:r>
              <a:rPr lang="en-US" sz="1000" dirty="0">
                <a:solidFill>
                  <a:srgbClr val="000000"/>
                </a:solidFill>
              </a:rPr>
              <a:t>Breast Cancer Res Treat. </a:t>
            </a:r>
            <a:r>
              <a:rPr lang="en-US" sz="1000" dirty="0" smtClean="0">
                <a:solidFill>
                  <a:srgbClr val="000000"/>
                </a:solidFill>
              </a:rPr>
              <a:t>2011;. </a:t>
            </a:r>
            <a:r>
              <a:rPr lang="cs-CZ" sz="1000" b="1" dirty="0">
                <a:solidFill>
                  <a:srgbClr val="000000"/>
                </a:solidFill>
              </a:rPr>
              <a:t>6</a:t>
            </a:r>
            <a:r>
              <a:rPr lang="en-US" sz="1000" dirty="0" smtClean="0">
                <a:solidFill>
                  <a:srgbClr val="000000"/>
                </a:solidFill>
              </a:rPr>
              <a:t>. </a:t>
            </a:r>
            <a:r>
              <a:rPr lang="en-US" sz="1000" dirty="0" err="1">
                <a:solidFill>
                  <a:srgbClr val="000000"/>
                </a:solidFill>
              </a:rPr>
              <a:t>Carels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s-ES" sz="1000" dirty="0">
                <a:solidFill>
                  <a:srgbClr val="000000"/>
                </a:solidFill>
              </a:rPr>
              <a:t>,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cs-CZ" sz="1000" dirty="0">
                <a:solidFill>
                  <a:srgbClr val="000000"/>
                </a:solidFill>
              </a:rPr>
              <a:t>et al </a:t>
            </a:r>
            <a:r>
              <a:rPr lang="en-US" sz="1000" dirty="0" smtClean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Theor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Biol</a:t>
            </a:r>
            <a:r>
              <a:rPr lang="en-US" sz="1000" dirty="0">
                <a:solidFill>
                  <a:srgbClr val="000000"/>
                </a:solidFill>
              </a:rPr>
              <a:t> Med Model. </a:t>
            </a:r>
            <a:r>
              <a:rPr lang="en-US" sz="1000" dirty="0" smtClean="0">
                <a:solidFill>
                  <a:srgbClr val="000000"/>
                </a:solidFill>
              </a:rPr>
              <a:t>2016; </a:t>
            </a:r>
            <a:r>
              <a:rPr lang="cs-CZ" sz="1000" b="1" dirty="0">
                <a:solidFill>
                  <a:srgbClr val="000000"/>
                </a:solidFill>
              </a:rPr>
              <a:t>7</a:t>
            </a:r>
            <a:r>
              <a:rPr lang="en-US" sz="1000" b="1" dirty="0" smtClean="0">
                <a:solidFill>
                  <a:srgbClr val="000000"/>
                </a:solidFill>
              </a:rPr>
              <a:t>. </a:t>
            </a:r>
            <a:r>
              <a:rPr lang="en-US" sz="1000" dirty="0">
                <a:solidFill>
                  <a:srgbClr val="000000"/>
                </a:solidFill>
              </a:rPr>
              <a:t>André</a:t>
            </a:r>
            <a:r>
              <a:rPr lang="cs-CZ" sz="1000" dirty="0">
                <a:solidFill>
                  <a:srgbClr val="000000"/>
                </a:solidFill>
              </a:rPr>
              <a:t> </a:t>
            </a:r>
            <a:r>
              <a:rPr lang="es-ES" sz="1000" dirty="0" smtClean="0">
                <a:solidFill>
                  <a:srgbClr val="000000"/>
                </a:solidFill>
              </a:rPr>
              <a:t>,</a:t>
            </a:r>
            <a:r>
              <a:rPr lang="cs-CZ" sz="1000" dirty="0" smtClean="0">
                <a:solidFill>
                  <a:srgbClr val="000000"/>
                </a:solidFill>
              </a:rPr>
              <a:t>et </a:t>
            </a:r>
            <a:r>
              <a:rPr lang="cs-CZ" sz="1000" dirty="0">
                <a:solidFill>
                  <a:srgbClr val="000000"/>
                </a:solidFill>
              </a:rPr>
              <a:t>al </a:t>
            </a:r>
            <a:r>
              <a:rPr lang="en-US" sz="1000" dirty="0" smtClean="0">
                <a:solidFill>
                  <a:srgbClr val="000000"/>
                </a:solidFill>
              </a:rPr>
              <a:t>. </a:t>
            </a:r>
            <a:r>
              <a:rPr lang="en-US" sz="1000" dirty="0">
                <a:solidFill>
                  <a:srgbClr val="000000"/>
                </a:solidFill>
              </a:rPr>
              <a:t>Ann </a:t>
            </a:r>
            <a:r>
              <a:rPr lang="en-US" sz="1000" dirty="0" err="1">
                <a:solidFill>
                  <a:srgbClr val="000000"/>
                </a:solidFill>
              </a:rPr>
              <a:t>Oncol</a:t>
            </a:r>
            <a:r>
              <a:rPr lang="en-US" sz="1000" dirty="0">
                <a:solidFill>
                  <a:srgbClr val="000000"/>
                </a:solidFill>
              </a:rPr>
              <a:t>. </a:t>
            </a:r>
            <a:r>
              <a:rPr lang="en-US" sz="1000" dirty="0" smtClean="0">
                <a:solidFill>
                  <a:srgbClr val="000000"/>
                </a:solidFill>
              </a:rPr>
              <a:t>2012</a:t>
            </a:r>
            <a:r>
              <a:rPr lang="cs-CZ" sz="1000" dirty="0" smtClean="0">
                <a:solidFill>
                  <a:srgbClr val="000000"/>
                </a:solidFill>
              </a:rPr>
              <a:t>.</a:t>
            </a:r>
            <a:endParaRPr lang="en-US" sz="1000" dirty="0">
              <a:solidFill>
                <a:srgbClr val="000000"/>
              </a:solidFill>
            </a:endParaRP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72309" y="291250"/>
            <a:ext cx="1304248" cy="761486"/>
          </a:xfrm>
          <a:prstGeom prst="rect">
            <a:avLst/>
          </a:prstGeom>
        </p:spPr>
      </p:pic>
      <p:sp>
        <p:nvSpPr>
          <p:cNvPr id="14" name="TextovéPole 13"/>
          <p:cNvSpPr txBox="1"/>
          <p:nvPr/>
        </p:nvSpPr>
        <p:spPr>
          <a:xfrm rot="16200000">
            <a:off x="11179731" y="3064864"/>
            <a:ext cx="17469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0" i="0" kern="1200" dirty="0" smtClean="0">
                <a:solidFill>
                  <a:schemeClr val="tx1"/>
                </a:solidFill>
                <a:effectLst/>
                <a:latin typeface="Imago" pitchFamily="2" charset="0"/>
                <a:ea typeface="+mn-ea"/>
                <a:cs typeface="+mn-cs"/>
              </a:rPr>
              <a:t>M-CZ-00002000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28779485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0" y="299523"/>
            <a:ext cx="10442182" cy="647356"/>
          </a:xfrm>
        </p:spPr>
        <p:txBody>
          <a:bodyPr>
            <a:noAutofit/>
          </a:bodyPr>
          <a:lstStyle/>
          <a:p>
            <a:r>
              <a:rPr lang="en-GB" dirty="0" smtClean="0">
                <a:solidFill>
                  <a:srgbClr val="0069D2"/>
                </a:solidFill>
              </a:rPr>
              <a:t>TNBC</a:t>
            </a:r>
            <a:r>
              <a:rPr lang="cs-CZ" dirty="0" smtClean="0">
                <a:solidFill>
                  <a:srgbClr val="0069D2"/>
                </a:solidFill>
              </a:rPr>
              <a:t>: četnost přežití je nižší než u jiných typů karcinomu prsu</a:t>
            </a:r>
            <a:r>
              <a:rPr lang="cs-CZ" baseline="30000" dirty="0" smtClean="0">
                <a:solidFill>
                  <a:srgbClr val="0069D2"/>
                </a:solidFill>
              </a:rPr>
              <a:t>1</a:t>
            </a:r>
            <a:endParaRPr lang="en-GB" baseline="30000" dirty="0">
              <a:solidFill>
                <a:srgbClr val="0069D2"/>
              </a:solidFill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462430" y="6319803"/>
            <a:ext cx="11729570" cy="442947"/>
          </a:xfrm>
        </p:spPr>
        <p:txBody>
          <a:bodyPr>
            <a:noAutofit/>
          </a:bodyPr>
          <a:lstStyle/>
          <a:p>
            <a:pPr>
              <a:lnSpc>
                <a:spcPct val="95000"/>
              </a:lnSpc>
            </a:pPr>
            <a:r>
              <a:rPr lang="en-GB" dirty="0">
                <a:solidFill>
                  <a:schemeClr val="tx1"/>
                </a:solidFill>
              </a:rPr>
              <a:t>Data in this study were identified using the California Cancer Registry, a population-based registry composed of 8 regional registries collecting cancer </a:t>
            </a:r>
            <a:r>
              <a:rPr lang="en-GB" dirty="0" smtClean="0">
                <a:solidFill>
                  <a:schemeClr val="tx1"/>
                </a:solidFill>
              </a:rPr>
              <a:t>incidence </a:t>
            </a:r>
            <a:r>
              <a:rPr lang="en-GB" dirty="0">
                <a:solidFill>
                  <a:schemeClr val="tx1"/>
                </a:solidFill>
              </a:rPr>
              <a:t>and mortality data for the entire population of </a:t>
            </a:r>
            <a:r>
              <a:rPr lang="en-GB" dirty="0" smtClean="0">
                <a:solidFill>
                  <a:schemeClr val="tx1"/>
                </a:solidFill>
              </a:rPr>
              <a:t>California</a:t>
            </a:r>
            <a:r>
              <a:rPr lang="fr-FR" dirty="0" smtClean="0">
                <a:solidFill>
                  <a:schemeClr val="tx1"/>
                </a:solidFill>
              </a:rPr>
              <a:t>; </a:t>
            </a:r>
            <a:r>
              <a:rPr lang="cs-CZ" dirty="0" smtClean="0">
                <a:solidFill>
                  <a:schemeClr val="tx1"/>
                </a:solidFill>
              </a:rPr>
              <a:t>1. </a:t>
            </a:r>
            <a:r>
              <a:rPr lang="fr-FR" dirty="0" smtClean="0">
                <a:solidFill>
                  <a:schemeClr val="tx1"/>
                </a:solidFill>
              </a:rPr>
              <a:t>Bauer, et al. </a:t>
            </a:r>
            <a:r>
              <a:rPr lang="fr-FR" dirty="0">
                <a:solidFill>
                  <a:schemeClr val="tx1"/>
                </a:solidFill>
              </a:rPr>
              <a:t>Cancer </a:t>
            </a:r>
            <a:r>
              <a:rPr lang="fr-FR" dirty="0" smtClean="0">
                <a:solidFill>
                  <a:schemeClr val="tx1"/>
                </a:solidFill>
              </a:rPr>
              <a:t>2007</a:t>
            </a:r>
            <a:endParaRPr lang="fr-FR" dirty="0">
              <a:solidFill>
                <a:schemeClr val="tx1"/>
              </a:solidFill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1161093" y="4449024"/>
            <a:ext cx="5342649" cy="307776"/>
            <a:chOff x="1605043" y="3148337"/>
            <a:chExt cx="4021044" cy="234411"/>
          </a:xfrm>
        </p:grpSpPr>
        <p:sp>
          <p:nvSpPr>
            <p:cNvPr id="72" name="TextBox 71"/>
            <p:cNvSpPr txBox="1"/>
            <p:nvPr/>
          </p:nvSpPr>
          <p:spPr>
            <a:xfrm>
              <a:off x="1605043" y="3148337"/>
              <a:ext cx="206548" cy="2344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dirty="0">
                  <a:solidFill>
                    <a:prstClr val="black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198420" y="3148337"/>
              <a:ext cx="274110" cy="2344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dirty="0">
                  <a:solidFill>
                    <a:prstClr val="black"/>
                  </a:solidFill>
                  <a:cs typeface="Arial" pitchFamily="34" charset="0"/>
                </a:rPr>
                <a:t>10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833506" y="3148337"/>
              <a:ext cx="274110" cy="2344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dirty="0">
                  <a:solidFill>
                    <a:prstClr val="black"/>
                  </a:solidFill>
                  <a:cs typeface="Arial" pitchFamily="34" charset="0"/>
                </a:rPr>
                <a:t>20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3462133" y="3148337"/>
              <a:ext cx="276958" cy="2344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dirty="0">
                  <a:solidFill>
                    <a:prstClr val="black"/>
                  </a:solidFill>
                  <a:cs typeface="Arial" pitchFamily="34" charset="0"/>
                </a:rPr>
                <a:t>30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092907" y="3148337"/>
              <a:ext cx="276958" cy="2344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dirty="0">
                  <a:solidFill>
                    <a:prstClr val="black"/>
                  </a:solidFill>
                  <a:cs typeface="Arial" pitchFamily="34" charset="0"/>
                </a:rPr>
                <a:t>40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4723681" y="3148337"/>
              <a:ext cx="276958" cy="2344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dirty="0">
                  <a:solidFill>
                    <a:prstClr val="black"/>
                  </a:solidFill>
                  <a:cs typeface="Arial" pitchFamily="34" charset="0"/>
                </a:rPr>
                <a:t>50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349129" y="3148337"/>
              <a:ext cx="276958" cy="2344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dirty="0">
                  <a:solidFill>
                    <a:prstClr val="black"/>
                  </a:solidFill>
                  <a:cs typeface="Arial" pitchFamily="34" charset="0"/>
                </a:rPr>
                <a:t>60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294052" y="4731599"/>
            <a:ext cx="50388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00" dirty="0" smtClean="0">
                <a:solidFill>
                  <a:prstClr val="black"/>
                </a:solidFill>
                <a:cs typeface="Arial" pitchFamily="34" charset="0"/>
              </a:rPr>
              <a:t>Čas</a:t>
            </a:r>
            <a:r>
              <a:rPr lang="en-GB" sz="1400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GB" sz="1400" dirty="0">
                <a:solidFill>
                  <a:prstClr val="black"/>
                </a:solidFill>
                <a:cs typeface="Arial" pitchFamily="34" charset="0"/>
              </a:rPr>
              <a:t>(</a:t>
            </a:r>
            <a:r>
              <a:rPr lang="en-GB" sz="1400" dirty="0" smtClean="0">
                <a:solidFill>
                  <a:prstClr val="black"/>
                </a:solidFill>
                <a:cs typeface="Arial" pitchFamily="34" charset="0"/>
              </a:rPr>
              <a:t>m</a:t>
            </a:r>
            <a:r>
              <a:rPr lang="cs-CZ" sz="1400" dirty="0" err="1" smtClean="0">
                <a:solidFill>
                  <a:prstClr val="black"/>
                </a:solidFill>
                <a:cs typeface="Arial" pitchFamily="34" charset="0"/>
              </a:rPr>
              <a:t>ěsíce</a:t>
            </a:r>
            <a:r>
              <a:rPr lang="en-GB" sz="1400" dirty="0" smtClean="0">
                <a:solidFill>
                  <a:prstClr val="black"/>
                </a:solidFill>
                <a:cs typeface="Arial" pitchFamily="34" charset="0"/>
              </a:rPr>
              <a:t>)</a:t>
            </a:r>
            <a:endParaRPr lang="en-GB" sz="14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86177" y="1267213"/>
            <a:ext cx="18268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150"/>
              </a:spcAft>
              <a:defRPr/>
            </a:pPr>
            <a:r>
              <a:rPr lang="en-GB" sz="1600" b="1" u="sng" dirty="0" smtClean="0">
                <a:solidFill>
                  <a:prstClr val="black"/>
                </a:solidFill>
                <a:cs typeface="Arial" pitchFamily="34" charset="0"/>
              </a:rPr>
              <a:t>5-</a:t>
            </a:r>
            <a:r>
              <a:rPr lang="cs-CZ" sz="1600" b="1" u="sng" dirty="0" smtClean="0">
                <a:solidFill>
                  <a:prstClr val="black"/>
                </a:solidFill>
                <a:cs typeface="Arial" pitchFamily="34" charset="0"/>
              </a:rPr>
              <a:t>leté přežití</a:t>
            </a:r>
            <a:endParaRPr lang="en-GB" sz="1600" b="1" u="sng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-649256" y="2904756"/>
            <a:ext cx="2610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00" dirty="0">
                <a:solidFill>
                  <a:prstClr val="black"/>
                </a:solidFill>
                <a:cs typeface="Arial" pitchFamily="34" charset="0"/>
              </a:rPr>
              <a:t>P</a:t>
            </a:r>
            <a:r>
              <a:rPr lang="cs-CZ" sz="1400" dirty="0" smtClean="0">
                <a:solidFill>
                  <a:prstClr val="black"/>
                </a:solidFill>
                <a:cs typeface="Arial" pitchFamily="34" charset="0"/>
              </a:rPr>
              <a:t>řežití</a:t>
            </a:r>
            <a:r>
              <a:rPr lang="en-GB" sz="1400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GB" sz="1400" dirty="0">
                <a:solidFill>
                  <a:prstClr val="black"/>
                </a:solidFill>
                <a:cs typeface="Arial" pitchFamily="34" charset="0"/>
              </a:rPr>
              <a:t>(%)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46482" y="1606616"/>
            <a:ext cx="453970" cy="2926626"/>
            <a:chOff x="746482" y="1606616"/>
            <a:chExt cx="453970" cy="2926626"/>
          </a:xfrm>
        </p:grpSpPr>
        <p:sp>
          <p:nvSpPr>
            <p:cNvPr id="12" name="TextBox 11"/>
            <p:cNvSpPr txBox="1"/>
            <p:nvPr/>
          </p:nvSpPr>
          <p:spPr>
            <a:xfrm>
              <a:off x="746482" y="1606616"/>
              <a:ext cx="453970" cy="34079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dirty="0">
                  <a:solidFill>
                    <a:prstClr val="black"/>
                  </a:solidFill>
                  <a:cs typeface="Arial" pitchFamily="34" charset="0"/>
                </a:rPr>
                <a:t>100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32467" y="2127465"/>
              <a:ext cx="367985" cy="34079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dirty="0">
                  <a:solidFill>
                    <a:prstClr val="black"/>
                  </a:solidFill>
                  <a:cs typeface="Arial" pitchFamily="34" charset="0"/>
                </a:rPr>
                <a:t>80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32467" y="2645815"/>
              <a:ext cx="367985" cy="34079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dirty="0">
                  <a:solidFill>
                    <a:prstClr val="black"/>
                  </a:solidFill>
                  <a:cs typeface="Arial" pitchFamily="34" charset="0"/>
                </a:rPr>
                <a:t>60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32467" y="3161360"/>
              <a:ext cx="367985" cy="34079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dirty="0">
                  <a:solidFill>
                    <a:prstClr val="black"/>
                  </a:solidFill>
                  <a:cs typeface="Arial" pitchFamily="34" charset="0"/>
                </a:rPr>
                <a:t>40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36250" y="3682015"/>
              <a:ext cx="364202" cy="34079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dirty="0">
                  <a:solidFill>
                    <a:prstClr val="black"/>
                  </a:solidFill>
                  <a:cs typeface="Arial" pitchFamily="34" charset="0"/>
                </a:rPr>
                <a:t>20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26018" y="4192452"/>
              <a:ext cx="274434" cy="340790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dirty="0">
                  <a:solidFill>
                    <a:prstClr val="black"/>
                  </a:solidFill>
                  <a:cs typeface="Arial" pitchFamily="34" charset="0"/>
                </a:rPr>
                <a:t>0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190249" y="1779816"/>
            <a:ext cx="86743" cy="2583969"/>
            <a:chOff x="1190249" y="1779816"/>
            <a:chExt cx="86743" cy="2583969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1190249" y="1779816"/>
              <a:ext cx="86743" cy="0"/>
            </a:xfrm>
            <a:prstGeom prst="line">
              <a:avLst/>
            </a:prstGeom>
            <a:noFill/>
            <a:ln w="28575" cap="sq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>
            <a:xfrm>
              <a:off x="1190249" y="2296610"/>
              <a:ext cx="86743" cy="0"/>
            </a:xfrm>
            <a:prstGeom prst="line">
              <a:avLst/>
            </a:prstGeom>
            <a:noFill/>
            <a:ln w="28575" cap="sq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>
            <a:xfrm>
              <a:off x="1190249" y="2813404"/>
              <a:ext cx="86743" cy="0"/>
            </a:xfrm>
            <a:prstGeom prst="line">
              <a:avLst/>
            </a:prstGeom>
            <a:noFill/>
            <a:ln w="28575" cap="sq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>
            <a:xfrm>
              <a:off x="1190249" y="3330198"/>
              <a:ext cx="86743" cy="0"/>
            </a:xfrm>
            <a:prstGeom prst="line">
              <a:avLst/>
            </a:prstGeom>
            <a:noFill/>
            <a:ln w="28575" cap="sq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>
            <a:xfrm>
              <a:off x="1190249" y="3846992"/>
              <a:ext cx="86743" cy="0"/>
            </a:xfrm>
            <a:prstGeom prst="line">
              <a:avLst/>
            </a:prstGeom>
            <a:noFill/>
            <a:ln w="28575" cap="sq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>
            <a:xfrm>
              <a:off x="1190249" y="4363785"/>
              <a:ext cx="86743" cy="0"/>
            </a:xfrm>
            <a:prstGeom prst="line">
              <a:avLst/>
            </a:prstGeom>
            <a:noFill/>
            <a:ln w="28575" cap="sq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" name="Group 3"/>
          <p:cNvGrpSpPr/>
          <p:nvPr/>
        </p:nvGrpSpPr>
        <p:grpSpPr>
          <a:xfrm>
            <a:off x="1298311" y="4365744"/>
            <a:ext cx="5024353" cy="96049"/>
            <a:chOff x="1300264" y="4365744"/>
            <a:chExt cx="5024353" cy="96049"/>
          </a:xfrm>
        </p:grpSpPr>
        <p:cxnSp>
          <p:nvCxnSpPr>
            <p:cNvPr id="34" name="Straight Connector 33"/>
            <p:cNvCxnSpPr/>
            <p:nvPr/>
          </p:nvCxnSpPr>
          <p:spPr>
            <a:xfrm rot="5400000">
              <a:off x="1252240" y="4413770"/>
              <a:ext cx="96047" cy="0"/>
            </a:xfrm>
            <a:prstGeom prst="line">
              <a:avLst/>
            </a:prstGeom>
            <a:noFill/>
            <a:ln w="28575" cap="sq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>
            <a:xfrm rot="5400000">
              <a:off x="2086124" y="4413768"/>
              <a:ext cx="96047" cy="0"/>
            </a:xfrm>
            <a:prstGeom prst="line">
              <a:avLst/>
            </a:prstGeom>
            <a:noFill/>
            <a:ln w="28575" cap="sq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35"/>
            <p:cNvCxnSpPr/>
            <p:nvPr/>
          </p:nvCxnSpPr>
          <p:spPr>
            <a:xfrm rot="5400000">
              <a:off x="2924218" y="4413768"/>
              <a:ext cx="96047" cy="0"/>
            </a:xfrm>
            <a:prstGeom prst="line">
              <a:avLst/>
            </a:prstGeom>
            <a:noFill/>
            <a:ln w="28575" cap="sq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Straight Connector 36"/>
            <p:cNvCxnSpPr/>
            <p:nvPr/>
          </p:nvCxnSpPr>
          <p:spPr>
            <a:xfrm rot="5400000">
              <a:off x="3762312" y="4413768"/>
              <a:ext cx="96047" cy="0"/>
            </a:xfrm>
            <a:prstGeom prst="line">
              <a:avLst/>
            </a:prstGeom>
            <a:noFill/>
            <a:ln w="28575" cap="sq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/>
            <p:cNvCxnSpPr/>
            <p:nvPr/>
          </p:nvCxnSpPr>
          <p:spPr>
            <a:xfrm rot="5400000">
              <a:off x="4600406" y="4413768"/>
              <a:ext cx="96047" cy="0"/>
            </a:xfrm>
            <a:prstGeom prst="line">
              <a:avLst/>
            </a:prstGeom>
            <a:noFill/>
            <a:ln w="28575" cap="sq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/>
            <p:nvPr/>
          </p:nvCxnSpPr>
          <p:spPr>
            <a:xfrm rot="5400000">
              <a:off x="5438500" y="4413768"/>
              <a:ext cx="96047" cy="0"/>
            </a:xfrm>
            <a:prstGeom prst="line">
              <a:avLst/>
            </a:prstGeom>
            <a:noFill/>
            <a:ln w="28575" cap="sq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Connector 39"/>
            <p:cNvCxnSpPr/>
            <p:nvPr/>
          </p:nvCxnSpPr>
          <p:spPr>
            <a:xfrm rot="5400000">
              <a:off x="6276593" y="4413770"/>
              <a:ext cx="96047" cy="0"/>
            </a:xfrm>
            <a:prstGeom prst="line">
              <a:avLst/>
            </a:prstGeom>
            <a:noFill/>
            <a:ln w="28575" cap="sq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sp>
        <p:nvSpPr>
          <p:cNvPr id="27" name="Freeform 26"/>
          <p:cNvSpPr/>
          <p:nvPr/>
        </p:nvSpPr>
        <p:spPr>
          <a:xfrm>
            <a:off x="1298311" y="1779816"/>
            <a:ext cx="5023747" cy="2583973"/>
          </a:xfrm>
          <a:custGeom>
            <a:avLst/>
            <a:gdLst>
              <a:gd name="connsiteX0" fmla="*/ 0 w 5668108"/>
              <a:gd name="connsiteY0" fmla="*/ 0 h 3241431"/>
              <a:gd name="connsiteX1" fmla="*/ 0 w 5668108"/>
              <a:gd name="connsiteY1" fmla="*/ 3241431 h 3241431"/>
              <a:gd name="connsiteX2" fmla="*/ 5668108 w 5668108"/>
              <a:gd name="connsiteY2" fmla="*/ 3241431 h 3241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68108" h="3241431">
                <a:moveTo>
                  <a:pt x="0" y="0"/>
                </a:moveTo>
                <a:lnTo>
                  <a:pt x="0" y="3241431"/>
                </a:lnTo>
                <a:lnTo>
                  <a:pt x="5668108" y="3241431"/>
                </a:lnTo>
              </a:path>
            </a:pathLst>
          </a:custGeom>
          <a:noFill/>
          <a:ln w="28575" cap="sq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400" dirty="0">
              <a:solidFill>
                <a:prstClr val="white"/>
              </a:solidFill>
            </a:endParaRPr>
          </a:p>
        </p:txBody>
      </p:sp>
      <p:grpSp>
        <p:nvGrpSpPr>
          <p:cNvPr id="41" name="Group 5"/>
          <p:cNvGrpSpPr>
            <a:grpSpLocks noChangeAspect="1"/>
          </p:cNvGrpSpPr>
          <p:nvPr/>
        </p:nvGrpSpPr>
        <p:grpSpPr bwMode="auto">
          <a:xfrm>
            <a:off x="1435529" y="1737958"/>
            <a:ext cx="4940290" cy="1793227"/>
            <a:chOff x="876" y="1082"/>
            <a:chExt cx="3832" cy="1417"/>
          </a:xfrm>
        </p:grpSpPr>
        <p:sp>
          <p:nvSpPr>
            <p:cNvPr id="42" name="Freeform 6"/>
            <p:cNvSpPr>
              <a:spLocks/>
            </p:cNvSpPr>
            <p:nvPr/>
          </p:nvSpPr>
          <p:spPr bwMode="auto">
            <a:xfrm>
              <a:off x="912" y="1132"/>
              <a:ext cx="3782" cy="1367"/>
            </a:xfrm>
            <a:custGeom>
              <a:avLst/>
              <a:gdLst>
                <a:gd name="T0" fmla="*/ 1890 w 1890"/>
                <a:gd name="T1" fmla="*/ 686 h 686"/>
                <a:gd name="T2" fmla="*/ 1749 w 1890"/>
                <a:gd name="T3" fmla="*/ 680 h 686"/>
                <a:gd name="T4" fmla="*/ 1621 w 1890"/>
                <a:gd name="T5" fmla="*/ 676 h 686"/>
                <a:gd name="T6" fmla="*/ 1522 w 1890"/>
                <a:gd name="T7" fmla="*/ 643 h 686"/>
                <a:gd name="T8" fmla="*/ 1474 w 1890"/>
                <a:gd name="T9" fmla="*/ 636 h 686"/>
                <a:gd name="T10" fmla="*/ 1347 w 1890"/>
                <a:gd name="T11" fmla="*/ 636 h 686"/>
                <a:gd name="T12" fmla="*/ 1209 w 1890"/>
                <a:gd name="T13" fmla="*/ 612 h 686"/>
                <a:gd name="T14" fmla="*/ 1100 w 1890"/>
                <a:gd name="T15" fmla="*/ 587 h 686"/>
                <a:gd name="T16" fmla="*/ 992 w 1890"/>
                <a:gd name="T17" fmla="*/ 554 h 686"/>
                <a:gd name="T18" fmla="*/ 953 w 1890"/>
                <a:gd name="T19" fmla="*/ 546 h 686"/>
                <a:gd name="T20" fmla="*/ 868 w 1890"/>
                <a:gd name="T21" fmla="*/ 514 h 686"/>
                <a:gd name="T22" fmla="*/ 728 w 1890"/>
                <a:gd name="T23" fmla="*/ 483 h 686"/>
                <a:gd name="T24" fmla="*/ 616 w 1890"/>
                <a:gd name="T25" fmla="*/ 421 h 686"/>
                <a:gd name="T26" fmla="*/ 324 w 1890"/>
                <a:gd name="T27" fmla="*/ 218 h 686"/>
                <a:gd name="T28" fmla="*/ 100 w 1890"/>
                <a:gd name="T29" fmla="*/ 74 h 686"/>
                <a:gd name="T30" fmla="*/ 0 w 1890"/>
                <a:gd name="T31" fmla="*/ 0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90" h="686">
                  <a:moveTo>
                    <a:pt x="1890" y="686"/>
                  </a:moveTo>
                  <a:cubicBezTo>
                    <a:pt x="1890" y="686"/>
                    <a:pt x="1766" y="686"/>
                    <a:pt x="1749" y="680"/>
                  </a:cubicBezTo>
                  <a:cubicBezTo>
                    <a:pt x="1732" y="674"/>
                    <a:pt x="1628" y="677"/>
                    <a:pt x="1621" y="676"/>
                  </a:cubicBezTo>
                  <a:cubicBezTo>
                    <a:pt x="1614" y="674"/>
                    <a:pt x="1530" y="645"/>
                    <a:pt x="1522" y="643"/>
                  </a:cubicBezTo>
                  <a:cubicBezTo>
                    <a:pt x="1515" y="641"/>
                    <a:pt x="1484" y="636"/>
                    <a:pt x="1474" y="636"/>
                  </a:cubicBezTo>
                  <a:cubicBezTo>
                    <a:pt x="1465" y="635"/>
                    <a:pt x="1364" y="634"/>
                    <a:pt x="1347" y="636"/>
                  </a:cubicBezTo>
                  <a:cubicBezTo>
                    <a:pt x="1330" y="637"/>
                    <a:pt x="1218" y="614"/>
                    <a:pt x="1209" y="612"/>
                  </a:cubicBezTo>
                  <a:cubicBezTo>
                    <a:pt x="1200" y="611"/>
                    <a:pt x="1161" y="608"/>
                    <a:pt x="1100" y="587"/>
                  </a:cubicBezTo>
                  <a:cubicBezTo>
                    <a:pt x="1040" y="566"/>
                    <a:pt x="1008" y="554"/>
                    <a:pt x="992" y="554"/>
                  </a:cubicBezTo>
                  <a:cubicBezTo>
                    <a:pt x="975" y="554"/>
                    <a:pt x="963" y="552"/>
                    <a:pt x="953" y="546"/>
                  </a:cubicBezTo>
                  <a:cubicBezTo>
                    <a:pt x="943" y="540"/>
                    <a:pt x="878" y="518"/>
                    <a:pt x="868" y="514"/>
                  </a:cubicBezTo>
                  <a:cubicBezTo>
                    <a:pt x="857" y="510"/>
                    <a:pt x="766" y="498"/>
                    <a:pt x="728" y="483"/>
                  </a:cubicBezTo>
                  <a:cubicBezTo>
                    <a:pt x="689" y="469"/>
                    <a:pt x="677" y="460"/>
                    <a:pt x="616" y="421"/>
                  </a:cubicBezTo>
                  <a:cubicBezTo>
                    <a:pt x="555" y="382"/>
                    <a:pt x="365" y="248"/>
                    <a:pt x="324" y="218"/>
                  </a:cubicBezTo>
                  <a:cubicBezTo>
                    <a:pt x="283" y="189"/>
                    <a:pt x="121" y="84"/>
                    <a:pt x="100" y="74"/>
                  </a:cubicBezTo>
                  <a:cubicBezTo>
                    <a:pt x="78" y="64"/>
                    <a:pt x="12" y="9"/>
                    <a:pt x="0" y="0"/>
                  </a:cubicBezTo>
                </a:path>
              </a:pathLst>
            </a:custGeom>
            <a:noFill/>
            <a:ln w="28575" cap="sq" cmpd="sng" algn="ctr">
              <a:solidFill>
                <a:schemeClr val="accent4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400" dirty="0">
                <a:solidFill>
                  <a:prstClr val="white"/>
                </a:solidFill>
              </a:endParaRPr>
            </a:p>
          </p:txBody>
        </p:sp>
        <p:sp>
          <p:nvSpPr>
            <p:cNvPr id="43" name="Freeform 7"/>
            <p:cNvSpPr>
              <a:spLocks/>
            </p:cNvSpPr>
            <p:nvPr/>
          </p:nvSpPr>
          <p:spPr bwMode="auto">
            <a:xfrm>
              <a:off x="892" y="1120"/>
              <a:ext cx="3810" cy="465"/>
            </a:xfrm>
            <a:custGeom>
              <a:avLst/>
              <a:gdLst>
                <a:gd name="T0" fmla="*/ 0 w 1888"/>
                <a:gd name="T1" fmla="*/ 0 h 231"/>
                <a:gd name="T2" fmla="*/ 328 w 1888"/>
                <a:gd name="T3" fmla="*/ 12 h 231"/>
                <a:gd name="T4" fmla="*/ 496 w 1888"/>
                <a:gd name="T5" fmla="*/ 43 h 231"/>
                <a:gd name="T6" fmla="*/ 625 w 1888"/>
                <a:gd name="T7" fmla="*/ 68 h 231"/>
                <a:gd name="T8" fmla="*/ 687 w 1888"/>
                <a:gd name="T9" fmla="*/ 79 h 231"/>
                <a:gd name="T10" fmla="*/ 766 w 1888"/>
                <a:gd name="T11" fmla="*/ 94 h 231"/>
                <a:gd name="T12" fmla="*/ 817 w 1888"/>
                <a:gd name="T13" fmla="*/ 98 h 231"/>
                <a:gd name="T14" fmla="*/ 905 w 1888"/>
                <a:gd name="T15" fmla="*/ 116 h 231"/>
                <a:gd name="T16" fmla="*/ 978 w 1888"/>
                <a:gd name="T17" fmla="*/ 124 h 231"/>
                <a:gd name="T18" fmla="*/ 1048 w 1888"/>
                <a:gd name="T19" fmla="*/ 130 h 231"/>
                <a:gd name="T20" fmla="*/ 1086 w 1888"/>
                <a:gd name="T21" fmla="*/ 142 h 231"/>
                <a:gd name="T22" fmla="*/ 1170 w 1888"/>
                <a:gd name="T23" fmla="*/ 154 h 231"/>
                <a:gd name="T24" fmla="*/ 1216 w 1888"/>
                <a:gd name="T25" fmla="*/ 161 h 231"/>
                <a:gd name="T26" fmla="*/ 1246 w 1888"/>
                <a:gd name="T27" fmla="*/ 167 h 231"/>
                <a:gd name="T28" fmla="*/ 1323 w 1888"/>
                <a:gd name="T29" fmla="*/ 169 h 231"/>
                <a:gd name="T30" fmla="*/ 1351 w 1888"/>
                <a:gd name="T31" fmla="*/ 174 h 231"/>
                <a:gd name="T32" fmla="*/ 1407 w 1888"/>
                <a:gd name="T33" fmla="*/ 179 h 231"/>
                <a:gd name="T34" fmla="*/ 1451 w 1888"/>
                <a:gd name="T35" fmla="*/ 187 h 231"/>
                <a:gd name="T36" fmla="*/ 1506 w 1888"/>
                <a:gd name="T37" fmla="*/ 195 h 231"/>
                <a:gd name="T38" fmla="*/ 1609 w 1888"/>
                <a:gd name="T39" fmla="*/ 199 h 231"/>
                <a:gd name="T40" fmla="*/ 1675 w 1888"/>
                <a:gd name="T41" fmla="*/ 207 h 231"/>
                <a:gd name="T42" fmla="*/ 1736 w 1888"/>
                <a:gd name="T43" fmla="*/ 213 h 231"/>
                <a:gd name="T44" fmla="*/ 1825 w 1888"/>
                <a:gd name="T45" fmla="*/ 217 h 231"/>
                <a:gd name="T46" fmla="*/ 1865 w 1888"/>
                <a:gd name="T47" fmla="*/ 226 h 231"/>
                <a:gd name="T48" fmla="*/ 1888 w 1888"/>
                <a:gd name="T4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88" h="231">
                  <a:moveTo>
                    <a:pt x="0" y="0"/>
                  </a:moveTo>
                  <a:cubicBezTo>
                    <a:pt x="0" y="0"/>
                    <a:pt x="320" y="11"/>
                    <a:pt x="328" y="12"/>
                  </a:cubicBezTo>
                  <a:cubicBezTo>
                    <a:pt x="337" y="14"/>
                    <a:pt x="481" y="40"/>
                    <a:pt x="496" y="43"/>
                  </a:cubicBezTo>
                  <a:cubicBezTo>
                    <a:pt x="511" y="46"/>
                    <a:pt x="615" y="68"/>
                    <a:pt x="625" y="68"/>
                  </a:cubicBezTo>
                  <a:cubicBezTo>
                    <a:pt x="636" y="67"/>
                    <a:pt x="675" y="79"/>
                    <a:pt x="687" y="79"/>
                  </a:cubicBezTo>
                  <a:cubicBezTo>
                    <a:pt x="700" y="79"/>
                    <a:pt x="755" y="89"/>
                    <a:pt x="766" y="94"/>
                  </a:cubicBezTo>
                  <a:cubicBezTo>
                    <a:pt x="778" y="98"/>
                    <a:pt x="808" y="96"/>
                    <a:pt x="817" y="98"/>
                  </a:cubicBezTo>
                  <a:cubicBezTo>
                    <a:pt x="826" y="101"/>
                    <a:pt x="890" y="115"/>
                    <a:pt x="905" y="116"/>
                  </a:cubicBezTo>
                  <a:cubicBezTo>
                    <a:pt x="921" y="117"/>
                    <a:pt x="965" y="119"/>
                    <a:pt x="978" y="124"/>
                  </a:cubicBezTo>
                  <a:cubicBezTo>
                    <a:pt x="990" y="129"/>
                    <a:pt x="1041" y="130"/>
                    <a:pt x="1048" y="130"/>
                  </a:cubicBezTo>
                  <a:cubicBezTo>
                    <a:pt x="1055" y="130"/>
                    <a:pt x="1074" y="142"/>
                    <a:pt x="1086" y="142"/>
                  </a:cubicBezTo>
                  <a:cubicBezTo>
                    <a:pt x="1097" y="143"/>
                    <a:pt x="1163" y="150"/>
                    <a:pt x="1170" y="154"/>
                  </a:cubicBezTo>
                  <a:cubicBezTo>
                    <a:pt x="1178" y="157"/>
                    <a:pt x="1210" y="162"/>
                    <a:pt x="1216" y="161"/>
                  </a:cubicBezTo>
                  <a:cubicBezTo>
                    <a:pt x="1222" y="160"/>
                    <a:pt x="1230" y="165"/>
                    <a:pt x="1246" y="167"/>
                  </a:cubicBezTo>
                  <a:cubicBezTo>
                    <a:pt x="1262" y="168"/>
                    <a:pt x="1318" y="168"/>
                    <a:pt x="1323" y="169"/>
                  </a:cubicBezTo>
                  <a:cubicBezTo>
                    <a:pt x="1327" y="171"/>
                    <a:pt x="1341" y="174"/>
                    <a:pt x="1351" y="174"/>
                  </a:cubicBezTo>
                  <a:cubicBezTo>
                    <a:pt x="1361" y="174"/>
                    <a:pt x="1402" y="178"/>
                    <a:pt x="1407" y="179"/>
                  </a:cubicBezTo>
                  <a:cubicBezTo>
                    <a:pt x="1413" y="181"/>
                    <a:pt x="1445" y="185"/>
                    <a:pt x="1451" y="187"/>
                  </a:cubicBezTo>
                  <a:cubicBezTo>
                    <a:pt x="1457" y="189"/>
                    <a:pt x="1484" y="195"/>
                    <a:pt x="1506" y="195"/>
                  </a:cubicBezTo>
                  <a:cubicBezTo>
                    <a:pt x="1527" y="196"/>
                    <a:pt x="1602" y="198"/>
                    <a:pt x="1609" y="199"/>
                  </a:cubicBezTo>
                  <a:cubicBezTo>
                    <a:pt x="1616" y="201"/>
                    <a:pt x="1663" y="207"/>
                    <a:pt x="1675" y="207"/>
                  </a:cubicBezTo>
                  <a:cubicBezTo>
                    <a:pt x="1687" y="208"/>
                    <a:pt x="1730" y="210"/>
                    <a:pt x="1736" y="213"/>
                  </a:cubicBezTo>
                  <a:cubicBezTo>
                    <a:pt x="1741" y="215"/>
                    <a:pt x="1809" y="218"/>
                    <a:pt x="1825" y="217"/>
                  </a:cubicBezTo>
                  <a:cubicBezTo>
                    <a:pt x="1840" y="217"/>
                    <a:pt x="1855" y="225"/>
                    <a:pt x="1865" y="226"/>
                  </a:cubicBezTo>
                  <a:cubicBezTo>
                    <a:pt x="1875" y="227"/>
                    <a:pt x="1885" y="230"/>
                    <a:pt x="1888" y="231"/>
                  </a:cubicBezTo>
                </a:path>
              </a:pathLst>
            </a:custGeom>
            <a:noFill/>
            <a:ln w="28575" cap="sq" cmpd="sng" algn="ctr">
              <a:solidFill>
                <a:schemeClr val="accent3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400" dirty="0">
                <a:solidFill>
                  <a:prstClr val="white"/>
                </a:solidFill>
              </a:endParaRPr>
            </a:p>
          </p:txBody>
        </p:sp>
        <p:sp>
          <p:nvSpPr>
            <p:cNvPr id="44" name="Freeform 8"/>
            <p:cNvSpPr>
              <a:spLocks/>
            </p:cNvSpPr>
            <p:nvPr/>
          </p:nvSpPr>
          <p:spPr bwMode="auto">
            <a:xfrm>
              <a:off x="900" y="1109"/>
              <a:ext cx="3792" cy="899"/>
            </a:xfrm>
            <a:custGeom>
              <a:avLst/>
              <a:gdLst>
                <a:gd name="T0" fmla="*/ 0 w 1894"/>
                <a:gd name="T1" fmla="*/ 0 h 455"/>
                <a:gd name="T2" fmla="*/ 98 w 1894"/>
                <a:gd name="T3" fmla="*/ 41 h 455"/>
                <a:gd name="T4" fmla="*/ 279 w 1894"/>
                <a:gd name="T5" fmla="*/ 77 h 455"/>
                <a:gd name="T6" fmla="*/ 596 w 1894"/>
                <a:gd name="T7" fmla="*/ 164 h 455"/>
                <a:gd name="T8" fmla="*/ 794 w 1894"/>
                <a:gd name="T9" fmla="*/ 221 h 455"/>
                <a:gd name="T10" fmla="*/ 867 w 1894"/>
                <a:gd name="T11" fmla="*/ 245 h 455"/>
                <a:gd name="T12" fmla="*/ 951 w 1894"/>
                <a:gd name="T13" fmla="*/ 270 h 455"/>
                <a:gd name="T14" fmla="*/ 1067 w 1894"/>
                <a:gd name="T15" fmla="*/ 296 h 455"/>
                <a:gd name="T16" fmla="*/ 1113 w 1894"/>
                <a:gd name="T17" fmla="*/ 311 h 455"/>
                <a:gd name="T18" fmla="*/ 1175 w 1894"/>
                <a:gd name="T19" fmla="*/ 320 h 455"/>
                <a:gd name="T20" fmla="*/ 1239 w 1894"/>
                <a:gd name="T21" fmla="*/ 328 h 455"/>
                <a:gd name="T22" fmla="*/ 1316 w 1894"/>
                <a:gd name="T23" fmla="*/ 351 h 455"/>
                <a:gd name="T24" fmla="*/ 1406 w 1894"/>
                <a:gd name="T25" fmla="*/ 361 h 455"/>
                <a:gd name="T26" fmla="*/ 1531 w 1894"/>
                <a:gd name="T27" fmla="*/ 389 h 455"/>
                <a:gd name="T28" fmla="*/ 1664 w 1894"/>
                <a:gd name="T29" fmla="*/ 405 h 455"/>
                <a:gd name="T30" fmla="*/ 1721 w 1894"/>
                <a:gd name="T31" fmla="*/ 423 h 455"/>
                <a:gd name="T32" fmla="*/ 1783 w 1894"/>
                <a:gd name="T33" fmla="*/ 433 h 455"/>
                <a:gd name="T34" fmla="*/ 1819 w 1894"/>
                <a:gd name="T35" fmla="*/ 442 h 455"/>
                <a:gd name="T36" fmla="*/ 1876 w 1894"/>
                <a:gd name="T37" fmla="*/ 449 h 455"/>
                <a:gd name="T38" fmla="*/ 1894 w 1894"/>
                <a:gd name="T39" fmla="*/ 454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94" h="455">
                  <a:moveTo>
                    <a:pt x="0" y="0"/>
                  </a:moveTo>
                  <a:cubicBezTo>
                    <a:pt x="0" y="0"/>
                    <a:pt x="39" y="33"/>
                    <a:pt x="98" y="41"/>
                  </a:cubicBezTo>
                  <a:cubicBezTo>
                    <a:pt x="157" y="49"/>
                    <a:pt x="258" y="70"/>
                    <a:pt x="279" y="77"/>
                  </a:cubicBezTo>
                  <a:cubicBezTo>
                    <a:pt x="300" y="84"/>
                    <a:pt x="571" y="158"/>
                    <a:pt x="596" y="164"/>
                  </a:cubicBezTo>
                  <a:cubicBezTo>
                    <a:pt x="620" y="171"/>
                    <a:pt x="789" y="220"/>
                    <a:pt x="794" y="221"/>
                  </a:cubicBezTo>
                  <a:cubicBezTo>
                    <a:pt x="799" y="221"/>
                    <a:pt x="860" y="242"/>
                    <a:pt x="867" y="245"/>
                  </a:cubicBezTo>
                  <a:cubicBezTo>
                    <a:pt x="873" y="247"/>
                    <a:pt x="940" y="266"/>
                    <a:pt x="951" y="270"/>
                  </a:cubicBezTo>
                  <a:cubicBezTo>
                    <a:pt x="963" y="275"/>
                    <a:pt x="1050" y="296"/>
                    <a:pt x="1067" y="296"/>
                  </a:cubicBezTo>
                  <a:cubicBezTo>
                    <a:pt x="1084" y="296"/>
                    <a:pt x="1105" y="308"/>
                    <a:pt x="1113" y="311"/>
                  </a:cubicBezTo>
                  <a:cubicBezTo>
                    <a:pt x="1122" y="313"/>
                    <a:pt x="1164" y="317"/>
                    <a:pt x="1175" y="320"/>
                  </a:cubicBezTo>
                  <a:cubicBezTo>
                    <a:pt x="1186" y="323"/>
                    <a:pt x="1220" y="326"/>
                    <a:pt x="1239" y="328"/>
                  </a:cubicBezTo>
                  <a:cubicBezTo>
                    <a:pt x="1258" y="330"/>
                    <a:pt x="1304" y="350"/>
                    <a:pt x="1316" y="351"/>
                  </a:cubicBezTo>
                  <a:cubicBezTo>
                    <a:pt x="1329" y="353"/>
                    <a:pt x="1381" y="353"/>
                    <a:pt x="1406" y="361"/>
                  </a:cubicBezTo>
                  <a:cubicBezTo>
                    <a:pt x="1431" y="370"/>
                    <a:pt x="1502" y="382"/>
                    <a:pt x="1531" y="389"/>
                  </a:cubicBezTo>
                  <a:cubicBezTo>
                    <a:pt x="1560" y="395"/>
                    <a:pt x="1653" y="401"/>
                    <a:pt x="1664" y="405"/>
                  </a:cubicBezTo>
                  <a:cubicBezTo>
                    <a:pt x="1675" y="409"/>
                    <a:pt x="1703" y="421"/>
                    <a:pt x="1721" y="423"/>
                  </a:cubicBezTo>
                  <a:cubicBezTo>
                    <a:pt x="1740" y="424"/>
                    <a:pt x="1773" y="432"/>
                    <a:pt x="1783" y="433"/>
                  </a:cubicBezTo>
                  <a:cubicBezTo>
                    <a:pt x="1792" y="435"/>
                    <a:pt x="1811" y="440"/>
                    <a:pt x="1819" y="442"/>
                  </a:cubicBezTo>
                  <a:cubicBezTo>
                    <a:pt x="1828" y="444"/>
                    <a:pt x="1869" y="446"/>
                    <a:pt x="1876" y="449"/>
                  </a:cubicBezTo>
                  <a:cubicBezTo>
                    <a:pt x="1883" y="452"/>
                    <a:pt x="1890" y="455"/>
                    <a:pt x="1894" y="454"/>
                  </a:cubicBezTo>
                </a:path>
              </a:pathLst>
            </a:custGeom>
            <a:noFill/>
            <a:ln w="28575" cap="sq" cmpd="sng" algn="ctr">
              <a:solidFill>
                <a:schemeClr val="bg2">
                  <a:lumMod val="1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400" dirty="0">
                <a:solidFill>
                  <a:prstClr val="white"/>
                </a:solidFill>
              </a:endParaRPr>
            </a:p>
          </p:txBody>
        </p:sp>
        <p:sp>
          <p:nvSpPr>
            <p:cNvPr id="45" name="Line 9"/>
            <p:cNvSpPr>
              <a:spLocks noChangeShapeType="1"/>
            </p:cNvSpPr>
            <p:nvPr/>
          </p:nvSpPr>
          <p:spPr bwMode="auto">
            <a:xfrm>
              <a:off x="2515" y="1148"/>
              <a:ext cx="0" cy="0"/>
            </a:xfrm>
            <a:prstGeom prst="line">
              <a:avLst/>
            </a:prstGeom>
            <a:noFill/>
            <a:ln w="28575" cap="sq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400" dirty="0">
                <a:solidFill>
                  <a:prstClr val="white"/>
                </a:solidFill>
              </a:endParaRPr>
            </a:p>
          </p:txBody>
        </p:sp>
        <p:sp>
          <p:nvSpPr>
            <p:cNvPr id="46" name="Freeform 10"/>
            <p:cNvSpPr>
              <a:spLocks/>
            </p:cNvSpPr>
            <p:nvPr/>
          </p:nvSpPr>
          <p:spPr bwMode="auto">
            <a:xfrm flipV="1">
              <a:off x="876" y="1082"/>
              <a:ext cx="3822" cy="36"/>
            </a:xfrm>
            <a:custGeom>
              <a:avLst/>
              <a:gdLst>
                <a:gd name="T0" fmla="*/ 1902 w 1902"/>
                <a:gd name="T1" fmla="*/ 0 h 3"/>
                <a:gd name="T2" fmla="*/ 5 w 1902"/>
                <a:gd name="T3" fmla="*/ 1 h 3"/>
                <a:gd name="T4" fmla="*/ 387 w 1902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02" h="3">
                  <a:moveTo>
                    <a:pt x="1902" y="0"/>
                  </a:moveTo>
                  <a:cubicBezTo>
                    <a:pt x="1902" y="0"/>
                    <a:pt x="153" y="3"/>
                    <a:pt x="5" y="1"/>
                  </a:cubicBezTo>
                  <a:cubicBezTo>
                    <a:pt x="0" y="1"/>
                    <a:pt x="369" y="1"/>
                    <a:pt x="387" y="1"/>
                  </a:cubicBezTo>
                </a:path>
              </a:pathLst>
            </a:custGeom>
            <a:noFill/>
            <a:ln w="28575" cap="sq" cmpd="sng" algn="ctr">
              <a:solidFill>
                <a:schemeClr val="accent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400" dirty="0">
                <a:solidFill>
                  <a:prstClr val="white"/>
                </a:solidFill>
              </a:endParaRPr>
            </a:p>
          </p:txBody>
        </p:sp>
        <p:sp>
          <p:nvSpPr>
            <p:cNvPr id="47" name="Line 11"/>
            <p:cNvSpPr>
              <a:spLocks noChangeShapeType="1"/>
            </p:cNvSpPr>
            <p:nvPr/>
          </p:nvSpPr>
          <p:spPr bwMode="auto">
            <a:xfrm>
              <a:off x="2477" y="1132"/>
              <a:ext cx="0" cy="0"/>
            </a:xfrm>
            <a:prstGeom prst="line">
              <a:avLst/>
            </a:prstGeom>
            <a:noFill/>
            <a:ln w="28575" cap="sq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400" dirty="0">
                <a:solidFill>
                  <a:prstClr val="white"/>
                </a:solidFill>
              </a:endParaRPr>
            </a:p>
          </p:txBody>
        </p:sp>
        <p:sp>
          <p:nvSpPr>
            <p:cNvPr id="48" name="Freeform 12"/>
            <p:cNvSpPr>
              <a:spLocks/>
            </p:cNvSpPr>
            <p:nvPr/>
          </p:nvSpPr>
          <p:spPr bwMode="auto">
            <a:xfrm>
              <a:off x="894" y="1112"/>
              <a:ext cx="3814" cy="181"/>
            </a:xfrm>
            <a:custGeom>
              <a:avLst/>
              <a:gdLst>
                <a:gd name="T0" fmla="*/ 1883 w 1883"/>
                <a:gd name="T1" fmla="*/ 73 h 73"/>
                <a:gd name="T2" fmla="*/ 1089 w 1883"/>
                <a:gd name="T3" fmla="*/ 35 h 73"/>
                <a:gd name="T4" fmla="*/ 642 w 1883"/>
                <a:gd name="T5" fmla="*/ 9 h 73"/>
                <a:gd name="T6" fmla="*/ 0 w 1883"/>
                <a:gd name="T7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3" h="73">
                  <a:moveTo>
                    <a:pt x="1883" y="73"/>
                  </a:moveTo>
                  <a:cubicBezTo>
                    <a:pt x="1883" y="73"/>
                    <a:pt x="1123" y="36"/>
                    <a:pt x="1089" y="35"/>
                  </a:cubicBezTo>
                  <a:cubicBezTo>
                    <a:pt x="1055" y="34"/>
                    <a:pt x="681" y="10"/>
                    <a:pt x="642" y="9"/>
                  </a:cubicBezTo>
                  <a:cubicBezTo>
                    <a:pt x="603" y="8"/>
                    <a:pt x="0" y="0"/>
                    <a:pt x="0" y="0"/>
                  </a:cubicBezTo>
                </a:path>
              </a:pathLst>
            </a:custGeom>
            <a:noFill/>
            <a:ln w="28575" cap="sq" cmpd="sng" algn="ctr">
              <a:solidFill>
                <a:srgbClr val="00B0F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400" dirty="0">
                <a:solidFill>
                  <a:prstClr val="white"/>
                </a:solidFill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6295848" y="2747657"/>
            <a:ext cx="3303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 smtClean="0">
                <a:solidFill>
                  <a:prstClr val="black">
                    <a:lumMod val="50000"/>
                  </a:prstClr>
                </a:solidFill>
                <a:cs typeface="Arial" pitchFamily="34" charset="0"/>
              </a:rPr>
              <a:t>O</a:t>
            </a:r>
            <a:r>
              <a:rPr lang="cs-CZ" sz="1400" dirty="0" smtClean="0">
                <a:solidFill>
                  <a:prstClr val="black">
                    <a:lumMod val="50000"/>
                  </a:prstClr>
                </a:solidFill>
                <a:cs typeface="Arial" pitchFamily="34" charset="0"/>
              </a:rPr>
              <a:t>statní typy stadia</a:t>
            </a:r>
            <a:r>
              <a:rPr lang="en-GB" sz="1400" dirty="0" smtClean="0">
                <a:solidFill>
                  <a:prstClr val="black">
                    <a:lumMod val="50000"/>
                  </a:prstClr>
                </a:solidFill>
                <a:cs typeface="Arial" pitchFamily="34" charset="0"/>
              </a:rPr>
              <a:t> </a:t>
            </a:r>
            <a:r>
              <a:rPr lang="en-GB" sz="1400" dirty="0">
                <a:solidFill>
                  <a:prstClr val="black">
                    <a:lumMod val="50000"/>
                  </a:prstClr>
                </a:solidFill>
                <a:cs typeface="Arial" pitchFamily="34" charset="0"/>
              </a:rPr>
              <a:t>III–IV</a:t>
            </a:r>
          </a:p>
        </p:txBody>
      </p:sp>
      <p:sp>
        <p:nvSpPr>
          <p:cNvPr id="66" name="Rectangle 65"/>
          <p:cNvSpPr/>
          <p:nvPr/>
        </p:nvSpPr>
        <p:spPr>
          <a:xfrm>
            <a:off x="9278576" y="1736963"/>
            <a:ext cx="6420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2475"/>
              </a:spcAft>
              <a:defRPr/>
            </a:pPr>
            <a:r>
              <a:rPr lang="en-GB" sz="1400" dirty="0">
                <a:solidFill>
                  <a:srgbClr val="0066CC"/>
                </a:solidFill>
                <a:cs typeface="Arial" pitchFamily="34" charset="0"/>
              </a:rPr>
              <a:t>~90%</a:t>
            </a:r>
          </a:p>
        </p:txBody>
      </p:sp>
      <p:sp>
        <p:nvSpPr>
          <p:cNvPr id="67" name="Rectangle 66"/>
          <p:cNvSpPr/>
          <p:nvPr/>
        </p:nvSpPr>
        <p:spPr>
          <a:xfrm>
            <a:off x="9344298" y="3362940"/>
            <a:ext cx="5106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srgbClr val="7474BA"/>
                </a:solidFill>
                <a:cs typeface="Arial" pitchFamily="34" charset="0"/>
              </a:rPr>
              <a:t>30%</a:t>
            </a:r>
          </a:p>
        </p:txBody>
      </p:sp>
      <p:sp>
        <p:nvSpPr>
          <p:cNvPr id="68" name="Rectangle 67"/>
          <p:cNvSpPr/>
          <p:nvPr/>
        </p:nvSpPr>
        <p:spPr>
          <a:xfrm>
            <a:off x="9346191" y="2759829"/>
            <a:ext cx="5068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2475"/>
              </a:spcAft>
              <a:defRPr/>
            </a:pPr>
            <a:r>
              <a:rPr lang="en-GB" sz="1400" dirty="0">
                <a:solidFill>
                  <a:prstClr val="black">
                    <a:lumMod val="50000"/>
                  </a:prstClr>
                </a:solidFill>
                <a:cs typeface="Arial" pitchFamily="34" charset="0"/>
              </a:rPr>
              <a:t>55%</a:t>
            </a:r>
          </a:p>
        </p:txBody>
      </p:sp>
      <p:sp>
        <p:nvSpPr>
          <p:cNvPr id="5" name="Rectangle 4"/>
          <p:cNvSpPr/>
          <p:nvPr/>
        </p:nvSpPr>
        <p:spPr>
          <a:xfrm>
            <a:off x="6307377" y="1546340"/>
            <a:ext cx="16690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 smtClean="0">
                <a:solidFill>
                  <a:srgbClr val="FFC414"/>
                </a:solidFill>
                <a:cs typeface="Arial" pitchFamily="34" charset="0"/>
              </a:rPr>
              <a:t>O</a:t>
            </a:r>
            <a:r>
              <a:rPr lang="cs-CZ" sz="1400" dirty="0" smtClean="0">
                <a:solidFill>
                  <a:srgbClr val="FFC414"/>
                </a:solidFill>
                <a:cs typeface="Arial" pitchFamily="34" charset="0"/>
              </a:rPr>
              <a:t>statní typy stadia</a:t>
            </a:r>
            <a:r>
              <a:rPr lang="en-GB" sz="1400" dirty="0" smtClean="0">
                <a:solidFill>
                  <a:srgbClr val="FFC414"/>
                </a:solidFill>
                <a:cs typeface="Arial" pitchFamily="34" charset="0"/>
              </a:rPr>
              <a:t> </a:t>
            </a:r>
            <a:r>
              <a:rPr lang="en-GB" sz="1400" dirty="0">
                <a:solidFill>
                  <a:srgbClr val="FFC414"/>
                </a:solidFill>
                <a:cs typeface="Arial" pitchFamily="34" charset="0"/>
              </a:rPr>
              <a:t>I</a:t>
            </a:r>
            <a:endParaRPr lang="en-GB" sz="2800" dirty="0">
              <a:solidFill>
                <a:srgbClr val="FFC414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14496" y="1736963"/>
            <a:ext cx="13644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srgbClr val="0066CC"/>
                </a:solidFill>
                <a:cs typeface="Arial" pitchFamily="34" charset="0"/>
              </a:rPr>
              <a:t>TNBC </a:t>
            </a:r>
            <a:r>
              <a:rPr lang="en-GB" sz="1400" dirty="0" err="1" smtClean="0">
                <a:solidFill>
                  <a:srgbClr val="0066CC"/>
                </a:solidFill>
                <a:cs typeface="Arial" pitchFamily="34" charset="0"/>
              </a:rPr>
              <a:t>st</a:t>
            </a:r>
            <a:r>
              <a:rPr lang="cs-CZ" sz="1400" dirty="0" err="1" smtClean="0">
                <a:solidFill>
                  <a:srgbClr val="0066CC"/>
                </a:solidFill>
                <a:cs typeface="Arial" pitchFamily="34" charset="0"/>
              </a:rPr>
              <a:t>ádium</a:t>
            </a:r>
            <a:r>
              <a:rPr lang="en-GB" sz="1400" dirty="0" smtClean="0">
                <a:solidFill>
                  <a:srgbClr val="0066CC"/>
                </a:solidFill>
                <a:cs typeface="Arial" pitchFamily="34" charset="0"/>
              </a:rPr>
              <a:t> </a:t>
            </a:r>
            <a:r>
              <a:rPr lang="en-GB" sz="1400" dirty="0">
                <a:solidFill>
                  <a:srgbClr val="0066CC"/>
                </a:solidFill>
                <a:cs typeface="Arial" pitchFamily="34" charset="0"/>
              </a:rPr>
              <a:t>I</a:t>
            </a:r>
          </a:p>
        </p:txBody>
      </p:sp>
      <p:sp>
        <p:nvSpPr>
          <p:cNvPr id="64" name="Rectangle 63"/>
          <p:cNvSpPr/>
          <p:nvPr/>
        </p:nvSpPr>
        <p:spPr>
          <a:xfrm>
            <a:off x="9346191" y="2187453"/>
            <a:ext cx="5068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2475"/>
              </a:spcAft>
              <a:defRPr/>
            </a:pPr>
            <a:r>
              <a:rPr lang="en-GB" sz="1400" dirty="0">
                <a:solidFill>
                  <a:srgbClr val="009966"/>
                </a:solidFill>
                <a:cs typeface="Arial" pitchFamily="34" charset="0"/>
              </a:rPr>
              <a:t>75%</a:t>
            </a:r>
          </a:p>
        </p:txBody>
      </p:sp>
      <p:sp>
        <p:nvSpPr>
          <p:cNvPr id="9" name="Rectangle 8"/>
          <p:cNvSpPr/>
          <p:nvPr/>
        </p:nvSpPr>
        <p:spPr>
          <a:xfrm>
            <a:off x="6324617" y="1927587"/>
            <a:ext cx="26138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 smtClean="0">
                <a:solidFill>
                  <a:srgbClr val="00B0F0"/>
                </a:solidFill>
                <a:cs typeface="Arial" pitchFamily="34" charset="0"/>
              </a:rPr>
              <a:t>O</a:t>
            </a:r>
            <a:r>
              <a:rPr lang="cs-CZ" sz="1400" dirty="0" smtClean="0">
                <a:solidFill>
                  <a:srgbClr val="00B0F0"/>
                </a:solidFill>
                <a:cs typeface="Arial" pitchFamily="34" charset="0"/>
              </a:rPr>
              <a:t>statní typy stádia</a:t>
            </a:r>
            <a:r>
              <a:rPr lang="en-GB" sz="1400" dirty="0" smtClean="0">
                <a:solidFill>
                  <a:srgbClr val="00B0F0"/>
                </a:solidFill>
                <a:cs typeface="Arial" pitchFamily="34" charset="0"/>
              </a:rPr>
              <a:t> </a:t>
            </a:r>
            <a:r>
              <a:rPr lang="en-GB" sz="1400" dirty="0">
                <a:solidFill>
                  <a:srgbClr val="00B0F0"/>
                </a:solidFill>
                <a:cs typeface="Arial" pitchFamily="34" charset="0"/>
              </a:rPr>
              <a:t>II</a:t>
            </a:r>
            <a:endParaRPr lang="en-GB" sz="2800" dirty="0">
              <a:solidFill>
                <a:srgbClr val="00B0F0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9278576" y="1927587"/>
            <a:ext cx="6420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2475"/>
              </a:spcAft>
              <a:defRPr/>
            </a:pPr>
            <a:r>
              <a:rPr lang="en-GB" sz="1400" dirty="0">
                <a:solidFill>
                  <a:srgbClr val="00B0F0"/>
                </a:solidFill>
                <a:cs typeface="Arial" pitchFamily="34" charset="0"/>
              </a:rPr>
              <a:t>~90%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327178" y="2187453"/>
            <a:ext cx="1409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srgbClr val="009966"/>
                </a:solidFill>
                <a:cs typeface="Arial" pitchFamily="34" charset="0"/>
              </a:rPr>
              <a:t>TNBC </a:t>
            </a:r>
            <a:r>
              <a:rPr lang="en-GB" sz="1400" dirty="0" err="1" smtClean="0">
                <a:solidFill>
                  <a:srgbClr val="009966"/>
                </a:solidFill>
                <a:cs typeface="Arial" pitchFamily="34" charset="0"/>
              </a:rPr>
              <a:t>st</a:t>
            </a:r>
            <a:r>
              <a:rPr lang="cs-CZ" sz="1400" dirty="0" err="1" smtClean="0">
                <a:solidFill>
                  <a:srgbClr val="009966"/>
                </a:solidFill>
                <a:cs typeface="Arial" pitchFamily="34" charset="0"/>
              </a:rPr>
              <a:t>ádium</a:t>
            </a:r>
            <a:r>
              <a:rPr lang="en-GB" sz="1400" dirty="0" smtClean="0">
                <a:solidFill>
                  <a:srgbClr val="009966"/>
                </a:solidFill>
                <a:cs typeface="Arial" pitchFamily="34" charset="0"/>
              </a:rPr>
              <a:t> </a:t>
            </a:r>
            <a:r>
              <a:rPr lang="en-GB" sz="1400" dirty="0">
                <a:solidFill>
                  <a:srgbClr val="009966"/>
                </a:solidFill>
                <a:cs typeface="Arial" pitchFamily="34" charset="0"/>
              </a:rPr>
              <a:t>II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6352778" y="3362940"/>
            <a:ext cx="18172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srgbClr val="7474BA"/>
                </a:solidFill>
                <a:cs typeface="Arial" pitchFamily="34" charset="0"/>
              </a:rPr>
              <a:t>TNBC </a:t>
            </a:r>
            <a:r>
              <a:rPr lang="en-GB" sz="1400" dirty="0" err="1" smtClean="0">
                <a:solidFill>
                  <a:srgbClr val="7474BA"/>
                </a:solidFill>
                <a:cs typeface="Arial" pitchFamily="34" charset="0"/>
              </a:rPr>
              <a:t>st</a:t>
            </a:r>
            <a:r>
              <a:rPr lang="cs-CZ" sz="1400" dirty="0" err="1">
                <a:solidFill>
                  <a:srgbClr val="7474BA"/>
                </a:solidFill>
                <a:cs typeface="Arial" pitchFamily="34" charset="0"/>
              </a:rPr>
              <a:t>á</a:t>
            </a:r>
            <a:r>
              <a:rPr lang="cs-CZ" sz="1400" dirty="0" err="1" smtClean="0">
                <a:solidFill>
                  <a:srgbClr val="7474BA"/>
                </a:solidFill>
                <a:cs typeface="Arial" pitchFamily="34" charset="0"/>
              </a:rPr>
              <a:t>dium</a:t>
            </a:r>
            <a:r>
              <a:rPr lang="en-GB" sz="1400" dirty="0" smtClean="0">
                <a:solidFill>
                  <a:srgbClr val="7474BA"/>
                </a:solidFill>
                <a:cs typeface="Arial" pitchFamily="34" charset="0"/>
              </a:rPr>
              <a:t> </a:t>
            </a:r>
            <a:r>
              <a:rPr lang="en-GB" sz="1400" dirty="0">
                <a:solidFill>
                  <a:srgbClr val="7474BA"/>
                </a:solidFill>
                <a:cs typeface="Arial" pitchFamily="34" charset="0"/>
              </a:rPr>
              <a:t>III–IV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301307" y="1546340"/>
            <a:ext cx="5966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srgbClr val="FFC414"/>
                </a:solidFill>
                <a:cs typeface="Arial" pitchFamily="34" charset="0"/>
              </a:rPr>
              <a:t>100%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550862" y="5342670"/>
            <a:ext cx="10383837" cy="509047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dirty="0" err="1" smtClean="0">
                <a:solidFill>
                  <a:prstClr val="white"/>
                </a:solidFill>
              </a:rPr>
              <a:t>Relati</a:t>
            </a:r>
            <a:r>
              <a:rPr lang="cs-CZ" sz="1800" dirty="0" err="1" smtClean="0">
                <a:solidFill>
                  <a:prstClr val="white"/>
                </a:solidFill>
              </a:rPr>
              <a:t>vní</a:t>
            </a:r>
            <a:r>
              <a:rPr lang="en-GB" sz="1800" dirty="0" smtClean="0">
                <a:solidFill>
                  <a:prstClr val="white"/>
                </a:solidFill>
              </a:rPr>
              <a:t> 5-</a:t>
            </a:r>
            <a:r>
              <a:rPr lang="cs-CZ" sz="1800" dirty="0" smtClean="0">
                <a:solidFill>
                  <a:prstClr val="white"/>
                </a:solidFill>
              </a:rPr>
              <a:t>leté celkové přežití u</a:t>
            </a:r>
            <a:r>
              <a:rPr lang="en-GB" sz="1800" dirty="0" smtClean="0">
                <a:solidFill>
                  <a:prstClr val="white"/>
                </a:solidFill>
              </a:rPr>
              <a:t> </a:t>
            </a:r>
            <a:r>
              <a:rPr lang="en-GB" sz="1800" dirty="0">
                <a:solidFill>
                  <a:prstClr val="white"/>
                </a:solidFill>
              </a:rPr>
              <a:t>TNBC </a:t>
            </a:r>
            <a:r>
              <a:rPr lang="cs-CZ" sz="1800" dirty="0" smtClean="0">
                <a:solidFill>
                  <a:prstClr val="white"/>
                </a:solidFill>
              </a:rPr>
              <a:t>bylo nižší ve srovnání s ostatními typy karcinomu prsu</a:t>
            </a:r>
            <a:r>
              <a:rPr lang="en-GB" sz="1800" dirty="0" smtClean="0">
                <a:solidFill>
                  <a:prstClr val="white"/>
                </a:solidFill>
              </a:rPr>
              <a:t>: </a:t>
            </a:r>
            <a:r>
              <a:rPr lang="en-GB" sz="1800" dirty="0">
                <a:solidFill>
                  <a:prstClr val="white"/>
                </a:solidFill>
              </a:rPr>
              <a:t>77% </a:t>
            </a:r>
            <a:r>
              <a:rPr lang="en-GB" sz="1800" dirty="0" smtClean="0">
                <a:solidFill>
                  <a:prstClr val="white"/>
                </a:solidFill>
              </a:rPr>
              <a:t>vs </a:t>
            </a:r>
            <a:r>
              <a:rPr lang="en-GB" sz="1800" dirty="0">
                <a:solidFill>
                  <a:prstClr val="white"/>
                </a:solidFill>
              </a:rPr>
              <a:t>93</a:t>
            </a:r>
            <a:r>
              <a:rPr lang="en-GB" sz="1800" dirty="0" smtClean="0">
                <a:solidFill>
                  <a:prstClr val="white"/>
                </a:solidFill>
              </a:rPr>
              <a:t>%</a:t>
            </a:r>
            <a:endParaRPr lang="en-GB" sz="1800" dirty="0">
              <a:solidFill>
                <a:prstClr val="white"/>
              </a:solidFill>
            </a:endParaRPr>
          </a:p>
        </p:txBody>
      </p:sp>
      <p:sp>
        <p:nvSpPr>
          <p:cNvPr id="83" name="Freeform 13"/>
          <p:cNvSpPr>
            <a:spLocks/>
          </p:cNvSpPr>
          <p:nvPr/>
        </p:nvSpPr>
        <p:spPr bwMode="auto">
          <a:xfrm>
            <a:off x="1474207" y="1782229"/>
            <a:ext cx="4878572" cy="113516"/>
          </a:xfrm>
          <a:custGeom>
            <a:avLst/>
            <a:gdLst>
              <a:gd name="T0" fmla="*/ 1897 w 1897"/>
              <a:gd name="T1" fmla="*/ 56 h 56"/>
              <a:gd name="T2" fmla="*/ 1812 w 1897"/>
              <a:gd name="T3" fmla="*/ 50 h 56"/>
              <a:gd name="T4" fmla="*/ 1770 w 1897"/>
              <a:gd name="T5" fmla="*/ 44 h 56"/>
              <a:gd name="T6" fmla="*/ 1638 w 1897"/>
              <a:gd name="T7" fmla="*/ 37 h 56"/>
              <a:gd name="T8" fmla="*/ 1435 w 1897"/>
              <a:gd name="T9" fmla="*/ 29 h 56"/>
              <a:gd name="T10" fmla="*/ 1043 w 1897"/>
              <a:gd name="T11" fmla="*/ 14 h 56"/>
              <a:gd name="T12" fmla="*/ 0 w 1897"/>
              <a:gd name="T13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97" h="56">
                <a:moveTo>
                  <a:pt x="1897" y="56"/>
                </a:moveTo>
                <a:cubicBezTo>
                  <a:pt x="1897" y="56"/>
                  <a:pt x="1823" y="49"/>
                  <a:pt x="1812" y="50"/>
                </a:cubicBezTo>
                <a:cubicBezTo>
                  <a:pt x="1801" y="51"/>
                  <a:pt x="1802" y="52"/>
                  <a:pt x="1770" y="44"/>
                </a:cubicBezTo>
                <a:cubicBezTo>
                  <a:pt x="1738" y="35"/>
                  <a:pt x="1647" y="40"/>
                  <a:pt x="1638" y="37"/>
                </a:cubicBezTo>
                <a:cubicBezTo>
                  <a:pt x="1629" y="34"/>
                  <a:pt x="1452" y="34"/>
                  <a:pt x="1435" y="29"/>
                </a:cubicBezTo>
                <a:cubicBezTo>
                  <a:pt x="1419" y="24"/>
                  <a:pt x="1062" y="19"/>
                  <a:pt x="1043" y="14"/>
                </a:cubicBezTo>
                <a:cubicBezTo>
                  <a:pt x="1024" y="10"/>
                  <a:pt x="0" y="0"/>
                  <a:pt x="0" y="0"/>
                </a:cubicBezTo>
              </a:path>
            </a:pathLst>
          </a:custGeom>
          <a:noFill/>
          <a:ln w="28575" cap="sq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400" dirty="0">
              <a:solidFill>
                <a:prstClr val="black"/>
              </a:solidFill>
            </a:endParaRPr>
          </a:p>
        </p:txBody>
      </p:sp>
      <p:pic>
        <p:nvPicPr>
          <p:cNvPr id="62" name="Obrázek 6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2309" y="291250"/>
            <a:ext cx="1304248" cy="761486"/>
          </a:xfrm>
          <a:prstGeom prst="rect">
            <a:avLst/>
          </a:prstGeom>
        </p:spPr>
      </p:pic>
      <p:sp>
        <p:nvSpPr>
          <p:cNvPr id="63" name="TextovéPole 62"/>
          <p:cNvSpPr txBox="1"/>
          <p:nvPr/>
        </p:nvSpPr>
        <p:spPr>
          <a:xfrm rot="16200000">
            <a:off x="11179731" y="3064864"/>
            <a:ext cx="17469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0" i="0" kern="1200" dirty="0" smtClean="0">
                <a:solidFill>
                  <a:schemeClr val="tx1"/>
                </a:solidFill>
                <a:effectLst/>
                <a:latin typeface="Imago" pitchFamily="2" charset="0"/>
                <a:ea typeface="+mn-ea"/>
                <a:cs typeface="+mn-cs"/>
              </a:rPr>
              <a:t>M-CZ-00002000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263991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787" y="365519"/>
            <a:ext cx="10098066" cy="647356"/>
          </a:xfrm>
        </p:spPr>
        <p:txBody>
          <a:bodyPr>
            <a:noAutofit/>
          </a:bodyPr>
          <a:lstStyle/>
          <a:p>
            <a:r>
              <a:rPr lang="cs-CZ" dirty="0" smtClean="0">
                <a:solidFill>
                  <a:srgbClr val="0069D2"/>
                </a:solidFill>
              </a:rPr>
              <a:t>Výsledky přežití pacientů, kteří jsou léčeni režimy dle doporučení pro léčbu </a:t>
            </a:r>
            <a:r>
              <a:rPr lang="cs-CZ" dirty="0" err="1" smtClean="0">
                <a:solidFill>
                  <a:srgbClr val="0069D2"/>
                </a:solidFill>
              </a:rPr>
              <a:t>mTNBC</a:t>
            </a:r>
            <a:endParaRPr lang="en-GB" dirty="0">
              <a:solidFill>
                <a:srgbClr val="0069D2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199456" y="6319803"/>
            <a:ext cx="10914536" cy="600123"/>
          </a:xfrm>
        </p:spPr>
        <p:txBody>
          <a:bodyPr/>
          <a:lstStyle/>
          <a:p>
            <a:pPr algn="r"/>
            <a:r>
              <a:rPr lang="cs-CZ" dirty="0" smtClean="0">
                <a:solidFill>
                  <a:schemeClr val="tx1"/>
                </a:solidFill>
              </a:rPr>
              <a:t>Upozornění</a:t>
            </a:r>
            <a:r>
              <a:rPr lang="en-GB" dirty="0" smtClean="0">
                <a:solidFill>
                  <a:schemeClr val="tx1"/>
                </a:solidFill>
              </a:rPr>
              <a:t>: </a:t>
            </a:r>
            <a:r>
              <a:rPr lang="cs-CZ" dirty="0" smtClean="0">
                <a:solidFill>
                  <a:schemeClr val="tx1"/>
                </a:solidFill>
              </a:rPr>
              <a:t>Graf ukazuje mediány </a:t>
            </a:r>
            <a:r>
              <a:rPr lang="en-GB" dirty="0" smtClean="0">
                <a:solidFill>
                  <a:schemeClr val="tx1"/>
                </a:solidFill>
              </a:rPr>
              <a:t>PFS / OS; *</a:t>
            </a:r>
            <a:r>
              <a:rPr lang="cs-CZ" dirty="0" smtClean="0">
                <a:solidFill>
                  <a:schemeClr val="tx1"/>
                </a:solidFill>
              </a:rPr>
              <a:t>Tato léčba není běžně používaná</a:t>
            </a:r>
            <a:endParaRPr lang="en-GB" dirty="0" smtClean="0">
              <a:solidFill>
                <a:schemeClr val="tx1"/>
              </a:solidFill>
            </a:endParaRPr>
          </a:p>
          <a:p>
            <a:pPr algn="r"/>
            <a:r>
              <a:rPr lang="en-GB" dirty="0" smtClean="0">
                <a:solidFill>
                  <a:schemeClr val="tx1"/>
                </a:solidFill>
              </a:rPr>
              <a:t>1. Twelves, et al. Breast Cancer Res Treat 2014; 2. </a:t>
            </a:r>
            <a:r>
              <a:rPr lang="en-GB" dirty="0" err="1" smtClean="0">
                <a:solidFill>
                  <a:schemeClr val="tx1"/>
                </a:solidFill>
              </a:rPr>
              <a:t>Kotsori</a:t>
            </a:r>
            <a:r>
              <a:rPr lang="en-GB" dirty="0" smtClean="0">
                <a:solidFill>
                  <a:schemeClr val="tx1"/>
                </a:solidFill>
              </a:rPr>
              <a:t>, et al. Oncology 2010; 3. Robert, et al. J </a:t>
            </a:r>
            <a:r>
              <a:rPr lang="en-GB" dirty="0" err="1" smtClean="0">
                <a:solidFill>
                  <a:schemeClr val="tx1"/>
                </a:solidFill>
              </a:rPr>
              <a:t>Clin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Oncol</a:t>
            </a:r>
            <a:r>
              <a:rPr lang="en-GB" dirty="0" smtClean="0">
                <a:solidFill>
                  <a:schemeClr val="tx1"/>
                </a:solidFill>
              </a:rPr>
              <a:t> 2011; 4. Hu, et al. Lancet </a:t>
            </a:r>
            <a:r>
              <a:rPr lang="en-GB" dirty="0" err="1" smtClean="0">
                <a:solidFill>
                  <a:schemeClr val="tx1"/>
                </a:solidFill>
              </a:rPr>
              <a:t>Oncol</a:t>
            </a:r>
            <a:r>
              <a:rPr lang="en-GB" dirty="0" smtClean="0">
                <a:solidFill>
                  <a:schemeClr val="tx1"/>
                </a:solidFill>
              </a:rPr>
              <a:t> 2015; 5. Miles, et al ECC 2015</a:t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dirty="0" smtClean="0">
                <a:solidFill>
                  <a:schemeClr val="tx1"/>
                </a:solidFill>
              </a:rPr>
              <a:t>6. Zielinski, et al ECC 2015; 7. </a:t>
            </a:r>
            <a:r>
              <a:rPr lang="en-GB" dirty="0" err="1" smtClean="0">
                <a:solidFill>
                  <a:schemeClr val="tx1"/>
                </a:solidFill>
              </a:rPr>
              <a:t>Rugo</a:t>
            </a:r>
            <a:r>
              <a:rPr lang="en-GB" dirty="0" smtClean="0">
                <a:solidFill>
                  <a:schemeClr val="tx1"/>
                </a:solidFill>
              </a:rPr>
              <a:t>, et al. J </a:t>
            </a:r>
            <a:r>
              <a:rPr lang="en-GB" dirty="0" err="1" smtClean="0">
                <a:solidFill>
                  <a:schemeClr val="tx1"/>
                </a:solidFill>
              </a:rPr>
              <a:t>Clin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Oncol</a:t>
            </a:r>
            <a:r>
              <a:rPr lang="en-GB" dirty="0" smtClean="0">
                <a:solidFill>
                  <a:schemeClr val="tx1"/>
                </a:solidFill>
              </a:rPr>
              <a:t> 2015; 8. Miller, et al. N </a:t>
            </a:r>
            <a:r>
              <a:rPr lang="en-GB" dirty="0" err="1" smtClean="0">
                <a:solidFill>
                  <a:schemeClr val="tx1"/>
                </a:solidFill>
              </a:rPr>
              <a:t>Engl</a:t>
            </a:r>
            <a:r>
              <a:rPr lang="en-GB" dirty="0" smtClean="0">
                <a:solidFill>
                  <a:schemeClr val="tx1"/>
                </a:solidFill>
              </a:rPr>
              <a:t> J Med 2007; 9. Robert, et al. AACR 2014; 10. O’Shaughnessy, et al. ASCO 2011</a:t>
            </a:r>
            <a:endParaRPr lang="en-GB" dirty="0">
              <a:solidFill>
                <a:schemeClr val="tx1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252303" y="5526376"/>
            <a:ext cx="5807038" cy="289776"/>
            <a:chOff x="4417556" y="5614405"/>
            <a:chExt cx="5807038" cy="465618"/>
          </a:xfrm>
        </p:grpSpPr>
        <p:sp>
          <p:nvSpPr>
            <p:cNvPr id="5" name="TextBox 4"/>
            <p:cNvSpPr txBox="1"/>
            <p:nvPr/>
          </p:nvSpPr>
          <p:spPr>
            <a:xfrm>
              <a:off x="4417556" y="5614405"/>
              <a:ext cx="457200" cy="43771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dirty="0">
                  <a:solidFill>
                    <a:prstClr val="black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200835" y="5636939"/>
              <a:ext cx="457200" cy="43771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dirty="0">
                  <a:solidFill>
                    <a:prstClr val="black"/>
                  </a:solidFill>
                  <a:cs typeface="Arial" pitchFamily="34" charset="0"/>
                </a:rPr>
                <a:t>10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984114" y="5642308"/>
              <a:ext cx="457200" cy="43771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dirty="0">
                  <a:solidFill>
                    <a:prstClr val="black"/>
                  </a:solidFill>
                  <a:cs typeface="Arial" pitchFamily="34" charset="0"/>
                </a:rPr>
                <a:t>20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767394" y="5614405"/>
              <a:ext cx="457200" cy="43771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dirty="0">
                  <a:solidFill>
                    <a:prstClr val="black"/>
                  </a:solidFill>
                  <a:cs typeface="Arial" pitchFamily="34" charset="0"/>
                </a:rPr>
                <a:t>30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495057" y="5750448"/>
            <a:ext cx="5349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00" dirty="0" smtClean="0">
                <a:solidFill>
                  <a:prstClr val="black"/>
                </a:solidFill>
                <a:cs typeface="Arial" pitchFamily="34" charset="0"/>
              </a:rPr>
              <a:t>Doba</a:t>
            </a:r>
            <a:r>
              <a:rPr lang="en-GB" sz="1400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GB" sz="1400" dirty="0">
                <a:solidFill>
                  <a:prstClr val="black"/>
                </a:solidFill>
                <a:cs typeface="Arial" pitchFamily="34" charset="0"/>
              </a:rPr>
              <a:t>(</a:t>
            </a:r>
            <a:r>
              <a:rPr lang="en-GB" sz="1400" dirty="0" smtClean="0">
                <a:solidFill>
                  <a:prstClr val="black"/>
                </a:solidFill>
                <a:cs typeface="Arial" pitchFamily="34" charset="0"/>
              </a:rPr>
              <a:t>m</a:t>
            </a:r>
            <a:r>
              <a:rPr lang="cs-CZ" sz="1400" dirty="0" err="1" smtClean="0">
                <a:solidFill>
                  <a:prstClr val="black"/>
                </a:solidFill>
                <a:cs typeface="Arial" pitchFamily="34" charset="0"/>
              </a:rPr>
              <a:t>ěsíce</a:t>
            </a:r>
            <a:r>
              <a:rPr lang="en-GB" sz="1400" dirty="0" smtClean="0">
                <a:solidFill>
                  <a:prstClr val="black"/>
                </a:solidFill>
                <a:cs typeface="Arial" pitchFamily="34" charset="0"/>
              </a:rPr>
              <a:t>)</a:t>
            </a:r>
            <a:endParaRPr lang="en-GB" sz="14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5345" y="4469356"/>
            <a:ext cx="374088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aseline="30000" dirty="0" smtClean="0">
                <a:solidFill>
                  <a:prstClr val="black"/>
                </a:solidFill>
                <a:cs typeface="Arial" pitchFamily="34" charset="0"/>
              </a:rPr>
              <a:t>3,9</a:t>
            </a:r>
            <a:r>
              <a:rPr lang="cs-CZ" sz="1400" dirty="0">
                <a:solidFill>
                  <a:prstClr val="black"/>
                </a:solidFill>
                <a:cs typeface="Arial" pitchFamily="34" charset="0"/>
              </a:rPr>
              <a:t>K</a:t>
            </a:r>
            <a:r>
              <a:rPr lang="en-GB" sz="1400" dirty="0" err="1" smtClean="0">
                <a:solidFill>
                  <a:prstClr val="black"/>
                </a:solidFill>
                <a:cs typeface="Arial" pitchFamily="34" charset="0"/>
              </a:rPr>
              <a:t>apecitabin</a:t>
            </a:r>
            <a:r>
              <a:rPr lang="en-GB" sz="1400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GB" sz="1400" dirty="0">
                <a:solidFill>
                  <a:prstClr val="black"/>
                </a:solidFill>
                <a:cs typeface="Arial" pitchFamily="34" charset="0"/>
              </a:rPr>
              <a:t>+ bevacizumab (1L)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5345" y="3916233"/>
            <a:ext cx="374088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aseline="30000" dirty="0" smtClean="0">
                <a:solidFill>
                  <a:prstClr val="black"/>
                </a:solidFill>
                <a:cs typeface="Arial" pitchFamily="34" charset="0"/>
              </a:rPr>
              <a:t>5–8</a:t>
            </a:r>
            <a:r>
              <a:rPr lang="en-GB" sz="1400" dirty="0" smtClean="0">
                <a:solidFill>
                  <a:prstClr val="black"/>
                </a:solidFill>
                <a:cs typeface="Arial" pitchFamily="34" charset="0"/>
              </a:rPr>
              <a:t>Pa</a:t>
            </a:r>
            <a:r>
              <a:rPr lang="cs-CZ" sz="1400" dirty="0" smtClean="0">
                <a:solidFill>
                  <a:prstClr val="black"/>
                </a:solidFill>
                <a:cs typeface="Arial" pitchFamily="34" charset="0"/>
              </a:rPr>
              <a:t>k</a:t>
            </a:r>
            <a:r>
              <a:rPr lang="en-GB" sz="1400" dirty="0" err="1" smtClean="0">
                <a:solidFill>
                  <a:prstClr val="black"/>
                </a:solidFill>
                <a:cs typeface="Arial" pitchFamily="34" charset="0"/>
              </a:rPr>
              <a:t>litaxel</a:t>
            </a:r>
            <a:r>
              <a:rPr lang="en-GB" sz="1400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GB" sz="1400" dirty="0">
                <a:solidFill>
                  <a:prstClr val="black"/>
                </a:solidFill>
                <a:cs typeface="Arial" pitchFamily="34" charset="0"/>
              </a:rPr>
              <a:t>+ bevacizumab (1L)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53143" y="3387722"/>
            <a:ext cx="385308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aseline="30000" dirty="0" smtClean="0">
                <a:solidFill>
                  <a:prstClr val="black"/>
                </a:solidFill>
                <a:cs typeface="Arial" pitchFamily="34" charset="0"/>
              </a:rPr>
              <a:t>4</a:t>
            </a:r>
            <a:r>
              <a:rPr lang="en-GB" sz="1400" dirty="0" smtClean="0">
                <a:solidFill>
                  <a:prstClr val="black"/>
                </a:solidFill>
                <a:cs typeface="Arial" pitchFamily="34" charset="0"/>
              </a:rPr>
              <a:t>Gemcitabin </a:t>
            </a:r>
            <a:r>
              <a:rPr lang="en-GB" sz="1400" dirty="0">
                <a:solidFill>
                  <a:prstClr val="black"/>
                </a:solidFill>
                <a:cs typeface="Arial" pitchFamily="34" charset="0"/>
              </a:rPr>
              <a:t>+ </a:t>
            </a:r>
            <a:r>
              <a:rPr lang="en-GB" sz="1400" dirty="0" smtClean="0">
                <a:solidFill>
                  <a:prstClr val="black"/>
                </a:solidFill>
                <a:cs typeface="Arial" pitchFamily="34" charset="0"/>
              </a:rPr>
              <a:t>cisplatin</a:t>
            </a:r>
            <a:r>
              <a:rPr lang="cs-CZ" sz="1400" dirty="0" smtClean="0">
                <a:solidFill>
                  <a:prstClr val="black"/>
                </a:solidFill>
                <a:cs typeface="Arial" pitchFamily="34" charset="0"/>
              </a:rPr>
              <a:t>a</a:t>
            </a:r>
            <a:r>
              <a:rPr lang="en-GB" sz="1400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GB" sz="1400" dirty="0">
                <a:solidFill>
                  <a:prstClr val="black"/>
                </a:solidFill>
                <a:cs typeface="Arial" pitchFamily="34" charset="0"/>
              </a:rPr>
              <a:t>(1L)*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3143" y="2866706"/>
            <a:ext cx="385308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aseline="30000" dirty="0" smtClean="0">
                <a:solidFill>
                  <a:prstClr val="black"/>
                </a:solidFill>
                <a:cs typeface="Arial" pitchFamily="34" charset="0"/>
              </a:rPr>
              <a:t>4</a:t>
            </a:r>
            <a:r>
              <a:rPr lang="en-GB" sz="1400" dirty="0" smtClean="0">
                <a:solidFill>
                  <a:prstClr val="black"/>
                </a:solidFill>
                <a:cs typeface="Arial" pitchFamily="34" charset="0"/>
              </a:rPr>
              <a:t>Pa</a:t>
            </a:r>
            <a:r>
              <a:rPr lang="cs-CZ" sz="1400" dirty="0" smtClean="0">
                <a:solidFill>
                  <a:prstClr val="black"/>
                </a:solidFill>
                <a:cs typeface="Arial" pitchFamily="34" charset="0"/>
              </a:rPr>
              <a:t>k</a:t>
            </a:r>
            <a:r>
              <a:rPr lang="en-GB" sz="1400" dirty="0" err="1" smtClean="0">
                <a:solidFill>
                  <a:prstClr val="black"/>
                </a:solidFill>
                <a:cs typeface="Arial" pitchFamily="34" charset="0"/>
              </a:rPr>
              <a:t>litaxel</a:t>
            </a:r>
            <a:r>
              <a:rPr lang="en-GB" sz="1400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GB" sz="1400" dirty="0">
                <a:solidFill>
                  <a:prstClr val="black"/>
                </a:solidFill>
                <a:cs typeface="Arial" pitchFamily="34" charset="0"/>
              </a:rPr>
              <a:t>+ </a:t>
            </a:r>
            <a:r>
              <a:rPr lang="en-GB" sz="1400" dirty="0" err="1" smtClean="0">
                <a:solidFill>
                  <a:prstClr val="black"/>
                </a:solidFill>
                <a:cs typeface="Arial" pitchFamily="34" charset="0"/>
              </a:rPr>
              <a:t>gemcitabin</a:t>
            </a:r>
            <a:r>
              <a:rPr lang="en-GB" sz="1400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GB" sz="1400" dirty="0">
                <a:solidFill>
                  <a:prstClr val="black"/>
                </a:solidFill>
                <a:cs typeface="Arial" pitchFamily="34" charset="0"/>
              </a:rPr>
              <a:t>(1L)*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3143" y="2339826"/>
            <a:ext cx="385308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aseline="30000" dirty="0" smtClean="0">
                <a:solidFill>
                  <a:prstClr val="black"/>
                </a:solidFill>
                <a:cs typeface="Arial" pitchFamily="34" charset="0"/>
              </a:rPr>
              <a:t>2,3</a:t>
            </a:r>
            <a:r>
              <a:rPr lang="cs-CZ" sz="1400" dirty="0">
                <a:solidFill>
                  <a:prstClr val="black"/>
                </a:solidFill>
                <a:cs typeface="Arial" pitchFamily="34" charset="0"/>
              </a:rPr>
              <a:t>K</a:t>
            </a:r>
            <a:r>
              <a:rPr lang="en-GB" sz="1400" dirty="0" err="1" smtClean="0">
                <a:solidFill>
                  <a:prstClr val="black"/>
                </a:solidFill>
                <a:cs typeface="Arial" pitchFamily="34" charset="0"/>
              </a:rPr>
              <a:t>apecitabin</a:t>
            </a:r>
            <a:r>
              <a:rPr lang="en-GB" sz="1400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GB" sz="1400" dirty="0">
                <a:solidFill>
                  <a:prstClr val="black"/>
                </a:solidFill>
                <a:cs typeface="Arial" pitchFamily="34" charset="0"/>
              </a:rPr>
              <a:t>(</a:t>
            </a:r>
            <a:r>
              <a:rPr lang="en-GB" sz="1400" dirty="0" smtClean="0">
                <a:solidFill>
                  <a:prstClr val="black"/>
                </a:solidFill>
                <a:cs typeface="Arial" pitchFamily="34" charset="0"/>
              </a:rPr>
              <a:t>1L / 2L / 3L</a:t>
            </a:r>
            <a:r>
              <a:rPr lang="en-GB" sz="1400" dirty="0">
                <a:solidFill>
                  <a:prstClr val="black"/>
                </a:solidFill>
                <a:cs typeface="Arial" pitchFamily="34" charset="0"/>
              </a:rPr>
              <a:t>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53143" y="1776154"/>
            <a:ext cx="385308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aseline="30000" dirty="0">
                <a:solidFill>
                  <a:prstClr val="black"/>
                </a:solidFill>
                <a:cs typeface="Arial" pitchFamily="34" charset="0"/>
              </a:rPr>
              <a:t>1</a:t>
            </a:r>
            <a:r>
              <a:rPr lang="en-GB" sz="1400" dirty="0">
                <a:solidFill>
                  <a:prstClr val="black"/>
                </a:solidFill>
                <a:cs typeface="Arial" pitchFamily="34" charset="0"/>
              </a:rPr>
              <a:t>Eribulin (</a:t>
            </a:r>
            <a:r>
              <a:rPr lang="en-GB" sz="1400" dirty="0" smtClean="0">
                <a:solidFill>
                  <a:prstClr val="black"/>
                </a:solidFill>
                <a:cs typeface="Arial" pitchFamily="34" charset="0"/>
              </a:rPr>
              <a:t>≥3L</a:t>
            </a:r>
            <a:r>
              <a:rPr lang="en-GB" sz="1400" dirty="0">
                <a:solidFill>
                  <a:prstClr val="black"/>
                </a:solidFill>
                <a:cs typeface="Arial" pitchFamily="34" charset="0"/>
              </a:rPr>
              <a:t>)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4480907" y="5409150"/>
            <a:ext cx="5349834" cy="89740"/>
            <a:chOff x="4646160" y="5409150"/>
            <a:chExt cx="5349834" cy="89740"/>
          </a:xfrm>
        </p:grpSpPr>
        <p:sp>
          <p:nvSpPr>
            <p:cNvPr id="35" name="Line 16"/>
            <p:cNvSpPr>
              <a:spLocks noChangeShapeType="1"/>
            </p:cNvSpPr>
            <p:nvPr/>
          </p:nvSpPr>
          <p:spPr bwMode="auto">
            <a:xfrm>
              <a:off x="4646160" y="5409150"/>
              <a:ext cx="0" cy="8974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400" dirty="0">
                <a:solidFill>
                  <a:prstClr val="black"/>
                </a:solidFill>
              </a:endParaRPr>
            </a:p>
          </p:txBody>
        </p:sp>
        <p:sp>
          <p:nvSpPr>
            <p:cNvPr id="36" name="Line 17"/>
            <p:cNvSpPr>
              <a:spLocks noChangeShapeType="1"/>
            </p:cNvSpPr>
            <p:nvPr/>
          </p:nvSpPr>
          <p:spPr bwMode="auto">
            <a:xfrm>
              <a:off x="6429438" y="5409150"/>
              <a:ext cx="0" cy="8974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400" dirty="0">
                <a:solidFill>
                  <a:prstClr val="black"/>
                </a:solidFill>
              </a:endParaRPr>
            </a:p>
          </p:txBody>
        </p:sp>
        <p:sp>
          <p:nvSpPr>
            <p:cNvPr id="37" name="Line 18"/>
            <p:cNvSpPr>
              <a:spLocks noChangeShapeType="1"/>
            </p:cNvSpPr>
            <p:nvPr/>
          </p:nvSpPr>
          <p:spPr bwMode="auto">
            <a:xfrm>
              <a:off x="8212716" y="5409150"/>
              <a:ext cx="0" cy="8974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400" dirty="0">
                <a:solidFill>
                  <a:prstClr val="black"/>
                </a:solidFill>
              </a:endParaRPr>
            </a:p>
          </p:txBody>
        </p:sp>
        <p:sp>
          <p:nvSpPr>
            <p:cNvPr id="38" name="Line 19"/>
            <p:cNvSpPr>
              <a:spLocks noChangeShapeType="1"/>
            </p:cNvSpPr>
            <p:nvPr/>
          </p:nvSpPr>
          <p:spPr bwMode="auto">
            <a:xfrm>
              <a:off x="9995994" y="5409150"/>
              <a:ext cx="0" cy="8974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400" dirty="0">
                <a:solidFill>
                  <a:prstClr val="black"/>
                </a:solidFill>
              </a:endParaRPr>
            </a:p>
          </p:txBody>
        </p:sp>
      </p:grpSp>
      <p:sp>
        <p:nvSpPr>
          <p:cNvPr id="41" name="Rectangle 22"/>
          <p:cNvSpPr>
            <a:spLocks noChangeArrowheads="1"/>
          </p:cNvSpPr>
          <p:nvPr/>
        </p:nvSpPr>
        <p:spPr bwMode="auto">
          <a:xfrm>
            <a:off x="4480907" y="1729457"/>
            <a:ext cx="2074239" cy="20479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 cap="flat">
            <a:noFill/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42" name="Rectangle 23"/>
          <p:cNvSpPr>
            <a:spLocks noChangeArrowheads="1"/>
          </p:cNvSpPr>
          <p:nvPr/>
        </p:nvSpPr>
        <p:spPr bwMode="auto">
          <a:xfrm>
            <a:off x="4480907" y="2279258"/>
            <a:ext cx="1548296" cy="20479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 cap="flat">
            <a:noFill/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50" name="Rectangle 31"/>
          <p:cNvSpPr>
            <a:spLocks noChangeArrowheads="1"/>
          </p:cNvSpPr>
          <p:nvPr/>
        </p:nvSpPr>
        <p:spPr bwMode="auto">
          <a:xfrm>
            <a:off x="4480911" y="2482909"/>
            <a:ext cx="701535" cy="204794"/>
          </a:xfrm>
          <a:prstGeom prst="rect">
            <a:avLst/>
          </a:prstGeom>
          <a:solidFill>
            <a:schemeClr val="accent1"/>
          </a:solidFill>
          <a:ln w="28575" cap="flat">
            <a:noFill/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51" name="Rectangle 32"/>
          <p:cNvSpPr>
            <a:spLocks noChangeArrowheads="1"/>
          </p:cNvSpPr>
          <p:nvPr/>
        </p:nvSpPr>
        <p:spPr bwMode="auto">
          <a:xfrm>
            <a:off x="4480908" y="2989227"/>
            <a:ext cx="1182905" cy="204794"/>
          </a:xfrm>
          <a:prstGeom prst="rect">
            <a:avLst/>
          </a:prstGeom>
          <a:solidFill>
            <a:schemeClr val="accent1"/>
          </a:solidFill>
          <a:ln w="28575" cap="flat">
            <a:noFill/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52" name="Rectangle 33"/>
          <p:cNvSpPr>
            <a:spLocks noChangeArrowheads="1"/>
          </p:cNvSpPr>
          <p:nvPr/>
        </p:nvSpPr>
        <p:spPr bwMode="auto">
          <a:xfrm>
            <a:off x="4480907" y="3526994"/>
            <a:ext cx="1332383" cy="204794"/>
          </a:xfrm>
          <a:prstGeom prst="rect">
            <a:avLst/>
          </a:prstGeom>
          <a:solidFill>
            <a:schemeClr val="accent1"/>
          </a:solidFill>
          <a:ln w="28575" cap="flat">
            <a:noFill/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53" name="Rectangle 34"/>
          <p:cNvSpPr>
            <a:spLocks noChangeArrowheads="1"/>
          </p:cNvSpPr>
          <p:nvPr/>
        </p:nvSpPr>
        <p:spPr bwMode="auto">
          <a:xfrm>
            <a:off x="4480908" y="4076819"/>
            <a:ext cx="1929225" cy="204794"/>
          </a:xfrm>
          <a:prstGeom prst="rect">
            <a:avLst/>
          </a:prstGeom>
          <a:solidFill>
            <a:schemeClr val="accent1"/>
          </a:solidFill>
          <a:ln w="28575" cap="flat">
            <a:noFill/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46" name="Rectangle 27"/>
          <p:cNvSpPr>
            <a:spLocks noChangeArrowheads="1"/>
          </p:cNvSpPr>
          <p:nvPr/>
        </p:nvSpPr>
        <p:spPr bwMode="auto">
          <a:xfrm>
            <a:off x="4480907" y="4412589"/>
            <a:ext cx="3483182" cy="20479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 cap="flat">
            <a:noFill/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54" name="Rectangle 35"/>
          <p:cNvSpPr>
            <a:spLocks noChangeArrowheads="1"/>
          </p:cNvSpPr>
          <p:nvPr/>
        </p:nvSpPr>
        <p:spPr bwMode="auto">
          <a:xfrm>
            <a:off x="4480909" y="4617188"/>
            <a:ext cx="1037118" cy="204794"/>
          </a:xfrm>
          <a:prstGeom prst="rect">
            <a:avLst/>
          </a:prstGeom>
          <a:solidFill>
            <a:schemeClr val="accent1"/>
          </a:solidFill>
          <a:ln w="28575" cap="flat">
            <a:noFill/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400" dirty="0">
              <a:solidFill>
                <a:prstClr val="black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9068813" y="1687235"/>
            <a:ext cx="2006925" cy="461665"/>
            <a:chOff x="8935732" y="1700669"/>
            <a:chExt cx="2006925" cy="461665"/>
          </a:xfrm>
        </p:grpSpPr>
        <p:sp>
          <p:nvSpPr>
            <p:cNvPr id="63" name="Rectangle 62"/>
            <p:cNvSpPr/>
            <p:nvPr/>
          </p:nvSpPr>
          <p:spPr>
            <a:xfrm>
              <a:off x="8935732" y="1948819"/>
              <a:ext cx="137160" cy="137160"/>
            </a:xfrm>
            <a:prstGeom prst="rect">
              <a:avLst/>
            </a:prstGeom>
            <a:solidFill>
              <a:srgbClr val="003399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400" dirty="0">
                <a:solidFill>
                  <a:prstClr val="black"/>
                </a:solidFill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8935732" y="1767952"/>
              <a:ext cx="137160" cy="13716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400" dirty="0">
                <a:solidFill>
                  <a:prstClr val="black"/>
                </a:soli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9049331" y="1700669"/>
              <a:ext cx="18933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450"/>
                </a:spcAft>
                <a:defRPr/>
              </a:pPr>
              <a:r>
                <a:rPr lang="en-GB" sz="1200" dirty="0">
                  <a:solidFill>
                    <a:prstClr val="black"/>
                  </a:solidFill>
                  <a:cs typeface="Arial" pitchFamily="34" charset="0"/>
                </a:rPr>
                <a:t>OS</a:t>
              </a:r>
              <a:br>
                <a:rPr lang="en-GB" sz="1200" dirty="0">
                  <a:solidFill>
                    <a:prstClr val="black"/>
                  </a:solidFill>
                  <a:cs typeface="Arial" pitchFamily="34" charset="0"/>
                </a:rPr>
              </a:br>
              <a:r>
                <a:rPr lang="en-GB" sz="1200" dirty="0" smtClean="0">
                  <a:solidFill>
                    <a:prstClr val="black"/>
                  </a:solidFill>
                  <a:cs typeface="Arial" pitchFamily="34" charset="0"/>
                </a:rPr>
                <a:t>PFS / TTP</a:t>
              </a:r>
              <a:endParaRPr lang="en-GB" sz="12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sp>
        <p:nvSpPr>
          <p:cNvPr id="60" name="Rectangle 31"/>
          <p:cNvSpPr>
            <a:spLocks noChangeArrowheads="1"/>
          </p:cNvSpPr>
          <p:nvPr/>
        </p:nvSpPr>
        <p:spPr bwMode="auto">
          <a:xfrm>
            <a:off x="4491982" y="1935072"/>
            <a:ext cx="385689" cy="204794"/>
          </a:xfrm>
          <a:prstGeom prst="rect">
            <a:avLst/>
          </a:prstGeom>
          <a:solidFill>
            <a:schemeClr val="accent1"/>
          </a:solidFill>
          <a:ln w="28575" cap="flat">
            <a:noFill/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01302" y="5096376"/>
            <a:ext cx="4036995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aseline="30000" dirty="0" smtClean="0">
                <a:solidFill>
                  <a:prstClr val="black"/>
                </a:solidFill>
                <a:cs typeface="Arial" pitchFamily="34" charset="0"/>
              </a:rPr>
              <a:t>10</a:t>
            </a:r>
            <a:r>
              <a:rPr lang="en-GB" sz="1400" dirty="0" smtClean="0">
                <a:solidFill>
                  <a:prstClr val="black"/>
                </a:solidFill>
                <a:cs typeface="Arial" pitchFamily="34" charset="0"/>
              </a:rPr>
              <a:t>Gemcitabin+ </a:t>
            </a:r>
            <a:r>
              <a:rPr lang="cs-CZ" sz="1400" dirty="0">
                <a:solidFill>
                  <a:prstClr val="black"/>
                </a:solidFill>
                <a:cs typeface="Arial" pitchFamily="34" charset="0"/>
              </a:rPr>
              <a:t>k</a:t>
            </a:r>
            <a:r>
              <a:rPr lang="en-GB" sz="1400" dirty="0" err="1" smtClean="0">
                <a:solidFill>
                  <a:prstClr val="black"/>
                </a:solidFill>
                <a:cs typeface="Arial" pitchFamily="34" charset="0"/>
              </a:rPr>
              <a:t>arboplatin</a:t>
            </a:r>
            <a:r>
              <a:rPr lang="cs-CZ" sz="1400" dirty="0" smtClean="0">
                <a:solidFill>
                  <a:prstClr val="black"/>
                </a:solidFill>
                <a:cs typeface="Arial" pitchFamily="34" charset="0"/>
              </a:rPr>
              <a:t>a</a:t>
            </a:r>
            <a:r>
              <a:rPr lang="en-GB" sz="1400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GB" sz="1400" dirty="0">
                <a:solidFill>
                  <a:prstClr val="black"/>
                </a:solidFill>
                <a:cs typeface="Arial" pitchFamily="34" charset="0"/>
              </a:rPr>
              <a:t>[</a:t>
            </a:r>
            <a:r>
              <a:rPr lang="en-GB" sz="1400" dirty="0" smtClean="0">
                <a:solidFill>
                  <a:prstClr val="black"/>
                </a:solidFill>
                <a:cs typeface="Arial" pitchFamily="34" charset="0"/>
              </a:rPr>
              <a:t>1L / 2L / 3L</a:t>
            </a:r>
            <a:r>
              <a:rPr lang="en-GB" sz="1400" dirty="0">
                <a:solidFill>
                  <a:prstClr val="black"/>
                </a:solidFill>
                <a:cs typeface="Arial" pitchFamily="34" charset="0"/>
              </a:rPr>
              <a:t>]</a:t>
            </a:r>
          </a:p>
        </p:txBody>
      </p:sp>
      <p:grpSp>
        <p:nvGrpSpPr>
          <p:cNvPr id="72" name="Group 71"/>
          <p:cNvGrpSpPr/>
          <p:nvPr/>
        </p:nvGrpSpPr>
        <p:grpSpPr>
          <a:xfrm>
            <a:off x="4485965" y="4931928"/>
            <a:ext cx="1979117" cy="424450"/>
            <a:chOff x="3597276" y="3552825"/>
            <a:chExt cx="1727200" cy="298450"/>
          </a:xfrm>
        </p:grpSpPr>
        <p:sp>
          <p:nvSpPr>
            <p:cNvPr id="73" name="Rectangle 25"/>
            <p:cNvSpPr>
              <a:spLocks noChangeArrowheads="1"/>
            </p:cNvSpPr>
            <p:nvPr/>
          </p:nvSpPr>
          <p:spPr bwMode="auto">
            <a:xfrm>
              <a:off x="3597276" y="3552825"/>
              <a:ext cx="1727200" cy="14922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74" name="Rectangle 33"/>
            <p:cNvSpPr>
              <a:spLocks noChangeArrowheads="1"/>
            </p:cNvSpPr>
            <p:nvPr/>
          </p:nvSpPr>
          <p:spPr bwMode="auto">
            <a:xfrm>
              <a:off x="3597276" y="3702050"/>
              <a:ext cx="650875" cy="149225"/>
            </a:xfrm>
            <a:prstGeom prst="rect">
              <a:avLst/>
            </a:prstGeom>
            <a:solidFill>
              <a:schemeClr val="accent1"/>
            </a:solidFill>
            <a:ln w="285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395686" y="1666521"/>
            <a:ext cx="85222" cy="3748222"/>
            <a:chOff x="4539128" y="1666521"/>
            <a:chExt cx="107033" cy="3748222"/>
          </a:xfrm>
        </p:grpSpPr>
        <p:sp>
          <p:nvSpPr>
            <p:cNvPr id="28" name="Line 9"/>
            <p:cNvSpPr>
              <a:spLocks noChangeShapeType="1"/>
            </p:cNvSpPr>
            <p:nvPr/>
          </p:nvSpPr>
          <p:spPr bwMode="auto">
            <a:xfrm>
              <a:off x="4539128" y="1666521"/>
              <a:ext cx="107033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400" dirty="0">
                <a:solidFill>
                  <a:prstClr val="black"/>
                </a:solidFill>
              </a:endParaRPr>
            </a:p>
          </p:txBody>
        </p:sp>
        <p:sp>
          <p:nvSpPr>
            <p:cNvPr id="29" name="Line 10"/>
            <p:cNvSpPr>
              <a:spLocks noChangeShapeType="1"/>
            </p:cNvSpPr>
            <p:nvPr/>
          </p:nvSpPr>
          <p:spPr bwMode="auto">
            <a:xfrm>
              <a:off x="4539128" y="2201981"/>
              <a:ext cx="107033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400" dirty="0">
                <a:solidFill>
                  <a:prstClr val="black"/>
                </a:solidFill>
              </a:endParaRPr>
            </a:p>
          </p:txBody>
        </p:sp>
        <p:sp>
          <p:nvSpPr>
            <p:cNvPr id="30" name="Line 11"/>
            <p:cNvSpPr>
              <a:spLocks noChangeShapeType="1"/>
            </p:cNvSpPr>
            <p:nvPr/>
          </p:nvSpPr>
          <p:spPr bwMode="auto">
            <a:xfrm>
              <a:off x="4539128" y="2737441"/>
              <a:ext cx="107033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400" dirty="0">
                <a:solidFill>
                  <a:prstClr val="black"/>
                </a:solidFill>
              </a:endParaRPr>
            </a:p>
          </p:txBody>
        </p:sp>
        <p:sp>
          <p:nvSpPr>
            <p:cNvPr id="31" name="Line 12"/>
            <p:cNvSpPr>
              <a:spLocks noChangeShapeType="1"/>
            </p:cNvSpPr>
            <p:nvPr/>
          </p:nvSpPr>
          <p:spPr bwMode="auto">
            <a:xfrm>
              <a:off x="4539128" y="3272901"/>
              <a:ext cx="107033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400" dirty="0">
                <a:solidFill>
                  <a:prstClr val="black"/>
                </a:solidFill>
              </a:endParaRPr>
            </a:p>
          </p:txBody>
        </p:sp>
        <p:sp>
          <p:nvSpPr>
            <p:cNvPr id="32" name="Line 13"/>
            <p:cNvSpPr>
              <a:spLocks noChangeShapeType="1"/>
            </p:cNvSpPr>
            <p:nvPr/>
          </p:nvSpPr>
          <p:spPr bwMode="auto">
            <a:xfrm>
              <a:off x="4539128" y="3808361"/>
              <a:ext cx="107033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400" dirty="0">
                <a:solidFill>
                  <a:prstClr val="black"/>
                </a:solidFill>
              </a:endParaRPr>
            </a:p>
          </p:txBody>
        </p:sp>
        <p:sp>
          <p:nvSpPr>
            <p:cNvPr id="33" name="Line 14"/>
            <p:cNvSpPr>
              <a:spLocks noChangeShapeType="1"/>
            </p:cNvSpPr>
            <p:nvPr/>
          </p:nvSpPr>
          <p:spPr bwMode="auto">
            <a:xfrm>
              <a:off x="4539128" y="4343821"/>
              <a:ext cx="107033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400" dirty="0">
                <a:solidFill>
                  <a:prstClr val="black"/>
                </a:solidFill>
              </a:endParaRPr>
            </a:p>
          </p:txBody>
        </p:sp>
        <p:sp>
          <p:nvSpPr>
            <p:cNvPr id="34" name="Line 15"/>
            <p:cNvSpPr>
              <a:spLocks noChangeShapeType="1"/>
            </p:cNvSpPr>
            <p:nvPr/>
          </p:nvSpPr>
          <p:spPr bwMode="auto">
            <a:xfrm>
              <a:off x="4539128" y="5414743"/>
              <a:ext cx="107033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400" dirty="0">
                <a:solidFill>
                  <a:prstClr val="black"/>
                </a:solidFill>
              </a:endParaRPr>
            </a:p>
          </p:txBody>
        </p:sp>
        <p:sp>
          <p:nvSpPr>
            <p:cNvPr id="76" name="Line 14"/>
            <p:cNvSpPr>
              <a:spLocks noChangeShapeType="1"/>
            </p:cNvSpPr>
            <p:nvPr/>
          </p:nvSpPr>
          <p:spPr bwMode="auto">
            <a:xfrm>
              <a:off x="4539128" y="4879281"/>
              <a:ext cx="107033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400" dirty="0">
                <a:solidFill>
                  <a:prstClr val="black"/>
                </a:solidFill>
              </a:endParaRPr>
            </a:p>
          </p:txBody>
        </p:sp>
      </p:grpSp>
      <p:sp>
        <p:nvSpPr>
          <p:cNvPr id="80" name="Rectangle 23"/>
          <p:cNvSpPr>
            <a:spLocks noChangeArrowheads="1"/>
          </p:cNvSpPr>
          <p:nvPr/>
        </p:nvSpPr>
        <p:spPr bwMode="auto">
          <a:xfrm>
            <a:off x="4480903" y="3873241"/>
            <a:ext cx="4779217" cy="20479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 cap="flat">
            <a:noFill/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25" name="Freeform 6"/>
          <p:cNvSpPr>
            <a:spLocks/>
          </p:cNvSpPr>
          <p:nvPr/>
        </p:nvSpPr>
        <p:spPr bwMode="auto">
          <a:xfrm>
            <a:off x="4480909" y="1652840"/>
            <a:ext cx="5351679" cy="3761903"/>
          </a:xfrm>
          <a:custGeom>
            <a:avLst/>
            <a:gdLst>
              <a:gd name="T0" fmla="*/ 0 w 2909"/>
              <a:gd name="T1" fmla="*/ 0 h 1960"/>
              <a:gd name="T2" fmla="*/ 0 w 2909"/>
              <a:gd name="T3" fmla="*/ 1960 h 1960"/>
              <a:gd name="T4" fmla="*/ 2909 w 2909"/>
              <a:gd name="T5" fmla="*/ 1960 h 1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909" h="1960">
                <a:moveTo>
                  <a:pt x="0" y="0"/>
                </a:moveTo>
                <a:lnTo>
                  <a:pt x="0" y="1960"/>
                </a:lnTo>
                <a:lnTo>
                  <a:pt x="2909" y="1960"/>
                </a:lnTo>
              </a:path>
            </a:pathLst>
          </a:custGeom>
          <a:noFill/>
          <a:ln w="285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400" dirty="0">
              <a:solidFill>
                <a:prstClr val="black"/>
              </a:solidFill>
            </a:endParaRPr>
          </a:p>
        </p:txBody>
      </p:sp>
      <p:pic>
        <p:nvPicPr>
          <p:cNvPr id="56" name="Obrázek 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2309" y="291250"/>
            <a:ext cx="1304248" cy="761486"/>
          </a:xfrm>
          <a:prstGeom prst="rect">
            <a:avLst/>
          </a:prstGeom>
        </p:spPr>
      </p:pic>
      <p:sp>
        <p:nvSpPr>
          <p:cNvPr id="57" name="TextovéPole 56"/>
          <p:cNvSpPr txBox="1"/>
          <p:nvPr/>
        </p:nvSpPr>
        <p:spPr>
          <a:xfrm rot="16200000">
            <a:off x="11179731" y="3064864"/>
            <a:ext cx="17469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0" i="0" kern="1200" dirty="0" smtClean="0">
                <a:solidFill>
                  <a:schemeClr val="tx1"/>
                </a:solidFill>
                <a:effectLst/>
                <a:latin typeface="Imago" pitchFamily="2" charset="0"/>
                <a:ea typeface="+mn-ea"/>
                <a:cs typeface="+mn-cs"/>
              </a:rPr>
              <a:t>M-CZ-00002000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981683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Box 98"/>
          <p:cNvSpPr txBox="1"/>
          <p:nvPr/>
        </p:nvSpPr>
        <p:spPr>
          <a:xfrm>
            <a:off x="556260" y="5329484"/>
            <a:ext cx="10940340" cy="676433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lvl="1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prstClr val="white"/>
                </a:solidFill>
              </a:rPr>
              <a:t>TNBC</a:t>
            </a:r>
            <a:r>
              <a:rPr lang="cs-CZ" dirty="0" smtClean="0">
                <a:solidFill>
                  <a:prstClr val="white"/>
                </a:solidFill>
              </a:rPr>
              <a:t> častěji než jiné  subtypy karcinomu prsu metastázuje do plic a do mozku</a:t>
            </a:r>
            <a:endParaRPr lang="en-GB" dirty="0">
              <a:solidFill>
                <a:prstClr val="white"/>
              </a:solidFill>
            </a:endParaRPr>
          </a:p>
          <a:p>
            <a:pPr marL="0" lvl="1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 smtClean="0">
                <a:solidFill>
                  <a:prstClr val="white"/>
                </a:solidFill>
              </a:rPr>
              <a:t>U </a:t>
            </a:r>
            <a:r>
              <a:rPr lang="en-GB" dirty="0" smtClean="0">
                <a:solidFill>
                  <a:prstClr val="white"/>
                </a:solidFill>
              </a:rPr>
              <a:t>TNBC</a:t>
            </a:r>
            <a:r>
              <a:rPr lang="cs-CZ" dirty="0" smtClean="0">
                <a:solidFill>
                  <a:prstClr val="white"/>
                </a:solidFill>
              </a:rPr>
              <a:t> se vyskytují kostní metastázy méně častěji než u jiných subtypů</a:t>
            </a:r>
            <a:r>
              <a:rPr lang="cs-CZ" baseline="30000" dirty="0" smtClean="0">
                <a:solidFill>
                  <a:prstClr val="white"/>
                </a:solidFill>
              </a:rPr>
              <a:t>2</a:t>
            </a:r>
            <a:endParaRPr lang="en-GB" baseline="300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490" y="285008"/>
            <a:ext cx="10789138" cy="835266"/>
          </a:xfrm>
        </p:spPr>
        <p:txBody>
          <a:bodyPr>
            <a:noAutofit/>
          </a:bodyPr>
          <a:lstStyle/>
          <a:p>
            <a:r>
              <a:rPr lang="cs-CZ" dirty="0" smtClean="0">
                <a:solidFill>
                  <a:srgbClr val="0069D2"/>
                </a:solidFill>
              </a:rPr>
              <a:t>U p</a:t>
            </a:r>
            <a:r>
              <a:rPr lang="en-GB" dirty="0" smtClean="0">
                <a:solidFill>
                  <a:srgbClr val="0069D2"/>
                </a:solidFill>
              </a:rPr>
              <a:t>a</a:t>
            </a:r>
            <a:r>
              <a:rPr lang="cs-CZ" dirty="0" err="1" smtClean="0">
                <a:solidFill>
                  <a:srgbClr val="0069D2"/>
                </a:solidFill>
              </a:rPr>
              <a:t>cientů</a:t>
            </a:r>
            <a:r>
              <a:rPr lang="cs-CZ" dirty="0" smtClean="0">
                <a:solidFill>
                  <a:srgbClr val="0069D2"/>
                </a:solidFill>
              </a:rPr>
              <a:t> s</a:t>
            </a:r>
            <a:r>
              <a:rPr lang="en-GB" dirty="0" smtClean="0">
                <a:solidFill>
                  <a:srgbClr val="0069D2"/>
                </a:solidFill>
              </a:rPr>
              <a:t> TNBC </a:t>
            </a:r>
            <a:r>
              <a:rPr lang="cs-CZ" dirty="0" smtClean="0">
                <a:solidFill>
                  <a:srgbClr val="0069D2"/>
                </a:solidFill>
              </a:rPr>
              <a:t>se častěji objevují </a:t>
            </a:r>
            <a:r>
              <a:rPr lang="cs-CZ" dirty="0">
                <a:solidFill>
                  <a:srgbClr val="0069D2"/>
                </a:solidFill>
              </a:rPr>
              <a:t>v</a:t>
            </a:r>
            <a:r>
              <a:rPr lang="cs-CZ" dirty="0" smtClean="0">
                <a:solidFill>
                  <a:srgbClr val="0069D2"/>
                </a:solidFill>
              </a:rPr>
              <a:t>zdálené </a:t>
            </a:r>
            <a:r>
              <a:rPr lang="cs-CZ" dirty="0" err="1" smtClean="0">
                <a:solidFill>
                  <a:srgbClr val="0069D2"/>
                </a:solidFill>
              </a:rPr>
              <a:t>rekurence</a:t>
            </a:r>
            <a:r>
              <a:rPr lang="cs-CZ" dirty="0" smtClean="0">
                <a:solidFill>
                  <a:srgbClr val="0069D2"/>
                </a:solidFill>
              </a:rPr>
              <a:t> </a:t>
            </a:r>
            <a:endParaRPr lang="en-GB" dirty="0">
              <a:solidFill>
                <a:srgbClr val="0069D2"/>
              </a:solidFill>
            </a:endParaRPr>
          </a:p>
        </p:txBody>
      </p:sp>
      <p:sp>
        <p:nvSpPr>
          <p:cNvPr id="86" name="Text Placeholder 8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Results from a study of 1,601 patients with breast cancer (180 with TNBC) diagnosed between January 1987 and December 1997 at Women’s College Hospital in Toronto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1. </a:t>
            </a:r>
            <a:r>
              <a:rPr lang="fr-FR" dirty="0" smtClean="0">
                <a:solidFill>
                  <a:schemeClr val="tx1"/>
                </a:solidFill>
              </a:rPr>
              <a:t>Dent, et al. Clin Cancer </a:t>
            </a:r>
            <a:r>
              <a:rPr lang="fr-FR" dirty="0" err="1" smtClean="0">
                <a:solidFill>
                  <a:schemeClr val="tx1"/>
                </a:solidFill>
              </a:rPr>
              <a:t>Res</a:t>
            </a:r>
            <a:r>
              <a:rPr lang="fr-FR" dirty="0" smtClean="0">
                <a:solidFill>
                  <a:schemeClr val="tx1"/>
                </a:solidFill>
              </a:rPr>
              <a:t> 2007; </a:t>
            </a:r>
            <a:r>
              <a:rPr lang="cs-CZ" dirty="0" smtClean="0">
                <a:solidFill>
                  <a:schemeClr val="tx1"/>
                </a:solidFill>
              </a:rPr>
              <a:t>2. </a:t>
            </a:r>
            <a:r>
              <a:rPr lang="en-GB" dirty="0" smtClean="0">
                <a:solidFill>
                  <a:schemeClr val="tx1"/>
                </a:solidFill>
              </a:rPr>
              <a:t>Foulkes, et al. N </a:t>
            </a:r>
            <a:r>
              <a:rPr lang="en-GB" dirty="0" err="1" smtClean="0">
                <a:solidFill>
                  <a:schemeClr val="tx1"/>
                </a:solidFill>
              </a:rPr>
              <a:t>Engl</a:t>
            </a:r>
            <a:r>
              <a:rPr lang="en-GB" dirty="0" smtClean="0">
                <a:solidFill>
                  <a:schemeClr val="tx1"/>
                </a:solidFill>
              </a:rPr>
              <a:t> J Med 2010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9530" y="1290632"/>
            <a:ext cx="95963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dirty="0" smtClean="0">
                <a:solidFill>
                  <a:prstClr val="black"/>
                </a:solidFill>
                <a:cs typeface="Arial" pitchFamily="34" charset="0"/>
              </a:rPr>
              <a:t>Četnost výskytu vzdálených </a:t>
            </a:r>
            <a:r>
              <a:rPr lang="cs-CZ" sz="2000" b="1" dirty="0" err="1" smtClean="0">
                <a:solidFill>
                  <a:prstClr val="black"/>
                </a:solidFill>
                <a:cs typeface="Arial" pitchFamily="34" charset="0"/>
              </a:rPr>
              <a:t>rekurencí</a:t>
            </a:r>
            <a:r>
              <a:rPr lang="cs-CZ" sz="2000" b="1" dirty="0" smtClean="0">
                <a:solidFill>
                  <a:prstClr val="black"/>
                </a:solidFill>
                <a:cs typeface="Arial" pitchFamily="34" charset="0"/>
              </a:rPr>
              <a:t> u TNBC a jiných typů karcinomu prsu</a:t>
            </a:r>
            <a:r>
              <a:rPr lang="cs-CZ" sz="2000" b="1" baseline="30000" dirty="0" smtClean="0">
                <a:solidFill>
                  <a:prstClr val="black"/>
                </a:solidFill>
                <a:cs typeface="Arial" pitchFamily="34" charset="0"/>
              </a:rPr>
              <a:t>1</a:t>
            </a:r>
            <a:endParaRPr lang="en-GB" sz="2000" b="1" baseline="300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8273570" y="1678553"/>
            <a:ext cx="3223030" cy="3495031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effectLst/>
        </p:spPr>
        <p:txBody>
          <a:bodyPr wrap="square" lIns="182880" tIns="182880" rIns="182880" bIns="182880" rtlCol="0" anchor="ctr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cs-CZ" b="1" dirty="0" smtClean="0">
                <a:solidFill>
                  <a:prstClr val="white"/>
                </a:solidFill>
              </a:rPr>
              <a:t>V porovnání s jinými subtypy karcinomu prsu, pacienti s TNBC mají</a:t>
            </a:r>
            <a:r>
              <a:rPr lang="cs-CZ" b="1" baseline="30000" dirty="0" smtClean="0">
                <a:solidFill>
                  <a:prstClr val="white"/>
                </a:solidFill>
              </a:rPr>
              <a:t>1</a:t>
            </a:r>
            <a:r>
              <a:rPr lang="cs-CZ" b="1" dirty="0" smtClean="0">
                <a:solidFill>
                  <a:prstClr val="white"/>
                </a:solidFill>
              </a:rPr>
              <a:t>:</a:t>
            </a:r>
            <a:endParaRPr lang="en-GB" b="1" dirty="0">
              <a:solidFill>
                <a:prstClr val="white"/>
              </a:solidFill>
            </a:endParaRPr>
          </a:p>
          <a:p>
            <a:pPr marL="173038" lvl="1" indent="-173038" eaLnBrk="1" fontAlgn="auto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solidFill>
                  <a:prstClr val="white"/>
                </a:solidFill>
              </a:rPr>
              <a:t>Vyšší četnost </a:t>
            </a:r>
            <a:r>
              <a:rPr lang="cs-CZ" dirty="0" err="1" smtClean="0">
                <a:solidFill>
                  <a:prstClr val="white"/>
                </a:solidFill>
              </a:rPr>
              <a:t>rekurencí</a:t>
            </a:r>
            <a:r>
              <a:rPr lang="cs-CZ" dirty="0" smtClean="0">
                <a:solidFill>
                  <a:prstClr val="white"/>
                </a:solidFill>
              </a:rPr>
              <a:t> </a:t>
            </a:r>
            <a:r>
              <a:rPr lang="en-GB" dirty="0" smtClean="0">
                <a:solidFill>
                  <a:prstClr val="white"/>
                </a:solidFill>
              </a:rPr>
              <a:t> </a:t>
            </a:r>
            <a:r>
              <a:rPr lang="en-GB" dirty="0">
                <a:solidFill>
                  <a:prstClr val="white"/>
                </a:solidFill>
              </a:rPr>
              <a:t>(</a:t>
            </a:r>
            <a:r>
              <a:rPr lang="en-GB" dirty="0" smtClean="0">
                <a:solidFill>
                  <a:prstClr val="white"/>
                </a:solidFill>
              </a:rPr>
              <a:t>33</a:t>
            </a:r>
            <a:r>
              <a:rPr lang="cs-CZ" dirty="0" smtClean="0">
                <a:solidFill>
                  <a:prstClr val="white"/>
                </a:solidFill>
              </a:rPr>
              <a:t>,</a:t>
            </a:r>
            <a:r>
              <a:rPr lang="en-GB" dirty="0" smtClean="0">
                <a:solidFill>
                  <a:prstClr val="white"/>
                </a:solidFill>
              </a:rPr>
              <a:t>9</a:t>
            </a:r>
            <a:r>
              <a:rPr lang="en-GB" dirty="0">
                <a:solidFill>
                  <a:prstClr val="white"/>
                </a:solidFill>
              </a:rPr>
              <a:t>% vs </a:t>
            </a:r>
            <a:r>
              <a:rPr lang="en-GB" dirty="0" smtClean="0">
                <a:solidFill>
                  <a:prstClr val="white"/>
                </a:solidFill>
              </a:rPr>
              <a:t>20</a:t>
            </a:r>
            <a:r>
              <a:rPr lang="cs-CZ" dirty="0" smtClean="0">
                <a:solidFill>
                  <a:prstClr val="white"/>
                </a:solidFill>
              </a:rPr>
              <a:t>,</a:t>
            </a:r>
            <a:r>
              <a:rPr lang="en-GB" dirty="0" smtClean="0">
                <a:solidFill>
                  <a:prstClr val="white"/>
                </a:solidFill>
              </a:rPr>
              <a:t>4</a:t>
            </a:r>
            <a:r>
              <a:rPr lang="en-GB" dirty="0">
                <a:solidFill>
                  <a:prstClr val="white"/>
                </a:solidFill>
              </a:rPr>
              <a:t>%; </a:t>
            </a:r>
            <a:r>
              <a:rPr lang="en-GB" dirty="0" smtClean="0">
                <a:solidFill>
                  <a:prstClr val="white"/>
                </a:solidFill>
              </a:rPr>
              <a:t>p&lt;0</a:t>
            </a:r>
            <a:r>
              <a:rPr lang="cs-CZ" dirty="0" smtClean="0">
                <a:solidFill>
                  <a:prstClr val="white"/>
                </a:solidFill>
              </a:rPr>
              <a:t>,</a:t>
            </a:r>
            <a:r>
              <a:rPr lang="en-GB" dirty="0" smtClean="0">
                <a:solidFill>
                  <a:prstClr val="white"/>
                </a:solidFill>
              </a:rPr>
              <a:t>0001</a:t>
            </a:r>
            <a:r>
              <a:rPr lang="en-GB" dirty="0">
                <a:solidFill>
                  <a:prstClr val="white"/>
                </a:solidFill>
              </a:rPr>
              <a:t>) </a:t>
            </a:r>
          </a:p>
          <a:p>
            <a:pPr marL="173038" lvl="1" indent="-173038" eaLnBrk="1" fontAlgn="auto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solidFill>
                  <a:prstClr val="white"/>
                </a:solidFill>
              </a:rPr>
              <a:t>Kratší střední dobu do vzdálené </a:t>
            </a:r>
            <a:r>
              <a:rPr lang="cs-CZ" dirty="0" err="1" smtClean="0">
                <a:solidFill>
                  <a:prstClr val="white"/>
                </a:solidFill>
              </a:rPr>
              <a:t>rekurence</a:t>
            </a:r>
            <a:r>
              <a:rPr lang="cs-CZ" dirty="0" smtClean="0">
                <a:solidFill>
                  <a:prstClr val="white"/>
                </a:solidFill>
              </a:rPr>
              <a:t> </a:t>
            </a:r>
            <a:r>
              <a:rPr lang="en-GB" dirty="0" smtClean="0">
                <a:solidFill>
                  <a:prstClr val="white"/>
                </a:solidFill>
              </a:rPr>
              <a:t> </a:t>
            </a:r>
            <a:r>
              <a:rPr lang="cs-CZ" dirty="0" smtClean="0">
                <a:solidFill>
                  <a:prstClr val="white"/>
                </a:solidFill>
              </a:rPr>
              <a:t/>
            </a:r>
            <a:br>
              <a:rPr lang="cs-CZ" dirty="0" smtClean="0">
                <a:solidFill>
                  <a:prstClr val="white"/>
                </a:solidFill>
              </a:rPr>
            </a:br>
            <a:r>
              <a:rPr lang="en-GB" dirty="0" smtClean="0">
                <a:solidFill>
                  <a:prstClr val="white"/>
                </a:solidFill>
              </a:rPr>
              <a:t>(2</a:t>
            </a:r>
            <a:r>
              <a:rPr lang="cs-CZ" dirty="0" smtClean="0">
                <a:solidFill>
                  <a:prstClr val="white"/>
                </a:solidFill>
              </a:rPr>
              <a:t>,</a:t>
            </a:r>
            <a:r>
              <a:rPr lang="en-GB" dirty="0" smtClean="0">
                <a:solidFill>
                  <a:prstClr val="white"/>
                </a:solidFill>
              </a:rPr>
              <a:t>6 </a:t>
            </a:r>
            <a:r>
              <a:rPr lang="en-GB" dirty="0">
                <a:solidFill>
                  <a:prstClr val="white"/>
                </a:solidFill>
              </a:rPr>
              <a:t>vs </a:t>
            </a:r>
            <a:r>
              <a:rPr lang="en-GB" dirty="0" smtClean="0">
                <a:solidFill>
                  <a:prstClr val="white"/>
                </a:solidFill>
              </a:rPr>
              <a:t>5</a:t>
            </a:r>
            <a:r>
              <a:rPr lang="cs-CZ" dirty="0" smtClean="0">
                <a:solidFill>
                  <a:prstClr val="white"/>
                </a:solidFill>
              </a:rPr>
              <a:t>,</a:t>
            </a:r>
            <a:r>
              <a:rPr lang="en-GB" dirty="0" smtClean="0">
                <a:solidFill>
                  <a:prstClr val="white"/>
                </a:solidFill>
              </a:rPr>
              <a:t>0 </a:t>
            </a:r>
            <a:r>
              <a:rPr lang="cs-CZ" dirty="0" smtClean="0">
                <a:solidFill>
                  <a:prstClr val="white"/>
                </a:solidFill>
              </a:rPr>
              <a:t>roku</a:t>
            </a:r>
            <a:r>
              <a:rPr lang="en-GB" dirty="0" smtClean="0">
                <a:solidFill>
                  <a:prstClr val="white"/>
                </a:solidFill>
              </a:rPr>
              <a:t>; p&lt;0</a:t>
            </a:r>
            <a:r>
              <a:rPr lang="cs-CZ" dirty="0" smtClean="0">
                <a:solidFill>
                  <a:prstClr val="white"/>
                </a:solidFill>
              </a:rPr>
              <a:t>,</a:t>
            </a:r>
            <a:r>
              <a:rPr lang="en-GB" dirty="0" smtClean="0">
                <a:solidFill>
                  <a:prstClr val="white"/>
                </a:solidFill>
              </a:rPr>
              <a:t>0001</a:t>
            </a:r>
            <a:r>
              <a:rPr lang="en-GB" dirty="0">
                <a:solidFill>
                  <a:prstClr val="white"/>
                </a:solidFill>
              </a:rPr>
              <a:t>)</a:t>
            </a:r>
          </a:p>
          <a:p>
            <a:pPr marL="173038" lvl="1" indent="-173038" eaLnBrk="1" fontAlgn="auto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solidFill>
                  <a:prstClr val="white"/>
                </a:solidFill>
              </a:rPr>
              <a:t>Kratší střední dobu do lokální </a:t>
            </a:r>
            <a:r>
              <a:rPr lang="cs-CZ" dirty="0" err="1" smtClean="0">
                <a:solidFill>
                  <a:prstClr val="white"/>
                </a:solidFill>
              </a:rPr>
              <a:t>rekurence</a:t>
            </a:r>
            <a:r>
              <a:rPr lang="cs-CZ" dirty="0" smtClean="0">
                <a:solidFill>
                  <a:prstClr val="white"/>
                </a:solidFill>
              </a:rPr>
              <a:t> </a:t>
            </a:r>
            <a:r>
              <a:rPr lang="cs-CZ" dirty="0">
                <a:solidFill>
                  <a:prstClr val="white"/>
                </a:solidFill>
              </a:rPr>
              <a:t> </a:t>
            </a:r>
            <a:r>
              <a:rPr lang="cs-CZ" dirty="0" smtClean="0">
                <a:solidFill>
                  <a:prstClr val="white"/>
                </a:solidFill>
              </a:rPr>
              <a:t/>
            </a:r>
            <a:br>
              <a:rPr lang="cs-CZ" dirty="0" smtClean="0">
                <a:solidFill>
                  <a:prstClr val="white"/>
                </a:solidFill>
              </a:rPr>
            </a:br>
            <a:r>
              <a:rPr lang="en-GB" dirty="0" smtClean="0">
                <a:solidFill>
                  <a:prstClr val="white"/>
                </a:solidFill>
              </a:rPr>
              <a:t>(2</a:t>
            </a:r>
            <a:r>
              <a:rPr lang="cs-CZ" dirty="0" smtClean="0">
                <a:solidFill>
                  <a:prstClr val="white"/>
                </a:solidFill>
              </a:rPr>
              <a:t>,</a:t>
            </a:r>
            <a:r>
              <a:rPr lang="en-GB" dirty="0" smtClean="0">
                <a:solidFill>
                  <a:prstClr val="white"/>
                </a:solidFill>
              </a:rPr>
              <a:t>8 </a:t>
            </a:r>
            <a:r>
              <a:rPr lang="en-GB" dirty="0">
                <a:solidFill>
                  <a:prstClr val="white"/>
                </a:solidFill>
              </a:rPr>
              <a:t>vs </a:t>
            </a:r>
            <a:r>
              <a:rPr lang="en-GB" dirty="0" smtClean="0">
                <a:solidFill>
                  <a:prstClr val="white"/>
                </a:solidFill>
              </a:rPr>
              <a:t>4</a:t>
            </a:r>
            <a:r>
              <a:rPr lang="cs-CZ" dirty="0" smtClean="0">
                <a:solidFill>
                  <a:prstClr val="white"/>
                </a:solidFill>
              </a:rPr>
              <a:t>,</a:t>
            </a:r>
            <a:r>
              <a:rPr lang="en-GB" dirty="0" smtClean="0">
                <a:solidFill>
                  <a:prstClr val="white"/>
                </a:solidFill>
              </a:rPr>
              <a:t>2 </a:t>
            </a:r>
            <a:r>
              <a:rPr lang="cs-CZ" dirty="0" smtClean="0">
                <a:solidFill>
                  <a:prstClr val="white"/>
                </a:solidFill>
              </a:rPr>
              <a:t>roku</a:t>
            </a:r>
            <a:r>
              <a:rPr lang="en-GB" dirty="0" smtClean="0">
                <a:solidFill>
                  <a:prstClr val="white"/>
                </a:solidFill>
              </a:rPr>
              <a:t>; p=0</a:t>
            </a:r>
            <a:r>
              <a:rPr lang="cs-CZ" dirty="0" smtClean="0">
                <a:solidFill>
                  <a:prstClr val="white"/>
                </a:solidFill>
              </a:rPr>
              <a:t>,</a:t>
            </a:r>
            <a:r>
              <a:rPr lang="en-GB" dirty="0" smtClean="0">
                <a:solidFill>
                  <a:prstClr val="white"/>
                </a:solidFill>
              </a:rPr>
              <a:t>02</a:t>
            </a:r>
            <a:r>
              <a:rPr lang="en-GB" dirty="0">
                <a:solidFill>
                  <a:prstClr val="white"/>
                </a:solidFill>
              </a:rPr>
              <a:t>)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1253312" y="4865807"/>
            <a:ext cx="6193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00" dirty="0" smtClean="0">
                <a:solidFill>
                  <a:prstClr val="black"/>
                </a:solidFill>
                <a:cs typeface="Arial" pitchFamily="34" charset="0"/>
              </a:rPr>
              <a:t>Čas</a:t>
            </a:r>
            <a:r>
              <a:rPr lang="en-GB" sz="1400" dirty="0" smtClean="0">
                <a:solidFill>
                  <a:prstClr val="black"/>
                </a:solidFill>
                <a:cs typeface="Arial" pitchFamily="34" charset="0"/>
              </a:rPr>
              <a:t> (</a:t>
            </a:r>
            <a:r>
              <a:rPr lang="cs-CZ" sz="1400" dirty="0" smtClean="0">
                <a:solidFill>
                  <a:prstClr val="black"/>
                </a:solidFill>
                <a:cs typeface="Arial" pitchFamily="34" charset="0"/>
              </a:rPr>
              <a:t>roky</a:t>
            </a:r>
            <a:r>
              <a:rPr lang="en-GB" sz="1400" dirty="0" smtClean="0">
                <a:solidFill>
                  <a:prstClr val="black"/>
                </a:solidFill>
                <a:cs typeface="Arial" pitchFamily="34" charset="0"/>
              </a:rPr>
              <a:t>)</a:t>
            </a:r>
            <a:endParaRPr lang="en-GB" sz="14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 rot="16200000">
            <a:off x="-1102178" y="3320537"/>
            <a:ext cx="36535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00" dirty="0" smtClean="0">
                <a:solidFill>
                  <a:prstClr val="black"/>
                </a:solidFill>
                <a:cs typeface="Arial" pitchFamily="34" charset="0"/>
              </a:rPr>
              <a:t>Pravděpodobnost, že se nevyskytne </a:t>
            </a:r>
            <a:r>
              <a:rPr lang="cs-CZ" sz="1400" dirty="0" err="1" smtClean="0">
                <a:solidFill>
                  <a:prstClr val="black"/>
                </a:solidFill>
                <a:cs typeface="Arial" pitchFamily="34" charset="0"/>
              </a:rPr>
              <a:t>rekurence</a:t>
            </a:r>
            <a:endParaRPr lang="en-GB" sz="1400" dirty="0">
              <a:solidFill>
                <a:prstClr val="black"/>
              </a:solidFill>
              <a:cs typeface="Arial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139891" y="4634346"/>
            <a:ext cx="6441401" cy="276999"/>
            <a:chOff x="1139891" y="4634346"/>
            <a:chExt cx="6441401" cy="276999"/>
          </a:xfrm>
        </p:grpSpPr>
        <p:sp>
          <p:nvSpPr>
            <p:cNvPr id="105" name="TextBox 104"/>
            <p:cNvSpPr txBox="1"/>
            <p:nvPr/>
          </p:nvSpPr>
          <p:spPr>
            <a:xfrm>
              <a:off x="1139891" y="4634346"/>
              <a:ext cx="274320" cy="276999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dirty="0">
                  <a:solidFill>
                    <a:prstClr val="black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1482507" y="4634346"/>
              <a:ext cx="274320" cy="276999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dirty="0">
                  <a:solidFill>
                    <a:prstClr val="black"/>
                  </a:solidFill>
                  <a:cs typeface="Arial" pitchFamily="34" charset="0"/>
                </a:rPr>
                <a:t>1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1825123" y="4634346"/>
              <a:ext cx="274320" cy="276999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dirty="0">
                  <a:solidFill>
                    <a:prstClr val="black"/>
                  </a:solidFill>
                  <a:cs typeface="Arial" pitchFamily="34" charset="0"/>
                </a:rPr>
                <a:t>2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2167739" y="4634346"/>
              <a:ext cx="274320" cy="276999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dirty="0">
                  <a:solidFill>
                    <a:prstClr val="black"/>
                  </a:solidFill>
                  <a:cs typeface="Arial" pitchFamily="34" charset="0"/>
                </a:rPr>
                <a:t>3</a:t>
              </a: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2510355" y="4634346"/>
              <a:ext cx="274320" cy="276999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dirty="0">
                  <a:solidFill>
                    <a:prstClr val="black"/>
                  </a:solidFill>
                  <a:cs typeface="Arial" pitchFamily="34" charset="0"/>
                </a:rPr>
                <a:t>4</a:t>
              </a: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2852971" y="4634346"/>
              <a:ext cx="274320" cy="276999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dirty="0">
                  <a:solidFill>
                    <a:prstClr val="black"/>
                  </a:solidFill>
                  <a:cs typeface="Arial" pitchFamily="34" charset="0"/>
                </a:rPr>
                <a:t>5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3195587" y="4634346"/>
              <a:ext cx="274320" cy="276999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dirty="0">
                  <a:solidFill>
                    <a:prstClr val="black"/>
                  </a:solidFill>
                  <a:cs typeface="Arial" pitchFamily="34" charset="0"/>
                </a:rPr>
                <a:t>6</a:t>
              </a: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3538203" y="4634346"/>
              <a:ext cx="274320" cy="276999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dirty="0">
                  <a:solidFill>
                    <a:prstClr val="black"/>
                  </a:solidFill>
                  <a:cs typeface="Arial" pitchFamily="34" charset="0"/>
                </a:rPr>
                <a:t>7</a:t>
              </a: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3880819" y="4634346"/>
              <a:ext cx="274320" cy="276999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dirty="0">
                  <a:solidFill>
                    <a:prstClr val="black"/>
                  </a:solidFill>
                  <a:cs typeface="Arial" pitchFamily="34" charset="0"/>
                </a:rPr>
                <a:t>8</a:t>
              </a: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4223435" y="4634346"/>
              <a:ext cx="274320" cy="276999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dirty="0">
                  <a:solidFill>
                    <a:prstClr val="black"/>
                  </a:solidFill>
                  <a:cs typeface="Arial" pitchFamily="34" charset="0"/>
                </a:rPr>
                <a:t>9</a:t>
              </a: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4566051" y="4634346"/>
              <a:ext cx="274320" cy="276999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dirty="0">
                  <a:solidFill>
                    <a:prstClr val="black"/>
                  </a:solidFill>
                  <a:cs typeface="Arial" pitchFamily="34" charset="0"/>
                </a:rPr>
                <a:t>10</a:t>
              </a: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4908667" y="4634346"/>
              <a:ext cx="274320" cy="276999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dirty="0">
                  <a:solidFill>
                    <a:prstClr val="black"/>
                  </a:solidFill>
                  <a:cs typeface="Arial" pitchFamily="34" charset="0"/>
                </a:rPr>
                <a:t>11</a:t>
              </a: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5251283" y="4634346"/>
              <a:ext cx="274320" cy="276999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dirty="0">
                  <a:solidFill>
                    <a:prstClr val="black"/>
                  </a:solidFill>
                  <a:cs typeface="Arial" pitchFamily="34" charset="0"/>
                </a:rPr>
                <a:t>12</a:t>
              </a:r>
              <a:endParaRPr lang="en-GB" sz="12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5593899" y="4634346"/>
              <a:ext cx="274320" cy="276999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dirty="0">
                  <a:solidFill>
                    <a:prstClr val="black"/>
                  </a:solidFill>
                  <a:cs typeface="Arial" pitchFamily="34" charset="0"/>
                </a:rPr>
                <a:t>13</a:t>
              </a:r>
              <a:endParaRPr lang="en-GB" sz="12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5936515" y="4634346"/>
              <a:ext cx="274320" cy="276999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dirty="0">
                  <a:solidFill>
                    <a:prstClr val="black"/>
                  </a:solidFill>
                  <a:cs typeface="Arial" pitchFamily="34" charset="0"/>
                </a:rPr>
                <a:t>14</a:t>
              </a:r>
              <a:endParaRPr lang="en-GB" sz="12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6279131" y="4634346"/>
              <a:ext cx="274320" cy="276999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dirty="0">
                  <a:solidFill>
                    <a:prstClr val="black"/>
                  </a:solidFill>
                  <a:cs typeface="Arial" pitchFamily="34" charset="0"/>
                </a:rPr>
                <a:t>15</a:t>
              </a:r>
              <a:endParaRPr lang="en-GB" sz="12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6621747" y="4634346"/>
              <a:ext cx="274320" cy="276999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dirty="0">
                  <a:solidFill>
                    <a:prstClr val="black"/>
                  </a:solidFill>
                  <a:cs typeface="Arial" pitchFamily="34" charset="0"/>
                </a:rPr>
                <a:t>16</a:t>
              </a:r>
              <a:endParaRPr lang="en-GB" sz="12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6964363" y="4634346"/>
              <a:ext cx="274320" cy="276999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dirty="0">
                  <a:solidFill>
                    <a:prstClr val="black"/>
                  </a:solidFill>
                  <a:cs typeface="Arial" pitchFamily="34" charset="0"/>
                </a:rPr>
                <a:t>17</a:t>
              </a:r>
              <a:endParaRPr lang="en-GB" sz="12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7306972" y="4634346"/>
              <a:ext cx="274320" cy="276999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dirty="0">
                  <a:solidFill>
                    <a:prstClr val="black"/>
                  </a:solidFill>
                  <a:cs typeface="Arial" pitchFamily="34" charset="0"/>
                </a:rPr>
                <a:t>18</a:t>
              </a:r>
              <a:endParaRPr lang="en-GB" sz="12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sp>
        <p:nvSpPr>
          <p:cNvPr id="124" name="TextBox 123"/>
          <p:cNvSpPr txBox="1"/>
          <p:nvPr/>
        </p:nvSpPr>
        <p:spPr>
          <a:xfrm>
            <a:off x="929996" y="4393528"/>
            <a:ext cx="2744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prstClr val="black"/>
                </a:solidFill>
                <a:cs typeface="Arial" pitchFamily="34" charset="0"/>
              </a:rPr>
              <a:t>0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803359" y="4134509"/>
            <a:ext cx="4010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prstClr val="black"/>
                </a:solidFill>
                <a:cs typeface="Arial" pitchFamily="34" charset="0"/>
              </a:rPr>
              <a:t>0.1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803359" y="3875488"/>
            <a:ext cx="4010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prstClr val="black"/>
                </a:solidFill>
                <a:cs typeface="Arial" pitchFamily="34" charset="0"/>
              </a:rPr>
              <a:t>0.2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803359" y="3616467"/>
            <a:ext cx="4010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prstClr val="black"/>
                </a:solidFill>
                <a:cs typeface="Arial" pitchFamily="34" charset="0"/>
              </a:rPr>
              <a:t>0.3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803359" y="3357446"/>
            <a:ext cx="4010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 smtClean="0">
                <a:solidFill>
                  <a:prstClr val="black"/>
                </a:solidFill>
                <a:cs typeface="Arial" pitchFamily="34" charset="0"/>
              </a:rPr>
              <a:t>0	.</a:t>
            </a:r>
            <a:r>
              <a:rPr lang="en-GB" sz="1400" dirty="0">
                <a:solidFill>
                  <a:prstClr val="black"/>
                </a:solidFill>
                <a:cs typeface="Arial" pitchFamily="34" charset="0"/>
              </a:rPr>
              <a:t>4</a:t>
            </a:r>
            <a:endParaRPr lang="en-GB" sz="12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803359" y="3098425"/>
            <a:ext cx="4010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prstClr val="black"/>
                </a:solidFill>
                <a:cs typeface="Arial" pitchFamily="34" charset="0"/>
              </a:rPr>
              <a:t>0.5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803359" y="2839404"/>
            <a:ext cx="4010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prstClr val="black"/>
                </a:solidFill>
                <a:cs typeface="Arial" pitchFamily="34" charset="0"/>
              </a:rPr>
              <a:t>0.6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803359" y="2580383"/>
            <a:ext cx="4010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prstClr val="black"/>
                </a:solidFill>
                <a:cs typeface="Arial" pitchFamily="34" charset="0"/>
              </a:rPr>
              <a:t>0.7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803359" y="2321362"/>
            <a:ext cx="4010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prstClr val="black"/>
                </a:solidFill>
                <a:cs typeface="Arial" pitchFamily="34" charset="0"/>
              </a:rPr>
              <a:t>0.8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803359" y="2062341"/>
            <a:ext cx="4010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prstClr val="black"/>
                </a:solidFill>
                <a:cs typeface="Arial" pitchFamily="34" charset="0"/>
              </a:rPr>
              <a:t>0.9</a:t>
            </a:r>
            <a:endParaRPr lang="en-GB" sz="12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803359" y="1803320"/>
            <a:ext cx="4010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prstClr val="black"/>
                </a:solidFill>
                <a:cs typeface="Arial" pitchFamily="34" charset="0"/>
              </a:rPr>
              <a:t>1.0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1459553" y="3661081"/>
            <a:ext cx="20683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prstClr val="black"/>
                </a:solidFill>
                <a:cs typeface="Arial" pitchFamily="34" charset="0"/>
              </a:rPr>
              <a:t>p&lt;0.0001 (Log-rank test)</a:t>
            </a:r>
          </a:p>
        </p:txBody>
      </p:sp>
      <p:sp>
        <p:nvSpPr>
          <p:cNvPr id="136" name="Rectangle 135"/>
          <p:cNvSpPr/>
          <p:nvPr/>
        </p:nvSpPr>
        <p:spPr>
          <a:xfrm>
            <a:off x="1918135" y="3942373"/>
            <a:ext cx="2517098" cy="38519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 smtClean="0">
                <a:solidFill>
                  <a:prstClr val="black"/>
                </a:solidFill>
                <a:cs typeface="Arial" pitchFamily="34" charset="0"/>
              </a:rPr>
              <a:t>O</a:t>
            </a:r>
            <a:r>
              <a:rPr lang="cs-CZ" sz="1400" dirty="0" smtClean="0">
                <a:solidFill>
                  <a:prstClr val="black"/>
                </a:solidFill>
                <a:cs typeface="Arial" pitchFamily="34" charset="0"/>
              </a:rPr>
              <a:t>statní</a:t>
            </a:r>
            <a:r>
              <a:rPr lang="en-GB" sz="1400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GB" sz="1400" dirty="0">
                <a:solidFill>
                  <a:prstClr val="black"/>
                </a:solidFill>
                <a:cs typeface="Arial" pitchFamily="34" charset="0"/>
              </a:rPr>
              <a:t>(</a:t>
            </a:r>
            <a:r>
              <a:rPr lang="en-GB" sz="1400" dirty="0" smtClean="0">
                <a:solidFill>
                  <a:prstClr val="black"/>
                </a:solidFill>
                <a:cs typeface="Arial" pitchFamily="34" charset="0"/>
              </a:rPr>
              <a:t>290 / 1421</a:t>
            </a:r>
            <a:r>
              <a:rPr lang="en-GB" sz="1400" dirty="0">
                <a:solidFill>
                  <a:prstClr val="black"/>
                </a:solidFill>
                <a:cs typeface="Arial" pitchFamily="34" charset="0"/>
              </a:rPr>
              <a:t>)</a:t>
            </a:r>
            <a:br>
              <a:rPr lang="en-GB" sz="1400" dirty="0">
                <a:solidFill>
                  <a:prstClr val="black"/>
                </a:solidFill>
                <a:cs typeface="Arial" pitchFamily="34" charset="0"/>
              </a:rPr>
            </a:br>
            <a:r>
              <a:rPr lang="en-GB" sz="1400" dirty="0">
                <a:solidFill>
                  <a:prstClr val="black"/>
                </a:solidFill>
                <a:cs typeface="Arial" pitchFamily="34" charset="0"/>
              </a:rPr>
              <a:t>TNBC (</a:t>
            </a:r>
            <a:r>
              <a:rPr lang="en-GB" sz="1400" dirty="0" smtClean="0">
                <a:solidFill>
                  <a:prstClr val="black"/>
                </a:solidFill>
                <a:cs typeface="Arial" pitchFamily="34" charset="0"/>
              </a:rPr>
              <a:t>61 / 180</a:t>
            </a:r>
            <a:r>
              <a:rPr lang="en-GB" sz="1400" dirty="0">
                <a:solidFill>
                  <a:prstClr val="black"/>
                </a:solidFill>
                <a:cs typeface="Arial" pitchFamily="34" charset="0"/>
              </a:rPr>
              <a:t>)</a:t>
            </a:r>
          </a:p>
        </p:txBody>
      </p:sp>
      <p:cxnSp>
        <p:nvCxnSpPr>
          <p:cNvPr id="137" name="Straight Connector 136"/>
          <p:cNvCxnSpPr/>
          <p:nvPr/>
        </p:nvCxnSpPr>
        <p:spPr>
          <a:xfrm>
            <a:off x="1522744" y="4063618"/>
            <a:ext cx="423680" cy="0"/>
          </a:xfrm>
          <a:prstGeom prst="line">
            <a:avLst/>
          </a:prstGeom>
          <a:noFill/>
          <a:ln w="28575" cap="sq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38" name="Straight Connector 137"/>
          <p:cNvCxnSpPr/>
          <p:nvPr/>
        </p:nvCxnSpPr>
        <p:spPr>
          <a:xfrm>
            <a:off x="1522744" y="4223922"/>
            <a:ext cx="423680" cy="0"/>
          </a:xfrm>
          <a:prstGeom prst="line">
            <a:avLst/>
          </a:prstGeom>
          <a:noFill/>
          <a:ln w="28575" cap="sq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8" name="Group 7"/>
          <p:cNvGrpSpPr/>
          <p:nvPr/>
        </p:nvGrpSpPr>
        <p:grpSpPr>
          <a:xfrm>
            <a:off x="1270699" y="4542080"/>
            <a:ext cx="6175893" cy="83436"/>
            <a:chOff x="1270699" y="4542080"/>
            <a:chExt cx="6175893" cy="83436"/>
          </a:xfrm>
        </p:grpSpPr>
        <p:cxnSp>
          <p:nvCxnSpPr>
            <p:cNvPr id="149" name="Straight Connector 148"/>
            <p:cNvCxnSpPr/>
            <p:nvPr/>
          </p:nvCxnSpPr>
          <p:spPr>
            <a:xfrm rot="16200000">
              <a:off x="1228981" y="4583798"/>
              <a:ext cx="83436" cy="0"/>
            </a:xfrm>
            <a:prstGeom prst="line">
              <a:avLst/>
            </a:prstGeom>
            <a:noFill/>
            <a:ln w="28575" cap="sq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50" name="Straight Connector 149"/>
            <p:cNvCxnSpPr/>
            <p:nvPr/>
          </p:nvCxnSpPr>
          <p:spPr>
            <a:xfrm rot="16200000">
              <a:off x="1572086" y="4583798"/>
              <a:ext cx="83436" cy="0"/>
            </a:xfrm>
            <a:prstGeom prst="line">
              <a:avLst/>
            </a:prstGeom>
            <a:noFill/>
            <a:ln w="28575" cap="sq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51" name="Straight Connector 150"/>
            <p:cNvCxnSpPr/>
            <p:nvPr/>
          </p:nvCxnSpPr>
          <p:spPr>
            <a:xfrm rot="16200000">
              <a:off x="1915191" y="4583798"/>
              <a:ext cx="83436" cy="0"/>
            </a:xfrm>
            <a:prstGeom prst="line">
              <a:avLst/>
            </a:prstGeom>
            <a:noFill/>
            <a:ln w="28575" cap="sq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52" name="Straight Connector 151"/>
            <p:cNvCxnSpPr/>
            <p:nvPr/>
          </p:nvCxnSpPr>
          <p:spPr>
            <a:xfrm rot="16200000">
              <a:off x="2258296" y="4583798"/>
              <a:ext cx="83436" cy="0"/>
            </a:xfrm>
            <a:prstGeom prst="line">
              <a:avLst/>
            </a:prstGeom>
            <a:noFill/>
            <a:ln w="28575" cap="sq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53" name="Straight Connector 152"/>
            <p:cNvCxnSpPr/>
            <p:nvPr/>
          </p:nvCxnSpPr>
          <p:spPr>
            <a:xfrm rot="16200000">
              <a:off x="2601401" y="4583798"/>
              <a:ext cx="83436" cy="0"/>
            </a:xfrm>
            <a:prstGeom prst="line">
              <a:avLst/>
            </a:prstGeom>
            <a:noFill/>
            <a:ln w="28575" cap="sq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54" name="Straight Connector 153"/>
            <p:cNvCxnSpPr/>
            <p:nvPr/>
          </p:nvCxnSpPr>
          <p:spPr>
            <a:xfrm rot="16200000">
              <a:off x="2944506" y="4583798"/>
              <a:ext cx="83436" cy="0"/>
            </a:xfrm>
            <a:prstGeom prst="line">
              <a:avLst/>
            </a:prstGeom>
            <a:noFill/>
            <a:ln w="28575" cap="sq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55" name="Straight Connector 154"/>
            <p:cNvCxnSpPr/>
            <p:nvPr/>
          </p:nvCxnSpPr>
          <p:spPr>
            <a:xfrm rot="16200000">
              <a:off x="3287611" y="4583798"/>
              <a:ext cx="83436" cy="0"/>
            </a:xfrm>
            <a:prstGeom prst="line">
              <a:avLst/>
            </a:prstGeom>
            <a:noFill/>
            <a:ln w="28575" cap="sq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56" name="Straight Connector 155"/>
            <p:cNvCxnSpPr/>
            <p:nvPr/>
          </p:nvCxnSpPr>
          <p:spPr>
            <a:xfrm rot="16200000">
              <a:off x="3630716" y="4583798"/>
              <a:ext cx="83436" cy="0"/>
            </a:xfrm>
            <a:prstGeom prst="line">
              <a:avLst/>
            </a:prstGeom>
            <a:noFill/>
            <a:ln w="28575" cap="sq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57" name="Straight Connector 156"/>
            <p:cNvCxnSpPr/>
            <p:nvPr/>
          </p:nvCxnSpPr>
          <p:spPr>
            <a:xfrm rot="16200000">
              <a:off x="3973821" y="4583798"/>
              <a:ext cx="83436" cy="0"/>
            </a:xfrm>
            <a:prstGeom prst="line">
              <a:avLst/>
            </a:prstGeom>
            <a:noFill/>
            <a:ln w="28575" cap="sq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58" name="Straight Connector 157"/>
            <p:cNvCxnSpPr/>
            <p:nvPr/>
          </p:nvCxnSpPr>
          <p:spPr>
            <a:xfrm rot="16200000">
              <a:off x="4316926" y="4583798"/>
              <a:ext cx="83436" cy="0"/>
            </a:xfrm>
            <a:prstGeom prst="line">
              <a:avLst/>
            </a:prstGeom>
            <a:noFill/>
            <a:ln w="28575" cap="sq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59" name="Straight Connector 158"/>
            <p:cNvCxnSpPr/>
            <p:nvPr/>
          </p:nvCxnSpPr>
          <p:spPr>
            <a:xfrm rot="16200000">
              <a:off x="4660031" y="4583798"/>
              <a:ext cx="83436" cy="0"/>
            </a:xfrm>
            <a:prstGeom prst="line">
              <a:avLst/>
            </a:prstGeom>
            <a:noFill/>
            <a:ln w="28575" cap="sq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60" name="Straight Connector 159"/>
            <p:cNvCxnSpPr/>
            <p:nvPr/>
          </p:nvCxnSpPr>
          <p:spPr>
            <a:xfrm rot="16200000">
              <a:off x="5003136" y="4583798"/>
              <a:ext cx="83436" cy="0"/>
            </a:xfrm>
            <a:prstGeom prst="line">
              <a:avLst/>
            </a:prstGeom>
            <a:noFill/>
            <a:ln w="28575" cap="sq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61" name="Straight Connector 160"/>
            <p:cNvCxnSpPr/>
            <p:nvPr/>
          </p:nvCxnSpPr>
          <p:spPr>
            <a:xfrm rot="16200000">
              <a:off x="5346241" y="4583798"/>
              <a:ext cx="83436" cy="0"/>
            </a:xfrm>
            <a:prstGeom prst="line">
              <a:avLst/>
            </a:prstGeom>
            <a:noFill/>
            <a:ln w="28575" cap="sq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62" name="Straight Connector 161"/>
            <p:cNvCxnSpPr/>
            <p:nvPr/>
          </p:nvCxnSpPr>
          <p:spPr>
            <a:xfrm rot="16200000">
              <a:off x="5689346" y="4583798"/>
              <a:ext cx="83436" cy="0"/>
            </a:xfrm>
            <a:prstGeom prst="line">
              <a:avLst/>
            </a:prstGeom>
            <a:noFill/>
            <a:ln w="28575" cap="sq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63" name="Straight Connector 162"/>
            <p:cNvCxnSpPr/>
            <p:nvPr/>
          </p:nvCxnSpPr>
          <p:spPr>
            <a:xfrm rot="16200000">
              <a:off x="6032451" y="4583798"/>
              <a:ext cx="83436" cy="0"/>
            </a:xfrm>
            <a:prstGeom prst="line">
              <a:avLst/>
            </a:prstGeom>
            <a:noFill/>
            <a:ln w="28575" cap="sq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64" name="Straight Connector 163"/>
            <p:cNvCxnSpPr/>
            <p:nvPr/>
          </p:nvCxnSpPr>
          <p:spPr>
            <a:xfrm rot="16200000">
              <a:off x="6375556" y="4583798"/>
              <a:ext cx="83436" cy="0"/>
            </a:xfrm>
            <a:prstGeom prst="line">
              <a:avLst/>
            </a:prstGeom>
            <a:noFill/>
            <a:ln w="28575" cap="sq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65" name="Straight Connector 164"/>
            <p:cNvCxnSpPr/>
            <p:nvPr/>
          </p:nvCxnSpPr>
          <p:spPr>
            <a:xfrm rot="16200000">
              <a:off x="6718661" y="4583798"/>
              <a:ext cx="83436" cy="0"/>
            </a:xfrm>
            <a:prstGeom prst="line">
              <a:avLst/>
            </a:prstGeom>
            <a:noFill/>
            <a:ln w="28575" cap="sq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66" name="Straight Connector 165"/>
            <p:cNvCxnSpPr/>
            <p:nvPr/>
          </p:nvCxnSpPr>
          <p:spPr>
            <a:xfrm rot="16200000">
              <a:off x="7061766" y="4583798"/>
              <a:ext cx="83436" cy="0"/>
            </a:xfrm>
            <a:prstGeom prst="line">
              <a:avLst/>
            </a:prstGeom>
            <a:noFill/>
            <a:ln w="28575" cap="sq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67" name="Straight Connector 166"/>
            <p:cNvCxnSpPr/>
            <p:nvPr/>
          </p:nvCxnSpPr>
          <p:spPr>
            <a:xfrm rot="16200000">
              <a:off x="7404874" y="4583798"/>
              <a:ext cx="83436" cy="0"/>
            </a:xfrm>
            <a:prstGeom prst="line">
              <a:avLst/>
            </a:prstGeom>
            <a:noFill/>
            <a:ln w="28575" cap="sq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8" name="Group 4"/>
          <p:cNvGrpSpPr>
            <a:grpSpLocks noChangeAspect="1"/>
          </p:cNvGrpSpPr>
          <p:nvPr/>
        </p:nvGrpSpPr>
        <p:grpSpPr bwMode="auto">
          <a:xfrm>
            <a:off x="1253312" y="1939136"/>
            <a:ext cx="6205612" cy="933801"/>
            <a:chOff x="679" y="978"/>
            <a:chExt cx="2516" cy="639"/>
          </a:xfrm>
        </p:grpSpPr>
        <p:sp>
          <p:nvSpPr>
            <p:cNvPr id="171" name="Freeform 5"/>
            <p:cNvSpPr>
              <a:spLocks/>
            </p:cNvSpPr>
            <p:nvPr/>
          </p:nvSpPr>
          <p:spPr bwMode="auto">
            <a:xfrm>
              <a:off x="679" y="978"/>
              <a:ext cx="2516" cy="639"/>
            </a:xfrm>
            <a:custGeom>
              <a:avLst/>
              <a:gdLst>
                <a:gd name="T0" fmla="*/ 1112 w 2485"/>
                <a:gd name="T1" fmla="*/ 625 h 639"/>
                <a:gd name="T2" fmla="*/ 1006 w 2485"/>
                <a:gd name="T3" fmla="*/ 613 h 639"/>
                <a:gd name="T4" fmla="*/ 961 w 2485"/>
                <a:gd name="T5" fmla="*/ 599 h 639"/>
                <a:gd name="T6" fmla="*/ 850 w 2485"/>
                <a:gd name="T7" fmla="*/ 595 h 639"/>
                <a:gd name="T8" fmla="*/ 792 w 2485"/>
                <a:gd name="T9" fmla="*/ 572 h 639"/>
                <a:gd name="T10" fmla="*/ 683 w 2485"/>
                <a:gd name="T11" fmla="*/ 566 h 639"/>
                <a:gd name="T12" fmla="*/ 645 w 2485"/>
                <a:gd name="T13" fmla="*/ 556 h 639"/>
                <a:gd name="T14" fmla="*/ 582 w 2485"/>
                <a:gd name="T15" fmla="*/ 544 h 639"/>
                <a:gd name="T16" fmla="*/ 576 w 2485"/>
                <a:gd name="T17" fmla="*/ 528 h 639"/>
                <a:gd name="T18" fmla="*/ 550 w 2485"/>
                <a:gd name="T19" fmla="*/ 520 h 639"/>
                <a:gd name="T20" fmla="*/ 540 w 2485"/>
                <a:gd name="T21" fmla="*/ 510 h 639"/>
                <a:gd name="T22" fmla="*/ 526 w 2485"/>
                <a:gd name="T23" fmla="*/ 500 h 639"/>
                <a:gd name="T24" fmla="*/ 522 w 2485"/>
                <a:gd name="T25" fmla="*/ 480 h 639"/>
                <a:gd name="T26" fmla="*/ 488 w 2485"/>
                <a:gd name="T27" fmla="*/ 478 h 639"/>
                <a:gd name="T28" fmla="*/ 480 w 2485"/>
                <a:gd name="T29" fmla="*/ 447 h 639"/>
                <a:gd name="T30" fmla="*/ 449 w 2485"/>
                <a:gd name="T31" fmla="*/ 441 h 639"/>
                <a:gd name="T32" fmla="*/ 447 w 2485"/>
                <a:gd name="T33" fmla="*/ 417 h 639"/>
                <a:gd name="T34" fmla="*/ 423 w 2485"/>
                <a:gd name="T35" fmla="*/ 409 h 639"/>
                <a:gd name="T36" fmla="*/ 401 w 2485"/>
                <a:gd name="T37" fmla="*/ 389 h 639"/>
                <a:gd name="T38" fmla="*/ 389 w 2485"/>
                <a:gd name="T39" fmla="*/ 383 h 639"/>
                <a:gd name="T40" fmla="*/ 361 w 2485"/>
                <a:gd name="T41" fmla="*/ 361 h 639"/>
                <a:gd name="T42" fmla="*/ 330 w 2485"/>
                <a:gd name="T43" fmla="*/ 353 h 639"/>
                <a:gd name="T44" fmla="*/ 322 w 2485"/>
                <a:gd name="T45" fmla="*/ 316 h 639"/>
                <a:gd name="T46" fmla="*/ 312 w 2485"/>
                <a:gd name="T47" fmla="*/ 308 h 639"/>
                <a:gd name="T48" fmla="*/ 296 w 2485"/>
                <a:gd name="T49" fmla="*/ 282 h 639"/>
                <a:gd name="T50" fmla="*/ 284 w 2485"/>
                <a:gd name="T51" fmla="*/ 274 h 639"/>
                <a:gd name="T52" fmla="*/ 266 w 2485"/>
                <a:gd name="T53" fmla="*/ 262 h 639"/>
                <a:gd name="T54" fmla="*/ 252 w 2485"/>
                <a:gd name="T55" fmla="*/ 256 h 639"/>
                <a:gd name="T56" fmla="*/ 244 w 2485"/>
                <a:gd name="T57" fmla="*/ 236 h 639"/>
                <a:gd name="T58" fmla="*/ 224 w 2485"/>
                <a:gd name="T59" fmla="*/ 232 h 639"/>
                <a:gd name="T60" fmla="*/ 220 w 2485"/>
                <a:gd name="T61" fmla="*/ 224 h 639"/>
                <a:gd name="T62" fmla="*/ 211 w 2485"/>
                <a:gd name="T63" fmla="*/ 218 h 639"/>
                <a:gd name="T64" fmla="*/ 203 w 2485"/>
                <a:gd name="T65" fmla="*/ 189 h 639"/>
                <a:gd name="T66" fmla="*/ 193 w 2485"/>
                <a:gd name="T67" fmla="*/ 175 h 639"/>
                <a:gd name="T68" fmla="*/ 183 w 2485"/>
                <a:gd name="T69" fmla="*/ 161 h 639"/>
                <a:gd name="T70" fmla="*/ 167 w 2485"/>
                <a:gd name="T71" fmla="*/ 131 h 639"/>
                <a:gd name="T72" fmla="*/ 161 w 2485"/>
                <a:gd name="T73" fmla="*/ 121 h 639"/>
                <a:gd name="T74" fmla="*/ 149 w 2485"/>
                <a:gd name="T75" fmla="*/ 103 h 639"/>
                <a:gd name="T76" fmla="*/ 143 w 2485"/>
                <a:gd name="T77" fmla="*/ 91 h 639"/>
                <a:gd name="T78" fmla="*/ 133 w 2485"/>
                <a:gd name="T79" fmla="*/ 85 h 639"/>
                <a:gd name="T80" fmla="*/ 125 w 2485"/>
                <a:gd name="T81" fmla="*/ 65 h 639"/>
                <a:gd name="T82" fmla="*/ 117 w 2485"/>
                <a:gd name="T83" fmla="*/ 52 h 639"/>
                <a:gd name="T84" fmla="*/ 101 w 2485"/>
                <a:gd name="T85" fmla="*/ 24 h 639"/>
                <a:gd name="T86" fmla="*/ 44 w 2485"/>
                <a:gd name="T87" fmla="*/ 14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485" h="639">
                  <a:moveTo>
                    <a:pt x="2485" y="639"/>
                  </a:moveTo>
                  <a:lnTo>
                    <a:pt x="1112" y="639"/>
                  </a:lnTo>
                  <a:lnTo>
                    <a:pt x="1112" y="625"/>
                  </a:lnTo>
                  <a:lnTo>
                    <a:pt x="1012" y="625"/>
                  </a:lnTo>
                  <a:lnTo>
                    <a:pt x="1012" y="613"/>
                  </a:lnTo>
                  <a:lnTo>
                    <a:pt x="1006" y="613"/>
                  </a:lnTo>
                  <a:lnTo>
                    <a:pt x="1006" y="607"/>
                  </a:lnTo>
                  <a:lnTo>
                    <a:pt x="961" y="607"/>
                  </a:lnTo>
                  <a:lnTo>
                    <a:pt x="961" y="599"/>
                  </a:lnTo>
                  <a:lnTo>
                    <a:pt x="951" y="599"/>
                  </a:lnTo>
                  <a:lnTo>
                    <a:pt x="951" y="595"/>
                  </a:lnTo>
                  <a:lnTo>
                    <a:pt x="850" y="595"/>
                  </a:lnTo>
                  <a:lnTo>
                    <a:pt x="850" y="589"/>
                  </a:lnTo>
                  <a:lnTo>
                    <a:pt x="792" y="589"/>
                  </a:lnTo>
                  <a:lnTo>
                    <a:pt x="792" y="572"/>
                  </a:lnTo>
                  <a:lnTo>
                    <a:pt x="691" y="572"/>
                  </a:lnTo>
                  <a:lnTo>
                    <a:pt x="691" y="566"/>
                  </a:lnTo>
                  <a:lnTo>
                    <a:pt x="683" y="566"/>
                  </a:lnTo>
                  <a:lnTo>
                    <a:pt x="683" y="562"/>
                  </a:lnTo>
                  <a:lnTo>
                    <a:pt x="645" y="562"/>
                  </a:lnTo>
                  <a:lnTo>
                    <a:pt x="645" y="556"/>
                  </a:lnTo>
                  <a:lnTo>
                    <a:pt x="600" y="556"/>
                  </a:lnTo>
                  <a:lnTo>
                    <a:pt x="600" y="544"/>
                  </a:lnTo>
                  <a:lnTo>
                    <a:pt x="582" y="544"/>
                  </a:lnTo>
                  <a:lnTo>
                    <a:pt x="582" y="534"/>
                  </a:lnTo>
                  <a:lnTo>
                    <a:pt x="576" y="534"/>
                  </a:lnTo>
                  <a:lnTo>
                    <a:pt x="576" y="528"/>
                  </a:lnTo>
                  <a:lnTo>
                    <a:pt x="562" y="528"/>
                  </a:lnTo>
                  <a:lnTo>
                    <a:pt x="562" y="520"/>
                  </a:lnTo>
                  <a:lnTo>
                    <a:pt x="550" y="520"/>
                  </a:lnTo>
                  <a:lnTo>
                    <a:pt x="550" y="514"/>
                  </a:lnTo>
                  <a:lnTo>
                    <a:pt x="540" y="514"/>
                  </a:lnTo>
                  <a:lnTo>
                    <a:pt x="540" y="510"/>
                  </a:lnTo>
                  <a:lnTo>
                    <a:pt x="530" y="510"/>
                  </a:lnTo>
                  <a:lnTo>
                    <a:pt x="530" y="500"/>
                  </a:lnTo>
                  <a:lnTo>
                    <a:pt x="526" y="500"/>
                  </a:lnTo>
                  <a:lnTo>
                    <a:pt x="526" y="486"/>
                  </a:lnTo>
                  <a:lnTo>
                    <a:pt x="522" y="486"/>
                  </a:lnTo>
                  <a:lnTo>
                    <a:pt x="522" y="480"/>
                  </a:lnTo>
                  <a:lnTo>
                    <a:pt x="516" y="480"/>
                  </a:lnTo>
                  <a:lnTo>
                    <a:pt x="516" y="478"/>
                  </a:lnTo>
                  <a:lnTo>
                    <a:pt x="488" y="478"/>
                  </a:lnTo>
                  <a:lnTo>
                    <a:pt x="488" y="462"/>
                  </a:lnTo>
                  <a:lnTo>
                    <a:pt x="480" y="462"/>
                  </a:lnTo>
                  <a:lnTo>
                    <a:pt x="480" y="447"/>
                  </a:lnTo>
                  <a:lnTo>
                    <a:pt x="455" y="447"/>
                  </a:lnTo>
                  <a:lnTo>
                    <a:pt x="455" y="441"/>
                  </a:lnTo>
                  <a:lnTo>
                    <a:pt x="449" y="441"/>
                  </a:lnTo>
                  <a:lnTo>
                    <a:pt x="449" y="427"/>
                  </a:lnTo>
                  <a:lnTo>
                    <a:pt x="447" y="427"/>
                  </a:lnTo>
                  <a:lnTo>
                    <a:pt x="447" y="417"/>
                  </a:lnTo>
                  <a:lnTo>
                    <a:pt x="427" y="417"/>
                  </a:lnTo>
                  <a:lnTo>
                    <a:pt x="427" y="409"/>
                  </a:lnTo>
                  <a:lnTo>
                    <a:pt x="423" y="409"/>
                  </a:lnTo>
                  <a:lnTo>
                    <a:pt x="423" y="405"/>
                  </a:lnTo>
                  <a:lnTo>
                    <a:pt x="401" y="405"/>
                  </a:lnTo>
                  <a:lnTo>
                    <a:pt x="401" y="389"/>
                  </a:lnTo>
                  <a:lnTo>
                    <a:pt x="395" y="389"/>
                  </a:lnTo>
                  <a:lnTo>
                    <a:pt x="395" y="383"/>
                  </a:lnTo>
                  <a:lnTo>
                    <a:pt x="389" y="383"/>
                  </a:lnTo>
                  <a:lnTo>
                    <a:pt x="389" y="377"/>
                  </a:lnTo>
                  <a:lnTo>
                    <a:pt x="361" y="377"/>
                  </a:lnTo>
                  <a:lnTo>
                    <a:pt x="361" y="361"/>
                  </a:lnTo>
                  <a:lnTo>
                    <a:pt x="338" y="361"/>
                  </a:lnTo>
                  <a:lnTo>
                    <a:pt x="338" y="353"/>
                  </a:lnTo>
                  <a:lnTo>
                    <a:pt x="330" y="353"/>
                  </a:lnTo>
                  <a:lnTo>
                    <a:pt x="330" y="320"/>
                  </a:lnTo>
                  <a:lnTo>
                    <a:pt x="322" y="320"/>
                  </a:lnTo>
                  <a:lnTo>
                    <a:pt x="322" y="316"/>
                  </a:lnTo>
                  <a:lnTo>
                    <a:pt x="316" y="316"/>
                  </a:lnTo>
                  <a:lnTo>
                    <a:pt x="316" y="308"/>
                  </a:lnTo>
                  <a:lnTo>
                    <a:pt x="312" y="308"/>
                  </a:lnTo>
                  <a:lnTo>
                    <a:pt x="312" y="302"/>
                  </a:lnTo>
                  <a:lnTo>
                    <a:pt x="296" y="302"/>
                  </a:lnTo>
                  <a:lnTo>
                    <a:pt x="296" y="282"/>
                  </a:lnTo>
                  <a:lnTo>
                    <a:pt x="288" y="282"/>
                  </a:lnTo>
                  <a:lnTo>
                    <a:pt x="288" y="274"/>
                  </a:lnTo>
                  <a:lnTo>
                    <a:pt x="284" y="274"/>
                  </a:lnTo>
                  <a:lnTo>
                    <a:pt x="284" y="266"/>
                  </a:lnTo>
                  <a:lnTo>
                    <a:pt x="266" y="266"/>
                  </a:lnTo>
                  <a:lnTo>
                    <a:pt x="266" y="262"/>
                  </a:lnTo>
                  <a:lnTo>
                    <a:pt x="260" y="262"/>
                  </a:lnTo>
                  <a:lnTo>
                    <a:pt x="260" y="256"/>
                  </a:lnTo>
                  <a:lnTo>
                    <a:pt x="252" y="256"/>
                  </a:lnTo>
                  <a:lnTo>
                    <a:pt x="252" y="250"/>
                  </a:lnTo>
                  <a:lnTo>
                    <a:pt x="244" y="250"/>
                  </a:lnTo>
                  <a:lnTo>
                    <a:pt x="244" y="236"/>
                  </a:lnTo>
                  <a:lnTo>
                    <a:pt x="238" y="236"/>
                  </a:lnTo>
                  <a:lnTo>
                    <a:pt x="238" y="232"/>
                  </a:lnTo>
                  <a:lnTo>
                    <a:pt x="224" y="232"/>
                  </a:lnTo>
                  <a:lnTo>
                    <a:pt x="224" y="228"/>
                  </a:lnTo>
                  <a:lnTo>
                    <a:pt x="220" y="228"/>
                  </a:lnTo>
                  <a:lnTo>
                    <a:pt x="220" y="224"/>
                  </a:lnTo>
                  <a:lnTo>
                    <a:pt x="214" y="224"/>
                  </a:lnTo>
                  <a:lnTo>
                    <a:pt x="214" y="218"/>
                  </a:lnTo>
                  <a:lnTo>
                    <a:pt x="211" y="218"/>
                  </a:lnTo>
                  <a:lnTo>
                    <a:pt x="211" y="210"/>
                  </a:lnTo>
                  <a:lnTo>
                    <a:pt x="203" y="210"/>
                  </a:lnTo>
                  <a:lnTo>
                    <a:pt x="203" y="189"/>
                  </a:lnTo>
                  <a:lnTo>
                    <a:pt x="199" y="189"/>
                  </a:lnTo>
                  <a:lnTo>
                    <a:pt x="199" y="175"/>
                  </a:lnTo>
                  <a:lnTo>
                    <a:pt x="193" y="175"/>
                  </a:lnTo>
                  <a:lnTo>
                    <a:pt x="193" y="167"/>
                  </a:lnTo>
                  <a:lnTo>
                    <a:pt x="183" y="167"/>
                  </a:lnTo>
                  <a:lnTo>
                    <a:pt x="183" y="161"/>
                  </a:lnTo>
                  <a:lnTo>
                    <a:pt x="175" y="161"/>
                  </a:lnTo>
                  <a:lnTo>
                    <a:pt x="175" y="131"/>
                  </a:lnTo>
                  <a:lnTo>
                    <a:pt x="167" y="131"/>
                  </a:lnTo>
                  <a:lnTo>
                    <a:pt x="167" y="125"/>
                  </a:lnTo>
                  <a:lnTo>
                    <a:pt x="161" y="125"/>
                  </a:lnTo>
                  <a:lnTo>
                    <a:pt x="161" y="121"/>
                  </a:lnTo>
                  <a:lnTo>
                    <a:pt x="155" y="121"/>
                  </a:lnTo>
                  <a:lnTo>
                    <a:pt x="155" y="103"/>
                  </a:lnTo>
                  <a:lnTo>
                    <a:pt x="149" y="103"/>
                  </a:lnTo>
                  <a:lnTo>
                    <a:pt x="149" y="97"/>
                  </a:lnTo>
                  <a:lnTo>
                    <a:pt x="143" y="97"/>
                  </a:lnTo>
                  <a:lnTo>
                    <a:pt x="143" y="91"/>
                  </a:lnTo>
                  <a:lnTo>
                    <a:pt x="137" y="91"/>
                  </a:lnTo>
                  <a:lnTo>
                    <a:pt x="137" y="85"/>
                  </a:lnTo>
                  <a:lnTo>
                    <a:pt x="133" y="85"/>
                  </a:lnTo>
                  <a:lnTo>
                    <a:pt x="133" y="73"/>
                  </a:lnTo>
                  <a:lnTo>
                    <a:pt x="125" y="73"/>
                  </a:lnTo>
                  <a:lnTo>
                    <a:pt x="125" y="65"/>
                  </a:lnTo>
                  <a:lnTo>
                    <a:pt x="121" y="65"/>
                  </a:lnTo>
                  <a:lnTo>
                    <a:pt x="121" y="52"/>
                  </a:lnTo>
                  <a:lnTo>
                    <a:pt x="117" y="52"/>
                  </a:lnTo>
                  <a:lnTo>
                    <a:pt x="117" y="32"/>
                  </a:lnTo>
                  <a:lnTo>
                    <a:pt x="101" y="32"/>
                  </a:lnTo>
                  <a:lnTo>
                    <a:pt x="101" y="24"/>
                  </a:lnTo>
                  <a:lnTo>
                    <a:pt x="85" y="24"/>
                  </a:lnTo>
                  <a:lnTo>
                    <a:pt x="85" y="14"/>
                  </a:lnTo>
                  <a:lnTo>
                    <a:pt x="44" y="14"/>
                  </a:lnTo>
                  <a:lnTo>
                    <a:pt x="44" y="0"/>
                  </a:lnTo>
                  <a:lnTo>
                    <a:pt x="0" y="0"/>
                  </a:lnTo>
                </a:path>
              </a:pathLst>
            </a:cu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200" dirty="0">
                <a:solidFill>
                  <a:prstClr val="black"/>
                </a:solidFill>
              </a:endParaRPr>
            </a:p>
          </p:txBody>
        </p:sp>
        <p:sp>
          <p:nvSpPr>
            <p:cNvPr id="172" name="Freeform 6"/>
            <p:cNvSpPr>
              <a:spLocks/>
            </p:cNvSpPr>
            <p:nvPr/>
          </p:nvSpPr>
          <p:spPr bwMode="auto">
            <a:xfrm>
              <a:off x="679" y="978"/>
              <a:ext cx="2511" cy="552"/>
            </a:xfrm>
            <a:custGeom>
              <a:avLst/>
              <a:gdLst>
                <a:gd name="T0" fmla="*/ 46 w 2511"/>
                <a:gd name="T1" fmla="*/ 8 h 552"/>
                <a:gd name="T2" fmla="*/ 109 w 2511"/>
                <a:gd name="T3" fmla="*/ 12 h 552"/>
                <a:gd name="T4" fmla="*/ 133 w 2511"/>
                <a:gd name="T5" fmla="*/ 26 h 552"/>
                <a:gd name="T6" fmla="*/ 159 w 2511"/>
                <a:gd name="T7" fmla="*/ 32 h 552"/>
                <a:gd name="T8" fmla="*/ 171 w 2511"/>
                <a:gd name="T9" fmla="*/ 46 h 552"/>
                <a:gd name="T10" fmla="*/ 203 w 2511"/>
                <a:gd name="T11" fmla="*/ 54 h 552"/>
                <a:gd name="T12" fmla="*/ 220 w 2511"/>
                <a:gd name="T13" fmla="*/ 65 h 552"/>
                <a:gd name="T14" fmla="*/ 248 w 2511"/>
                <a:gd name="T15" fmla="*/ 79 h 552"/>
                <a:gd name="T16" fmla="*/ 260 w 2511"/>
                <a:gd name="T17" fmla="*/ 93 h 552"/>
                <a:gd name="T18" fmla="*/ 292 w 2511"/>
                <a:gd name="T19" fmla="*/ 99 h 552"/>
                <a:gd name="T20" fmla="*/ 304 w 2511"/>
                <a:gd name="T21" fmla="*/ 113 h 552"/>
                <a:gd name="T22" fmla="*/ 316 w 2511"/>
                <a:gd name="T23" fmla="*/ 119 h 552"/>
                <a:gd name="T24" fmla="*/ 340 w 2511"/>
                <a:gd name="T25" fmla="*/ 133 h 552"/>
                <a:gd name="T26" fmla="*/ 375 w 2511"/>
                <a:gd name="T27" fmla="*/ 137 h 552"/>
                <a:gd name="T28" fmla="*/ 385 w 2511"/>
                <a:gd name="T29" fmla="*/ 151 h 552"/>
                <a:gd name="T30" fmla="*/ 409 w 2511"/>
                <a:gd name="T31" fmla="*/ 157 h 552"/>
                <a:gd name="T32" fmla="*/ 425 w 2511"/>
                <a:gd name="T33" fmla="*/ 171 h 552"/>
                <a:gd name="T34" fmla="*/ 449 w 2511"/>
                <a:gd name="T35" fmla="*/ 177 h 552"/>
                <a:gd name="T36" fmla="*/ 463 w 2511"/>
                <a:gd name="T37" fmla="*/ 192 h 552"/>
                <a:gd name="T38" fmla="*/ 510 w 2511"/>
                <a:gd name="T39" fmla="*/ 198 h 552"/>
                <a:gd name="T40" fmla="*/ 518 w 2511"/>
                <a:gd name="T41" fmla="*/ 212 h 552"/>
                <a:gd name="T42" fmla="*/ 552 w 2511"/>
                <a:gd name="T43" fmla="*/ 218 h 552"/>
                <a:gd name="T44" fmla="*/ 586 w 2511"/>
                <a:gd name="T45" fmla="*/ 232 h 552"/>
                <a:gd name="T46" fmla="*/ 659 w 2511"/>
                <a:gd name="T47" fmla="*/ 236 h 552"/>
                <a:gd name="T48" fmla="*/ 685 w 2511"/>
                <a:gd name="T49" fmla="*/ 250 h 552"/>
                <a:gd name="T50" fmla="*/ 780 w 2511"/>
                <a:gd name="T51" fmla="*/ 258 h 552"/>
                <a:gd name="T52" fmla="*/ 792 w 2511"/>
                <a:gd name="T53" fmla="*/ 268 h 552"/>
                <a:gd name="T54" fmla="*/ 834 w 2511"/>
                <a:gd name="T55" fmla="*/ 276 h 552"/>
                <a:gd name="T56" fmla="*/ 852 w 2511"/>
                <a:gd name="T57" fmla="*/ 288 h 552"/>
                <a:gd name="T58" fmla="*/ 957 w 2511"/>
                <a:gd name="T59" fmla="*/ 294 h 552"/>
                <a:gd name="T60" fmla="*/ 997 w 2511"/>
                <a:gd name="T61" fmla="*/ 302 h 552"/>
                <a:gd name="T62" fmla="*/ 1024 w 2511"/>
                <a:gd name="T63" fmla="*/ 316 h 552"/>
                <a:gd name="T64" fmla="*/ 1052 w 2511"/>
                <a:gd name="T65" fmla="*/ 323 h 552"/>
                <a:gd name="T66" fmla="*/ 1076 w 2511"/>
                <a:gd name="T67" fmla="*/ 335 h 552"/>
                <a:gd name="T68" fmla="*/ 1133 w 2511"/>
                <a:gd name="T69" fmla="*/ 343 h 552"/>
                <a:gd name="T70" fmla="*/ 1181 w 2511"/>
                <a:gd name="T71" fmla="*/ 355 h 552"/>
                <a:gd name="T72" fmla="*/ 1241 w 2511"/>
                <a:gd name="T73" fmla="*/ 363 h 552"/>
                <a:gd name="T74" fmla="*/ 1300 w 2511"/>
                <a:gd name="T75" fmla="*/ 375 h 552"/>
                <a:gd name="T76" fmla="*/ 1352 w 2511"/>
                <a:gd name="T77" fmla="*/ 381 h 552"/>
                <a:gd name="T78" fmla="*/ 1423 w 2511"/>
                <a:gd name="T79" fmla="*/ 395 h 552"/>
                <a:gd name="T80" fmla="*/ 1558 w 2511"/>
                <a:gd name="T81" fmla="*/ 405 h 552"/>
                <a:gd name="T82" fmla="*/ 1566 w 2511"/>
                <a:gd name="T83" fmla="*/ 413 h 552"/>
                <a:gd name="T84" fmla="*/ 1703 w 2511"/>
                <a:gd name="T85" fmla="*/ 421 h 552"/>
                <a:gd name="T86" fmla="*/ 1830 w 2511"/>
                <a:gd name="T87" fmla="*/ 433 h 552"/>
                <a:gd name="T88" fmla="*/ 1933 w 2511"/>
                <a:gd name="T89" fmla="*/ 441 h 552"/>
                <a:gd name="T90" fmla="*/ 1951 w 2511"/>
                <a:gd name="T91" fmla="*/ 454 h 552"/>
                <a:gd name="T92" fmla="*/ 2066 w 2511"/>
                <a:gd name="T93" fmla="*/ 468 h 552"/>
                <a:gd name="T94" fmla="*/ 2152 w 2511"/>
                <a:gd name="T95" fmla="*/ 500 h 552"/>
                <a:gd name="T96" fmla="*/ 2382 w 2511"/>
                <a:gd name="T97" fmla="*/ 504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11" h="552">
                  <a:moveTo>
                    <a:pt x="0" y="0"/>
                  </a:moveTo>
                  <a:lnTo>
                    <a:pt x="46" y="0"/>
                  </a:lnTo>
                  <a:lnTo>
                    <a:pt x="46" y="8"/>
                  </a:lnTo>
                  <a:lnTo>
                    <a:pt x="78" y="8"/>
                  </a:lnTo>
                  <a:lnTo>
                    <a:pt x="78" y="12"/>
                  </a:lnTo>
                  <a:lnTo>
                    <a:pt x="109" y="12"/>
                  </a:lnTo>
                  <a:lnTo>
                    <a:pt x="109" y="20"/>
                  </a:lnTo>
                  <a:lnTo>
                    <a:pt x="133" y="20"/>
                  </a:lnTo>
                  <a:lnTo>
                    <a:pt x="133" y="26"/>
                  </a:lnTo>
                  <a:lnTo>
                    <a:pt x="143" y="26"/>
                  </a:lnTo>
                  <a:lnTo>
                    <a:pt x="143" y="32"/>
                  </a:lnTo>
                  <a:lnTo>
                    <a:pt x="159" y="32"/>
                  </a:lnTo>
                  <a:lnTo>
                    <a:pt x="159" y="40"/>
                  </a:lnTo>
                  <a:lnTo>
                    <a:pt x="171" y="40"/>
                  </a:lnTo>
                  <a:lnTo>
                    <a:pt x="171" y="46"/>
                  </a:lnTo>
                  <a:lnTo>
                    <a:pt x="183" y="46"/>
                  </a:lnTo>
                  <a:lnTo>
                    <a:pt x="183" y="54"/>
                  </a:lnTo>
                  <a:lnTo>
                    <a:pt x="203" y="54"/>
                  </a:lnTo>
                  <a:lnTo>
                    <a:pt x="203" y="58"/>
                  </a:lnTo>
                  <a:lnTo>
                    <a:pt x="220" y="58"/>
                  </a:lnTo>
                  <a:lnTo>
                    <a:pt x="220" y="65"/>
                  </a:lnTo>
                  <a:lnTo>
                    <a:pt x="228" y="65"/>
                  </a:lnTo>
                  <a:lnTo>
                    <a:pt x="228" y="79"/>
                  </a:lnTo>
                  <a:lnTo>
                    <a:pt x="248" y="79"/>
                  </a:lnTo>
                  <a:lnTo>
                    <a:pt x="248" y="85"/>
                  </a:lnTo>
                  <a:lnTo>
                    <a:pt x="260" y="85"/>
                  </a:lnTo>
                  <a:lnTo>
                    <a:pt x="260" y="93"/>
                  </a:lnTo>
                  <a:lnTo>
                    <a:pt x="272" y="93"/>
                  </a:lnTo>
                  <a:lnTo>
                    <a:pt x="272" y="99"/>
                  </a:lnTo>
                  <a:lnTo>
                    <a:pt x="292" y="99"/>
                  </a:lnTo>
                  <a:lnTo>
                    <a:pt x="292" y="105"/>
                  </a:lnTo>
                  <a:lnTo>
                    <a:pt x="304" y="105"/>
                  </a:lnTo>
                  <a:lnTo>
                    <a:pt x="304" y="113"/>
                  </a:lnTo>
                  <a:lnTo>
                    <a:pt x="308" y="113"/>
                  </a:lnTo>
                  <a:lnTo>
                    <a:pt x="308" y="119"/>
                  </a:lnTo>
                  <a:lnTo>
                    <a:pt x="316" y="119"/>
                  </a:lnTo>
                  <a:lnTo>
                    <a:pt x="316" y="125"/>
                  </a:lnTo>
                  <a:lnTo>
                    <a:pt x="340" y="125"/>
                  </a:lnTo>
                  <a:lnTo>
                    <a:pt x="340" y="133"/>
                  </a:lnTo>
                  <a:lnTo>
                    <a:pt x="361" y="133"/>
                  </a:lnTo>
                  <a:lnTo>
                    <a:pt x="361" y="137"/>
                  </a:lnTo>
                  <a:lnTo>
                    <a:pt x="375" y="137"/>
                  </a:lnTo>
                  <a:lnTo>
                    <a:pt x="375" y="145"/>
                  </a:lnTo>
                  <a:lnTo>
                    <a:pt x="385" y="145"/>
                  </a:lnTo>
                  <a:lnTo>
                    <a:pt x="385" y="151"/>
                  </a:lnTo>
                  <a:lnTo>
                    <a:pt x="397" y="151"/>
                  </a:lnTo>
                  <a:lnTo>
                    <a:pt x="397" y="157"/>
                  </a:lnTo>
                  <a:lnTo>
                    <a:pt x="409" y="157"/>
                  </a:lnTo>
                  <a:lnTo>
                    <a:pt x="409" y="163"/>
                  </a:lnTo>
                  <a:lnTo>
                    <a:pt x="425" y="163"/>
                  </a:lnTo>
                  <a:lnTo>
                    <a:pt x="425" y="171"/>
                  </a:lnTo>
                  <a:lnTo>
                    <a:pt x="431" y="171"/>
                  </a:lnTo>
                  <a:lnTo>
                    <a:pt x="431" y="177"/>
                  </a:lnTo>
                  <a:lnTo>
                    <a:pt x="449" y="177"/>
                  </a:lnTo>
                  <a:lnTo>
                    <a:pt x="449" y="183"/>
                  </a:lnTo>
                  <a:lnTo>
                    <a:pt x="463" y="183"/>
                  </a:lnTo>
                  <a:lnTo>
                    <a:pt x="463" y="192"/>
                  </a:lnTo>
                  <a:lnTo>
                    <a:pt x="482" y="192"/>
                  </a:lnTo>
                  <a:lnTo>
                    <a:pt x="482" y="198"/>
                  </a:lnTo>
                  <a:lnTo>
                    <a:pt x="510" y="198"/>
                  </a:lnTo>
                  <a:lnTo>
                    <a:pt x="510" y="204"/>
                  </a:lnTo>
                  <a:lnTo>
                    <a:pt x="518" y="204"/>
                  </a:lnTo>
                  <a:lnTo>
                    <a:pt x="518" y="212"/>
                  </a:lnTo>
                  <a:lnTo>
                    <a:pt x="534" y="212"/>
                  </a:lnTo>
                  <a:lnTo>
                    <a:pt x="534" y="218"/>
                  </a:lnTo>
                  <a:lnTo>
                    <a:pt x="552" y="218"/>
                  </a:lnTo>
                  <a:lnTo>
                    <a:pt x="552" y="222"/>
                  </a:lnTo>
                  <a:lnTo>
                    <a:pt x="586" y="222"/>
                  </a:lnTo>
                  <a:lnTo>
                    <a:pt x="586" y="232"/>
                  </a:lnTo>
                  <a:lnTo>
                    <a:pt x="643" y="232"/>
                  </a:lnTo>
                  <a:lnTo>
                    <a:pt x="643" y="236"/>
                  </a:lnTo>
                  <a:lnTo>
                    <a:pt x="659" y="236"/>
                  </a:lnTo>
                  <a:lnTo>
                    <a:pt x="659" y="244"/>
                  </a:lnTo>
                  <a:lnTo>
                    <a:pt x="685" y="244"/>
                  </a:lnTo>
                  <a:lnTo>
                    <a:pt x="685" y="250"/>
                  </a:lnTo>
                  <a:lnTo>
                    <a:pt x="701" y="250"/>
                  </a:lnTo>
                  <a:lnTo>
                    <a:pt x="701" y="258"/>
                  </a:lnTo>
                  <a:lnTo>
                    <a:pt x="780" y="258"/>
                  </a:lnTo>
                  <a:lnTo>
                    <a:pt x="780" y="262"/>
                  </a:lnTo>
                  <a:lnTo>
                    <a:pt x="792" y="262"/>
                  </a:lnTo>
                  <a:lnTo>
                    <a:pt x="792" y="268"/>
                  </a:lnTo>
                  <a:lnTo>
                    <a:pt x="828" y="268"/>
                  </a:lnTo>
                  <a:lnTo>
                    <a:pt x="828" y="276"/>
                  </a:lnTo>
                  <a:lnTo>
                    <a:pt x="834" y="276"/>
                  </a:lnTo>
                  <a:lnTo>
                    <a:pt x="834" y="282"/>
                  </a:lnTo>
                  <a:lnTo>
                    <a:pt x="852" y="282"/>
                  </a:lnTo>
                  <a:lnTo>
                    <a:pt x="852" y="288"/>
                  </a:lnTo>
                  <a:lnTo>
                    <a:pt x="873" y="288"/>
                  </a:lnTo>
                  <a:lnTo>
                    <a:pt x="873" y="294"/>
                  </a:lnTo>
                  <a:lnTo>
                    <a:pt x="957" y="294"/>
                  </a:lnTo>
                  <a:lnTo>
                    <a:pt x="959" y="294"/>
                  </a:lnTo>
                  <a:lnTo>
                    <a:pt x="959" y="302"/>
                  </a:lnTo>
                  <a:lnTo>
                    <a:pt x="997" y="302"/>
                  </a:lnTo>
                  <a:lnTo>
                    <a:pt x="997" y="308"/>
                  </a:lnTo>
                  <a:lnTo>
                    <a:pt x="1024" y="308"/>
                  </a:lnTo>
                  <a:lnTo>
                    <a:pt x="1024" y="316"/>
                  </a:lnTo>
                  <a:lnTo>
                    <a:pt x="1038" y="316"/>
                  </a:lnTo>
                  <a:lnTo>
                    <a:pt x="1038" y="323"/>
                  </a:lnTo>
                  <a:lnTo>
                    <a:pt x="1052" y="323"/>
                  </a:lnTo>
                  <a:lnTo>
                    <a:pt x="1052" y="329"/>
                  </a:lnTo>
                  <a:lnTo>
                    <a:pt x="1076" y="329"/>
                  </a:lnTo>
                  <a:lnTo>
                    <a:pt x="1076" y="335"/>
                  </a:lnTo>
                  <a:lnTo>
                    <a:pt x="1106" y="335"/>
                  </a:lnTo>
                  <a:lnTo>
                    <a:pt x="1106" y="343"/>
                  </a:lnTo>
                  <a:lnTo>
                    <a:pt x="1133" y="343"/>
                  </a:lnTo>
                  <a:lnTo>
                    <a:pt x="1133" y="349"/>
                  </a:lnTo>
                  <a:lnTo>
                    <a:pt x="1181" y="349"/>
                  </a:lnTo>
                  <a:lnTo>
                    <a:pt x="1181" y="355"/>
                  </a:lnTo>
                  <a:lnTo>
                    <a:pt x="1209" y="355"/>
                  </a:lnTo>
                  <a:lnTo>
                    <a:pt x="1209" y="363"/>
                  </a:lnTo>
                  <a:lnTo>
                    <a:pt x="1241" y="363"/>
                  </a:lnTo>
                  <a:lnTo>
                    <a:pt x="1241" y="369"/>
                  </a:lnTo>
                  <a:lnTo>
                    <a:pt x="1300" y="369"/>
                  </a:lnTo>
                  <a:lnTo>
                    <a:pt x="1300" y="375"/>
                  </a:lnTo>
                  <a:lnTo>
                    <a:pt x="1316" y="375"/>
                  </a:lnTo>
                  <a:lnTo>
                    <a:pt x="1316" y="381"/>
                  </a:lnTo>
                  <a:lnTo>
                    <a:pt x="1352" y="381"/>
                  </a:lnTo>
                  <a:lnTo>
                    <a:pt x="1352" y="389"/>
                  </a:lnTo>
                  <a:lnTo>
                    <a:pt x="1423" y="389"/>
                  </a:lnTo>
                  <a:lnTo>
                    <a:pt x="1423" y="395"/>
                  </a:lnTo>
                  <a:lnTo>
                    <a:pt x="1485" y="395"/>
                  </a:lnTo>
                  <a:lnTo>
                    <a:pt x="1485" y="405"/>
                  </a:lnTo>
                  <a:lnTo>
                    <a:pt x="1558" y="405"/>
                  </a:lnTo>
                  <a:lnTo>
                    <a:pt x="1558" y="407"/>
                  </a:lnTo>
                  <a:lnTo>
                    <a:pt x="1566" y="407"/>
                  </a:lnTo>
                  <a:lnTo>
                    <a:pt x="1566" y="413"/>
                  </a:lnTo>
                  <a:lnTo>
                    <a:pt x="1616" y="413"/>
                  </a:lnTo>
                  <a:lnTo>
                    <a:pt x="1616" y="421"/>
                  </a:lnTo>
                  <a:lnTo>
                    <a:pt x="1703" y="421"/>
                  </a:lnTo>
                  <a:lnTo>
                    <a:pt x="1703" y="427"/>
                  </a:lnTo>
                  <a:lnTo>
                    <a:pt x="1830" y="427"/>
                  </a:lnTo>
                  <a:lnTo>
                    <a:pt x="1830" y="433"/>
                  </a:lnTo>
                  <a:lnTo>
                    <a:pt x="1858" y="433"/>
                  </a:lnTo>
                  <a:lnTo>
                    <a:pt x="1858" y="441"/>
                  </a:lnTo>
                  <a:lnTo>
                    <a:pt x="1933" y="441"/>
                  </a:lnTo>
                  <a:lnTo>
                    <a:pt x="1933" y="447"/>
                  </a:lnTo>
                  <a:lnTo>
                    <a:pt x="1951" y="447"/>
                  </a:lnTo>
                  <a:lnTo>
                    <a:pt x="1951" y="454"/>
                  </a:lnTo>
                  <a:lnTo>
                    <a:pt x="1997" y="454"/>
                  </a:lnTo>
                  <a:lnTo>
                    <a:pt x="1997" y="468"/>
                  </a:lnTo>
                  <a:lnTo>
                    <a:pt x="2066" y="468"/>
                  </a:lnTo>
                  <a:lnTo>
                    <a:pt x="2066" y="490"/>
                  </a:lnTo>
                  <a:lnTo>
                    <a:pt x="2152" y="490"/>
                  </a:lnTo>
                  <a:lnTo>
                    <a:pt x="2152" y="500"/>
                  </a:lnTo>
                  <a:lnTo>
                    <a:pt x="2158" y="500"/>
                  </a:lnTo>
                  <a:lnTo>
                    <a:pt x="2158" y="504"/>
                  </a:lnTo>
                  <a:lnTo>
                    <a:pt x="2382" y="504"/>
                  </a:lnTo>
                  <a:lnTo>
                    <a:pt x="2382" y="552"/>
                  </a:lnTo>
                  <a:lnTo>
                    <a:pt x="2511" y="552"/>
                  </a:lnTo>
                </a:path>
              </a:pathLst>
            </a:custGeom>
            <a:noFill/>
            <a:ln w="28575" cap="sq" cmpd="sng" algn="ctr">
              <a:solidFill>
                <a:schemeClr val="accent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2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182317" y="1938976"/>
            <a:ext cx="81987" cy="2593314"/>
            <a:chOff x="1182317" y="1938976"/>
            <a:chExt cx="81987" cy="2593314"/>
          </a:xfrm>
        </p:grpSpPr>
        <p:cxnSp>
          <p:nvCxnSpPr>
            <p:cNvPr id="139" name="Straight Connector 138"/>
            <p:cNvCxnSpPr/>
            <p:nvPr/>
          </p:nvCxnSpPr>
          <p:spPr>
            <a:xfrm>
              <a:off x="1182317" y="2198307"/>
              <a:ext cx="81987" cy="0"/>
            </a:xfrm>
            <a:prstGeom prst="line">
              <a:avLst/>
            </a:prstGeom>
            <a:noFill/>
            <a:ln w="28575" cap="sq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40" name="Straight Connector 139"/>
            <p:cNvCxnSpPr/>
            <p:nvPr/>
          </p:nvCxnSpPr>
          <p:spPr>
            <a:xfrm>
              <a:off x="1182317" y="2457638"/>
              <a:ext cx="81987" cy="0"/>
            </a:xfrm>
            <a:prstGeom prst="line">
              <a:avLst/>
            </a:prstGeom>
            <a:noFill/>
            <a:ln w="28575" cap="sq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41" name="Straight Connector 140"/>
            <p:cNvCxnSpPr/>
            <p:nvPr/>
          </p:nvCxnSpPr>
          <p:spPr>
            <a:xfrm>
              <a:off x="1182317" y="2716969"/>
              <a:ext cx="81987" cy="0"/>
            </a:xfrm>
            <a:prstGeom prst="line">
              <a:avLst/>
            </a:prstGeom>
            <a:noFill/>
            <a:ln w="28575" cap="sq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42" name="Straight Connector 141"/>
            <p:cNvCxnSpPr/>
            <p:nvPr/>
          </p:nvCxnSpPr>
          <p:spPr>
            <a:xfrm>
              <a:off x="1182317" y="2976300"/>
              <a:ext cx="81987" cy="0"/>
            </a:xfrm>
            <a:prstGeom prst="line">
              <a:avLst/>
            </a:prstGeom>
            <a:noFill/>
            <a:ln w="28575" cap="sq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43" name="Straight Connector 142"/>
            <p:cNvCxnSpPr/>
            <p:nvPr/>
          </p:nvCxnSpPr>
          <p:spPr>
            <a:xfrm>
              <a:off x="1182317" y="3235631"/>
              <a:ext cx="81987" cy="0"/>
            </a:xfrm>
            <a:prstGeom prst="line">
              <a:avLst/>
            </a:prstGeom>
            <a:noFill/>
            <a:ln w="28575" cap="sq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44" name="Straight Connector 143"/>
            <p:cNvCxnSpPr/>
            <p:nvPr/>
          </p:nvCxnSpPr>
          <p:spPr>
            <a:xfrm>
              <a:off x="1182317" y="3494962"/>
              <a:ext cx="81987" cy="0"/>
            </a:xfrm>
            <a:prstGeom prst="line">
              <a:avLst/>
            </a:prstGeom>
            <a:noFill/>
            <a:ln w="28575" cap="sq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45" name="Straight Connector 144"/>
            <p:cNvCxnSpPr/>
            <p:nvPr/>
          </p:nvCxnSpPr>
          <p:spPr>
            <a:xfrm>
              <a:off x="1182317" y="3754293"/>
              <a:ext cx="81987" cy="0"/>
            </a:xfrm>
            <a:prstGeom prst="line">
              <a:avLst/>
            </a:prstGeom>
            <a:noFill/>
            <a:ln w="28575" cap="sq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46" name="Straight Connector 145"/>
            <p:cNvCxnSpPr/>
            <p:nvPr/>
          </p:nvCxnSpPr>
          <p:spPr>
            <a:xfrm>
              <a:off x="1182317" y="4013624"/>
              <a:ext cx="81987" cy="0"/>
            </a:xfrm>
            <a:prstGeom prst="line">
              <a:avLst/>
            </a:prstGeom>
            <a:noFill/>
            <a:ln w="28575" cap="sq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47" name="Straight Connector 146"/>
            <p:cNvCxnSpPr/>
            <p:nvPr/>
          </p:nvCxnSpPr>
          <p:spPr>
            <a:xfrm>
              <a:off x="1182317" y="4272955"/>
              <a:ext cx="81987" cy="0"/>
            </a:xfrm>
            <a:prstGeom prst="line">
              <a:avLst/>
            </a:prstGeom>
            <a:noFill/>
            <a:ln w="28575" cap="sq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48" name="Straight Connector 147"/>
            <p:cNvCxnSpPr/>
            <p:nvPr/>
          </p:nvCxnSpPr>
          <p:spPr>
            <a:xfrm>
              <a:off x="1182317" y="4532290"/>
              <a:ext cx="81987" cy="0"/>
            </a:xfrm>
            <a:prstGeom prst="line">
              <a:avLst/>
            </a:prstGeom>
            <a:noFill/>
            <a:ln w="28575" cap="sq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69" name="Straight Connector 168"/>
            <p:cNvCxnSpPr/>
            <p:nvPr/>
          </p:nvCxnSpPr>
          <p:spPr>
            <a:xfrm>
              <a:off x="1182317" y="1938976"/>
              <a:ext cx="81987" cy="0"/>
            </a:xfrm>
            <a:prstGeom prst="line">
              <a:avLst/>
            </a:prstGeom>
            <a:noFill/>
            <a:ln w="28575" cap="sq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sp>
        <p:nvSpPr>
          <p:cNvPr id="170" name="Freeform 169"/>
          <p:cNvSpPr/>
          <p:nvPr/>
        </p:nvSpPr>
        <p:spPr>
          <a:xfrm>
            <a:off x="1270699" y="1927363"/>
            <a:ext cx="6187528" cy="2604928"/>
          </a:xfrm>
          <a:custGeom>
            <a:avLst/>
            <a:gdLst>
              <a:gd name="connsiteX0" fmla="*/ 0 w 4000500"/>
              <a:gd name="connsiteY0" fmla="*/ 0 h 2809875"/>
              <a:gd name="connsiteX1" fmla="*/ 0 w 4000500"/>
              <a:gd name="connsiteY1" fmla="*/ 2809875 h 2809875"/>
              <a:gd name="connsiteX2" fmla="*/ 4000500 w 4000500"/>
              <a:gd name="connsiteY2" fmla="*/ 2809875 h 280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00500" h="2809875">
                <a:moveTo>
                  <a:pt x="0" y="0"/>
                </a:moveTo>
                <a:lnTo>
                  <a:pt x="0" y="2809875"/>
                </a:lnTo>
                <a:lnTo>
                  <a:pt x="4000500" y="2809875"/>
                </a:ln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solidFill>
                <a:prstClr val="black"/>
              </a:solidFill>
            </a:endParaRPr>
          </a:p>
        </p:txBody>
      </p:sp>
      <p:pic>
        <p:nvPicPr>
          <p:cNvPr id="82" name="Obrázek 8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2309" y="291250"/>
            <a:ext cx="1304248" cy="761486"/>
          </a:xfrm>
          <a:prstGeom prst="rect">
            <a:avLst/>
          </a:prstGeom>
        </p:spPr>
      </p:pic>
      <p:sp>
        <p:nvSpPr>
          <p:cNvPr id="83" name="TextovéPole 82"/>
          <p:cNvSpPr txBox="1"/>
          <p:nvPr/>
        </p:nvSpPr>
        <p:spPr>
          <a:xfrm rot="16200000">
            <a:off x="11179731" y="3064864"/>
            <a:ext cx="17469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0" i="0" kern="1200" dirty="0" smtClean="0">
                <a:solidFill>
                  <a:schemeClr val="tx1"/>
                </a:solidFill>
                <a:effectLst/>
                <a:latin typeface="Imago" pitchFamily="2" charset="0"/>
                <a:ea typeface="+mn-ea"/>
                <a:cs typeface="+mn-cs"/>
              </a:rPr>
              <a:t>M-CZ-00002000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239412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985" y="332656"/>
            <a:ext cx="10033000" cy="526505"/>
          </a:xfrm>
        </p:spPr>
        <p:txBody>
          <a:bodyPr/>
          <a:lstStyle/>
          <a:p>
            <a:r>
              <a:rPr lang="en-GB" dirty="0" smtClean="0">
                <a:solidFill>
                  <a:srgbClr val="0069D2"/>
                </a:solidFill>
              </a:rPr>
              <a:t>Somatic</a:t>
            </a:r>
            <a:r>
              <a:rPr lang="cs-CZ" dirty="0" err="1" smtClean="0">
                <a:solidFill>
                  <a:srgbClr val="0069D2"/>
                </a:solidFill>
              </a:rPr>
              <a:t>ké</a:t>
            </a:r>
            <a:r>
              <a:rPr lang="en-GB" dirty="0" smtClean="0">
                <a:solidFill>
                  <a:srgbClr val="0069D2"/>
                </a:solidFill>
              </a:rPr>
              <a:t> </a:t>
            </a:r>
            <a:r>
              <a:rPr lang="en-GB" dirty="0" err="1" smtClean="0">
                <a:solidFill>
                  <a:srgbClr val="0069D2"/>
                </a:solidFill>
              </a:rPr>
              <a:t>muta</a:t>
            </a:r>
            <a:r>
              <a:rPr lang="cs-CZ" dirty="0" err="1" smtClean="0">
                <a:solidFill>
                  <a:srgbClr val="0069D2"/>
                </a:solidFill>
              </a:rPr>
              <a:t>ce</a:t>
            </a:r>
            <a:r>
              <a:rPr lang="cs-CZ" dirty="0" smtClean="0">
                <a:solidFill>
                  <a:srgbClr val="0069D2"/>
                </a:solidFill>
              </a:rPr>
              <a:t> u jednotlivých typů rakoviny</a:t>
            </a:r>
            <a:r>
              <a:rPr lang="cs-CZ" baseline="30000" dirty="0" smtClean="0">
                <a:solidFill>
                  <a:srgbClr val="0069D2"/>
                </a:solidFill>
              </a:rPr>
              <a:t>1</a:t>
            </a:r>
            <a:endParaRPr lang="en-GB" baseline="30000" dirty="0">
              <a:solidFill>
                <a:srgbClr val="0069D2"/>
              </a:solidFill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431800" y="6278879"/>
            <a:ext cx="4872112" cy="455413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Červená linka indikuje práh pro vzorky s vysokou mutační zátěž </a:t>
            </a:r>
            <a:r>
              <a:rPr lang="en-GB" dirty="0" smtClean="0">
                <a:solidFill>
                  <a:schemeClr val="tx1"/>
                </a:solidFill>
              </a:rPr>
              <a:t>(13</a:t>
            </a:r>
            <a:r>
              <a:rPr lang="cs-CZ" dirty="0" smtClean="0">
                <a:solidFill>
                  <a:schemeClr val="tx1"/>
                </a:solidFill>
              </a:rPr>
              <a:t>,</a:t>
            </a:r>
            <a:r>
              <a:rPr lang="en-GB" dirty="0" smtClean="0">
                <a:solidFill>
                  <a:schemeClr val="tx1"/>
                </a:solidFill>
              </a:rPr>
              <a:t>8 </a:t>
            </a:r>
            <a:r>
              <a:rPr lang="en-GB" dirty="0" err="1" smtClean="0">
                <a:solidFill>
                  <a:schemeClr val="tx1"/>
                </a:solidFill>
              </a:rPr>
              <a:t>muta</a:t>
            </a:r>
            <a:r>
              <a:rPr lang="cs-CZ" dirty="0" err="1" smtClean="0">
                <a:solidFill>
                  <a:schemeClr val="tx1"/>
                </a:solidFill>
              </a:rPr>
              <a:t>cí</a:t>
            </a:r>
            <a:r>
              <a:rPr lang="en-GB" dirty="0" smtClean="0">
                <a:solidFill>
                  <a:schemeClr val="tx1"/>
                </a:solidFill>
              </a:rPr>
              <a:t>/Mb</a:t>
            </a:r>
            <a:r>
              <a:rPr lang="en-GB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070209" y="6295000"/>
            <a:ext cx="3942438" cy="455413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1. </a:t>
            </a:r>
            <a:r>
              <a:rPr lang="en-GB" dirty="0" err="1" smtClean="0">
                <a:solidFill>
                  <a:schemeClr val="tx1"/>
                </a:solidFill>
              </a:rPr>
              <a:t>Zehir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>
                <a:solidFill>
                  <a:schemeClr val="tx1"/>
                </a:solidFill>
              </a:rPr>
              <a:t>et al. Nat Med 2017</a:t>
            </a:r>
          </a:p>
        </p:txBody>
      </p:sp>
      <p:sp>
        <p:nvSpPr>
          <p:cNvPr id="3346" name="Rectangle 334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488CE0D-3EB4-4634-9B31-A0AE80991FA1}"/>
              </a:ext>
            </a:extLst>
          </p:cNvPr>
          <p:cNvSpPr/>
          <p:nvPr/>
        </p:nvSpPr>
        <p:spPr>
          <a:xfrm>
            <a:off x="11530449" y="6264080"/>
            <a:ext cx="457126" cy="42739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3348" name="Group 3347"/>
          <p:cNvGrpSpPr/>
          <p:nvPr/>
        </p:nvGrpSpPr>
        <p:grpSpPr>
          <a:xfrm>
            <a:off x="872752" y="1575409"/>
            <a:ext cx="9780866" cy="5211246"/>
            <a:chOff x="397284" y="1294333"/>
            <a:chExt cx="8169288" cy="6072643"/>
          </a:xfrm>
        </p:grpSpPr>
        <p:sp>
          <p:nvSpPr>
            <p:cNvPr id="3349" name="Line 373"/>
            <p:cNvSpPr>
              <a:spLocks noChangeShapeType="1"/>
            </p:cNvSpPr>
            <p:nvPr/>
          </p:nvSpPr>
          <p:spPr bwMode="auto">
            <a:xfrm flipH="1">
              <a:off x="1206922" y="4711104"/>
              <a:ext cx="7354888" cy="0"/>
            </a:xfrm>
            <a:prstGeom prst="lin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prstClr val="black"/>
                </a:solidFill>
                <a:latin typeface="Imago"/>
              </a:endParaRPr>
            </a:p>
          </p:txBody>
        </p:sp>
        <p:sp>
          <p:nvSpPr>
            <p:cNvPr id="3350" name="Line 374"/>
            <p:cNvSpPr>
              <a:spLocks noChangeShapeType="1"/>
            </p:cNvSpPr>
            <p:nvPr/>
          </p:nvSpPr>
          <p:spPr bwMode="auto">
            <a:xfrm>
              <a:off x="1125959" y="1550392"/>
              <a:ext cx="80963" cy="0"/>
            </a:xfrm>
            <a:prstGeom prst="line">
              <a:avLst/>
            </a:prstGeom>
            <a:noFill/>
            <a:ln w="2857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prstClr val="black"/>
                </a:solidFill>
                <a:latin typeface="Imago"/>
              </a:endParaRPr>
            </a:p>
          </p:txBody>
        </p:sp>
        <p:sp>
          <p:nvSpPr>
            <p:cNvPr id="3351" name="Line 375"/>
            <p:cNvSpPr>
              <a:spLocks noChangeShapeType="1"/>
            </p:cNvSpPr>
            <p:nvPr/>
          </p:nvSpPr>
          <p:spPr bwMode="auto">
            <a:xfrm>
              <a:off x="1125959" y="1793279"/>
              <a:ext cx="80963" cy="0"/>
            </a:xfrm>
            <a:prstGeom prst="line">
              <a:avLst/>
            </a:prstGeom>
            <a:noFill/>
            <a:ln w="2857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prstClr val="black"/>
                </a:solidFill>
                <a:latin typeface="Imago"/>
              </a:endParaRPr>
            </a:p>
          </p:txBody>
        </p:sp>
        <p:sp>
          <p:nvSpPr>
            <p:cNvPr id="3352" name="Line 376"/>
            <p:cNvSpPr>
              <a:spLocks noChangeShapeType="1"/>
            </p:cNvSpPr>
            <p:nvPr/>
          </p:nvSpPr>
          <p:spPr bwMode="auto">
            <a:xfrm>
              <a:off x="1125959" y="1990129"/>
              <a:ext cx="80963" cy="0"/>
            </a:xfrm>
            <a:prstGeom prst="line">
              <a:avLst/>
            </a:prstGeom>
            <a:noFill/>
            <a:ln w="2857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prstClr val="black"/>
                </a:solidFill>
                <a:latin typeface="Imago"/>
              </a:endParaRPr>
            </a:p>
          </p:txBody>
        </p:sp>
        <p:sp>
          <p:nvSpPr>
            <p:cNvPr id="3353" name="Line 377"/>
            <p:cNvSpPr>
              <a:spLocks noChangeShapeType="1"/>
            </p:cNvSpPr>
            <p:nvPr/>
          </p:nvSpPr>
          <p:spPr bwMode="auto">
            <a:xfrm>
              <a:off x="1125959" y="2326679"/>
              <a:ext cx="80963" cy="0"/>
            </a:xfrm>
            <a:prstGeom prst="line">
              <a:avLst/>
            </a:prstGeom>
            <a:noFill/>
            <a:ln w="2857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prstClr val="black"/>
                </a:solidFill>
                <a:latin typeface="Imago"/>
              </a:endParaRPr>
            </a:p>
          </p:txBody>
        </p:sp>
        <p:sp>
          <p:nvSpPr>
            <p:cNvPr id="3354" name="Line 378"/>
            <p:cNvSpPr>
              <a:spLocks noChangeShapeType="1"/>
            </p:cNvSpPr>
            <p:nvPr/>
          </p:nvSpPr>
          <p:spPr bwMode="auto">
            <a:xfrm>
              <a:off x="1125959" y="2663229"/>
              <a:ext cx="80963" cy="0"/>
            </a:xfrm>
            <a:prstGeom prst="line">
              <a:avLst/>
            </a:prstGeom>
            <a:noFill/>
            <a:ln w="2857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prstClr val="black"/>
                </a:solidFill>
                <a:latin typeface="Imago"/>
              </a:endParaRPr>
            </a:p>
          </p:txBody>
        </p:sp>
        <p:sp>
          <p:nvSpPr>
            <p:cNvPr id="3355" name="Line 379"/>
            <p:cNvSpPr>
              <a:spLocks noChangeShapeType="1"/>
            </p:cNvSpPr>
            <p:nvPr/>
          </p:nvSpPr>
          <p:spPr bwMode="auto">
            <a:xfrm>
              <a:off x="1125959" y="3441104"/>
              <a:ext cx="80963" cy="0"/>
            </a:xfrm>
            <a:prstGeom prst="line">
              <a:avLst/>
            </a:prstGeom>
            <a:noFill/>
            <a:ln w="2857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prstClr val="black"/>
                </a:solidFill>
                <a:latin typeface="Imago"/>
              </a:endParaRPr>
            </a:p>
          </p:txBody>
        </p:sp>
        <p:sp>
          <p:nvSpPr>
            <p:cNvPr id="3356" name="Line 380"/>
            <p:cNvSpPr>
              <a:spLocks noChangeShapeType="1"/>
            </p:cNvSpPr>
            <p:nvPr/>
          </p:nvSpPr>
          <p:spPr bwMode="auto">
            <a:xfrm>
              <a:off x="1125959" y="3774479"/>
              <a:ext cx="80963" cy="0"/>
            </a:xfrm>
            <a:prstGeom prst="line">
              <a:avLst/>
            </a:prstGeom>
            <a:noFill/>
            <a:ln w="2857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prstClr val="black"/>
                </a:solidFill>
                <a:latin typeface="Imago"/>
              </a:endParaRPr>
            </a:p>
          </p:txBody>
        </p:sp>
        <p:sp>
          <p:nvSpPr>
            <p:cNvPr id="3357" name="Line 381"/>
            <p:cNvSpPr>
              <a:spLocks noChangeShapeType="1"/>
            </p:cNvSpPr>
            <p:nvPr/>
          </p:nvSpPr>
          <p:spPr bwMode="auto">
            <a:xfrm>
              <a:off x="1125959" y="4552353"/>
              <a:ext cx="80963" cy="0"/>
            </a:xfrm>
            <a:prstGeom prst="line">
              <a:avLst/>
            </a:prstGeom>
            <a:noFill/>
            <a:ln w="2857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prstClr val="black"/>
                </a:solidFill>
                <a:latin typeface="Imago"/>
              </a:endParaRPr>
            </a:p>
          </p:txBody>
        </p:sp>
        <p:sp>
          <p:nvSpPr>
            <p:cNvPr id="3358" name="Freeform 382"/>
            <p:cNvSpPr>
              <a:spLocks/>
            </p:cNvSpPr>
            <p:nvPr/>
          </p:nvSpPr>
          <p:spPr bwMode="auto">
            <a:xfrm>
              <a:off x="1227559" y="3288704"/>
              <a:ext cx="7339013" cy="0"/>
            </a:xfrm>
            <a:custGeom>
              <a:avLst/>
              <a:gdLst>
                <a:gd name="T0" fmla="*/ 0 w 4623"/>
                <a:gd name="T1" fmla="*/ 4623 w 4623"/>
                <a:gd name="T2" fmla="*/ 0 w 46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623">
                  <a:moveTo>
                    <a:pt x="0" y="0"/>
                  </a:moveTo>
                  <a:lnTo>
                    <a:pt x="462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prstClr val="black"/>
                </a:solidFill>
                <a:latin typeface="Imago"/>
              </a:endParaRPr>
            </a:p>
          </p:txBody>
        </p:sp>
        <p:sp>
          <p:nvSpPr>
            <p:cNvPr id="3359" name="Freeform 384"/>
            <p:cNvSpPr>
              <a:spLocks/>
            </p:cNvSpPr>
            <p:nvPr/>
          </p:nvSpPr>
          <p:spPr bwMode="auto">
            <a:xfrm>
              <a:off x="1314872" y="3322042"/>
              <a:ext cx="315913" cy="1244600"/>
            </a:xfrm>
            <a:custGeom>
              <a:avLst/>
              <a:gdLst>
                <a:gd name="T0" fmla="*/ 0 w 112"/>
                <a:gd name="T1" fmla="*/ 440 h 440"/>
                <a:gd name="T2" fmla="*/ 112 w 112"/>
                <a:gd name="T3" fmla="*/ 440 h 440"/>
                <a:gd name="T4" fmla="*/ 112 w 112"/>
                <a:gd name="T5" fmla="*/ 423 h 440"/>
                <a:gd name="T6" fmla="*/ 78 w 112"/>
                <a:gd name="T7" fmla="*/ 369 h 440"/>
                <a:gd name="T8" fmla="*/ 104 w 112"/>
                <a:gd name="T9" fmla="*/ 308 h 440"/>
                <a:gd name="T10" fmla="*/ 90 w 112"/>
                <a:gd name="T11" fmla="*/ 247 h 440"/>
                <a:gd name="T12" fmla="*/ 88 w 112"/>
                <a:gd name="T13" fmla="*/ 187 h 440"/>
                <a:gd name="T14" fmla="*/ 70 w 112"/>
                <a:gd name="T15" fmla="*/ 128 h 440"/>
                <a:gd name="T16" fmla="*/ 59 w 112"/>
                <a:gd name="T17" fmla="*/ 71 h 440"/>
                <a:gd name="T18" fmla="*/ 57 w 112"/>
                <a:gd name="T19" fmla="*/ 0 h 440"/>
                <a:gd name="T20" fmla="*/ 54 w 112"/>
                <a:gd name="T21" fmla="*/ 0 h 440"/>
                <a:gd name="T22" fmla="*/ 52 w 112"/>
                <a:gd name="T23" fmla="*/ 71 h 440"/>
                <a:gd name="T24" fmla="*/ 41 w 112"/>
                <a:gd name="T25" fmla="*/ 129 h 440"/>
                <a:gd name="T26" fmla="*/ 25 w 112"/>
                <a:gd name="T27" fmla="*/ 186 h 440"/>
                <a:gd name="T28" fmla="*/ 23 w 112"/>
                <a:gd name="T29" fmla="*/ 250 h 440"/>
                <a:gd name="T30" fmla="*/ 8 w 112"/>
                <a:gd name="T31" fmla="*/ 309 h 440"/>
                <a:gd name="T32" fmla="*/ 33 w 112"/>
                <a:gd name="T33" fmla="*/ 367 h 440"/>
                <a:gd name="T34" fmla="*/ 0 w 112"/>
                <a:gd name="T35" fmla="*/ 422 h 440"/>
                <a:gd name="T36" fmla="*/ 0 w 112"/>
                <a:gd name="T37" fmla="*/ 44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440">
                  <a:moveTo>
                    <a:pt x="0" y="440"/>
                  </a:moveTo>
                  <a:cubicBezTo>
                    <a:pt x="112" y="440"/>
                    <a:pt x="112" y="440"/>
                    <a:pt x="112" y="440"/>
                  </a:cubicBezTo>
                  <a:cubicBezTo>
                    <a:pt x="112" y="423"/>
                    <a:pt x="112" y="423"/>
                    <a:pt x="112" y="423"/>
                  </a:cubicBezTo>
                  <a:cubicBezTo>
                    <a:pt x="112" y="423"/>
                    <a:pt x="79" y="382"/>
                    <a:pt x="78" y="369"/>
                  </a:cubicBezTo>
                  <a:cubicBezTo>
                    <a:pt x="78" y="357"/>
                    <a:pt x="105" y="318"/>
                    <a:pt x="104" y="308"/>
                  </a:cubicBezTo>
                  <a:cubicBezTo>
                    <a:pt x="105" y="292"/>
                    <a:pt x="91" y="258"/>
                    <a:pt x="90" y="247"/>
                  </a:cubicBezTo>
                  <a:cubicBezTo>
                    <a:pt x="90" y="242"/>
                    <a:pt x="89" y="193"/>
                    <a:pt x="88" y="187"/>
                  </a:cubicBezTo>
                  <a:cubicBezTo>
                    <a:pt x="87" y="181"/>
                    <a:pt x="70" y="131"/>
                    <a:pt x="70" y="128"/>
                  </a:cubicBezTo>
                  <a:cubicBezTo>
                    <a:pt x="69" y="126"/>
                    <a:pt x="59" y="75"/>
                    <a:pt x="59" y="71"/>
                  </a:cubicBezTo>
                  <a:cubicBezTo>
                    <a:pt x="59" y="67"/>
                    <a:pt x="57" y="0"/>
                    <a:pt x="57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0"/>
                    <a:pt x="52" y="67"/>
                    <a:pt x="52" y="71"/>
                  </a:cubicBezTo>
                  <a:cubicBezTo>
                    <a:pt x="52" y="75"/>
                    <a:pt x="42" y="125"/>
                    <a:pt x="41" y="129"/>
                  </a:cubicBezTo>
                  <a:cubicBezTo>
                    <a:pt x="40" y="132"/>
                    <a:pt x="26" y="181"/>
                    <a:pt x="25" y="186"/>
                  </a:cubicBezTo>
                  <a:cubicBezTo>
                    <a:pt x="25" y="191"/>
                    <a:pt x="23" y="246"/>
                    <a:pt x="23" y="250"/>
                  </a:cubicBezTo>
                  <a:cubicBezTo>
                    <a:pt x="22" y="253"/>
                    <a:pt x="8" y="299"/>
                    <a:pt x="8" y="309"/>
                  </a:cubicBezTo>
                  <a:cubicBezTo>
                    <a:pt x="9" y="318"/>
                    <a:pt x="34" y="351"/>
                    <a:pt x="33" y="367"/>
                  </a:cubicBezTo>
                  <a:cubicBezTo>
                    <a:pt x="32" y="382"/>
                    <a:pt x="0" y="422"/>
                    <a:pt x="0" y="422"/>
                  </a:cubicBezTo>
                  <a:lnTo>
                    <a:pt x="0" y="440"/>
                  </a:lnTo>
                  <a:close/>
                </a:path>
              </a:pathLst>
            </a:custGeom>
            <a:solidFill>
              <a:srgbClr val="BAC6C6"/>
            </a:solidFill>
            <a:ln w="6350" cap="flat">
              <a:solidFill>
                <a:srgbClr val="19413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prstClr val="black"/>
                </a:solidFill>
                <a:latin typeface="Imago"/>
              </a:endParaRPr>
            </a:p>
          </p:txBody>
        </p:sp>
        <p:sp>
          <p:nvSpPr>
            <p:cNvPr id="3360" name="Freeform 385"/>
            <p:cNvSpPr>
              <a:spLocks/>
            </p:cNvSpPr>
            <p:nvPr/>
          </p:nvSpPr>
          <p:spPr bwMode="auto">
            <a:xfrm>
              <a:off x="1775247" y="2553692"/>
              <a:ext cx="250825" cy="2009763"/>
            </a:xfrm>
            <a:custGeom>
              <a:avLst/>
              <a:gdLst>
                <a:gd name="T0" fmla="*/ 0 w 89"/>
                <a:gd name="T1" fmla="*/ 713 h 713"/>
                <a:gd name="T2" fmla="*/ 89 w 89"/>
                <a:gd name="T3" fmla="*/ 713 h 713"/>
                <a:gd name="T4" fmla="*/ 89 w 89"/>
                <a:gd name="T5" fmla="*/ 696 h 713"/>
                <a:gd name="T6" fmla="*/ 68 w 89"/>
                <a:gd name="T7" fmla="*/ 645 h 713"/>
                <a:gd name="T8" fmla="*/ 68 w 89"/>
                <a:gd name="T9" fmla="*/ 623 h 713"/>
                <a:gd name="T10" fmla="*/ 79 w 89"/>
                <a:gd name="T11" fmla="*/ 581 h 713"/>
                <a:gd name="T12" fmla="*/ 79 w 89"/>
                <a:gd name="T13" fmla="*/ 496 h 713"/>
                <a:gd name="T14" fmla="*/ 76 w 89"/>
                <a:gd name="T15" fmla="*/ 458 h 713"/>
                <a:gd name="T16" fmla="*/ 65 w 89"/>
                <a:gd name="T17" fmla="*/ 401 h 713"/>
                <a:gd name="T18" fmla="*/ 57 w 89"/>
                <a:gd name="T19" fmla="*/ 366 h 713"/>
                <a:gd name="T20" fmla="*/ 53 w 89"/>
                <a:gd name="T21" fmla="*/ 348 h 713"/>
                <a:gd name="T22" fmla="*/ 51 w 89"/>
                <a:gd name="T23" fmla="*/ 322 h 713"/>
                <a:gd name="T24" fmla="*/ 49 w 89"/>
                <a:gd name="T25" fmla="*/ 262 h 713"/>
                <a:gd name="T26" fmla="*/ 46 w 89"/>
                <a:gd name="T27" fmla="*/ 0 h 713"/>
                <a:gd name="T28" fmla="*/ 42 w 89"/>
                <a:gd name="T29" fmla="*/ 0 h 713"/>
                <a:gd name="T30" fmla="*/ 41 w 89"/>
                <a:gd name="T31" fmla="*/ 157 h 713"/>
                <a:gd name="T32" fmla="*/ 40 w 89"/>
                <a:gd name="T33" fmla="*/ 269 h 713"/>
                <a:gd name="T34" fmla="*/ 36 w 89"/>
                <a:gd name="T35" fmla="*/ 348 h 713"/>
                <a:gd name="T36" fmla="*/ 24 w 89"/>
                <a:gd name="T37" fmla="*/ 406 h 713"/>
                <a:gd name="T38" fmla="*/ 13 w 89"/>
                <a:gd name="T39" fmla="*/ 456 h 713"/>
                <a:gd name="T40" fmla="*/ 10 w 89"/>
                <a:gd name="T41" fmla="*/ 493 h 713"/>
                <a:gd name="T42" fmla="*/ 9 w 89"/>
                <a:gd name="T43" fmla="*/ 582 h 713"/>
                <a:gd name="T44" fmla="*/ 19 w 89"/>
                <a:gd name="T45" fmla="*/ 621 h 713"/>
                <a:gd name="T46" fmla="*/ 19 w 89"/>
                <a:gd name="T47" fmla="*/ 647 h 713"/>
                <a:gd name="T48" fmla="*/ 0 w 89"/>
                <a:gd name="T49" fmla="*/ 694 h 713"/>
                <a:gd name="T50" fmla="*/ 0 w 89"/>
                <a:gd name="T51" fmla="*/ 713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9" h="713">
                  <a:moveTo>
                    <a:pt x="0" y="713"/>
                  </a:moveTo>
                  <a:cubicBezTo>
                    <a:pt x="89" y="713"/>
                    <a:pt x="89" y="713"/>
                    <a:pt x="89" y="713"/>
                  </a:cubicBezTo>
                  <a:cubicBezTo>
                    <a:pt x="89" y="696"/>
                    <a:pt x="89" y="696"/>
                    <a:pt x="89" y="696"/>
                  </a:cubicBezTo>
                  <a:cubicBezTo>
                    <a:pt x="89" y="696"/>
                    <a:pt x="68" y="650"/>
                    <a:pt x="68" y="645"/>
                  </a:cubicBezTo>
                  <a:cubicBezTo>
                    <a:pt x="68" y="640"/>
                    <a:pt x="67" y="629"/>
                    <a:pt x="68" y="623"/>
                  </a:cubicBezTo>
                  <a:cubicBezTo>
                    <a:pt x="68" y="617"/>
                    <a:pt x="79" y="583"/>
                    <a:pt x="79" y="581"/>
                  </a:cubicBezTo>
                  <a:cubicBezTo>
                    <a:pt x="79" y="579"/>
                    <a:pt x="79" y="492"/>
                    <a:pt x="79" y="496"/>
                  </a:cubicBezTo>
                  <a:cubicBezTo>
                    <a:pt x="79" y="500"/>
                    <a:pt x="77" y="463"/>
                    <a:pt x="76" y="458"/>
                  </a:cubicBezTo>
                  <a:cubicBezTo>
                    <a:pt x="75" y="452"/>
                    <a:pt x="66" y="407"/>
                    <a:pt x="65" y="401"/>
                  </a:cubicBezTo>
                  <a:cubicBezTo>
                    <a:pt x="63" y="395"/>
                    <a:pt x="57" y="366"/>
                    <a:pt x="57" y="366"/>
                  </a:cubicBezTo>
                  <a:cubicBezTo>
                    <a:pt x="53" y="348"/>
                    <a:pt x="53" y="348"/>
                    <a:pt x="53" y="348"/>
                  </a:cubicBezTo>
                  <a:cubicBezTo>
                    <a:pt x="51" y="322"/>
                    <a:pt x="51" y="322"/>
                    <a:pt x="51" y="322"/>
                  </a:cubicBezTo>
                  <a:cubicBezTo>
                    <a:pt x="49" y="262"/>
                    <a:pt x="49" y="262"/>
                    <a:pt x="49" y="262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1" y="157"/>
                    <a:pt x="41" y="157"/>
                    <a:pt x="41" y="157"/>
                  </a:cubicBezTo>
                  <a:cubicBezTo>
                    <a:pt x="40" y="269"/>
                    <a:pt x="40" y="269"/>
                    <a:pt x="40" y="269"/>
                  </a:cubicBezTo>
                  <a:cubicBezTo>
                    <a:pt x="36" y="348"/>
                    <a:pt x="36" y="348"/>
                    <a:pt x="36" y="348"/>
                  </a:cubicBezTo>
                  <a:cubicBezTo>
                    <a:pt x="24" y="406"/>
                    <a:pt x="24" y="406"/>
                    <a:pt x="24" y="406"/>
                  </a:cubicBezTo>
                  <a:cubicBezTo>
                    <a:pt x="24" y="406"/>
                    <a:pt x="13" y="452"/>
                    <a:pt x="13" y="456"/>
                  </a:cubicBezTo>
                  <a:cubicBezTo>
                    <a:pt x="13" y="459"/>
                    <a:pt x="10" y="490"/>
                    <a:pt x="10" y="493"/>
                  </a:cubicBezTo>
                  <a:cubicBezTo>
                    <a:pt x="10" y="496"/>
                    <a:pt x="9" y="580"/>
                    <a:pt x="9" y="582"/>
                  </a:cubicBezTo>
                  <a:cubicBezTo>
                    <a:pt x="10" y="584"/>
                    <a:pt x="19" y="619"/>
                    <a:pt x="19" y="621"/>
                  </a:cubicBezTo>
                  <a:cubicBezTo>
                    <a:pt x="20" y="623"/>
                    <a:pt x="20" y="642"/>
                    <a:pt x="19" y="647"/>
                  </a:cubicBezTo>
                  <a:cubicBezTo>
                    <a:pt x="17" y="651"/>
                    <a:pt x="0" y="694"/>
                    <a:pt x="0" y="694"/>
                  </a:cubicBezTo>
                  <a:lnTo>
                    <a:pt x="0" y="713"/>
                  </a:lnTo>
                  <a:close/>
                </a:path>
              </a:pathLst>
            </a:custGeom>
            <a:solidFill>
              <a:srgbClr val="D0CABA"/>
            </a:solidFill>
            <a:ln w="6350" cap="flat">
              <a:solidFill>
                <a:srgbClr val="63501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prstClr val="black"/>
                </a:solidFill>
                <a:latin typeface="Imago"/>
              </a:endParaRPr>
            </a:p>
          </p:txBody>
        </p:sp>
        <p:sp>
          <p:nvSpPr>
            <p:cNvPr id="3361" name="Freeform 386"/>
            <p:cNvSpPr>
              <a:spLocks/>
            </p:cNvSpPr>
            <p:nvPr/>
          </p:nvSpPr>
          <p:spPr bwMode="auto">
            <a:xfrm>
              <a:off x="2175297" y="2655292"/>
              <a:ext cx="303213" cy="1908163"/>
            </a:xfrm>
            <a:custGeom>
              <a:avLst/>
              <a:gdLst>
                <a:gd name="T0" fmla="*/ 0 w 107"/>
                <a:gd name="T1" fmla="*/ 676 h 676"/>
                <a:gd name="T2" fmla="*/ 107 w 107"/>
                <a:gd name="T3" fmla="*/ 676 h 676"/>
                <a:gd name="T4" fmla="*/ 107 w 107"/>
                <a:gd name="T5" fmla="*/ 667 h 676"/>
                <a:gd name="T6" fmla="*/ 60 w 107"/>
                <a:gd name="T7" fmla="*/ 621 h 676"/>
                <a:gd name="T8" fmla="*/ 60 w 107"/>
                <a:gd name="T9" fmla="*/ 601 h 676"/>
                <a:gd name="T10" fmla="*/ 66 w 107"/>
                <a:gd name="T11" fmla="*/ 594 h 676"/>
                <a:gd name="T12" fmla="*/ 96 w 107"/>
                <a:gd name="T13" fmla="*/ 568 h 676"/>
                <a:gd name="T14" fmla="*/ 103 w 107"/>
                <a:gd name="T15" fmla="*/ 561 h 676"/>
                <a:gd name="T16" fmla="*/ 103 w 107"/>
                <a:gd name="T17" fmla="*/ 546 h 676"/>
                <a:gd name="T18" fmla="*/ 86 w 107"/>
                <a:gd name="T19" fmla="*/ 522 h 676"/>
                <a:gd name="T20" fmla="*/ 86 w 107"/>
                <a:gd name="T21" fmla="*/ 514 h 676"/>
                <a:gd name="T22" fmla="*/ 105 w 107"/>
                <a:gd name="T23" fmla="*/ 485 h 676"/>
                <a:gd name="T24" fmla="*/ 105 w 107"/>
                <a:gd name="T25" fmla="*/ 470 h 676"/>
                <a:gd name="T26" fmla="*/ 96 w 107"/>
                <a:gd name="T27" fmla="*/ 448 h 676"/>
                <a:gd name="T28" fmla="*/ 90 w 107"/>
                <a:gd name="T29" fmla="*/ 420 h 676"/>
                <a:gd name="T30" fmla="*/ 86 w 107"/>
                <a:gd name="T31" fmla="*/ 394 h 676"/>
                <a:gd name="T32" fmla="*/ 76 w 107"/>
                <a:gd name="T33" fmla="*/ 363 h 676"/>
                <a:gd name="T34" fmla="*/ 65 w 107"/>
                <a:gd name="T35" fmla="*/ 335 h 676"/>
                <a:gd name="T36" fmla="*/ 60 w 107"/>
                <a:gd name="T37" fmla="*/ 315 h 676"/>
                <a:gd name="T38" fmla="*/ 58 w 107"/>
                <a:gd name="T39" fmla="*/ 306 h 676"/>
                <a:gd name="T40" fmla="*/ 56 w 107"/>
                <a:gd name="T41" fmla="*/ 265 h 676"/>
                <a:gd name="T42" fmla="*/ 57 w 107"/>
                <a:gd name="T43" fmla="*/ 0 h 676"/>
                <a:gd name="T44" fmla="*/ 50 w 107"/>
                <a:gd name="T45" fmla="*/ 0 h 676"/>
                <a:gd name="T46" fmla="*/ 47 w 107"/>
                <a:gd name="T47" fmla="*/ 314 h 676"/>
                <a:gd name="T48" fmla="*/ 41 w 107"/>
                <a:gd name="T49" fmla="*/ 334 h 676"/>
                <a:gd name="T50" fmla="*/ 31 w 107"/>
                <a:gd name="T51" fmla="*/ 365 h 676"/>
                <a:gd name="T52" fmla="*/ 21 w 107"/>
                <a:gd name="T53" fmla="*/ 396 h 676"/>
                <a:gd name="T54" fmla="*/ 17 w 107"/>
                <a:gd name="T55" fmla="*/ 422 h 676"/>
                <a:gd name="T56" fmla="*/ 11 w 107"/>
                <a:gd name="T57" fmla="*/ 449 h 676"/>
                <a:gd name="T58" fmla="*/ 2 w 107"/>
                <a:gd name="T59" fmla="*/ 473 h 676"/>
                <a:gd name="T60" fmla="*/ 2 w 107"/>
                <a:gd name="T61" fmla="*/ 483 h 676"/>
                <a:gd name="T62" fmla="*/ 4 w 107"/>
                <a:gd name="T63" fmla="*/ 489 h 676"/>
                <a:gd name="T64" fmla="*/ 18 w 107"/>
                <a:gd name="T65" fmla="*/ 508 h 676"/>
                <a:gd name="T66" fmla="*/ 21 w 107"/>
                <a:gd name="T67" fmla="*/ 513 h 676"/>
                <a:gd name="T68" fmla="*/ 21 w 107"/>
                <a:gd name="T69" fmla="*/ 522 h 676"/>
                <a:gd name="T70" fmla="*/ 3 w 107"/>
                <a:gd name="T71" fmla="*/ 549 h 676"/>
                <a:gd name="T72" fmla="*/ 3 w 107"/>
                <a:gd name="T73" fmla="*/ 558 h 676"/>
                <a:gd name="T74" fmla="*/ 29 w 107"/>
                <a:gd name="T75" fmla="*/ 582 h 676"/>
                <a:gd name="T76" fmla="*/ 45 w 107"/>
                <a:gd name="T77" fmla="*/ 597 h 676"/>
                <a:gd name="T78" fmla="*/ 48 w 107"/>
                <a:gd name="T79" fmla="*/ 602 h 676"/>
                <a:gd name="T80" fmla="*/ 48 w 107"/>
                <a:gd name="T81" fmla="*/ 621 h 676"/>
                <a:gd name="T82" fmla="*/ 39 w 107"/>
                <a:gd name="T83" fmla="*/ 633 h 676"/>
                <a:gd name="T84" fmla="*/ 12 w 107"/>
                <a:gd name="T85" fmla="*/ 655 h 676"/>
                <a:gd name="T86" fmla="*/ 0 w 107"/>
                <a:gd name="T87" fmla="*/ 666 h 676"/>
                <a:gd name="T88" fmla="*/ 0 w 107"/>
                <a:gd name="T89" fmla="*/ 676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7" h="676">
                  <a:moveTo>
                    <a:pt x="0" y="676"/>
                  </a:moveTo>
                  <a:cubicBezTo>
                    <a:pt x="107" y="676"/>
                    <a:pt x="107" y="676"/>
                    <a:pt x="107" y="676"/>
                  </a:cubicBezTo>
                  <a:cubicBezTo>
                    <a:pt x="107" y="667"/>
                    <a:pt x="107" y="667"/>
                    <a:pt x="107" y="667"/>
                  </a:cubicBezTo>
                  <a:cubicBezTo>
                    <a:pt x="107" y="667"/>
                    <a:pt x="61" y="624"/>
                    <a:pt x="60" y="621"/>
                  </a:cubicBezTo>
                  <a:cubicBezTo>
                    <a:pt x="59" y="618"/>
                    <a:pt x="60" y="601"/>
                    <a:pt x="60" y="601"/>
                  </a:cubicBezTo>
                  <a:cubicBezTo>
                    <a:pt x="60" y="601"/>
                    <a:pt x="63" y="597"/>
                    <a:pt x="66" y="594"/>
                  </a:cubicBezTo>
                  <a:cubicBezTo>
                    <a:pt x="68" y="591"/>
                    <a:pt x="96" y="568"/>
                    <a:pt x="96" y="568"/>
                  </a:cubicBezTo>
                  <a:cubicBezTo>
                    <a:pt x="96" y="568"/>
                    <a:pt x="101" y="564"/>
                    <a:pt x="103" y="561"/>
                  </a:cubicBezTo>
                  <a:cubicBezTo>
                    <a:pt x="104" y="558"/>
                    <a:pt x="104" y="549"/>
                    <a:pt x="103" y="546"/>
                  </a:cubicBezTo>
                  <a:cubicBezTo>
                    <a:pt x="102" y="544"/>
                    <a:pt x="86" y="524"/>
                    <a:pt x="86" y="522"/>
                  </a:cubicBezTo>
                  <a:cubicBezTo>
                    <a:pt x="85" y="520"/>
                    <a:pt x="85" y="516"/>
                    <a:pt x="86" y="514"/>
                  </a:cubicBezTo>
                  <a:cubicBezTo>
                    <a:pt x="87" y="512"/>
                    <a:pt x="105" y="486"/>
                    <a:pt x="105" y="485"/>
                  </a:cubicBezTo>
                  <a:cubicBezTo>
                    <a:pt x="106" y="484"/>
                    <a:pt x="106" y="473"/>
                    <a:pt x="105" y="470"/>
                  </a:cubicBezTo>
                  <a:cubicBezTo>
                    <a:pt x="105" y="468"/>
                    <a:pt x="97" y="451"/>
                    <a:pt x="96" y="448"/>
                  </a:cubicBezTo>
                  <a:cubicBezTo>
                    <a:pt x="95" y="445"/>
                    <a:pt x="90" y="425"/>
                    <a:pt x="90" y="420"/>
                  </a:cubicBezTo>
                  <a:cubicBezTo>
                    <a:pt x="89" y="416"/>
                    <a:pt x="87" y="397"/>
                    <a:pt x="86" y="394"/>
                  </a:cubicBezTo>
                  <a:cubicBezTo>
                    <a:pt x="85" y="390"/>
                    <a:pt x="76" y="365"/>
                    <a:pt x="76" y="363"/>
                  </a:cubicBezTo>
                  <a:cubicBezTo>
                    <a:pt x="75" y="361"/>
                    <a:pt x="66" y="339"/>
                    <a:pt x="65" y="335"/>
                  </a:cubicBezTo>
                  <a:cubicBezTo>
                    <a:pt x="64" y="331"/>
                    <a:pt x="61" y="318"/>
                    <a:pt x="60" y="315"/>
                  </a:cubicBezTo>
                  <a:cubicBezTo>
                    <a:pt x="59" y="312"/>
                    <a:pt x="59" y="310"/>
                    <a:pt x="58" y="306"/>
                  </a:cubicBezTo>
                  <a:cubicBezTo>
                    <a:pt x="58" y="302"/>
                    <a:pt x="56" y="268"/>
                    <a:pt x="56" y="265"/>
                  </a:cubicBezTo>
                  <a:cubicBezTo>
                    <a:pt x="56" y="262"/>
                    <a:pt x="57" y="0"/>
                    <a:pt x="57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47" y="312"/>
                    <a:pt x="47" y="314"/>
                  </a:cubicBezTo>
                  <a:cubicBezTo>
                    <a:pt x="46" y="316"/>
                    <a:pt x="41" y="334"/>
                    <a:pt x="41" y="334"/>
                  </a:cubicBezTo>
                  <a:cubicBezTo>
                    <a:pt x="41" y="334"/>
                    <a:pt x="32" y="362"/>
                    <a:pt x="31" y="365"/>
                  </a:cubicBezTo>
                  <a:cubicBezTo>
                    <a:pt x="30" y="367"/>
                    <a:pt x="21" y="393"/>
                    <a:pt x="21" y="396"/>
                  </a:cubicBezTo>
                  <a:cubicBezTo>
                    <a:pt x="20" y="399"/>
                    <a:pt x="17" y="419"/>
                    <a:pt x="17" y="422"/>
                  </a:cubicBezTo>
                  <a:cubicBezTo>
                    <a:pt x="16" y="425"/>
                    <a:pt x="11" y="447"/>
                    <a:pt x="11" y="449"/>
                  </a:cubicBezTo>
                  <a:cubicBezTo>
                    <a:pt x="10" y="451"/>
                    <a:pt x="3" y="471"/>
                    <a:pt x="2" y="473"/>
                  </a:cubicBezTo>
                  <a:cubicBezTo>
                    <a:pt x="2" y="474"/>
                    <a:pt x="2" y="481"/>
                    <a:pt x="2" y="483"/>
                  </a:cubicBezTo>
                  <a:cubicBezTo>
                    <a:pt x="2" y="486"/>
                    <a:pt x="3" y="488"/>
                    <a:pt x="4" y="489"/>
                  </a:cubicBezTo>
                  <a:cubicBezTo>
                    <a:pt x="5" y="491"/>
                    <a:pt x="18" y="508"/>
                    <a:pt x="18" y="508"/>
                  </a:cubicBezTo>
                  <a:cubicBezTo>
                    <a:pt x="18" y="508"/>
                    <a:pt x="20" y="511"/>
                    <a:pt x="21" y="513"/>
                  </a:cubicBezTo>
                  <a:cubicBezTo>
                    <a:pt x="22" y="515"/>
                    <a:pt x="21" y="521"/>
                    <a:pt x="21" y="522"/>
                  </a:cubicBezTo>
                  <a:cubicBezTo>
                    <a:pt x="20" y="524"/>
                    <a:pt x="4" y="547"/>
                    <a:pt x="3" y="549"/>
                  </a:cubicBezTo>
                  <a:cubicBezTo>
                    <a:pt x="2" y="551"/>
                    <a:pt x="2" y="556"/>
                    <a:pt x="3" y="558"/>
                  </a:cubicBezTo>
                  <a:cubicBezTo>
                    <a:pt x="4" y="560"/>
                    <a:pt x="24" y="578"/>
                    <a:pt x="29" y="582"/>
                  </a:cubicBezTo>
                  <a:cubicBezTo>
                    <a:pt x="35" y="587"/>
                    <a:pt x="43" y="595"/>
                    <a:pt x="45" y="597"/>
                  </a:cubicBezTo>
                  <a:cubicBezTo>
                    <a:pt x="46" y="598"/>
                    <a:pt x="48" y="602"/>
                    <a:pt x="48" y="602"/>
                  </a:cubicBezTo>
                  <a:cubicBezTo>
                    <a:pt x="48" y="602"/>
                    <a:pt x="48" y="620"/>
                    <a:pt x="48" y="621"/>
                  </a:cubicBezTo>
                  <a:cubicBezTo>
                    <a:pt x="47" y="622"/>
                    <a:pt x="41" y="630"/>
                    <a:pt x="39" y="633"/>
                  </a:cubicBezTo>
                  <a:cubicBezTo>
                    <a:pt x="36" y="635"/>
                    <a:pt x="16" y="652"/>
                    <a:pt x="12" y="655"/>
                  </a:cubicBezTo>
                  <a:cubicBezTo>
                    <a:pt x="8" y="658"/>
                    <a:pt x="0" y="666"/>
                    <a:pt x="0" y="666"/>
                  </a:cubicBezTo>
                  <a:lnTo>
                    <a:pt x="0" y="676"/>
                  </a:lnTo>
                  <a:close/>
                </a:path>
              </a:pathLst>
            </a:custGeom>
            <a:solidFill>
              <a:srgbClr val="E6D4C0"/>
            </a:solidFill>
            <a:ln w="6350" cap="flat">
              <a:solidFill>
                <a:srgbClr val="A86A17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prstClr val="black"/>
                </a:solidFill>
                <a:latin typeface="Imago"/>
              </a:endParaRPr>
            </a:p>
          </p:txBody>
        </p:sp>
        <p:sp>
          <p:nvSpPr>
            <p:cNvPr id="3362" name="Freeform 387"/>
            <p:cNvSpPr>
              <a:spLocks/>
            </p:cNvSpPr>
            <p:nvPr/>
          </p:nvSpPr>
          <p:spPr bwMode="auto">
            <a:xfrm>
              <a:off x="2624559" y="2869604"/>
              <a:ext cx="258674" cy="1693851"/>
            </a:xfrm>
            <a:custGeom>
              <a:avLst/>
              <a:gdLst>
                <a:gd name="T0" fmla="*/ 18 w 90"/>
                <a:gd name="T1" fmla="*/ 600 h 600"/>
                <a:gd name="T2" fmla="*/ 71 w 90"/>
                <a:gd name="T3" fmla="*/ 600 h 600"/>
                <a:gd name="T4" fmla="*/ 71 w 90"/>
                <a:gd name="T5" fmla="*/ 572 h 600"/>
                <a:gd name="T6" fmla="*/ 63 w 90"/>
                <a:gd name="T7" fmla="*/ 547 h 600"/>
                <a:gd name="T8" fmla="*/ 63 w 90"/>
                <a:gd name="T9" fmla="*/ 524 h 600"/>
                <a:gd name="T10" fmla="*/ 69 w 90"/>
                <a:gd name="T11" fmla="*/ 505 h 600"/>
                <a:gd name="T12" fmla="*/ 85 w 90"/>
                <a:gd name="T13" fmla="*/ 467 h 600"/>
                <a:gd name="T14" fmla="*/ 90 w 90"/>
                <a:gd name="T15" fmla="*/ 429 h 600"/>
                <a:gd name="T16" fmla="*/ 90 w 90"/>
                <a:gd name="T17" fmla="*/ 363 h 600"/>
                <a:gd name="T18" fmla="*/ 85 w 90"/>
                <a:gd name="T19" fmla="*/ 315 h 600"/>
                <a:gd name="T20" fmla="*/ 71 w 90"/>
                <a:gd name="T21" fmla="*/ 275 h 600"/>
                <a:gd name="T22" fmla="*/ 59 w 90"/>
                <a:gd name="T23" fmla="*/ 242 h 600"/>
                <a:gd name="T24" fmla="*/ 57 w 90"/>
                <a:gd name="T25" fmla="*/ 231 h 600"/>
                <a:gd name="T26" fmla="*/ 53 w 90"/>
                <a:gd name="T27" fmla="*/ 198 h 600"/>
                <a:gd name="T28" fmla="*/ 50 w 90"/>
                <a:gd name="T29" fmla="*/ 152 h 600"/>
                <a:gd name="T30" fmla="*/ 48 w 90"/>
                <a:gd name="T31" fmla="*/ 116 h 600"/>
                <a:gd name="T32" fmla="*/ 48 w 90"/>
                <a:gd name="T33" fmla="*/ 36 h 600"/>
                <a:gd name="T34" fmla="*/ 47 w 90"/>
                <a:gd name="T35" fmla="*/ 0 h 600"/>
                <a:gd name="T36" fmla="*/ 43 w 90"/>
                <a:gd name="T37" fmla="*/ 0 h 600"/>
                <a:gd name="T38" fmla="*/ 41 w 90"/>
                <a:gd name="T39" fmla="*/ 153 h 600"/>
                <a:gd name="T40" fmla="*/ 39 w 90"/>
                <a:gd name="T41" fmla="*/ 198 h 600"/>
                <a:gd name="T42" fmla="*/ 33 w 90"/>
                <a:gd name="T43" fmla="*/ 237 h 600"/>
                <a:gd name="T44" fmla="*/ 21 w 90"/>
                <a:gd name="T45" fmla="*/ 275 h 600"/>
                <a:gd name="T46" fmla="*/ 7 w 90"/>
                <a:gd name="T47" fmla="*/ 313 h 600"/>
                <a:gd name="T48" fmla="*/ 5 w 90"/>
                <a:gd name="T49" fmla="*/ 319 h 600"/>
                <a:gd name="T50" fmla="*/ 3 w 90"/>
                <a:gd name="T51" fmla="*/ 342 h 600"/>
                <a:gd name="T52" fmla="*/ 0 w 90"/>
                <a:gd name="T53" fmla="*/ 384 h 600"/>
                <a:gd name="T54" fmla="*/ 1 w 90"/>
                <a:gd name="T55" fmla="*/ 423 h 600"/>
                <a:gd name="T56" fmla="*/ 4 w 90"/>
                <a:gd name="T57" fmla="*/ 446 h 600"/>
                <a:gd name="T58" fmla="*/ 7 w 90"/>
                <a:gd name="T59" fmla="*/ 464 h 600"/>
                <a:gd name="T60" fmla="*/ 15 w 90"/>
                <a:gd name="T61" fmla="*/ 488 h 600"/>
                <a:gd name="T62" fmla="*/ 28 w 90"/>
                <a:gd name="T63" fmla="*/ 522 h 600"/>
                <a:gd name="T64" fmla="*/ 28 w 90"/>
                <a:gd name="T65" fmla="*/ 546 h 600"/>
                <a:gd name="T66" fmla="*/ 19 w 90"/>
                <a:gd name="T67" fmla="*/ 574 h 600"/>
                <a:gd name="T68" fmla="*/ 18 w 90"/>
                <a:gd name="T69" fmla="*/ 600 h 600"/>
                <a:gd name="connsiteX0" fmla="*/ 2000 w 10000"/>
                <a:gd name="connsiteY0" fmla="*/ 10000 h 10000"/>
                <a:gd name="connsiteX1" fmla="*/ 7889 w 10000"/>
                <a:gd name="connsiteY1" fmla="*/ 10000 h 10000"/>
                <a:gd name="connsiteX2" fmla="*/ 7889 w 10000"/>
                <a:gd name="connsiteY2" fmla="*/ 9533 h 10000"/>
                <a:gd name="connsiteX3" fmla="*/ 7000 w 10000"/>
                <a:gd name="connsiteY3" fmla="*/ 9117 h 10000"/>
                <a:gd name="connsiteX4" fmla="*/ 7000 w 10000"/>
                <a:gd name="connsiteY4" fmla="*/ 8733 h 10000"/>
                <a:gd name="connsiteX5" fmla="*/ 7667 w 10000"/>
                <a:gd name="connsiteY5" fmla="*/ 8417 h 10000"/>
                <a:gd name="connsiteX6" fmla="*/ 9444 w 10000"/>
                <a:gd name="connsiteY6" fmla="*/ 7783 h 10000"/>
                <a:gd name="connsiteX7" fmla="*/ 10000 w 10000"/>
                <a:gd name="connsiteY7" fmla="*/ 7150 h 10000"/>
                <a:gd name="connsiteX8" fmla="*/ 10000 w 10000"/>
                <a:gd name="connsiteY8" fmla="*/ 6050 h 10000"/>
                <a:gd name="connsiteX9" fmla="*/ 9444 w 10000"/>
                <a:gd name="connsiteY9" fmla="*/ 5250 h 10000"/>
                <a:gd name="connsiteX10" fmla="*/ 7889 w 10000"/>
                <a:gd name="connsiteY10" fmla="*/ 4583 h 10000"/>
                <a:gd name="connsiteX11" fmla="*/ 6556 w 10000"/>
                <a:gd name="connsiteY11" fmla="*/ 4033 h 10000"/>
                <a:gd name="connsiteX12" fmla="*/ 6333 w 10000"/>
                <a:gd name="connsiteY12" fmla="*/ 3850 h 10000"/>
                <a:gd name="connsiteX13" fmla="*/ 5889 w 10000"/>
                <a:gd name="connsiteY13" fmla="*/ 3300 h 10000"/>
                <a:gd name="connsiteX14" fmla="*/ 5556 w 10000"/>
                <a:gd name="connsiteY14" fmla="*/ 2533 h 10000"/>
                <a:gd name="connsiteX15" fmla="*/ 5333 w 10000"/>
                <a:gd name="connsiteY15" fmla="*/ 1933 h 10000"/>
                <a:gd name="connsiteX16" fmla="*/ 5333 w 10000"/>
                <a:gd name="connsiteY16" fmla="*/ 600 h 10000"/>
                <a:gd name="connsiteX17" fmla="*/ 5222 w 10000"/>
                <a:gd name="connsiteY17" fmla="*/ 0 h 10000"/>
                <a:gd name="connsiteX18" fmla="*/ 4778 w 10000"/>
                <a:gd name="connsiteY18" fmla="*/ 0 h 10000"/>
                <a:gd name="connsiteX19" fmla="*/ 4556 w 10000"/>
                <a:gd name="connsiteY19" fmla="*/ 2550 h 10000"/>
                <a:gd name="connsiteX20" fmla="*/ 4333 w 10000"/>
                <a:gd name="connsiteY20" fmla="*/ 3300 h 10000"/>
                <a:gd name="connsiteX21" fmla="*/ 3667 w 10000"/>
                <a:gd name="connsiteY21" fmla="*/ 3950 h 10000"/>
                <a:gd name="connsiteX22" fmla="*/ 2333 w 10000"/>
                <a:gd name="connsiteY22" fmla="*/ 4583 h 10000"/>
                <a:gd name="connsiteX23" fmla="*/ 778 w 10000"/>
                <a:gd name="connsiteY23" fmla="*/ 5217 h 10000"/>
                <a:gd name="connsiteX24" fmla="*/ 333 w 10000"/>
                <a:gd name="connsiteY24" fmla="*/ 5700 h 10000"/>
                <a:gd name="connsiteX25" fmla="*/ 0 w 10000"/>
                <a:gd name="connsiteY25" fmla="*/ 6400 h 10000"/>
                <a:gd name="connsiteX26" fmla="*/ 111 w 10000"/>
                <a:gd name="connsiteY26" fmla="*/ 7050 h 10000"/>
                <a:gd name="connsiteX27" fmla="*/ 444 w 10000"/>
                <a:gd name="connsiteY27" fmla="*/ 7433 h 10000"/>
                <a:gd name="connsiteX28" fmla="*/ 778 w 10000"/>
                <a:gd name="connsiteY28" fmla="*/ 7733 h 10000"/>
                <a:gd name="connsiteX29" fmla="*/ 1667 w 10000"/>
                <a:gd name="connsiteY29" fmla="*/ 8133 h 10000"/>
                <a:gd name="connsiteX30" fmla="*/ 3111 w 10000"/>
                <a:gd name="connsiteY30" fmla="*/ 8700 h 10000"/>
                <a:gd name="connsiteX31" fmla="*/ 3111 w 10000"/>
                <a:gd name="connsiteY31" fmla="*/ 9100 h 10000"/>
                <a:gd name="connsiteX32" fmla="*/ 2111 w 10000"/>
                <a:gd name="connsiteY32" fmla="*/ 9567 h 10000"/>
                <a:gd name="connsiteX33" fmla="*/ 2000 w 10000"/>
                <a:gd name="connsiteY33" fmla="*/ 10000 h 10000"/>
                <a:gd name="connsiteX0" fmla="*/ 2000 w 10000"/>
                <a:gd name="connsiteY0" fmla="*/ 10000 h 10000"/>
                <a:gd name="connsiteX1" fmla="*/ 7889 w 10000"/>
                <a:gd name="connsiteY1" fmla="*/ 10000 h 10000"/>
                <a:gd name="connsiteX2" fmla="*/ 7889 w 10000"/>
                <a:gd name="connsiteY2" fmla="*/ 9533 h 10000"/>
                <a:gd name="connsiteX3" fmla="*/ 7000 w 10000"/>
                <a:gd name="connsiteY3" fmla="*/ 9117 h 10000"/>
                <a:gd name="connsiteX4" fmla="*/ 7000 w 10000"/>
                <a:gd name="connsiteY4" fmla="*/ 8733 h 10000"/>
                <a:gd name="connsiteX5" fmla="*/ 7667 w 10000"/>
                <a:gd name="connsiteY5" fmla="*/ 8417 h 10000"/>
                <a:gd name="connsiteX6" fmla="*/ 9444 w 10000"/>
                <a:gd name="connsiteY6" fmla="*/ 7783 h 10000"/>
                <a:gd name="connsiteX7" fmla="*/ 10000 w 10000"/>
                <a:gd name="connsiteY7" fmla="*/ 7150 h 10000"/>
                <a:gd name="connsiteX8" fmla="*/ 10000 w 10000"/>
                <a:gd name="connsiteY8" fmla="*/ 6050 h 10000"/>
                <a:gd name="connsiteX9" fmla="*/ 7889 w 10000"/>
                <a:gd name="connsiteY9" fmla="*/ 4583 h 10000"/>
                <a:gd name="connsiteX10" fmla="*/ 6556 w 10000"/>
                <a:gd name="connsiteY10" fmla="*/ 4033 h 10000"/>
                <a:gd name="connsiteX11" fmla="*/ 6333 w 10000"/>
                <a:gd name="connsiteY11" fmla="*/ 3850 h 10000"/>
                <a:gd name="connsiteX12" fmla="*/ 5889 w 10000"/>
                <a:gd name="connsiteY12" fmla="*/ 3300 h 10000"/>
                <a:gd name="connsiteX13" fmla="*/ 5556 w 10000"/>
                <a:gd name="connsiteY13" fmla="*/ 2533 h 10000"/>
                <a:gd name="connsiteX14" fmla="*/ 5333 w 10000"/>
                <a:gd name="connsiteY14" fmla="*/ 1933 h 10000"/>
                <a:gd name="connsiteX15" fmla="*/ 5333 w 10000"/>
                <a:gd name="connsiteY15" fmla="*/ 600 h 10000"/>
                <a:gd name="connsiteX16" fmla="*/ 5222 w 10000"/>
                <a:gd name="connsiteY16" fmla="*/ 0 h 10000"/>
                <a:gd name="connsiteX17" fmla="*/ 4778 w 10000"/>
                <a:gd name="connsiteY17" fmla="*/ 0 h 10000"/>
                <a:gd name="connsiteX18" fmla="*/ 4556 w 10000"/>
                <a:gd name="connsiteY18" fmla="*/ 2550 h 10000"/>
                <a:gd name="connsiteX19" fmla="*/ 4333 w 10000"/>
                <a:gd name="connsiteY19" fmla="*/ 3300 h 10000"/>
                <a:gd name="connsiteX20" fmla="*/ 3667 w 10000"/>
                <a:gd name="connsiteY20" fmla="*/ 3950 h 10000"/>
                <a:gd name="connsiteX21" fmla="*/ 2333 w 10000"/>
                <a:gd name="connsiteY21" fmla="*/ 4583 h 10000"/>
                <a:gd name="connsiteX22" fmla="*/ 778 w 10000"/>
                <a:gd name="connsiteY22" fmla="*/ 5217 h 10000"/>
                <a:gd name="connsiteX23" fmla="*/ 333 w 10000"/>
                <a:gd name="connsiteY23" fmla="*/ 5700 h 10000"/>
                <a:gd name="connsiteX24" fmla="*/ 0 w 10000"/>
                <a:gd name="connsiteY24" fmla="*/ 6400 h 10000"/>
                <a:gd name="connsiteX25" fmla="*/ 111 w 10000"/>
                <a:gd name="connsiteY25" fmla="*/ 7050 h 10000"/>
                <a:gd name="connsiteX26" fmla="*/ 444 w 10000"/>
                <a:gd name="connsiteY26" fmla="*/ 7433 h 10000"/>
                <a:gd name="connsiteX27" fmla="*/ 778 w 10000"/>
                <a:gd name="connsiteY27" fmla="*/ 7733 h 10000"/>
                <a:gd name="connsiteX28" fmla="*/ 1667 w 10000"/>
                <a:gd name="connsiteY28" fmla="*/ 8133 h 10000"/>
                <a:gd name="connsiteX29" fmla="*/ 3111 w 10000"/>
                <a:gd name="connsiteY29" fmla="*/ 8700 h 10000"/>
                <a:gd name="connsiteX30" fmla="*/ 3111 w 10000"/>
                <a:gd name="connsiteY30" fmla="*/ 9100 h 10000"/>
                <a:gd name="connsiteX31" fmla="*/ 2111 w 10000"/>
                <a:gd name="connsiteY31" fmla="*/ 9567 h 10000"/>
                <a:gd name="connsiteX32" fmla="*/ 2000 w 10000"/>
                <a:gd name="connsiteY32" fmla="*/ 10000 h 10000"/>
                <a:gd name="connsiteX0" fmla="*/ 2000 w 10184"/>
                <a:gd name="connsiteY0" fmla="*/ 10000 h 10000"/>
                <a:gd name="connsiteX1" fmla="*/ 7889 w 10184"/>
                <a:gd name="connsiteY1" fmla="*/ 10000 h 10000"/>
                <a:gd name="connsiteX2" fmla="*/ 7889 w 10184"/>
                <a:gd name="connsiteY2" fmla="*/ 9533 h 10000"/>
                <a:gd name="connsiteX3" fmla="*/ 7000 w 10184"/>
                <a:gd name="connsiteY3" fmla="*/ 9117 h 10000"/>
                <a:gd name="connsiteX4" fmla="*/ 7000 w 10184"/>
                <a:gd name="connsiteY4" fmla="*/ 8733 h 10000"/>
                <a:gd name="connsiteX5" fmla="*/ 7667 w 10184"/>
                <a:gd name="connsiteY5" fmla="*/ 8417 h 10000"/>
                <a:gd name="connsiteX6" fmla="*/ 9444 w 10184"/>
                <a:gd name="connsiteY6" fmla="*/ 7783 h 10000"/>
                <a:gd name="connsiteX7" fmla="*/ 10000 w 10184"/>
                <a:gd name="connsiteY7" fmla="*/ 7150 h 10000"/>
                <a:gd name="connsiteX8" fmla="*/ 10000 w 10184"/>
                <a:gd name="connsiteY8" fmla="*/ 6050 h 10000"/>
                <a:gd name="connsiteX9" fmla="*/ 7889 w 10184"/>
                <a:gd name="connsiteY9" fmla="*/ 4583 h 10000"/>
                <a:gd name="connsiteX10" fmla="*/ 6556 w 10184"/>
                <a:gd name="connsiteY10" fmla="*/ 4033 h 10000"/>
                <a:gd name="connsiteX11" fmla="*/ 6333 w 10184"/>
                <a:gd name="connsiteY11" fmla="*/ 3850 h 10000"/>
                <a:gd name="connsiteX12" fmla="*/ 5889 w 10184"/>
                <a:gd name="connsiteY12" fmla="*/ 3300 h 10000"/>
                <a:gd name="connsiteX13" fmla="*/ 5556 w 10184"/>
                <a:gd name="connsiteY13" fmla="*/ 2533 h 10000"/>
                <a:gd name="connsiteX14" fmla="*/ 5333 w 10184"/>
                <a:gd name="connsiteY14" fmla="*/ 1933 h 10000"/>
                <a:gd name="connsiteX15" fmla="*/ 5333 w 10184"/>
                <a:gd name="connsiteY15" fmla="*/ 600 h 10000"/>
                <a:gd name="connsiteX16" fmla="*/ 5222 w 10184"/>
                <a:gd name="connsiteY16" fmla="*/ 0 h 10000"/>
                <a:gd name="connsiteX17" fmla="*/ 4778 w 10184"/>
                <a:gd name="connsiteY17" fmla="*/ 0 h 10000"/>
                <a:gd name="connsiteX18" fmla="*/ 4556 w 10184"/>
                <a:gd name="connsiteY18" fmla="*/ 2550 h 10000"/>
                <a:gd name="connsiteX19" fmla="*/ 4333 w 10184"/>
                <a:gd name="connsiteY19" fmla="*/ 3300 h 10000"/>
                <a:gd name="connsiteX20" fmla="*/ 3667 w 10184"/>
                <a:gd name="connsiteY20" fmla="*/ 3950 h 10000"/>
                <a:gd name="connsiteX21" fmla="*/ 2333 w 10184"/>
                <a:gd name="connsiteY21" fmla="*/ 4583 h 10000"/>
                <a:gd name="connsiteX22" fmla="*/ 778 w 10184"/>
                <a:gd name="connsiteY22" fmla="*/ 5217 h 10000"/>
                <a:gd name="connsiteX23" fmla="*/ 333 w 10184"/>
                <a:gd name="connsiteY23" fmla="*/ 5700 h 10000"/>
                <a:gd name="connsiteX24" fmla="*/ 0 w 10184"/>
                <a:gd name="connsiteY24" fmla="*/ 6400 h 10000"/>
                <a:gd name="connsiteX25" fmla="*/ 111 w 10184"/>
                <a:gd name="connsiteY25" fmla="*/ 7050 h 10000"/>
                <a:gd name="connsiteX26" fmla="*/ 444 w 10184"/>
                <a:gd name="connsiteY26" fmla="*/ 7433 h 10000"/>
                <a:gd name="connsiteX27" fmla="*/ 778 w 10184"/>
                <a:gd name="connsiteY27" fmla="*/ 7733 h 10000"/>
                <a:gd name="connsiteX28" fmla="*/ 1667 w 10184"/>
                <a:gd name="connsiteY28" fmla="*/ 8133 h 10000"/>
                <a:gd name="connsiteX29" fmla="*/ 3111 w 10184"/>
                <a:gd name="connsiteY29" fmla="*/ 8700 h 10000"/>
                <a:gd name="connsiteX30" fmla="*/ 3111 w 10184"/>
                <a:gd name="connsiteY30" fmla="*/ 9100 h 10000"/>
                <a:gd name="connsiteX31" fmla="*/ 2111 w 10184"/>
                <a:gd name="connsiteY31" fmla="*/ 9567 h 10000"/>
                <a:gd name="connsiteX32" fmla="*/ 2000 w 10184"/>
                <a:gd name="connsiteY32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0184" h="10000">
                  <a:moveTo>
                    <a:pt x="2000" y="10000"/>
                  </a:moveTo>
                  <a:lnTo>
                    <a:pt x="7889" y="10000"/>
                  </a:lnTo>
                  <a:lnTo>
                    <a:pt x="7889" y="9533"/>
                  </a:lnTo>
                  <a:cubicBezTo>
                    <a:pt x="7889" y="9433"/>
                    <a:pt x="7000" y="9167"/>
                    <a:pt x="7000" y="9117"/>
                  </a:cubicBezTo>
                  <a:cubicBezTo>
                    <a:pt x="7000" y="9050"/>
                    <a:pt x="6889" y="8800"/>
                    <a:pt x="7000" y="8733"/>
                  </a:cubicBezTo>
                  <a:cubicBezTo>
                    <a:pt x="7111" y="8650"/>
                    <a:pt x="7667" y="8417"/>
                    <a:pt x="7667" y="8417"/>
                  </a:cubicBezTo>
                  <a:cubicBezTo>
                    <a:pt x="7667" y="8417"/>
                    <a:pt x="9222" y="7883"/>
                    <a:pt x="9444" y="7783"/>
                  </a:cubicBezTo>
                  <a:cubicBezTo>
                    <a:pt x="9667" y="7683"/>
                    <a:pt x="10000" y="7250"/>
                    <a:pt x="10000" y="7150"/>
                  </a:cubicBezTo>
                  <a:cubicBezTo>
                    <a:pt x="10000" y="6783"/>
                    <a:pt x="10415" y="6862"/>
                    <a:pt x="10000" y="6050"/>
                  </a:cubicBezTo>
                  <a:cubicBezTo>
                    <a:pt x="9585" y="5238"/>
                    <a:pt x="8463" y="4919"/>
                    <a:pt x="7889" y="4583"/>
                  </a:cubicBezTo>
                  <a:lnTo>
                    <a:pt x="6556" y="4033"/>
                  </a:lnTo>
                  <a:cubicBezTo>
                    <a:pt x="6444" y="3967"/>
                    <a:pt x="6333" y="3900"/>
                    <a:pt x="6333" y="3850"/>
                  </a:cubicBezTo>
                  <a:cubicBezTo>
                    <a:pt x="6222" y="3783"/>
                    <a:pt x="5889" y="3367"/>
                    <a:pt x="5889" y="3300"/>
                  </a:cubicBezTo>
                  <a:cubicBezTo>
                    <a:pt x="5889" y="3233"/>
                    <a:pt x="5556" y="2533"/>
                    <a:pt x="5556" y="2533"/>
                  </a:cubicBezTo>
                  <a:cubicBezTo>
                    <a:pt x="5556" y="2533"/>
                    <a:pt x="5333" y="1967"/>
                    <a:pt x="5333" y="1933"/>
                  </a:cubicBezTo>
                  <a:lnTo>
                    <a:pt x="5333" y="600"/>
                  </a:lnTo>
                  <a:lnTo>
                    <a:pt x="5222" y="0"/>
                  </a:lnTo>
                  <a:lnTo>
                    <a:pt x="4778" y="0"/>
                  </a:lnTo>
                  <a:lnTo>
                    <a:pt x="4556" y="2550"/>
                  </a:lnTo>
                  <a:cubicBezTo>
                    <a:pt x="4556" y="2550"/>
                    <a:pt x="4333" y="3200"/>
                    <a:pt x="4333" y="3300"/>
                  </a:cubicBezTo>
                  <a:cubicBezTo>
                    <a:pt x="4222" y="3383"/>
                    <a:pt x="3778" y="3883"/>
                    <a:pt x="3667" y="3950"/>
                  </a:cubicBezTo>
                  <a:cubicBezTo>
                    <a:pt x="3556" y="4033"/>
                    <a:pt x="2333" y="4583"/>
                    <a:pt x="2333" y="4583"/>
                  </a:cubicBezTo>
                  <a:lnTo>
                    <a:pt x="778" y="5217"/>
                  </a:lnTo>
                  <a:cubicBezTo>
                    <a:pt x="445" y="5403"/>
                    <a:pt x="463" y="5503"/>
                    <a:pt x="333" y="5700"/>
                  </a:cubicBezTo>
                  <a:cubicBezTo>
                    <a:pt x="333" y="5700"/>
                    <a:pt x="0" y="6350"/>
                    <a:pt x="0" y="6400"/>
                  </a:cubicBezTo>
                  <a:cubicBezTo>
                    <a:pt x="0" y="6467"/>
                    <a:pt x="0" y="6950"/>
                    <a:pt x="111" y="7050"/>
                  </a:cubicBezTo>
                  <a:cubicBezTo>
                    <a:pt x="222" y="7167"/>
                    <a:pt x="444" y="7433"/>
                    <a:pt x="444" y="7433"/>
                  </a:cubicBezTo>
                  <a:cubicBezTo>
                    <a:pt x="444" y="7433"/>
                    <a:pt x="556" y="7650"/>
                    <a:pt x="778" y="7733"/>
                  </a:cubicBezTo>
                  <a:cubicBezTo>
                    <a:pt x="1000" y="7817"/>
                    <a:pt x="1667" y="8133"/>
                    <a:pt x="1667" y="8133"/>
                  </a:cubicBezTo>
                  <a:cubicBezTo>
                    <a:pt x="1667" y="8133"/>
                    <a:pt x="3111" y="8633"/>
                    <a:pt x="3111" y="8700"/>
                  </a:cubicBezTo>
                  <a:cubicBezTo>
                    <a:pt x="3222" y="8767"/>
                    <a:pt x="3111" y="9050"/>
                    <a:pt x="3111" y="9100"/>
                  </a:cubicBezTo>
                  <a:cubicBezTo>
                    <a:pt x="3000" y="9150"/>
                    <a:pt x="2111" y="9500"/>
                    <a:pt x="2111" y="9567"/>
                  </a:cubicBezTo>
                  <a:cubicBezTo>
                    <a:pt x="2000" y="9633"/>
                    <a:pt x="2000" y="10000"/>
                    <a:pt x="2000" y="10000"/>
                  </a:cubicBezTo>
                  <a:close/>
                </a:path>
              </a:pathLst>
            </a:custGeom>
            <a:solidFill>
              <a:srgbClr val="CAC0DA"/>
            </a:solidFill>
            <a:ln w="6350" cap="flat">
              <a:solidFill>
                <a:srgbClr val="532F8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prstClr val="black"/>
                </a:solidFill>
                <a:latin typeface="Imago"/>
              </a:endParaRPr>
            </a:p>
          </p:txBody>
        </p:sp>
        <p:sp>
          <p:nvSpPr>
            <p:cNvPr id="3363" name="Freeform 388"/>
            <p:cNvSpPr>
              <a:spLocks/>
            </p:cNvSpPr>
            <p:nvPr/>
          </p:nvSpPr>
          <p:spPr bwMode="auto">
            <a:xfrm>
              <a:off x="3043659" y="2685454"/>
              <a:ext cx="279568" cy="1878001"/>
            </a:xfrm>
            <a:custGeom>
              <a:avLst/>
              <a:gdLst>
                <a:gd name="T0" fmla="*/ 28 w 99"/>
                <a:gd name="T1" fmla="*/ 665 h 665"/>
                <a:gd name="T2" fmla="*/ 69 w 99"/>
                <a:gd name="T3" fmla="*/ 665 h 665"/>
                <a:gd name="T4" fmla="*/ 68 w 99"/>
                <a:gd name="T5" fmla="*/ 635 h 665"/>
                <a:gd name="T6" fmla="*/ 63 w 99"/>
                <a:gd name="T7" fmla="*/ 609 h 665"/>
                <a:gd name="T8" fmla="*/ 63 w 99"/>
                <a:gd name="T9" fmla="*/ 595 h 665"/>
                <a:gd name="T10" fmla="*/ 79 w 99"/>
                <a:gd name="T11" fmla="*/ 562 h 665"/>
                <a:gd name="T12" fmla="*/ 90 w 99"/>
                <a:gd name="T13" fmla="*/ 531 h 665"/>
                <a:gd name="T14" fmla="*/ 96 w 99"/>
                <a:gd name="T15" fmla="*/ 477 h 665"/>
                <a:gd name="T16" fmla="*/ 99 w 99"/>
                <a:gd name="T17" fmla="*/ 442 h 665"/>
                <a:gd name="T18" fmla="*/ 88 w 99"/>
                <a:gd name="T19" fmla="*/ 398 h 665"/>
                <a:gd name="T20" fmla="*/ 76 w 99"/>
                <a:gd name="T21" fmla="*/ 350 h 665"/>
                <a:gd name="T22" fmla="*/ 66 w 99"/>
                <a:gd name="T23" fmla="*/ 303 h 665"/>
                <a:gd name="T24" fmla="*/ 60 w 99"/>
                <a:gd name="T25" fmla="*/ 264 h 665"/>
                <a:gd name="T26" fmla="*/ 55 w 99"/>
                <a:gd name="T27" fmla="*/ 213 h 665"/>
                <a:gd name="T28" fmla="*/ 53 w 99"/>
                <a:gd name="T29" fmla="*/ 163 h 665"/>
                <a:gd name="T30" fmla="*/ 52 w 99"/>
                <a:gd name="T31" fmla="*/ 121 h 665"/>
                <a:gd name="T32" fmla="*/ 51 w 99"/>
                <a:gd name="T33" fmla="*/ 73 h 665"/>
                <a:gd name="T34" fmla="*/ 51 w 99"/>
                <a:gd name="T35" fmla="*/ 0 h 665"/>
                <a:gd name="T36" fmla="*/ 47 w 99"/>
                <a:gd name="T37" fmla="*/ 0 h 665"/>
                <a:gd name="T38" fmla="*/ 46 w 99"/>
                <a:gd name="T39" fmla="*/ 73 h 665"/>
                <a:gd name="T40" fmla="*/ 46 w 99"/>
                <a:gd name="T41" fmla="*/ 121 h 665"/>
                <a:gd name="T42" fmla="*/ 46 w 99"/>
                <a:gd name="T43" fmla="*/ 163 h 665"/>
                <a:gd name="T44" fmla="*/ 43 w 99"/>
                <a:gd name="T45" fmla="*/ 213 h 665"/>
                <a:gd name="T46" fmla="*/ 39 w 99"/>
                <a:gd name="T47" fmla="*/ 258 h 665"/>
                <a:gd name="T48" fmla="*/ 32 w 99"/>
                <a:gd name="T49" fmla="*/ 309 h 665"/>
                <a:gd name="T50" fmla="*/ 24 w 99"/>
                <a:gd name="T51" fmla="*/ 349 h 665"/>
                <a:gd name="T52" fmla="*/ 11 w 99"/>
                <a:gd name="T53" fmla="*/ 402 h 665"/>
                <a:gd name="T54" fmla="*/ 0 w 99"/>
                <a:gd name="T55" fmla="*/ 437 h 665"/>
                <a:gd name="T56" fmla="*/ 0 w 99"/>
                <a:gd name="T57" fmla="*/ 476 h 665"/>
                <a:gd name="T58" fmla="*/ 9 w 99"/>
                <a:gd name="T59" fmla="*/ 536 h 665"/>
                <a:gd name="T60" fmla="*/ 13 w 99"/>
                <a:gd name="T61" fmla="*/ 549 h 665"/>
                <a:gd name="T62" fmla="*/ 29 w 99"/>
                <a:gd name="T63" fmla="*/ 579 h 665"/>
                <a:gd name="T64" fmla="*/ 35 w 99"/>
                <a:gd name="T65" fmla="*/ 597 h 665"/>
                <a:gd name="T66" fmla="*/ 29 w 99"/>
                <a:gd name="T67" fmla="*/ 635 h 665"/>
                <a:gd name="T68" fmla="*/ 28 w 99"/>
                <a:gd name="T69" fmla="*/ 665 h 665"/>
                <a:gd name="connsiteX0" fmla="*/ 2828 w 10006"/>
                <a:gd name="connsiteY0" fmla="*/ 10000 h 10000"/>
                <a:gd name="connsiteX1" fmla="*/ 6970 w 10006"/>
                <a:gd name="connsiteY1" fmla="*/ 10000 h 10000"/>
                <a:gd name="connsiteX2" fmla="*/ 6869 w 10006"/>
                <a:gd name="connsiteY2" fmla="*/ 9549 h 10000"/>
                <a:gd name="connsiteX3" fmla="*/ 6364 w 10006"/>
                <a:gd name="connsiteY3" fmla="*/ 9158 h 10000"/>
                <a:gd name="connsiteX4" fmla="*/ 6364 w 10006"/>
                <a:gd name="connsiteY4" fmla="*/ 8947 h 10000"/>
                <a:gd name="connsiteX5" fmla="*/ 7980 w 10006"/>
                <a:gd name="connsiteY5" fmla="*/ 8451 h 10000"/>
                <a:gd name="connsiteX6" fmla="*/ 9091 w 10006"/>
                <a:gd name="connsiteY6" fmla="*/ 7985 h 10000"/>
                <a:gd name="connsiteX7" fmla="*/ 9697 w 10006"/>
                <a:gd name="connsiteY7" fmla="*/ 7173 h 10000"/>
                <a:gd name="connsiteX8" fmla="*/ 10000 w 10006"/>
                <a:gd name="connsiteY8" fmla="*/ 6647 h 10000"/>
                <a:gd name="connsiteX9" fmla="*/ 8889 w 10006"/>
                <a:gd name="connsiteY9" fmla="*/ 5985 h 10000"/>
                <a:gd name="connsiteX10" fmla="*/ 7677 w 10006"/>
                <a:gd name="connsiteY10" fmla="*/ 5263 h 10000"/>
                <a:gd name="connsiteX11" fmla="*/ 6667 w 10006"/>
                <a:gd name="connsiteY11" fmla="*/ 4556 h 10000"/>
                <a:gd name="connsiteX12" fmla="*/ 6061 w 10006"/>
                <a:gd name="connsiteY12" fmla="*/ 3970 h 10000"/>
                <a:gd name="connsiteX13" fmla="*/ 5556 w 10006"/>
                <a:gd name="connsiteY13" fmla="*/ 3203 h 10000"/>
                <a:gd name="connsiteX14" fmla="*/ 5354 w 10006"/>
                <a:gd name="connsiteY14" fmla="*/ 2451 h 10000"/>
                <a:gd name="connsiteX15" fmla="*/ 5253 w 10006"/>
                <a:gd name="connsiteY15" fmla="*/ 1820 h 10000"/>
                <a:gd name="connsiteX16" fmla="*/ 5152 w 10006"/>
                <a:gd name="connsiteY16" fmla="*/ 1098 h 10000"/>
                <a:gd name="connsiteX17" fmla="*/ 5152 w 10006"/>
                <a:gd name="connsiteY17" fmla="*/ 0 h 10000"/>
                <a:gd name="connsiteX18" fmla="*/ 4747 w 10006"/>
                <a:gd name="connsiteY18" fmla="*/ 0 h 10000"/>
                <a:gd name="connsiteX19" fmla="*/ 4646 w 10006"/>
                <a:gd name="connsiteY19" fmla="*/ 1098 h 10000"/>
                <a:gd name="connsiteX20" fmla="*/ 4646 w 10006"/>
                <a:gd name="connsiteY20" fmla="*/ 1820 h 10000"/>
                <a:gd name="connsiteX21" fmla="*/ 4646 w 10006"/>
                <a:gd name="connsiteY21" fmla="*/ 2451 h 10000"/>
                <a:gd name="connsiteX22" fmla="*/ 4343 w 10006"/>
                <a:gd name="connsiteY22" fmla="*/ 3203 h 10000"/>
                <a:gd name="connsiteX23" fmla="*/ 3939 w 10006"/>
                <a:gd name="connsiteY23" fmla="*/ 3880 h 10000"/>
                <a:gd name="connsiteX24" fmla="*/ 3232 w 10006"/>
                <a:gd name="connsiteY24" fmla="*/ 4647 h 10000"/>
                <a:gd name="connsiteX25" fmla="*/ 2424 w 10006"/>
                <a:gd name="connsiteY25" fmla="*/ 5248 h 10000"/>
                <a:gd name="connsiteX26" fmla="*/ 1111 w 10006"/>
                <a:gd name="connsiteY26" fmla="*/ 6045 h 10000"/>
                <a:gd name="connsiteX27" fmla="*/ 0 w 10006"/>
                <a:gd name="connsiteY27" fmla="*/ 6571 h 10000"/>
                <a:gd name="connsiteX28" fmla="*/ 0 w 10006"/>
                <a:gd name="connsiteY28" fmla="*/ 7158 h 10000"/>
                <a:gd name="connsiteX29" fmla="*/ 909 w 10006"/>
                <a:gd name="connsiteY29" fmla="*/ 8060 h 10000"/>
                <a:gd name="connsiteX30" fmla="*/ 1313 w 10006"/>
                <a:gd name="connsiteY30" fmla="*/ 8256 h 10000"/>
                <a:gd name="connsiteX31" fmla="*/ 2929 w 10006"/>
                <a:gd name="connsiteY31" fmla="*/ 8707 h 10000"/>
                <a:gd name="connsiteX32" fmla="*/ 3535 w 10006"/>
                <a:gd name="connsiteY32" fmla="*/ 8977 h 10000"/>
                <a:gd name="connsiteX33" fmla="*/ 2929 w 10006"/>
                <a:gd name="connsiteY33" fmla="*/ 9549 h 10000"/>
                <a:gd name="connsiteX34" fmla="*/ 2828 w 10006"/>
                <a:gd name="connsiteY34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0006" h="10000">
                  <a:moveTo>
                    <a:pt x="2828" y="10000"/>
                  </a:moveTo>
                  <a:lnTo>
                    <a:pt x="6970" y="10000"/>
                  </a:lnTo>
                  <a:cubicBezTo>
                    <a:pt x="6970" y="10000"/>
                    <a:pt x="6869" y="9609"/>
                    <a:pt x="6869" y="9549"/>
                  </a:cubicBezTo>
                  <a:cubicBezTo>
                    <a:pt x="6869" y="9489"/>
                    <a:pt x="6364" y="9203"/>
                    <a:pt x="6364" y="9158"/>
                  </a:cubicBezTo>
                  <a:lnTo>
                    <a:pt x="6364" y="8947"/>
                  </a:lnTo>
                  <a:lnTo>
                    <a:pt x="7980" y="8451"/>
                  </a:lnTo>
                  <a:cubicBezTo>
                    <a:pt x="7980" y="8451"/>
                    <a:pt x="9091" y="8060"/>
                    <a:pt x="9091" y="7985"/>
                  </a:cubicBezTo>
                  <a:cubicBezTo>
                    <a:pt x="9192" y="7910"/>
                    <a:pt x="9697" y="7173"/>
                    <a:pt x="9697" y="7173"/>
                  </a:cubicBezTo>
                  <a:cubicBezTo>
                    <a:pt x="9697" y="7173"/>
                    <a:pt x="10057" y="6867"/>
                    <a:pt x="10000" y="6647"/>
                  </a:cubicBezTo>
                  <a:cubicBezTo>
                    <a:pt x="9943" y="6427"/>
                    <a:pt x="8889" y="5985"/>
                    <a:pt x="8889" y="5985"/>
                  </a:cubicBezTo>
                  <a:lnTo>
                    <a:pt x="7677" y="5263"/>
                  </a:lnTo>
                  <a:cubicBezTo>
                    <a:pt x="7677" y="5263"/>
                    <a:pt x="6667" y="4571"/>
                    <a:pt x="6667" y="4556"/>
                  </a:cubicBezTo>
                  <a:cubicBezTo>
                    <a:pt x="6566" y="4526"/>
                    <a:pt x="6061" y="4105"/>
                    <a:pt x="6061" y="3970"/>
                  </a:cubicBezTo>
                  <a:cubicBezTo>
                    <a:pt x="5960" y="3835"/>
                    <a:pt x="5556" y="3203"/>
                    <a:pt x="5556" y="3203"/>
                  </a:cubicBezTo>
                  <a:lnTo>
                    <a:pt x="5354" y="2451"/>
                  </a:lnTo>
                  <a:lnTo>
                    <a:pt x="5253" y="1820"/>
                  </a:lnTo>
                  <a:cubicBezTo>
                    <a:pt x="5253" y="1820"/>
                    <a:pt x="5152" y="1128"/>
                    <a:pt x="5152" y="1098"/>
                  </a:cubicBezTo>
                  <a:lnTo>
                    <a:pt x="5152" y="0"/>
                  </a:lnTo>
                  <a:lnTo>
                    <a:pt x="4747" y="0"/>
                  </a:lnTo>
                  <a:lnTo>
                    <a:pt x="4646" y="1098"/>
                  </a:lnTo>
                  <a:lnTo>
                    <a:pt x="4646" y="1820"/>
                  </a:lnTo>
                  <a:lnTo>
                    <a:pt x="4646" y="2451"/>
                  </a:lnTo>
                  <a:cubicBezTo>
                    <a:pt x="4646" y="2496"/>
                    <a:pt x="4343" y="3203"/>
                    <a:pt x="4343" y="3203"/>
                  </a:cubicBezTo>
                  <a:cubicBezTo>
                    <a:pt x="4343" y="3203"/>
                    <a:pt x="4040" y="3820"/>
                    <a:pt x="3939" y="3880"/>
                  </a:cubicBezTo>
                  <a:cubicBezTo>
                    <a:pt x="3838" y="3955"/>
                    <a:pt x="3232" y="4647"/>
                    <a:pt x="3232" y="4647"/>
                  </a:cubicBezTo>
                  <a:lnTo>
                    <a:pt x="2424" y="5248"/>
                  </a:lnTo>
                  <a:lnTo>
                    <a:pt x="1111" y="6045"/>
                  </a:lnTo>
                  <a:cubicBezTo>
                    <a:pt x="1111" y="6045"/>
                    <a:pt x="101" y="6376"/>
                    <a:pt x="0" y="6571"/>
                  </a:cubicBezTo>
                  <a:lnTo>
                    <a:pt x="0" y="7158"/>
                  </a:lnTo>
                  <a:cubicBezTo>
                    <a:pt x="101" y="7248"/>
                    <a:pt x="808" y="8000"/>
                    <a:pt x="909" y="8060"/>
                  </a:cubicBezTo>
                  <a:cubicBezTo>
                    <a:pt x="1010" y="8105"/>
                    <a:pt x="1212" y="8195"/>
                    <a:pt x="1313" y="8256"/>
                  </a:cubicBezTo>
                  <a:cubicBezTo>
                    <a:pt x="1515" y="8331"/>
                    <a:pt x="2929" y="8707"/>
                    <a:pt x="2929" y="8707"/>
                  </a:cubicBezTo>
                  <a:cubicBezTo>
                    <a:pt x="2929" y="8707"/>
                    <a:pt x="3535" y="8962"/>
                    <a:pt x="3535" y="8977"/>
                  </a:cubicBezTo>
                  <a:cubicBezTo>
                    <a:pt x="3535" y="9113"/>
                    <a:pt x="2929" y="9489"/>
                    <a:pt x="2929" y="9549"/>
                  </a:cubicBezTo>
                  <a:cubicBezTo>
                    <a:pt x="2929" y="9579"/>
                    <a:pt x="2828" y="10000"/>
                    <a:pt x="2828" y="10000"/>
                  </a:cubicBezTo>
                  <a:close/>
                </a:path>
              </a:pathLst>
            </a:custGeom>
            <a:solidFill>
              <a:srgbClr val="DBC2C5"/>
            </a:solidFill>
            <a:ln w="6350" cap="flat">
              <a:solidFill>
                <a:srgbClr val="89363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prstClr val="black"/>
                </a:solidFill>
                <a:latin typeface="Imago"/>
              </a:endParaRPr>
            </a:p>
          </p:txBody>
        </p:sp>
        <p:sp>
          <p:nvSpPr>
            <p:cNvPr id="3364" name="Freeform 389"/>
            <p:cNvSpPr>
              <a:spLocks/>
            </p:cNvSpPr>
            <p:nvPr/>
          </p:nvSpPr>
          <p:spPr bwMode="auto">
            <a:xfrm>
              <a:off x="3483397" y="2768004"/>
              <a:ext cx="246063" cy="1795463"/>
            </a:xfrm>
            <a:custGeom>
              <a:avLst/>
              <a:gdLst>
                <a:gd name="T0" fmla="*/ 21 w 87"/>
                <a:gd name="T1" fmla="*/ 635 h 635"/>
                <a:gd name="T2" fmla="*/ 67 w 87"/>
                <a:gd name="T3" fmla="*/ 635 h 635"/>
                <a:gd name="T4" fmla="*/ 67 w 87"/>
                <a:gd name="T5" fmla="*/ 611 h 635"/>
                <a:gd name="T6" fmla="*/ 59 w 87"/>
                <a:gd name="T7" fmla="*/ 573 h 635"/>
                <a:gd name="T8" fmla="*/ 59 w 87"/>
                <a:gd name="T9" fmla="*/ 564 h 635"/>
                <a:gd name="T10" fmla="*/ 80 w 87"/>
                <a:gd name="T11" fmla="*/ 506 h 635"/>
                <a:gd name="T12" fmla="*/ 81 w 87"/>
                <a:gd name="T13" fmla="*/ 450 h 635"/>
                <a:gd name="T14" fmla="*/ 87 w 87"/>
                <a:gd name="T15" fmla="*/ 418 h 635"/>
                <a:gd name="T16" fmla="*/ 87 w 87"/>
                <a:gd name="T17" fmla="*/ 376 h 635"/>
                <a:gd name="T18" fmla="*/ 85 w 87"/>
                <a:gd name="T19" fmla="*/ 355 h 635"/>
                <a:gd name="T20" fmla="*/ 80 w 87"/>
                <a:gd name="T21" fmla="*/ 319 h 635"/>
                <a:gd name="T22" fmla="*/ 67 w 87"/>
                <a:gd name="T23" fmla="*/ 278 h 635"/>
                <a:gd name="T24" fmla="*/ 56 w 87"/>
                <a:gd name="T25" fmla="*/ 241 h 635"/>
                <a:gd name="T26" fmla="*/ 51 w 87"/>
                <a:gd name="T27" fmla="*/ 217 h 635"/>
                <a:gd name="T28" fmla="*/ 47 w 87"/>
                <a:gd name="T29" fmla="*/ 191 h 635"/>
                <a:gd name="T30" fmla="*/ 46 w 87"/>
                <a:gd name="T31" fmla="*/ 161 h 635"/>
                <a:gd name="T32" fmla="*/ 45 w 87"/>
                <a:gd name="T33" fmla="*/ 50 h 635"/>
                <a:gd name="T34" fmla="*/ 45 w 87"/>
                <a:gd name="T35" fmla="*/ 0 h 635"/>
                <a:gd name="T36" fmla="*/ 43 w 87"/>
                <a:gd name="T37" fmla="*/ 0 h 635"/>
                <a:gd name="T38" fmla="*/ 42 w 87"/>
                <a:gd name="T39" fmla="*/ 161 h 635"/>
                <a:gd name="T40" fmla="*/ 37 w 87"/>
                <a:gd name="T41" fmla="*/ 217 h 635"/>
                <a:gd name="T42" fmla="*/ 31 w 87"/>
                <a:gd name="T43" fmla="*/ 243 h 635"/>
                <a:gd name="T44" fmla="*/ 21 w 87"/>
                <a:gd name="T45" fmla="*/ 279 h 635"/>
                <a:gd name="T46" fmla="*/ 9 w 87"/>
                <a:gd name="T47" fmla="*/ 321 h 635"/>
                <a:gd name="T48" fmla="*/ 4 w 87"/>
                <a:gd name="T49" fmla="*/ 353 h 635"/>
                <a:gd name="T50" fmla="*/ 1 w 87"/>
                <a:gd name="T51" fmla="*/ 376 h 635"/>
                <a:gd name="T52" fmla="*/ 1 w 87"/>
                <a:gd name="T53" fmla="*/ 415 h 635"/>
                <a:gd name="T54" fmla="*/ 7 w 87"/>
                <a:gd name="T55" fmla="*/ 450 h 635"/>
                <a:gd name="T56" fmla="*/ 9 w 87"/>
                <a:gd name="T57" fmla="*/ 465 h 635"/>
                <a:gd name="T58" fmla="*/ 9 w 87"/>
                <a:gd name="T59" fmla="*/ 508 h 635"/>
                <a:gd name="T60" fmla="*/ 28 w 87"/>
                <a:gd name="T61" fmla="*/ 565 h 635"/>
                <a:gd name="T62" fmla="*/ 29 w 87"/>
                <a:gd name="T63" fmla="*/ 573 h 635"/>
                <a:gd name="T64" fmla="*/ 21 w 87"/>
                <a:gd name="T65" fmla="*/ 610 h 635"/>
                <a:gd name="T66" fmla="*/ 21 w 87"/>
                <a:gd name="T67" fmla="*/ 635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7" h="635">
                  <a:moveTo>
                    <a:pt x="21" y="635"/>
                  </a:moveTo>
                  <a:cubicBezTo>
                    <a:pt x="67" y="635"/>
                    <a:pt x="67" y="635"/>
                    <a:pt x="67" y="635"/>
                  </a:cubicBezTo>
                  <a:cubicBezTo>
                    <a:pt x="67" y="635"/>
                    <a:pt x="67" y="613"/>
                    <a:pt x="67" y="611"/>
                  </a:cubicBezTo>
                  <a:cubicBezTo>
                    <a:pt x="67" y="609"/>
                    <a:pt x="59" y="573"/>
                    <a:pt x="59" y="573"/>
                  </a:cubicBezTo>
                  <a:cubicBezTo>
                    <a:pt x="59" y="564"/>
                    <a:pt x="59" y="564"/>
                    <a:pt x="59" y="564"/>
                  </a:cubicBezTo>
                  <a:cubicBezTo>
                    <a:pt x="59" y="564"/>
                    <a:pt x="79" y="510"/>
                    <a:pt x="80" y="506"/>
                  </a:cubicBezTo>
                  <a:cubicBezTo>
                    <a:pt x="81" y="502"/>
                    <a:pt x="81" y="450"/>
                    <a:pt x="81" y="450"/>
                  </a:cubicBezTo>
                  <a:cubicBezTo>
                    <a:pt x="81" y="450"/>
                    <a:pt x="87" y="422"/>
                    <a:pt x="87" y="418"/>
                  </a:cubicBezTo>
                  <a:cubicBezTo>
                    <a:pt x="87" y="413"/>
                    <a:pt x="87" y="379"/>
                    <a:pt x="87" y="376"/>
                  </a:cubicBezTo>
                  <a:cubicBezTo>
                    <a:pt x="87" y="373"/>
                    <a:pt x="86" y="358"/>
                    <a:pt x="85" y="355"/>
                  </a:cubicBezTo>
                  <a:cubicBezTo>
                    <a:pt x="85" y="352"/>
                    <a:pt x="81" y="322"/>
                    <a:pt x="80" y="319"/>
                  </a:cubicBezTo>
                  <a:cubicBezTo>
                    <a:pt x="79" y="316"/>
                    <a:pt x="67" y="278"/>
                    <a:pt x="67" y="278"/>
                  </a:cubicBezTo>
                  <a:cubicBezTo>
                    <a:pt x="56" y="241"/>
                    <a:pt x="56" y="241"/>
                    <a:pt x="56" y="241"/>
                  </a:cubicBezTo>
                  <a:cubicBezTo>
                    <a:pt x="51" y="217"/>
                    <a:pt x="51" y="217"/>
                    <a:pt x="51" y="217"/>
                  </a:cubicBezTo>
                  <a:cubicBezTo>
                    <a:pt x="47" y="191"/>
                    <a:pt x="47" y="191"/>
                    <a:pt x="47" y="191"/>
                  </a:cubicBezTo>
                  <a:cubicBezTo>
                    <a:pt x="46" y="161"/>
                    <a:pt x="46" y="161"/>
                    <a:pt x="46" y="161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161"/>
                    <a:pt x="42" y="161"/>
                    <a:pt x="42" y="161"/>
                  </a:cubicBezTo>
                  <a:cubicBezTo>
                    <a:pt x="37" y="217"/>
                    <a:pt x="37" y="217"/>
                    <a:pt x="37" y="217"/>
                  </a:cubicBezTo>
                  <a:cubicBezTo>
                    <a:pt x="31" y="243"/>
                    <a:pt x="31" y="243"/>
                    <a:pt x="31" y="243"/>
                  </a:cubicBezTo>
                  <a:cubicBezTo>
                    <a:pt x="21" y="279"/>
                    <a:pt x="21" y="279"/>
                    <a:pt x="21" y="279"/>
                  </a:cubicBezTo>
                  <a:cubicBezTo>
                    <a:pt x="21" y="279"/>
                    <a:pt x="9" y="318"/>
                    <a:pt x="9" y="321"/>
                  </a:cubicBezTo>
                  <a:cubicBezTo>
                    <a:pt x="8" y="323"/>
                    <a:pt x="4" y="350"/>
                    <a:pt x="4" y="353"/>
                  </a:cubicBezTo>
                  <a:cubicBezTo>
                    <a:pt x="3" y="355"/>
                    <a:pt x="1" y="374"/>
                    <a:pt x="1" y="376"/>
                  </a:cubicBezTo>
                  <a:cubicBezTo>
                    <a:pt x="1" y="378"/>
                    <a:pt x="0" y="411"/>
                    <a:pt x="1" y="415"/>
                  </a:cubicBezTo>
                  <a:cubicBezTo>
                    <a:pt x="2" y="419"/>
                    <a:pt x="7" y="450"/>
                    <a:pt x="7" y="450"/>
                  </a:cubicBezTo>
                  <a:cubicBezTo>
                    <a:pt x="9" y="465"/>
                    <a:pt x="9" y="465"/>
                    <a:pt x="9" y="465"/>
                  </a:cubicBezTo>
                  <a:cubicBezTo>
                    <a:pt x="9" y="465"/>
                    <a:pt x="8" y="503"/>
                    <a:pt x="9" y="508"/>
                  </a:cubicBezTo>
                  <a:cubicBezTo>
                    <a:pt x="10" y="512"/>
                    <a:pt x="28" y="565"/>
                    <a:pt x="28" y="565"/>
                  </a:cubicBezTo>
                  <a:cubicBezTo>
                    <a:pt x="29" y="573"/>
                    <a:pt x="29" y="573"/>
                    <a:pt x="29" y="573"/>
                  </a:cubicBezTo>
                  <a:cubicBezTo>
                    <a:pt x="29" y="573"/>
                    <a:pt x="21" y="609"/>
                    <a:pt x="21" y="610"/>
                  </a:cubicBezTo>
                  <a:cubicBezTo>
                    <a:pt x="21" y="612"/>
                    <a:pt x="21" y="635"/>
                    <a:pt x="21" y="635"/>
                  </a:cubicBezTo>
                  <a:close/>
                </a:path>
              </a:pathLst>
            </a:custGeom>
            <a:solidFill>
              <a:srgbClr val="FCE8E7"/>
            </a:solidFill>
            <a:ln w="6350" cap="flat">
              <a:solidFill>
                <a:srgbClr val="F5B1A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prstClr val="black"/>
                </a:solidFill>
                <a:latin typeface="Imago"/>
              </a:endParaRPr>
            </a:p>
          </p:txBody>
        </p:sp>
        <p:sp>
          <p:nvSpPr>
            <p:cNvPr id="3365" name="Freeform 390"/>
            <p:cNvSpPr>
              <a:spLocks/>
            </p:cNvSpPr>
            <p:nvPr/>
          </p:nvSpPr>
          <p:spPr bwMode="auto">
            <a:xfrm>
              <a:off x="3873922" y="3042642"/>
              <a:ext cx="330200" cy="1520813"/>
            </a:xfrm>
            <a:custGeom>
              <a:avLst/>
              <a:gdLst>
                <a:gd name="T0" fmla="*/ 33 w 117"/>
                <a:gd name="T1" fmla="*/ 539 h 539"/>
                <a:gd name="T2" fmla="*/ 83 w 117"/>
                <a:gd name="T3" fmla="*/ 539 h 539"/>
                <a:gd name="T4" fmla="*/ 83 w 117"/>
                <a:gd name="T5" fmla="*/ 529 h 539"/>
                <a:gd name="T6" fmla="*/ 65 w 117"/>
                <a:gd name="T7" fmla="*/ 484 h 539"/>
                <a:gd name="T8" fmla="*/ 65 w 117"/>
                <a:gd name="T9" fmla="*/ 469 h 539"/>
                <a:gd name="T10" fmla="*/ 67 w 117"/>
                <a:gd name="T11" fmla="*/ 460 h 539"/>
                <a:gd name="T12" fmla="*/ 85 w 117"/>
                <a:gd name="T13" fmla="*/ 421 h 539"/>
                <a:gd name="T14" fmla="*/ 88 w 117"/>
                <a:gd name="T15" fmla="*/ 402 h 539"/>
                <a:gd name="T16" fmla="*/ 88 w 117"/>
                <a:gd name="T17" fmla="*/ 380 h 539"/>
                <a:gd name="T18" fmla="*/ 103 w 117"/>
                <a:gd name="T19" fmla="*/ 338 h 539"/>
                <a:gd name="T20" fmla="*/ 116 w 117"/>
                <a:gd name="T21" fmla="*/ 300 h 539"/>
                <a:gd name="T22" fmla="*/ 117 w 117"/>
                <a:gd name="T23" fmla="*/ 276 h 539"/>
                <a:gd name="T24" fmla="*/ 104 w 117"/>
                <a:gd name="T25" fmla="*/ 240 h 539"/>
                <a:gd name="T26" fmla="*/ 90 w 117"/>
                <a:gd name="T27" fmla="*/ 199 h 539"/>
                <a:gd name="T28" fmla="*/ 75 w 117"/>
                <a:gd name="T29" fmla="*/ 157 h 539"/>
                <a:gd name="T30" fmla="*/ 62 w 117"/>
                <a:gd name="T31" fmla="*/ 121 h 539"/>
                <a:gd name="T32" fmla="*/ 61 w 117"/>
                <a:gd name="T33" fmla="*/ 116 h 539"/>
                <a:gd name="T34" fmla="*/ 61 w 117"/>
                <a:gd name="T35" fmla="*/ 97 h 539"/>
                <a:gd name="T36" fmla="*/ 59 w 117"/>
                <a:gd name="T37" fmla="*/ 95 h 539"/>
                <a:gd name="T38" fmla="*/ 59 w 117"/>
                <a:gd name="T39" fmla="*/ 44 h 539"/>
                <a:gd name="T40" fmla="*/ 59 w 117"/>
                <a:gd name="T41" fmla="*/ 0 h 539"/>
                <a:gd name="T42" fmla="*/ 55 w 117"/>
                <a:gd name="T43" fmla="*/ 0 h 539"/>
                <a:gd name="T44" fmla="*/ 55 w 117"/>
                <a:gd name="T45" fmla="*/ 33 h 539"/>
                <a:gd name="T46" fmla="*/ 55 w 117"/>
                <a:gd name="T47" fmla="*/ 93 h 539"/>
                <a:gd name="T48" fmla="*/ 53 w 117"/>
                <a:gd name="T49" fmla="*/ 95 h 539"/>
                <a:gd name="T50" fmla="*/ 53 w 117"/>
                <a:gd name="T51" fmla="*/ 111 h 539"/>
                <a:gd name="T52" fmla="*/ 51 w 117"/>
                <a:gd name="T53" fmla="*/ 112 h 539"/>
                <a:gd name="T54" fmla="*/ 51 w 117"/>
                <a:gd name="T55" fmla="*/ 118 h 539"/>
                <a:gd name="T56" fmla="*/ 51 w 117"/>
                <a:gd name="T57" fmla="*/ 127 h 539"/>
                <a:gd name="T58" fmla="*/ 24 w 117"/>
                <a:gd name="T59" fmla="*/ 202 h 539"/>
                <a:gd name="T60" fmla="*/ 0 w 117"/>
                <a:gd name="T61" fmla="*/ 274 h 539"/>
                <a:gd name="T62" fmla="*/ 0 w 117"/>
                <a:gd name="T63" fmla="*/ 296 h 539"/>
                <a:gd name="T64" fmla="*/ 0 w 117"/>
                <a:gd name="T65" fmla="*/ 301 h 539"/>
                <a:gd name="T66" fmla="*/ 9 w 117"/>
                <a:gd name="T67" fmla="*/ 328 h 539"/>
                <a:gd name="T68" fmla="*/ 29 w 117"/>
                <a:gd name="T69" fmla="*/ 381 h 539"/>
                <a:gd name="T70" fmla="*/ 29 w 117"/>
                <a:gd name="T71" fmla="*/ 410 h 539"/>
                <a:gd name="T72" fmla="*/ 29 w 117"/>
                <a:gd name="T73" fmla="*/ 421 h 539"/>
                <a:gd name="T74" fmla="*/ 49 w 117"/>
                <a:gd name="T75" fmla="*/ 461 h 539"/>
                <a:gd name="T76" fmla="*/ 51 w 117"/>
                <a:gd name="T77" fmla="*/ 469 h 539"/>
                <a:gd name="T78" fmla="*/ 51 w 117"/>
                <a:gd name="T79" fmla="*/ 485 h 539"/>
                <a:gd name="T80" fmla="*/ 33 w 117"/>
                <a:gd name="T81" fmla="*/ 529 h 539"/>
                <a:gd name="T82" fmla="*/ 33 w 117"/>
                <a:gd name="T83" fmla="*/ 539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7" h="539">
                  <a:moveTo>
                    <a:pt x="33" y="539"/>
                  </a:moveTo>
                  <a:cubicBezTo>
                    <a:pt x="83" y="539"/>
                    <a:pt x="83" y="539"/>
                    <a:pt x="83" y="539"/>
                  </a:cubicBezTo>
                  <a:cubicBezTo>
                    <a:pt x="83" y="539"/>
                    <a:pt x="83" y="530"/>
                    <a:pt x="83" y="529"/>
                  </a:cubicBezTo>
                  <a:cubicBezTo>
                    <a:pt x="83" y="528"/>
                    <a:pt x="65" y="484"/>
                    <a:pt x="65" y="484"/>
                  </a:cubicBezTo>
                  <a:cubicBezTo>
                    <a:pt x="65" y="484"/>
                    <a:pt x="65" y="468"/>
                    <a:pt x="65" y="469"/>
                  </a:cubicBezTo>
                  <a:cubicBezTo>
                    <a:pt x="65" y="470"/>
                    <a:pt x="66" y="461"/>
                    <a:pt x="67" y="460"/>
                  </a:cubicBezTo>
                  <a:cubicBezTo>
                    <a:pt x="67" y="459"/>
                    <a:pt x="84" y="422"/>
                    <a:pt x="85" y="421"/>
                  </a:cubicBezTo>
                  <a:cubicBezTo>
                    <a:pt x="85" y="420"/>
                    <a:pt x="88" y="403"/>
                    <a:pt x="88" y="402"/>
                  </a:cubicBezTo>
                  <a:cubicBezTo>
                    <a:pt x="88" y="401"/>
                    <a:pt x="88" y="380"/>
                    <a:pt x="88" y="380"/>
                  </a:cubicBezTo>
                  <a:cubicBezTo>
                    <a:pt x="103" y="338"/>
                    <a:pt x="103" y="338"/>
                    <a:pt x="103" y="338"/>
                  </a:cubicBezTo>
                  <a:cubicBezTo>
                    <a:pt x="103" y="338"/>
                    <a:pt x="116" y="302"/>
                    <a:pt x="116" y="300"/>
                  </a:cubicBezTo>
                  <a:cubicBezTo>
                    <a:pt x="116" y="298"/>
                    <a:pt x="117" y="277"/>
                    <a:pt x="117" y="276"/>
                  </a:cubicBezTo>
                  <a:cubicBezTo>
                    <a:pt x="117" y="275"/>
                    <a:pt x="104" y="240"/>
                    <a:pt x="104" y="240"/>
                  </a:cubicBezTo>
                  <a:cubicBezTo>
                    <a:pt x="90" y="199"/>
                    <a:pt x="90" y="199"/>
                    <a:pt x="90" y="199"/>
                  </a:cubicBezTo>
                  <a:cubicBezTo>
                    <a:pt x="75" y="157"/>
                    <a:pt x="75" y="157"/>
                    <a:pt x="75" y="157"/>
                  </a:cubicBezTo>
                  <a:cubicBezTo>
                    <a:pt x="62" y="121"/>
                    <a:pt x="62" y="121"/>
                    <a:pt x="62" y="121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59" y="44"/>
                    <a:pt x="59" y="44"/>
                    <a:pt x="59" y="44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5"/>
                    <a:pt x="53" y="95"/>
                    <a:pt x="53" y="95"/>
                  </a:cubicBezTo>
                  <a:cubicBezTo>
                    <a:pt x="53" y="111"/>
                    <a:pt x="53" y="111"/>
                    <a:pt x="53" y="111"/>
                  </a:cubicBezTo>
                  <a:cubicBezTo>
                    <a:pt x="51" y="112"/>
                    <a:pt x="51" y="112"/>
                    <a:pt x="51" y="112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1" y="127"/>
                    <a:pt x="51" y="127"/>
                    <a:pt x="51" y="127"/>
                  </a:cubicBezTo>
                  <a:cubicBezTo>
                    <a:pt x="24" y="202"/>
                    <a:pt x="24" y="202"/>
                    <a:pt x="24" y="202"/>
                  </a:cubicBezTo>
                  <a:cubicBezTo>
                    <a:pt x="24" y="202"/>
                    <a:pt x="0" y="273"/>
                    <a:pt x="0" y="274"/>
                  </a:cubicBezTo>
                  <a:cubicBezTo>
                    <a:pt x="0" y="275"/>
                    <a:pt x="0" y="296"/>
                    <a:pt x="0" y="296"/>
                  </a:cubicBezTo>
                  <a:cubicBezTo>
                    <a:pt x="0" y="296"/>
                    <a:pt x="0" y="299"/>
                    <a:pt x="0" y="301"/>
                  </a:cubicBezTo>
                  <a:cubicBezTo>
                    <a:pt x="0" y="303"/>
                    <a:pt x="9" y="328"/>
                    <a:pt x="9" y="328"/>
                  </a:cubicBezTo>
                  <a:cubicBezTo>
                    <a:pt x="29" y="381"/>
                    <a:pt x="29" y="381"/>
                    <a:pt x="29" y="381"/>
                  </a:cubicBezTo>
                  <a:cubicBezTo>
                    <a:pt x="29" y="410"/>
                    <a:pt x="29" y="410"/>
                    <a:pt x="29" y="410"/>
                  </a:cubicBezTo>
                  <a:cubicBezTo>
                    <a:pt x="29" y="410"/>
                    <a:pt x="28" y="420"/>
                    <a:pt x="29" y="421"/>
                  </a:cubicBezTo>
                  <a:cubicBezTo>
                    <a:pt x="29" y="423"/>
                    <a:pt x="48" y="459"/>
                    <a:pt x="49" y="461"/>
                  </a:cubicBezTo>
                  <a:cubicBezTo>
                    <a:pt x="50" y="463"/>
                    <a:pt x="51" y="467"/>
                    <a:pt x="51" y="469"/>
                  </a:cubicBezTo>
                  <a:cubicBezTo>
                    <a:pt x="51" y="471"/>
                    <a:pt x="51" y="485"/>
                    <a:pt x="51" y="485"/>
                  </a:cubicBezTo>
                  <a:cubicBezTo>
                    <a:pt x="51" y="485"/>
                    <a:pt x="33" y="527"/>
                    <a:pt x="33" y="529"/>
                  </a:cubicBezTo>
                  <a:cubicBezTo>
                    <a:pt x="33" y="531"/>
                    <a:pt x="33" y="539"/>
                    <a:pt x="33" y="539"/>
                  </a:cubicBezTo>
                  <a:close/>
                </a:path>
              </a:pathLst>
            </a:custGeom>
            <a:solidFill>
              <a:srgbClr val="CEEEFD"/>
            </a:solidFill>
            <a:ln w="6350" cap="flat">
              <a:solidFill>
                <a:srgbClr val="60C9F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prstClr val="black"/>
                </a:solidFill>
                <a:latin typeface="Imago"/>
              </a:endParaRPr>
            </a:p>
          </p:txBody>
        </p:sp>
        <p:sp>
          <p:nvSpPr>
            <p:cNvPr id="3366" name="Freeform 391"/>
            <p:cNvSpPr>
              <a:spLocks/>
            </p:cNvSpPr>
            <p:nvPr/>
          </p:nvSpPr>
          <p:spPr bwMode="auto">
            <a:xfrm>
              <a:off x="4299372" y="2079029"/>
              <a:ext cx="328613" cy="2484426"/>
            </a:xfrm>
            <a:custGeom>
              <a:avLst/>
              <a:gdLst>
                <a:gd name="T0" fmla="*/ 38 w 116"/>
                <a:gd name="T1" fmla="*/ 875 h 875"/>
                <a:gd name="T2" fmla="*/ 76 w 116"/>
                <a:gd name="T3" fmla="*/ 875 h 875"/>
                <a:gd name="T4" fmla="*/ 76 w 116"/>
                <a:gd name="T5" fmla="*/ 865 h 875"/>
                <a:gd name="T6" fmla="*/ 64 w 116"/>
                <a:gd name="T7" fmla="*/ 833 h 875"/>
                <a:gd name="T8" fmla="*/ 64 w 116"/>
                <a:gd name="T9" fmla="*/ 815 h 875"/>
                <a:gd name="T10" fmla="*/ 65 w 116"/>
                <a:gd name="T11" fmla="*/ 808 h 875"/>
                <a:gd name="T12" fmla="*/ 88 w 116"/>
                <a:gd name="T13" fmla="*/ 772 h 875"/>
                <a:gd name="T14" fmla="*/ 92 w 116"/>
                <a:gd name="T15" fmla="*/ 763 h 875"/>
                <a:gd name="T16" fmla="*/ 92 w 116"/>
                <a:gd name="T17" fmla="*/ 723 h 875"/>
                <a:gd name="T18" fmla="*/ 111 w 116"/>
                <a:gd name="T19" fmla="*/ 682 h 875"/>
                <a:gd name="T20" fmla="*/ 114 w 116"/>
                <a:gd name="T21" fmla="*/ 650 h 875"/>
                <a:gd name="T22" fmla="*/ 116 w 116"/>
                <a:gd name="T23" fmla="*/ 615 h 875"/>
                <a:gd name="T24" fmla="*/ 115 w 116"/>
                <a:gd name="T25" fmla="*/ 605 h 875"/>
                <a:gd name="T26" fmla="*/ 76 w 116"/>
                <a:gd name="T27" fmla="*/ 535 h 875"/>
                <a:gd name="T28" fmla="*/ 69 w 116"/>
                <a:gd name="T29" fmla="*/ 510 h 875"/>
                <a:gd name="T30" fmla="*/ 66 w 116"/>
                <a:gd name="T31" fmla="*/ 487 h 875"/>
                <a:gd name="T32" fmla="*/ 65 w 116"/>
                <a:gd name="T33" fmla="*/ 471 h 875"/>
                <a:gd name="T34" fmla="*/ 61 w 116"/>
                <a:gd name="T35" fmla="*/ 414 h 875"/>
                <a:gd name="T36" fmla="*/ 59 w 116"/>
                <a:gd name="T37" fmla="*/ 0 h 875"/>
                <a:gd name="T38" fmla="*/ 55 w 116"/>
                <a:gd name="T39" fmla="*/ 0 h 875"/>
                <a:gd name="T40" fmla="*/ 56 w 116"/>
                <a:gd name="T41" fmla="*/ 414 h 875"/>
                <a:gd name="T42" fmla="*/ 50 w 116"/>
                <a:gd name="T43" fmla="*/ 486 h 875"/>
                <a:gd name="T44" fmla="*/ 45 w 116"/>
                <a:gd name="T45" fmla="*/ 510 h 875"/>
                <a:gd name="T46" fmla="*/ 37 w 116"/>
                <a:gd name="T47" fmla="*/ 537 h 875"/>
                <a:gd name="T48" fmla="*/ 1 w 116"/>
                <a:gd name="T49" fmla="*/ 606 h 875"/>
                <a:gd name="T50" fmla="*/ 0 w 116"/>
                <a:gd name="T51" fmla="*/ 615 h 875"/>
                <a:gd name="T52" fmla="*/ 0 w 116"/>
                <a:gd name="T53" fmla="*/ 645 h 875"/>
                <a:gd name="T54" fmla="*/ 4 w 116"/>
                <a:gd name="T55" fmla="*/ 678 h 875"/>
                <a:gd name="T56" fmla="*/ 6 w 116"/>
                <a:gd name="T57" fmla="*/ 688 h 875"/>
                <a:gd name="T58" fmla="*/ 19 w 116"/>
                <a:gd name="T59" fmla="*/ 715 h 875"/>
                <a:gd name="T60" fmla="*/ 23 w 116"/>
                <a:gd name="T61" fmla="*/ 723 h 875"/>
                <a:gd name="T62" fmla="*/ 23 w 116"/>
                <a:gd name="T63" fmla="*/ 762 h 875"/>
                <a:gd name="T64" fmla="*/ 25 w 116"/>
                <a:gd name="T65" fmla="*/ 766 h 875"/>
                <a:gd name="T66" fmla="*/ 31 w 116"/>
                <a:gd name="T67" fmla="*/ 778 h 875"/>
                <a:gd name="T68" fmla="*/ 51 w 116"/>
                <a:gd name="T69" fmla="*/ 814 h 875"/>
                <a:gd name="T70" fmla="*/ 51 w 116"/>
                <a:gd name="T71" fmla="*/ 833 h 875"/>
                <a:gd name="T72" fmla="*/ 38 w 116"/>
                <a:gd name="T73" fmla="*/ 865 h 875"/>
                <a:gd name="T74" fmla="*/ 38 w 116"/>
                <a:gd name="T75" fmla="*/ 875 h 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6" h="875">
                  <a:moveTo>
                    <a:pt x="38" y="875"/>
                  </a:moveTo>
                  <a:cubicBezTo>
                    <a:pt x="76" y="875"/>
                    <a:pt x="76" y="875"/>
                    <a:pt x="76" y="875"/>
                  </a:cubicBezTo>
                  <a:cubicBezTo>
                    <a:pt x="76" y="865"/>
                    <a:pt x="76" y="865"/>
                    <a:pt x="76" y="865"/>
                  </a:cubicBezTo>
                  <a:cubicBezTo>
                    <a:pt x="64" y="833"/>
                    <a:pt x="64" y="833"/>
                    <a:pt x="64" y="833"/>
                  </a:cubicBezTo>
                  <a:cubicBezTo>
                    <a:pt x="64" y="833"/>
                    <a:pt x="64" y="817"/>
                    <a:pt x="64" y="815"/>
                  </a:cubicBezTo>
                  <a:cubicBezTo>
                    <a:pt x="64" y="813"/>
                    <a:pt x="65" y="808"/>
                    <a:pt x="65" y="808"/>
                  </a:cubicBezTo>
                  <a:cubicBezTo>
                    <a:pt x="88" y="772"/>
                    <a:pt x="88" y="772"/>
                    <a:pt x="88" y="772"/>
                  </a:cubicBezTo>
                  <a:cubicBezTo>
                    <a:pt x="88" y="772"/>
                    <a:pt x="92" y="764"/>
                    <a:pt x="92" y="763"/>
                  </a:cubicBezTo>
                  <a:cubicBezTo>
                    <a:pt x="92" y="762"/>
                    <a:pt x="92" y="725"/>
                    <a:pt x="92" y="723"/>
                  </a:cubicBezTo>
                  <a:cubicBezTo>
                    <a:pt x="92" y="721"/>
                    <a:pt x="110" y="684"/>
                    <a:pt x="111" y="682"/>
                  </a:cubicBezTo>
                  <a:cubicBezTo>
                    <a:pt x="112" y="680"/>
                    <a:pt x="114" y="653"/>
                    <a:pt x="114" y="650"/>
                  </a:cubicBezTo>
                  <a:cubicBezTo>
                    <a:pt x="115" y="648"/>
                    <a:pt x="116" y="615"/>
                    <a:pt x="116" y="615"/>
                  </a:cubicBezTo>
                  <a:cubicBezTo>
                    <a:pt x="116" y="615"/>
                    <a:pt x="115" y="606"/>
                    <a:pt x="115" y="605"/>
                  </a:cubicBezTo>
                  <a:cubicBezTo>
                    <a:pt x="115" y="604"/>
                    <a:pt x="76" y="535"/>
                    <a:pt x="76" y="535"/>
                  </a:cubicBezTo>
                  <a:cubicBezTo>
                    <a:pt x="76" y="535"/>
                    <a:pt x="69" y="512"/>
                    <a:pt x="69" y="510"/>
                  </a:cubicBezTo>
                  <a:cubicBezTo>
                    <a:pt x="69" y="509"/>
                    <a:pt x="66" y="487"/>
                    <a:pt x="66" y="487"/>
                  </a:cubicBezTo>
                  <a:cubicBezTo>
                    <a:pt x="65" y="471"/>
                    <a:pt x="65" y="471"/>
                    <a:pt x="65" y="471"/>
                  </a:cubicBezTo>
                  <a:cubicBezTo>
                    <a:pt x="61" y="414"/>
                    <a:pt x="61" y="414"/>
                    <a:pt x="61" y="414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6" y="414"/>
                    <a:pt x="56" y="414"/>
                    <a:pt x="56" y="414"/>
                  </a:cubicBezTo>
                  <a:cubicBezTo>
                    <a:pt x="50" y="486"/>
                    <a:pt x="50" y="486"/>
                    <a:pt x="50" y="486"/>
                  </a:cubicBezTo>
                  <a:cubicBezTo>
                    <a:pt x="50" y="486"/>
                    <a:pt x="46" y="508"/>
                    <a:pt x="45" y="510"/>
                  </a:cubicBezTo>
                  <a:cubicBezTo>
                    <a:pt x="45" y="511"/>
                    <a:pt x="37" y="537"/>
                    <a:pt x="37" y="537"/>
                  </a:cubicBezTo>
                  <a:cubicBezTo>
                    <a:pt x="37" y="537"/>
                    <a:pt x="1" y="604"/>
                    <a:pt x="1" y="606"/>
                  </a:cubicBezTo>
                  <a:cubicBezTo>
                    <a:pt x="0" y="607"/>
                    <a:pt x="0" y="615"/>
                    <a:pt x="0" y="615"/>
                  </a:cubicBezTo>
                  <a:cubicBezTo>
                    <a:pt x="0" y="615"/>
                    <a:pt x="0" y="641"/>
                    <a:pt x="0" y="645"/>
                  </a:cubicBezTo>
                  <a:cubicBezTo>
                    <a:pt x="0" y="649"/>
                    <a:pt x="4" y="678"/>
                    <a:pt x="4" y="678"/>
                  </a:cubicBezTo>
                  <a:cubicBezTo>
                    <a:pt x="4" y="678"/>
                    <a:pt x="6" y="686"/>
                    <a:pt x="6" y="688"/>
                  </a:cubicBezTo>
                  <a:cubicBezTo>
                    <a:pt x="7" y="689"/>
                    <a:pt x="19" y="715"/>
                    <a:pt x="19" y="715"/>
                  </a:cubicBezTo>
                  <a:cubicBezTo>
                    <a:pt x="19" y="715"/>
                    <a:pt x="23" y="722"/>
                    <a:pt x="23" y="723"/>
                  </a:cubicBezTo>
                  <a:cubicBezTo>
                    <a:pt x="23" y="724"/>
                    <a:pt x="23" y="760"/>
                    <a:pt x="23" y="762"/>
                  </a:cubicBezTo>
                  <a:cubicBezTo>
                    <a:pt x="24" y="764"/>
                    <a:pt x="25" y="766"/>
                    <a:pt x="25" y="766"/>
                  </a:cubicBezTo>
                  <a:cubicBezTo>
                    <a:pt x="31" y="778"/>
                    <a:pt x="31" y="778"/>
                    <a:pt x="31" y="778"/>
                  </a:cubicBezTo>
                  <a:cubicBezTo>
                    <a:pt x="31" y="778"/>
                    <a:pt x="51" y="813"/>
                    <a:pt x="51" y="814"/>
                  </a:cubicBezTo>
                  <a:cubicBezTo>
                    <a:pt x="51" y="816"/>
                    <a:pt x="51" y="833"/>
                    <a:pt x="51" y="833"/>
                  </a:cubicBezTo>
                  <a:cubicBezTo>
                    <a:pt x="38" y="865"/>
                    <a:pt x="38" y="865"/>
                    <a:pt x="38" y="865"/>
                  </a:cubicBezTo>
                  <a:lnTo>
                    <a:pt x="38" y="875"/>
                  </a:lnTo>
                  <a:close/>
                </a:path>
              </a:pathLst>
            </a:custGeom>
            <a:solidFill>
              <a:srgbClr val="F6D1DC"/>
            </a:solidFill>
            <a:ln w="6350" cap="flat">
              <a:solidFill>
                <a:srgbClr val="E3688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prstClr val="black"/>
                </a:solidFill>
                <a:latin typeface="Imago"/>
              </a:endParaRPr>
            </a:p>
          </p:txBody>
        </p:sp>
        <p:sp>
          <p:nvSpPr>
            <p:cNvPr id="3367" name="Freeform 392"/>
            <p:cNvSpPr>
              <a:spLocks/>
            </p:cNvSpPr>
            <p:nvPr/>
          </p:nvSpPr>
          <p:spPr bwMode="auto">
            <a:xfrm>
              <a:off x="4754190" y="2697354"/>
              <a:ext cx="263525" cy="1868476"/>
            </a:xfrm>
            <a:custGeom>
              <a:avLst/>
              <a:gdLst>
                <a:gd name="T0" fmla="*/ 24 w 93"/>
                <a:gd name="T1" fmla="*/ 665 h 665"/>
                <a:gd name="T2" fmla="*/ 68 w 93"/>
                <a:gd name="T3" fmla="*/ 665 h 665"/>
                <a:gd name="T4" fmla="*/ 68 w 93"/>
                <a:gd name="T5" fmla="*/ 637 h 665"/>
                <a:gd name="T6" fmla="*/ 60 w 93"/>
                <a:gd name="T7" fmla="*/ 627 h 665"/>
                <a:gd name="T8" fmla="*/ 52 w 93"/>
                <a:gd name="T9" fmla="*/ 609 h 665"/>
                <a:gd name="T10" fmla="*/ 52 w 93"/>
                <a:gd name="T11" fmla="*/ 589 h 665"/>
                <a:gd name="T12" fmla="*/ 55 w 93"/>
                <a:gd name="T13" fmla="*/ 582 h 665"/>
                <a:gd name="T14" fmla="*/ 77 w 93"/>
                <a:gd name="T15" fmla="*/ 543 h 665"/>
                <a:gd name="T16" fmla="*/ 78 w 93"/>
                <a:gd name="T17" fmla="*/ 530 h 665"/>
                <a:gd name="T18" fmla="*/ 78 w 93"/>
                <a:gd name="T19" fmla="*/ 497 h 665"/>
                <a:gd name="T20" fmla="*/ 79 w 93"/>
                <a:gd name="T21" fmla="*/ 492 h 665"/>
                <a:gd name="T22" fmla="*/ 92 w 93"/>
                <a:gd name="T23" fmla="*/ 454 h 665"/>
                <a:gd name="T24" fmla="*/ 92 w 93"/>
                <a:gd name="T25" fmla="*/ 426 h 665"/>
                <a:gd name="T26" fmla="*/ 92 w 93"/>
                <a:gd name="T27" fmla="*/ 396 h 665"/>
                <a:gd name="T28" fmla="*/ 85 w 93"/>
                <a:gd name="T29" fmla="*/ 350 h 665"/>
                <a:gd name="T30" fmla="*/ 63 w 93"/>
                <a:gd name="T31" fmla="*/ 279 h 665"/>
                <a:gd name="T32" fmla="*/ 56 w 93"/>
                <a:gd name="T33" fmla="*/ 217 h 665"/>
                <a:gd name="T34" fmla="*/ 51 w 93"/>
                <a:gd name="T35" fmla="*/ 152 h 665"/>
                <a:gd name="T36" fmla="*/ 47 w 93"/>
                <a:gd name="T37" fmla="*/ 0 h 665"/>
                <a:gd name="T38" fmla="*/ 44 w 93"/>
                <a:gd name="T39" fmla="*/ 0 h 665"/>
                <a:gd name="T40" fmla="*/ 43 w 93"/>
                <a:gd name="T41" fmla="*/ 151 h 665"/>
                <a:gd name="T42" fmla="*/ 35 w 93"/>
                <a:gd name="T43" fmla="*/ 218 h 665"/>
                <a:gd name="T44" fmla="*/ 27 w 93"/>
                <a:gd name="T45" fmla="*/ 279 h 665"/>
                <a:gd name="T46" fmla="*/ 7 w 93"/>
                <a:gd name="T47" fmla="*/ 353 h 665"/>
                <a:gd name="T48" fmla="*/ 1 w 93"/>
                <a:gd name="T49" fmla="*/ 397 h 665"/>
                <a:gd name="T50" fmla="*/ 0 w 93"/>
                <a:gd name="T51" fmla="*/ 427 h 665"/>
                <a:gd name="T52" fmla="*/ 0 w 93"/>
                <a:gd name="T53" fmla="*/ 458 h 665"/>
                <a:gd name="T54" fmla="*/ 14 w 93"/>
                <a:gd name="T55" fmla="*/ 495 h 665"/>
                <a:gd name="T56" fmla="*/ 16 w 93"/>
                <a:gd name="T57" fmla="*/ 501 h 665"/>
                <a:gd name="T58" fmla="*/ 14 w 93"/>
                <a:gd name="T59" fmla="*/ 540 h 665"/>
                <a:gd name="T60" fmla="*/ 38 w 93"/>
                <a:gd name="T61" fmla="*/ 583 h 665"/>
                <a:gd name="T62" fmla="*/ 40 w 93"/>
                <a:gd name="T63" fmla="*/ 588 h 665"/>
                <a:gd name="T64" fmla="*/ 39 w 93"/>
                <a:gd name="T65" fmla="*/ 608 h 665"/>
                <a:gd name="T66" fmla="*/ 31 w 93"/>
                <a:gd name="T67" fmla="*/ 628 h 665"/>
                <a:gd name="T68" fmla="*/ 24 w 93"/>
                <a:gd name="T69" fmla="*/ 636 h 665"/>
                <a:gd name="T70" fmla="*/ 24 w 93"/>
                <a:gd name="T71" fmla="*/ 665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3" h="665">
                  <a:moveTo>
                    <a:pt x="24" y="665"/>
                  </a:moveTo>
                  <a:cubicBezTo>
                    <a:pt x="68" y="665"/>
                    <a:pt x="68" y="665"/>
                    <a:pt x="68" y="665"/>
                  </a:cubicBezTo>
                  <a:cubicBezTo>
                    <a:pt x="68" y="637"/>
                    <a:pt x="68" y="637"/>
                    <a:pt x="68" y="637"/>
                  </a:cubicBezTo>
                  <a:cubicBezTo>
                    <a:pt x="68" y="637"/>
                    <a:pt x="61" y="630"/>
                    <a:pt x="60" y="627"/>
                  </a:cubicBezTo>
                  <a:cubicBezTo>
                    <a:pt x="59" y="624"/>
                    <a:pt x="52" y="609"/>
                    <a:pt x="52" y="609"/>
                  </a:cubicBezTo>
                  <a:cubicBezTo>
                    <a:pt x="52" y="589"/>
                    <a:pt x="52" y="589"/>
                    <a:pt x="52" y="589"/>
                  </a:cubicBezTo>
                  <a:cubicBezTo>
                    <a:pt x="55" y="582"/>
                    <a:pt x="55" y="582"/>
                    <a:pt x="55" y="582"/>
                  </a:cubicBezTo>
                  <a:cubicBezTo>
                    <a:pt x="55" y="582"/>
                    <a:pt x="76" y="545"/>
                    <a:pt x="77" y="543"/>
                  </a:cubicBezTo>
                  <a:cubicBezTo>
                    <a:pt x="77" y="541"/>
                    <a:pt x="78" y="530"/>
                    <a:pt x="78" y="530"/>
                  </a:cubicBezTo>
                  <a:cubicBezTo>
                    <a:pt x="78" y="497"/>
                    <a:pt x="78" y="497"/>
                    <a:pt x="78" y="497"/>
                  </a:cubicBezTo>
                  <a:cubicBezTo>
                    <a:pt x="79" y="492"/>
                    <a:pt x="79" y="492"/>
                    <a:pt x="79" y="492"/>
                  </a:cubicBezTo>
                  <a:cubicBezTo>
                    <a:pt x="79" y="492"/>
                    <a:pt x="91" y="460"/>
                    <a:pt x="92" y="454"/>
                  </a:cubicBezTo>
                  <a:cubicBezTo>
                    <a:pt x="93" y="448"/>
                    <a:pt x="92" y="426"/>
                    <a:pt x="92" y="426"/>
                  </a:cubicBezTo>
                  <a:cubicBezTo>
                    <a:pt x="92" y="426"/>
                    <a:pt x="93" y="400"/>
                    <a:pt x="92" y="396"/>
                  </a:cubicBezTo>
                  <a:cubicBezTo>
                    <a:pt x="92" y="392"/>
                    <a:pt x="86" y="353"/>
                    <a:pt x="85" y="350"/>
                  </a:cubicBezTo>
                  <a:cubicBezTo>
                    <a:pt x="84" y="347"/>
                    <a:pt x="63" y="279"/>
                    <a:pt x="63" y="279"/>
                  </a:cubicBezTo>
                  <a:cubicBezTo>
                    <a:pt x="56" y="217"/>
                    <a:pt x="56" y="217"/>
                    <a:pt x="56" y="217"/>
                  </a:cubicBezTo>
                  <a:cubicBezTo>
                    <a:pt x="51" y="152"/>
                    <a:pt x="51" y="152"/>
                    <a:pt x="51" y="152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3" y="151"/>
                    <a:pt x="43" y="151"/>
                    <a:pt x="43" y="151"/>
                  </a:cubicBezTo>
                  <a:cubicBezTo>
                    <a:pt x="35" y="218"/>
                    <a:pt x="35" y="218"/>
                    <a:pt x="35" y="218"/>
                  </a:cubicBezTo>
                  <a:cubicBezTo>
                    <a:pt x="27" y="279"/>
                    <a:pt x="27" y="279"/>
                    <a:pt x="27" y="279"/>
                  </a:cubicBezTo>
                  <a:cubicBezTo>
                    <a:pt x="27" y="279"/>
                    <a:pt x="8" y="350"/>
                    <a:pt x="7" y="353"/>
                  </a:cubicBezTo>
                  <a:cubicBezTo>
                    <a:pt x="7" y="355"/>
                    <a:pt x="1" y="394"/>
                    <a:pt x="1" y="397"/>
                  </a:cubicBezTo>
                  <a:cubicBezTo>
                    <a:pt x="1" y="400"/>
                    <a:pt x="0" y="427"/>
                    <a:pt x="0" y="427"/>
                  </a:cubicBezTo>
                  <a:cubicBezTo>
                    <a:pt x="0" y="427"/>
                    <a:pt x="0" y="455"/>
                    <a:pt x="0" y="458"/>
                  </a:cubicBezTo>
                  <a:cubicBezTo>
                    <a:pt x="0" y="461"/>
                    <a:pt x="14" y="495"/>
                    <a:pt x="14" y="495"/>
                  </a:cubicBezTo>
                  <a:cubicBezTo>
                    <a:pt x="16" y="501"/>
                    <a:pt x="16" y="501"/>
                    <a:pt x="16" y="501"/>
                  </a:cubicBezTo>
                  <a:cubicBezTo>
                    <a:pt x="16" y="501"/>
                    <a:pt x="14" y="537"/>
                    <a:pt x="14" y="540"/>
                  </a:cubicBezTo>
                  <a:cubicBezTo>
                    <a:pt x="15" y="542"/>
                    <a:pt x="38" y="583"/>
                    <a:pt x="38" y="583"/>
                  </a:cubicBezTo>
                  <a:cubicBezTo>
                    <a:pt x="40" y="588"/>
                    <a:pt x="40" y="588"/>
                    <a:pt x="40" y="588"/>
                  </a:cubicBezTo>
                  <a:cubicBezTo>
                    <a:pt x="39" y="608"/>
                    <a:pt x="39" y="608"/>
                    <a:pt x="39" y="608"/>
                  </a:cubicBezTo>
                  <a:cubicBezTo>
                    <a:pt x="39" y="608"/>
                    <a:pt x="33" y="626"/>
                    <a:pt x="31" y="628"/>
                  </a:cubicBezTo>
                  <a:cubicBezTo>
                    <a:pt x="30" y="630"/>
                    <a:pt x="24" y="636"/>
                    <a:pt x="24" y="636"/>
                  </a:cubicBezTo>
                  <a:lnTo>
                    <a:pt x="24" y="665"/>
                  </a:lnTo>
                  <a:close/>
                </a:path>
              </a:pathLst>
            </a:custGeom>
            <a:solidFill>
              <a:srgbClr val="DAF2C8"/>
            </a:solidFill>
            <a:ln w="6350" cap="flat">
              <a:solidFill>
                <a:srgbClr val="8ED24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prstClr val="black"/>
                </a:solidFill>
                <a:latin typeface="Imago"/>
              </a:endParaRPr>
            </a:p>
          </p:txBody>
        </p:sp>
        <p:sp>
          <p:nvSpPr>
            <p:cNvPr id="3368" name="Freeform 393"/>
            <p:cNvSpPr>
              <a:spLocks/>
            </p:cNvSpPr>
            <p:nvPr/>
          </p:nvSpPr>
          <p:spPr bwMode="auto">
            <a:xfrm>
              <a:off x="5215359" y="2428279"/>
              <a:ext cx="203200" cy="2135188"/>
            </a:xfrm>
            <a:custGeom>
              <a:avLst/>
              <a:gdLst>
                <a:gd name="T0" fmla="*/ 24 w 72"/>
                <a:gd name="T1" fmla="*/ 755 h 755"/>
                <a:gd name="T2" fmla="*/ 48 w 72"/>
                <a:gd name="T3" fmla="*/ 755 h 755"/>
                <a:gd name="T4" fmla="*/ 49 w 72"/>
                <a:gd name="T5" fmla="*/ 666 h 755"/>
                <a:gd name="T6" fmla="*/ 56 w 72"/>
                <a:gd name="T7" fmla="*/ 623 h 755"/>
                <a:gd name="T8" fmla="*/ 61 w 72"/>
                <a:gd name="T9" fmla="*/ 587 h 755"/>
                <a:gd name="T10" fmla="*/ 72 w 72"/>
                <a:gd name="T11" fmla="*/ 524 h 755"/>
                <a:gd name="T12" fmla="*/ 72 w 72"/>
                <a:gd name="T13" fmla="*/ 473 h 755"/>
                <a:gd name="T14" fmla="*/ 66 w 72"/>
                <a:gd name="T15" fmla="*/ 364 h 755"/>
                <a:gd name="T16" fmla="*/ 53 w 72"/>
                <a:gd name="T17" fmla="*/ 297 h 755"/>
                <a:gd name="T18" fmla="*/ 49 w 72"/>
                <a:gd name="T19" fmla="*/ 283 h 755"/>
                <a:gd name="T20" fmla="*/ 47 w 72"/>
                <a:gd name="T21" fmla="*/ 259 h 755"/>
                <a:gd name="T22" fmla="*/ 45 w 72"/>
                <a:gd name="T23" fmla="*/ 230 h 755"/>
                <a:gd name="T24" fmla="*/ 43 w 72"/>
                <a:gd name="T25" fmla="*/ 201 h 755"/>
                <a:gd name="T26" fmla="*/ 40 w 72"/>
                <a:gd name="T27" fmla="*/ 159 h 755"/>
                <a:gd name="T28" fmla="*/ 39 w 72"/>
                <a:gd name="T29" fmla="*/ 134 h 755"/>
                <a:gd name="T30" fmla="*/ 39 w 72"/>
                <a:gd name="T31" fmla="*/ 0 h 755"/>
                <a:gd name="T32" fmla="*/ 33 w 72"/>
                <a:gd name="T33" fmla="*/ 0 h 755"/>
                <a:gd name="T34" fmla="*/ 29 w 72"/>
                <a:gd name="T35" fmla="*/ 200 h 755"/>
                <a:gd name="T36" fmla="*/ 26 w 72"/>
                <a:gd name="T37" fmla="*/ 231 h 755"/>
                <a:gd name="T38" fmla="*/ 25 w 72"/>
                <a:gd name="T39" fmla="*/ 260 h 755"/>
                <a:gd name="T40" fmla="*/ 22 w 72"/>
                <a:gd name="T41" fmla="*/ 284 h 755"/>
                <a:gd name="T42" fmla="*/ 19 w 72"/>
                <a:gd name="T43" fmla="*/ 298 h 755"/>
                <a:gd name="T44" fmla="*/ 6 w 72"/>
                <a:gd name="T45" fmla="*/ 361 h 755"/>
                <a:gd name="T46" fmla="*/ 3 w 72"/>
                <a:gd name="T47" fmla="*/ 413 h 755"/>
                <a:gd name="T48" fmla="*/ 2 w 72"/>
                <a:gd name="T49" fmla="*/ 458 h 755"/>
                <a:gd name="T50" fmla="*/ 0 w 72"/>
                <a:gd name="T51" fmla="*/ 518 h 755"/>
                <a:gd name="T52" fmla="*/ 6 w 72"/>
                <a:gd name="T53" fmla="*/ 554 h 755"/>
                <a:gd name="T54" fmla="*/ 15 w 72"/>
                <a:gd name="T55" fmla="*/ 609 h 755"/>
                <a:gd name="T56" fmla="*/ 21 w 72"/>
                <a:gd name="T57" fmla="*/ 653 h 755"/>
                <a:gd name="T58" fmla="*/ 24 w 72"/>
                <a:gd name="T59" fmla="*/ 673 h 755"/>
                <a:gd name="T60" fmla="*/ 24 w 72"/>
                <a:gd name="T61" fmla="*/ 725 h 755"/>
                <a:gd name="T62" fmla="*/ 24 w 72"/>
                <a:gd name="T63" fmla="*/ 755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2" h="755">
                  <a:moveTo>
                    <a:pt x="24" y="755"/>
                  </a:moveTo>
                  <a:cubicBezTo>
                    <a:pt x="48" y="755"/>
                    <a:pt x="48" y="755"/>
                    <a:pt x="48" y="755"/>
                  </a:cubicBezTo>
                  <a:cubicBezTo>
                    <a:pt x="48" y="755"/>
                    <a:pt x="49" y="667"/>
                    <a:pt x="49" y="666"/>
                  </a:cubicBezTo>
                  <a:cubicBezTo>
                    <a:pt x="49" y="665"/>
                    <a:pt x="56" y="623"/>
                    <a:pt x="56" y="623"/>
                  </a:cubicBezTo>
                  <a:cubicBezTo>
                    <a:pt x="61" y="587"/>
                    <a:pt x="61" y="587"/>
                    <a:pt x="61" y="587"/>
                  </a:cubicBezTo>
                  <a:cubicBezTo>
                    <a:pt x="61" y="587"/>
                    <a:pt x="71" y="527"/>
                    <a:pt x="72" y="524"/>
                  </a:cubicBezTo>
                  <a:cubicBezTo>
                    <a:pt x="72" y="521"/>
                    <a:pt x="72" y="473"/>
                    <a:pt x="72" y="473"/>
                  </a:cubicBezTo>
                  <a:cubicBezTo>
                    <a:pt x="72" y="473"/>
                    <a:pt x="67" y="367"/>
                    <a:pt x="66" y="364"/>
                  </a:cubicBezTo>
                  <a:cubicBezTo>
                    <a:pt x="66" y="360"/>
                    <a:pt x="53" y="297"/>
                    <a:pt x="53" y="297"/>
                  </a:cubicBezTo>
                  <a:cubicBezTo>
                    <a:pt x="53" y="297"/>
                    <a:pt x="50" y="286"/>
                    <a:pt x="49" y="283"/>
                  </a:cubicBezTo>
                  <a:cubicBezTo>
                    <a:pt x="49" y="279"/>
                    <a:pt x="47" y="259"/>
                    <a:pt x="47" y="259"/>
                  </a:cubicBezTo>
                  <a:cubicBezTo>
                    <a:pt x="47" y="259"/>
                    <a:pt x="45" y="234"/>
                    <a:pt x="45" y="230"/>
                  </a:cubicBezTo>
                  <a:cubicBezTo>
                    <a:pt x="44" y="226"/>
                    <a:pt x="43" y="201"/>
                    <a:pt x="43" y="201"/>
                  </a:cubicBezTo>
                  <a:cubicBezTo>
                    <a:pt x="40" y="159"/>
                    <a:pt x="40" y="159"/>
                    <a:pt x="40" y="159"/>
                  </a:cubicBezTo>
                  <a:cubicBezTo>
                    <a:pt x="39" y="134"/>
                    <a:pt x="39" y="134"/>
                    <a:pt x="39" y="134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29" y="197"/>
                    <a:pt x="29" y="200"/>
                  </a:cubicBezTo>
                  <a:cubicBezTo>
                    <a:pt x="28" y="203"/>
                    <a:pt x="27" y="226"/>
                    <a:pt x="26" y="231"/>
                  </a:cubicBezTo>
                  <a:cubicBezTo>
                    <a:pt x="26" y="236"/>
                    <a:pt x="25" y="260"/>
                    <a:pt x="25" y="260"/>
                  </a:cubicBezTo>
                  <a:cubicBezTo>
                    <a:pt x="25" y="260"/>
                    <a:pt x="23" y="281"/>
                    <a:pt x="22" y="284"/>
                  </a:cubicBezTo>
                  <a:cubicBezTo>
                    <a:pt x="22" y="286"/>
                    <a:pt x="19" y="298"/>
                    <a:pt x="19" y="298"/>
                  </a:cubicBezTo>
                  <a:cubicBezTo>
                    <a:pt x="19" y="298"/>
                    <a:pt x="6" y="358"/>
                    <a:pt x="6" y="361"/>
                  </a:cubicBezTo>
                  <a:cubicBezTo>
                    <a:pt x="5" y="364"/>
                    <a:pt x="3" y="413"/>
                    <a:pt x="3" y="413"/>
                  </a:cubicBezTo>
                  <a:cubicBezTo>
                    <a:pt x="3" y="413"/>
                    <a:pt x="2" y="454"/>
                    <a:pt x="2" y="458"/>
                  </a:cubicBezTo>
                  <a:cubicBezTo>
                    <a:pt x="1" y="461"/>
                    <a:pt x="0" y="516"/>
                    <a:pt x="0" y="518"/>
                  </a:cubicBezTo>
                  <a:cubicBezTo>
                    <a:pt x="0" y="520"/>
                    <a:pt x="6" y="552"/>
                    <a:pt x="6" y="554"/>
                  </a:cubicBezTo>
                  <a:cubicBezTo>
                    <a:pt x="6" y="557"/>
                    <a:pt x="15" y="606"/>
                    <a:pt x="15" y="609"/>
                  </a:cubicBezTo>
                  <a:cubicBezTo>
                    <a:pt x="16" y="612"/>
                    <a:pt x="21" y="653"/>
                    <a:pt x="21" y="653"/>
                  </a:cubicBezTo>
                  <a:cubicBezTo>
                    <a:pt x="21" y="653"/>
                    <a:pt x="24" y="672"/>
                    <a:pt x="24" y="673"/>
                  </a:cubicBezTo>
                  <a:cubicBezTo>
                    <a:pt x="24" y="675"/>
                    <a:pt x="24" y="725"/>
                    <a:pt x="24" y="725"/>
                  </a:cubicBezTo>
                  <a:lnTo>
                    <a:pt x="24" y="755"/>
                  </a:lnTo>
                  <a:close/>
                </a:path>
              </a:pathLst>
            </a:custGeom>
            <a:solidFill>
              <a:srgbClr val="B9C5C5"/>
            </a:solidFill>
            <a:ln w="6350" cap="flat">
              <a:solidFill>
                <a:srgbClr val="1E454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prstClr val="black"/>
                </a:solidFill>
                <a:latin typeface="Imago"/>
              </a:endParaRPr>
            </a:p>
          </p:txBody>
        </p:sp>
        <p:sp>
          <p:nvSpPr>
            <p:cNvPr id="3369" name="Freeform 394"/>
            <p:cNvSpPr>
              <a:spLocks/>
            </p:cNvSpPr>
            <p:nvPr/>
          </p:nvSpPr>
          <p:spPr bwMode="auto">
            <a:xfrm>
              <a:off x="5567784" y="1640879"/>
              <a:ext cx="352425" cy="2922576"/>
            </a:xfrm>
            <a:custGeom>
              <a:avLst/>
              <a:gdLst>
                <a:gd name="T0" fmla="*/ 52 w 125"/>
                <a:gd name="T1" fmla="*/ 1043 h 1043"/>
                <a:gd name="T2" fmla="*/ 72 w 125"/>
                <a:gd name="T3" fmla="*/ 1043 h 1043"/>
                <a:gd name="T4" fmla="*/ 72 w 125"/>
                <a:gd name="T5" fmla="*/ 1022 h 1043"/>
                <a:gd name="T6" fmla="*/ 65 w 125"/>
                <a:gd name="T7" fmla="*/ 988 h 1043"/>
                <a:gd name="T8" fmla="*/ 65 w 125"/>
                <a:gd name="T9" fmla="*/ 963 h 1043"/>
                <a:gd name="T10" fmla="*/ 66 w 125"/>
                <a:gd name="T11" fmla="*/ 955 h 1043"/>
                <a:gd name="T12" fmla="*/ 81 w 125"/>
                <a:gd name="T13" fmla="*/ 924 h 1043"/>
                <a:gd name="T14" fmla="*/ 84 w 125"/>
                <a:gd name="T15" fmla="*/ 912 h 1043"/>
                <a:gd name="T16" fmla="*/ 84 w 125"/>
                <a:gd name="T17" fmla="*/ 881 h 1043"/>
                <a:gd name="T18" fmla="*/ 87 w 125"/>
                <a:gd name="T19" fmla="*/ 875 h 1043"/>
                <a:gd name="T20" fmla="*/ 107 w 125"/>
                <a:gd name="T21" fmla="*/ 847 h 1043"/>
                <a:gd name="T22" fmla="*/ 112 w 125"/>
                <a:gd name="T23" fmla="*/ 833 h 1043"/>
                <a:gd name="T24" fmla="*/ 114 w 125"/>
                <a:gd name="T25" fmla="*/ 818 h 1043"/>
                <a:gd name="T26" fmla="*/ 123 w 125"/>
                <a:gd name="T27" fmla="*/ 796 h 1043"/>
                <a:gd name="T28" fmla="*/ 125 w 125"/>
                <a:gd name="T29" fmla="*/ 775 h 1043"/>
                <a:gd name="T30" fmla="*/ 123 w 125"/>
                <a:gd name="T31" fmla="*/ 759 h 1043"/>
                <a:gd name="T32" fmla="*/ 116 w 125"/>
                <a:gd name="T33" fmla="*/ 738 h 1043"/>
                <a:gd name="T34" fmla="*/ 100 w 125"/>
                <a:gd name="T35" fmla="*/ 698 h 1043"/>
                <a:gd name="T36" fmla="*/ 92 w 125"/>
                <a:gd name="T37" fmla="*/ 668 h 1043"/>
                <a:gd name="T38" fmla="*/ 70 w 125"/>
                <a:gd name="T39" fmla="*/ 622 h 1043"/>
                <a:gd name="T40" fmla="*/ 68 w 125"/>
                <a:gd name="T41" fmla="*/ 617 h 1043"/>
                <a:gd name="T42" fmla="*/ 66 w 125"/>
                <a:gd name="T43" fmla="*/ 598 h 1043"/>
                <a:gd name="T44" fmla="*/ 64 w 125"/>
                <a:gd name="T45" fmla="*/ 566 h 1043"/>
                <a:gd name="T46" fmla="*/ 64 w 125"/>
                <a:gd name="T47" fmla="*/ 0 h 1043"/>
                <a:gd name="T48" fmla="*/ 60 w 125"/>
                <a:gd name="T49" fmla="*/ 0 h 1043"/>
                <a:gd name="T50" fmla="*/ 59 w 125"/>
                <a:gd name="T51" fmla="*/ 597 h 1043"/>
                <a:gd name="T52" fmla="*/ 56 w 125"/>
                <a:gd name="T53" fmla="*/ 616 h 1043"/>
                <a:gd name="T54" fmla="*/ 54 w 125"/>
                <a:gd name="T55" fmla="*/ 623 h 1043"/>
                <a:gd name="T56" fmla="*/ 34 w 125"/>
                <a:gd name="T57" fmla="*/ 667 h 1043"/>
                <a:gd name="T58" fmla="*/ 23 w 125"/>
                <a:gd name="T59" fmla="*/ 703 h 1043"/>
                <a:gd name="T60" fmla="*/ 6 w 125"/>
                <a:gd name="T61" fmla="*/ 748 h 1043"/>
                <a:gd name="T62" fmla="*/ 0 w 125"/>
                <a:gd name="T63" fmla="*/ 768 h 1043"/>
                <a:gd name="T64" fmla="*/ 0 w 125"/>
                <a:gd name="T65" fmla="*/ 786 h 1043"/>
                <a:gd name="T66" fmla="*/ 4 w 125"/>
                <a:gd name="T67" fmla="*/ 801 h 1043"/>
                <a:gd name="T68" fmla="*/ 11 w 125"/>
                <a:gd name="T69" fmla="*/ 822 h 1043"/>
                <a:gd name="T70" fmla="*/ 15 w 125"/>
                <a:gd name="T71" fmla="*/ 842 h 1043"/>
                <a:gd name="T72" fmla="*/ 20 w 125"/>
                <a:gd name="T73" fmla="*/ 850 h 1043"/>
                <a:gd name="T74" fmla="*/ 33 w 125"/>
                <a:gd name="T75" fmla="*/ 869 h 1043"/>
                <a:gd name="T76" fmla="*/ 41 w 125"/>
                <a:gd name="T77" fmla="*/ 882 h 1043"/>
                <a:gd name="T78" fmla="*/ 40 w 125"/>
                <a:gd name="T79" fmla="*/ 915 h 1043"/>
                <a:gd name="T80" fmla="*/ 59 w 125"/>
                <a:gd name="T81" fmla="*/ 955 h 1043"/>
                <a:gd name="T82" fmla="*/ 59 w 125"/>
                <a:gd name="T83" fmla="*/ 963 h 1043"/>
                <a:gd name="T84" fmla="*/ 59 w 125"/>
                <a:gd name="T85" fmla="*/ 988 h 1043"/>
                <a:gd name="T86" fmla="*/ 51 w 125"/>
                <a:gd name="T87" fmla="*/ 1024 h 1043"/>
                <a:gd name="T88" fmla="*/ 52 w 125"/>
                <a:gd name="T89" fmla="*/ 1043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5" h="1043">
                  <a:moveTo>
                    <a:pt x="52" y="1043"/>
                  </a:moveTo>
                  <a:cubicBezTo>
                    <a:pt x="72" y="1043"/>
                    <a:pt x="72" y="1043"/>
                    <a:pt x="72" y="1043"/>
                  </a:cubicBezTo>
                  <a:cubicBezTo>
                    <a:pt x="72" y="1043"/>
                    <a:pt x="72" y="1023"/>
                    <a:pt x="72" y="1022"/>
                  </a:cubicBezTo>
                  <a:cubicBezTo>
                    <a:pt x="71" y="1021"/>
                    <a:pt x="65" y="988"/>
                    <a:pt x="65" y="988"/>
                  </a:cubicBezTo>
                  <a:cubicBezTo>
                    <a:pt x="65" y="963"/>
                    <a:pt x="65" y="963"/>
                    <a:pt x="65" y="963"/>
                  </a:cubicBezTo>
                  <a:cubicBezTo>
                    <a:pt x="65" y="963"/>
                    <a:pt x="65" y="957"/>
                    <a:pt x="66" y="955"/>
                  </a:cubicBezTo>
                  <a:cubicBezTo>
                    <a:pt x="67" y="952"/>
                    <a:pt x="81" y="926"/>
                    <a:pt x="81" y="924"/>
                  </a:cubicBezTo>
                  <a:cubicBezTo>
                    <a:pt x="81" y="923"/>
                    <a:pt x="84" y="914"/>
                    <a:pt x="84" y="912"/>
                  </a:cubicBezTo>
                  <a:cubicBezTo>
                    <a:pt x="84" y="910"/>
                    <a:pt x="83" y="882"/>
                    <a:pt x="84" y="881"/>
                  </a:cubicBezTo>
                  <a:cubicBezTo>
                    <a:pt x="84" y="880"/>
                    <a:pt x="86" y="876"/>
                    <a:pt x="87" y="875"/>
                  </a:cubicBezTo>
                  <a:cubicBezTo>
                    <a:pt x="87" y="874"/>
                    <a:pt x="107" y="848"/>
                    <a:pt x="107" y="847"/>
                  </a:cubicBezTo>
                  <a:cubicBezTo>
                    <a:pt x="108" y="847"/>
                    <a:pt x="112" y="833"/>
                    <a:pt x="112" y="833"/>
                  </a:cubicBezTo>
                  <a:cubicBezTo>
                    <a:pt x="114" y="818"/>
                    <a:pt x="114" y="818"/>
                    <a:pt x="114" y="818"/>
                  </a:cubicBezTo>
                  <a:cubicBezTo>
                    <a:pt x="114" y="818"/>
                    <a:pt x="122" y="798"/>
                    <a:pt x="123" y="796"/>
                  </a:cubicBezTo>
                  <a:cubicBezTo>
                    <a:pt x="123" y="795"/>
                    <a:pt x="125" y="777"/>
                    <a:pt x="125" y="775"/>
                  </a:cubicBezTo>
                  <a:cubicBezTo>
                    <a:pt x="125" y="773"/>
                    <a:pt x="124" y="761"/>
                    <a:pt x="123" y="759"/>
                  </a:cubicBezTo>
                  <a:cubicBezTo>
                    <a:pt x="122" y="757"/>
                    <a:pt x="116" y="738"/>
                    <a:pt x="116" y="738"/>
                  </a:cubicBezTo>
                  <a:cubicBezTo>
                    <a:pt x="100" y="698"/>
                    <a:pt x="100" y="698"/>
                    <a:pt x="100" y="698"/>
                  </a:cubicBezTo>
                  <a:cubicBezTo>
                    <a:pt x="100" y="698"/>
                    <a:pt x="92" y="670"/>
                    <a:pt x="92" y="668"/>
                  </a:cubicBezTo>
                  <a:cubicBezTo>
                    <a:pt x="91" y="667"/>
                    <a:pt x="70" y="622"/>
                    <a:pt x="70" y="622"/>
                  </a:cubicBezTo>
                  <a:cubicBezTo>
                    <a:pt x="70" y="622"/>
                    <a:pt x="68" y="618"/>
                    <a:pt x="68" y="617"/>
                  </a:cubicBezTo>
                  <a:cubicBezTo>
                    <a:pt x="67" y="615"/>
                    <a:pt x="66" y="598"/>
                    <a:pt x="66" y="598"/>
                  </a:cubicBezTo>
                  <a:cubicBezTo>
                    <a:pt x="64" y="566"/>
                    <a:pt x="64" y="566"/>
                    <a:pt x="64" y="566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59" y="597"/>
                    <a:pt x="59" y="597"/>
                    <a:pt x="59" y="597"/>
                  </a:cubicBezTo>
                  <a:cubicBezTo>
                    <a:pt x="59" y="597"/>
                    <a:pt x="57" y="615"/>
                    <a:pt x="56" y="616"/>
                  </a:cubicBezTo>
                  <a:cubicBezTo>
                    <a:pt x="56" y="618"/>
                    <a:pt x="54" y="623"/>
                    <a:pt x="54" y="623"/>
                  </a:cubicBezTo>
                  <a:cubicBezTo>
                    <a:pt x="54" y="623"/>
                    <a:pt x="34" y="664"/>
                    <a:pt x="34" y="667"/>
                  </a:cubicBezTo>
                  <a:cubicBezTo>
                    <a:pt x="33" y="670"/>
                    <a:pt x="23" y="703"/>
                    <a:pt x="23" y="703"/>
                  </a:cubicBezTo>
                  <a:cubicBezTo>
                    <a:pt x="23" y="703"/>
                    <a:pt x="6" y="746"/>
                    <a:pt x="6" y="748"/>
                  </a:cubicBezTo>
                  <a:cubicBezTo>
                    <a:pt x="5" y="749"/>
                    <a:pt x="0" y="766"/>
                    <a:pt x="0" y="768"/>
                  </a:cubicBezTo>
                  <a:cubicBezTo>
                    <a:pt x="0" y="769"/>
                    <a:pt x="0" y="785"/>
                    <a:pt x="0" y="786"/>
                  </a:cubicBezTo>
                  <a:cubicBezTo>
                    <a:pt x="0" y="787"/>
                    <a:pt x="3" y="800"/>
                    <a:pt x="4" y="801"/>
                  </a:cubicBezTo>
                  <a:cubicBezTo>
                    <a:pt x="4" y="803"/>
                    <a:pt x="11" y="821"/>
                    <a:pt x="11" y="822"/>
                  </a:cubicBezTo>
                  <a:cubicBezTo>
                    <a:pt x="12" y="823"/>
                    <a:pt x="15" y="841"/>
                    <a:pt x="15" y="842"/>
                  </a:cubicBezTo>
                  <a:cubicBezTo>
                    <a:pt x="16" y="843"/>
                    <a:pt x="20" y="850"/>
                    <a:pt x="20" y="850"/>
                  </a:cubicBezTo>
                  <a:cubicBezTo>
                    <a:pt x="33" y="869"/>
                    <a:pt x="33" y="869"/>
                    <a:pt x="33" y="869"/>
                  </a:cubicBezTo>
                  <a:cubicBezTo>
                    <a:pt x="33" y="869"/>
                    <a:pt x="41" y="881"/>
                    <a:pt x="41" y="882"/>
                  </a:cubicBezTo>
                  <a:cubicBezTo>
                    <a:pt x="41" y="883"/>
                    <a:pt x="40" y="914"/>
                    <a:pt x="40" y="915"/>
                  </a:cubicBezTo>
                  <a:cubicBezTo>
                    <a:pt x="41" y="916"/>
                    <a:pt x="58" y="953"/>
                    <a:pt x="59" y="955"/>
                  </a:cubicBezTo>
                  <a:cubicBezTo>
                    <a:pt x="59" y="957"/>
                    <a:pt x="59" y="963"/>
                    <a:pt x="59" y="963"/>
                  </a:cubicBezTo>
                  <a:cubicBezTo>
                    <a:pt x="59" y="988"/>
                    <a:pt x="59" y="988"/>
                    <a:pt x="59" y="988"/>
                  </a:cubicBezTo>
                  <a:cubicBezTo>
                    <a:pt x="59" y="988"/>
                    <a:pt x="51" y="1023"/>
                    <a:pt x="51" y="1024"/>
                  </a:cubicBezTo>
                  <a:cubicBezTo>
                    <a:pt x="51" y="1025"/>
                    <a:pt x="52" y="1043"/>
                    <a:pt x="52" y="1043"/>
                  </a:cubicBezTo>
                  <a:close/>
                </a:path>
              </a:pathLst>
            </a:custGeom>
            <a:solidFill>
              <a:srgbClr val="B4D2DA"/>
            </a:solidFill>
            <a:ln w="6350" cap="flat">
              <a:solidFill>
                <a:srgbClr val="096B8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prstClr val="black"/>
                </a:solidFill>
                <a:latin typeface="Imago"/>
              </a:endParaRPr>
            </a:p>
          </p:txBody>
        </p:sp>
        <p:sp>
          <p:nvSpPr>
            <p:cNvPr id="3370" name="Freeform 395"/>
            <p:cNvSpPr>
              <a:spLocks/>
            </p:cNvSpPr>
            <p:nvPr/>
          </p:nvSpPr>
          <p:spPr bwMode="auto">
            <a:xfrm>
              <a:off x="6031334" y="2558454"/>
              <a:ext cx="284163" cy="2005001"/>
            </a:xfrm>
            <a:custGeom>
              <a:avLst/>
              <a:gdLst>
                <a:gd name="T0" fmla="*/ 27 w 101"/>
                <a:gd name="T1" fmla="*/ 713 h 713"/>
                <a:gd name="T2" fmla="*/ 72 w 101"/>
                <a:gd name="T3" fmla="*/ 713 h 713"/>
                <a:gd name="T4" fmla="*/ 72 w 101"/>
                <a:gd name="T5" fmla="*/ 687 h 713"/>
                <a:gd name="T6" fmla="*/ 58 w 101"/>
                <a:gd name="T7" fmla="*/ 651 h 713"/>
                <a:gd name="T8" fmla="*/ 58 w 101"/>
                <a:gd name="T9" fmla="*/ 623 h 713"/>
                <a:gd name="T10" fmla="*/ 66 w 101"/>
                <a:gd name="T11" fmla="*/ 598 h 713"/>
                <a:gd name="T12" fmla="*/ 68 w 101"/>
                <a:gd name="T13" fmla="*/ 563 h 713"/>
                <a:gd name="T14" fmla="*/ 71 w 101"/>
                <a:gd name="T15" fmla="*/ 538 h 713"/>
                <a:gd name="T16" fmla="*/ 82 w 101"/>
                <a:gd name="T17" fmla="*/ 502 h 713"/>
                <a:gd name="T18" fmla="*/ 90 w 101"/>
                <a:gd name="T19" fmla="*/ 458 h 713"/>
                <a:gd name="T20" fmla="*/ 99 w 101"/>
                <a:gd name="T21" fmla="*/ 418 h 713"/>
                <a:gd name="T22" fmla="*/ 99 w 101"/>
                <a:gd name="T23" fmla="*/ 392 h 713"/>
                <a:gd name="T24" fmla="*/ 95 w 101"/>
                <a:gd name="T25" fmla="*/ 372 h 713"/>
                <a:gd name="T26" fmla="*/ 76 w 101"/>
                <a:gd name="T27" fmla="*/ 329 h 713"/>
                <a:gd name="T28" fmla="*/ 65 w 101"/>
                <a:gd name="T29" fmla="*/ 287 h 713"/>
                <a:gd name="T30" fmla="*/ 56 w 101"/>
                <a:gd name="T31" fmla="*/ 247 h 713"/>
                <a:gd name="T32" fmla="*/ 53 w 101"/>
                <a:gd name="T33" fmla="*/ 222 h 713"/>
                <a:gd name="T34" fmla="*/ 53 w 101"/>
                <a:gd name="T35" fmla="*/ 192 h 713"/>
                <a:gd name="T36" fmla="*/ 53 w 101"/>
                <a:gd name="T37" fmla="*/ 133 h 713"/>
                <a:gd name="T38" fmla="*/ 52 w 101"/>
                <a:gd name="T39" fmla="*/ 89 h 713"/>
                <a:gd name="T40" fmla="*/ 53 w 101"/>
                <a:gd name="T41" fmla="*/ 0 h 713"/>
                <a:gd name="T42" fmla="*/ 46 w 101"/>
                <a:gd name="T43" fmla="*/ 0 h 713"/>
                <a:gd name="T44" fmla="*/ 46 w 101"/>
                <a:gd name="T45" fmla="*/ 223 h 713"/>
                <a:gd name="T46" fmla="*/ 44 w 101"/>
                <a:gd name="T47" fmla="*/ 247 h 713"/>
                <a:gd name="T48" fmla="*/ 33 w 101"/>
                <a:gd name="T49" fmla="*/ 291 h 713"/>
                <a:gd name="T50" fmla="*/ 22 w 101"/>
                <a:gd name="T51" fmla="*/ 330 h 713"/>
                <a:gd name="T52" fmla="*/ 7 w 101"/>
                <a:gd name="T53" fmla="*/ 370 h 713"/>
                <a:gd name="T54" fmla="*/ 0 w 101"/>
                <a:gd name="T55" fmla="*/ 395 h 713"/>
                <a:gd name="T56" fmla="*/ 0 w 101"/>
                <a:gd name="T57" fmla="*/ 417 h 713"/>
                <a:gd name="T58" fmla="*/ 10 w 101"/>
                <a:gd name="T59" fmla="*/ 462 h 713"/>
                <a:gd name="T60" fmla="*/ 19 w 101"/>
                <a:gd name="T61" fmla="*/ 508 h 713"/>
                <a:gd name="T62" fmla="*/ 28 w 101"/>
                <a:gd name="T63" fmla="*/ 540 h 713"/>
                <a:gd name="T64" fmla="*/ 30 w 101"/>
                <a:gd name="T65" fmla="*/ 562 h 713"/>
                <a:gd name="T66" fmla="*/ 33 w 101"/>
                <a:gd name="T67" fmla="*/ 599 h 713"/>
                <a:gd name="T68" fmla="*/ 41 w 101"/>
                <a:gd name="T69" fmla="*/ 623 h 713"/>
                <a:gd name="T70" fmla="*/ 41 w 101"/>
                <a:gd name="T71" fmla="*/ 651 h 713"/>
                <a:gd name="T72" fmla="*/ 27 w 101"/>
                <a:gd name="T73" fmla="*/ 688 h 713"/>
                <a:gd name="T74" fmla="*/ 27 w 101"/>
                <a:gd name="T75" fmla="*/ 713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1" h="713">
                  <a:moveTo>
                    <a:pt x="27" y="713"/>
                  </a:moveTo>
                  <a:cubicBezTo>
                    <a:pt x="72" y="713"/>
                    <a:pt x="72" y="713"/>
                    <a:pt x="72" y="713"/>
                  </a:cubicBezTo>
                  <a:cubicBezTo>
                    <a:pt x="72" y="713"/>
                    <a:pt x="73" y="690"/>
                    <a:pt x="72" y="687"/>
                  </a:cubicBezTo>
                  <a:cubicBezTo>
                    <a:pt x="72" y="684"/>
                    <a:pt x="58" y="651"/>
                    <a:pt x="58" y="651"/>
                  </a:cubicBezTo>
                  <a:cubicBezTo>
                    <a:pt x="58" y="651"/>
                    <a:pt x="57" y="626"/>
                    <a:pt x="58" y="623"/>
                  </a:cubicBezTo>
                  <a:cubicBezTo>
                    <a:pt x="58" y="620"/>
                    <a:pt x="66" y="602"/>
                    <a:pt x="66" y="598"/>
                  </a:cubicBezTo>
                  <a:cubicBezTo>
                    <a:pt x="66" y="594"/>
                    <a:pt x="68" y="563"/>
                    <a:pt x="68" y="563"/>
                  </a:cubicBezTo>
                  <a:cubicBezTo>
                    <a:pt x="68" y="563"/>
                    <a:pt x="70" y="542"/>
                    <a:pt x="71" y="538"/>
                  </a:cubicBezTo>
                  <a:cubicBezTo>
                    <a:pt x="72" y="535"/>
                    <a:pt x="81" y="507"/>
                    <a:pt x="82" y="502"/>
                  </a:cubicBezTo>
                  <a:cubicBezTo>
                    <a:pt x="82" y="498"/>
                    <a:pt x="90" y="458"/>
                    <a:pt x="90" y="458"/>
                  </a:cubicBezTo>
                  <a:cubicBezTo>
                    <a:pt x="90" y="458"/>
                    <a:pt x="98" y="423"/>
                    <a:pt x="99" y="418"/>
                  </a:cubicBezTo>
                  <a:cubicBezTo>
                    <a:pt x="99" y="412"/>
                    <a:pt x="101" y="397"/>
                    <a:pt x="99" y="392"/>
                  </a:cubicBezTo>
                  <a:cubicBezTo>
                    <a:pt x="98" y="387"/>
                    <a:pt x="96" y="376"/>
                    <a:pt x="95" y="372"/>
                  </a:cubicBezTo>
                  <a:cubicBezTo>
                    <a:pt x="93" y="369"/>
                    <a:pt x="78" y="337"/>
                    <a:pt x="76" y="329"/>
                  </a:cubicBezTo>
                  <a:cubicBezTo>
                    <a:pt x="74" y="321"/>
                    <a:pt x="67" y="296"/>
                    <a:pt x="65" y="287"/>
                  </a:cubicBezTo>
                  <a:cubicBezTo>
                    <a:pt x="63" y="278"/>
                    <a:pt x="56" y="247"/>
                    <a:pt x="56" y="247"/>
                  </a:cubicBezTo>
                  <a:cubicBezTo>
                    <a:pt x="56" y="247"/>
                    <a:pt x="53" y="227"/>
                    <a:pt x="53" y="222"/>
                  </a:cubicBezTo>
                  <a:cubicBezTo>
                    <a:pt x="52" y="217"/>
                    <a:pt x="53" y="192"/>
                    <a:pt x="53" y="192"/>
                  </a:cubicBezTo>
                  <a:cubicBezTo>
                    <a:pt x="53" y="133"/>
                    <a:pt x="53" y="133"/>
                    <a:pt x="53" y="133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7" y="219"/>
                    <a:pt x="46" y="223"/>
                  </a:cubicBezTo>
                  <a:cubicBezTo>
                    <a:pt x="46" y="226"/>
                    <a:pt x="44" y="247"/>
                    <a:pt x="44" y="247"/>
                  </a:cubicBezTo>
                  <a:cubicBezTo>
                    <a:pt x="44" y="247"/>
                    <a:pt x="34" y="285"/>
                    <a:pt x="33" y="291"/>
                  </a:cubicBezTo>
                  <a:cubicBezTo>
                    <a:pt x="31" y="296"/>
                    <a:pt x="25" y="323"/>
                    <a:pt x="22" y="330"/>
                  </a:cubicBezTo>
                  <a:cubicBezTo>
                    <a:pt x="20" y="338"/>
                    <a:pt x="9" y="366"/>
                    <a:pt x="7" y="370"/>
                  </a:cubicBezTo>
                  <a:cubicBezTo>
                    <a:pt x="5" y="375"/>
                    <a:pt x="0" y="391"/>
                    <a:pt x="0" y="395"/>
                  </a:cubicBezTo>
                  <a:cubicBezTo>
                    <a:pt x="0" y="399"/>
                    <a:pt x="0" y="412"/>
                    <a:pt x="0" y="417"/>
                  </a:cubicBezTo>
                  <a:cubicBezTo>
                    <a:pt x="0" y="422"/>
                    <a:pt x="10" y="462"/>
                    <a:pt x="10" y="462"/>
                  </a:cubicBezTo>
                  <a:cubicBezTo>
                    <a:pt x="10" y="462"/>
                    <a:pt x="18" y="505"/>
                    <a:pt x="19" y="508"/>
                  </a:cubicBezTo>
                  <a:cubicBezTo>
                    <a:pt x="20" y="512"/>
                    <a:pt x="28" y="536"/>
                    <a:pt x="28" y="540"/>
                  </a:cubicBezTo>
                  <a:cubicBezTo>
                    <a:pt x="29" y="544"/>
                    <a:pt x="30" y="562"/>
                    <a:pt x="30" y="562"/>
                  </a:cubicBezTo>
                  <a:cubicBezTo>
                    <a:pt x="30" y="562"/>
                    <a:pt x="32" y="595"/>
                    <a:pt x="33" y="599"/>
                  </a:cubicBezTo>
                  <a:cubicBezTo>
                    <a:pt x="34" y="602"/>
                    <a:pt x="41" y="621"/>
                    <a:pt x="41" y="623"/>
                  </a:cubicBezTo>
                  <a:cubicBezTo>
                    <a:pt x="41" y="625"/>
                    <a:pt x="41" y="651"/>
                    <a:pt x="41" y="651"/>
                  </a:cubicBezTo>
                  <a:cubicBezTo>
                    <a:pt x="41" y="651"/>
                    <a:pt x="28" y="685"/>
                    <a:pt x="27" y="688"/>
                  </a:cubicBezTo>
                  <a:cubicBezTo>
                    <a:pt x="26" y="691"/>
                    <a:pt x="27" y="713"/>
                    <a:pt x="27" y="713"/>
                  </a:cubicBezTo>
                  <a:close/>
                </a:path>
              </a:pathLst>
            </a:custGeom>
            <a:solidFill>
              <a:srgbClr val="F4BFC7"/>
            </a:solidFill>
            <a:ln w="6350" cap="flat">
              <a:solidFill>
                <a:srgbClr val="D92B4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prstClr val="black"/>
                </a:solidFill>
                <a:latin typeface="Imago"/>
              </a:endParaRPr>
            </a:p>
          </p:txBody>
        </p:sp>
        <p:sp>
          <p:nvSpPr>
            <p:cNvPr id="3371" name="Freeform 396"/>
            <p:cNvSpPr>
              <a:spLocks/>
            </p:cNvSpPr>
            <p:nvPr/>
          </p:nvSpPr>
          <p:spPr bwMode="auto">
            <a:xfrm>
              <a:off x="6480597" y="1601192"/>
              <a:ext cx="239713" cy="2965450"/>
            </a:xfrm>
            <a:custGeom>
              <a:avLst/>
              <a:gdLst>
                <a:gd name="T0" fmla="*/ 37 w 85"/>
                <a:gd name="T1" fmla="*/ 1049 h 1049"/>
                <a:gd name="T2" fmla="*/ 46 w 85"/>
                <a:gd name="T3" fmla="*/ 1049 h 1049"/>
                <a:gd name="T4" fmla="*/ 47 w 85"/>
                <a:gd name="T5" fmla="*/ 979 h 1049"/>
                <a:gd name="T6" fmla="*/ 53 w 85"/>
                <a:gd name="T7" fmla="*/ 951 h 1049"/>
                <a:gd name="T8" fmla="*/ 56 w 85"/>
                <a:gd name="T9" fmla="*/ 937 h 1049"/>
                <a:gd name="T10" fmla="*/ 60 w 85"/>
                <a:gd name="T11" fmla="*/ 921 h 1049"/>
                <a:gd name="T12" fmla="*/ 70 w 85"/>
                <a:gd name="T13" fmla="*/ 877 h 1049"/>
                <a:gd name="T14" fmla="*/ 80 w 85"/>
                <a:gd name="T15" fmla="*/ 828 h 1049"/>
                <a:gd name="T16" fmla="*/ 84 w 85"/>
                <a:gd name="T17" fmla="*/ 792 h 1049"/>
                <a:gd name="T18" fmla="*/ 85 w 85"/>
                <a:gd name="T19" fmla="*/ 720 h 1049"/>
                <a:gd name="T20" fmla="*/ 75 w 85"/>
                <a:gd name="T21" fmla="*/ 693 h 1049"/>
                <a:gd name="T22" fmla="*/ 58 w 85"/>
                <a:gd name="T23" fmla="*/ 647 h 1049"/>
                <a:gd name="T24" fmla="*/ 51 w 85"/>
                <a:gd name="T25" fmla="*/ 618 h 1049"/>
                <a:gd name="T26" fmla="*/ 46 w 85"/>
                <a:gd name="T27" fmla="*/ 580 h 1049"/>
                <a:gd name="T28" fmla="*/ 47 w 85"/>
                <a:gd name="T29" fmla="*/ 521 h 1049"/>
                <a:gd name="T30" fmla="*/ 52 w 85"/>
                <a:gd name="T31" fmla="*/ 499 h 1049"/>
                <a:gd name="T32" fmla="*/ 52 w 85"/>
                <a:gd name="T33" fmla="*/ 422 h 1049"/>
                <a:gd name="T34" fmla="*/ 48 w 85"/>
                <a:gd name="T35" fmla="*/ 384 h 1049"/>
                <a:gd name="T36" fmla="*/ 46 w 85"/>
                <a:gd name="T37" fmla="*/ 337 h 1049"/>
                <a:gd name="T38" fmla="*/ 44 w 85"/>
                <a:gd name="T39" fmla="*/ 284 h 1049"/>
                <a:gd name="T40" fmla="*/ 44 w 85"/>
                <a:gd name="T41" fmla="*/ 216 h 1049"/>
                <a:gd name="T42" fmla="*/ 43 w 85"/>
                <a:gd name="T43" fmla="*/ 0 h 1049"/>
                <a:gd name="T44" fmla="*/ 38 w 85"/>
                <a:gd name="T45" fmla="*/ 0 h 1049"/>
                <a:gd name="T46" fmla="*/ 37 w 85"/>
                <a:gd name="T47" fmla="*/ 336 h 1049"/>
                <a:gd name="T48" fmla="*/ 35 w 85"/>
                <a:gd name="T49" fmla="*/ 385 h 1049"/>
                <a:gd name="T50" fmla="*/ 31 w 85"/>
                <a:gd name="T51" fmla="*/ 422 h 1049"/>
                <a:gd name="T52" fmla="*/ 31 w 85"/>
                <a:gd name="T53" fmla="*/ 501 h 1049"/>
                <a:gd name="T54" fmla="*/ 35 w 85"/>
                <a:gd name="T55" fmla="*/ 521 h 1049"/>
                <a:gd name="T56" fmla="*/ 37 w 85"/>
                <a:gd name="T57" fmla="*/ 580 h 1049"/>
                <a:gd name="T58" fmla="*/ 31 w 85"/>
                <a:gd name="T59" fmla="*/ 619 h 1049"/>
                <a:gd name="T60" fmla="*/ 24 w 85"/>
                <a:gd name="T61" fmla="*/ 649 h 1049"/>
                <a:gd name="T62" fmla="*/ 7 w 85"/>
                <a:gd name="T63" fmla="*/ 695 h 1049"/>
                <a:gd name="T64" fmla="*/ 0 w 85"/>
                <a:gd name="T65" fmla="*/ 718 h 1049"/>
                <a:gd name="T66" fmla="*/ 0 w 85"/>
                <a:gd name="T67" fmla="*/ 794 h 1049"/>
                <a:gd name="T68" fmla="*/ 4 w 85"/>
                <a:gd name="T69" fmla="*/ 828 h 1049"/>
                <a:gd name="T70" fmla="*/ 15 w 85"/>
                <a:gd name="T71" fmla="*/ 880 h 1049"/>
                <a:gd name="T72" fmla="*/ 24 w 85"/>
                <a:gd name="T73" fmla="*/ 922 h 1049"/>
                <a:gd name="T74" fmla="*/ 28 w 85"/>
                <a:gd name="T75" fmla="*/ 939 h 1049"/>
                <a:gd name="T76" fmla="*/ 32 w 85"/>
                <a:gd name="T77" fmla="*/ 951 h 1049"/>
                <a:gd name="T78" fmla="*/ 37 w 85"/>
                <a:gd name="T79" fmla="*/ 979 h 1049"/>
                <a:gd name="T80" fmla="*/ 37 w 85"/>
                <a:gd name="T81" fmla="*/ 1049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5" h="1049">
                  <a:moveTo>
                    <a:pt x="37" y="1049"/>
                  </a:moveTo>
                  <a:cubicBezTo>
                    <a:pt x="46" y="1049"/>
                    <a:pt x="46" y="1049"/>
                    <a:pt x="46" y="1049"/>
                  </a:cubicBezTo>
                  <a:cubicBezTo>
                    <a:pt x="46" y="1049"/>
                    <a:pt x="46" y="982"/>
                    <a:pt x="47" y="979"/>
                  </a:cubicBezTo>
                  <a:cubicBezTo>
                    <a:pt x="47" y="976"/>
                    <a:pt x="53" y="951"/>
                    <a:pt x="53" y="951"/>
                  </a:cubicBezTo>
                  <a:cubicBezTo>
                    <a:pt x="53" y="951"/>
                    <a:pt x="55" y="942"/>
                    <a:pt x="56" y="937"/>
                  </a:cubicBezTo>
                  <a:cubicBezTo>
                    <a:pt x="57" y="933"/>
                    <a:pt x="60" y="921"/>
                    <a:pt x="60" y="921"/>
                  </a:cubicBezTo>
                  <a:cubicBezTo>
                    <a:pt x="60" y="921"/>
                    <a:pt x="69" y="882"/>
                    <a:pt x="70" y="877"/>
                  </a:cubicBezTo>
                  <a:cubicBezTo>
                    <a:pt x="71" y="873"/>
                    <a:pt x="79" y="833"/>
                    <a:pt x="80" y="828"/>
                  </a:cubicBezTo>
                  <a:cubicBezTo>
                    <a:pt x="80" y="823"/>
                    <a:pt x="84" y="794"/>
                    <a:pt x="84" y="792"/>
                  </a:cubicBezTo>
                  <a:cubicBezTo>
                    <a:pt x="84" y="789"/>
                    <a:pt x="85" y="727"/>
                    <a:pt x="85" y="720"/>
                  </a:cubicBezTo>
                  <a:cubicBezTo>
                    <a:pt x="85" y="714"/>
                    <a:pt x="75" y="693"/>
                    <a:pt x="75" y="693"/>
                  </a:cubicBezTo>
                  <a:cubicBezTo>
                    <a:pt x="75" y="693"/>
                    <a:pt x="59" y="649"/>
                    <a:pt x="58" y="647"/>
                  </a:cubicBezTo>
                  <a:cubicBezTo>
                    <a:pt x="57" y="645"/>
                    <a:pt x="52" y="624"/>
                    <a:pt x="51" y="618"/>
                  </a:cubicBezTo>
                  <a:cubicBezTo>
                    <a:pt x="51" y="613"/>
                    <a:pt x="46" y="586"/>
                    <a:pt x="46" y="580"/>
                  </a:cubicBezTo>
                  <a:cubicBezTo>
                    <a:pt x="45" y="575"/>
                    <a:pt x="46" y="527"/>
                    <a:pt x="47" y="521"/>
                  </a:cubicBezTo>
                  <a:cubicBezTo>
                    <a:pt x="47" y="515"/>
                    <a:pt x="52" y="505"/>
                    <a:pt x="52" y="499"/>
                  </a:cubicBezTo>
                  <a:cubicBezTo>
                    <a:pt x="52" y="494"/>
                    <a:pt x="51" y="427"/>
                    <a:pt x="52" y="422"/>
                  </a:cubicBezTo>
                  <a:cubicBezTo>
                    <a:pt x="52" y="418"/>
                    <a:pt x="48" y="389"/>
                    <a:pt x="48" y="384"/>
                  </a:cubicBezTo>
                  <a:cubicBezTo>
                    <a:pt x="48" y="378"/>
                    <a:pt x="46" y="343"/>
                    <a:pt x="46" y="337"/>
                  </a:cubicBezTo>
                  <a:cubicBezTo>
                    <a:pt x="46" y="331"/>
                    <a:pt x="44" y="284"/>
                    <a:pt x="44" y="284"/>
                  </a:cubicBezTo>
                  <a:cubicBezTo>
                    <a:pt x="44" y="216"/>
                    <a:pt x="44" y="216"/>
                    <a:pt x="44" y="216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7" y="332"/>
                    <a:pt x="37" y="336"/>
                  </a:cubicBezTo>
                  <a:cubicBezTo>
                    <a:pt x="37" y="341"/>
                    <a:pt x="35" y="380"/>
                    <a:pt x="35" y="385"/>
                  </a:cubicBezTo>
                  <a:cubicBezTo>
                    <a:pt x="34" y="389"/>
                    <a:pt x="31" y="416"/>
                    <a:pt x="31" y="422"/>
                  </a:cubicBezTo>
                  <a:cubicBezTo>
                    <a:pt x="31" y="427"/>
                    <a:pt x="30" y="496"/>
                    <a:pt x="31" y="501"/>
                  </a:cubicBezTo>
                  <a:cubicBezTo>
                    <a:pt x="32" y="506"/>
                    <a:pt x="34" y="516"/>
                    <a:pt x="35" y="521"/>
                  </a:cubicBezTo>
                  <a:cubicBezTo>
                    <a:pt x="35" y="526"/>
                    <a:pt x="37" y="576"/>
                    <a:pt x="37" y="580"/>
                  </a:cubicBezTo>
                  <a:cubicBezTo>
                    <a:pt x="37" y="584"/>
                    <a:pt x="31" y="619"/>
                    <a:pt x="31" y="619"/>
                  </a:cubicBezTo>
                  <a:cubicBezTo>
                    <a:pt x="31" y="619"/>
                    <a:pt x="26" y="645"/>
                    <a:pt x="24" y="649"/>
                  </a:cubicBezTo>
                  <a:cubicBezTo>
                    <a:pt x="23" y="653"/>
                    <a:pt x="7" y="695"/>
                    <a:pt x="7" y="695"/>
                  </a:cubicBezTo>
                  <a:cubicBezTo>
                    <a:pt x="7" y="695"/>
                    <a:pt x="0" y="714"/>
                    <a:pt x="0" y="718"/>
                  </a:cubicBezTo>
                  <a:cubicBezTo>
                    <a:pt x="0" y="723"/>
                    <a:pt x="0" y="787"/>
                    <a:pt x="0" y="794"/>
                  </a:cubicBezTo>
                  <a:cubicBezTo>
                    <a:pt x="1" y="802"/>
                    <a:pt x="4" y="824"/>
                    <a:pt x="4" y="828"/>
                  </a:cubicBezTo>
                  <a:cubicBezTo>
                    <a:pt x="5" y="832"/>
                    <a:pt x="14" y="876"/>
                    <a:pt x="15" y="880"/>
                  </a:cubicBezTo>
                  <a:cubicBezTo>
                    <a:pt x="16" y="884"/>
                    <a:pt x="24" y="922"/>
                    <a:pt x="24" y="922"/>
                  </a:cubicBezTo>
                  <a:cubicBezTo>
                    <a:pt x="24" y="922"/>
                    <a:pt x="27" y="934"/>
                    <a:pt x="28" y="939"/>
                  </a:cubicBezTo>
                  <a:cubicBezTo>
                    <a:pt x="30" y="943"/>
                    <a:pt x="31" y="948"/>
                    <a:pt x="32" y="951"/>
                  </a:cubicBezTo>
                  <a:cubicBezTo>
                    <a:pt x="32" y="955"/>
                    <a:pt x="36" y="975"/>
                    <a:pt x="37" y="979"/>
                  </a:cubicBezTo>
                  <a:cubicBezTo>
                    <a:pt x="37" y="983"/>
                    <a:pt x="37" y="1049"/>
                    <a:pt x="37" y="1049"/>
                  </a:cubicBezTo>
                  <a:close/>
                </a:path>
              </a:pathLst>
            </a:custGeom>
            <a:solidFill>
              <a:srgbClr val="B9D7F7"/>
            </a:solidFill>
            <a:ln w="6350" cap="flat">
              <a:solidFill>
                <a:srgbClr val="1776E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prstClr val="black"/>
                </a:solidFill>
                <a:latin typeface="Imago"/>
              </a:endParaRPr>
            </a:p>
          </p:txBody>
        </p:sp>
        <p:sp>
          <p:nvSpPr>
            <p:cNvPr id="3372" name="Freeform 397"/>
            <p:cNvSpPr>
              <a:spLocks/>
            </p:cNvSpPr>
            <p:nvPr/>
          </p:nvSpPr>
          <p:spPr bwMode="auto">
            <a:xfrm>
              <a:off x="6917159" y="2326680"/>
              <a:ext cx="212725" cy="2236776"/>
            </a:xfrm>
            <a:custGeom>
              <a:avLst/>
              <a:gdLst>
                <a:gd name="T0" fmla="*/ 26 w 75"/>
                <a:gd name="T1" fmla="*/ 792 h 792"/>
                <a:gd name="T2" fmla="*/ 48 w 75"/>
                <a:gd name="T3" fmla="*/ 792 h 792"/>
                <a:gd name="T4" fmla="*/ 48 w 75"/>
                <a:gd name="T5" fmla="*/ 757 h 792"/>
                <a:gd name="T6" fmla="*/ 44 w 75"/>
                <a:gd name="T7" fmla="*/ 739 h 792"/>
                <a:gd name="T8" fmla="*/ 44 w 75"/>
                <a:gd name="T9" fmla="*/ 722 h 792"/>
                <a:gd name="T10" fmla="*/ 53 w 75"/>
                <a:gd name="T11" fmla="*/ 683 h 792"/>
                <a:gd name="T12" fmla="*/ 59 w 75"/>
                <a:gd name="T13" fmla="*/ 611 h 792"/>
                <a:gd name="T14" fmla="*/ 67 w 75"/>
                <a:gd name="T15" fmla="*/ 558 h 792"/>
                <a:gd name="T16" fmla="*/ 72 w 75"/>
                <a:gd name="T17" fmla="*/ 500 h 792"/>
                <a:gd name="T18" fmla="*/ 75 w 75"/>
                <a:gd name="T19" fmla="*/ 439 h 792"/>
                <a:gd name="T20" fmla="*/ 69 w 75"/>
                <a:gd name="T21" fmla="*/ 379 h 792"/>
                <a:gd name="T22" fmla="*/ 55 w 75"/>
                <a:gd name="T23" fmla="*/ 305 h 792"/>
                <a:gd name="T24" fmla="*/ 45 w 75"/>
                <a:gd name="T25" fmla="*/ 228 h 792"/>
                <a:gd name="T26" fmla="*/ 39 w 75"/>
                <a:gd name="T27" fmla="*/ 0 h 792"/>
                <a:gd name="T28" fmla="*/ 37 w 75"/>
                <a:gd name="T29" fmla="*/ 0 h 792"/>
                <a:gd name="T30" fmla="*/ 32 w 75"/>
                <a:gd name="T31" fmla="*/ 228 h 792"/>
                <a:gd name="T32" fmla="*/ 21 w 75"/>
                <a:gd name="T33" fmla="*/ 305 h 792"/>
                <a:gd name="T34" fmla="*/ 8 w 75"/>
                <a:gd name="T35" fmla="*/ 376 h 792"/>
                <a:gd name="T36" fmla="*/ 0 w 75"/>
                <a:gd name="T37" fmla="*/ 439 h 792"/>
                <a:gd name="T38" fmla="*/ 4 w 75"/>
                <a:gd name="T39" fmla="*/ 501 h 792"/>
                <a:gd name="T40" fmla="*/ 9 w 75"/>
                <a:gd name="T41" fmla="*/ 560 h 792"/>
                <a:gd name="T42" fmla="*/ 17 w 75"/>
                <a:gd name="T43" fmla="*/ 611 h 792"/>
                <a:gd name="T44" fmla="*/ 23 w 75"/>
                <a:gd name="T45" fmla="*/ 684 h 792"/>
                <a:gd name="T46" fmla="*/ 32 w 75"/>
                <a:gd name="T47" fmla="*/ 720 h 792"/>
                <a:gd name="T48" fmla="*/ 31 w 75"/>
                <a:gd name="T49" fmla="*/ 739 h 792"/>
                <a:gd name="T50" fmla="*/ 26 w 75"/>
                <a:gd name="T51" fmla="*/ 757 h 792"/>
                <a:gd name="T52" fmla="*/ 26 w 75"/>
                <a:gd name="T53" fmla="*/ 792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5" h="792">
                  <a:moveTo>
                    <a:pt x="26" y="792"/>
                  </a:moveTo>
                  <a:cubicBezTo>
                    <a:pt x="48" y="792"/>
                    <a:pt x="48" y="792"/>
                    <a:pt x="48" y="792"/>
                  </a:cubicBezTo>
                  <a:cubicBezTo>
                    <a:pt x="48" y="792"/>
                    <a:pt x="48" y="760"/>
                    <a:pt x="48" y="757"/>
                  </a:cubicBezTo>
                  <a:cubicBezTo>
                    <a:pt x="48" y="754"/>
                    <a:pt x="45" y="741"/>
                    <a:pt x="44" y="739"/>
                  </a:cubicBezTo>
                  <a:cubicBezTo>
                    <a:pt x="44" y="737"/>
                    <a:pt x="44" y="726"/>
                    <a:pt x="44" y="722"/>
                  </a:cubicBezTo>
                  <a:cubicBezTo>
                    <a:pt x="44" y="717"/>
                    <a:pt x="53" y="686"/>
                    <a:pt x="53" y="683"/>
                  </a:cubicBezTo>
                  <a:cubicBezTo>
                    <a:pt x="53" y="680"/>
                    <a:pt x="59" y="615"/>
                    <a:pt x="59" y="611"/>
                  </a:cubicBezTo>
                  <a:cubicBezTo>
                    <a:pt x="60" y="607"/>
                    <a:pt x="67" y="561"/>
                    <a:pt x="67" y="558"/>
                  </a:cubicBezTo>
                  <a:cubicBezTo>
                    <a:pt x="68" y="555"/>
                    <a:pt x="71" y="504"/>
                    <a:pt x="72" y="500"/>
                  </a:cubicBezTo>
                  <a:cubicBezTo>
                    <a:pt x="72" y="497"/>
                    <a:pt x="75" y="443"/>
                    <a:pt x="75" y="439"/>
                  </a:cubicBezTo>
                  <a:cubicBezTo>
                    <a:pt x="75" y="435"/>
                    <a:pt x="69" y="383"/>
                    <a:pt x="69" y="379"/>
                  </a:cubicBezTo>
                  <a:cubicBezTo>
                    <a:pt x="68" y="374"/>
                    <a:pt x="56" y="311"/>
                    <a:pt x="55" y="305"/>
                  </a:cubicBezTo>
                  <a:cubicBezTo>
                    <a:pt x="54" y="300"/>
                    <a:pt x="45" y="232"/>
                    <a:pt x="45" y="228"/>
                  </a:cubicBezTo>
                  <a:cubicBezTo>
                    <a:pt x="45" y="223"/>
                    <a:pt x="39" y="0"/>
                    <a:pt x="39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0"/>
                    <a:pt x="32" y="225"/>
                    <a:pt x="32" y="228"/>
                  </a:cubicBezTo>
                  <a:cubicBezTo>
                    <a:pt x="32" y="230"/>
                    <a:pt x="21" y="301"/>
                    <a:pt x="21" y="305"/>
                  </a:cubicBezTo>
                  <a:cubicBezTo>
                    <a:pt x="20" y="310"/>
                    <a:pt x="9" y="373"/>
                    <a:pt x="8" y="376"/>
                  </a:cubicBezTo>
                  <a:cubicBezTo>
                    <a:pt x="8" y="380"/>
                    <a:pt x="0" y="436"/>
                    <a:pt x="0" y="439"/>
                  </a:cubicBezTo>
                  <a:cubicBezTo>
                    <a:pt x="0" y="443"/>
                    <a:pt x="3" y="498"/>
                    <a:pt x="4" y="501"/>
                  </a:cubicBezTo>
                  <a:cubicBezTo>
                    <a:pt x="4" y="505"/>
                    <a:pt x="8" y="557"/>
                    <a:pt x="9" y="560"/>
                  </a:cubicBezTo>
                  <a:cubicBezTo>
                    <a:pt x="9" y="563"/>
                    <a:pt x="17" y="609"/>
                    <a:pt x="17" y="611"/>
                  </a:cubicBezTo>
                  <a:cubicBezTo>
                    <a:pt x="17" y="614"/>
                    <a:pt x="23" y="682"/>
                    <a:pt x="23" y="684"/>
                  </a:cubicBezTo>
                  <a:cubicBezTo>
                    <a:pt x="24" y="686"/>
                    <a:pt x="32" y="718"/>
                    <a:pt x="32" y="720"/>
                  </a:cubicBezTo>
                  <a:cubicBezTo>
                    <a:pt x="32" y="722"/>
                    <a:pt x="31" y="736"/>
                    <a:pt x="31" y="739"/>
                  </a:cubicBezTo>
                  <a:cubicBezTo>
                    <a:pt x="31" y="741"/>
                    <a:pt x="26" y="755"/>
                    <a:pt x="26" y="757"/>
                  </a:cubicBezTo>
                  <a:cubicBezTo>
                    <a:pt x="26" y="759"/>
                    <a:pt x="26" y="792"/>
                    <a:pt x="26" y="792"/>
                  </a:cubicBezTo>
                  <a:close/>
                </a:path>
              </a:pathLst>
            </a:custGeom>
            <a:solidFill>
              <a:srgbClr val="F9D5C6"/>
            </a:solidFill>
            <a:ln w="6350" cap="flat">
              <a:solidFill>
                <a:srgbClr val="F06B4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prstClr val="black"/>
                </a:solidFill>
                <a:latin typeface="Imago"/>
              </a:endParaRPr>
            </a:p>
          </p:txBody>
        </p:sp>
        <p:sp>
          <p:nvSpPr>
            <p:cNvPr id="3373" name="Freeform 398"/>
            <p:cNvSpPr>
              <a:spLocks/>
            </p:cNvSpPr>
            <p:nvPr/>
          </p:nvSpPr>
          <p:spPr bwMode="auto">
            <a:xfrm>
              <a:off x="7261647" y="1717080"/>
              <a:ext cx="382588" cy="2846376"/>
            </a:xfrm>
            <a:custGeom>
              <a:avLst/>
              <a:gdLst>
                <a:gd name="T0" fmla="*/ 65 w 135"/>
                <a:gd name="T1" fmla="*/ 1008 h 1008"/>
                <a:gd name="T2" fmla="*/ 68 w 135"/>
                <a:gd name="T3" fmla="*/ 1008 h 1008"/>
                <a:gd name="T4" fmla="*/ 68 w 135"/>
                <a:gd name="T5" fmla="*/ 925 h 1008"/>
                <a:gd name="T6" fmla="*/ 76 w 135"/>
                <a:gd name="T7" fmla="*/ 904 h 1008"/>
                <a:gd name="T8" fmla="*/ 76 w 135"/>
                <a:gd name="T9" fmla="*/ 846 h 1008"/>
                <a:gd name="T10" fmla="*/ 90 w 135"/>
                <a:gd name="T11" fmla="*/ 824 h 1008"/>
                <a:gd name="T12" fmla="*/ 90 w 135"/>
                <a:gd name="T13" fmla="*/ 804 h 1008"/>
                <a:gd name="T14" fmla="*/ 90 w 135"/>
                <a:gd name="T15" fmla="*/ 792 h 1008"/>
                <a:gd name="T16" fmla="*/ 94 w 135"/>
                <a:gd name="T17" fmla="*/ 779 h 1008"/>
                <a:gd name="T18" fmla="*/ 105 w 135"/>
                <a:gd name="T19" fmla="*/ 748 h 1008"/>
                <a:gd name="T20" fmla="*/ 113 w 135"/>
                <a:gd name="T21" fmla="*/ 735 h 1008"/>
                <a:gd name="T22" fmla="*/ 134 w 135"/>
                <a:gd name="T23" fmla="*/ 701 h 1008"/>
                <a:gd name="T24" fmla="*/ 134 w 135"/>
                <a:gd name="T25" fmla="*/ 676 h 1008"/>
                <a:gd name="T26" fmla="*/ 127 w 135"/>
                <a:gd name="T27" fmla="*/ 654 h 1008"/>
                <a:gd name="T28" fmla="*/ 107 w 135"/>
                <a:gd name="T29" fmla="*/ 613 h 1008"/>
                <a:gd name="T30" fmla="*/ 76 w 135"/>
                <a:gd name="T31" fmla="*/ 564 h 1008"/>
                <a:gd name="T32" fmla="*/ 71 w 135"/>
                <a:gd name="T33" fmla="*/ 506 h 1008"/>
                <a:gd name="T34" fmla="*/ 69 w 135"/>
                <a:gd name="T35" fmla="*/ 210 h 1008"/>
                <a:gd name="T36" fmla="*/ 69 w 135"/>
                <a:gd name="T37" fmla="*/ 0 h 1008"/>
                <a:gd name="T38" fmla="*/ 66 w 135"/>
                <a:gd name="T39" fmla="*/ 0 h 1008"/>
                <a:gd name="T40" fmla="*/ 66 w 135"/>
                <a:gd name="T41" fmla="*/ 229 h 1008"/>
                <a:gd name="T42" fmla="*/ 65 w 135"/>
                <a:gd name="T43" fmla="*/ 506 h 1008"/>
                <a:gd name="T44" fmla="*/ 54 w 135"/>
                <a:gd name="T45" fmla="*/ 566 h 1008"/>
                <a:gd name="T46" fmla="*/ 39 w 135"/>
                <a:gd name="T47" fmla="*/ 596 h 1008"/>
                <a:gd name="T48" fmla="*/ 16 w 135"/>
                <a:gd name="T49" fmla="*/ 638 h 1008"/>
                <a:gd name="T50" fmla="*/ 1 w 135"/>
                <a:gd name="T51" fmla="*/ 672 h 1008"/>
                <a:gd name="T52" fmla="*/ 1 w 135"/>
                <a:gd name="T53" fmla="*/ 698 h 1008"/>
                <a:gd name="T54" fmla="*/ 2 w 135"/>
                <a:gd name="T55" fmla="*/ 704 h 1008"/>
                <a:gd name="T56" fmla="*/ 11 w 135"/>
                <a:gd name="T57" fmla="*/ 718 h 1008"/>
                <a:gd name="T58" fmla="*/ 23 w 135"/>
                <a:gd name="T59" fmla="*/ 738 h 1008"/>
                <a:gd name="T60" fmla="*/ 32 w 135"/>
                <a:gd name="T61" fmla="*/ 752 h 1008"/>
                <a:gd name="T62" fmla="*/ 44 w 135"/>
                <a:gd name="T63" fmla="*/ 784 h 1008"/>
                <a:gd name="T64" fmla="*/ 45 w 135"/>
                <a:gd name="T65" fmla="*/ 791 h 1008"/>
                <a:gd name="T66" fmla="*/ 45 w 135"/>
                <a:gd name="T67" fmla="*/ 802 h 1008"/>
                <a:gd name="T68" fmla="*/ 45 w 135"/>
                <a:gd name="T69" fmla="*/ 821 h 1008"/>
                <a:gd name="T70" fmla="*/ 60 w 135"/>
                <a:gd name="T71" fmla="*/ 846 h 1008"/>
                <a:gd name="T72" fmla="*/ 58 w 135"/>
                <a:gd name="T73" fmla="*/ 904 h 1008"/>
                <a:gd name="T74" fmla="*/ 65 w 135"/>
                <a:gd name="T75" fmla="*/ 924 h 1008"/>
                <a:gd name="T76" fmla="*/ 65 w 135"/>
                <a:gd name="T77" fmla="*/ 1008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5" h="1008">
                  <a:moveTo>
                    <a:pt x="65" y="1008"/>
                  </a:moveTo>
                  <a:cubicBezTo>
                    <a:pt x="68" y="1008"/>
                    <a:pt x="68" y="1008"/>
                    <a:pt x="68" y="1008"/>
                  </a:cubicBezTo>
                  <a:cubicBezTo>
                    <a:pt x="68" y="1008"/>
                    <a:pt x="68" y="927"/>
                    <a:pt x="68" y="925"/>
                  </a:cubicBezTo>
                  <a:cubicBezTo>
                    <a:pt x="68" y="923"/>
                    <a:pt x="75" y="908"/>
                    <a:pt x="76" y="904"/>
                  </a:cubicBezTo>
                  <a:cubicBezTo>
                    <a:pt x="76" y="900"/>
                    <a:pt x="75" y="847"/>
                    <a:pt x="76" y="846"/>
                  </a:cubicBezTo>
                  <a:cubicBezTo>
                    <a:pt x="77" y="844"/>
                    <a:pt x="89" y="826"/>
                    <a:pt x="90" y="824"/>
                  </a:cubicBezTo>
                  <a:cubicBezTo>
                    <a:pt x="91" y="821"/>
                    <a:pt x="91" y="808"/>
                    <a:pt x="90" y="804"/>
                  </a:cubicBezTo>
                  <a:cubicBezTo>
                    <a:pt x="90" y="799"/>
                    <a:pt x="90" y="793"/>
                    <a:pt x="90" y="792"/>
                  </a:cubicBezTo>
                  <a:cubicBezTo>
                    <a:pt x="90" y="790"/>
                    <a:pt x="94" y="779"/>
                    <a:pt x="94" y="779"/>
                  </a:cubicBezTo>
                  <a:cubicBezTo>
                    <a:pt x="94" y="779"/>
                    <a:pt x="104" y="751"/>
                    <a:pt x="105" y="748"/>
                  </a:cubicBezTo>
                  <a:cubicBezTo>
                    <a:pt x="106" y="745"/>
                    <a:pt x="113" y="735"/>
                    <a:pt x="113" y="735"/>
                  </a:cubicBezTo>
                  <a:cubicBezTo>
                    <a:pt x="113" y="735"/>
                    <a:pt x="134" y="706"/>
                    <a:pt x="134" y="701"/>
                  </a:cubicBezTo>
                  <a:cubicBezTo>
                    <a:pt x="135" y="695"/>
                    <a:pt x="135" y="681"/>
                    <a:pt x="134" y="676"/>
                  </a:cubicBezTo>
                  <a:cubicBezTo>
                    <a:pt x="134" y="671"/>
                    <a:pt x="127" y="654"/>
                    <a:pt x="127" y="654"/>
                  </a:cubicBezTo>
                  <a:cubicBezTo>
                    <a:pt x="107" y="613"/>
                    <a:pt x="107" y="613"/>
                    <a:pt x="107" y="613"/>
                  </a:cubicBezTo>
                  <a:cubicBezTo>
                    <a:pt x="107" y="613"/>
                    <a:pt x="76" y="566"/>
                    <a:pt x="76" y="564"/>
                  </a:cubicBezTo>
                  <a:cubicBezTo>
                    <a:pt x="75" y="561"/>
                    <a:pt x="71" y="512"/>
                    <a:pt x="71" y="506"/>
                  </a:cubicBezTo>
                  <a:cubicBezTo>
                    <a:pt x="71" y="500"/>
                    <a:pt x="69" y="210"/>
                    <a:pt x="69" y="21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229"/>
                    <a:pt x="66" y="229"/>
                    <a:pt x="66" y="229"/>
                  </a:cubicBezTo>
                  <a:cubicBezTo>
                    <a:pt x="66" y="229"/>
                    <a:pt x="65" y="503"/>
                    <a:pt x="65" y="506"/>
                  </a:cubicBezTo>
                  <a:cubicBezTo>
                    <a:pt x="65" y="509"/>
                    <a:pt x="55" y="563"/>
                    <a:pt x="54" y="566"/>
                  </a:cubicBezTo>
                  <a:cubicBezTo>
                    <a:pt x="53" y="568"/>
                    <a:pt x="39" y="596"/>
                    <a:pt x="39" y="596"/>
                  </a:cubicBezTo>
                  <a:cubicBezTo>
                    <a:pt x="16" y="638"/>
                    <a:pt x="16" y="638"/>
                    <a:pt x="16" y="638"/>
                  </a:cubicBezTo>
                  <a:cubicBezTo>
                    <a:pt x="16" y="638"/>
                    <a:pt x="1" y="669"/>
                    <a:pt x="1" y="672"/>
                  </a:cubicBezTo>
                  <a:cubicBezTo>
                    <a:pt x="0" y="675"/>
                    <a:pt x="1" y="698"/>
                    <a:pt x="1" y="698"/>
                  </a:cubicBezTo>
                  <a:cubicBezTo>
                    <a:pt x="1" y="698"/>
                    <a:pt x="1" y="702"/>
                    <a:pt x="2" y="704"/>
                  </a:cubicBezTo>
                  <a:cubicBezTo>
                    <a:pt x="3" y="706"/>
                    <a:pt x="11" y="718"/>
                    <a:pt x="11" y="718"/>
                  </a:cubicBezTo>
                  <a:cubicBezTo>
                    <a:pt x="23" y="738"/>
                    <a:pt x="23" y="738"/>
                    <a:pt x="23" y="738"/>
                  </a:cubicBezTo>
                  <a:cubicBezTo>
                    <a:pt x="23" y="738"/>
                    <a:pt x="31" y="750"/>
                    <a:pt x="32" y="752"/>
                  </a:cubicBezTo>
                  <a:cubicBezTo>
                    <a:pt x="33" y="754"/>
                    <a:pt x="43" y="782"/>
                    <a:pt x="44" y="784"/>
                  </a:cubicBezTo>
                  <a:cubicBezTo>
                    <a:pt x="44" y="786"/>
                    <a:pt x="45" y="791"/>
                    <a:pt x="45" y="791"/>
                  </a:cubicBezTo>
                  <a:cubicBezTo>
                    <a:pt x="45" y="802"/>
                    <a:pt x="45" y="802"/>
                    <a:pt x="45" y="802"/>
                  </a:cubicBezTo>
                  <a:cubicBezTo>
                    <a:pt x="45" y="802"/>
                    <a:pt x="44" y="818"/>
                    <a:pt x="45" y="821"/>
                  </a:cubicBezTo>
                  <a:cubicBezTo>
                    <a:pt x="46" y="823"/>
                    <a:pt x="59" y="845"/>
                    <a:pt x="60" y="846"/>
                  </a:cubicBezTo>
                  <a:cubicBezTo>
                    <a:pt x="60" y="847"/>
                    <a:pt x="58" y="901"/>
                    <a:pt x="58" y="904"/>
                  </a:cubicBezTo>
                  <a:cubicBezTo>
                    <a:pt x="59" y="907"/>
                    <a:pt x="65" y="923"/>
                    <a:pt x="65" y="924"/>
                  </a:cubicBezTo>
                  <a:cubicBezTo>
                    <a:pt x="65" y="925"/>
                    <a:pt x="65" y="1008"/>
                    <a:pt x="65" y="1008"/>
                  </a:cubicBezTo>
                  <a:close/>
                </a:path>
              </a:pathLst>
            </a:custGeom>
            <a:solidFill>
              <a:srgbClr val="C5E0F3"/>
            </a:solidFill>
            <a:ln w="6350" cap="flat">
              <a:solidFill>
                <a:srgbClr val="3B9AD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prstClr val="black"/>
                </a:solidFill>
                <a:latin typeface="Imago"/>
              </a:endParaRPr>
            </a:p>
          </p:txBody>
        </p:sp>
        <p:sp>
          <p:nvSpPr>
            <p:cNvPr id="3374" name="Freeform 399"/>
            <p:cNvSpPr>
              <a:spLocks/>
            </p:cNvSpPr>
            <p:nvPr/>
          </p:nvSpPr>
          <p:spPr bwMode="auto">
            <a:xfrm>
              <a:off x="7815684" y="1899642"/>
              <a:ext cx="127000" cy="2663813"/>
            </a:xfrm>
            <a:custGeom>
              <a:avLst/>
              <a:gdLst>
                <a:gd name="T0" fmla="*/ 11 w 45"/>
                <a:gd name="T1" fmla="*/ 944 h 944"/>
                <a:gd name="T2" fmla="*/ 32 w 45"/>
                <a:gd name="T3" fmla="*/ 944 h 944"/>
                <a:gd name="T4" fmla="*/ 33 w 45"/>
                <a:gd name="T5" fmla="*/ 889 h 944"/>
                <a:gd name="T6" fmla="*/ 40 w 45"/>
                <a:gd name="T7" fmla="*/ 834 h 944"/>
                <a:gd name="T8" fmla="*/ 43 w 45"/>
                <a:gd name="T9" fmla="*/ 788 h 944"/>
                <a:gd name="T10" fmla="*/ 45 w 45"/>
                <a:gd name="T11" fmla="*/ 748 h 944"/>
                <a:gd name="T12" fmla="*/ 45 w 45"/>
                <a:gd name="T13" fmla="*/ 712 h 944"/>
                <a:gd name="T14" fmla="*/ 43 w 45"/>
                <a:gd name="T15" fmla="*/ 668 h 944"/>
                <a:gd name="T16" fmla="*/ 42 w 45"/>
                <a:gd name="T17" fmla="*/ 625 h 944"/>
                <a:gd name="T18" fmla="*/ 41 w 45"/>
                <a:gd name="T19" fmla="*/ 570 h 944"/>
                <a:gd name="T20" fmla="*/ 41 w 45"/>
                <a:gd name="T21" fmla="*/ 499 h 944"/>
                <a:gd name="T22" fmla="*/ 40 w 45"/>
                <a:gd name="T23" fmla="*/ 421 h 944"/>
                <a:gd name="T24" fmla="*/ 38 w 45"/>
                <a:gd name="T25" fmla="*/ 365 h 944"/>
                <a:gd name="T26" fmla="*/ 34 w 45"/>
                <a:gd name="T27" fmla="*/ 281 h 944"/>
                <a:gd name="T28" fmla="*/ 30 w 45"/>
                <a:gd name="T29" fmla="*/ 207 h 944"/>
                <a:gd name="T30" fmla="*/ 27 w 45"/>
                <a:gd name="T31" fmla="*/ 153 h 944"/>
                <a:gd name="T32" fmla="*/ 25 w 45"/>
                <a:gd name="T33" fmla="*/ 108 h 944"/>
                <a:gd name="T34" fmla="*/ 24 w 45"/>
                <a:gd name="T35" fmla="*/ 68 h 944"/>
                <a:gd name="T36" fmla="*/ 23 w 45"/>
                <a:gd name="T37" fmla="*/ 0 h 944"/>
                <a:gd name="T38" fmla="*/ 20 w 45"/>
                <a:gd name="T39" fmla="*/ 0 h 944"/>
                <a:gd name="T40" fmla="*/ 20 w 45"/>
                <a:gd name="T41" fmla="*/ 68 h 944"/>
                <a:gd name="T42" fmla="*/ 19 w 45"/>
                <a:gd name="T43" fmla="*/ 109 h 944"/>
                <a:gd name="T44" fmla="*/ 18 w 45"/>
                <a:gd name="T45" fmla="*/ 152 h 944"/>
                <a:gd name="T46" fmla="*/ 15 w 45"/>
                <a:gd name="T47" fmla="*/ 207 h 944"/>
                <a:gd name="T48" fmla="*/ 10 w 45"/>
                <a:gd name="T49" fmla="*/ 281 h 944"/>
                <a:gd name="T50" fmla="*/ 7 w 45"/>
                <a:gd name="T51" fmla="*/ 366 h 944"/>
                <a:gd name="T52" fmla="*/ 4 w 45"/>
                <a:gd name="T53" fmla="*/ 421 h 944"/>
                <a:gd name="T54" fmla="*/ 2 w 45"/>
                <a:gd name="T55" fmla="*/ 499 h 944"/>
                <a:gd name="T56" fmla="*/ 3 w 45"/>
                <a:gd name="T57" fmla="*/ 572 h 944"/>
                <a:gd name="T58" fmla="*/ 3 w 45"/>
                <a:gd name="T59" fmla="*/ 625 h 944"/>
                <a:gd name="T60" fmla="*/ 1 w 45"/>
                <a:gd name="T61" fmla="*/ 668 h 944"/>
                <a:gd name="T62" fmla="*/ 1 w 45"/>
                <a:gd name="T63" fmla="*/ 712 h 944"/>
                <a:gd name="T64" fmla="*/ 0 w 45"/>
                <a:gd name="T65" fmla="*/ 749 h 944"/>
                <a:gd name="T66" fmla="*/ 1 w 45"/>
                <a:gd name="T67" fmla="*/ 789 h 944"/>
                <a:gd name="T68" fmla="*/ 5 w 45"/>
                <a:gd name="T69" fmla="*/ 834 h 944"/>
                <a:gd name="T70" fmla="*/ 11 w 45"/>
                <a:gd name="T71" fmla="*/ 890 h 944"/>
                <a:gd name="T72" fmla="*/ 11 w 45"/>
                <a:gd name="T73" fmla="*/ 944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5" h="944">
                  <a:moveTo>
                    <a:pt x="11" y="944"/>
                  </a:moveTo>
                  <a:cubicBezTo>
                    <a:pt x="32" y="944"/>
                    <a:pt x="32" y="944"/>
                    <a:pt x="32" y="944"/>
                  </a:cubicBezTo>
                  <a:cubicBezTo>
                    <a:pt x="32" y="944"/>
                    <a:pt x="33" y="894"/>
                    <a:pt x="33" y="889"/>
                  </a:cubicBezTo>
                  <a:cubicBezTo>
                    <a:pt x="33" y="884"/>
                    <a:pt x="39" y="839"/>
                    <a:pt x="40" y="834"/>
                  </a:cubicBezTo>
                  <a:cubicBezTo>
                    <a:pt x="40" y="829"/>
                    <a:pt x="43" y="792"/>
                    <a:pt x="43" y="788"/>
                  </a:cubicBezTo>
                  <a:cubicBezTo>
                    <a:pt x="43" y="785"/>
                    <a:pt x="45" y="753"/>
                    <a:pt x="45" y="748"/>
                  </a:cubicBezTo>
                  <a:cubicBezTo>
                    <a:pt x="45" y="744"/>
                    <a:pt x="45" y="719"/>
                    <a:pt x="45" y="712"/>
                  </a:cubicBezTo>
                  <a:cubicBezTo>
                    <a:pt x="44" y="704"/>
                    <a:pt x="43" y="675"/>
                    <a:pt x="43" y="668"/>
                  </a:cubicBezTo>
                  <a:cubicBezTo>
                    <a:pt x="43" y="660"/>
                    <a:pt x="42" y="634"/>
                    <a:pt x="42" y="625"/>
                  </a:cubicBezTo>
                  <a:cubicBezTo>
                    <a:pt x="42" y="615"/>
                    <a:pt x="41" y="577"/>
                    <a:pt x="41" y="570"/>
                  </a:cubicBezTo>
                  <a:cubicBezTo>
                    <a:pt x="41" y="563"/>
                    <a:pt x="41" y="509"/>
                    <a:pt x="41" y="499"/>
                  </a:cubicBezTo>
                  <a:cubicBezTo>
                    <a:pt x="41" y="489"/>
                    <a:pt x="40" y="431"/>
                    <a:pt x="40" y="421"/>
                  </a:cubicBezTo>
                  <a:cubicBezTo>
                    <a:pt x="40" y="410"/>
                    <a:pt x="38" y="373"/>
                    <a:pt x="38" y="365"/>
                  </a:cubicBezTo>
                  <a:cubicBezTo>
                    <a:pt x="37" y="356"/>
                    <a:pt x="35" y="291"/>
                    <a:pt x="34" y="281"/>
                  </a:cubicBezTo>
                  <a:cubicBezTo>
                    <a:pt x="34" y="270"/>
                    <a:pt x="30" y="214"/>
                    <a:pt x="30" y="207"/>
                  </a:cubicBezTo>
                  <a:cubicBezTo>
                    <a:pt x="29" y="200"/>
                    <a:pt x="28" y="162"/>
                    <a:pt x="27" y="153"/>
                  </a:cubicBezTo>
                  <a:cubicBezTo>
                    <a:pt x="27" y="143"/>
                    <a:pt x="26" y="115"/>
                    <a:pt x="25" y="108"/>
                  </a:cubicBezTo>
                  <a:cubicBezTo>
                    <a:pt x="25" y="102"/>
                    <a:pt x="24" y="76"/>
                    <a:pt x="24" y="68"/>
                  </a:cubicBezTo>
                  <a:cubicBezTo>
                    <a:pt x="24" y="60"/>
                    <a:pt x="23" y="0"/>
                    <a:pt x="23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61"/>
                    <a:pt x="20" y="68"/>
                  </a:cubicBezTo>
                  <a:cubicBezTo>
                    <a:pt x="20" y="74"/>
                    <a:pt x="20" y="102"/>
                    <a:pt x="19" y="109"/>
                  </a:cubicBezTo>
                  <a:cubicBezTo>
                    <a:pt x="19" y="115"/>
                    <a:pt x="18" y="147"/>
                    <a:pt x="18" y="152"/>
                  </a:cubicBezTo>
                  <a:cubicBezTo>
                    <a:pt x="18" y="158"/>
                    <a:pt x="16" y="202"/>
                    <a:pt x="15" y="207"/>
                  </a:cubicBezTo>
                  <a:cubicBezTo>
                    <a:pt x="15" y="213"/>
                    <a:pt x="10" y="277"/>
                    <a:pt x="10" y="281"/>
                  </a:cubicBezTo>
                  <a:cubicBezTo>
                    <a:pt x="10" y="286"/>
                    <a:pt x="8" y="359"/>
                    <a:pt x="7" y="366"/>
                  </a:cubicBezTo>
                  <a:cubicBezTo>
                    <a:pt x="7" y="374"/>
                    <a:pt x="4" y="415"/>
                    <a:pt x="4" y="421"/>
                  </a:cubicBezTo>
                  <a:cubicBezTo>
                    <a:pt x="4" y="427"/>
                    <a:pt x="2" y="490"/>
                    <a:pt x="2" y="499"/>
                  </a:cubicBezTo>
                  <a:cubicBezTo>
                    <a:pt x="2" y="508"/>
                    <a:pt x="2" y="566"/>
                    <a:pt x="3" y="572"/>
                  </a:cubicBezTo>
                  <a:cubicBezTo>
                    <a:pt x="3" y="578"/>
                    <a:pt x="3" y="621"/>
                    <a:pt x="3" y="625"/>
                  </a:cubicBezTo>
                  <a:cubicBezTo>
                    <a:pt x="3" y="629"/>
                    <a:pt x="1" y="664"/>
                    <a:pt x="1" y="668"/>
                  </a:cubicBezTo>
                  <a:cubicBezTo>
                    <a:pt x="1" y="673"/>
                    <a:pt x="1" y="707"/>
                    <a:pt x="1" y="712"/>
                  </a:cubicBezTo>
                  <a:cubicBezTo>
                    <a:pt x="1" y="717"/>
                    <a:pt x="0" y="745"/>
                    <a:pt x="0" y="749"/>
                  </a:cubicBezTo>
                  <a:cubicBezTo>
                    <a:pt x="0" y="753"/>
                    <a:pt x="1" y="786"/>
                    <a:pt x="1" y="789"/>
                  </a:cubicBezTo>
                  <a:cubicBezTo>
                    <a:pt x="1" y="793"/>
                    <a:pt x="4" y="832"/>
                    <a:pt x="5" y="834"/>
                  </a:cubicBezTo>
                  <a:cubicBezTo>
                    <a:pt x="5" y="837"/>
                    <a:pt x="11" y="885"/>
                    <a:pt x="11" y="890"/>
                  </a:cubicBezTo>
                  <a:cubicBezTo>
                    <a:pt x="11" y="894"/>
                    <a:pt x="11" y="944"/>
                    <a:pt x="11" y="944"/>
                  </a:cubicBezTo>
                  <a:close/>
                </a:path>
              </a:pathLst>
            </a:custGeom>
            <a:solidFill>
              <a:srgbClr val="B9E0C0"/>
            </a:solidFill>
            <a:ln w="6350" cap="flat">
              <a:solidFill>
                <a:srgbClr val="1BA02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prstClr val="black"/>
                </a:solidFill>
                <a:latin typeface="Imago"/>
              </a:endParaRPr>
            </a:p>
          </p:txBody>
        </p:sp>
        <p:sp>
          <p:nvSpPr>
            <p:cNvPr id="3375" name="Freeform 400"/>
            <p:cNvSpPr>
              <a:spLocks/>
            </p:cNvSpPr>
            <p:nvPr/>
          </p:nvSpPr>
          <p:spPr bwMode="auto">
            <a:xfrm>
              <a:off x="8188747" y="1648817"/>
              <a:ext cx="236538" cy="2914638"/>
            </a:xfrm>
            <a:custGeom>
              <a:avLst/>
              <a:gdLst>
                <a:gd name="T0" fmla="*/ 38 w 84"/>
                <a:gd name="T1" fmla="*/ 1033 h 1033"/>
                <a:gd name="T2" fmla="*/ 44 w 84"/>
                <a:gd name="T3" fmla="*/ 1033 h 1033"/>
                <a:gd name="T4" fmla="*/ 45 w 84"/>
                <a:gd name="T5" fmla="*/ 959 h 1033"/>
                <a:gd name="T6" fmla="*/ 51 w 84"/>
                <a:gd name="T7" fmla="*/ 893 h 1033"/>
                <a:gd name="T8" fmla="*/ 56 w 84"/>
                <a:gd name="T9" fmla="*/ 830 h 1033"/>
                <a:gd name="T10" fmla="*/ 65 w 84"/>
                <a:gd name="T11" fmla="*/ 778 h 1033"/>
                <a:gd name="T12" fmla="*/ 76 w 84"/>
                <a:gd name="T13" fmla="*/ 726 h 1033"/>
                <a:gd name="T14" fmla="*/ 84 w 84"/>
                <a:gd name="T15" fmla="*/ 684 h 1033"/>
                <a:gd name="T16" fmla="*/ 84 w 84"/>
                <a:gd name="T17" fmla="*/ 649 h 1033"/>
                <a:gd name="T18" fmla="*/ 71 w 84"/>
                <a:gd name="T19" fmla="*/ 592 h 1033"/>
                <a:gd name="T20" fmla="*/ 65 w 84"/>
                <a:gd name="T21" fmla="*/ 554 h 1033"/>
                <a:gd name="T22" fmla="*/ 62 w 84"/>
                <a:gd name="T23" fmla="*/ 503 h 1033"/>
                <a:gd name="T24" fmla="*/ 56 w 84"/>
                <a:gd name="T25" fmla="*/ 451 h 1033"/>
                <a:gd name="T26" fmla="*/ 51 w 84"/>
                <a:gd name="T27" fmla="*/ 403 h 1033"/>
                <a:gd name="T28" fmla="*/ 45 w 84"/>
                <a:gd name="T29" fmla="*/ 287 h 1033"/>
                <a:gd name="T30" fmla="*/ 43 w 84"/>
                <a:gd name="T31" fmla="*/ 0 h 1033"/>
                <a:gd name="T32" fmla="*/ 40 w 84"/>
                <a:gd name="T33" fmla="*/ 0 h 1033"/>
                <a:gd name="T34" fmla="*/ 38 w 84"/>
                <a:gd name="T35" fmla="*/ 287 h 1033"/>
                <a:gd name="T36" fmla="*/ 32 w 84"/>
                <a:gd name="T37" fmla="*/ 404 h 1033"/>
                <a:gd name="T38" fmla="*/ 28 w 84"/>
                <a:gd name="T39" fmla="*/ 452 h 1033"/>
                <a:gd name="T40" fmla="*/ 21 w 84"/>
                <a:gd name="T41" fmla="*/ 503 h 1033"/>
                <a:gd name="T42" fmla="*/ 19 w 84"/>
                <a:gd name="T43" fmla="*/ 556 h 1033"/>
                <a:gd name="T44" fmla="*/ 12 w 84"/>
                <a:gd name="T45" fmla="*/ 594 h 1033"/>
                <a:gd name="T46" fmla="*/ 1 w 84"/>
                <a:gd name="T47" fmla="*/ 640 h 1033"/>
                <a:gd name="T48" fmla="*/ 1 w 84"/>
                <a:gd name="T49" fmla="*/ 689 h 1033"/>
                <a:gd name="T50" fmla="*/ 8 w 84"/>
                <a:gd name="T51" fmla="*/ 730 h 1033"/>
                <a:gd name="T52" fmla="*/ 19 w 84"/>
                <a:gd name="T53" fmla="*/ 779 h 1033"/>
                <a:gd name="T54" fmla="*/ 27 w 84"/>
                <a:gd name="T55" fmla="*/ 831 h 1033"/>
                <a:gd name="T56" fmla="*/ 32 w 84"/>
                <a:gd name="T57" fmla="*/ 893 h 1033"/>
                <a:gd name="T58" fmla="*/ 39 w 84"/>
                <a:gd name="T59" fmla="*/ 959 h 1033"/>
                <a:gd name="T60" fmla="*/ 38 w 84"/>
                <a:gd name="T61" fmla="*/ 1033 h 1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4" h="1033">
                  <a:moveTo>
                    <a:pt x="38" y="1033"/>
                  </a:moveTo>
                  <a:cubicBezTo>
                    <a:pt x="44" y="1033"/>
                    <a:pt x="44" y="1033"/>
                    <a:pt x="44" y="1033"/>
                  </a:cubicBezTo>
                  <a:cubicBezTo>
                    <a:pt x="44" y="1033"/>
                    <a:pt x="45" y="970"/>
                    <a:pt x="45" y="959"/>
                  </a:cubicBezTo>
                  <a:cubicBezTo>
                    <a:pt x="46" y="948"/>
                    <a:pt x="50" y="902"/>
                    <a:pt x="51" y="893"/>
                  </a:cubicBezTo>
                  <a:cubicBezTo>
                    <a:pt x="52" y="883"/>
                    <a:pt x="55" y="841"/>
                    <a:pt x="56" y="830"/>
                  </a:cubicBezTo>
                  <a:cubicBezTo>
                    <a:pt x="58" y="820"/>
                    <a:pt x="61" y="792"/>
                    <a:pt x="65" y="778"/>
                  </a:cubicBezTo>
                  <a:cubicBezTo>
                    <a:pt x="68" y="763"/>
                    <a:pt x="74" y="737"/>
                    <a:pt x="76" y="726"/>
                  </a:cubicBezTo>
                  <a:cubicBezTo>
                    <a:pt x="78" y="715"/>
                    <a:pt x="84" y="697"/>
                    <a:pt x="84" y="684"/>
                  </a:cubicBezTo>
                  <a:cubicBezTo>
                    <a:pt x="84" y="671"/>
                    <a:pt x="84" y="665"/>
                    <a:pt x="84" y="649"/>
                  </a:cubicBezTo>
                  <a:cubicBezTo>
                    <a:pt x="84" y="633"/>
                    <a:pt x="73" y="604"/>
                    <a:pt x="71" y="592"/>
                  </a:cubicBezTo>
                  <a:cubicBezTo>
                    <a:pt x="69" y="580"/>
                    <a:pt x="66" y="569"/>
                    <a:pt x="65" y="554"/>
                  </a:cubicBezTo>
                  <a:cubicBezTo>
                    <a:pt x="63" y="538"/>
                    <a:pt x="63" y="522"/>
                    <a:pt x="62" y="503"/>
                  </a:cubicBezTo>
                  <a:cubicBezTo>
                    <a:pt x="61" y="483"/>
                    <a:pt x="57" y="466"/>
                    <a:pt x="56" y="451"/>
                  </a:cubicBezTo>
                  <a:cubicBezTo>
                    <a:pt x="54" y="437"/>
                    <a:pt x="52" y="420"/>
                    <a:pt x="51" y="403"/>
                  </a:cubicBezTo>
                  <a:cubicBezTo>
                    <a:pt x="50" y="386"/>
                    <a:pt x="45" y="297"/>
                    <a:pt x="45" y="287"/>
                  </a:cubicBezTo>
                  <a:cubicBezTo>
                    <a:pt x="45" y="276"/>
                    <a:pt x="43" y="0"/>
                    <a:pt x="43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38" y="281"/>
                    <a:pt x="38" y="287"/>
                  </a:cubicBezTo>
                  <a:cubicBezTo>
                    <a:pt x="37" y="292"/>
                    <a:pt x="33" y="397"/>
                    <a:pt x="32" y="404"/>
                  </a:cubicBezTo>
                  <a:cubicBezTo>
                    <a:pt x="32" y="411"/>
                    <a:pt x="29" y="437"/>
                    <a:pt x="28" y="452"/>
                  </a:cubicBezTo>
                  <a:cubicBezTo>
                    <a:pt x="26" y="467"/>
                    <a:pt x="22" y="493"/>
                    <a:pt x="21" y="503"/>
                  </a:cubicBezTo>
                  <a:cubicBezTo>
                    <a:pt x="20" y="514"/>
                    <a:pt x="20" y="546"/>
                    <a:pt x="19" y="556"/>
                  </a:cubicBezTo>
                  <a:cubicBezTo>
                    <a:pt x="17" y="565"/>
                    <a:pt x="14" y="587"/>
                    <a:pt x="12" y="594"/>
                  </a:cubicBezTo>
                  <a:cubicBezTo>
                    <a:pt x="10" y="601"/>
                    <a:pt x="1" y="628"/>
                    <a:pt x="1" y="640"/>
                  </a:cubicBezTo>
                  <a:cubicBezTo>
                    <a:pt x="0" y="653"/>
                    <a:pt x="0" y="679"/>
                    <a:pt x="1" y="689"/>
                  </a:cubicBezTo>
                  <a:cubicBezTo>
                    <a:pt x="1" y="698"/>
                    <a:pt x="5" y="718"/>
                    <a:pt x="8" y="730"/>
                  </a:cubicBezTo>
                  <a:cubicBezTo>
                    <a:pt x="11" y="741"/>
                    <a:pt x="16" y="762"/>
                    <a:pt x="19" y="779"/>
                  </a:cubicBezTo>
                  <a:cubicBezTo>
                    <a:pt x="22" y="796"/>
                    <a:pt x="26" y="816"/>
                    <a:pt x="27" y="831"/>
                  </a:cubicBezTo>
                  <a:cubicBezTo>
                    <a:pt x="28" y="846"/>
                    <a:pt x="31" y="878"/>
                    <a:pt x="32" y="893"/>
                  </a:cubicBezTo>
                  <a:cubicBezTo>
                    <a:pt x="34" y="908"/>
                    <a:pt x="39" y="951"/>
                    <a:pt x="39" y="959"/>
                  </a:cubicBezTo>
                  <a:cubicBezTo>
                    <a:pt x="40" y="968"/>
                    <a:pt x="38" y="1033"/>
                    <a:pt x="38" y="1033"/>
                  </a:cubicBezTo>
                  <a:close/>
                </a:path>
              </a:pathLst>
            </a:custGeom>
            <a:solidFill>
              <a:srgbClr val="E9BCD7"/>
            </a:solidFill>
            <a:ln w="6350" cap="flat">
              <a:solidFill>
                <a:srgbClr val="BA207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prstClr val="black"/>
                </a:solidFill>
                <a:latin typeface="Imago"/>
              </a:endParaRPr>
            </a:p>
          </p:txBody>
        </p:sp>
        <p:sp>
          <p:nvSpPr>
            <p:cNvPr id="3376" name="TextBox 338"/>
            <p:cNvSpPr txBox="1">
              <a:spLocks noChangeArrowheads="1"/>
            </p:cNvSpPr>
            <p:nvPr/>
          </p:nvSpPr>
          <p:spPr bwMode="auto">
            <a:xfrm rot="16200000">
              <a:off x="-1180025" y="2871642"/>
              <a:ext cx="3411684" cy="257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pPr algn="ctr" eaLnBrk="1" hangingPunct="1">
                <a:spcBef>
                  <a:spcPct val="0"/>
                </a:spcBef>
                <a:defRPr/>
              </a:pPr>
              <a:r>
                <a:rPr lang="cs-CZ" sz="1400" dirty="0" smtClean="0">
                  <a:solidFill>
                    <a:srgbClr val="000000"/>
                  </a:solidFill>
                  <a:latin typeface="Imago"/>
                  <a:ea typeface="MS PGothic" pitchFamily="34" charset="-128"/>
                </a:rPr>
                <a:t>Somatická mutační zátěž</a:t>
              </a:r>
              <a:r>
                <a:rPr lang="en-US" sz="1400" dirty="0" smtClean="0">
                  <a:solidFill>
                    <a:srgbClr val="000000"/>
                  </a:solidFill>
                  <a:latin typeface="Imago"/>
                  <a:ea typeface="MS PGothic" pitchFamily="34" charset="-128"/>
                </a:rPr>
                <a:t> </a:t>
              </a:r>
              <a:r>
                <a:rPr lang="en-US" sz="1400" dirty="0">
                  <a:solidFill>
                    <a:srgbClr val="000000"/>
                  </a:solidFill>
                  <a:latin typeface="Imago"/>
                  <a:ea typeface="MS PGothic" pitchFamily="34" charset="-128"/>
                </a:rPr>
                <a:t>/ Mb)</a:t>
              </a:r>
            </a:p>
          </p:txBody>
        </p:sp>
        <p:sp>
          <p:nvSpPr>
            <p:cNvPr id="3377" name="TextBox 3376"/>
            <p:cNvSpPr txBox="1"/>
            <p:nvPr/>
          </p:nvSpPr>
          <p:spPr bwMode="auto">
            <a:xfrm>
              <a:off x="991615" y="4402064"/>
              <a:ext cx="99386" cy="300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rtlCol="0" anchor="ctr">
              <a:spAutoFit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kern="0" dirty="0">
                  <a:solidFill>
                    <a:prstClr val="black"/>
                  </a:solidFill>
                  <a:latin typeface="Imago"/>
                </a:rPr>
                <a:t>1</a:t>
              </a:r>
            </a:p>
          </p:txBody>
        </p:sp>
        <p:sp>
          <p:nvSpPr>
            <p:cNvPr id="3378" name="TextBox 3377"/>
            <p:cNvSpPr txBox="1"/>
            <p:nvPr/>
          </p:nvSpPr>
          <p:spPr bwMode="auto">
            <a:xfrm>
              <a:off x="991615" y="3624186"/>
              <a:ext cx="99386" cy="300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rtlCol="0" anchor="ctr">
              <a:spAutoFit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kern="0" dirty="0">
                  <a:solidFill>
                    <a:prstClr val="black"/>
                  </a:solidFill>
                  <a:latin typeface="Imago"/>
                </a:rPr>
                <a:t>5</a:t>
              </a:r>
            </a:p>
          </p:txBody>
        </p:sp>
        <p:sp>
          <p:nvSpPr>
            <p:cNvPr id="3379" name="TextBox 3378"/>
            <p:cNvSpPr txBox="1"/>
            <p:nvPr/>
          </p:nvSpPr>
          <p:spPr bwMode="auto">
            <a:xfrm>
              <a:off x="892229" y="3290805"/>
              <a:ext cx="198772" cy="300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rtlCol="0" anchor="ctr">
              <a:spAutoFit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kern="0" dirty="0">
                  <a:solidFill>
                    <a:prstClr val="black"/>
                  </a:solidFill>
                  <a:latin typeface="Imago"/>
                </a:rPr>
                <a:t>10</a:t>
              </a:r>
            </a:p>
          </p:txBody>
        </p:sp>
        <p:sp>
          <p:nvSpPr>
            <p:cNvPr id="3380" name="TextBox 3379"/>
            <p:cNvSpPr txBox="1"/>
            <p:nvPr/>
          </p:nvSpPr>
          <p:spPr bwMode="auto">
            <a:xfrm>
              <a:off x="892229" y="2514522"/>
              <a:ext cx="198772" cy="300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rtlCol="0" anchor="ctr">
              <a:spAutoFit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kern="0" dirty="0">
                  <a:solidFill>
                    <a:prstClr val="black"/>
                  </a:solidFill>
                  <a:latin typeface="Imago"/>
                </a:rPr>
                <a:t>50</a:t>
              </a:r>
            </a:p>
          </p:txBody>
        </p:sp>
        <p:sp>
          <p:nvSpPr>
            <p:cNvPr id="3381" name="TextBox 3380"/>
            <p:cNvSpPr txBox="1"/>
            <p:nvPr/>
          </p:nvSpPr>
          <p:spPr bwMode="auto">
            <a:xfrm>
              <a:off x="792842" y="2174795"/>
              <a:ext cx="298159" cy="300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rtlCol="0" anchor="ctr">
              <a:spAutoFit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kern="0" dirty="0">
                  <a:solidFill>
                    <a:prstClr val="black"/>
                  </a:solidFill>
                  <a:latin typeface="Imago"/>
                </a:rPr>
                <a:t>100</a:t>
              </a:r>
            </a:p>
          </p:txBody>
        </p:sp>
        <p:sp>
          <p:nvSpPr>
            <p:cNvPr id="3382" name="TextBox 3381"/>
            <p:cNvSpPr txBox="1"/>
            <p:nvPr/>
          </p:nvSpPr>
          <p:spPr bwMode="auto">
            <a:xfrm>
              <a:off x="792842" y="1838250"/>
              <a:ext cx="298159" cy="300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rtlCol="0" anchor="ctr">
              <a:spAutoFit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kern="0" dirty="0">
                  <a:solidFill>
                    <a:prstClr val="black"/>
                  </a:solidFill>
                  <a:latin typeface="Imago"/>
                </a:rPr>
                <a:t>200</a:t>
              </a:r>
            </a:p>
          </p:txBody>
        </p:sp>
        <p:sp>
          <p:nvSpPr>
            <p:cNvPr id="3383" name="TextBox 3382"/>
            <p:cNvSpPr txBox="1"/>
            <p:nvPr/>
          </p:nvSpPr>
          <p:spPr bwMode="auto">
            <a:xfrm>
              <a:off x="792842" y="1641402"/>
              <a:ext cx="298159" cy="300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rtlCol="0" anchor="ctr">
              <a:spAutoFit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kern="0" dirty="0">
                  <a:solidFill>
                    <a:prstClr val="black"/>
                  </a:solidFill>
                  <a:latin typeface="Imago"/>
                </a:rPr>
                <a:t>300</a:t>
              </a:r>
            </a:p>
          </p:txBody>
        </p:sp>
        <p:sp>
          <p:nvSpPr>
            <p:cNvPr id="3384" name="TextBox 3383"/>
            <p:cNvSpPr txBox="1"/>
            <p:nvPr/>
          </p:nvSpPr>
          <p:spPr bwMode="auto">
            <a:xfrm>
              <a:off x="792842" y="1398514"/>
              <a:ext cx="298159" cy="300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rtlCol="0" anchor="ctr">
              <a:spAutoFit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kern="0" dirty="0">
                  <a:solidFill>
                    <a:prstClr val="black"/>
                  </a:solidFill>
                  <a:latin typeface="Imago"/>
                </a:rPr>
                <a:t>500</a:t>
              </a:r>
            </a:p>
          </p:txBody>
        </p:sp>
        <p:sp>
          <p:nvSpPr>
            <p:cNvPr id="3385" name="TextBox 3384"/>
            <p:cNvSpPr txBox="1"/>
            <p:nvPr/>
          </p:nvSpPr>
          <p:spPr bwMode="auto">
            <a:xfrm rot="18199089">
              <a:off x="-203694" y="5665993"/>
              <a:ext cx="2504407" cy="301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72000" tIns="72000" rIns="72000" bIns="72000" rtlCol="0" anchor="ctr" anchorCtr="0">
              <a:spAutoFit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sz="1400" kern="0" dirty="0" smtClean="0">
                  <a:solidFill>
                    <a:prstClr val="black"/>
                  </a:solidFill>
                  <a:latin typeface="Imago"/>
                </a:rPr>
                <a:t>Tumor zárodečných buněk</a:t>
              </a:r>
              <a:endParaRPr lang="en-GB" sz="1400" kern="0" dirty="0">
                <a:solidFill>
                  <a:prstClr val="black"/>
                </a:solidFill>
                <a:latin typeface="Imago"/>
              </a:endParaRPr>
            </a:p>
          </p:txBody>
        </p:sp>
        <p:sp>
          <p:nvSpPr>
            <p:cNvPr id="3386" name="TextBox 3385"/>
            <p:cNvSpPr txBox="1"/>
            <p:nvPr/>
          </p:nvSpPr>
          <p:spPr bwMode="auto">
            <a:xfrm rot="18199089">
              <a:off x="502505" y="5482394"/>
              <a:ext cx="2168172" cy="301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72000" tIns="72000" rIns="72000" bIns="72000" rtlCol="0" anchor="ctr" anchorCtr="0">
              <a:spAutoFit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sz="1400" kern="0" dirty="0" smtClean="0">
                  <a:solidFill>
                    <a:prstClr val="black"/>
                  </a:solidFill>
                  <a:latin typeface="Imago"/>
                </a:rPr>
                <a:t>Sarkom měkkých tkání</a:t>
              </a:r>
              <a:endParaRPr lang="en-GB" sz="1400" kern="0" dirty="0">
                <a:solidFill>
                  <a:prstClr val="black"/>
                </a:solidFill>
                <a:latin typeface="Imago"/>
              </a:endParaRPr>
            </a:p>
          </p:txBody>
        </p:sp>
        <p:sp>
          <p:nvSpPr>
            <p:cNvPr id="3387" name="TextBox 3386"/>
            <p:cNvSpPr txBox="1"/>
            <p:nvPr/>
          </p:nvSpPr>
          <p:spPr bwMode="auto">
            <a:xfrm rot="18199089">
              <a:off x="1128367" y="5317934"/>
              <a:ext cx="1766558" cy="301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72000" tIns="72000" rIns="72000" bIns="72000" rtlCol="0" anchor="ctr" anchorCtr="0">
              <a:spAutoFit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sz="1400" kern="0" dirty="0" smtClean="0">
                  <a:solidFill>
                    <a:prstClr val="black"/>
                  </a:solidFill>
                  <a:latin typeface="Imago"/>
                </a:rPr>
                <a:t>Karcinom prostaty</a:t>
              </a:r>
              <a:endParaRPr lang="en-GB" sz="1400" kern="0" dirty="0">
                <a:solidFill>
                  <a:prstClr val="black"/>
                </a:solidFill>
                <a:latin typeface="Imago"/>
              </a:endParaRPr>
            </a:p>
          </p:txBody>
        </p:sp>
        <p:sp>
          <p:nvSpPr>
            <p:cNvPr id="3388" name="TextBox 3387"/>
            <p:cNvSpPr txBox="1"/>
            <p:nvPr/>
          </p:nvSpPr>
          <p:spPr bwMode="auto">
            <a:xfrm rot="18199089">
              <a:off x="1325701" y="5501589"/>
              <a:ext cx="2022470" cy="301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72000" tIns="72000" rIns="72000" bIns="72000" rtlCol="0" anchor="ctr" anchorCtr="0">
              <a:spAutoFit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sz="1400" kern="0" dirty="0" smtClean="0">
                  <a:solidFill>
                    <a:prstClr val="black"/>
                  </a:solidFill>
                  <a:latin typeface="Imago"/>
                </a:rPr>
                <a:t>Karcinom štítné žlázy</a:t>
              </a:r>
              <a:endParaRPr lang="en-GB" sz="1400" kern="0" dirty="0">
                <a:solidFill>
                  <a:prstClr val="black"/>
                </a:solidFill>
                <a:latin typeface="Imago"/>
              </a:endParaRPr>
            </a:p>
          </p:txBody>
        </p:sp>
        <p:sp>
          <p:nvSpPr>
            <p:cNvPr id="3389" name="TextBox 3388"/>
            <p:cNvSpPr txBox="1"/>
            <p:nvPr/>
          </p:nvSpPr>
          <p:spPr bwMode="auto">
            <a:xfrm rot="18199089">
              <a:off x="1815223" y="5440024"/>
              <a:ext cx="1796446" cy="301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72000" tIns="72000" rIns="72000" bIns="72000" rtlCol="0" anchor="ctr" anchorCtr="0">
              <a:spAutoFit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sz="1400" kern="0" dirty="0" smtClean="0">
                  <a:solidFill>
                    <a:prstClr val="black"/>
                  </a:solidFill>
                  <a:latin typeface="Imago"/>
                </a:rPr>
                <a:t>Karcinom žlučníku</a:t>
              </a:r>
              <a:endParaRPr lang="en-GB" sz="1400" kern="0" dirty="0">
                <a:solidFill>
                  <a:prstClr val="black"/>
                </a:solidFill>
                <a:latin typeface="Imago"/>
              </a:endParaRPr>
            </a:p>
          </p:txBody>
        </p:sp>
        <p:sp>
          <p:nvSpPr>
            <p:cNvPr id="3390" name="TextBox 3389"/>
            <p:cNvSpPr txBox="1"/>
            <p:nvPr/>
          </p:nvSpPr>
          <p:spPr bwMode="auto">
            <a:xfrm rot="18199089">
              <a:off x="2519342" y="5294573"/>
              <a:ext cx="1534930" cy="301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72000" tIns="72000" rIns="72000" bIns="72000" rtlCol="0" anchor="ctr" anchorCtr="0">
              <a:spAutoFit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sz="1400" kern="0" dirty="0" smtClean="0">
                  <a:solidFill>
                    <a:prstClr val="black"/>
                  </a:solidFill>
                  <a:latin typeface="Imago"/>
                </a:rPr>
                <a:t>Karcinom ovarií</a:t>
              </a:r>
              <a:endParaRPr lang="en-GB" sz="1400" kern="0" dirty="0">
                <a:solidFill>
                  <a:prstClr val="black"/>
                </a:solidFill>
                <a:latin typeface="Imago"/>
              </a:endParaRPr>
            </a:p>
          </p:txBody>
        </p:sp>
        <p:sp>
          <p:nvSpPr>
            <p:cNvPr id="3391" name="TextBox 3390"/>
            <p:cNvSpPr txBox="1"/>
            <p:nvPr/>
          </p:nvSpPr>
          <p:spPr bwMode="auto">
            <a:xfrm rot="18199089">
              <a:off x="2807000" y="5549796"/>
              <a:ext cx="1703047" cy="301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72000" tIns="72000" rIns="72000" bIns="72000" rtlCol="0" anchor="ctr" anchorCtr="0">
              <a:spAutoFit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sz="1400" kern="0" dirty="0" smtClean="0">
                  <a:solidFill>
                    <a:prstClr val="black"/>
                  </a:solidFill>
                  <a:latin typeface="Imago"/>
                </a:rPr>
                <a:t>Renální karcinom</a:t>
              </a:r>
              <a:endParaRPr lang="en-GB" sz="1400" kern="0" dirty="0">
                <a:solidFill>
                  <a:prstClr val="black"/>
                </a:solidFill>
                <a:latin typeface="Imago"/>
              </a:endParaRPr>
            </a:p>
          </p:txBody>
        </p:sp>
        <p:sp>
          <p:nvSpPr>
            <p:cNvPr id="3392" name="TextBox 3391"/>
            <p:cNvSpPr txBox="1"/>
            <p:nvPr/>
          </p:nvSpPr>
          <p:spPr bwMode="auto">
            <a:xfrm rot="18199089">
              <a:off x="3159303" y="5407638"/>
              <a:ext cx="1955223" cy="301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72000" tIns="72000" rIns="72000" bIns="72000" rtlCol="0" anchor="ctr" anchorCtr="0">
              <a:spAutoFit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sz="1400" kern="0" dirty="0" smtClean="0">
                  <a:solidFill>
                    <a:prstClr val="black"/>
                  </a:solidFill>
                  <a:latin typeface="Imago"/>
                </a:rPr>
                <a:t>Karcinom pankreatu</a:t>
              </a:r>
              <a:endParaRPr lang="en-GB" sz="1400" kern="0" dirty="0">
                <a:solidFill>
                  <a:prstClr val="black"/>
                </a:solidFill>
                <a:latin typeface="Imago"/>
              </a:endParaRPr>
            </a:p>
          </p:txBody>
        </p:sp>
        <p:sp>
          <p:nvSpPr>
            <p:cNvPr id="3393" name="TextBox 3392"/>
            <p:cNvSpPr txBox="1"/>
            <p:nvPr/>
          </p:nvSpPr>
          <p:spPr bwMode="auto">
            <a:xfrm rot="18199089">
              <a:off x="3769289" y="5388950"/>
              <a:ext cx="1585364" cy="301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72000" tIns="72000" rIns="72000" bIns="72000" rtlCol="0" anchor="ctr" anchorCtr="0">
              <a:spAutoFit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sz="1400" b="1" kern="0" dirty="0" smtClean="0">
                  <a:solidFill>
                    <a:srgbClr val="0066CC">
                      <a:lumMod val="60000"/>
                      <a:lumOff val="40000"/>
                    </a:srgbClr>
                  </a:solidFill>
                  <a:latin typeface="Imago"/>
                </a:rPr>
                <a:t>Karcinom prsu</a:t>
              </a:r>
              <a:endParaRPr lang="en-GB" sz="1400" b="1" kern="0" dirty="0">
                <a:solidFill>
                  <a:srgbClr val="0066CC">
                    <a:lumMod val="60000"/>
                    <a:lumOff val="40000"/>
                  </a:srgbClr>
                </a:solidFill>
                <a:latin typeface="Imago"/>
              </a:endParaRPr>
            </a:p>
          </p:txBody>
        </p:sp>
        <p:sp>
          <p:nvSpPr>
            <p:cNvPr id="3394" name="TextBox 3393"/>
            <p:cNvSpPr txBox="1"/>
            <p:nvPr/>
          </p:nvSpPr>
          <p:spPr bwMode="auto">
            <a:xfrm rot="18199089">
              <a:off x="3943454" y="5351023"/>
              <a:ext cx="2179379" cy="301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72000" tIns="72000" rIns="72000" bIns="72000" rtlCol="0" anchor="ctr" anchorCtr="0">
              <a:spAutoFit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sz="1400" kern="0" dirty="0" smtClean="0">
                  <a:solidFill>
                    <a:prstClr val="black"/>
                  </a:solidFill>
                  <a:latin typeface="Imago"/>
                </a:rPr>
                <a:t>Karcinom hlavy a krku </a:t>
              </a:r>
              <a:endParaRPr lang="en-GB" sz="1400" kern="0" dirty="0">
                <a:solidFill>
                  <a:prstClr val="black"/>
                </a:solidFill>
                <a:latin typeface="Imago"/>
              </a:endParaRPr>
            </a:p>
          </p:txBody>
        </p:sp>
        <p:sp>
          <p:nvSpPr>
            <p:cNvPr id="3395" name="TextBox 3394"/>
            <p:cNvSpPr txBox="1"/>
            <p:nvPr/>
          </p:nvSpPr>
          <p:spPr bwMode="auto">
            <a:xfrm rot="18199089">
              <a:off x="5208889" y="4987144"/>
              <a:ext cx="785872" cy="301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72000" tIns="72000" rIns="72000" bIns="72000" rtlCol="0" anchor="ctr" anchorCtr="0">
              <a:spAutoFit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kern="0" dirty="0" smtClean="0">
                  <a:solidFill>
                    <a:prstClr val="black"/>
                  </a:solidFill>
                  <a:latin typeface="Imago"/>
                </a:rPr>
                <a:t>Glioma</a:t>
              </a:r>
              <a:endParaRPr lang="en-GB" sz="1400" kern="0" dirty="0">
                <a:solidFill>
                  <a:prstClr val="black"/>
                </a:solidFill>
                <a:latin typeface="Imago"/>
              </a:endParaRPr>
            </a:p>
          </p:txBody>
        </p:sp>
        <p:sp>
          <p:nvSpPr>
            <p:cNvPr id="3396" name="TextBox 3395"/>
            <p:cNvSpPr txBox="1"/>
            <p:nvPr/>
          </p:nvSpPr>
          <p:spPr bwMode="auto">
            <a:xfrm rot="18199089">
              <a:off x="4417187" y="5645304"/>
              <a:ext cx="2622090" cy="301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72000" tIns="72000" rIns="72000" bIns="72000" rtlCol="0" anchor="ctr" anchorCtr="0">
              <a:spAutoFit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sz="1400" kern="0" dirty="0" err="1" smtClean="0">
                  <a:solidFill>
                    <a:prstClr val="black"/>
                  </a:solidFill>
                  <a:latin typeface="Imago"/>
                </a:rPr>
                <a:t>Gastroesofageální</a:t>
              </a:r>
              <a:r>
                <a:rPr lang="cs-CZ" sz="1400" kern="0" dirty="0" smtClean="0">
                  <a:solidFill>
                    <a:prstClr val="black"/>
                  </a:solidFill>
                  <a:latin typeface="Imago"/>
                </a:rPr>
                <a:t> karcinom</a:t>
              </a:r>
              <a:endParaRPr lang="en-GB" sz="1400" kern="0" dirty="0">
                <a:solidFill>
                  <a:prstClr val="black"/>
                </a:solidFill>
                <a:latin typeface="Imago"/>
              </a:endParaRPr>
            </a:p>
          </p:txBody>
        </p:sp>
        <p:sp>
          <p:nvSpPr>
            <p:cNvPr id="3397" name="TextBox 3396"/>
            <p:cNvSpPr txBox="1"/>
            <p:nvPr/>
          </p:nvSpPr>
          <p:spPr bwMode="auto">
            <a:xfrm rot="18199089">
              <a:off x="5095768" y="5455295"/>
              <a:ext cx="2272779" cy="301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72000" tIns="72000" rIns="72000" bIns="72000" rtlCol="0" anchor="ctr" anchorCtr="0">
              <a:spAutoFit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kern="0" dirty="0" err="1" smtClean="0">
                  <a:solidFill>
                    <a:prstClr val="black"/>
                  </a:solidFill>
                  <a:latin typeface="Imago"/>
                </a:rPr>
                <a:t>Endometr</a:t>
              </a:r>
              <a:r>
                <a:rPr lang="cs-CZ" sz="1400" kern="0" dirty="0" err="1" smtClean="0">
                  <a:solidFill>
                    <a:prstClr val="black"/>
                  </a:solidFill>
                  <a:latin typeface="Imago"/>
                </a:rPr>
                <a:t>iální</a:t>
              </a:r>
              <a:r>
                <a:rPr lang="cs-CZ" sz="1400" kern="0" dirty="0" smtClean="0">
                  <a:solidFill>
                    <a:prstClr val="black"/>
                  </a:solidFill>
                  <a:latin typeface="Imago"/>
                </a:rPr>
                <a:t> karcinom</a:t>
              </a:r>
              <a:endParaRPr lang="en-GB" sz="1400" kern="0" dirty="0">
                <a:solidFill>
                  <a:prstClr val="black"/>
                </a:solidFill>
                <a:latin typeface="Imago"/>
              </a:endParaRPr>
            </a:p>
          </p:txBody>
        </p:sp>
        <p:sp>
          <p:nvSpPr>
            <p:cNvPr id="3398" name="TextBox 3397"/>
            <p:cNvSpPr txBox="1"/>
            <p:nvPr/>
          </p:nvSpPr>
          <p:spPr bwMode="auto">
            <a:xfrm rot="18199089">
              <a:off x="6052563" y="5259183"/>
              <a:ext cx="1387358" cy="481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72000" tIns="72000" rIns="72000" bIns="72000" rtlCol="0" anchor="ctr" anchorCtr="0">
              <a:spAutoFit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kern="0" dirty="0">
                  <a:solidFill>
                    <a:prstClr val="black"/>
                  </a:solidFill>
                  <a:latin typeface="Imago"/>
                </a:rPr>
                <a:t>Non-small-cell</a:t>
              </a:r>
              <a:br>
                <a:rPr lang="en-GB" sz="1400" kern="0" dirty="0">
                  <a:solidFill>
                    <a:prstClr val="black"/>
                  </a:solidFill>
                  <a:latin typeface="Imago"/>
                </a:rPr>
              </a:br>
              <a:r>
                <a:rPr lang="en-GB" sz="1400" kern="0" dirty="0">
                  <a:solidFill>
                    <a:prstClr val="black"/>
                  </a:solidFill>
                  <a:latin typeface="Imago"/>
                </a:rPr>
                <a:t>lung cancer</a:t>
              </a:r>
            </a:p>
          </p:txBody>
        </p:sp>
        <p:sp>
          <p:nvSpPr>
            <p:cNvPr id="3399" name="TextBox 3398"/>
            <p:cNvSpPr txBox="1"/>
            <p:nvPr/>
          </p:nvSpPr>
          <p:spPr bwMode="auto">
            <a:xfrm rot="18199089">
              <a:off x="6129657" y="5392688"/>
              <a:ext cx="2089717" cy="301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72000" tIns="72000" rIns="72000" bIns="72000" rtlCol="0" anchor="ctr" anchorCtr="0">
              <a:spAutoFit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sz="1400" kern="0" dirty="0" smtClean="0">
                  <a:solidFill>
                    <a:prstClr val="black"/>
                  </a:solidFill>
                  <a:latin typeface="Imago"/>
                </a:rPr>
                <a:t>Kolorektální karcinom</a:t>
              </a:r>
              <a:endParaRPr lang="en-GB" sz="1400" kern="0" dirty="0">
                <a:solidFill>
                  <a:prstClr val="black"/>
                </a:solidFill>
                <a:latin typeface="Imago"/>
              </a:endParaRPr>
            </a:p>
          </p:txBody>
        </p:sp>
        <p:sp>
          <p:nvSpPr>
            <p:cNvPr id="3400" name="TextBox 3399"/>
            <p:cNvSpPr txBox="1"/>
            <p:nvPr/>
          </p:nvSpPr>
          <p:spPr bwMode="auto">
            <a:xfrm rot="18199089">
              <a:off x="7183917" y="5124506"/>
              <a:ext cx="998822" cy="301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72000" tIns="72000" rIns="72000" bIns="72000" rtlCol="0" anchor="ctr" anchorCtr="0">
              <a:spAutoFit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kern="0" dirty="0" err="1" smtClean="0">
                  <a:solidFill>
                    <a:prstClr val="black"/>
                  </a:solidFill>
                  <a:latin typeface="Imago"/>
                </a:rPr>
                <a:t>Melanom</a:t>
              </a:r>
              <a:endParaRPr lang="en-GB" sz="1400" kern="0" dirty="0">
                <a:solidFill>
                  <a:prstClr val="black"/>
                </a:solidFill>
                <a:latin typeface="Imago"/>
              </a:endParaRPr>
            </a:p>
          </p:txBody>
        </p:sp>
        <p:sp>
          <p:nvSpPr>
            <p:cNvPr id="3401" name="TextBox 3400"/>
            <p:cNvSpPr txBox="1"/>
            <p:nvPr/>
          </p:nvSpPr>
          <p:spPr bwMode="auto">
            <a:xfrm rot="18199089">
              <a:off x="6489797" y="5829582"/>
              <a:ext cx="2773394" cy="301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72000" tIns="72000" rIns="72000" bIns="72000" rtlCol="0" anchor="ctr" anchorCtr="0">
              <a:spAutoFit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sz="1400" kern="0" dirty="0" smtClean="0">
                  <a:solidFill>
                    <a:prstClr val="black"/>
                  </a:solidFill>
                  <a:latin typeface="Imago"/>
                </a:rPr>
                <a:t>Karcinom močového měchýře</a:t>
              </a:r>
              <a:endParaRPr lang="en-GB" sz="1400" kern="0" dirty="0">
                <a:solidFill>
                  <a:prstClr val="black"/>
                </a:solidFill>
                <a:latin typeface="Imago"/>
              </a:endParaRPr>
            </a:p>
          </p:txBody>
        </p:sp>
        <p:sp>
          <p:nvSpPr>
            <p:cNvPr id="3402" name="Oval 3401"/>
            <p:cNvSpPr/>
            <p:nvPr/>
          </p:nvSpPr>
          <p:spPr bwMode="auto">
            <a:xfrm>
              <a:off x="1447166" y="3754437"/>
              <a:ext cx="45719" cy="45719"/>
            </a:xfrm>
            <a:prstGeom prst="ellipse">
              <a:avLst/>
            </a:prstGeom>
            <a:solidFill>
              <a:srgbClr val="19413E">
                <a:alpha val="80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403" name="Oval 3402"/>
            <p:cNvSpPr/>
            <p:nvPr/>
          </p:nvSpPr>
          <p:spPr bwMode="auto">
            <a:xfrm>
              <a:off x="1426528" y="3754437"/>
              <a:ext cx="45719" cy="45719"/>
            </a:xfrm>
            <a:prstGeom prst="ellipse">
              <a:avLst/>
            </a:prstGeom>
            <a:solidFill>
              <a:srgbClr val="19413E">
                <a:alpha val="50196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404" name="Oval 3403"/>
            <p:cNvSpPr/>
            <p:nvPr/>
          </p:nvSpPr>
          <p:spPr bwMode="auto">
            <a:xfrm>
              <a:off x="1467803" y="3754437"/>
              <a:ext cx="45719" cy="45719"/>
            </a:xfrm>
            <a:prstGeom prst="ellipse">
              <a:avLst/>
            </a:prstGeom>
            <a:solidFill>
              <a:srgbClr val="19413E">
                <a:alpha val="45882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405" name="Rounded Rectangle 3404"/>
            <p:cNvSpPr/>
            <p:nvPr/>
          </p:nvSpPr>
          <p:spPr bwMode="auto">
            <a:xfrm>
              <a:off x="1406525" y="4532301"/>
              <a:ext cx="127000" cy="63513"/>
            </a:xfrm>
            <a:prstGeom prst="roundRect">
              <a:avLst>
                <a:gd name="adj" fmla="val 29594"/>
              </a:avLst>
            </a:prstGeom>
            <a:solidFill>
              <a:srgbClr val="19413E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406" name="Oval 3405"/>
            <p:cNvSpPr/>
            <p:nvPr/>
          </p:nvSpPr>
          <p:spPr bwMode="auto">
            <a:xfrm>
              <a:off x="1400174" y="4527590"/>
              <a:ext cx="74612" cy="74613"/>
            </a:xfrm>
            <a:prstGeom prst="ellipse">
              <a:avLst/>
            </a:prstGeom>
            <a:solidFill>
              <a:srgbClr val="19413E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407" name="Oval 3406"/>
            <p:cNvSpPr/>
            <p:nvPr/>
          </p:nvSpPr>
          <p:spPr bwMode="auto">
            <a:xfrm>
              <a:off x="1414461" y="4527590"/>
              <a:ext cx="74612" cy="74613"/>
            </a:xfrm>
            <a:prstGeom prst="ellipse">
              <a:avLst/>
            </a:prstGeom>
            <a:solidFill>
              <a:srgbClr val="19413E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408" name="Oval 3407"/>
            <p:cNvSpPr/>
            <p:nvPr/>
          </p:nvSpPr>
          <p:spPr bwMode="auto">
            <a:xfrm>
              <a:off x="1430336" y="4527590"/>
              <a:ext cx="74612" cy="74613"/>
            </a:xfrm>
            <a:prstGeom prst="ellipse">
              <a:avLst/>
            </a:prstGeom>
            <a:solidFill>
              <a:srgbClr val="19413E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409" name="Oval 3408"/>
            <p:cNvSpPr/>
            <p:nvPr/>
          </p:nvSpPr>
          <p:spPr bwMode="auto">
            <a:xfrm>
              <a:off x="1446211" y="4527590"/>
              <a:ext cx="74612" cy="74613"/>
            </a:xfrm>
            <a:prstGeom prst="ellipse">
              <a:avLst/>
            </a:prstGeom>
            <a:solidFill>
              <a:srgbClr val="19413E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410" name="Oval 3409"/>
            <p:cNvSpPr/>
            <p:nvPr/>
          </p:nvSpPr>
          <p:spPr bwMode="auto">
            <a:xfrm>
              <a:off x="1457324" y="4527590"/>
              <a:ext cx="74612" cy="74613"/>
            </a:xfrm>
            <a:prstGeom prst="ellipse">
              <a:avLst/>
            </a:prstGeom>
            <a:solidFill>
              <a:srgbClr val="19413E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411" name="Oval 3410"/>
            <p:cNvSpPr/>
            <p:nvPr/>
          </p:nvSpPr>
          <p:spPr bwMode="auto">
            <a:xfrm>
              <a:off x="1468436" y="4527590"/>
              <a:ext cx="74612" cy="74613"/>
            </a:xfrm>
            <a:prstGeom prst="ellipse">
              <a:avLst/>
            </a:prstGeom>
            <a:solidFill>
              <a:srgbClr val="19413E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412" name="Oval 3411"/>
            <p:cNvSpPr/>
            <p:nvPr/>
          </p:nvSpPr>
          <p:spPr bwMode="auto">
            <a:xfrm>
              <a:off x="1404566" y="4472987"/>
              <a:ext cx="74612" cy="74613"/>
            </a:xfrm>
            <a:prstGeom prst="ellipse">
              <a:avLst/>
            </a:prstGeom>
            <a:solidFill>
              <a:srgbClr val="19413E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413" name="Oval 3412"/>
            <p:cNvSpPr/>
            <p:nvPr/>
          </p:nvSpPr>
          <p:spPr bwMode="auto">
            <a:xfrm>
              <a:off x="1418854" y="4472987"/>
              <a:ext cx="74612" cy="74613"/>
            </a:xfrm>
            <a:prstGeom prst="ellipse">
              <a:avLst/>
            </a:prstGeom>
            <a:solidFill>
              <a:srgbClr val="19413E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414" name="Oval 3413"/>
            <p:cNvSpPr/>
            <p:nvPr/>
          </p:nvSpPr>
          <p:spPr bwMode="auto">
            <a:xfrm>
              <a:off x="1434729" y="4472987"/>
              <a:ext cx="74612" cy="74613"/>
            </a:xfrm>
            <a:prstGeom prst="ellipse">
              <a:avLst/>
            </a:prstGeom>
            <a:solidFill>
              <a:srgbClr val="19413E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415" name="Oval 3414"/>
            <p:cNvSpPr/>
            <p:nvPr/>
          </p:nvSpPr>
          <p:spPr bwMode="auto">
            <a:xfrm>
              <a:off x="1445841" y="4472987"/>
              <a:ext cx="74612" cy="74613"/>
            </a:xfrm>
            <a:prstGeom prst="ellipse">
              <a:avLst/>
            </a:prstGeom>
            <a:solidFill>
              <a:srgbClr val="19413E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416" name="Oval 3415"/>
            <p:cNvSpPr/>
            <p:nvPr/>
          </p:nvSpPr>
          <p:spPr bwMode="auto">
            <a:xfrm>
              <a:off x="1455366" y="4472987"/>
              <a:ext cx="74612" cy="74613"/>
            </a:xfrm>
            <a:prstGeom prst="ellipse">
              <a:avLst/>
            </a:prstGeom>
            <a:solidFill>
              <a:srgbClr val="19413E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417" name="Oval 3416"/>
            <p:cNvSpPr/>
            <p:nvPr/>
          </p:nvSpPr>
          <p:spPr bwMode="auto">
            <a:xfrm>
              <a:off x="1399804" y="4191999"/>
              <a:ext cx="74612" cy="74613"/>
            </a:xfrm>
            <a:prstGeom prst="ellipse">
              <a:avLst/>
            </a:prstGeom>
            <a:solidFill>
              <a:srgbClr val="19413E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418" name="Oval 3417"/>
            <p:cNvSpPr/>
            <p:nvPr/>
          </p:nvSpPr>
          <p:spPr bwMode="auto">
            <a:xfrm>
              <a:off x="1410917" y="4191999"/>
              <a:ext cx="74612" cy="74613"/>
            </a:xfrm>
            <a:prstGeom prst="ellipse">
              <a:avLst/>
            </a:prstGeom>
            <a:solidFill>
              <a:srgbClr val="19413E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419" name="Oval 3418"/>
            <p:cNvSpPr/>
            <p:nvPr/>
          </p:nvSpPr>
          <p:spPr bwMode="auto">
            <a:xfrm>
              <a:off x="1429967" y="4191999"/>
              <a:ext cx="74612" cy="74613"/>
            </a:xfrm>
            <a:prstGeom prst="ellipse">
              <a:avLst/>
            </a:prstGeom>
            <a:solidFill>
              <a:srgbClr val="19413E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420" name="Oval 3419"/>
            <p:cNvSpPr/>
            <p:nvPr/>
          </p:nvSpPr>
          <p:spPr bwMode="auto">
            <a:xfrm>
              <a:off x="1439492" y="4191999"/>
              <a:ext cx="74612" cy="74613"/>
            </a:xfrm>
            <a:prstGeom prst="ellipse">
              <a:avLst/>
            </a:prstGeom>
            <a:solidFill>
              <a:srgbClr val="19413E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421" name="Oval 3420"/>
            <p:cNvSpPr/>
            <p:nvPr/>
          </p:nvSpPr>
          <p:spPr bwMode="auto">
            <a:xfrm>
              <a:off x="1458542" y="4191999"/>
              <a:ext cx="74612" cy="74613"/>
            </a:xfrm>
            <a:prstGeom prst="ellipse">
              <a:avLst/>
            </a:prstGeom>
            <a:solidFill>
              <a:srgbClr val="19413E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422" name="Oval 3421"/>
            <p:cNvSpPr/>
            <p:nvPr/>
          </p:nvSpPr>
          <p:spPr bwMode="auto">
            <a:xfrm>
              <a:off x="1458542" y="4130086"/>
              <a:ext cx="74612" cy="74613"/>
            </a:xfrm>
            <a:prstGeom prst="ellipse">
              <a:avLst/>
            </a:prstGeom>
            <a:solidFill>
              <a:srgbClr val="19413E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423" name="Oval 3422"/>
            <p:cNvSpPr/>
            <p:nvPr/>
          </p:nvSpPr>
          <p:spPr bwMode="auto">
            <a:xfrm>
              <a:off x="1439492" y="4130086"/>
              <a:ext cx="74612" cy="74613"/>
            </a:xfrm>
            <a:prstGeom prst="ellipse">
              <a:avLst/>
            </a:prstGeom>
            <a:solidFill>
              <a:srgbClr val="19413E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424" name="Oval 3423"/>
            <p:cNvSpPr/>
            <p:nvPr/>
          </p:nvSpPr>
          <p:spPr bwMode="auto">
            <a:xfrm>
              <a:off x="1418855" y="4130086"/>
              <a:ext cx="74612" cy="74613"/>
            </a:xfrm>
            <a:prstGeom prst="ellipse">
              <a:avLst/>
            </a:prstGeom>
            <a:solidFill>
              <a:srgbClr val="19413E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425" name="Oval 3424"/>
            <p:cNvSpPr/>
            <p:nvPr/>
          </p:nvSpPr>
          <p:spPr bwMode="auto">
            <a:xfrm>
              <a:off x="1409330" y="4130086"/>
              <a:ext cx="74612" cy="74613"/>
            </a:xfrm>
            <a:prstGeom prst="ellipse">
              <a:avLst/>
            </a:prstGeom>
            <a:solidFill>
              <a:srgbClr val="19413E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426" name="Oval 3425"/>
            <p:cNvSpPr/>
            <p:nvPr/>
          </p:nvSpPr>
          <p:spPr bwMode="auto">
            <a:xfrm>
              <a:off x="1401392" y="3998322"/>
              <a:ext cx="62283" cy="62283"/>
            </a:xfrm>
            <a:prstGeom prst="ellipse">
              <a:avLst/>
            </a:prstGeom>
            <a:solidFill>
              <a:srgbClr val="19413E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427" name="Oval 3426"/>
            <p:cNvSpPr/>
            <p:nvPr/>
          </p:nvSpPr>
          <p:spPr bwMode="auto">
            <a:xfrm>
              <a:off x="1415679" y="3998322"/>
              <a:ext cx="62283" cy="62283"/>
            </a:xfrm>
            <a:prstGeom prst="ellipse">
              <a:avLst/>
            </a:prstGeom>
            <a:solidFill>
              <a:srgbClr val="19413E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428" name="Oval 3427"/>
            <p:cNvSpPr/>
            <p:nvPr/>
          </p:nvSpPr>
          <p:spPr bwMode="auto">
            <a:xfrm>
              <a:off x="1431554" y="3998322"/>
              <a:ext cx="62283" cy="62283"/>
            </a:xfrm>
            <a:prstGeom prst="ellipse">
              <a:avLst/>
            </a:prstGeom>
            <a:solidFill>
              <a:srgbClr val="19413E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429" name="Oval 3428"/>
            <p:cNvSpPr/>
            <p:nvPr/>
          </p:nvSpPr>
          <p:spPr bwMode="auto">
            <a:xfrm>
              <a:off x="1445842" y="3998322"/>
              <a:ext cx="62283" cy="62283"/>
            </a:xfrm>
            <a:prstGeom prst="ellipse">
              <a:avLst/>
            </a:prstGeom>
            <a:solidFill>
              <a:srgbClr val="19413E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430" name="Oval 3429"/>
            <p:cNvSpPr/>
            <p:nvPr/>
          </p:nvSpPr>
          <p:spPr bwMode="auto">
            <a:xfrm>
              <a:off x="1458542" y="3998322"/>
              <a:ext cx="62283" cy="62283"/>
            </a:xfrm>
            <a:prstGeom prst="ellipse">
              <a:avLst/>
            </a:prstGeom>
            <a:solidFill>
              <a:srgbClr val="19413E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431" name="Oval 3430"/>
            <p:cNvSpPr/>
            <p:nvPr/>
          </p:nvSpPr>
          <p:spPr bwMode="auto">
            <a:xfrm>
              <a:off x="1466479" y="3998322"/>
              <a:ext cx="62283" cy="62283"/>
            </a:xfrm>
            <a:prstGeom prst="ellipse">
              <a:avLst/>
            </a:prstGeom>
            <a:solidFill>
              <a:srgbClr val="19413E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432" name="Oval 3431"/>
            <p:cNvSpPr/>
            <p:nvPr/>
          </p:nvSpPr>
          <p:spPr bwMode="auto">
            <a:xfrm>
              <a:off x="1461716" y="3937998"/>
              <a:ext cx="62283" cy="62283"/>
            </a:xfrm>
            <a:prstGeom prst="ellipse">
              <a:avLst/>
            </a:prstGeom>
            <a:solidFill>
              <a:srgbClr val="19413E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433" name="Oval 3432"/>
            <p:cNvSpPr/>
            <p:nvPr/>
          </p:nvSpPr>
          <p:spPr bwMode="auto">
            <a:xfrm>
              <a:off x="1441079" y="3937998"/>
              <a:ext cx="62283" cy="62283"/>
            </a:xfrm>
            <a:prstGeom prst="ellipse">
              <a:avLst/>
            </a:prstGeom>
            <a:solidFill>
              <a:srgbClr val="19413E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434" name="Oval 3433"/>
            <p:cNvSpPr/>
            <p:nvPr/>
          </p:nvSpPr>
          <p:spPr bwMode="auto">
            <a:xfrm>
              <a:off x="1453779" y="3937998"/>
              <a:ext cx="62283" cy="62283"/>
            </a:xfrm>
            <a:prstGeom prst="ellipse">
              <a:avLst/>
            </a:prstGeom>
            <a:solidFill>
              <a:srgbClr val="19413E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435" name="Oval 3434"/>
            <p:cNvSpPr/>
            <p:nvPr/>
          </p:nvSpPr>
          <p:spPr bwMode="auto">
            <a:xfrm>
              <a:off x="1428379" y="3937998"/>
              <a:ext cx="62283" cy="62283"/>
            </a:xfrm>
            <a:prstGeom prst="ellipse">
              <a:avLst/>
            </a:prstGeom>
            <a:solidFill>
              <a:srgbClr val="19413E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436" name="Oval 3435"/>
            <p:cNvSpPr/>
            <p:nvPr/>
          </p:nvSpPr>
          <p:spPr bwMode="auto">
            <a:xfrm>
              <a:off x="1414091" y="3937998"/>
              <a:ext cx="62283" cy="62283"/>
            </a:xfrm>
            <a:prstGeom prst="ellipse">
              <a:avLst/>
            </a:prstGeom>
            <a:solidFill>
              <a:srgbClr val="19413E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437" name="Oval 3436"/>
            <p:cNvSpPr/>
            <p:nvPr/>
          </p:nvSpPr>
          <p:spPr bwMode="auto">
            <a:xfrm>
              <a:off x="1401391" y="3937998"/>
              <a:ext cx="62283" cy="62283"/>
            </a:xfrm>
            <a:prstGeom prst="ellipse">
              <a:avLst/>
            </a:prstGeom>
            <a:solidFill>
              <a:srgbClr val="19413E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438" name="Oval 3437"/>
            <p:cNvSpPr/>
            <p:nvPr/>
          </p:nvSpPr>
          <p:spPr bwMode="auto">
            <a:xfrm>
              <a:off x="1401391" y="3858623"/>
              <a:ext cx="62283" cy="62283"/>
            </a:xfrm>
            <a:prstGeom prst="ellipse">
              <a:avLst/>
            </a:prstGeom>
            <a:solidFill>
              <a:srgbClr val="19413E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439" name="Oval 3438"/>
            <p:cNvSpPr/>
            <p:nvPr/>
          </p:nvSpPr>
          <p:spPr bwMode="auto">
            <a:xfrm>
              <a:off x="1418853" y="3858623"/>
              <a:ext cx="62283" cy="62283"/>
            </a:xfrm>
            <a:prstGeom prst="ellipse">
              <a:avLst/>
            </a:prstGeom>
            <a:solidFill>
              <a:srgbClr val="19413E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440" name="Oval 3439"/>
            <p:cNvSpPr/>
            <p:nvPr/>
          </p:nvSpPr>
          <p:spPr bwMode="auto">
            <a:xfrm>
              <a:off x="1428378" y="3858623"/>
              <a:ext cx="62283" cy="62283"/>
            </a:xfrm>
            <a:prstGeom prst="ellipse">
              <a:avLst/>
            </a:prstGeom>
            <a:solidFill>
              <a:srgbClr val="19413E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441" name="Oval 3440"/>
            <p:cNvSpPr/>
            <p:nvPr/>
          </p:nvSpPr>
          <p:spPr bwMode="auto">
            <a:xfrm>
              <a:off x="1442666" y="3858623"/>
              <a:ext cx="62283" cy="62283"/>
            </a:xfrm>
            <a:prstGeom prst="ellipse">
              <a:avLst/>
            </a:prstGeom>
            <a:solidFill>
              <a:srgbClr val="19413E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442" name="Oval 3441"/>
            <p:cNvSpPr/>
            <p:nvPr/>
          </p:nvSpPr>
          <p:spPr bwMode="auto">
            <a:xfrm>
              <a:off x="1461716" y="3858623"/>
              <a:ext cx="62283" cy="62283"/>
            </a:xfrm>
            <a:prstGeom prst="ellipse">
              <a:avLst/>
            </a:prstGeom>
            <a:solidFill>
              <a:srgbClr val="19413E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443" name="Oval 3442"/>
            <p:cNvSpPr/>
            <p:nvPr/>
          </p:nvSpPr>
          <p:spPr bwMode="auto">
            <a:xfrm>
              <a:off x="1466479" y="3796710"/>
              <a:ext cx="62283" cy="62283"/>
            </a:xfrm>
            <a:prstGeom prst="ellipse">
              <a:avLst/>
            </a:prstGeom>
            <a:solidFill>
              <a:srgbClr val="19413E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444" name="Oval 3443"/>
            <p:cNvSpPr/>
            <p:nvPr/>
          </p:nvSpPr>
          <p:spPr bwMode="auto">
            <a:xfrm>
              <a:off x="1449016" y="3796710"/>
              <a:ext cx="62283" cy="62283"/>
            </a:xfrm>
            <a:prstGeom prst="ellipse">
              <a:avLst/>
            </a:prstGeom>
            <a:solidFill>
              <a:srgbClr val="19413E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445" name="Oval 3444"/>
            <p:cNvSpPr/>
            <p:nvPr/>
          </p:nvSpPr>
          <p:spPr bwMode="auto">
            <a:xfrm>
              <a:off x="1423616" y="3796710"/>
              <a:ext cx="62283" cy="62283"/>
            </a:xfrm>
            <a:prstGeom prst="ellipse">
              <a:avLst/>
            </a:prstGeom>
            <a:solidFill>
              <a:srgbClr val="19413E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446" name="Oval 3445"/>
            <p:cNvSpPr/>
            <p:nvPr/>
          </p:nvSpPr>
          <p:spPr bwMode="auto">
            <a:xfrm>
              <a:off x="1433141" y="3796710"/>
              <a:ext cx="62283" cy="62283"/>
            </a:xfrm>
            <a:prstGeom prst="ellipse">
              <a:avLst/>
            </a:prstGeom>
            <a:solidFill>
              <a:srgbClr val="19413E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447" name="Oval 3446"/>
            <p:cNvSpPr/>
            <p:nvPr/>
          </p:nvSpPr>
          <p:spPr bwMode="auto">
            <a:xfrm>
              <a:off x="1417266" y="3796710"/>
              <a:ext cx="62283" cy="62283"/>
            </a:xfrm>
            <a:prstGeom prst="ellipse">
              <a:avLst/>
            </a:prstGeom>
            <a:solidFill>
              <a:srgbClr val="19413E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448" name="Oval 3447"/>
            <p:cNvSpPr/>
            <p:nvPr/>
          </p:nvSpPr>
          <p:spPr bwMode="auto">
            <a:xfrm>
              <a:off x="1406153" y="3796710"/>
              <a:ext cx="62283" cy="62283"/>
            </a:xfrm>
            <a:prstGeom prst="ellipse">
              <a:avLst/>
            </a:prstGeom>
            <a:solidFill>
              <a:srgbClr val="19413E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449" name="Oval 3448"/>
            <p:cNvSpPr/>
            <p:nvPr/>
          </p:nvSpPr>
          <p:spPr bwMode="auto">
            <a:xfrm>
              <a:off x="1423618" y="4130086"/>
              <a:ext cx="74612" cy="74613"/>
            </a:xfrm>
            <a:prstGeom prst="ellipse">
              <a:avLst/>
            </a:prstGeom>
            <a:solidFill>
              <a:srgbClr val="19413E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450" name="Oval 3449"/>
            <p:cNvSpPr/>
            <p:nvPr/>
          </p:nvSpPr>
          <p:spPr bwMode="auto">
            <a:xfrm>
              <a:off x="1445843" y="4130086"/>
              <a:ext cx="74612" cy="74613"/>
            </a:xfrm>
            <a:prstGeom prst="ellipse">
              <a:avLst/>
            </a:prstGeom>
            <a:solidFill>
              <a:srgbClr val="19413E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451" name="Oval 3450"/>
            <p:cNvSpPr/>
            <p:nvPr/>
          </p:nvSpPr>
          <p:spPr bwMode="auto">
            <a:xfrm>
              <a:off x="1442403" y="3690939"/>
              <a:ext cx="50865" cy="50865"/>
            </a:xfrm>
            <a:prstGeom prst="ellipse">
              <a:avLst/>
            </a:prstGeom>
            <a:solidFill>
              <a:srgbClr val="19413E">
                <a:alpha val="92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452" name="Oval 3451"/>
            <p:cNvSpPr/>
            <p:nvPr/>
          </p:nvSpPr>
          <p:spPr bwMode="auto">
            <a:xfrm>
              <a:off x="1475739" y="3660776"/>
              <a:ext cx="50865" cy="50865"/>
            </a:xfrm>
            <a:prstGeom prst="ellipse">
              <a:avLst/>
            </a:prstGeom>
            <a:solidFill>
              <a:srgbClr val="19413E">
                <a:alpha val="80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453" name="Oval 3452"/>
            <p:cNvSpPr/>
            <p:nvPr/>
          </p:nvSpPr>
          <p:spPr bwMode="auto">
            <a:xfrm>
              <a:off x="1431290" y="3656013"/>
              <a:ext cx="50865" cy="50865"/>
            </a:xfrm>
            <a:prstGeom prst="ellipse">
              <a:avLst/>
            </a:prstGeom>
            <a:solidFill>
              <a:srgbClr val="19413E">
                <a:alpha val="80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454" name="Oval 3453"/>
            <p:cNvSpPr/>
            <p:nvPr/>
          </p:nvSpPr>
          <p:spPr bwMode="auto">
            <a:xfrm>
              <a:off x="1415415" y="3692525"/>
              <a:ext cx="50865" cy="50865"/>
            </a:xfrm>
            <a:prstGeom prst="ellipse">
              <a:avLst/>
            </a:prstGeom>
            <a:solidFill>
              <a:srgbClr val="19413E">
                <a:alpha val="80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455" name="Oval 3454"/>
            <p:cNvSpPr/>
            <p:nvPr/>
          </p:nvSpPr>
          <p:spPr bwMode="auto">
            <a:xfrm>
              <a:off x="1482090" y="3705607"/>
              <a:ext cx="45719" cy="45719"/>
            </a:xfrm>
            <a:prstGeom prst="ellipse">
              <a:avLst/>
            </a:prstGeom>
            <a:solidFill>
              <a:srgbClr val="19413E">
                <a:alpha val="51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456" name="Oval 3455"/>
            <p:cNvSpPr/>
            <p:nvPr/>
          </p:nvSpPr>
          <p:spPr bwMode="auto">
            <a:xfrm>
              <a:off x="1431290" y="3595688"/>
              <a:ext cx="58737" cy="58737"/>
            </a:xfrm>
            <a:prstGeom prst="ellipse">
              <a:avLst/>
            </a:prstGeom>
            <a:solidFill>
              <a:srgbClr val="19413E">
                <a:alpha val="80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457" name="Oval 3456"/>
            <p:cNvSpPr/>
            <p:nvPr/>
          </p:nvSpPr>
          <p:spPr bwMode="auto">
            <a:xfrm>
              <a:off x="1409065" y="3595688"/>
              <a:ext cx="58737" cy="58737"/>
            </a:xfrm>
            <a:prstGeom prst="ellipse">
              <a:avLst/>
            </a:prstGeom>
            <a:solidFill>
              <a:srgbClr val="19413E">
                <a:alpha val="38039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458" name="Oval 3457"/>
            <p:cNvSpPr/>
            <p:nvPr/>
          </p:nvSpPr>
          <p:spPr bwMode="auto">
            <a:xfrm>
              <a:off x="1453196" y="3281362"/>
              <a:ext cx="58737" cy="58737"/>
            </a:xfrm>
            <a:prstGeom prst="ellipse">
              <a:avLst/>
            </a:prstGeom>
            <a:solidFill>
              <a:srgbClr val="19413E">
                <a:alpha val="41961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459" name="Oval 3458"/>
            <p:cNvSpPr/>
            <p:nvPr/>
          </p:nvSpPr>
          <p:spPr bwMode="auto">
            <a:xfrm>
              <a:off x="1435733" y="3519487"/>
              <a:ext cx="58737" cy="58737"/>
            </a:xfrm>
            <a:prstGeom prst="ellipse">
              <a:avLst/>
            </a:prstGeom>
            <a:solidFill>
              <a:srgbClr val="19413E">
                <a:alpha val="41961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460" name="Oval 3459"/>
            <p:cNvSpPr/>
            <p:nvPr/>
          </p:nvSpPr>
          <p:spPr bwMode="auto">
            <a:xfrm>
              <a:off x="1456370" y="3521074"/>
              <a:ext cx="58737" cy="58737"/>
            </a:xfrm>
            <a:prstGeom prst="ellipse">
              <a:avLst/>
            </a:prstGeom>
            <a:solidFill>
              <a:srgbClr val="19413E">
                <a:alpha val="41961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461" name="Oval 3460"/>
            <p:cNvSpPr/>
            <p:nvPr/>
          </p:nvSpPr>
          <p:spPr bwMode="auto">
            <a:xfrm>
              <a:off x="1446845" y="3571874"/>
              <a:ext cx="58737" cy="58737"/>
            </a:xfrm>
            <a:prstGeom prst="ellipse">
              <a:avLst/>
            </a:prstGeom>
            <a:solidFill>
              <a:srgbClr val="19413E">
                <a:alpha val="41961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462" name="Oval 3461"/>
            <p:cNvSpPr/>
            <p:nvPr/>
          </p:nvSpPr>
          <p:spPr bwMode="auto">
            <a:xfrm>
              <a:off x="1442666" y="3826873"/>
              <a:ext cx="62283" cy="62283"/>
            </a:xfrm>
            <a:prstGeom prst="ellipse">
              <a:avLst/>
            </a:prstGeom>
            <a:solidFill>
              <a:srgbClr val="19413E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463" name="Oval 3462"/>
            <p:cNvSpPr/>
            <p:nvPr/>
          </p:nvSpPr>
          <p:spPr bwMode="auto">
            <a:xfrm>
              <a:off x="1436316" y="3826873"/>
              <a:ext cx="62283" cy="62283"/>
            </a:xfrm>
            <a:prstGeom prst="ellipse">
              <a:avLst/>
            </a:prstGeom>
            <a:solidFill>
              <a:srgbClr val="19413E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464" name="Oval 3463"/>
            <p:cNvSpPr/>
            <p:nvPr/>
          </p:nvSpPr>
          <p:spPr bwMode="auto">
            <a:xfrm>
              <a:off x="1464892" y="4191999"/>
              <a:ext cx="74612" cy="74613"/>
            </a:xfrm>
            <a:prstGeom prst="ellipse">
              <a:avLst/>
            </a:prstGeom>
            <a:solidFill>
              <a:srgbClr val="19413E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465" name="Rounded Rectangle 3464"/>
            <p:cNvSpPr/>
            <p:nvPr/>
          </p:nvSpPr>
          <p:spPr bwMode="auto">
            <a:xfrm>
              <a:off x="1835150" y="4532301"/>
              <a:ext cx="127000" cy="63513"/>
            </a:xfrm>
            <a:prstGeom prst="roundRect">
              <a:avLst>
                <a:gd name="adj" fmla="val 29594"/>
              </a:avLst>
            </a:prstGeom>
            <a:solidFill>
              <a:srgbClr val="635018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466" name="Oval 3465"/>
            <p:cNvSpPr/>
            <p:nvPr/>
          </p:nvSpPr>
          <p:spPr bwMode="auto">
            <a:xfrm>
              <a:off x="1828799" y="4527590"/>
              <a:ext cx="74612" cy="74613"/>
            </a:xfrm>
            <a:prstGeom prst="ellipse">
              <a:avLst/>
            </a:prstGeom>
            <a:solidFill>
              <a:srgbClr val="635018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467" name="Oval 3466"/>
            <p:cNvSpPr/>
            <p:nvPr/>
          </p:nvSpPr>
          <p:spPr bwMode="auto">
            <a:xfrm>
              <a:off x="1843086" y="4527590"/>
              <a:ext cx="74612" cy="74613"/>
            </a:xfrm>
            <a:prstGeom prst="ellipse">
              <a:avLst/>
            </a:prstGeom>
            <a:solidFill>
              <a:srgbClr val="635018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468" name="Oval 3467"/>
            <p:cNvSpPr/>
            <p:nvPr/>
          </p:nvSpPr>
          <p:spPr bwMode="auto">
            <a:xfrm>
              <a:off x="1858961" y="4527590"/>
              <a:ext cx="74612" cy="74613"/>
            </a:xfrm>
            <a:prstGeom prst="ellipse">
              <a:avLst/>
            </a:prstGeom>
            <a:solidFill>
              <a:srgbClr val="635018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469" name="Oval 3468"/>
            <p:cNvSpPr/>
            <p:nvPr/>
          </p:nvSpPr>
          <p:spPr bwMode="auto">
            <a:xfrm>
              <a:off x="1874836" y="4527590"/>
              <a:ext cx="74612" cy="74613"/>
            </a:xfrm>
            <a:prstGeom prst="ellipse">
              <a:avLst/>
            </a:prstGeom>
            <a:solidFill>
              <a:srgbClr val="635018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470" name="Oval 3469"/>
            <p:cNvSpPr/>
            <p:nvPr/>
          </p:nvSpPr>
          <p:spPr bwMode="auto">
            <a:xfrm>
              <a:off x="1885949" y="4527590"/>
              <a:ext cx="74612" cy="74613"/>
            </a:xfrm>
            <a:prstGeom prst="ellipse">
              <a:avLst/>
            </a:prstGeom>
            <a:solidFill>
              <a:srgbClr val="635018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471" name="Oval 3470"/>
            <p:cNvSpPr/>
            <p:nvPr/>
          </p:nvSpPr>
          <p:spPr bwMode="auto">
            <a:xfrm>
              <a:off x="1897061" y="4527590"/>
              <a:ext cx="74612" cy="74613"/>
            </a:xfrm>
            <a:prstGeom prst="ellipse">
              <a:avLst/>
            </a:prstGeom>
            <a:solidFill>
              <a:srgbClr val="635018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472" name="Oval 3471"/>
            <p:cNvSpPr/>
            <p:nvPr/>
          </p:nvSpPr>
          <p:spPr bwMode="auto">
            <a:xfrm>
              <a:off x="1833191" y="4472987"/>
              <a:ext cx="74612" cy="74613"/>
            </a:xfrm>
            <a:prstGeom prst="ellipse">
              <a:avLst/>
            </a:prstGeom>
            <a:solidFill>
              <a:srgbClr val="635018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473" name="Oval 3472"/>
            <p:cNvSpPr/>
            <p:nvPr/>
          </p:nvSpPr>
          <p:spPr bwMode="auto">
            <a:xfrm>
              <a:off x="1847479" y="4472987"/>
              <a:ext cx="74612" cy="74613"/>
            </a:xfrm>
            <a:prstGeom prst="ellipse">
              <a:avLst/>
            </a:prstGeom>
            <a:solidFill>
              <a:srgbClr val="635018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474" name="Oval 3473"/>
            <p:cNvSpPr/>
            <p:nvPr/>
          </p:nvSpPr>
          <p:spPr bwMode="auto">
            <a:xfrm>
              <a:off x="1863354" y="4472987"/>
              <a:ext cx="74612" cy="74613"/>
            </a:xfrm>
            <a:prstGeom prst="ellipse">
              <a:avLst/>
            </a:prstGeom>
            <a:solidFill>
              <a:srgbClr val="635018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475" name="Oval 3474"/>
            <p:cNvSpPr/>
            <p:nvPr/>
          </p:nvSpPr>
          <p:spPr bwMode="auto">
            <a:xfrm>
              <a:off x="1874466" y="4472987"/>
              <a:ext cx="74612" cy="74613"/>
            </a:xfrm>
            <a:prstGeom prst="ellipse">
              <a:avLst/>
            </a:prstGeom>
            <a:solidFill>
              <a:srgbClr val="635018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476" name="Oval 3475"/>
            <p:cNvSpPr/>
            <p:nvPr/>
          </p:nvSpPr>
          <p:spPr bwMode="auto">
            <a:xfrm>
              <a:off x="1883991" y="4472987"/>
              <a:ext cx="74612" cy="74613"/>
            </a:xfrm>
            <a:prstGeom prst="ellipse">
              <a:avLst/>
            </a:prstGeom>
            <a:solidFill>
              <a:srgbClr val="635018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477" name="Oval 3476"/>
            <p:cNvSpPr/>
            <p:nvPr/>
          </p:nvSpPr>
          <p:spPr bwMode="auto">
            <a:xfrm>
              <a:off x="1828429" y="4191999"/>
              <a:ext cx="74612" cy="74613"/>
            </a:xfrm>
            <a:prstGeom prst="ellipse">
              <a:avLst/>
            </a:prstGeom>
            <a:solidFill>
              <a:srgbClr val="635018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478" name="Oval 3477"/>
            <p:cNvSpPr/>
            <p:nvPr/>
          </p:nvSpPr>
          <p:spPr bwMode="auto">
            <a:xfrm>
              <a:off x="1839542" y="4191999"/>
              <a:ext cx="74612" cy="74613"/>
            </a:xfrm>
            <a:prstGeom prst="ellipse">
              <a:avLst/>
            </a:prstGeom>
            <a:solidFill>
              <a:srgbClr val="635018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479" name="Oval 3478"/>
            <p:cNvSpPr/>
            <p:nvPr/>
          </p:nvSpPr>
          <p:spPr bwMode="auto">
            <a:xfrm>
              <a:off x="1858592" y="4191999"/>
              <a:ext cx="74612" cy="74613"/>
            </a:xfrm>
            <a:prstGeom prst="ellipse">
              <a:avLst/>
            </a:prstGeom>
            <a:solidFill>
              <a:srgbClr val="635018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480" name="Oval 3479"/>
            <p:cNvSpPr/>
            <p:nvPr/>
          </p:nvSpPr>
          <p:spPr bwMode="auto">
            <a:xfrm>
              <a:off x="1868117" y="4191999"/>
              <a:ext cx="74612" cy="74613"/>
            </a:xfrm>
            <a:prstGeom prst="ellipse">
              <a:avLst/>
            </a:prstGeom>
            <a:solidFill>
              <a:srgbClr val="635018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481" name="Oval 3480"/>
            <p:cNvSpPr/>
            <p:nvPr/>
          </p:nvSpPr>
          <p:spPr bwMode="auto">
            <a:xfrm>
              <a:off x="1887167" y="4191999"/>
              <a:ext cx="74612" cy="74613"/>
            </a:xfrm>
            <a:prstGeom prst="ellipse">
              <a:avLst/>
            </a:prstGeom>
            <a:solidFill>
              <a:srgbClr val="635018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482" name="Oval 3481"/>
            <p:cNvSpPr/>
            <p:nvPr/>
          </p:nvSpPr>
          <p:spPr bwMode="auto">
            <a:xfrm>
              <a:off x="1887167" y="4130086"/>
              <a:ext cx="74612" cy="74613"/>
            </a:xfrm>
            <a:prstGeom prst="ellipse">
              <a:avLst/>
            </a:prstGeom>
            <a:solidFill>
              <a:srgbClr val="635018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483" name="Oval 3482"/>
            <p:cNvSpPr/>
            <p:nvPr/>
          </p:nvSpPr>
          <p:spPr bwMode="auto">
            <a:xfrm>
              <a:off x="1868117" y="4130086"/>
              <a:ext cx="74612" cy="74613"/>
            </a:xfrm>
            <a:prstGeom prst="ellipse">
              <a:avLst/>
            </a:prstGeom>
            <a:solidFill>
              <a:srgbClr val="635018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484" name="Oval 3483"/>
            <p:cNvSpPr/>
            <p:nvPr/>
          </p:nvSpPr>
          <p:spPr bwMode="auto">
            <a:xfrm>
              <a:off x="1847480" y="4130086"/>
              <a:ext cx="74612" cy="74613"/>
            </a:xfrm>
            <a:prstGeom prst="ellipse">
              <a:avLst/>
            </a:prstGeom>
            <a:solidFill>
              <a:srgbClr val="635018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485" name="Oval 3484"/>
            <p:cNvSpPr/>
            <p:nvPr/>
          </p:nvSpPr>
          <p:spPr bwMode="auto">
            <a:xfrm>
              <a:off x="1837955" y="4130086"/>
              <a:ext cx="74612" cy="74613"/>
            </a:xfrm>
            <a:prstGeom prst="ellipse">
              <a:avLst/>
            </a:prstGeom>
            <a:solidFill>
              <a:srgbClr val="635018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486" name="Oval 3485"/>
            <p:cNvSpPr/>
            <p:nvPr/>
          </p:nvSpPr>
          <p:spPr bwMode="auto">
            <a:xfrm>
              <a:off x="1830017" y="3998322"/>
              <a:ext cx="62283" cy="62283"/>
            </a:xfrm>
            <a:prstGeom prst="ellipse">
              <a:avLst/>
            </a:prstGeom>
            <a:solidFill>
              <a:srgbClr val="635018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487" name="Oval 3486"/>
            <p:cNvSpPr/>
            <p:nvPr/>
          </p:nvSpPr>
          <p:spPr bwMode="auto">
            <a:xfrm>
              <a:off x="1844304" y="3998322"/>
              <a:ext cx="62283" cy="62283"/>
            </a:xfrm>
            <a:prstGeom prst="ellipse">
              <a:avLst/>
            </a:prstGeom>
            <a:solidFill>
              <a:srgbClr val="635018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488" name="Oval 3487"/>
            <p:cNvSpPr/>
            <p:nvPr/>
          </p:nvSpPr>
          <p:spPr bwMode="auto">
            <a:xfrm>
              <a:off x="1860179" y="3998322"/>
              <a:ext cx="62283" cy="62283"/>
            </a:xfrm>
            <a:prstGeom prst="ellipse">
              <a:avLst/>
            </a:prstGeom>
            <a:solidFill>
              <a:srgbClr val="635018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489" name="Oval 3488"/>
            <p:cNvSpPr/>
            <p:nvPr/>
          </p:nvSpPr>
          <p:spPr bwMode="auto">
            <a:xfrm>
              <a:off x="1874467" y="3998322"/>
              <a:ext cx="62283" cy="62283"/>
            </a:xfrm>
            <a:prstGeom prst="ellipse">
              <a:avLst/>
            </a:prstGeom>
            <a:solidFill>
              <a:srgbClr val="635018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490" name="Oval 3489"/>
            <p:cNvSpPr/>
            <p:nvPr/>
          </p:nvSpPr>
          <p:spPr bwMode="auto">
            <a:xfrm>
              <a:off x="1887167" y="3998322"/>
              <a:ext cx="62283" cy="62283"/>
            </a:xfrm>
            <a:prstGeom prst="ellipse">
              <a:avLst/>
            </a:prstGeom>
            <a:solidFill>
              <a:srgbClr val="635018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491" name="Oval 3490"/>
            <p:cNvSpPr/>
            <p:nvPr/>
          </p:nvSpPr>
          <p:spPr bwMode="auto">
            <a:xfrm>
              <a:off x="1895104" y="3998322"/>
              <a:ext cx="62283" cy="62283"/>
            </a:xfrm>
            <a:prstGeom prst="ellipse">
              <a:avLst/>
            </a:prstGeom>
            <a:solidFill>
              <a:srgbClr val="635018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492" name="Oval 3491"/>
            <p:cNvSpPr/>
            <p:nvPr/>
          </p:nvSpPr>
          <p:spPr bwMode="auto">
            <a:xfrm>
              <a:off x="1890341" y="3937998"/>
              <a:ext cx="62283" cy="62283"/>
            </a:xfrm>
            <a:prstGeom prst="ellipse">
              <a:avLst/>
            </a:prstGeom>
            <a:solidFill>
              <a:srgbClr val="635018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493" name="Oval 3492"/>
            <p:cNvSpPr/>
            <p:nvPr/>
          </p:nvSpPr>
          <p:spPr bwMode="auto">
            <a:xfrm>
              <a:off x="1869704" y="3937998"/>
              <a:ext cx="62283" cy="62283"/>
            </a:xfrm>
            <a:prstGeom prst="ellipse">
              <a:avLst/>
            </a:prstGeom>
            <a:solidFill>
              <a:srgbClr val="635018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494" name="Oval 3493"/>
            <p:cNvSpPr/>
            <p:nvPr/>
          </p:nvSpPr>
          <p:spPr bwMode="auto">
            <a:xfrm>
              <a:off x="1882404" y="3937998"/>
              <a:ext cx="62283" cy="62283"/>
            </a:xfrm>
            <a:prstGeom prst="ellipse">
              <a:avLst/>
            </a:prstGeom>
            <a:solidFill>
              <a:srgbClr val="635018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495" name="Oval 3494"/>
            <p:cNvSpPr/>
            <p:nvPr/>
          </p:nvSpPr>
          <p:spPr bwMode="auto">
            <a:xfrm>
              <a:off x="1857004" y="3937998"/>
              <a:ext cx="62283" cy="62283"/>
            </a:xfrm>
            <a:prstGeom prst="ellipse">
              <a:avLst/>
            </a:prstGeom>
            <a:solidFill>
              <a:srgbClr val="635018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496" name="Oval 3495"/>
            <p:cNvSpPr/>
            <p:nvPr/>
          </p:nvSpPr>
          <p:spPr bwMode="auto">
            <a:xfrm>
              <a:off x="1842716" y="3937998"/>
              <a:ext cx="62283" cy="62283"/>
            </a:xfrm>
            <a:prstGeom prst="ellipse">
              <a:avLst/>
            </a:prstGeom>
            <a:solidFill>
              <a:srgbClr val="635018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497" name="Oval 3496"/>
            <p:cNvSpPr/>
            <p:nvPr/>
          </p:nvSpPr>
          <p:spPr bwMode="auto">
            <a:xfrm>
              <a:off x="1830016" y="3937998"/>
              <a:ext cx="62283" cy="62283"/>
            </a:xfrm>
            <a:prstGeom prst="ellipse">
              <a:avLst/>
            </a:prstGeom>
            <a:solidFill>
              <a:srgbClr val="635018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498" name="Oval 3497"/>
            <p:cNvSpPr/>
            <p:nvPr/>
          </p:nvSpPr>
          <p:spPr bwMode="auto">
            <a:xfrm>
              <a:off x="1852243" y="4130086"/>
              <a:ext cx="74612" cy="74613"/>
            </a:xfrm>
            <a:prstGeom prst="ellipse">
              <a:avLst/>
            </a:prstGeom>
            <a:solidFill>
              <a:srgbClr val="635018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499" name="Oval 3498"/>
            <p:cNvSpPr/>
            <p:nvPr/>
          </p:nvSpPr>
          <p:spPr bwMode="auto">
            <a:xfrm>
              <a:off x="1874468" y="4130086"/>
              <a:ext cx="74612" cy="74613"/>
            </a:xfrm>
            <a:prstGeom prst="ellipse">
              <a:avLst/>
            </a:prstGeom>
            <a:solidFill>
              <a:srgbClr val="635018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500" name="Oval 3499"/>
            <p:cNvSpPr/>
            <p:nvPr/>
          </p:nvSpPr>
          <p:spPr bwMode="auto">
            <a:xfrm>
              <a:off x="1893517" y="4191999"/>
              <a:ext cx="74612" cy="74613"/>
            </a:xfrm>
            <a:prstGeom prst="ellipse">
              <a:avLst/>
            </a:prstGeom>
            <a:solidFill>
              <a:srgbClr val="635018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501" name="Oval 3500"/>
            <p:cNvSpPr/>
            <p:nvPr/>
          </p:nvSpPr>
          <p:spPr bwMode="auto">
            <a:xfrm>
              <a:off x="1841129" y="3860800"/>
              <a:ext cx="55344" cy="55344"/>
            </a:xfrm>
            <a:prstGeom prst="ellipse">
              <a:avLst/>
            </a:prstGeom>
            <a:solidFill>
              <a:srgbClr val="635018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502" name="Oval 3501"/>
            <p:cNvSpPr/>
            <p:nvPr/>
          </p:nvSpPr>
          <p:spPr bwMode="auto">
            <a:xfrm>
              <a:off x="1860179" y="3860800"/>
              <a:ext cx="55344" cy="55344"/>
            </a:xfrm>
            <a:prstGeom prst="ellipse">
              <a:avLst/>
            </a:prstGeom>
            <a:solidFill>
              <a:srgbClr val="635018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503" name="Oval 3502"/>
            <p:cNvSpPr/>
            <p:nvPr/>
          </p:nvSpPr>
          <p:spPr bwMode="auto">
            <a:xfrm>
              <a:off x="1885579" y="3860800"/>
              <a:ext cx="55344" cy="55344"/>
            </a:xfrm>
            <a:prstGeom prst="ellipse">
              <a:avLst/>
            </a:prstGeom>
            <a:solidFill>
              <a:srgbClr val="635018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504" name="Oval 3503"/>
            <p:cNvSpPr/>
            <p:nvPr/>
          </p:nvSpPr>
          <p:spPr bwMode="auto">
            <a:xfrm>
              <a:off x="1906216" y="3860800"/>
              <a:ext cx="55344" cy="55344"/>
            </a:xfrm>
            <a:prstGeom prst="ellipse">
              <a:avLst/>
            </a:prstGeom>
            <a:solidFill>
              <a:srgbClr val="635018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505" name="Oval 3504"/>
            <p:cNvSpPr/>
            <p:nvPr/>
          </p:nvSpPr>
          <p:spPr bwMode="auto">
            <a:xfrm>
              <a:off x="1915741" y="3860800"/>
              <a:ext cx="55344" cy="55344"/>
            </a:xfrm>
            <a:prstGeom prst="ellipse">
              <a:avLst/>
            </a:prstGeom>
            <a:solidFill>
              <a:srgbClr val="635018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506" name="Oval 3505"/>
            <p:cNvSpPr/>
            <p:nvPr/>
          </p:nvSpPr>
          <p:spPr bwMode="auto">
            <a:xfrm>
              <a:off x="1877423" y="3798888"/>
              <a:ext cx="63500" cy="63500"/>
            </a:xfrm>
            <a:prstGeom prst="ellipse">
              <a:avLst/>
            </a:prstGeom>
            <a:solidFill>
              <a:srgbClr val="635018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507" name="Oval 3506"/>
            <p:cNvSpPr/>
            <p:nvPr/>
          </p:nvSpPr>
          <p:spPr bwMode="auto">
            <a:xfrm>
              <a:off x="1852023" y="3798888"/>
              <a:ext cx="63500" cy="63500"/>
            </a:xfrm>
            <a:prstGeom prst="ellipse">
              <a:avLst/>
            </a:prstGeom>
            <a:solidFill>
              <a:srgbClr val="635018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508" name="Oval 3507"/>
            <p:cNvSpPr/>
            <p:nvPr/>
          </p:nvSpPr>
          <p:spPr bwMode="auto">
            <a:xfrm>
              <a:off x="1901235" y="3798888"/>
              <a:ext cx="63500" cy="63500"/>
            </a:xfrm>
            <a:prstGeom prst="ellipse">
              <a:avLst/>
            </a:prstGeom>
            <a:solidFill>
              <a:srgbClr val="635018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509" name="Oval 3508"/>
            <p:cNvSpPr/>
            <p:nvPr/>
          </p:nvSpPr>
          <p:spPr bwMode="auto">
            <a:xfrm>
              <a:off x="1842498" y="3747496"/>
              <a:ext cx="60915" cy="60915"/>
            </a:xfrm>
            <a:prstGeom prst="ellipse">
              <a:avLst/>
            </a:prstGeom>
            <a:solidFill>
              <a:srgbClr val="635018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510" name="Oval 3509"/>
            <p:cNvSpPr/>
            <p:nvPr/>
          </p:nvSpPr>
          <p:spPr bwMode="auto">
            <a:xfrm>
              <a:off x="1863136" y="3747496"/>
              <a:ext cx="60915" cy="60915"/>
            </a:xfrm>
            <a:prstGeom prst="ellipse">
              <a:avLst/>
            </a:prstGeom>
            <a:solidFill>
              <a:srgbClr val="635018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511" name="Oval 3510"/>
            <p:cNvSpPr/>
            <p:nvPr/>
          </p:nvSpPr>
          <p:spPr bwMode="auto">
            <a:xfrm>
              <a:off x="1879011" y="3747496"/>
              <a:ext cx="60915" cy="60915"/>
            </a:xfrm>
            <a:prstGeom prst="ellipse">
              <a:avLst/>
            </a:prstGeom>
            <a:solidFill>
              <a:srgbClr val="635018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512" name="Oval 3511"/>
            <p:cNvSpPr/>
            <p:nvPr/>
          </p:nvSpPr>
          <p:spPr bwMode="auto">
            <a:xfrm>
              <a:off x="1896473" y="3747496"/>
              <a:ext cx="60915" cy="60915"/>
            </a:xfrm>
            <a:prstGeom prst="ellipse">
              <a:avLst/>
            </a:prstGeom>
            <a:solidFill>
              <a:srgbClr val="635018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513" name="Oval 3512"/>
            <p:cNvSpPr/>
            <p:nvPr/>
          </p:nvSpPr>
          <p:spPr bwMode="auto">
            <a:xfrm>
              <a:off x="1904411" y="3747496"/>
              <a:ext cx="60915" cy="60915"/>
            </a:xfrm>
            <a:prstGeom prst="ellipse">
              <a:avLst/>
            </a:prstGeom>
            <a:solidFill>
              <a:srgbClr val="635018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514" name="Oval 3513"/>
            <p:cNvSpPr/>
            <p:nvPr/>
          </p:nvSpPr>
          <p:spPr bwMode="auto">
            <a:xfrm>
              <a:off x="1842498" y="3658596"/>
              <a:ext cx="60915" cy="60915"/>
            </a:xfrm>
            <a:prstGeom prst="ellipse">
              <a:avLst/>
            </a:prstGeom>
            <a:solidFill>
              <a:srgbClr val="635018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515" name="Oval 3514"/>
            <p:cNvSpPr/>
            <p:nvPr/>
          </p:nvSpPr>
          <p:spPr bwMode="auto">
            <a:xfrm>
              <a:off x="1863136" y="3658596"/>
              <a:ext cx="60915" cy="60915"/>
            </a:xfrm>
            <a:prstGeom prst="ellipse">
              <a:avLst/>
            </a:prstGeom>
            <a:solidFill>
              <a:srgbClr val="635018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516" name="Oval 3515"/>
            <p:cNvSpPr/>
            <p:nvPr/>
          </p:nvSpPr>
          <p:spPr bwMode="auto">
            <a:xfrm>
              <a:off x="1904411" y="3658596"/>
              <a:ext cx="60915" cy="60915"/>
            </a:xfrm>
            <a:prstGeom prst="ellipse">
              <a:avLst/>
            </a:prstGeom>
            <a:solidFill>
              <a:srgbClr val="635018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517" name="Oval 3516"/>
            <p:cNvSpPr/>
            <p:nvPr/>
          </p:nvSpPr>
          <p:spPr bwMode="auto">
            <a:xfrm>
              <a:off x="1880599" y="3658596"/>
              <a:ext cx="60915" cy="60915"/>
            </a:xfrm>
            <a:prstGeom prst="ellipse">
              <a:avLst/>
            </a:prstGeom>
            <a:solidFill>
              <a:srgbClr val="635018">
                <a:alpha val="63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518" name="Oval 3517"/>
            <p:cNvSpPr/>
            <p:nvPr/>
          </p:nvSpPr>
          <p:spPr bwMode="auto">
            <a:xfrm>
              <a:off x="1853565" y="3702048"/>
              <a:ext cx="52389" cy="52389"/>
            </a:xfrm>
            <a:prstGeom prst="ellipse">
              <a:avLst/>
            </a:prstGeom>
            <a:solidFill>
              <a:srgbClr val="635018">
                <a:alpha val="50196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519" name="Oval 3518"/>
            <p:cNvSpPr/>
            <p:nvPr/>
          </p:nvSpPr>
          <p:spPr bwMode="auto">
            <a:xfrm>
              <a:off x="1877377" y="3702048"/>
              <a:ext cx="52389" cy="52389"/>
            </a:xfrm>
            <a:prstGeom prst="ellipse">
              <a:avLst/>
            </a:prstGeom>
            <a:solidFill>
              <a:srgbClr val="635018">
                <a:alpha val="50196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520" name="Oval 3519"/>
            <p:cNvSpPr/>
            <p:nvPr/>
          </p:nvSpPr>
          <p:spPr bwMode="auto">
            <a:xfrm>
              <a:off x="1901190" y="3702048"/>
              <a:ext cx="52389" cy="52389"/>
            </a:xfrm>
            <a:prstGeom prst="ellipse">
              <a:avLst/>
            </a:prstGeom>
            <a:solidFill>
              <a:srgbClr val="635018">
                <a:alpha val="50196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521" name="Oval 3520"/>
            <p:cNvSpPr/>
            <p:nvPr/>
          </p:nvSpPr>
          <p:spPr bwMode="auto">
            <a:xfrm>
              <a:off x="1844040" y="3586162"/>
              <a:ext cx="52389" cy="52389"/>
            </a:xfrm>
            <a:prstGeom prst="ellipse">
              <a:avLst/>
            </a:prstGeom>
            <a:solidFill>
              <a:srgbClr val="635018">
                <a:alpha val="62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522" name="Oval 3521"/>
            <p:cNvSpPr/>
            <p:nvPr/>
          </p:nvSpPr>
          <p:spPr bwMode="auto">
            <a:xfrm>
              <a:off x="1872615" y="3581400"/>
              <a:ext cx="62548" cy="62549"/>
            </a:xfrm>
            <a:prstGeom prst="ellipse">
              <a:avLst/>
            </a:prstGeom>
            <a:solidFill>
              <a:srgbClr val="635018">
                <a:alpha val="90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523" name="Oval 3522"/>
            <p:cNvSpPr/>
            <p:nvPr/>
          </p:nvSpPr>
          <p:spPr bwMode="auto">
            <a:xfrm>
              <a:off x="1905952" y="3586162"/>
              <a:ext cx="52389" cy="52389"/>
            </a:xfrm>
            <a:prstGeom prst="ellipse">
              <a:avLst/>
            </a:prstGeom>
            <a:solidFill>
              <a:srgbClr val="635018">
                <a:alpha val="75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524" name="Oval 3523"/>
            <p:cNvSpPr/>
            <p:nvPr/>
          </p:nvSpPr>
          <p:spPr bwMode="auto">
            <a:xfrm>
              <a:off x="1872615" y="3519487"/>
              <a:ext cx="62548" cy="62549"/>
            </a:xfrm>
            <a:prstGeom prst="ellipse">
              <a:avLst/>
            </a:prstGeom>
            <a:solidFill>
              <a:srgbClr val="635018">
                <a:alpha val="90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525" name="Oval 3524"/>
            <p:cNvSpPr/>
            <p:nvPr/>
          </p:nvSpPr>
          <p:spPr bwMode="auto">
            <a:xfrm>
              <a:off x="1902778" y="3519487"/>
              <a:ext cx="62548" cy="62549"/>
            </a:xfrm>
            <a:prstGeom prst="ellipse">
              <a:avLst/>
            </a:prstGeom>
            <a:solidFill>
              <a:srgbClr val="635018">
                <a:alpha val="62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526" name="Oval 3525"/>
            <p:cNvSpPr/>
            <p:nvPr/>
          </p:nvSpPr>
          <p:spPr bwMode="auto">
            <a:xfrm>
              <a:off x="1859915" y="3519487"/>
              <a:ext cx="62548" cy="62549"/>
            </a:xfrm>
            <a:prstGeom prst="ellipse">
              <a:avLst/>
            </a:prstGeom>
            <a:solidFill>
              <a:srgbClr val="635018">
                <a:alpha val="90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527" name="Oval 3526"/>
            <p:cNvSpPr/>
            <p:nvPr/>
          </p:nvSpPr>
          <p:spPr bwMode="auto">
            <a:xfrm>
              <a:off x="1872615" y="3455988"/>
              <a:ext cx="62548" cy="62549"/>
            </a:xfrm>
            <a:prstGeom prst="ellipse">
              <a:avLst/>
            </a:prstGeom>
            <a:solidFill>
              <a:srgbClr val="635018">
                <a:alpha val="90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528" name="Oval 3527"/>
            <p:cNvSpPr/>
            <p:nvPr/>
          </p:nvSpPr>
          <p:spPr bwMode="auto">
            <a:xfrm>
              <a:off x="1901190" y="3455988"/>
              <a:ext cx="62548" cy="62549"/>
            </a:xfrm>
            <a:prstGeom prst="ellipse">
              <a:avLst/>
            </a:prstGeom>
            <a:solidFill>
              <a:srgbClr val="635018">
                <a:alpha val="62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529" name="Oval 3528"/>
            <p:cNvSpPr/>
            <p:nvPr/>
          </p:nvSpPr>
          <p:spPr bwMode="auto">
            <a:xfrm>
              <a:off x="1858327" y="3455988"/>
              <a:ext cx="62548" cy="62549"/>
            </a:xfrm>
            <a:prstGeom prst="ellipse">
              <a:avLst/>
            </a:prstGeom>
            <a:solidFill>
              <a:srgbClr val="635018">
                <a:alpha val="62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530" name="Oval 3529"/>
            <p:cNvSpPr/>
            <p:nvPr/>
          </p:nvSpPr>
          <p:spPr bwMode="auto">
            <a:xfrm>
              <a:off x="1869439" y="3362326"/>
              <a:ext cx="62548" cy="62549"/>
            </a:xfrm>
            <a:prstGeom prst="ellipse">
              <a:avLst/>
            </a:prstGeom>
            <a:solidFill>
              <a:srgbClr val="635018">
                <a:alpha val="90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531" name="Oval 3530"/>
            <p:cNvSpPr/>
            <p:nvPr/>
          </p:nvSpPr>
          <p:spPr bwMode="auto">
            <a:xfrm>
              <a:off x="1853564" y="3362326"/>
              <a:ext cx="62548" cy="62549"/>
            </a:xfrm>
            <a:prstGeom prst="ellipse">
              <a:avLst/>
            </a:prstGeom>
            <a:solidFill>
              <a:srgbClr val="635018">
                <a:alpha val="62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532" name="Oval 3531"/>
            <p:cNvSpPr/>
            <p:nvPr/>
          </p:nvSpPr>
          <p:spPr bwMode="auto">
            <a:xfrm>
              <a:off x="1886901" y="3362326"/>
              <a:ext cx="62548" cy="62549"/>
            </a:xfrm>
            <a:prstGeom prst="ellipse">
              <a:avLst/>
            </a:prstGeom>
            <a:solidFill>
              <a:srgbClr val="635018">
                <a:alpha val="62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533" name="Oval 3532"/>
            <p:cNvSpPr/>
            <p:nvPr/>
          </p:nvSpPr>
          <p:spPr bwMode="auto">
            <a:xfrm>
              <a:off x="1893251" y="3298826"/>
              <a:ext cx="62548" cy="62549"/>
            </a:xfrm>
            <a:prstGeom prst="ellipse">
              <a:avLst/>
            </a:prstGeom>
            <a:solidFill>
              <a:srgbClr val="635018">
                <a:alpha val="90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534" name="Oval 3533"/>
            <p:cNvSpPr/>
            <p:nvPr/>
          </p:nvSpPr>
          <p:spPr bwMode="auto">
            <a:xfrm>
              <a:off x="1859915" y="3277772"/>
              <a:ext cx="62548" cy="62549"/>
            </a:xfrm>
            <a:prstGeom prst="ellipse">
              <a:avLst/>
            </a:prstGeom>
            <a:solidFill>
              <a:srgbClr val="635018">
                <a:alpha val="62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535" name="Oval 3534"/>
            <p:cNvSpPr/>
            <p:nvPr/>
          </p:nvSpPr>
          <p:spPr bwMode="auto">
            <a:xfrm>
              <a:off x="1848803" y="3057108"/>
              <a:ext cx="62548" cy="62549"/>
            </a:xfrm>
            <a:prstGeom prst="ellipse">
              <a:avLst/>
            </a:prstGeom>
            <a:solidFill>
              <a:srgbClr val="635018">
                <a:alpha val="62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536" name="Oval 3535"/>
            <p:cNvSpPr/>
            <p:nvPr/>
          </p:nvSpPr>
          <p:spPr bwMode="auto">
            <a:xfrm>
              <a:off x="1861503" y="3176171"/>
              <a:ext cx="62548" cy="62549"/>
            </a:xfrm>
            <a:prstGeom prst="ellipse">
              <a:avLst/>
            </a:prstGeom>
            <a:solidFill>
              <a:srgbClr val="635018">
                <a:alpha val="62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537" name="Oval 3536"/>
            <p:cNvSpPr/>
            <p:nvPr/>
          </p:nvSpPr>
          <p:spPr bwMode="auto">
            <a:xfrm>
              <a:off x="1899603" y="3176171"/>
              <a:ext cx="62548" cy="62549"/>
            </a:xfrm>
            <a:prstGeom prst="ellipse">
              <a:avLst/>
            </a:prstGeom>
            <a:solidFill>
              <a:srgbClr val="635018">
                <a:alpha val="62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538" name="Oval 3537"/>
            <p:cNvSpPr/>
            <p:nvPr/>
          </p:nvSpPr>
          <p:spPr bwMode="auto">
            <a:xfrm>
              <a:off x="1899603" y="3215859"/>
              <a:ext cx="62548" cy="62549"/>
            </a:xfrm>
            <a:prstGeom prst="ellipse">
              <a:avLst/>
            </a:prstGeom>
            <a:solidFill>
              <a:srgbClr val="635018">
                <a:alpha val="90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539" name="Oval 3538"/>
            <p:cNvSpPr/>
            <p:nvPr/>
          </p:nvSpPr>
          <p:spPr bwMode="auto">
            <a:xfrm>
              <a:off x="1878966" y="2839621"/>
              <a:ext cx="62548" cy="62549"/>
            </a:xfrm>
            <a:prstGeom prst="ellipse">
              <a:avLst/>
            </a:prstGeom>
            <a:solidFill>
              <a:srgbClr val="635018">
                <a:alpha val="90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540" name="Oval 3539"/>
            <p:cNvSpPr/>
            <p:nvPr/>
          </p:nvSpPr>
          <p:spPr bwMode="auto">
            <a:xfrm>
              <a:off x="1844041" y="2609434"/>
              <a:ext cx="62548" cy="62549"/>
            </a:xfrm>
            <a:prstGeom prst="ellipse">
              <a:avLst/>
            </a:prstGeom>
            <a:solidFill>
              <a:srgbClr val="635018">
                <a:alpha val="62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541" name="Oval 3540"/>
            <p:cNvSpPr/>
            <p:nvPr/>
          </p:nvSpPr>
          <p:spPr bwMode="auto">
            <a:xfrm>
              <a:off x="1859916" y="2499897"/>
              <a:ext cx="62548" cy="62549"/>
            </a:xfrm>
            <a:prstGeom prst="ellipse">
              <a:avLst/>
            </a:prstGeom>
            <a:solidFill>
              <a:srgbClr val="635018">
                <a:alpha val="62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542" name="Oval 3541"/>
            <p:cNvSpPr/>
            <p:nvPr/>
          </p:nvSpPr>
          <p:spPr bwMode="auto">
            <a:xfrm>
              <a:off x="1859916" y="2838035"/>
              <a:ext cx="62548" cy="62549"/>
            </a:xfrm>
            <a:prstGeom prst="ellipse">
              <a:avLst/>
            </a:prstGeom>
            <a:solidFill>
              <a:srgbClr val="635018">
                <a:alpha val="62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543" name="Oval 3542"/>
            <p:cNvSpPr/>
            <p:nvPr/>
          </p:nvSpPr>
          <p:spPr bwMode="auto">
            <a:xfrm>
              <a:off x="1899603" y="2822320"/>
              <a:ext cx="62548" cy="62549"/>
            </a:xfrm>
            <a:prstGeom prst="ellipse">
              <a:avLst/>
            </a:prstGeom>
            <a:solidFill>
              <a:srgbClr val="635018">
                <a:alpha val="62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544" name="Oval 3543"/>
            <p:cNvSpPr/>
            <p:nvPr/>
          </p:nvSpPr>
          <p:spPr bwMode="auto">
            <a:xfrm>
              <a:off x="1899603" y="2777869"/>
              <a:ext cx="62548" cy="62549"/>
            </a:xfrm>
            <a:prstGeom prst="ellipse">
              <a:avLst/>
            </a:prstGeom>
            <a:solidFill>
              <a:srgbClr val="635018">
                <a:alpha val="62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545" name="Rounded Rectangle 3544"/>
            <p:cNvSpPr/>
            <p:nvPr/>
          </p:nvSpPr>
          <p:spPr bwMode="auto">
            <a:xfrm>
              <a:off x="2260601" y="4532301"/>
              <a:ext cx="127000" cy="63513"/>
            </a:xfrm>
            <a:prstGeom prst="roundRect">
              <a:avLst>
                <a:gd name="adj" fmla="val 29594"/>
              </a:avLst>
            </a:prstGeom>
            <a:solidFill>
              <a:srgbClr val="A86A17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546" name="Oval 3545"/>
            <p:cNvSpPr/>
            <p:nvPr/>
          </p:nvSpPr>
          <p:spPr bwMode="auto">
            <a:xfrm>
              <a:off x="2254250" y="4527590"/>
              <a:ext cx="74612" cy="74613"/>
            </a:xfrm>
            <a:prstGeom prst="ellipse">
              <a:avLst/>
            </a:prstGeom>
            <a:solidFill>
              <a:srgbClr val="A86A17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547" name="Oval 3546"/>
            <p:cNvSpPr/>
            <p:nvPr/>
          </p:nvSpPr>
          <p:spPr bwMode="auto">
            <a:xfrm>
              <a:off x="2268537" y="4527590"/>
              <a:ext cx="74612" cy="74613"/>
            </a:xfrm>
            <a:prstGeom prst="ellipse">
              <a:avLst/>
            </a:prstGeom>
            <a:solidFill>
              <a:srgbClr val="A86A17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548" name="Oval 3547"/>
            <p:cNvSpPr/>
            <p:nvPr/>
          </p:nvSpPr>
          <p:spPr bwMode="auto">
            <a:xfrm>
              <a:off x="2284412" y="4527590"/>
              <a:ext cx="74612" cy="74613"/>
            </a:xfrm>
            <a:prstGeom prst="ellipse">
              <a:avLst/>
            </a:prstGeom>
            <a:solidFill>
              <a:srgbClr val="A86A17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549" name="Oval 3548"/>
            <p:cNvSpPr/>
            <p:nvPr/>
          </p:nvSpPr>
          <p:spPr bwMode="auto">
            <a:xfrm>
              <a:off x="2300287" y="4527590"/>
              <a:ext cx="74612" cy="74613"/>
            </a:xfrm>
            <a:prstGeom prst="ellipse">
              <a:avLst/>
            </a:prstGeom>
            <a:solidFill>
              <a:srgbClr val="A86A17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550" name="Oval 3549"/>
            <p:cNvSpPr/>
            <p:nvPr/>
          </p:nvSpPr>
          <p:spPr bwMode="auto">
            <a:xfrm>
              <a:off x="2311400" y="4527590"/>
              <a:ext cx="74612" cy="74613"/>
            </a:xfrm>
            <a:prstGeom prst="ellipse">
              <a:avLst/>
            </a:prstGeom>
            <a:solidFill>
              <a:srgbClr val="A86A17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551" name="Oval 3550"/>
            <p:cNvSpPr/>
            <p:nvPr/>
          </p:nvSpPr>
          <p:spPr bwMode="auto">
            <a:xfrm>
              <a:off x="2322512" y="4527590"/>
              <a:ext cx="74612" cy="74613"/>
            </a:xfrm>
            <a:prstGeom prst="ellipse">
              <a:avLst/>
            </a:prstGeom>
            <a:solidFill>
              <a:srgbClr val="A86A17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552" name="Oval 3551"/>
            <p:cNvSpPr/>
            <p:nvPr/>
          </p:nvSpPr>
          <p:spPr bwMode="auto">
            <a:xfrm>
              <a:off x="2258642" y="4472987"/>
              <a:ext cx="74612" cy="74613"/>
            </a:xfrm>
            <a:prstGeom prst="ellipse">
              <a:avLst/>
            </a:prstGeom>
            <a:solidFill>
              <a:srgbClr val="A86A17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553" name="Oval 3552"/>
            <p:cNvSpPr/>
            <p:nvPr/>
          </p:nvSpPr>
          <p:spPr bwMode="auto">
            <a:xfrm>
              <a:off x="2272930" y="4472987"/>
              <a:ext cx="74612" cy="74613"/>
            </a:xfrm>
            <a:prstGeom prst="ellipse">
              <a:avLst/>
            </a:prstGeom>
            <a:solidFill>
              <a:srgbClr val="A86A17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554" name="Oval 3553"/>
            <p:cNvSpPr/>
            <p:nvPr/>
          </p:nvSpPr>
          <p:spPr bwMode="auto">
            <a:xfrm>
              <a:off x="2288805" y="4472987"/>
              <a:ext cx="74612" cy="74613"/>
            </a:xfrm>
            <a:prstGeom prst="ellipse">
              <a:avLst/>
            </a:prstGeom>
            <a:solidFill>
              <a:srgbClr val="A86A17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555" name="Oval 3554"/>
            <p:cNvSpPr/>
            <p:nvPr/>
          </p:nvSpPr>
          <p:spPr bwMode="auto">
            <a:xfrm>
              <a:off x="2299917" y="4472987"/>
              <a:ext cx="74612" cy="74613"/>
            </a:xfrm>
            <a:prstGeom prst="ellipse">
              <a:avLst/>
            </a:prstGeom>
            <a:solidFill>
              <a:srgbClr val="A86A17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556" name="Oval 3555"/>
            <p:cNvSpPr/>
            <p:nvPr/>
          </p:nvSpPr>
          <p:spPr bwMode="auto">
            <a:xfrm>
              <a:off x="2309442" y="4472987"/>
              <a:ext cx="74612" cy="74613"/>
            </a:xfrm>
            <a:prstGeom prst="ellipse">
              <a:avLst/>
            </a:prstGeom>
            <a:solidFill>
              <a:srgbClr val="A86A17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557" name="Oval 3556"/>
            <p:cNvSpPr/>
            <p:nvPr/>
          </p:nvSpPr>
          <p:spPr bwMode="auto">
            <a:xfrm>
              <a:off x="2253880" y="4191999"/>
              <a:ext cx="74612" cy="74613"/>
            </a:xfrm>
            <a:prstGeom prst="ellipse">
              <a:avLst/>
            </a:prstGeom>
            <a:solidFill>
              <a:srgbClr val="A86A17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558" name="Oval 3557"/>
            <p:cNvSpPr/>
            <p:nvPr/>
          </p:nvSpPr>
          <p:spPr bwMode="auto">
            <a:xfrm>
              <a:off x="2264993" y="4191999"/>
              <a:ext cx="74612" cy="74613"/>
            </a:xfrm>
            <a:prstGeom prst="ellipse">
              <a:avLst/>
            </a:prstGeom>
            <a:solidFill>
              <a:srgbClr val="A86A17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559" name="Oval 3558"/>
            <p:cNvSpPr/>
            <p:nvPr/>
          </p:nvSpPr>
          <p:spPr bwMode="auto">
            <a:xfrm>
              <a:off x="2284043" y="4191999"/>
              <a:ext cx="74612" cy="74613"/>
            </a:xfrm>
            <a:prstGeom prst="ellipse">
              <a:avLst/>
            </a:prstGeom>
            <a:solidFill>
              <a:srgbClr val="A86A17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560" name="Oval 3559"/>
            <p:cNvSpPr/>
            <p:nvPr/>
          </p:nvSpPr>
          <p:spPr bwMode="auto">
            <a:xfrm>
              <a:off x="2293568" y="4191999"/>
              <a:ext cx="74612" cy="74613"/>
            </a:xfrm>
            <a:prstGeom prst="ellipse">
              <a:avLst/>
            </a:prstGeom>
            <a:solidFill>
              <a:srgbClr val="A86A17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561" name="Oval 3560"/>
            <p:cNvSpPr/>
            <p:nvPr/>
          </p:nvSpPr>
          <p:spPr bwMode="auto">
            <a:xfrm>
              <a:off x="2312618" y="4191999"/>
              <a:ext cx="74612" cy="74613"/>
            </a:xfrm>
            <a:prstGeom prst="ellipse">
              <a:avLst/>
            </a:prstGeom>
            <a:solidFill>
              <a:srgbClr val="A86A17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562" name="Oval 3561"/>
            <p:cNvSpPr/>
            <p:nvPr/>
          </p:nvSpPr>
          <p:spPr bwMode="auto">
            <a:xfrm>
              <a:off x="2312618" y="4130086"/>
              <a:ext cx="74612" cy="74613"/>
            </a:xfrm>
            <a:prstGeom prst="ellipse">
              <a:avLst/>
            </a:prstGeom>
            <a:solidFill>
              <a:srgbClr val="A86A17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563" name="Oval 3562"/>
            <p:cNvSpPr/>
            <p:nvPr/>
          </p:nvSpPr>
          <p:spPr bwMode="auto">
            <a:xfrm>
              <a:off x="2293568" y="4130086"/>
              <a:ext cx="74612" cy="74613"/>
            </a:xfrm>
            <a:prstGeom prst="ellipse">
              <a:avLst/>
            </a:prstGeom>
            <a:solidFill>
              <a:srgbClr val="A86A17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564" name="Oval 3563"/>
            <p:cNvSpPr/>
            <p:nvPr/>
          </p:nvSpPr>
          <p:spPr bwMode="auto">
            <a:xfrm>
              <a:off x="2272931" y="4130086"/>
              <a:ext cx="74612" cy="74613"/>
            </a:xfrm>
            <a:prstGeom prst="ellipse">
              <a:avLst/>
            </a:prstGeom>
            <a:solidFill>
              <a:srgbClr val="A86A17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565" name="Oval 3564"/>
            <p:cNvSpPr/>
            <p:nvPr/>
          </p:nvSpPr>
          <p:spPr bwMode="auto">
            <a:xfrm>
              <a:off x="2263406" y="4130086"/>
              <a:ext cx="74612" cy="74613"/>
            </a:xfrm>
            <a:prstGeom prst="ellipse">
              <a:avLst/>
            </a:prstGeom>
            <a:solidFill>
              <a:srgbClr val="A86A17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566" name="Oval 3565"/>
            <p:cNvSpPr/>
            <p:nvPr/>
          </p:nvSpPr>
          <p:spPr bwMode="auto">
            <a:xfrm>
              <a:off x="2255468" y="3998322"/>
              <a:ext cx="62283" cy="62283"/>
            </a:xfrm>
            <a:prstGeom prst="ellipse">
              <a:avLst/>
            </a:prstGeom>
            <a:solidFill>
              <a:srgbClr val="A86A17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567" name="Oval 3566"/>
            <p:cNvSpPr/>
            <p:nvPr/>
          </p:nvSpPr>
          <p:spPr bwMode="auto">
            <a:xfrm>
              <a:off x="2269755" y="3998322"/>
              <a:ext cx="62283" cy="62283"/>
            </a:xfrm>
            <a:prstGeom prst="ellipse">
              <a:avLst/>
            </a:prstGeom>
            <a:solidFill>
              <a:srgbClr val="A86A17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568" name="Oval 3567"/>
            <p:cNvSpPr/>
            <p:nvPr/>
          </p:nvSpPr>
          <p:spPr bwMode="auto">
            <a:xfrm>
              <a:off x="2285630" y="3998322"/>
              <a:ext cx="62283" cy="62283"/>
            </a:xfrm>
            <a:prstGeom prst="ellipse">
              <a:avLst/>
            </a:prstGeom>
            <a:solidFill>
              <a:srgbClr val="A86A17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569" name="Oval 3568"/>
            <p:cNvSpPr/>
            <p:nvPr/>
          </p:nvSpPr>
          <p:spPr bwMode="auto">
            <a:xfrm>
              <a:off x="2299918" y="3998322"/>
              <a:ext cx="62283" cy="62283"/>
            </a:xfrm>
            <a:prstGeom prst="ellipse">
              <a:avLst/>
            </a:prstGeom>
            <a:solidFill>
              <a:srgbClr val="A86A17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570" name="Oval 3569"/>
            <p:cNvSpPr/>
            <p:nvPr/>
          </p:nvSpPr>
          <p:spPr bwMode="auto">
            <a:xfrm>
              <a:off x="2312618" y="3998322"/>
              <a:ext cx="62283" cy="62283"/>
            </a:xfrm>
            <a:prstGeom prst="ellipse">
              <a:avLst/>
            </a:prstGeom>
            <a:solidFill>
              <a:srgbClr val="A86A17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571" name="Oval 3570"/>
            <p:cNvSpPr/>
            <p:nvPr/>
          </p:nvSpPr>
          <p:spPr bwMode="auto">
            <a:xfrm>
              <a:off x="2320555" y="3998322"/>
              <a:ext cx="62283" cy="62283"/>
            </a:xfrm>
            <a:prstGeom prst="ellipse">
              <a:avLst/>
            </a:prstGeom>
            <a:solidFill>
              <a:srgbClr val="A86A17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572" name="Oval 3571"/>
            <p:cNvSpPr/>
            <p:nvPr/>
          </p:nvSpPr>
          <p:spPr bwMode="auto">
            <a:xfrm>
              <a:off x="2315792" y="3937998"/>
              <a:ext cx="62283" cy="62283"/>
            </a:xfrm>
            <a:prstGeom prst="ellipse">
              <a:avLst/>
            </a:prstGeom>
            <a:solidFill>
              <a:srgbClr val="A86A17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573" name="Oval 3572"/>
            <p:cNvSpPr/>
            <p:nvPr/>
          </p:nvSpPr>
          <p:spPr bwMode="auto">
            <a:xfrm>
              <a:off x="2295155" y="3937998"/>
              <a:ext cx="62283" cy="62283"/>
            </a:xfrm>
            <a:prstGeom prst="ellipse">
              <a:avLst/>
            </a:prstGeom>
            <a:solidFill>
              <a:srgbClr val="A86A17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574" name="Oval 3573"/>
            <p:cNvSpPr/>
            <p:nvPr/>
          </p:nvSpPr>
          <p:spPr bwMode="auto">
            <a:xfrm>
              <a:off x="2307855" y="3937998"/>
              <a:ext cx="62283" cy="62283"/>
            </a:xfrm>
            <a:prstGeom prst="ellipse">
              <a:avLst/>
            </a:prstGeom>
            <a:solidFill>
              <a:srgbClr val="A86A17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575" name="Oval 3574"/>
            <p:cNvSpPr/>
            <p:nvPr/>
          </p:nvSpPr>
          <p:spPr bwMode="auto">
            <a:xfrm>
              <a:off x="2282455" y="3937998"/>
              <a:ext cx="62283" cy="62283"/>
            </a:xfrm>
            <a:prstGeom prst="ellipse">
              <a:avLst/>
            </a:prstGeom>
            <a:solidFill>
              <a:srgbClr val="A86A17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576" name="Oval 3575"/>
            <p:cNvSpPr/>
            <p:nvPr/>
          </p:nvSpPr>
          <p:spPr bwMode="auto">
            <a:xfrm>
              <a:off x="2268167" y="3937998"/>
              <a:ext cx="62283" cy="62283"/>
            </a:xfrm>
            <a:prstGeom prst="ellipse">
              <a:avLst/>
            </a:prstGeom>
            <a:solidFill>
              <a:srgbClr val="A86A17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577" name="Oval 3576"/>
            <p:cNvSpPr/>
            <p:nvPr/>
          </p:nvSpPr>
          <p:spPr bwMode="auto">
            <a:xfrm>
              <a:off x="2255467" y="3937998"/>
              <a:ext cx="62283" cy="62283"/>
            </a:xfrm>
            <a:prstGeom prst="ellipse">
              <a:avLst/>
            </a:prstGeom>
            <a:solidFill>
              <a:srgbClr val="A86A17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578" name="Oval 3577"/>
            <p:cNvSpPr/>
            <p:nvPr/>
          </p:nvSpPr>
          <p:spPr bwMode="auto">
            <a:xfrm>
              <a:off x="2277694" y="4130086"/>
              <a:ext cx="74612" cy="74613"/>
            </a:xfrm>
            <a:prstGeom prst="ellipse">
              <a:avLst/>
            </a:prstGeom>
            <a:solidFill>
              <a:srgbClr val="A86A17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579" name="Oval 3578"/>
            <p:cNvSpPr/>
            <p:nvPr/>
          </p:nvSpPr>
          <p:spPr bwMode="auto">
            <a:xfrm>
              <a:off x="2299919" y="4130086"/>
              <a:ext cx="74612" cy="74613"/>
            </a:xfrm>
            <a:prstGeom prst="ellipse">
              <a:avLst/>
            </a:prstGeom>
            <a:solidFill>
              <a:srgbClr val="A86A17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580" name="Oval 3579"/>
            <p:cNvSpPr/>
            <p:nvPr/>
          </p:nvSpPr>
          <p:spPr bwMode="auto">
            <a:xfrm>
              <a:off x="2318968" y="4191999"/>
              <a:ext cx="74612" cy="74613"/>
            </a:xfrm>
            <a:prstGeom prst="ellipse">
              <a:avLst/>
            </a:prstGeom>
            <a:solidFill>
              <a:srgbClr val="A86A17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581" name="Oval 3580"/>
            <p:cNvSpPr/>
            <p:nvPr/>
          </p:nvSpPr>
          <p:spPr bwMode="auto">
            <a:xfrm>
              <a:off x="2258373" y="3857626"/>
              <a:ext cx="62548" cy="62549"/>
            </a:xfrm>
            <a:prstGeom prst="ellipse">
              <a:avLst/>
            </a:prstGeom>
            <a:solidFill>
              <a:srgbClr val="A86A17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582" name="Oval 3581"/>
            <p:cNvSpPr/>
            <p:nvPr/>
          </p:nvSpPr>
          <p:spPr bwMode="auto">
            <a:xfrm>
              <a:off x="2272661" y="3857626"/>
              <a:ext cx="62548" cy="62549"/>
            </a:xfrm>
            <a:prstGeom prst="ellipse">
              <a:avLst/>
            </a:prstGeom>
            <a:solidFill>
              <a:srgbClr val="A86A17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583" name="Oval 3582"/>
            <p:cNvSpPr/>
            <p:nvPr/>
          </p:nvSpPr>
          <p:spPr bwMode="auto">
            <a:xfrm>
              <a:off x="2286948" y="3857626"/>
              <a:ext cx="62548" cy="62549"/>
            </a:xfrm>
            <a:prstGeom prst="ellipse">
              <a:avLst/>
            </a:prstGeom>
            <a:solidFill>
              <a:srgbClr val="A86A17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584" name="Oval 3583"/>
            <p:cNvSpPr/>
            <p:nvPr/>
          </p:nvSpPr>
          <p:spPr bwMode="auto">
            <a:xfrm>
              <a:off x="2299648" y="3857626"/>
              <a:ext cx="62548" cy="62549"/>
            </a:xfrm>
            <a:prstGeom prst="ellipse">
              <a:avLst/>
            </a:prstGeom>
            <a:solidFill>
              <a:srgbClr val="A86A17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585" name="Oval 3584"/>
            <p:cNvSpPr/>
            <p:nvPr/>
          </p:nvSpPr>
          <p:spPr bwMode="auto">
            <a:xfrm>
              <a:off x="2310760" y="3857626"/>
              <a:ext cx="62548" cy="62549"/>
            </a:xfrm>
            <a:prstGeom prst="ellipse">
              <a:avLst/>
            </a:prstGeom>
            <a:solidFill>
              <a:srgbClr val="A86A17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586" name="Oval 3585"/>
            <p:cNvSpPr/>
            <p:nvPr/>
          </p:nvSpPr>
          <p:spPr bwMode="auto">
            <a:xfrm>
              <a:off x="2329810" y="3857626"/>
              <a:ext cx="62548" cy="62549"/>
            </a:xfrm>
            <a:prstGeom prst="ellipse">
              <a:avLst/>
            </a:prstGeom>
            <a:solidFill>
              <a:srgbClr val="A86A17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587" name="Oval 3586"/>
            <p:cNvSpPr/>
            <p:nvPr/>
          </p:nvSpPr>
          <p:spPr bwMode="auto">
            <a:xfrm>
              <a:off x="2264723" y="3798888"/>
              <a:ext cx="62548" cy="62549"/>
            </a:xfrm>
            <a:prstGeom prst="ellipse">
              <a:avLst/>
            </a:prstGeom>
            <a:solidFill>
              <a:srgbClr val="A86A17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588" name="Oval 3587"/>
            <p:cNvSpPr/>
            <p:nvPr/>
          </p:nvSpPr>
          <p:spPr bwMode="auto">
            <a:xfrm>
              <a:off x="2279010" y="3798888"/>
              <a:ext cx="62548" cy="62549"/>
            </a:xfrm>
            <a:prstGeom prst="ellipse">
              <a:avLst/>
            </a:prstGeom>
            <a:solidFill>
              <a:srgbClr val="A86A17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589" name="Oval 3588"/>
            <p:cNvSpPr/>
            <p:nvPr/>
          </p:nvSpPr>
          <p:spPr bwMode="auto">
            <a:xfrm>
              <a:off x="2291710" y="3798888"/>
              <a:ext cx="62548" cy="62549"/>
            </a:xfrm>
            <a:prstGeom prst="ellipse">
              <a:avLst/>
            </a:prstGeom>
            <a:solidFill>
              <a:srgbClr val="A86A17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590" name="Oval 3589"/>
            <p:cNvSpPr/>
            <p:nvPr/>
          </p:nvSpPr>
          <p:spPr bwMode="auto">
            <a:xfrm>
              <a:off x="2304410" y="3798888"/>
              <a:ext cx="62548" cy="62549"/>
            </a:xfrm>
            <a:prstGeom prst="ellipse">
              <a:avLst/>
            </a:prstGeom>
            <a:solidFill>
              <a:srgbClr val="A86A17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591" name="Oval 3590"/>
            <p:cNvSpPr/>
            <p:nvPr/>
          </p:nvSpPr>
          <p:spPr bwMode="auto">
            <a:xfrm>
              <a:off x="2317110" y="3798888"/>
              <a:ext cx="62548" cy="62549"/>
            </a:xfrm>
            <a:prstGeom prst="ellipse">
              <a:avLst/>
            </a:prstGeom>
            <a:solidFill>
              <a:srgbClr val="A86A17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592" name="Oval 3591"/>
            <p:cNvSpPr/>
            <p:nvPr/>
          </p:nvSpPr>
          <p:spPr bwMode="auto">
            <a:xfrm>
              <a:off x="2264722" y="3751263"/>
              <a:ext cx="62548" cy="62549"/>
            </a:xfrm>
            <a:prstGeom prst="ellipse">
              <a:avLst/>
            </a:prstGeom>
            <a:solidFill>
              <a:srgbClr val="A86A17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593" name="Oval 3592"/>
            <p:cNvSpPr/>
            <p:nvPr/>
          </p:nvSpPr>
          <p:spPr bwMode="auto">
            <a:xfrm>
              <a:off x="2280597" y="3751263"/>
              <a:ext cx="62548" cy="62549"/>
            </a:xfrm>
            <a:prstGeom prst="ellipse">
              <a:avLst/>
            </a:prstGeom>
            <a:solidFill>
              <a:srgbClr val="A86A17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594" name="Oval 3593"/>
            <p:cNvSpPr/>
            <p:nvPr/>
          </p:nvSpPr>
          <p:spPr bwMode="auto">
            <a:xfrm>
              <a:off x="2294885" y="3751263"/>
              <a:ext cx="62548" cy="62549"/>
            </a:xfrm>
            <a:prstGeom prst="ellipse">
              <a:avLst/>
            </a:prstGeom>
            <a:solidFill>
              <a:srgbClr val="A86A17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595" name="Oval 3594"/>
            <p:cNvSpPr/>
            <p:nvPr/>
          </p:nvSpPr>
          <p:spPr bwMode="auto">
            <a:xfrm>
              <a:off x="2305997" y="3751263"/>
              <a:ext cx="62548" cy="62549"/>
            </a:xfrm>
            <a:prstGeom prst="ellipse">
              <a:avLst/>
            </a:prstGeom>
            <a:solidFill>
              <a:srgbClr val="A86A17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596" name="Oval 3595"/>
            <p:cNvSpPr/>
            <p:nvPr/>
          </p:nvSpPr>
          <p:spPr bwMode="auto">
            <a:xfrm>
              <a:off x="2317110" y="3751263"/>
              <a:ext cx="62548" cy="62549"/>
            </a:xfrm>
            <a:prstGeom prst="ellipse">
              <a:avLst/>
            </a:prstGeom>
            <a:solidFill>
              <a:srgbClr val="A86A17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597" name="Oval 3596"/>
            <p:cNvSpPr/>
            <p:nvPr/>
          </p:nvSpPr>
          <p:spPr bwMode="auto">
            <a:xfrm>
              <a:off x="2331397" y="3751263"/>
              <a:ext cx="62548" cy="62549"/>
            </a:xfrm>
            <a:prstGeom prst="ellipse">
              <a:avLst/>
            </a:prstGeom>
            <a:solidFill>
              <a:srgbClr val="A86A17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598" name="Oval 3597"/>
            <p:cNvSpPr/>
            <p:nvPr/>
          </p:nvSpPr>
          <p:spPr bwMode="auto">
            <a:xfrm>
              <a:off x="2331397" y="3690939"/>
              <a:ext cx="62548" cy="62549"/>
            </a:xfrm>
            <a:prstGeom prst="ellipse">
              <a:avLst/>
            </a:prstGeom>
            <a:solidFill>
              <a:srgbClr val="A86A17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599" name="Oval 3598"/>
            <p:cNvSpPr/>
            <p:nvPr/>
          </p:nvSpPr>
          <p:spPr bwMode="auto">
            <a:xfrm>
              <a:off x="2313934" y="3690939"/>
              <a:ext cx="62548" cy="62549"/>
            </a:xfrm>
            <a:prstGeom prst="ellipse">
              <a:avLst/>
            </a:prstGeom>
            <a:solidFill>
              <a:srgbClr val="A86A17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600" name="Oval 3599"/>
            <p:cNvSpPr/>
            <p:nvPr/>
          </p:nvSpPr>
          <p:spPr bwMode="auto">
            <a:xfrm>
              <a:off x="2301234" y="3690939"/>
              <a:ext cx="62548" cy="62549"/>
            </a:xfrm>
            <a:prstGeom prst="ellipse">
              <a:avLst/>
            </a:prstGeom>
            <a:solidFill>
              <a:srgbClr val="A86A17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601" name="Oval 3600"/>
            <p:cNvSpPr/>
            <p:nvPr/>
          </p:nvSpPr>
          <p:spPr bwMode="auto">
            <a:xfrm>
              <a:off x="2283771" y="3690939"/>
              <a:ext cx="62548" cy="62549"/>
            </a:xfrm>
            <a:prstGeom prst="ellipse">
              <a:avLst/>
            </a:prstGeom>
            <a:solidFill>
              <a:srgbClr val="A86A17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602" name="Oval 3601"/>
            <p:cNvSpPr/>
            <p:nvPr/>
          </p:nvSpPr>
          <p:spPr bwMode="auto">
            <a:xfrm>
              <a:off x="2259958" y="3690939"/>
              <a:ext cx="62548" cy="62549"/>
            </a:xfrm>
            <a:prstGeom prst="ellipse">
              <a:avLst/>
            </a:prstGeom>
            <a:solidFill>
              <a:srgbClr val="A86A17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603" name="Oval 3602"/>
            <p:cNvSpPr/>
            <p:nvPr/>
          </p:nvSpPr>
          <p:spPr bwMode="auto">
            <a:xfrm>
              <a:off x="2259958" y="3660776"/>
              <a:ext cx="62548" cy="62549"/>
            </a:xfrm>
            <a:prstGeom prst="ellipse">
              <a:avLst/>
            </a:prstGeom>
            <a:solidFill>
              <a:srgbClr val="A86A17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604" name="Oval 3603"/>
            <p:cNvSpPr/>
            <p:nvPr/>
          </p:nvSpPr>
          <p:spPr bwMode="auto">
            <a:xfrm>
              <a:off x="2280596" y="3660776"/>
              <a:ext cx="62548" cy="62549"/>
            </a:xfrm>
            <a:prstGeom prst="ellipse">
              <a:avLst/>
            </a:prstGeom>
            <a:solidFill>
              <a:srgbClr val="A86A17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605" name="Oval 3604"/>
            <p:cNvSpPr/>
            <p:nvPr/>
          </p:nvSpPr>
          <p:spPr bwMode="auto">
            <a:xfrm>
              <a:off x="2302821" y="3660776"/>
              <a:ext cx="62548" cy="62549"/>
            </a:xfrm>
            <a:prstGeom prst="ellipse">
              <a:avLst/>
            </a:prstGeom>
            <a:solidFill>
              <a:srgbClr val="A86A17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606" name="Oval 3605"/>
            <p:cNvSpPr/>
            <p:nvPr/>
          </p:nvSpPr>
          <p:spPr bwMode="auto">
            <a:xfrm>
              <a:off x="2321871" y="3660776"/>
              <a:ext cx="62548" cy="62549"/>
            </a:xfrm>
            <a:prstGeom prst="ellipse">
              <a:avLst/>
            </a:prstGeom>
            <a:solidFill>
              <a:srgbClr val="A86A17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607" name="Oval 3606"/>
            <p:cNvSpPr/>
            <p:nvPr/>
          </p:nvSpPr>
          <p:spPr bwMode="auto">
            <a:xfrm>
              <a:off x="2328221" y="3660776"/>
              <a:ext cx="62548" cy="62549"/>
            </a:xfrm>
            <a:prstGeom prst="ellipse">
              <a:avLst/>
            </a:prstGeom>
            <a:solidFill>
              <a:srgbClr val="A86A17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608" name="Oval 3607"/>
            <p:cNvSpPr/>
            <p:nvPr/>
          </p:nvSpPr>
          <p:spPr bwMode="auto">
            <a:xfrm>
              <a:off x="2277421" y="3624264"/>
              <a:ext cx="62548" cy="62549"/>
            </a:xfrm>
            <a:prstGeom prst="ellipse">
              <a:avLst/>
            </a:prstGeom>
            <a:solidFill>
              <a:srgbClr val="A86A17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609" name="Oval 3608"/>
            <p:cNvSpPr/>
            <p:nvPr/>
          </p:nvSpPr>
          <p:spPr bwMode="auto">
            <a:xfrm>
              <a:off x="2302821" y="3624264"/>
              <a:ext cx="62548" cy="62549"/>
            </a:xfrm>
            <a:prstGeom prst="ellipse">
              <a:avLst/>
            </a:prstGeom>
            <a:solidFill>
              <a:srgbClr val="A86A17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610" name="Oval 3609"/>
            <p:cNvSpPr/>
            <p:nvPr/>
          </p:nvSpPr>
          <p:spPr bwMode="auto">
            <a:xfrm>
              <a:off x="2315521" y="3584576"/>
              <a:ext cx="62548" cy="62549"/>
            </a:xfrm>
            <a:prstGeom prst="ellipse">
              <a:avLst/>
            </a:prstGeom>
            <a:solidFill>
              <a:srgbClr val="A86A17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611" name="Oval 3610"/>
            <p:cNvSpPr/>
            <p:nvPr/>
          </p:nvSpPr>
          <p:spPr bwMode="auto">
            <a:xfrm>
              <a:off x="2294883" y="3584576"/>
              <a:ext cx="62548" cy="62549"/>
            </a:xfrm>
            <a:prstGeom prst="ellipse">
              <a:avLst/>
            </a:prstGeom>
            <a:solidFill>
              <a:srgbClr val="A86A17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612" name="Oval 3611"/>
            <p:cNvSpPr/>
            <p:nvPr/>
          </p:nvSpPr>
          <p:spPr bwMode="auto">
            <a:xfrm>
              <a:off x="2263133" y="3584576"/>
              <a:ext cx="62548" cy="62549"/>
            </a:xfrm>
            <a:prstGeom prst="ellipse">
              <a:avLst/>
            </a:prstGeom>
            <a:solidFill>
              <a:srgbClr val="A86A17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613" name="Oval 3612"/>
            <p:cNvSpPr/>
            <p:nvPr/>
          </p:nvSpPr>
          <p:spPr bwMode="auto">
            <a:xfrm>
              <a:off x="2266781" y="3520820"/>
              <a:ext cx="57149" cy="57149"/>
            </a:xfrm>
            <a:prstGeom prst="ellipse">
              <a:avLst/>
            </a:prstGeom>
            <a:solidFill>
              <a:srgbClr val="A86A17">
                <a:alpha val="50196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614" name="Oval 3613"/>
            <p:cNvSpPr/>
            <p:nvPr/>
          </p:nvSpPr>
          <p:spPr bwMode="auto">
            <a:xfrm>
              <a:off x="2287418" y="3520820"/>
              <a:ext cx="57149" cy="57149"/>
            </a:xfrm>
            <a:prstGeom prst="ellipse">
              <a:avLst/>
            </a:prstGeom>
            <a:solidFill>
              <a:srgbClr val="A86A17">
                <a:alpha val="50196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615" name="Oval 3614"/>
            <p:cNvSpPr/>
            <p:nvPr/>
          </p:nvSpPr>
          <p:spPr bwMode="auto">
            <a:xfrm>
              <a:off x="2317581" y="3520820"/>
              <a:ext cx="57149" cy="57149"/>
            </a:xfrm>
            <a:prstGeom prst="ellipse">
              <a:avLst/>
            </a:prstGeom>
            <a:solidFill>
              <a:srgbClr val="A86A17">
                <a:alpha val="50196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616" name="Oval 3615"/>
            <p:cNvSpPr/>
            <p:nvPr/>
          </p:nvSpPr>
          <p:spPr bwMode="auto">
            <a:xfrm>
              <a:off x="2325518" y="3457320"/>
              <a:ext cx="57149" cy="57149"/>
            </a:xfrm>
            <a:prstGeom prst="ellipse">
              <a:avLst/>
            </a:prstGeom>
            <a:solidFill>
              <a:srgbClr val="A86A17">
                <a:alpha val="50196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617" name="Oval 3616"/>
            <p:cNvSpPr/>
            <p:nvPr/>
          </p:nvSpPr>
          <p:spPr bwMode="auto">
            <a:xfrm>
              <a:off x="2296943" y="3457320"/>
              <a:ext cx="57149" cy="57149"/>
            </a:xfrm>
            <a:prstGeom prst="ellipse">
              <a:avLst/>
            </a:prstGeom>
            <a:solidFill>
              <a:srgbClr val="A86A17">
                <a:alpha val="50196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618" name="Oval 3617"/>
            <p:cNvSpPr/>
            <p:nvPr/>
          </p:nvSpPr>
          <p:spPr bwMode="auto">
            <a:xfrm>
              <a:off x="2271543" y="3457320"/>
              <a:ext cx="57149" cy="57149"/>
            </a:xfrm>
            <a:prstGeom prst="ellipse">
              <a:avLst/>
            </a:prstGeom>
            <a:solidFill>
              <a:srgbClr val="A86A17">
                <a:alpha val="50196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619" name="Oval 3618"/>
            <p:cNvSpPr/>
            <p:nvPr/>
          </p:nvSpPr>
          <p:spPr bwMode="auto">
            <a:xfrm>
              <a:off x="2271543" y="3411284"/>
              <a:ext cx="57149" cy="57149"/>
            </a:xfrm>
            <a:prstGeom prst="ellipse">
              <a:avLst/>
            </a:prstGeom>
            <a:solidFill>
              <a:srgbClr val="A86A17">
                <a:alpha val="50196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620" name="Oval 3619"/>
            <p:cNvSpPr/>
            <p:nvPr/>
          </p:nvSpPr>
          <p:spPr bwMode="auto">
            <a:xfrm>
              <a:off x="2295356" y="3411284"/>
              <a:ext cx="57149" cy="57149"/>
            </a:xfrm>
            <a:prstGeom prst="ellipse">
              <a:avLst/>
            </a:prstGeom>
            <a:solidFill>
              <a:srgbClr val="A86A17">
                <a:alpha val="50196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621" name="Oval 3620"/>
            <p:cNvSpPr/>
            <p:nvPr/>
          </p:nvSpPr>
          <p:spPr bwMode="auto">
            <a:xfrm>
              <a:off x="2320756" y="3411284"/>
              <a:ext cx="57149" cy="57149"/>
            </a:xfrm>
            <a:prstGeom prst="ellipse">
              <a:avLst/>
            </a:prstGeom>
            <a:solidFill>
              <a:srgbClr val="A86A17">
                <a:alpha val="50196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622" name="Oval 3621"/>
            <p:cNvSpPr/>
            <p:nvPr/>
          </p:nvSpPr>
          <p:spPr bwMode="auto">
            <a:xfrm>
              <a:off x="2320756" y="3392234"/>
              <a:ext cx="57149" cy="57149"/>
            </a:xfrm>
            <a:prstGeom prst="ellipse">
              <a:avLst/>
            </a:prstGeom>
            <a:solidFill>
              <a:srgbClr val="A86A17">
                <a:alpha val="50196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623" name="Oval 3622"/>
            <p:cNvSpPr/>
            <p:nvPr/>
          </p:nvSpPr>
          <p:spPr bwMode="auto">
            <a:xfrm>
              <a:off x="2320756" y="3354135"/>
              <a:ext cx="57149" cy="57149"/>
            </a:xfrm>
            <a:prstGeom prst="ellipse">
              <a:avLst/>
            </a:prstGeom>
            <a:solidFill>
              <a:srgbClr val="A86A17">
                <a:alpha val="50196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624" name="Oval 3623"/>
            <p:cNvSpPr/>
            <p:nvPr/>
          </p:nvSpPr>
          <p:spPr bwMode="auto">
            <a:xfrm>
              <a:off x="2300118" y="3319209"/>
              <a:ext cx="57149" cy="57149"/>
            </a:xfrm>
            <a:prstGeom prst="ellipse">
              <a:avLst/>
            </a:prstGeom>
            <a:solidFill>
              <a:srgbClr val="A86A17">
                <a:alpha val="50196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625" name="Oval 3624"/>
            <p:cNvSpPr/>
            <p:nvPr/>
          </p:nvSpPr>
          <p:spPr bwMode="auto">
            <a:xfrm>
              <a:off x="2274718" y="3279522"/>
              <a:ext cx="57149" cy="57149"/>
            </a:xfrm>
            <a:prstGeom prst="ellipse">
              <a:avLst/>
            </a:prstGeom>
            <a:solidFill>
              <a:srgbClr val="A86A17">
                <a:alpha val="50196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626" name="Oval 3625"/>
            <p:cNvSpPr/>
            <p:nvPr/>
          </p:nvSpPr>
          <p:spPr bwMode="auto">
            <a:xfrm>
              <a:off x="2295356" y="3092197"/>
              <a:ext cx="57149" cy="57149"/>
            </a:xfrm>
            <a:prstGeom prst="ellipse">
              <a:avLst/>
            </a:prstGeom>
            <a:solidFill>
              <a:srgbClr val="A86A17">
                <a:alpha val="50196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627" name="Oval 3626"/>
            <p:cNvSpPr/>
            <p:nvPr/>
          </p:nvSpPr>
          <p:spPr bwMode="auto">
            <a:xfrm>
              <a:off x="2315992" y="3119979"/>
              <a:ext cx="57149" cy="57149"/>
            </a:xfrm>
            <a:prstGeom prst="ellipse">
              <a:avLst/>
            </a:prstGeom>
            <a:solidFill>
              <a:srgbClr val="A86A17">
                <a:alpha val="50196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628" name="Oval 3627"/>
            <p:cNvSpPr/>
            <p:nvPr/>
          </p:nvSpPr>
          <p:spPr bwMode="auto">
            <a:xfrm>
              <a:off x="2296942" y="3026315"/>
              <a:ext cx="57149" cy="57149"/>
            </a:xfrm>
            <a:prstGeom prst="ellipse">
              <a:avLst/>
            </a:prstGeom>
            <a:solidFill>
              <a:srgbClr val="A86A17">
                <a:alpha val="50196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629" name="Oval 3628"/>
            <p:cNvSpPr/>
            <p:nvPr/>
          </p:nvSpPr>
          <p:spPr bwMode="auto">
            <a:xfrm>
              <a:off x="2279479" y="3002504"/>
              <a:ext cx="57149" cy="57149"/>
            </a:xfrm>
            <a:prstGeom prst="ellipse">
              <a:avLst/>
            </a:prstGeom>
            <a:solidFill>
              <a:srgbClr val="A86A17">
                <a:alpha val="50196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630" name="Oval 3629"/>
            <p:cNvSpPr/>
            <p:nvPr/>
          </p:nvSpPr>
          <p:spPr bwMode="auto">
            <a:xfrm>
              <a:off x="2320754" y="2981866"/>
              <a:ext cx="57149" cy="57149"/>
            </a:xfrm>
            <a:prstGeom prst="ellipse">
              <a:avLst/>
            </a:prstGeom>
            <a:solidFill>
              <a:srgbClr val="A86A17">
                <a:alpha val="50196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631" name="Oval 3630"/>
            <p:cNvSpPr/>
            <p:nvPr/>
          </p:nvSpPr>
          <p:spPr bwMode="auto">
            <a:xfrm>
              <a:off x="2276304" y="2943766"/>
              <a:ext cx="57149" cy="57149"/>
            </a:xfrm>
            <a:prstGeom prst="ellipse">
              <a:avLst/>
            </a:prstGeom>
            <a:solidFill>
              <a:srgbClr val="A86A17">
                <a:alpha val="50196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632" name="Oval 3631"/>
            <p:cNvSpPr/>
            <p:nvPr/>
          </p:nvSpPr>
          <p:spPr bwMode="auto">
            <a:xfrm>
              <a:off x="2314404" y="2889790"/>
              <a:ext cx="57149" cy="57149"/>
            </a:xfrm>
            <a:prstGeom prst="ellipse">
              <a:avLst/>
            </a:prstGeom>
            <a:solidFill>
              <a:srgbClr val="A86A17">
                <a:alpha val="50196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633" name="Oval 3632"/>
            <p:cNvSpPr/>
            <p:nvPr/>
          </p:nvSpPr>
          <p:spPr bwMode="auto">
            <a:xfrm>
              <a:off x="2266779" y="2883441"/>
              <a:ext cx="57149" cy="57149"/>
            </a:xfrm>
            <a:prstGeom prst="ellipse">
              <a:avLst/>
            </a:prstGeom>
            <a:solidFill>
              <a:srgbClr val="A86A17">
                <a:alpha val="50196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634" name="Oval 3633"/>
            <p:cNvSpPr/>
            <p:nvPr/>
          </p:nvSpPr>
          <p:spPr bwMode="auto">
            <a:xfrm>
              <a:off x="2296941" y="2832641"/>
              <a:ext cx="57149" cy="57149"/>
            </a:xfrm>
            <a:prstGeom prst="ellipse">
              <a:avLst/>
            </a:prstGeom>
            <a:solidFill>
              <a:srgbClr val="A86A17">
                <a:alpha val="50196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635" name="Oval 3634"/>
            <p:cNvSpPr/>
            <p:nvPr/>
          </p:nvSpPr>
          <p:spPr bwMode="auto">
            <a:xfrm>
              <a:off x="2263604" y="2794540"/>
              <a:ext cx="57149" cy="57149"/>
            </a:xfrm>
            <a:prstGeom prst="ellipse">
              <a:avLst/>
            </a:prstGeom>
            <a:solidFill>
              <a:srgbClr val="A86A17">
                <a:alpha val="50196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636" name="Oval 3635"/>
            <p:cNvSpPr/>
            <p:nvPr/>
          </p:nvSpPr>
          <p:spPr bwMode="auto">
            <a:xfrm>
              <a:off x="2311229" y="2785015"/>
              <a:ext cx="57149" cy="57149"/>
            </a:xfrm>
            <a:prstGeom prst="ellipse">
              <a:avLst/>
            </a:prstGeom>
            <a:solidFill>
              <a:srgbClr val="A86A17">
                <a:alpha val="50196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637" name="Oval 3636"/>
            <p:cNvSpPr/>
            <p:nvPr/>
          </p:nvSpPr>
          <p:spPr bwMode="auto">
            <a:xfrm>
              <a:off x="2263604" y="2731042"/>
              <a:ext cx="57149" cy="57149"/>
            </a:xfrm>
            <a:prstGeom prst="ellipse">
              <a:avLst/>
            </a:prstGeom>
            <a:solidFill>
              <a:srgbClr val="A86A17">
                <a:alpha val="50196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638" name="Oval 3637"/>
            <p:cNvSpPr/>
            <p:nvPr/>
          </p:nvSpPr>
          <p:spPr bwMode="auto">
            <a:xfrm>
              <a:off x="2269954" y="2764379"/>
              <a:ext cx="57149" cy="57149"/>
            </a:xfrm>
            <a:prstGeom prst="ellipse">
              <a:avLst/>
            </a:prstGeom>
            <a:solidFill>
              <a:srgbClr val="A86A17">
                <a:alpha val="50196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639" name="Oval 3638"/>
            <p:cNvSpPr/>
            <p:nvPr/>
          </p:nvSpPr>
          <p:spPr bwMode="auto">
            <a:xfrm>
              <a:off x="2314404" y="2707229"/>
              <a:ext cx="57149" cy="57149"/>
            </a:xfrm>
            <a:prstGeom prst="ellipse">
              <a:avLst/>
            </a:prstGeom>
            <a:solidFill>
              <a:srgbClr val="A86A17">
                <a:alpha val="50196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640" name="Oval 3639"/>
            <p:cNvSpPr/>
            <p:nvPr/>
          </p:nvSpPr>
          <p:spPr bwMode="auto">
            <a:xfrm>
              <a:off x="2298529" y="2670716"/>
              <a:ext cx="57149" cy="57149"/>
            </a:xfrm>
            <a:prstGeom prst="ellipse">
              <a:avLst/>
            </a:prstGeom>
            <a:solidFill>
              <a:srgbClr val="A86A17">
                <a:alpha val="50196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641" name="Oval 3640"/>
            <p:cNvSpPr/>
            <p:nvPr/>
          </p:nvSpPr>
          <p:spPr bwMode="auto">
            <a:xfrm>
              <a:off x="2268366" y="2661191"/>
              <a:ext cx="57149" cy="57149"/>
            </a:xfrm>
            <a:prstGeom prst="ellipse">
              <a:avLst/>
            </a:prstGeom>
            <a:solidFill>
              <a:srgbClr val="A86A17">
                <a:alpha val="50196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642" name="Oval 3641"/>
            <p:cNvSpPr/>
            <p:nvPr/>
          </p:nvSpPr>
          <p:spPr bwMode="auto">
            <a:xfrm>
              <a:off x="2328691" y="2618328"/>
              <a:ext cx="57149" cy="57149"/>
            </a:xfrm>
            <a:prstGeom prst="ellipse">
              <a:avLst/>
            </a:prstGeom>
            <a:solidFill>
              <a:srgbClr val="A86A17">
                <a:alpha val="50196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643" name="Rounded Rectangle 3642"/>
            <p:cNvSpPr/>
            <p:nvPr/>
          </p:nvSpPr>
          <p:spPr bwMode="auto">
            <a:xfrm>
              <a:off x="2686052" y="4532301"/>
              <a:ext cx="127000" cy="63513"/>
            </a:xfrm>
            <a:prstGeom prst="roundRect">
              <a:avLst>
                <a:gd name="adj" fmla="val 29594"/>
              </a:avLst>
            </a:prstGeom>
            <a:solidFill>
              <a:srgbClr val="583687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644" name="Oval 3643"/>
            <p:cNvSpPr/>
            <p:nvPr/>
          </p:nvSpPr>
          <p:spPr bwMode="auto">
            <a:xfrm>
              <a:off x="2679701" y="4527590"/>
              <a:ext cx="74612" cy="74613"/>
            </a:xfrm>
            <a:prstGeom prst="ellipse">
              <a:avLst/>
            </a:prstGeom>
            <a:solidFill>
              <a:srgbClr val="583687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645" name="Oval 3644"/>
            <p:cNvSpPr/>
            <p:nvPr/>
          </p:nvSpPr>
          <p:spPr bwMode="auto">
            <a:xfrm>
              <a:off x="2693988" y="4527590"/>
              <a:ext cx="74612" cy="74613"/>
            </a:xfrm>
            <a:prstGeom prst="ellipse">
              <a:avLst/>
            </a:prstGeom>
            <a:solidFill>
              <a:srgbClr val="583687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646" name="Oval 3645"/>
            <p:cNvSpPr/>
            <p:nvPr/>
          </p:nvSpPr>
          <p:spPr bwMode="auto">
            <a:xfrm>
              <a:off x="2709863" y="4527590"/>
              <a:ext cx="74612" cy="74613"/>
            </a:xfrm>
            <a:prstGeom prst="ellipse">
              <a:avLst/>
            </a:prstGeom>
            <a:solidFill>
              <a:srgbClr val="583687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647" name="Oval 3646"/>
            <p:cNvSpPr/>
            <p:nvPr/>
          </p:nvSpPr>
          <p:spPr bwMode="auto">
            <a:xfrm>
              <a:off x="2725738" y="4527590"/>
              <a:ext cx="74612" cy="74613"/>
            </a:xfrm>
            <a:prstGeom prst="ellipse">
              <a:avLst/>
            </a:prstGeom>
            <a:solidFill>
              <a:srgbClr val="583687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648" name="Oval 3647"/>
            <p:cNvSpPr/>
            <p:nvPr/>
          </p:nvSpPr>
          <p:spPr bwMode="auto">
            <a:xfrm>
              <a:off x="2736851" y="4527590"/>
              <a:ext cx="74612" cy="74613"/>
            </a:xfrm>
            <a:prstGeom prst="ellipse">
              <a:avLst/>
            </a:prstGeom>
            <a:solidFill>
              <a:srgbClr val="583687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649" name="Oval 3648"/>
            <p:cNvSpPr/>
            <p:nvPr/>
          </p:nvSpPr>
          <p:spPr bwMode="auto">
            <a:xfrm>
              <a:off x="2747963" y="4527590"/>
              <a:ext cx="74612" cy="74613"/>
            </a:xfrm>
            <a:prstGeom prst="ellipse">
              <a:avLst/>
            </a:prstGeom>
            <a:solidFill>
              <a:srgbClr val="583687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650" name="Oval 3649"/>
            <p:cNvSpPr/>
            <p:nvPr/>
          </p:nvSpPr>
          <p:spPr bwMode="auto">
            <a:xfrm>
              <a:off x="2684093" y="4472987"/>
              <a:ext cx="74612" cy="74613"/>
            </a:xfrm>
            <a:prstGeom prst="ellipse">
              <a:avLst/>
            </a:prstGeom>
            <a:solidFill>
              <a:srgbClr val="583687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651" name="Oval 3650"/>
            <p:cNvSpPr/>
            <p:nvPr/>
          </p:nvSpPr>
          <p:spPr bwMode="auto">
            <a:xfrm>
              <a:off x="2698381" y="4472987"/>
              <a:ext cx="74612" cy="74613"/>
            </a:xfrm>
            <a:prstGeom prst="ellipse">
              <a:avLst/>
            </a:prstGeom>
            <a:solidFill>
              <a:srgbClr val="583687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652" name="Oval 3651"/>
            <p:cNvSpPr/>
            <p:nvPr/>
          </p:nvSpPr>
          <p:spPr bwMode="auto">
            <a:xfrm>
              <a:off x="2714256" y="4472987"/>
              <a:ext cx="74612" cy="74613"/>
            </a:xfrm>
            <a:prstGeom prst="ellipse">
              <a:avLst/>
            </a:prstGeom>
            <a:solidFill>
              <a:srgbClr val="583687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653" name="Oval 3652"/>
            <p:cNvSpPr/>
            <p:nvPr/>
          </p:nvSpPr>
          <p:spPr bwMode="auto">
            <a:xfrm>
              <a:off x="2725368" y="4472987"/>
              <a:ext cx="74612" cy="74613"/>
            </a:xfrm>
            <a:prstGeom prst="ellipse">
              <a:avLst/>
            </a:prstGeom>
            <a:solidFill>
              <a:srgbClr val="583687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654" name="Oval 3653"/>
            <p:cNvSpPr/>
            <p:nvPr/>
          </p:nvSpPr>
          <p:spPr bwMode="auto">
            <a:xfrm>
              <a:off x="2734893" y="4472987"/>
              <a:ext cx="74612" cy="74613"/>
            </a:xfrm>
            <a:prstGeom prst="ellipse">
              <a:avLst/>
            </a:prstGeom>
            <a:solidFill>
              <a:srgbClr val="583687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655" name="Oval 3654"/>
            <p:cNvSpPr/>
            <p:nvPr/>
          </p:nvSpPr>
          <p:spPr bwMode="auto">
            <a:xfrm>
              <a:off x="2679331" y="4191999"/>
              <a:ext cx="74612" cy="74613"/>
            </a:xfrm>
            <a:prstGeom prst="ellipse">
              <a:avLst/>
            </a:prstGeom>
            <a:solidFill>
              <a:srgbClr val="583687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656" name="Oval 3655"/>
            <p:cNvSpPr/>
            <p:nvPr/>
          </p:nvSpPr>
          <p:spPr bwMode="auto">
            <a:xfrm>
              <a:off x="2690444" y="4191999"/>
              <a:ext cx="74612" cy="74613"/>
            </a:xfrm>
            <a:prstGeom prst="ellipse">
              <a:avLst/>
            </a:prstGeom>
            <a:solidFill>
              <a:srgbClr val="583687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657" name="Oval 3656"/>
            <p:cNvSpPr/>
            <p:nvPr/>
          </p:nvSpPr>
          <p:spPr bwMode="auto">
            <a:xfrm>
              <a:off x="2709494" y="4191999"/>
              <a:ext cx="74612" cy="74613"/>
            </a:xfrm>
            <a:prstGeom prst="ellipse">
              <a:avLst/>
            </a:prstGeom>
            <a:solidFill>
              <a:srgbClr val="583687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658" name="Oval 3657"/>
            <p:cNvSpPr/>
            <p:nvPr/>
          </p:nvSpPr>
          <p:spPr bwMode="auto">
            <a:xfrm>
              <a:off x="2719019" y="4191999"/>
              <a:ext cx="74612" cy="74613"/>
            </a:xfrm>
            <a:prstGeom prst="ellipse">
              <a:avLst/>
            </a:prstGeom>
            <a:solidFill>
              <a:srgbClr val="583687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659" name="Oval 3658"/>
            <p:cNvSpPr/>
            <p:nvPr/>
          </p:nvSpPr>
          <p:spPr bwMode="auto">
            <a:xfrm>
              <a:off x="2738069" y="4191999"/>
              <a:ext cx="74612" cy="74613"/>
            </a:xfrm>
            <a:prstGeom prst="ellipse">
              <a:avLst/>
            </a:prstGeom>
            <a:solidFill>
              <a:srgbClr val="583687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660" name="Oval 3659"/>
            <p:cNvSpPr/>
            <p:nvPr/>
          </p:nvSpPr>
          <p:spPr bwMode="auto">
            <a:xfrm>
              <a:off x="2738069" y="4130086"/>
              <a:ext cx="74612" cy="74613"/>
            </a:xfrm>
            <a:prstGeom prst="ellipse">
              <a:avLst/>
            </a:prstGeom>
            <a:solidFill>
              <a:srgbClr val="583687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661" name="Oval 3660"/>
            <p:cNvSpPr/>
            <p:nvPr/>
          </p:nvSpPr>
          <p:spPr bwMode="auto">
            <a:xfrm>
              <a:off x="2719019" y="4130086"/>
              <a:ext cx="74612" cy="74613"/>
            </a:xfrm>
            <a:prstGeom prst="ellipse">
              <a:avLst/>
            </a:prstGeom>
            <a:solidFill>
              <a:srgbClr val="583687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662" name="Oval 3661"/>
            <p:cNvSpPr/>
            <p:nvPr/>
          </p:nvSpPr>
          <p:spPr bwMode="auto">
            <a:xfrm>
              <a:off x="2698382" y="4130086"/>
              <a:ext cx="74612" cy="74613"/>
            </a:xfrm>
            <a:prstGeom prst="ellipse">
              <a:avLst/>
            </a:prstGeom>
            <a:solidFill>
              <a:srgbClr val="583687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663" name="Oval 3662"/>
            <p:cNvSpPr/>
            <p:nvPr/>
          </p:nvSpPr>
          <p:spPr bwMode="auto">
            <a:xfrm>
              <a:off x="2688857" y="4130086"/>
              <a:ext cx="74612" cy="74613"/>
            </a:xfrm>
            <a:prstGeom prst="ellipse">
              <a:avLst/>
            </a:prstGeom>
            <a:solidFill>
              <a:srgbClr val="583687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664" name="Oval 3663"/>
            <p:cNvSpPr/>
            <p:nvPr/>
          </p:nvSpPr>
          <p:spPr bwMode="auto">
            <a:xfrm>
              <a:off x="2680919" y="3998322"/>
              <a:ext cx="62283" cy="62283"/>
            </a:xfrm>
            <a:prstGeom prst="ellipse">
              <a:avLst/>
            </a:prstGeom>
            <a:solidFill>
              <a:srgbClr val="583687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665" name="Oval 3664"/>
            <p:cNvSpPr/>
            <p:nvPr/>
          </p:nvSpPr>
          <p:spPr bwMode="auto">
            <a:xfrm>
              <a:off x="2695206" y="3998322"/>
              <a:ext cx="62283" cy="62283"/>
            </a:xfrm>
            <a:prstGeom prst="ellipse">
              <a:avLst/>
            </a:prstGeom>
            <a:solidFill>
              <a:srgbClr val="583687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666" name="Oval 3665"/>
            <p:cNvSpPr/>
            <p:nvPr/>
          </p:nvSpPr>
          <p:spPr bwMode="auto">
            <a:xfrm>
              <a:off x="2711081" y="3998322"/>
              <a:ext cx="62283" cy="62283"/>
            </a:xfrm>
            <a:prstGeom prst="ellipse">
              <a:avLst/>
            </a:prstGeom>
            <a:solidFill>
              <a:srgbClr val="583687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667" name="Oval 3666"/>
            <p:cNvSpPr/>
            <p:nvPr/>
          </p:nvSpPr>
          <p:spPr bwMode="auto">
            <a:xfrm>
              <a:off x="2725369" y="3998322"/>
              <a:ext cx="62283" cy="62283"/>
            </a:xfrm>
            <a:prstGeom prst="ellipse">
              <a:avLst/>
            </a:prstGeom>
            <a:solidFill>
              <a:srgbClr val="583687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668" name="Oval 3667"/>
            <p:cNvSpPr/>
            <p:nvPr/>
          </p:nvSpPr>
          <p:spPr bwMode="auto">
            <a:xfrm>
              <a:off x="2738069" y="3998322"/>
              <a:ext cx="62283" cy="62283"/>
            </a:xfrm>
            <a:prstGeom prst="ellipse">
              <a:avLst/>
            </a:prstGeom>
            <a:solidFill>
              <a:srgbClr val="583687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669" name="Oval 3668"/>
            <p:cNvSpPr/>
            <p:nvPr/>
          </p:nvSpPr>
          <p:spPr bwMode="auto">
            <a:xfrm>
              <a:off x="2746006" y="3998322"/>
              <a:ext cx="62283" cy="62283"/>
            </a:xfrm>
            <a:prstGeom prst="ellipse">
              <a:avLst/>
            </a:prstGeom>
            <a:solidFill>
              <a:srgbClr val="583687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670" name="Oval 3669"/>
            <p:cNvSpPr/>
            <p:nvPr/>
          </p:nvSpPr>
          <p:spPr bwMode="auto">
            <a:xfrm>
              <a:off x="2741243" y="3937998"/>
              <a:ext cx="62283" cy="62283"/>
            </a:xfrm>
            <a:prstGeom prst="ellipse">
              <a:avLst/>
            </a:prstGeom>
            <a:solidFill>
              <a:srgbClr val="583687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671" name="Oval 3670"/>
            <p:cNvSpPr/>
            <p:nvPr/>
          </p:nvSpPr>
          <p:spPr bwMode="auto">
            <a:xfrm>
              <a:off x="2720606" y="3937998"/>
              <a:ext cx="62283" cy="62283"/>
            </a:xfrm>
            <a:prstGeom prst="ellipse">
              <a:avLst/>
            </a:prstGeom>
            <a:solidFill>
              <a:srgbClr val="583687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672" name="Oval 3671"/>
            <p:cNvSpPr/>
            <p:nvPr/>
          </p:nvSpPr>
          <p:spPr bwMode="auto">
            <a:xfrm>
              <a:off x="2733306" y="3937998"/>
              <a:ext cx="62283" cy="62283"/>
            </a:xfrm>
            <a:prstGeom prst="ellipse">
              <a:avLst/>
            </a:prstGeom>
            <a:solidFill>
              <a:srgbClr val="583687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673" name="Oval 3672"/>
            <p:cNvSpPr/>
            <p:nvPr/>
          </p:nvSpPr>
          <p:spPr bwMode="auto">
            <a:xfrm>
              <a:off x="2707906" y="3937998"/>
              <a:ext cx="62283" cy="62283"/>
            </a:xfrm>
            <a:prstGeom prst="ellipse">
              <a:avLst/>
            </a:prstGeom>
            <a:solidFill>
              <a:srgbClr val="583687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674" name="Oval 3673"/>
            <p:cNvSpPr/>
            <p:nvPr/>
          </p:nvSpPr>
          <p:spPr bwMode="auto">
            <a:xfrm>
              <a:off x="2693618" y="3937998"/>
              <a:ext cx="62283" cy="62283"/>
            </a:xfrm>
            <a:prstGeom prst="ellipse">
              <a:avLst/>
            </a:prstGeom>
            <a:solidFill>
              <a:srgbClr val="583687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675" name="Oval 3674"/>
            <p:cNvSpPr/>
            <p:nvPr/>
          </p:nvSpPr>
          <p:spPr bwMode="auto">
            <a:xfrm>
              <a:off x="2680918" y="3937998"/>
              <a:ext cx="62283" cy="62283"/>
            </a:xfrm>
            <a:prstGeom prst="ellipse">
              <a:avLst/>
            </a:prstGeom>
            <a:solidFill>
              <a:srgbClr val="583687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676" name="Oval 3675"/>
            <p:cNvSpPr/>
            <p:nvPr/>
          </p:nvSpPr>
          <p:spPr bwMode="auto">
            <a:xfrm>
              <a:off x="2703145" y="4130086"/>
              <a:ext cx="74612" cy="74613"/>
            </a:xfrm>
            <a:prstGeom prst="ellipse">
              <a:avLst/>
            </a:prstGeom>
            <a:solidFill>
              <a:srgbClr val="583687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677" name="Oval 3676"/>
            <p:cNvSpPr/>
            <p:nvPr/>
          </p:nvSpPr>
          <p:spPr bwMode="auto">
            <a:xfrm>
              <a:off x="2725370" y="4130086"/>
              <a:ext cx="74612" cy="74613"/>
            </a:xfrm>
            <a:prstGeom prst="ellipse">
              <a:avLst/>
            </a:prstGeom>
            <a:solidFill>
              <a:srgbClr val="583687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678" name="Oval 3677"/>
            <p:cNvSpPr/>
            <p:nvPr/>
          </p:nvSpPr>
          <p:spPr bwMode="auto">
            <a:xfrm>
              <a:off x="2744419" y="4191999"/>
              <a:ext cx="74612" cy="74613"/>
            </a:xfrm>
            <a:prstGeom prst="ellipse">
              <a:avLst/>
            </a:prstGeom>
            <a:solidFill>
              <a:srgbClr val="583687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679" name="Oval 3678"/>
            <p:cNvSpPr/>
            <p:nvPr/>
          </p:nvSpPr>
          <p:spPr bwMode="auto">
            <a:xfrm>
              <a:off x="2682498" y="3858623"/>
              <a:ext cx="62283" cy="62283"/>
            </a:xfrm>
            <a:prstGeom prst="ellipse">
              <a:avLst/>
            </a:prstGeom>
            <a:solidFill>
              <a:srgbClr val="583687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680" name="Oval 3679"/>
            <p:cNvSpPr/>
            <p:nvPr/>
          </p:nvSpPr>
          <p:spPr bwMode="auto">
            <a:xfrm>
              <a:off x="2704723" y="3858623"/>
              <a:ext cx="62283" cy="62283"/>
            </a:xfrm>
            <a:prstGeom prst="ellipse">
              <a:avLst/>
            </a:prstGeom>
            <a:solidFill>
              <a:srgbClr val="583687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681" name="Oval 3680"/>
            <p:cNvSpPr/>
            <p:nvPr/>
          </p:nvSpPr>
          <p:spPr bwMode="auto">
            <a:xfrm>
              <a:off x="2720598" y="3858623"/>
              <a:ext cx="62283" cy="62283"/>
            </a:xfrm>
            <a:prstGeom prst="ellipse">
              <a:avLst/>
            </a:prstGeom>
            <a:solidFill>
              <a:srgbClr val="583687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682" name="Oval 3681"/>
            <p:cNvSpPr/>
            <p:nvPr/>
          </p:nvSpPr>
          <p:spPr bwMode="auto">
            <a:xfrm>
              <a:off x="2741236" y="3858623"/>
              <a:ext cx="62283" cy="62283"/>
            </a:xfrm>
            <a:prstGeom prst="ellipse">
              <a:avLst/>
            </a:prstGeom>
            <a:solidFill>
              <a:srgbClr val="583687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683" name="Oval 3682"/>
            <p:cNvSpPr/>
            <p:nvPr/>
          </p:nvSpPr>
          <p:spPr bwMode="auto">
            <a:xfrm>
              <a:off x="2680911" y="3793536"/>
              <a:ext cx="62283" cy="62283"/>
            </a:xfrm>
            <a:prstGeom prst="ellipse">
              <a:avLst/>
            </a:prstGeom>
            <a:solidFill>
              <a:srgbClr val="583687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684" name="Oval 3683"/>
            <p:cNvSpPr/>
            <p:nvPr/>
          </p:nvSpPr>
          <p:spPr bwMode="auto">
            <a:xfrm>
              <a:off x="2696786" y="3793536"/>
              <a:ext cx="62283" cy="62283"/>
            </a:xfrm>
            <a:prstGeom prst="ellipse">
              <a:avLst/>
            </a:prstGeom>
            <a:solidFill>
              <a:srgbClr val="583687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685" name="Oval 3684"/>
            <p:cNvSpPr/>
            <p:nvPr/>
          </p:nvSpPr>
          <p:spPr bwMode="auto">
            <a:xfrm>
              <a:off x="2707898" y="3793536"/>
              <a:ext cx="62283" cy="62283"/>
            </a:xfrm>
            <a:prstGeom prst="ellipse">
              <a:avLst/>
            </a:prstGeom>
            <a:solidFill>
              <a:srgbClr val="583687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686" name="Oval 3685"/>
            <p:cNvSpPr/>
            <p:nvPr/>
          </p:nvSpPr>
          <p:spPr bwMode="auto">
            <a:xfrm>
              <a:off x="2722185" y="3793536"/>
              <a:ext cx="62283" cy="62283"/>
            </a:xfrm>
            <a:prstGeom prst="ellipse">
              <a:avLst/>
            </a:prstGeom>
            <a:solidFill>
              <a:srgbClr val="583687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687" name="Oval 3686"/>
            <p:cNvSpPr/>
            <p:nvPr/>
          </p:nvSpPr>
          <p:spPr bwMode="auto">
            <a:xfrm>
              <a:off x="2731710" y="3793536"/>
              <a:ext cx="62283" cy="62283"/>
            </a:xfrm>
            <a:prstGeom prst="ellipse">
              <a:avLst/>
            </a:prstGeom>
            <a:solidFill>
              <a:srgbClr val="583687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688" name="Oval 3687"/>
            <p:cNvSpPr/>
            <p:nvPr/>
          </p:nvSpPr>
          <p:spPr bwMode="auto">
            <a:xfrm>
              <a:off x="2749173" y="3793536"/>
              <a:ext cx="62283" cy="62283"/>
            </a:xfrm>
            <a:prstGeom prst="ellipse">
              <a:avLst/>
            </a:prstGeom>
            <a:solidFill>
              <a:srgbClr val="583687">
                <a:alpha val="79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689" name="Oval 3688"/>
            <p:cNvSpPr/>
            <p:nvPr/>
          </p:nvSpPr>
          <p:spPr bwMode="auto">
            <a:xfrm>
              <a:off x="2679324" y="3744324"/>
              <a:ext cx="62283" cy="62283"/>
            </a:xfrm>
            <a:prstGeom prst="ellipse">
              <a:avLst/>
            </a:prstGeom>
            <a:solidFill>
              <a:srgbClr val="583687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690" name="Oval 3689"/>
            <p:cNvSpPr/>
            <p:nvPr/>
          </p:nvSpPr>
          <p:spPr bwMode="auto">
            <a:xfrm>
              <a:off x="2706312" y="3744324"/>
              <a:ext cx="62283" cy="62283"/>
            </a:xfrm>
            <a:prstGeom prst="ellipse">
              <a:avLst/>
            </a:prstGeom>
            <a:solidFill>
              <a:srgbClr val="583687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691" name="Oval 3690"/>
            <p:cNvSpPr/>
            <p:nvPr/>
          </p:nvSpPr>
          <p:spPr bwMode="auto">
            <a:xfrm>
              <a:off x="2720599" y="3744324"/>
              <a:ext cx="62283" cy="62283"/>
            </a:xfrm>
            <a:prstGeom prst="ellipse">
              <a:avLst/>
            </a:prstGeom>
            <a:solidFill>
              <a:srgbClr val="583687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692" name="Oval 3691"/>
            <p:cNvSpPr/>
            <p:nvPr/>
          </p:nvSpPr>
          <p:spPr bwMode="auto">
            <a:xfrm>
              <a:off x="2736474" y="3744324"/>
              <a:ext cx="62283" cy="62283"/>
            </a:xfrm>
            <a:prstGeom prst="ellipse">
              <a:avLst/>
            </a:prstGeom>
            <a:solidFill>
              <a:srgbClr val="583687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693" name="Oval 3692"/>
            <p:cNvSpPr/>
            <p:nvPr/>
          </p:nvSpPr>
          <p:spPr bwMode="auto">
            <a:xfrm>
              <a:off x="2749174" y="3744324"/>
              <a:ext cx="62283" cy="62283"/>
            </a:xfrm>
            <a:prstGeom prst="ellipse">
              <a:avLst/>
            </a:prstGeom>
            <a:solidFill>
              <a:srgbClr val="583687">
                <a:alpha val="71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694" name="Oval 3693"/>
            <p:cNvSpPr/>
            <p:nvPr/>
          </p:nvSpPr>
          <p:spPr bwMode="auto">
            <a:xfrm>
              <a:off x="2683107" y="3657433"/>
              <a:ext cx="62283" cy="62283"/>
            </a:xfrm>
            <a:prstGeom prst="ellipse">
              <a:avLst/>
            </a:prstGeom>
            <a:solidFill>
              <a:srgbClr val="583687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695" name="Oval 3694"/>
            <p:cNvSpPr/>
            <p:nvPr/>
          </p:nvSpPr>
          <p:spPr bwMode="auto">
            <a:xfrm>
              <a:off x="2725969" y="3657433"/>
              <a:ext cx="62283" cy="62283"/>
            </a:xfrm>
            <a:prstGeom prst="ellipse">
              <a:avLst/>
            </a:prstGeom>
            <a:solidFill>
              <a:srgbClr val="583687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696" name="Oval 3695"/>
            <p:cNvSpPr/>
            <p:nvPr/>
          </p:nvSpPr>
          <p:spPr bwMode="auto">
            <a:xfrm>
              <a:off x="2691044" y="3700297"/>
              <a:ext cx="62283" cy="62283"/>
            </a:xfrm>
            <a:prstGeom prst="ellipse">
              <a:avLst/>
            </a:prstGeom>
            <a:solidFill>
              <a:srgbClr val="583687">
                <a:alpha val="88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697" name="Oval 3696"/>
            <p:cNvSpPr/>
            <p:nvPr/>
          </p:nvSpPr>
          <p:spPr bwMode="auto">
            <a:xfrm>
              <a:off x="2733906" y="3700297"/>
              <a:ext cx="62283" cy="62283"/>
            </a:xfrm>
            <a:prstGeom prst="ellipse">
              <a:avLst/>
            </a:prstGeom>
            <a:solidFill>
              <a:srgbClr val="583687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698" name="Oval 3697"/>
            <p:cNvSpPr/>
            <p:nvPr/>
          </p:nvSpPr>
          <p:spPr bwMode="auto">
            <a:xfrm>
              <a:off x="2705331" y="3700297"/>
              <a:ext cx="62283" cy="62283"/>
            </a:xfrm>
            <a:prstGeom prst="ellipse">
              <a:avLst/>
            </a:prstGeom>
            <a:solidFill>
              <a:srgbClr val="583687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699" name="Oval 3698"/>
            <p:cNvSpPr/>
            <p:nvPr/>
          </p:nvSpPr>
          <p:spPr bwMode="auto">
            <a:xfrm>
              <a:off x="2705325" y="3582822"/>
              <a:ext cx="62283" cy="62283"/>
            </a:xfrm>
            <a:prstGeom prst="ellipse">
              <a:avLst/>
            </a:prstGeom>
            <a:solidFill>
              <a:srgbClr val="583687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700" name="Oval 3699"/>
            <p:cNvSpPr/>
            <p:nvPr/>
          </p:nvSpPr>
          <p:spPr bwMode="auto">
            <a:xfrm>
              <a:off x="2746600" y="3574884"/>
              <a:ext cx="62283" cy="62283"/>
            </a:xfrm>
            <a:prstGeom prst="ellipse">
              <a:avLst/>
            </a:prstGeom>
            <a:solidFill>
              <a:srgbClr val="583687">
                <a:alpha val="47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701" name="Oval 3700"/>
            <p:cNvSpPr/>
            <p:nvPr/>
          </p:nvSpPr>
          <p:spPr bwMode="auto">
            <a:xfrm>
              <a:off x="2673575" y="3600284"/>
              <a:ext cx="62283" cy="62283"/>
            </a:xfrm>
            <a:prstGeom prst="ellipse">
              <a:avLst/>
            </a:prstGeom>
            <a:solidFill>
              <a:srgbClr val="583687">
                <a:alpha val="47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702" name="Oval 3701"/>
            <p:cNvSpPr/>
            <p:nvPr/>
          </p:nvSpPr>
          <p:spPr bwMode="auto">
            <a:xfrm>
              <a:off x="2716437" y="3517734"/>
              <a:ext cx="62283" cy="62283"/>
            </a:xfrm>
            <a:prstGeom prst="ellipse">
              <a:avLst/>
            </a:prstGeom>
            <a:solidFill>
              <a:srgbClr val="583687">
                <a:alpha val="47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703" name="Oval 3702"/>
            <p:cNvSpPr/>
            <p:nvPr/>
          </p:nvSpPr>
          <p:spPr bwMode="auto">
            <a:xfrm>
              <a:off x="2692625" y="3517734"/>
              <a:ext cx="62283" cy="62283"/>
            </a:xfrm>
            <a:prstGeom prst="ellipse">
              <a:avLst/>
            </a:prstGeom>
            <a:solidFill>
              <a:srgbClr val="583687">
                <a:alpha val="47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704" name="Oval 3703"/>
            <p:cNvSpPr/>
            <p:nvPr/>
          </p:nvSpPr>
          <p:spPr bwMode="auto">
            <a:xfrm>
              <a:off x="2732312" y="3517734"/>
              <a:ext cx="62283" cy="62283"/>
            </a:xfrm>
            <a:prstGeom prst="ellipse">
              <a:avLst/>
            </a:prstGeom>
            <a:solidFill>
              <a:srgbClr val="583687">
                <a:alpha val="47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705" name="Oval 3704"/>
            <p:cNvSpPr/>
            <p:nvPr/>
          </p:nvSpPr>
          <p:spPr bwMode="auto">
            <a:xfrm>
              <a:off x="2678337" y="3458996"/>
              <a:ext cx="62283" cy="62283"/>
            </a:xfrm>
            <a:prstGeom prst="ellipse">
              <a:avLst/>
            </a:prstGeom>
            <a:solidFill>
              <a:srgbClr val="583687">
                <a:alpha val="47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706" name="Oval 3705"/>
            <p:cNvSpPr/>
            <p:nvPr/>
          </p:nvSpPr>
          <p:spPr bwMode="auto">
            <a:xfrm>
              <a:off x="2702149" y="3458996"/>
              <a:ext cx="62283" cy="62283"/>
            </a:xfrm>
            <a:prstGeom prst="ellipse">
              <a:avLst/>
            </a:prstGeom>
            <a:solidFill>
              <a:srgbClr val="583687">
                <a:alpha val="47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707" name="Oval 3706"/>
            <p:cNvSpPr/>
            <p:nvPr/>
          </p:nvSpPr>
          <p:spPr bwMode="auto">
            <a:xfrm>
              <a:off x="2735487" y="3458996"/>
              <a:ext cx="62283" cy="62283"/>
            </a:xfrm>
            <a:prstGeom prst="ellipse">
              <a:avLst/>
            </a:prstGeom>
            <a:solidFill>
              <a:srgbClr val="583687">
                <a:alpha val="47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708" name="Oval 3707"/>
            <p:cNvSpPr/>
            <p:nvPr/>
          </p:nvSpPr>
          <p:spPr bwMode="auto">
            <a:xfrm>
              <a:off x="2702149" y="3405021"/>
              <a:ext cx="62283" cy="62283"/>
            </a:xfrm>
            <a:prstGeom prst="ellipse">
              <a:avLst/>
            </a:prstGeom>
            <a:solidFill>
              <a:srgbClr val="583687">
                <a:alpha val="47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709" name="Oval 3708"/>
            <p:cNvSpPr/>
            <p:nvPr/>
          </p:nvSpPr>
          <p:spPr bwMode="auto">
            <a:xfrm>
              <a:off x="2721802" y="3365940"/>
              <a:ext cx="62283" cy="62283"/>
            </a:xfrm>
            <a:prstGeom prst="ellipse">
              <a:avLst/>
            </a:prstGeom>
            <a:solidFill>
              <a:srgbClr val="583687">
                <a:alpha val="47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710" name="Oval 3709"/>
            <p:cNvSpPr/>
            <p:nvPr/>
          </p:nvSpPr>
          <p:spPr bwMode="auto">
            <a:xfrm>
              <a:off x="2696402" y="3269103"/>
              <a:ext cx="62283" cy="62283"/>
            </a:xfrm>
            <a:prstGeom prst="ellipse">
              <a:avLst/>
            </a:prstGeom>
            <a:solidFill>
              <a:srgbClr val="583687">
                <a:alpha val="47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711" name="Oval 3710"/>
            <p:cNvSpPr/>
            <p:nvPr/>
          </p:nvSpPr>
          <p:spPr bwMode="auto">
            <a:xfrm>
              <a:off x="2699577" y="3304028"/>
              <a:ext cx="62283" cy="62283"/>
            </a:xfrm>
            <a:prstGeom prst="ellipse">
              <a:avLst/>
            </a:prstGeom>
            <a:solidFill>
              <a:srgbClr val="583687">
                <a:alpha val="47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712" name="Oval 3711"/>
            <p:cNvSpPr/>
            <p:nvPr/>
          </p:nvSpPr>
          <p:spPr bwMode="auto">
            <a:xfrm>
              <a:off x="2740852" y="3300853"/>
              <a:ext cx="62283" cy="62283"/>
            </a:xfrm>
            <a:prstGeom prst="ellipse">
              <a:avLst/>
            </a:prstGeom>
            <a:solidFill>
              <a:srgbClr val="583687">
                <a:alpha val="47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713" name="Oval 3712"/>
            <p:cNvSpPr/>
            <p:nvPr/>
          </p:nvSpPr>
          <p:spPr bwMode="auto">
            <a:xfrm>
              <a:off x="2680527" y="3045265"/>
              <a:ext cx="62283" cy="62283"/>
            </a:xfrm>
            <a:prstGeom prst="ellipse">
              <a:avLst/>
            </a:prstGeom>
            <a:solidFill>
              <a:srgbClr val="583687">
                <a:alpha val="28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714" name="Oval 3713"/>
            <p:cNvSpPr/>
            <p:nvPr/>
          </p:nvSpPr>
          <p:spPr bwMode="auto">
            <a:xfrm>
              <a:off x="2724977" y="3059553"/>
              <a:ext cx="62283" cy="62283"/>
            </a:xfrm>
            <a:prstGeom prst="ellipse">
              <a:avLst/>
            </a:prstGeom>
            <a:solidFill>
              <a:srgbClr val="583687">
                <a:alpha val="28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715" name="Oval 3714"/>
            <p:cNvSpPr/>
            <p:nvPr/>
          </p:nvSpPr>
          <p:spPr bwMode="auto">
            <a:xfrm>
              <a:off x="2705927" y="2980178"/>
              <a:ext cx="62283" cy="62283"/>
            </a:xfrm>
            <a:prstGeom prst="ellipse">
              <a:avLst/>
            </a:prstGeom>
            <a:solidFill>
              <a:srgbClr val="583687">
                <a:alpha val="28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716" name="Oval 3715"/>
            <p:cNvSpPr/>
            <p:nvPr/>
          </p:nvSpPr>
          <p:spPr bwMode="auto">
            <a:xfrm>
              <a:off x="2750377" y="2827778"/>
              <a:ext cx="62283" cy="62283"/>
            </a:xfrm>
            <a:prstGeom prst="ellipse">
              <a:avLst/>
            </a:prstGeom>
            <a:solidFill>
              <a:srgbClr val="583687">
                <a:alpha val="28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717" name="Oval 3716"/>
            <p:cNvSpPr/>
            <p:nvPr/>
          </p:nvSpPr>
          <p:spPr bwMode="auto">
            <a:xfrm>
              <a:off x="3108946" y="4493098"/>
              <a:ext cx="74612" cy="74613"/>
            </a:xfrm>
            <a:prstGeom prst="ellipse">
              <a:avLst/>
            </a:prstGeom>
            <a:solidFill>
              <a:srgbClr val="9C565A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718" name="Oval 3717"/>
            <p:cNvSpPr/>
            <p:nvPr/>
          </p:nvSpPr>
          <p:spPr bwMode="auto">
            <a:xfrm>
              <a:off x="3134346" y="4493098"/>
              <a:ext cx="74612" cy="74613"/>
            </a:xfrm>
            <a:prstGeom prst="ellipse">
              <a:avLst/>
            </a:prstGeom>
            <a:solidFill>
              <a:srgbClr val="9C565A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719" name="Oval 3718"/>
            <p:cNvSpPr/>
            <p:nvPr/>
          </p:nvSpPr>
          <p:spPr bwMode="auto">
            <a:xfrm>
              <a:off x="3154983" y="4493098"/>
              <a:ext cx="74612" cy="74613"/>
            </a:xfrm>
            <a:prstGeom prst="ellipse">
              <a:avLst/>
            </a:prstGeom>
            <a:solidFill>
              <a:srgbClr val="9C565A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720" name="Oval 3719"/>
            <p:cNvSpPr/>
            <p:nvPr/>
          </p:nvSpPr>
          <p:spPr bwMode="auto">
            <a:xfrm>
              <a:off x="3172445" y="4493098"/>
              <a:ext cx="74612" cy="74613"/>
            </a:xfrm>
            <a:prstGeom prst="ellipse">
              <a:avLst/>
            </a:prstGeom>
            <a:solidFill>
              <a:srgbClr val="9C565A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721" name="Oval 3720"/>
            <p:cNvSpPr/>
            <p:nvPr/>
          </p:nvSpPr>
          <p:spPr bwMode="auto">
            <a:xfrm>
              <a:off x="3134346" y="4432773"/>
              <a:ext cx="74612" cy="74613"/>
            </a:xfrm>
            <a:prstGeom prst="ellipse">
              <a:avLst/>
            </a:prstGeom>
            <a:solidFill>
              <a:srgbClr val="9C565A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722" name="Oval 3721"/>
            <p:cNvSpPr/>
            <p:nvPr/>
          </p:nvSpPr>
          <p:spPr bwMode="auto">
            <a:xfrm>
              <a:off x="3154983" y="4432773"/>
              <a:ext cx="74612" cy="74613"/>
            </a:xfrm>
            <a:prstGeom prst="ellipse">
              <a:avLst/>
            </a:prstGeom>
            <a:solidFill>
              <a:srgbClr val="9C565A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723" name="Oval 3722"/>
            <p:cNvSpPr/>
            <p:nvPr/>
          </p:nvSpPr>
          <p:spPr bwMode="auto">
            <a:xfrm>
              <a:off x="3166096" y="4432773"/>
              <a:ext cx="74612" cy="74613"/>
            </a:xfrm>
            <a:prstGeom prst="ellipse">
              <a:avLst/>
            </a:prstGeom>
            <a:solidFill>
              <a:srgbClr val="9C565A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724" name="Oval 3723"/>
            <p:cNvSpPr/>
            <p:nvPr/>
          </p:nvSpPr>
          <p:spPr bwMode="auto">
            <a:xfrm>
              <a:off x="3112121" y="4193061"/>
              <a:ext cx="67023" cy="67023"/>
            </a:xfrm>
            <a:prstGeom prst="ellipse">
              <a:avLst/>
            </a:prstGeom>
            <a:solidFill>
              <a:srgbClr val="9C565A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725" name="Oval 3724"/>
            <p:cNvSpPr/>
            <p:nvPr/>
          </p:nvSpPr>
          <p:spPr bwMode="auto">
            <a:xfrm>
              <a:off x="3124821" y="4193061"/>
              <a:ext cx="67023" cy="67023"/>
            </a:xfrm>
            <a:prstGeom prst="ellipse">
              <a:avLst/>
            </a:prstGeom>
            <a:solidFill>
              <a:srgbClr val="9C565A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726" name="Oval 3725"/>
            <p:cNvSpPr/>
            <p:nvPr/>
          </p:nvSpPr>
          <p:spPr bwMode="auto">
            <a:xfrm>
              <a:off x="3139108" y="4193061"/>
              <a:ext cx="67023" cy="67023"/>
            </a:xfrm>
            <a:prstGeom prst="ellipse">
              <a:avLst/>
            </a:prstGeom>
            <a:solidFill>
              <a:srgbClr val="9C565A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727" name="Oval 3726"/>
            <p:cNvSpPr/>
            <p:nvPr/>
          </p:nvSpPr>
          <p:spPr bwMode="auto">
            <a:xfrm>
              <a:off x="3151808" y="4193061"/>
              <a:ext cx="67023" cy="67023"/>
            </a:xfrm>
            <a:prstGeom prst="ellipse">
              <a:avLst/>
            </a:prstGeom>
            <a:solidFill>
              <a:srgbClr val="9C565A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728" name="Oval 3727"/>
            <p:cNvSpPr/>
            <p:nvPr/>
          </p:nvSpPr>
          <p:spPr bwMode="auto">
            <a:xfrm>
              <a:off x="3170858" y="4193061"/>
              <a:ext cx="67023" cy="67023"/>
            </a:xfrm>
            <a:prstGeom prst="ellipse">
              <a:avLst/>
            </a:prstGeom>
            <a:solidFill>
              <a:srgbClr val="9C565A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729" name="Oval 3728"/>
            <p:cNvSpPr/>
            <p:nvPr/>
          </p:nvSpPr>
          <p:spPr bwMode="auto">
            <a:xfrm>
              <a:off x="3110534" y="4132737"/>
              <a:ext cx="67023" cy="67023"/>
            </a:xfrm>
            <a:prstGeom prst="ellipse">
              <a:avLst/>
            </a:prstGeom>
            <a:solidFill>
              <a:srgbClr val="9C565A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730" name="Oval 3729"/>
            <p:cNvSpPr/>
            <p:nvPr/>
          </p:nvSpPr>
          <p:spPr bwMode="auto">
            <a:xfrm>
              <a:off x="3124821" y="4132737"/>
              <a:ext cx="67023" cy="67023"/>
            </a:xfrm>
            <a:prstGeom prst="ellipse">
              <a:avLst/>
            </a:prstGeom>
            <a:solidFill>
              <a:srgbClr val="9C565A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731" name="Oval 3730"/>
            <p:cNvSpPr/>
            <p:nvPr/>
          </p:nvSpPr>
          <p:spPr bwMode="auto">
            <a:xfrm>
              <a:off x="3142284" y="4132737"/>
              <a:ext cx="67023" cy="67023"/>
            </a:xfrm>
            <a:prstGeom prst="ellipse">
              <a:avLst/>
            </a:prstGeom>
            <a:solidFill>
              <a:srgbClr val="9C565A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732" name="Oval 3731"/>
            <p:cNvSpPr/>
            <p:nvPr/>
          </p:nvSpPr>
          <p:spPr bwMode="auto">
            <a:xfrm>
              <a:off x="3150222" y="4132737"/>
              <a:ext cx="67023" cy="67023"/>
            </a:xfrm>
            <a:prstGeom prst="ellipse">
              <a:avLst/>
            </a:prstGeom>
            <a:solidFill>
              <a:srgbClr val="9C565A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733" name="Oval 3732"/>
            <p:cNvSpPr/>
            <p:nvPr/>
          </p:nvSpPr>
          <p:spPr bwMode="auto">
            <a:xfrm>
              <a:off x="3162922" y="4132737"/>
              <a:ext cx="67023" cy="67023"/>
            </a:xfrm>
            <a:prstGeom prst="ellipse">
              <a:avLst/>
            </a:prstGeom>
            <a:solidFill>
              <a:srgbClr val="9C565A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734" name="Oval 3733"/>
            <p:cNvSpPr/>
            <p:nvPr/>
          </p:nvSpPr>
          <p:spPr bwMode="auto">
            <a:xfrm>
              <a:off x="3115297" y="3997801"/>
              <a:ext cx="67023" cy="67023"/>
            </a:xfrm>
            <a:prstGeom prst="ellipse">
              <a:avLst/>
            </a:prstGeom>
            <a:solidFill>
              <a:srgbClr val="9C565A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735" name="Oval 3734"/>
            <p:cNvSpPr/>
            <p:nvPr/>
          </p:nvSpPr>
          <p:spPr bwMode="auto">
            <a:xfrm>
              <a:off x="3129585" y="3997801"/>
              <a:ext cx="67023" cy="67023"/>
            </a:xfrm>
            <a:prstGeom prst="ellipse">
              <a:avLst/>
            </a:prstGeom>
            <a:solidFill>
              <a:srgbClr val="9C565A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736" name="Oval 3735"/>
            <p:cNvSpPr/>
            <p:nvPr/>
          </p:nvSpPr>
          <p:spPr bwMode="auto">
            <a:xfrm>
              <a:off x="3140698" y="3997801"/>
              <a:ext cx="67023" cy="67023"/>
            </a:xfrm>
            <a:prstGeom prst="ellipse">
              <a:avLst/>
            </a:prstGeom>
            <a:solidFill>
              <a:srgbClr val="9C565A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737" name="Oval 3736"/>
            <p:cNvSpPr/>
            <p:nvPr/>
          </p:nvSpPr>
          <p:spPr bwMode="auto">
            <a:xfrm>
              <a:off x="3151810" y="3997801"/>
              <a:ext cx="67023" cy="67023"/>
            </a:xfrm>
            <a:prstGeom prst="ellipse">
              <a:avLst/>
            </a:prstGeom>
            <a:solidFill>
              <a:srgbClr val="9C565A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738" name="Oval 3737"/>
            <p:cNvSpPr/>
            <p:nvPr/>
          </p:nvSpPr>
          <p:spPr bwMode="auto">
            <a:xfrm>
              <a:off x="3166097" y="3997801"/>
              <a:ext cx="67023" cy="67023"/>
            </a:xfrm>
            <a:prstGeom prst="ellipse">
              <a:avLst/>
            </a:prstGeom>
            <a:solidFill>
              <a:srgbClr val="9C565A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739" name="Oval 3738"/>
            <p:cNvSpPr/>
            <p:nvPr/>
          </p:nvSpPr>
          <p:spPr bwMode="auto">
            <a:xfrm>
              <a:off x="3174034" y="3997801"/>
              <a:ext cx="67023" cy="67023"/>
            </a:xfrm>
            <a:prstGeom prst="ellipse">
              <a:avLst/>
            </a:prstGeom>
            <a:solidFill>
              <a:srgbClr val="9C565A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740" name="Oval 3739"/>
            <p:cNvSpPr/>
            <p:nvPr/>
          </p:nvSpPr>
          <p:spPr bwMode="auto">
            <a:xfrm>
              <a:off x="3116885" y="3932713"/>
              <a:ext cx="67023" cy="67023"/>
            </a:xfrm>
            <a:prstGeom prst="ellipse">
              <a:avLst/>
            </a:prstGeom>
            <a:solidFill>
              <a:srgbClr val="9C565A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741" name="Oval 3740"/>
            <p:cNvSpPr/>
            <p:nvPr/>
          </p:nvSpPr>
          <p:spPr bwMode="auto">
            <a:xfrm>
              <a:off x="3127998" y="3932713"/>
              <a:ext cx="67023" cy="67023"/>
            </a:xfrm>
            <a:prstGeom prst="ellipse">
              <a:avLst/>
            </a:prstGeom>
            <a:solidFill>
              <a:srgbClr val="9C565A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742" name="Oval 3741"/>
            <p:cNvSpPr/>
            <p:nvPr/>
          </p:nvSpPr>
          <p:spPr bwMode="auto">
            <a:xfrm>
              <a:off x="3150223" y="3932713"/>
              <a:ext cx="67023" cy="67023"/>
            </a:xfrm>
            <a:prstGeom prst="ellipse">
              <a:avLst/>
            </a:prstGeom>
            <a:solidFill>
              <a:srgbClr val="9C565A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743" name="Oval 3742"/>
            <p:cNvSpPr/>
            <p:nvPr/>
          </p:nvSpPr>
          <p:spPr bwMode="auto">
            <a:xfrm>
              <a:off x="3159748" y="3932713"/>
              <a:ext cx="67023" cy="67023"/>
            </a:xfrm>
            <a:prstGeom prst="ellipse">
              <a:avLst/>
            </a:prstGeom>
            <a:solidFill>
              <a:srgbClr val="9C565A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744" name="Oval 3743"/>
            <p:cNvSpPr/>
            <p:nvPr/>
          </p:nvSpPr>
          <p:spPr bwMode="auto">
            <a:xfrm>
              <a:off x="3175623" y="3932713"/>
              <a:ext cx="67023" cy="67023"/>
            </a:xfrm>
            <a:prstGeom prst="ellipse">
              <a:avLst/>
            </a:prstGeom>
            <a:solidFill>
              <a:srgbClr val="9C565A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745" name="Oval 3744"/>
            <p:cNvSpPr/>
            <p:nvPr/>
          </p:nvSpPr>
          <p:spPr bwMode="auto">
            <a:xfrm>
              <a:off x="3108948" y="3854926"/>
              <a:ext cx="67023" cy="67023"/>
            </a:xfrm>
            <a:prstGeom prst="ellipse">
              <a:avLst/>
            </a:prstGeom>
            <a:solidFill>
              <a:srgbClr val="9C565A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746" name="Oval 3745"/>
            <p:cNvSpPr/>
            <p:nvPr/>
          </p:nvSpPr>
          <p:spPr bwMode="auto">
            <a:xfrm>
              <a:off x="3131173" y="3854926"/>
              <a:ext cx="67023" cy="67023"/>
            </a:xfrm>
            <a:prstGeom prst="ellipse">
              <a:avLst/>
            </a:prstGeom>
            <a:solidFill>
              <a:srgbClr val="9C565A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747" name="Oval 3746"/>
            <p:cNvSpPr/>
            <p:nvPr/>
          </p:nvSpPr>
          <p:spPr bwMode="auto">
            <a:xfrm>
              <a:off x="3145460" y="3854926"/>
              <a:ext cx="67023" cy="67023"/>
            </a:xfrm>
            <a:prstGeom prst="ellipse">
              <a:avLst/>
            </a:prstGeom>
            <a:solidFill>
              <a:srgbClr val="9C565A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748" name="Oval 3747"/>
            <p:cNvSpPr/>
            <p:nvPr/>
          </p:nvSpPr>
          <p:spPr bwMode="auto">
            <a:xfrm>
              <a:off x="3170860" y="3854926"/>
              <a:ext cx="67023" cy="67023"/>
            </a:xfrm>
            <a:prstGeom prst="ellipse">
              <a:avLst/>
            </a:prstGeom>
            <a:solidFill>
              <a:srgbClr val="9C565A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749" name="Oval 3748"/>
            <p:cNvSpPr/>
            <p:nvPr/>
          </p:nvSpPr>
          <p:spPr bwMode="auto">
            <a:xfrm>
              <a:off x="3108948" y="3793014"/>
              <a:ext cx="67023" cy="67023"/>
            </a:xfrm>
            <a:prstGeom prst="ellipse">
              <a:avLst/>
            </a:prstGeom>
            <a:solidFill>
              <a:srgbClr val="9C565A">
                <a:alpha val="60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750" name="Oval 3749"/>
            <p:cNvSpPr/>
            <p:nvPr/>
          </p:nvSpPr>
          <p:spPr bwMode="auto">
            <a:xfrm>
              <a:off x="3145460" y="3793014"/>
              <a:ext cx="67023" cy="67023"/>
            </a:xfrm>
            <a:prstGeom prst="ellipse">
              <a:avLst/>
            </a:prstGeom>
            <a:solidFill>
              <a:srgbClr val="9C565A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751" name="Oval 3750"/>
            <p:cNvSpPr/>
            <p:nvPr/>
          </p:nvSpPr>
          <p:spPr bwMode="auto">
            <a:xfrm>
              <a:off x="3127998" y="3793014"/>
              <a:ext cx="67023" cy="67023"/>
            </a:xfrm>
            <a:prstGeom prst="ellipse">
              <a:avLst/>
            </a:prstGeom>
            <a:solidFill>
              <a:srgbClr val="9C565A">
                <a:alpha val="60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752" name="Oval 3751"/>
            <p:cNvSpPr/>
            <p:nvPr/>
          </p:nvSpPr>
          <p:spPr bwMode="auto">
            <a:xfrm>
              <a:off x="3156573" y="3793014"/>
              <a:ext cx="67023" cy="67023"/>
            </a:xfrm>
            <a:prstGeom prst="ellipse">
              <a:avLst/>
            </a:prstGeom>
            <a:solidFill>
              <a:srgbClr val="9C565A">
                <a:alpha val="47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753" name="Oval 3752"/>
            <p:cNvSpPr/>
            <p:nvPr/>
          </p:nvSpPr>
          <p:spPr bwMode="auto">
            <a:xfrm>
              <a:off x="3120061" y="3743802"/>
              <a:ext cx="67023" cy="67023"/>
            </a:xfrm>
            <a:prstGeom prst="ellipse">
              <a:avLst/>
            </a:prstGeom>
            <a:solidFill>
              <a:srgbClr val="9C565A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754" name="Oval 3753"/>
            <p:cNvSpPr/>
            <p:nvPr/>
          </p:nvSpPr>
          <p:spPr bwMode="auto">
            <a:xfrm>
              <a:off x="3137523" y="3743802"/>
              <a:ext cx="67023" cy="67023"/>
            </a:xfrm>
            <a:prstGeom prst="ellipse">
              <a:avLst/>
            </a:prstGeom>
            <a:solidFill>
              <a:srgbClr val="9C565A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755" name="Oval 3754"/>
            <p:cNvSpPr/>
            <p:nvPr/>
          </p:nvSpPr>
          <p:spPr bwMode="auto">
            <a:xfrm>
              <a:off x="3159748" y="3743802"/>
              <a:ext cx="67023" cy="67023"/>
            </a:xfrm>
            <a:prstGeom prst="ellipse">
              <a:avLst/>
            </a:prstGeom>
            <a:solidFill>
              <a:srgbClr val="9C565A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756" name="Oval 3755"/>
            <p:cNvSpPr/>
            <p:nvPr/>
          </p:nvSpPr>
          <p:spPr bwMode="auto">
            <a:xfrm>
              <a:off x="3177211" y="3743802"/>
              <a:ext cx="67023" cy="67023"/>
            </a:xfrm>
            <a:prstGeom prst="ellipse">
              <a:avLst/>
            </a:prstGeom>
            <a:solidFill>
              <a:srgbClr val="9C565A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757" name="Oval 3756"/>
            <p:cNvSpPr/>
            <p:nvPr/>
          </p:nvSpPr>
          <p:spPr bwMode="auto">
            <a:xfrm>
              <a:off x="3145461" y="3683477"/>
              <a:ext cx="67023" cy="67023"/>
            </a:xfrm>
            <a:prstGeom prst="ellipse">
              <a:avLst/>
            </a:prstGeom>
            <a:solidFill>
              <a:srgbClr val="9C565A">
                <a:alpha val="68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758" name="Oval 3757"/>
            <p:cNvSpPr/>
            <p:nvPr/>
          </p:nvSpPr>
          <p:spPr bwMode="auto">
            <a:xfrm>
              <a:off x="3177211" y="3654903"/>
              <a:ext cx="67023" cy="67023"/>
            </a:xfrm>
            <a:prstGeom prst="ellipse">
              <a:avLst/>
            </a:prstGeom>
            <a:solidFill>
              <a:srgbClr val="9C565A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759" name="Oval 3758"/>
            <p:cNvSpPr/>
            <p:nvPr/>
          </p:nvSpPr>
          <p:spPr bwMode="auto">
            <a:xfrm>
              <a:off x="3148636" y="3654903"/>
              <a:ext cx="67023" cy="67023"/>
            </a:xfrm>
            <a:prstGeom prst="ellipse">
              <a:avLst/>
            </a:prstGeom>
            <a:solidFill>
              <a:srgbClr val="9C565A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760" name="Oval 3759"/>
            <p:cNvSpPr/>
            <p:nvPr/>
          </p:nvSpPr>
          <p:spPr bwMode="auto">
            <a:xfrm>
              <a:off x="3124823" y="3654903"/>
              <a:ext cx="67023" cy="67023"/>
            </a:xfrm>
            <a:prstGeom prst="ellipse">
              <a:avLst/>
            </a:prstGeom>
            <a:solidFill>
              <a:srgbClr val="9C565A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761" name="Oval 3760"/>
            <p:cNvSpPr/>
            <p:nvPr/>
          </p:nvSpPr>
          <p:spPr bwMode="auto">
            <a:xfrm>
              <a:off x="3139111" y="3654903"/>
              <a:ext cx="67023" cy="67023"/>
            </a:xfrm>
            <a:prstGeom prst="ellipse">
              <a:avLst/>
            </a:prstGeom>
            <a:solidFill>
              <a:srgbClr val="9C565A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762" name="Oval 3761"/>
            <p:cNvSpPr/>
            <p:nvPr/>
          </p:nvSpPr>
          <p:spPr bwMode="auto">
            <a:xfrm>
              <a:off x="3166098" y="3654903"/>
              <a:ext cx="67023" cy="67023"/>
            </a:xfrm>
            <a:prstGeom prst="ellipse">
              <a:avLst/>
            </a:prstGeom>
            <a:solidFill>
              <a:srgbClr val="9C565A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763" name="Oval 3762"/>
            <p:cNvSpPr/>
            <p:nvPr/>
          </p:nvSpPr>
          <p:spPr bwMode="auto">
            <a:xfrm>
              <a:off x="3112123" y="3580288"/>
              <a:ext cx="67023" cy="67023"/>
            </a:xfrm>
            <a:prstGeom prst="ellipse">
              <a:avLst/>
            </a:prstGeom>
            <a:solidFill>
              <a:srgbClr val="9C565A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764" name="Oval 3763"/>
            <p:cNvSpPr/>
            <p:nvPr/>
          </p:nvSpPr>
          <p:spPr bwMode="auto">
            <a:xfrm>
              <a:off x="3126411" y="3580288"/>
              <a:ext cx="67023" cy="67023"/>
            </a:xfrm>
            <a:prstGeom prst="ellipse">
              <a:avLst/>
            </a:prstGeom>
            <a:solidFill>
              <a:srgbClr val="9C565A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765" name="Oval 3764"/>
            <p:cNvSpPr/>
            <p:nvPr/>
          </p:nvSpPr>
          <p:spPr bwMode="auto">
            <a:xfrm>
              <a:off x="3154986" y="3580288"/>
              <a:ext cx="67023" cy="67023"/>
            </a:xfrm>
            <a:prstGeom prst="ellipse">
              <a:avLst/>
            </a:prstGeom>
            <a:solidFill>
              <a:srgbClr val="9C565A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766" name="Oval 3765"/>
            <p:cNvSpPr/>
            <p:nvPr/>
          </p:nvSpPr>
          <p:spPr bwMode="auto">
            <a:xfrm>
              <a:off x="3172448" y="3580288"/>
              <a:ext cx="67023" cy="67023"/>
            </a:xfrm>
            <a:prstGeom prst="ellipse">
              <a:avLst/>
            </a:prstGeom>
            <a:solidFill>
              <a:srgbClr val="9C565A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767" name="Oval 3766"/>
            <p:cNvSpPr/>
            <p:nvPr/>
          </p:nvSpPr>
          <p:spPr bwMode="auto">
            <a:xfrm>
              <a:off x="3140699" y="3600926"/>
              <a:ext cx="67023" cy="67023"/>
            </a:xfrm>
            <a:prstGeom prst="ellipse">
              <a:avLst/>
            </a:prstGeom>
            <a:solidFill>
              <a:srgbClr val="9C565A">
                <a:alpha val="88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768" name="Oval 3767"/>
            <p:cNvSpPr/>
            <p:nvPr/>
          </p:nvSpPr>
          <p:spPr bwMode="auto">
            <a:xfrm>
              <a:off x="3116663" y="3462545"/>
              <a:ext cx="62283" cy="62283"/>
            </a:xfrm>
            <a:prstGeom prst="ellipse">
              <a:avLst/>
            </a:prstGeom>
            <a:solidFill>
              <a:srgbClr val="9C565A">
                <a:alpha val="47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769" name="Oval 3768"/>
            <p:cNvSpPr/>
            <p:nvPr/>
          </p:nvSpPr>
          <p:spPr bwMode="auto">
            <a:xfrm>
              <a:off x="3140824" y="3462545"/>
              <a:ext cx="62283" cy="62283"/>
            </a:xfrm>
            <a:prstGeom prst="ellipse">
              <a:avLst/>
            </a:prstGeom>
            <a:solidFill>
              <a:srgbClr val="9C565A">
                <a:alpha val="47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770" name="Oval 3769"/>
            <p:cNvSpPr/>
            <p:nvPr/>
          </p:nvSpPr>
          <p:spPr bwMode="auto">
            <a:xfrm>
              <a:off x="3157551" y="3462545"/>
              <a:ext cx="62283" cy="62283"/>
            </a:xfrm>
            <a:prstGeom prst="ellipse">
              <a:avLst/>
            </a:prstGeom>
            <a:solidFill>
              <a:srgbClr val="9C565A">
                <a:alpha val="47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771" name="Oval 3770"/>
            <p:cNvSpPr/>
            <p:nvPr/>
          </p:nvSpPr>
          <p:spPr bwMode="auto">
            <a:xfrm>
              <a:off x="3183570" y="3456970"/>
              <a:ext cx="62283" cy="62283"/>
            </a:xfrm>
            <a:prstGeom prst="ellipse">
              <a:avLst/>
            </a:prstGeom>
            <a:solidFill>
              <a:srgbClr val="9C565A">
                <a:alpha val="47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772" name="Oval 3771"/>
            <p:cNvSpPr/>
            <p:nvPr/>
          </p:nvSpPr>
          <p:spPr bwMode="auto">
            <a:xfrm>
              <a:off x="3133389" y="3410507"/>
              <a:ext cx="62283" cy="62283"/>
            </a:xfrm>
            <a:prstGeom prst="ellipse">
              <a:avLst/>
            </a:prstGeom>
            <a:solidFill>
              <a:srgbClr val="9C565A">
                <a:alpha val="59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773" name="Oval 3772"/>
            <p:cNvSpPr/>
            <p:nvPr/>
          </p:nvSpPr>
          <p:spPr bwMode="auto">
            <a:xfrm>
              <a:off x="3153832" y="3410507"/>
              <a:ext cx="62283" cy="62283"/>
            </a:xfrm>
            <a:prstGeom prst="ellipse">
              <a:avLst/>
            </a:prstGeom>
            <a:solidFill>
              <a:srgbClr val="9C565A">
                <a:alpha val="59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774" name="Oval 3773"/>
            <p:cNvSpPr/>
            <p:nvPr/>
          </p:nvSpPr>
          <p:spPr bwMode="auto">
            <a:xfrm>
              <a:off x="3168700" y="3410507"/>
              <a:ext cx="62283" cy="62283"/>
            </a:xfrm>
            <a:prstGeom prst="ellipse">
              <a:avLst/>
            </a:prstGeom>
            <a:solidFill>
              <a:srgbClr val="9C565A">
                <a:alpha val="59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775" name="Oval 3774"/>
            <p:cNvSpPr/>
            <p:nvPr/>
          </p:nvSpPr>
          <p:spPr bwMode="auto">
            <a:xfrm>
              <a:off x="3114802" y="3393781"/>
              <a:ext cx="62283" cy="62283"/>
            </a:xfrm>
            <a:prstGeom prst="ellipse">
              <a:avLst/>
            </a:prstGeom>
            <a:solidFill>
              <a:srgbClr val="9C565A">
                <a:alpha val="59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776" name="Oval 3775"/>
            <p:cNvSpPr/>
            <p:nvPr/>
          </p:nvSpPr>
          <p:spPr bwMode="auto">
            <a:xfrm>
              <a:off x="3153832" y="3358468"/>
              <a:ext cx="62283" cy="62283"/>
            </a:xfrm>
            <a:prstGeom prst="ellipse">
              <a:avLst/>
            </a:prstGeom>
            <a:solidFill>
              <a:srgbClr val="9C565A">
                <a:alpha val="59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777" name="Oval 3776"/>
            <p:cNvSpPr/>
            <p:nvPr/>
          </p:nvSpPr>
          <p:spPr bwMode="auto">
            <a:xfrm>
              <a:off x="3172417" y="3358468"/>
              <a:ext cx="62283" cy="62283"/>
            </a:xfrm>
            <a:prstGeom prst="ellipse">
              <a:avLst/>
            </a:prstGeom>
            <a:solidFill>
              <a:srgbClr val="9C565A">
                <a:alpha val="59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778" name="Oval 3777"/>
            <p:cNvSpPr/>
            <p:nvPr/>
          </p:nvSpPr>
          <p:spPr bwMode="auto">
            <a:xfrm>
              <a:off x="3129671" y="3278551"/>
              <a:ext cx="62283" cy="62283"/>
            </a:xfrm>
            <a:prstGeom prst="ellipse">
              <a:avLst/>
            </a:prstGeom>
            <a:solidFill>
              <a:srgbClr val="9C565A">
                <a:alpha val="59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779" name="Oval 3778"/>
            <p:cNvSpPr/>
            <p:nvPr/>
          </p:nvSpPr>
          <p:spPr bwMode="auto">
            <a:xfrm>
              <a:off x="3129671" y="3235805"/>
              <a:ext cx="62283" cy="62283"/>
            </a:xfrm>
            <a:prstGeom prst="ellipse">
              <a:avLst/>
            </a:prstGeom>
            <a:solidFill>
              <a:srgbClr val="9C565A">
                <a:alpha val="59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780" name="Oval 3779"/>
            <p:cNvSpPr/>
            <p:nvPr/>
          </p:nvSpPr>
          <p:spPr bwMode="auto">
            <a:xfrm>
              <a:off x="3153832" y="3269259"/>
              <a:ext cx="62283" cy="62283"/>
            </a:xfrm>
            <a:prstGeom prst="ellipse">
              <a:avLst/>
            </a:prstGeom>
            <a:solidFill>
              <a:srgbClr val="9C565A">
                <a:alpha val="59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781" name="Oval 3780"/>
            <p:cNvSpPr/>
            <p:nvPr/>
          </p:nvSpPr>
          <p:spPr bwMode="auto">
            <a:xfrm>
              <a:off x="3153832" y="3115001"/>
              <a:ext cx="62283" cy="62283"/>
            </a:xfrm>
            <a:prstGeom prst="ellipse">
              <a:avLst/>
            </a:prstGeom>
            <a:solidFill>
              <a:srgbClr val="9C565A">
                <a:alpha val="59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782" name="Oval 3781"/>
            <p:cNvSpPr/>
            <p:nvPr/>
          </p:nvSpPr>
          <p:spPr bwMode="auto">
            <a:xfrm>
              <a:off x="3133388" y="3148453"/>
              <a:ext cx="62283" cy="62283"/>
            </a:xfrm>
            <a:prstGeom prst="ellipse">
              <a:avLst/>
            </a:prstGeom>
            <a:solidFill>
              <a:srgbClr val="9C565A">
                <a:alpha val="59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783" name="Oval 3782"/>
            <p:cNvSpPr/>
            <p:nvPr/>
          </p:nvSpPr>
          <p:spPr bwMode="auto">
            <a:xfrm>
              <a:off x="3153832" y="2899410"/>
              <a:ext cx="62283" cy="62283"/>
            </a:xfrm>
            <a:prstGeom prst="ellipse">
              <a:avLst/>
            </a:prstGeom>
            <a:solidFill>
              <a:srgbClr val="9C565A">
                <a:alpha val="59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784" name="Oval 3783"/>
            <p:cNvSpPr/>
            <p:nvPr/>
          </p:nvSpPr>
          <p:spPr bwMode="auto">
            <a:xfrm>
              <a:off x="3125683" y="2651371"/>
              <a:ext cx="62283" cy="62283"/>
            </a:xfrm>
            <a:prstGeom prst="ellipse">
              <a:avLst/>
            </a:prstGeom>
            <a:solidFill>
              <a:srgbClr val="9C565A">
                <a:alpha val="59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785" name="Oval 3784"/>
            <p:cNvSpPr/>
            <p:nvPr/>
          </p:nvSpPr>
          <p:spPr bwMode="auto">
            <a:xfrm>
              <a:off x="3550272" y="4501035"/>
              <a:ext cx="62879" cy="62879"/>
            </a:xfrm>
            <a:prstGeom prst="ellipse">
              <a:avLst/>
            </a:prstGeom>
            <a:solidFill>
              <a:srgbClr val="F5B1AC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786" name="Oval 3785"/>
            <p:cNvSpPr/>
            <p:nvPr/>
          </p:nvSpPr>
          <p:spPr bwMode="auto">
            <a:xfrm>
              <a:off x="3567734" y="4501035"/>
              <a:ext cx="62879" cy="62879"/>
            </a:xfrm>
            <a:prstGeom prst="ellipse">
              <a:avLst/>
            </a:prstGeom>
            <a:solidFill>
              <a:srgbClr val="F5B1AC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787" name="Oval 3786"/>
            <p:cNvSpPr/>
            <p:nvPr/>
          </p:nvSpPr>
          <p:spPr bwMode="auto">
            <a:xfrm>
              <a:off x="3585196" y="4501035"/>
              <a:ext cx="62879" cy="62879"/>
            </a:xfrm>
            <a:prstGeom prst="ellipse">
              <a:avLst/>
            </a:prstGeom>
            <a:solidFill>
              <a:srgbClr val="F5B1AC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788" name="Oval 3787"/>
            <p:cNvSpPr/>
            <p:nvPr/>
          </p:nvSpPr>
          <p:spPr bwMode="auto">
            <a:xfrm>
              <a:off x="3605833" y="4501035"/>
              <a:ext cx="62879" cy="62879"/>
            </a:xfrm>
            <a:prstGeom prst="ellipse">
              <a:avLst/>
            </a:prstGeom>
            <a:solidFill>
              <a:srgbClr val="F5B1AC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789" name="Oval 3788"/>
            <p:cNvSpPr/>
            <p:nvPr/>
          </p:nvSpPr>
          <p:spPr bwMode="auto">
            <a:xfrm>
              <a:off x="3605833" y="4439123"/>
              <a:ext cx="62879" cy="62879"/>
            </a:xfrm>
            <a:prstGeom prst="ellipse">
              <a:avLst/>
            </a:prstGeom>
            <a:solidFill>
              <a:srgbClr val="F5B1AC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790" name="Oval 3789"/>
            <p:cNvSpPr/>
            <p:nvPr/>
          </p:nvSpPr>
          <p:spPr bwMode="auto">
            <a:xfrm>
              <a:off x="3589958" y="4439123"/>
              <a:ext cx="62879" cy="62879"/>
            </a:xfrm>
            <a:prstGeom prst="ellipse">
              <a:avLst/>
            </a:prstGeom>
            <a:solidFill>
              <a:srgbClr val="F5B1AC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791" name="Oval 3790"/>
            <p:cNvSpPr/>
            <p:nvPr/>
          </p:nvSpPr>
          <p:spPr bwMode="auto">
            <a:xfrm>
              <a:off x="3575670" y="4439123"/>
              <a:ext cx="62879" cy="62879"/>
            </a:xfrm>
            <a:prstGeom prst="ellipse">
              <a:avLst/>
            </a:prstGeom>
            <a:solidFill>
              <a:srgbClr val="F5B1AC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792" name="Oval 3791"/>
            <p:cNvSpPr/>
            <p:nvPr/>
          </p:nvSpPr>
          <p:spPr bwMode="auto">
            <a:xfrm>
              <a:off x="3551858" y="4439123"/>
              <a:ext cx="62879" cy="62879"/>
            </a:xfrm>
            <a:prstGeom prst="ellipse">
              <a:avLst/>
            </a:prstGeom>
            <a:solidFill>
              <a:srgbClr val="F5B1AC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793" name="Oval 3792"/>
            <p:cNvSpPr/>
            <p:nvPr/>
          </p:nvSpPr>
          <p:spPr bwMode="auto">
            <a:xfrm>
              <a:off x="3551858" y="4196237"/>
              <a:ext cx="62879" cy="62879"/>
            </a:xfrm>
            <a:prstGeom prst="ellipse">
              <a:avLst/>
            </a:prstGeom>
            <a:solidFill>
              <a:srgbClr val="F5B1AC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794" name="Oval 3793"/>
            <p:cNvSpPr/>
            <p:nvPr/>
          </p:nvSpPr>
          <p:spPr bwMode="auto">
            <a:xfrm>
              <a:off x="3569321" y="4196237"/>
              <a:ext cx="62879" cy="62879"/>
            </a:xfrm>
            <a:prstGeom prst="ellipse">
              <a:avLst/>
            </a:prstGeom>
            <a:solidFill>
              <a:srgbClr val="F5B1AC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795" name="Oval 3794"/>
            <p:cNvSpPr/>
            <p:nvPr/>
          </p:nvSpPr>
          <p:spPr bwMode="auto">
            <a:xfrm>
              <a:off x="3588371" y="4196237"/>
              <a:ext cx="62879" cy="62879"/>
            </a:xfrm>
            <a:prstGeom prst="ellipse">
              <a:avLst/>
            </a:prstGeom>
            <a:solidFill>
              <a:srgbClr val="F5B1AC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796" name="Oval 3795"/>
            <p:cNvSpPr/>
            <p:nvPr/>
          </p:nvSpPr>
          <p:spPr bwMode="auto">
            <a:xfrm>
              <a:off x="3605834" y="4196237"/>
              <a:ext cx="62879" cy="62879"/>
            </a:xfrm>
            <a:prstGeom prst="ellipse">
              <a:avLst/>
            </a:prstGeom>
            <a:solidFill>
              <a:srgbClr val="F5B1AC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797" name="Oval 3796"/>
            <p:cNvSpPr/>
            <p:nvPr/>
          </p:nvSpPr>
          <p:spPr bwMode="auto">
            <a:xfrm>
              <a:off x="3613772" y="4142261"/>
              <a:ext cx="62879" cy="62879"/>
            </a:xfrm>
            <a:prstGeom prst="ellipse">
              <a:avLst/>
            </a:prstGeom>
            <a:solidFill>
              <a:srgbClr val="F5B1AC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798" name="Oval 3797"/>
            <p:cNvSpPr/>
            <p:nvPr/>
          </p:nvSpPr>
          <p:spPr bwMode="auto">
            <a:xfrm>
              <a:off x="3585197" y="4142261"/>
              <a:ext cx="62879" cy="62879"/>
            </a:xfrm>
            <a:prstGeom prst="ellipse">
              <a:avLst/>
            </a:prstGeom>
            <a:solidFill>
              <a:srgbClr val="F5B1AC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799" name="Oval 3798"/>
            <p:cNvSpPr/>
            <p:nvPr/>
          </p:nvSpPr>
          <p:spPr bwMode="auto">
            <a:xfrm>
              <a:off x="3561384" y="4142261"/>
              <a:ext cx="62879" cy="62879"/>
            </a:xfrm>
            <a:prstGeom prst="ellipse">
              <a:avLst/>
            </a:prstGeom>
            <a:solidFill>
              <a:srgbClr val="F5B1AC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800" name="Oval 3799"/>
            <p:cNvSpPr/>
            <p:nvPr/>
          </p:nvSpPr>
          <p:spPr bwMode="auto">
            <a:xfrm>
              <a:off x="3540747" y="4142261"/>
              <a:ext cx="62879" cy="62879"/>
            </a:xfrm>
            <a:prstGeom prst="ellipse">
              <a:avLst/>
            </a:prstGeom>
            <a:solidFill>
              <a:srgbClr val="F5B1AC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801" name="Oval 3800"/>
            <p:cNvSpPr/>
            <p:nvPr/>
          </p:nvSpPr>
          <p:spPr bwMode="auto">
            <a:xfrm>
              <a:off x="3540747" y="3997799"/>
              <a:ext cx="62879" cy="62879"/>
            </a:xfrm>
            <a:prstGeom prst="ellipse">
              <a:avLst/>
            </a:prstGeom>
            <a:solidFill>
              <a:srgbClr val="F5B1AC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802" name="Oval 3801"/>
            <p:cNvSpPr/>
            <p:nvPr/>
          </p:nvSpPr>
          <p:spPr bwMode="auto">
            <a:xfrm>
              <a:off x="3559797" y="3997799"/>
              <a:ext cx="62879" cy="62879"/>
            </a:xfrm>
            <a:prstGeom prst="ellipse">
              <a:avLst/>
            </a:prstGeom>
            <a:solidFill>
              <a:srgbClr val="F5B1AC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803" name="Oval 3802"/>
            <p:cNvSpPr/>
            <p:nvPr/>
          </p:nvSpPr>
          <p:spPr bwMode="auto">
            <a:xfrm>
              <a:off x="3583609" y="3997799"/>
              <a:ext cx="62879" cy="62879"/>
            </a:xfrm>
            <a:prstGeom prst="ellipse">
              <a:avLst/>
            </a:prstGeom>
            <a:solidFill>
              <a:srgbClr val="F5B1AC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804" name="Oval 3803"/>
            <p:cNvSpPr/>
            <p:nvPr/>
          </p:nvSpPr>
          <p:spPr bwMode="auto">
            <a:xfrm>
              <a:off x="3596309" y="3997799"/>
              <a:ext cx="62879" cy="62879"/>
            </a:xfrm>
            <a:prstGeom prst="ellipse">
              <a:avLst/>
            </a:prstGeom>
            <a:solidFill>
              <a:srgbClr val="F5B1AC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805" name="Oval 3804"/>
            <p:cNvSpPr/>
            <p:nvPr/>
          </p:nvSpPr>
          <p:spPr bwMode="auto">
            <a:xfrm>
              <a:off x="3612184" y="3935886"/>
              <a:ext cx="62879" cy="62879"/>
            </a:xfrm>
            <a:prstGeom prst="ellipse">
              <a:avLst/>
            </a:prstGeom>
            <a:solidFill>
              <a:srgbClr val="F5B1AC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806" name="Oval 3805"/>
            <p:cNvSpPr/>
            <p:nvPr/>
          </p:nvSpPr>
          <p:spPr bwMode="auto">
            <a:xfrm>
              <a:off x="3591547" y="3935886"/>
              <a:ext cx="62879" cy="62879"/>
            </a:xfrm>
            <a:prstGeom prst="ellipse">
              <a:avLst/>
            </a:prstGeom>
            <a:solidFill>
              <a:srgbClr val="F5B1AC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807" name="Oval 3806"/>
            <p:cNvSpPr/>
            <p:nvPr/>
          </p:nvSpPr>
          <p:spPr bwMode="auto">
            <a:xfrm>
              <a:off x="3578847" y="3935886"/>
              <a:ext cx="62879" cy="62879"/>
            </a:xfrm>
            <a:prstGeom prst="ellipse">
              <a:avLst/>
            </a:prstGeom>
            <a:solidFill>
              <a:srgbClr val="F5B1AC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808" name="Oval 3807"/>
            <p:cNvSpPr/>
            <p:nvPr/>
          </p:nvSpPr>
          <p:spPr bwMode="auto">
            <a:xfrm>
              <a:off x="3564560" y="3935886"/>
              <a:ext cx="62879" cy="62879"/>
            </a:xfrm>
            <a:prstGeom prst="ellipse">
              <a:avLst/>
            </a:prstGeom>
            <a:solidFill>
              <a:srgbClr val="F5B1AC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809" name="Oval 3808"/>
            <p:cNvSpPr/>
            <p:nvPr/>
          </p:nvSpPr>
          <p:spPr bwMode="auto">
            <a:xfrm>
              <a:off x="3543923" y="3935886"/>
              <a:ext cx="62879" cy="62879"/>
            </a:xfrm>
            <a:prstGeom prst="ellipse">
              <a:avLst/>
            </a:prstGeom>
            <a:solidFill>
              <a:srgbClr val="F5B1AC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810" name="Oval 3809"/>
            <p:cNvSpPr/>
            <p:nvPr/>
          </p:nvSpPr>
          <p:spPr bwMode="auto">
            <a:xfrm>
              <a:off x="3543923" y="3856511"/>
              <a:ext cx="62879" cy="62879"/>
            </a:xfrm>
            <a:prstGeom prst="ellipse">
              <a:avLst/>
            </a:prstGeom>
            <a:solidFill>
              <a:srgbClr val="F5B1AC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811" name="Oval 3810"/>
            <p:cNvSpPr/>
            <p:nvPr/>
          </p:nvSpPr>
          <p:spPr bwMode="auto">
            <a:xfrm>
              <a:off x="3558210" y="3856511"/>
              <a:ext cx="62879" cy="62879"/>
            </a:xfrm>
            <a:prstGeom prst="ellipse">
              <a:avLst/>
            </a:prstGeom>
            <a:solidFill>
              <a:srgbClr val="F5B1AC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812" name="Oval 3811"/>
            <p:cNvSpPr/>
            <p:nvPr/>
          </p:nvSpPr>
          <p:spPr bwMode="auto">
            <a:xfrm>
              <a:off x="3572498" y="3856511"/>
              <a:ext cx="62879" cy="62879"/>
            </a:xfrm>
            <a:prstGeom prst="ellipse">
              <a:avLst/>
            </a:prstGeom>
            <a:solidFill>
              <a:srgbClr val="F5B1AC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813" name="Oval 3812"/>
            <p:cNvSpPr/>
            <p:nvPr/>
          </p:nvSpPr>
          <p:spPr bwMode="auto">
            <a:xfrm>
              <a:off x="3586785" y="3856511"/>
              <a:ext cx="62879" cy="62879"/>
            </a:xfrm>
            <a:prstGeom prst="ellipse">
              <a:avLst/>
            </a:prstGeom>
            <a:solidFill>
              <a:srgbClr val="F5B1AC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814" name="Oval 3813"/>
            <p:cNvSpPr/>
            <p:nvPr/>
          </p:nvSpPr>
          <p:spPr bwMode="auto">
            <a:xfrm>
              <a:off x="3596310" y="3856511"/>
              <a:ext cx="62879" cy="62879"/>
            </a:xfrm>
            <a:prstGeom prst="ellipse">
              <a:avLst/>
            </a:prstGeom>
            <a:solidFill>
              <a:srgbClr val="F5B1AC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815" name="Oval 3814"/>
            <p:cNvSpPr/>
            <p:nvPr/>
          </p:nvSpPr>
          <p:spPr bwMode="auto">
            <a:xfrm>
              <a:off x="3609010" y="3856511"/>
              <a:ext cx="62879" cy="62879"/>
            </a:xfrm>
            <a:prstGeom prst="ellipse">
              <a:avLst/>
            </a:prstGeom>
            <a:solidFill>
              <a:srgbClr val="F5B1AC">
                <a:alpha val="60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816" name="Oval 3815"/>
            <p:cNvSpPr/>
            <p:nvPr/>
          </p:nvSpPr>
          <p:spPr bwMode="auto">
            <a:xfrm>
              <a:off x="3543923" y="3799360"/>
              <a:ext cx="62879" cy="62879"/>
            </a:xfrm>
            <a:prstGeom prst="ellipse">
              <a:avLst/>
            </a:prstGeom>
            <a:solidFill>
              <a:srgbClr val="F5B1AC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817" name="Oval 3816"/>
            <p:cNvSpPr/>
            <p:nvPr/>
          </p:nvSpPr>
          <p:spPr bwMode="auto">
            <a:xfrm>
              <a:off x="3558210" y="3799360"/>
              <a:ext cx="62879" cy="62879"/>
            </a:xfrm>
            <a:prstGeom prst="ellipse">
              <a:avLst/>
            </a:prstGeom>
            <a:solidFill>
              <a:srgbClr val="F5B1AC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818" name="Oval 3817"/>
            <p:cNvSpPr/>
            <p:nvPr/>
          </p:nvSpPr>
          <p:spPr bwMode="auto">
            <a:xfrm>
              <a:off x="3575673" y="3799360"/>
              <a:ext cx="62879" cy="62879"/>
            </a:xfrm>
            <a:prstGeom prst="ellipse">
              <a:avLst/>
            </a:prstGeom>
            <a:solidFill>
              <a:srgbClr val="F5B1AC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819" name="Oval 3818"/>
            <p:cNvSpPr/>
            <p:nvPr/>
          </p:nvSpPr>
          <p:spPr bwMode="auto">
            <a:xfrm>
              <a:off x="3589960" y="3799360"/>
              <a:ext cx="62879" cy="62879"/>
            </a:xfrm>
            <a:prstGeom prst="ellipse">
              <a:avLst/>
            </a:prstGeom>
            <a:solidFill>
              <a:srgbClr val="F5B1AC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820" name="Oval 3819"/>
            <p:cNvSpPr/>
            <p:nvPr/>
          </p:nvSpPr>
          <p:spPr bwMode="auto">
            <a:xfrm>
              <a:off x="3593136" y="3799360"/>
              <a:ext cx="62879" cy="62879"/>
            </a:xfrm>
            <a:prstGeom prst="ellipse">
              <a:avLst/>
            </a:prstGeom>
            <a:solidFill>
              <a:srgbClr val="F5B1AC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821" name="Oval 3820"/>
            <p:cNvSpPr/>
            <p:nvPr/>
          </p:nvSpPr>
          <p:spPr bwMode="auto">
            <a:xfrm>
              <a:off x="3607423" y="3799360"/>
              <a:ext cx="62879" cy="62879"/>
            </a:xfrm>
            <a:prstGeom prst="ellipse">
              <a:avLst/>
            </a:prstGeom>
            <a:solidFill>
              <a:srgbClr val="F5B1AC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822" name="Oval 3821"/>
            <p:cNvSpPr/>
            <p:nvPr/>
          </p:nvSpPr>
          <p:spPr bwMode="auto">
            <a:xfrm>
              <a:off x="3543923" y="3745387"/>
              <a:ext cx="62879" cy="62879"/>
            </a:xfrm>
            <a:prstGeom prst="ellipse">
              <a:avLst/>
            </a:prstGeom>
            <a:solidFill>
              <a:srgbClr val="F5B1AC">
                <a:alpha val="78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823" name="Oval 3822"/>
            <p:cNvSpPr/>
            <p:nvPr/>
          </p:nvSpPr>
          <p:spPr bwMode="auto">
            <a:xfrm>
              <a:off x="3593136" y="3745387"/>
              <a:ext cx="62879" cy="62879"/>
            </a:xfrm>
            <a:prstGeom prst="ellipse">
              <a:avLst/>
            </a:prstGeom>
            <a:solidFill>
              <a:srgbClr val="F5B1AC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824" name="Oval 3823"/>
            <p:cNvSpPr/>
            <p:nvPr/>
          </p:nvSpPr>
          <p:spPr bwMode="auto">
            <a:xfrm>
              <a:off x="3607423" y="3745387"/>
              <a:ext cx="62879" cy="62879"/>
            </a:xfrm>
            <a:prstGeom prst="ellipse">
              <a:avLst/>
            </a:prstGeom>
            <a:solidFill>
              <a:srgbClr val="F5B1AC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825" name="Oval 3824"/>
            <p:cNvSpPr/>
            <p:nvPr/>
          </p:nvSpPr>
          <p:spPr bwMode="auto">
            <a:xfrm>
              <a:off x="3575673" y="3745387"/>
              <a:ext cx="62879" cy="62879"/>
            </a:xfrm>
            <a:prstGeom prst="ellipse">
              <a:avLst/>
            </a:prstGeom>
            <a:solidFill>
              <a:srgbClr val="F5B1AC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826" name="Oval 3825"/>
            <p:cNvSpPr/>
            <p:nvPr/>
          </p:nvSpPr>
          <p:spPr bwMode="auto">
            <a:xfrm>
              <a:off x="3575673" y="3692998"/>
              <a:ext cx="62879" cy="62879"/>
            </a:xfrm>
            <a:prstGeom prst="ellipse">
              <a:avLst/>
            </a:prstGeom>
            <a:solidFill>
              <a:srgbClr val="F5B1AC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827" name="Oval 3826"/>
            <p:cNvSpPr/>
            <p:nvPr/>
          </p:nvSpPr>
          <p:spPr bwMode="auto">
            <a:xfrm>
              <a:off x="3543923" y="3658074"/>
              <a:ext cx="62879" cy="62879"/>
            </a:xfrm>
            <a:prstGeom prst="ellipse">
              <a:avLst/>
            </a:prstGeom>
            <a:solidFill>
              <a:srgbClr val="F5B1AC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828" name="Oval 3827"/>
            <p:cNvSpPr/>
            <p:nvPr/>
          </p:nvSpPr>
          <p:spPr bwMode="auto">
            <a:xfrm>
              <a:off x="3607423" y="3658074"/>
              <a:ext cx="62879" cy="62879"/>
            </a:xfrm>
            <a:prstGeom prst="ellipse">
              <a:avLst/>
            </a:prstGeom>
            <a:solidFill>
              <a:srgbClr val="F5B1AC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829" name="Oval 3828"/>
            <p:cNvSpPr/>
            <p:nvPr/>
          </p:nvSpPr>
          <p:spPr bwMode="auto">
            <a:xfrm>
              <a:off x="3575673" y="3658074"/>
              <a:ext cx="62879" cy="62879"/>
            </a:xfrm>
            <a:prstGeom prst="ellipse">
              <a:avLst/>
            </a:prstGeom>
            <a:solidFill>
              <a:srgbClr val="F5B1AC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830" name="Oval 3829"/>
            <p:cNvSpPr/>
            <p:nvPr/>
          </p:nvSpPr>
          <p:spPr bwMode="auto">
            <a:xfrm>
              <a:off x="3542329" y="3584316"/>
              <a:ext cx="62879" cy="62879"/>
            </a:xfrm>
            <a:prstGeom prst="ellipse">
              <a:avLst/>
            </a:prstGeom>
            <a:solidFill>
              <a:srgbClr val="F5B1AC">
                <a:alpha val="78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831" name="Oval 3830"/>
            <p:cNvSpPr/>
            <p:nvPr/>
          </p:nvSpPr>
          <p:spPr bwMode="auto">
            <a:xfrm>
              <a:off x="3567729" y="3584316"/>
              <a:ext cx="62879" cy="62879"/>
            </a:xfrm>
            <a:prstGeom prst="ellipse">
              <a:avLst/>
            </a:prstGeom>
            <a:solidFill>
              <a:srgbClr val="F5B1AC">
                <a:alpha val="78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832" name="Oval 3831"/>
            <p:cNvSpPr/>
            <p:nvPr/>
          </p:nvSpPr>
          <p:spPr bwMode="auto">
            <a:xfrm>
              <a:off x="3596304" y="3584316"/>
              <a:ext cx="62879" cy="62879"/>
            </a:xfrm>
            <a:prstGeom prst="ellipse">
              <a:avLst/>
            </a:prstGeom>
            <a:solidFill>
              <a:srgbClr val="F5B1AC">
                <a:alpha val="78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833" name="Oval 3832"/>
            <p:cNvSpPr/>
            <p:nvPr/>
          </p:nvSpPr>
          <p:spPr bwMode="auto">
            <a:xfrm>
              <a:off x="3616941" y="3584316"/>
              <a:ext cx="62879" cy="62879"/>
            </a:xfrm>
            <a:prstGeom prst="ellipse">
              <a:avLst/>
            </a:prstGeom>
            <a:solidFill>
              <a:srgbClr val="F5B1AC">
                <a:alpha val="78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834" name="Oval 3833"/>
            <p:cNvSpPr/>
            <p:nvPr/>
          </p:nvSpPr>
          <p:spPr bwMode="auto">
            <a:xfrm>
              <a:off x="3616941" y="3512881"/>
              <a:ext cx="62879" cy="62879"/>
            </a:xfrm>
            <a:prstGeom prst="ellipse">
              <a:avLst/>
            </a:prstGeom>
            <a:solidFill>
              <a:srgbClr val="F5B1AC">
                <a:alpha val="78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835" name="Oval 3834"/>
            <p:cNvSpPr/>
            <p:nvPr/>
          </p:nvSpPr>
          <p:spPr bwMode="auto">
            <a:xfrm>
              <a:off x="3578841" y="3512881"/>
              <a:ext cx="62879" cy="62879"/>
            </a:xfrm>
            <a:prstGeom prst="ellipse">
              <a:avLst/>
            </a:prstGeom>
            <a:solidFill>
              <a:srgbClr val="F5B1AC">
                <a:alpha val="78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836" name="Oval 3835"/>
            <p:cNvSpPr/>
            <p:nvPr/>
          </p:nvSpPr>
          <p:spPr bwMode="auto">
            <a:xfrm>
              <a:off x="3556616" y="3512881"/>
              <a:ext cx="62879" cy="62879"/>
            </a:xfrm>
            <a:prstGeom prst="ellipse">
              <a:avLst/>
            </a:prstGeom>
            <a:solidFill>
              <a:srgbClr val="F5B1AC">
                <a:alpha val="78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837" name="Oval 3836"/>
            <p:cNvSpPr/>
            <p:nvPr/>
          </p:nvSpPr>
          <p:spPr bwMode="auto">
            <a:xfrm>
              <a:off x="3556616" y="3455730"/>
              <a:ext cx="62879" cy="62879"/>
            </a:xfrm>
            <a:prstGeom prst="ellipse">
              <a:avLst/>
            </a:prstGeom>
            <a:solidFill>
              <a:srgbClr val="F5B1AC">
                <a:alpha val="78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838" name="Oval 3837"/>
            <p:cNvSpPr/>
            <p:nvPr/>
          </p:nvSpPr>
          <p:spPr bwMode="auto">
            <a:xfrm>
              <a:off x="3574079" y="3455730"/>
              <a:ext cx="62879" cy="62879"/>
            </a:xfrm>
            <a:prstGeom prst="ellipse">
              <a:avLst/>
            </a:prstGeom>
            <a:solidFill>
              <a:srgbClr val="F5B1AC">
                <a:alpha val="78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839" name="Oval 3838"/>
            <p:cNvSpPr/>
            <p:nvPr/>
          </p:nvSpPr>
          <p:spPr bwMode="auto">
            <a:xfrm>
              <a:off x="3574079" y="3403342"/>
              <a:ext cx="62879" cy="62879"/>
            </a:xfrm>
            <a:prstGeom prst="ellipse">
              <a:avLst/>
            </a:prstGeom>
            <a:solidFill>
              <a:srgbClr val="F5B1AC">
                <a:alpha val="78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840" name="Oval 3839"/>
            <p:cNvSpPr/>
            <p:nvPr/>
          </p:nvSpPr>
          <p:spPr bwMode="auto">
            <a:xfrm>
              <a:off x="3555029" y="3403342"/>
              <a:ext cx="62879" cy="62879"/>
            </a:xfrm>
            <a:prstGeom prst="ellipse">
              <a:avLst/>
            </a:prstGeom>
            <a:solidFill>
              <a:srgbClr val="F5B1AC">
                <a:alpha val="78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841" name="Oval 3840"/>
            <p:cNvSpPr/>
            <p:nvPr/>
          </p:nvSpPr>
          <p:spPr bwMode="auto">
            <a:xfrm>
              <a:off x="3601066" y="3403342"/>
              <a:ext cx="62879" cy="62879"/>
            </a:xfrm>
            <a:prstGeom prst="ellipse">
              <a:avLst/>
            </a:prstGeom>
            <a:solidFill>
              <a:srgbClr val="F5B1AC">
                <a:alpha val="78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842" name="Oval 3841"/>
            <p:cNvSpPr/>
            <p:nvPr/>
          </p:nvSpPr>
          <p:spPr bwMode="auto">
            <a:xfrm>
              <a:off x="3616941" y="3403342"/>
              <a:ext cx="62879" cy="62879"/>
            </a:xfrm>
            <a:prstGeom prst="ellipse">
              <a:avLst/>
            </a:prstGeom>
            <a:solidFill>
              <a:srgbClr val="F5B1AC">
                <a:alpha val="78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843" name="Oval 3842"/>
            <p:cNvSpPr/>
            <p:nvPr/>
          </p:nvSpPr>
          <p:spPr bwMode="auto">
            <a:xfrm>
              <a:off x="3574079" y="3358892"/>
              <a:ext cx="62879" cy="62879"/>
            </a:xfrm>
            <a:prstGeom prst="ellipse">
              <a:avLst/>
            </a:prstGeom>
            <a:solidFill>
              <a:srgbClr val="F5B1AC">
                <a:alpha val="78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844" name="Oval 3843"/>
            <p:cNvSpPr/>
            <p:nvPr/>
          </p:nvSpPr>
          <p:spPr bwMode="auto">
            <a:xfrm>
              <a:off x="3574079" y="3306505"/>
              <a:ext cx="62879" cy="62879"/>
            </a:xfrm>
            <a:prstGeom prst="ellipse">
              <a:avLst/>
            </a:prstGeom>
            <a:solidFill>
              <a:srgbClr val="F5B1AC">
                <a:alpha val="78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845" name="Oval 3844"/>
            <p:cNvSpPr/>
            <p:nvPr/>
          </p:nvSpPr>
          <p:spPr bwMode="auto">
            <a:xfrm>
              <a:off x="3555719" y="3114417"/>
              <a:ext cx="62879" cy="62879"/>
            </a:xfrm>
            <a:prstGeom prst="ellipse">
              <a:avLst/>
            </a:prstGeom>
            <a:solidFill>
              <a:srgbClr val="F5B1AC">
                <a:alpha val="51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846" name="Oval 3845"/>
            <p:cNvSpPr/>
            <p:nvPr/>
          </p:nvSpPr>
          <p:spPr bwMode="auto">
            <a:xfrm>
              <a:off x="3599479" y="2717543"/>
              <a:ext cx="62879" cy="62879"/>
            </a:xfrm>
            <a:prstGeom prst="ellipse">
              <a:avLst/>
            </a:prstGeom>
            <a:solidFill>
              <a:srgbClr val="F5B1AC">
                <a:alpha val="51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847" name="Oval 3846"/>
            <p:cNvSpPr/>
            <p:nvPr/>
          </p:nvSpPr>
          <p:spPr bwMode="auto">
            <a:xfrm>
              <a:off x="3975721" y="4504211"/>
              <a:ext cx="62879" cy="62879"/>
            </a:xfrm>
            <a:prstGeom prst="ellipse">
              <a:avLst/>
            </a:prstGeom>
            <a:solidFill>
              <a:srgbClr val="60C9FF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848" name="Oval 3847"/>
            <p:cNvSpPr/>
            <p:nvPr/>
          </p:nvSpPr>
          <p:spPr bwMode="auto">
            <a:xfrm>
              <a:off x="3994771" y="4504211"/>
              <a:ext cx="62879" cy="62879"/>
            </a:xfrm>
            <a:prstGeom prst="ellipse">
              <a:avLst/>
            </a:prstGeom>
            <a:solidFill>
              <a:srgbClr val="60C9FF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849" name="Oval 3848"/>
            <p:cNvSpPr/>
            <p:nvPr/>
          </p:nvSpPr>
          <p:spPr bwMode="auto">
            <a:xfrm>
              <a:off x="4015408" y="4504211"/>
              <a:ext cx="62879" cy="62879"/>
            </a:xfrm>
            <a:prstGeom prst="ellipse">
              <a:avLst/>
            </a:prstGeom>
            <a:solidFill>
              <a:srgbClr val="60C9FF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850" name="Oval 3849"/>
            <p:cNvSpPr/>
            <p:nvPr/>
          </p:nvSpPr>
          <p:spPr bwMode="auto">
            <a:xfrm>
              <a:off x="4043983" y="4504211"/>
              <a:ext cx="62879" cy="62879"/>
            </a:xfrm>
            <a:prstGeom prst="ellipse">
              <a:avLst/>
            </a:prstGeom>
            <a:solidFill>
              <a:srgbClr val="60C9FF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851" name="Oval 3850"/>
            <p:cNvSpPr/>
            <p:nvPr/>
          </p:nvSpPr>
          <p:spPr bwMode="auto">
            <a:xfrm>
              <a:off x="4043983" y="4440711"/>
              <a:ext cx="62879" cy="62879"/>
            </a:xfrm>
            <a:prstGeom prst="ellipse">
              <a:avLst/>
            </a:prstGeom>
            <a:solidFill>
              <a:srgbClr val="60C9FF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852" name="Oval 3851"/>
            <p:cNvSpPr/>
            <p:nvPr/>
          </p:nvSpPr>
          <p:spPr bwMode="auto">
            <a:xfrm>
              <a:off x="4009058" y="4440711"/>
              <a:ext cx="62879" cy="62879"/>
            </a:xfrm>
            <a:prstGeom prst="ellipse">
              <a:avLst/>
            </a:prstGeom>
            <a:solidFill>
              <a:srgbClr val="60C9FF">
                <a:alpha val="55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853" name="Oval 3852"/>
            <p:cNvSpPr/>
            <p:nvPr/>
          </p:nvSpPr>
          <p:spPr bwMode="auto">
            <a:xfrm>
              <a:off x="3974133" y="4151786"/>
              <a:ext cx="62879" cy="62879"/>
            </a:xfrm>
            <a:prstGeom prst="ellipse">
              <a:avLst/>
            </a:prstGeom>
            <a:solidFill>
              <a:srgbClr val="60C9FF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854" name="Oval 3853"/>
            <p:cNvSpPr/>
            <p:nvPr/>
          </p:nvSpPr>
          <p:spPr bwMode="auto">
            <a:xfrm>
              <a:off x="3997946" y="4151786"/>
              <a:ext cx="62879" cy="62879"/>
            </a:xfrm>
            <a:prstGeom prst="ellipse">
              <a:avLst/>
            </a:prstGeom>
            <a:solidFill>
              <a:srgbClr val="60C9FF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855" name="Oval 3854"/>
            <p:cNvSpPr/>
            <p:nvPr/>
          </p:nvSpPr>
          <p:spPr bwMode="auto">
            <a:xfrm>
              <a:off x="4012234" y="4151786"/>
              <a:ext cx="62879" cy="62879"/>
            </a:xfrm>
            <a:prstGeom prst="ellipse">
              <a:avLst/>
            </a:prstGeom>
            <a:solidFill>
              <a:srgbClr val="60C9FF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856" name="Oval 3855"/>
            <p:cNvSpPr/>
            <p:nvPr/>
          </p:nvSpPr>
          <p:spPr bwMode="auto">
            <a:xfrm>
              <a:off x="4028109" y="4151786"/>
              <a:ext cx="62879" cy="62879"/>
            </a:xfrm>
            <a:prstGeom prst="ellipse">
              <a:avLst/>
            </a:prstGeom>
            <a:solidFill>
              <a:srgbClr val="60C9FF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857" name="Oval 3856"/>
            <p:cNvSpPr/>
            <p:nvPr/>
          </p:nvSpPr>
          <p:spPr bwMode="auto">
            <a:xfrm>
              <a:off x="4037634" y="4151786"/>
              <a:ext cx="62879" cy="62879"/>
            </a:xfrm>
            <a:prstGeom prst="ellipse">
              <a:avLst/>
            </a:prstGeom>
            <a:solidFill>
              <a:srgbClr val="60C9FF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858" name="Oval 3857"/>
            <p:cNvSpPr/>
            <p:nvPr/>
          </p:nvSpPr>
          <p:spPr bwMode="auto">
            <a:xfrm>
              <a:off x="4037634" y="4093049"/>
              <a:ext cx="62879" cy="62879"/>
            </a:xfrm>
            <a:prstGeom prst="ellipse">
              <a:avLst/>
            </a:prstGeom>
            <a:solidFill>
              <a:srgbClr val="60C9FF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859" name="Oval 3858"/>
            <p:cNvSpPr/>
            <p:nvPr/>
          </p:nvSpPr>
          <p:spPr bwMode="auto">
            <a:xfrm>
              <a:off x="4020171" y="4093049"/>
              <a:ext cx="62879" cy="62879"/>
            </a:xfrm>
            <a:prstGeom prst="ellipse">
              <a:avLst/>
            </a:prstGeom>
            <a:solidFill>
              <a:srgbClr val="60C9FF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860" name="Oval 3859"/>
            <p:cNvSpPr/>
            <p:nvPr/>
          </p:nvSpPr>
          <p:spPr bwMode="auto">
            <a:xfrm>
              <a:off x="3996359" y="4093049"/>
              <a:ext cx="62879" cy="62879"/>
            </a:xfrm>
            <a:prstGeom prst="ellipse">
              <a:avLst/>
            </a:prstGeom>
            <a:solidFill>
              <a:srgbClr val="60C9FF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861" name="Oval 3860"/>
            <p:cNvSpPr/>
            <p:nvPr/>
          </p:nvSpPr>
          <p:spPr bwMode="auto">
            <a:xfrm>
              <a:off x="4012234" y="4093049"/>
              <a:ext cx="62879" cy="62879"/>
            </a:xfrm>
            <a:prstGeom prst="ellipse">
              <a:avLst/>
            </a:prstGeom>
            <a:solidFill>
              <a:srgbClr val="60C9FF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862" name="Oval 3861"/>
            <p:cNvSpPr/>
            <p:nvPr/>
          </p:nvSpPr>
          <p:spPr bwMode="auto">
            <a:xfrm>
              <a:off x="3975721" y="3953349"/>
              <a:ext cx="62879" cy="62879"/>
            </a:xfrm>
            <a:prstGeom prst="ellipse">
              <a:avLst/>
            </a:prstGeom>
            <a:solidFill>
              <a:srgbClr val="60C9FF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863" name="Oval 3862"/>
            <p:cNvSpPr/>
            <p:nvPr/>
          </p:nvSpPr>
          <p:spPr bwMode="auto">
            <a:xfrm>
              <a:off x="3993184" y="3953349"/>
              <a:ext cx="62879" cy="62879"/>
            </a:xfrm>
            <a:prstGeom prst="ellipse">
              <a:avLst/>
            </a:prstGeom>
            <a:solidFill>
              <a:srgbClr val="60C9FF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864" name="Oval 3863"/>
            <p:cNvSpPr/>
            <p:nvPr/>
          </p:nvSpPr>
          <p:spPr bwMode="auto">
            <a:xfrm>
              <a:off x="4009059" y="3953349"/>
              <a:ext cx="62879" cy="62879"/>
            </a:xfrm>
            <a:prstGeom prst="ellipse">
              <a:avLst/>
            </a:prstGeom>
            <a:solidFill>
              <a:srgbClr val="60C9FF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865" name="Oval 3864"/>
            <p:cNvSpPr/>
            <p:nvPr/>
          </p:nvSpPr>
          <p:spPr bwMode="auto">
            <a:xfrm>
              <a:off x="4029697" y="3953349"/>
              <a:ext cx="62879" cy="62879"/>
            </a:xfrm>
            <a:prstGeom prst="ellipse">
              <a:avLst/>
            </a:prstGeom>
            <a:solidFill>
              <a:srgbClr val="60C9FF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866" name="Oval 3865"/>
            <p:cNvSpPr/>
            <p:nvPr/>
          </p:nvSpPr>
          <p:spPr bwMode="auto">
            <a:xfrm>
              <a:off x="4043984" y="3953349"/>
              <a:ext cx="62879" cy="62879"/>
            </a:xfrm>
            <a:prstGeom prst="ellipse">
              <a:avLst/>
            </a:prstGeom>
            <a:solidFill>
              <a:srgbClr val="60C9FF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867" name="Oval 3866"/>
            <p:cNvSpPr/>
            <p:nvPr/>
          </p:nvSpPr>
          <p:spPr bwMode="auto">
            <a:xfrm>
              <a:off x="3964609" y="3891437"/>
              <a:ext cx="62879" cy="62879"/>
            </a:xfrm>
            <a:prstGeom prst="ellipse">
              <a:avLst/>
            </a:prstGeom>
            <a:solidFill>
              <a:srgbClr val="60C9FF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868" name="Oval 3867"/>
            <p:cNvSpPr/>
            <p:nvPr/>
          </p:nvSpPr>
          <p:spPr bwMode="auto">
            <a:xfrm>
              <a:off x="3999534" y="3891437"/>
              <a:ext cx="62879" cy="62879"/>
            </a:xfrm>
            <a:prstGeom prst="ellipse">
              <a:avLst/>
            </a:prstGeom>
            <a:solidFill>
              <a:srgbClr val="60C9FF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869" name="Oval 3868"/>
            <p:cNvSpPr/>
            <p:nvPr/>
          </p:nvSpPr>
          <p:spPr bwMode="auto">
            <a:xfrm>
              <a:off x="4028109" y="3891437"/>
              <a:ext cx="62879" cy="62879"/>
            </a:xfrm>
            <a:prstGeom prst="ellipse">
              <a:avLst/>
            </a:prstGeom>
            <a:solidFill>
              <a:srgbClr val="60C9FF">
                <a:alpha val="56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870" name="Oval 3869"/>
            <p:cNvSpPr/>
            <p:nvPr/>
          </p:nvSpPr>
          <p:spPr bwMode="auto">
            <a:xfrm>
              <a:off x="3970959" y="3812062"/>
              <a:ext cx="62879" cy="62879"/>
            </a:xfrm>
            <a:prstGeom prst="ellipse">
              <a:avLst/>
            </a:prstGeom>
            <a:solidFill>
              <a:srgbClr val="60C9FF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871" name="Oval 3870"/>
            <p:cNvSpPr/>
            <p:nvPr/>
          </p:nvSpPr>
          <p:spPr bwMode="auto">
            <a:xfrm>
              <a:off x="4005884" y="3812062"/>
              <a:ext cx="62879" cy="62879"/>
            </a:xfrm>
            <a:prstGeom prst="ellipse">
              <a:avLst/>
            </a:prstGeom>
            <a:solidFill>
              <a:srgbClr val="60C9FF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872" name="Oval 3871"/>
            <p:cNvSpPr/>
            <p:nvPr/>
          </p:nvSpPr>
          <p:spPr bwMode="auto">
            <a:xfrm>
              <a:off x="4023347" y="3812062"/>
              <a:ext cx="62879" cy="62879"/>
            </a:xfrm>
            <a:prstGeom prst="ellipse">
              <a:avLst/>
            </a:prstGeom>
            <a:solidFill>
              <a:srgbClr val="60C9FF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873" name="Oval 3872"/>
            <p:cNvSpPr/>
            <p:nvPr/>
          </p:nvSpPr>
          <p:spPr bwMode="auto">
            <a:xfrm>
              <a:off x="4042397" y="3812062"/>
              <a:ext cx="62879" cy="62879"/>
            </a:xfrm>
            <a:prstGeom prst="ellipse">
              <a:avLst/>
            </a:prstGeom>
            <a:solidFill>
              <a:srgbClr val="60C9FF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874" name="Oval 3873"/>
            <p:cNvSpPr/>
            <p:nvPr/>
          </p:nvSpPr>
          <p:spPr bwMode="auto">
            <a:xfrm>
              <a:off x="3978896" y="3750148"/>
              <a:ext cx="62879" cy="62879"/>
            </a:xfrm>
            <a:prstGeom prst="ellipse">
              <a:avLst/>
            </a:prstGeom>
            <a:solidFill>
              <a:srgbClr val="60C9FF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875" name="Oval 3874"/>
            <p:cNvSpPr/>
            <p:nvPr/>
          </p:nvSpPr>
          <p:spPr bwMode="auto">
            <a:xfrm>
              <a:off x="3999534" y="3750148"/>
              <a:ext cx="62879" cy="62879"/>
            </a:xfrm>
            <a:prstGeom prst="ellipse">
              <a:avLst/>
            </a:prstGeom>
            <a:solidFill>
              <a:srgbClr val="60C9FF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876" name="Oval 3875"/>
            <p:cNvSpPr/>
            <p:nvPr/>
          </p:nvSpPr>
          <p:spPr bwMode="auto">
            <a:xfrm>
              <a:off x="4016997" y="3750148"/>
              <a:ext cx="62879" cy="62879"/>
            </a:xfrm>
            <a:prstGeom prst="ellipse">
              <a:avLst/>
            </a:prstGeom>
            <a:solidFill>
              <a:srgbClr val="60C9FF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877" name="Oval 3876"/>
            <p:cNvSpPr/>
            <p:nvPr/>
          </p:nvSpPr>
          <p:spPr bwMode="auto">
            <a:xfrm>
              <a:off x="4042397" y="3750148"/>
              <a:ext cx="62879" cy="62879"/>
            </a:xfrm>
            <a:prstGeom prst="ellipse">
              <a:avLst/>
            </a:prstGeom>
            <a:solidFill>
              <a:srgbClr val="60C9FF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878" name="Oval 3877"/>
            <p:cNvSpPr/>
            <p:nvPr/>
          </p:nvSpPr>
          <p:spPr bwMode="auto">
            <a:xfrm>
              <a:off x="3999534" y="3700936"/>
              <a:ext cx="62879" cy="62879"/>
            </a:xfrm>
            <a:prstGeom prst="ellipse">
              <a:avLst/>
            </a:prstGeom>
            <a:solidFill>
              <a:srgbClr val="60C9FF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879" name="Oval 3878"/>
            <p:cNvSpPr/>
            <p:nvPr/>
          </p:nvSpPr>
          <p:spPr bwMode="auto">
            <a:xfrm>
              <a:off x="3980484" y="3700936"/>
              <a:ext cx="62879" cy="62879"/>
            </a:xfrm>
            <a:prstGeom prst="ellipse">
              <a:avLst/>
            </a:prstGeom>
            <a:solidFill>
              <a:srgbClr val="60C9FF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880" name="Oval 3879"/>
            <p:cNvSpPr/>
            <p:nvPr/>
          </p:nvSpPr>
          <p:spPr bwMode="auto">
            <a:xfrm>
              <a:off x="4012234" y="3700936"/>
              <a:ext cx="62879" cy="62879"/>
            </a:xfrm>
            <a:prstGeom prst="ellipse">
              <a:avLst/>
            </a:prstGeom>
            <a:solidFill>
              <a:srgbClr val="60C9FF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881" name="Oval 3880"/>
            <p:cNvSpPr/>
            <p:nvPr/>
          </p:nvSpPr>
          <p:spPr bwMode="auto">
            <a:xfrm>
              <a:off x="4039221" y="3700936"/>
              <a:ext cx="62879" cy="62879"/>
            </a:xfrm>
            <a:prstGeom prst="ellipse">
              <a:avLst/>
            </a:prstGeom>
            <a:solidFill>
              <a:srgbClr val="60C9FF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882" name="Oval 3881"/>
            <p:cNvSpPr/>
            <p:nvPr/>
          </p:nvSpPr>
          <p:spPr bwMode="auto">
            <a:xfrm>
              <a:off x="4039221" y="3646961"/>
              <a:ext cx="62879" cy="62879"/>
            </a:xfrm>
            <a:prstGeom prst="ellipse">
              <a:avLst/>
            </a:prstGeom>
            <a:solidFill>
              <a:srgbClr val="60C9FF">
                <a:alpha val="44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883" name="Oval 3882"/>
            <p:cNvSpPr/>
            <p:nvPr/>
          </p:nvSpPr>
          <p:spPr bwMode="auto">
            <a:xfrm>
              <a:off x="4004296" y="3646961"/>
              <a:ext cx="62879" cy="62879"/>
            </a:xfrm>
            <a:prstGeom prst="ellipse">
              <a:avLst/>
            </a:prstGeom>
            <a:solidFill>
              <a:srgbClr val="60C9FF">
                <a:alpha val="44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884" name="Oval 3883"/>
            <p:cNvSpPr/>
            <p:nvPr/>
          </p:nvSpPr>
          <p:spPr bwMode="auto">
            <a:xfrm>
              <a:off x="3980484" y="3610448"/>
              <a:ext cx="62879" cy="62879"/>
            </a:xfrm>
            <a:prstGeom prst="ellipse">
              <a:avLst/>
            </a:prstGeom>
            <a:solidFill>
              <a:srgbClr val="60C9FF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885" name="Oval 3884"/>
            <p:cNvSpPr/>
            <p:nvPr/>
          </p:nvSpPr>
          <p:spPr bwMode="auto">
            <a:xfrm>
              <a:off x="4002709" y="3610448"/>
              <a:ext cx="62879" cy="62879"/>
            </a:xfrm>
            <a:prstGeom prst="ellipse">
              <a:avLst/>
            </a:prstGeom>
            <a:solidFill>
              <a:srgbClr val="60C9FF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886" name="Oval 3885"/>
            <p:cNvSpPr/>
            <p:nvPr/>
          </p:nvSpPr>
          <p:spPr bwMode="auto">
            <a:xfrm>
              <a:off x="4031284" y="3610448"/>
              <a:ext cx="62879" cy="62879"/>
            </a:xfrm>
            <a:prstGeom prst="ellipse">
              <a:avLst/>
            </a:prstGeom>
            <a:solidFill>
              <a:srgbClr val="60C9FF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887" name="Oval 3886"/>
            <p:cNvSpPr/>
            <p:nvPr/>
          </p:nvSpPr>
          <p:spPr bwMode="auto">
            <a:xfrm>
              <a:off x="4042397" y="3610448"/>
              <a:ext cx="62879" cy="62879"/>
            </a:xfrm>
            <a:prstGeom prst="ellipse">
              <a:avLst/>
            </a:prstGeom>
            <a:solidFill>
              <a:srgbClr val="60C9FF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888" name="Oval 3887"/>
            <p:cNvSpPr/>
            <p:nvPr/>
          </p:nvSpPr>
          <p:spPr bwMode="auto">
            <a:xfrm>
              <a:off x="3980484" y="3542185"/>
              <a:ext cx="62879" cy="62879"/>
            </a:xfrm>
            <a:prstGeom prst="ellipse">
              <a:avLst/>
            </a:prstGeom>
            <a:solidFill>
              <a:srgbClr val="60C9FF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889" name="Oval 3888"/>
            <p:cNvSpPr/>
            <p:nvPr/>
          </p:nvSpPr>
          <p:spPr bwMode="auto">
            <a:xfrm>
              <a:off x="4002709" y="3542185"/>
              <a:ext cx="62879" cy="62879"/>
            </a:xfrm>
            <a:prstGeom prst="ellipse">
              <a:avLst/>
            </a:prstGeom>
            <a:solidFill>
              <a:srgbClr val="60C9FF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890" name="Oval 3889"/>
            <p:cNvSpPr/>
            <p:nvPr/>
          </p:nvSpPr>
          <p:spPr bwMode="auto">
            <a:xfrm>
              <a:off x="4042397" y="3542185"/>
              <a:ext cx="62879" cy="62879"/>
            </a:xfrm>
            <a:prstGeom prst="ellipse">
              <a:avLst/>
            </a:prstGeom>
            <a:solidFill>
              <a:srgbClr val="60C9FF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891" name="Oval 3890"/>
            <p:cNvSpPr/>
            <p:nvPr/>
          </p:nvSpPr>
          <p:spPr bwMode="auto">
            <a:xfrm>
              <a:off x="3980484" y="3477097"/>
              <a:ext cx="62879" cy="62879"/>
            </a:xfrm>
            <a:prstGeom prst="ellipse">
              <a:avLst/>
            </a:prstGeom>
            <a:solidFill>
              <a:srgbClr val="60C9FF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892" name="Oval 3891"/>
            <p:cNvSpPr/>
            <p:nvPr/>
          </p:nvSpPr>
          <p:spPr bwMode="auto">
            <a:xfrm>
              <a:off x="4002709" y="3477097"/>
              <a:ext cx="62879" cy="62879"/>
            </a:xfrm>
            <a:prstGeom prst="ellipse">
              <a:avLst/>
            </a:prstGeom>
            <a:solidFill>
              <a:srgbClr val="60C9FF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893" name="Oval 3892"/>
            <p:cNvSpPr/>
            <p:nvPr/>
          </p:nvSpPr>
          <p:spPr bwMode="auto">
            <a:xfrm>
              <a:off x="4042397" y="3477097"/>
              <a:ext cx="62879" cy="62879"/>
            </a:xfrm>
            <a:prstGeom prst="ellipse">
              <a:avLst/>
            </a:prstGeom>
            <a:solidFill>
              <a:srgbClr val="60C9FF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894" name="Oval 3893"/>
            <p:cNvSpPr/>
            <p:nvPr/>
          </p:nvSpPr>
          <p:spPr bwMode="auto">
            <a:xfrm>
              <a:off x="3983659" y="3418361"/>
              <a:ext cx="62879" cy="62879"/>
            </a:xfrm>
            <a:prstGeom prst="ellipse">
              <a:avLst/>
            </a:prstGeom>
            <a:solidFill>
              <a:srgbClr val="60C9FF">
                <a:alpha val="51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895" name="Oval 3894"/>
            <p:cNvSpPr/>
            <p:nvPr/>
          </p:nvSpPr>
          <p:spPr bwMode="auto">
            <a:xfrm>
              <a:off x="4011752" y="3422516"/>
              <a:ext cx="62879" cy="62879"/>
            </a:xfrm>
            <a:prstGeom prst="ellipse">
              <a:avLst/>
            </a:prstGeom>
            <a:solidFill>
              <a:srgbClr val="60C9FF">
                <a:alpha val="51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896" name="Oval 3895"/>
            <p:cNvSpPr/>
            <p:nvPr/>
          </p:nvSpPr>
          <p:spPr bwMode="auto">
            <a:xfrm>
              <a:off x="3970959" y="3404493"/>
              <a:ext cx="62879" cy="62879"/>
            </a:xfrm>
            <a:prstGeom prst="ellipse">
              <a:avLst/>
            </a:prstGeom>
            <a:solidFill>
              <a:srgbClr val="60C9FF">
                <a:alpha val="51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897" name="Oval 3896"/>
            <p:cNvSpPr/>
            <p:nvPr/>
          </p:nvSpPr>
          <p:spPr bwMode="auto">
            <a:xfrm>
              <a:off x="3983659" y="3355657"/>
              <a:ext cx="62879" cy="62879"/>
            </a:xfrm>
            <a:prstGeom prst="ellipse">
              <a:avLst/>
            </a:prstGeom>
            <a:solidFill>
              <a:srgbClr val="60C9FF">
                <a:alpha val="35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898" name="Oval 3897"/>
            <p:cNvSpPr/>
            <p:nvPr/>
          </p:nvSpPr>
          <p:spPr bwMode="auto">
            <a:xfrm>
              <a:off x="3999048" y="3397018"/>
              <a:ext cx="62879" cy="62879"/>
            </a:xfrm>
            <a:prstGeom prst="ellipse">
              <a:avLst/>
            </a:prstGeom>
            <a:solidFill>
              <a:srgbClr val="60C9FF">
                <a:alpha val="35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899" name="Oval 3898"/>
            <p:cNvSpPr/>
            <p:nvPr/>
          </p:nvSpPr>
          <p:spPr bwMode="auto">
            <a:xfrm>
              <a:off x="4009059" y="3123967"/>
              <a:ext cx="62879" cy="62879"/>
            </a:xfrm>
            <a:prstGeom prst="ellipse">
              <a:avLst/>
            </a:prstGeom>
            <a:solidFill>
              <a:srgbClr val="60C9FF">
                <a:alpha val="35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900" name="Oval 3899"/>
            <p:cNvSpPr/>
            <p:nvPr/>
          </p:nvSpPr>
          <p:spPr bwMode="auto">
            <a:xfrm>
              <a:off x="3997946" y="3098566"/>
              <a:ext cx="62879" cy="62879"/>
            </a:xfrm>
            <a:prstGeom prst="ellipse">
              <a:avLst/>
            </a:prstGeom>
            <a:solidFill>
              <a:srgbClr val="60C9FF">
                <a:alpha val="35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901" name="Oval 3900"/>
            <p:cNvSpPr/>
            <p:nvPr/>
          </p:nvSpPr>
          <p:spPr bwMode="auto">
            <a:xfrm>
              <a:off x="4037321" y="3004731"/>
              <a:ext cx="62879" cy="62879"/>
            </a:xfrm>
            <a:prstGeom prst="ellipse">
              <a:avLst/>
            </a:prstGeom>
            <a:solidFill>
              <a:srgbClr val="60C9FF">
                <a:alpha val="35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902" name="Oval 3901"/>
            <p:cNvSpPr/>
            <p:nvPr/>
          </p:nvSpPr>
          <p:spPr bwMode="auto">
            <a:xfrm>
              <a:off x="4396409" y="4505798"/>
              <a:ext cx="62879" cy="62879"/>
            </a:xfrm>
            <a:prstGeom prst="ellipse">
              <a:avLst/>
            </a:prstGeom>
            <a:solidFill>
              <a:srgbClr val="E3698A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903" name="Oval 3902"/>
            <p:cNvSpPr/>
            <p:nvPr/>
          </p:nvSpPr>
          <p:spPr bwMode="auto">
            <a:xfrm>
              <a:off x="4415459" y="4505798"/>
              <a:ext cx="62879" cy="62879"/>
            </a:xfrm>
            <a:prstGeom prst="ellipse">
              <a:avLst/>
            </a:prstGeom>
            <a:solidFill>
              <a:srgbClr val="E3698A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904" name="Oval 3903"/>
            <p:cNvSpPr/>
            <p:nvPr/>
          </p:nvSpPr>
          <p:spPr bwMode="auto">
            <a:xfrm>
              <a:off x="4444034" y="4505798"/>
              <a:ext cx="62879" cy="62879"/>
            </a:xfrm>
            <a:prstGeom prst="ellipse">
              <a:avLst/>
            </a:prstGeom>
            <a:solidFill>
              <a:srgbClr val="E3698A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905" name="Oval 3904"/>
            <p:cNvSpPr/>
            <p:nvPr/>
          </p:nvSpPr>
          <p:spPr bwMode="auto">
            <a:xfrm>
              <a:off x="4469434" y="4505798"/>
              <a:ext cx="62879" cy="62879"/>
            </a:xfrm>
            <a:prstGeom prst="ellipse">
              <a:avLst/>
            </a:prstGeom>
            <a:solidFill>
              <a:srgbClr val="E3698A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906" name="Oval 3905"/>
            <p:cNvSpPr/>
            <p:nvPr/>
          </p:nvSpPr>
          <p:spPr bwMode="auto">
            <a:xfrm>
              <a:off x="4412284" y="4439123"/>
              <a:ext cx="62879" cy="62879"/>
            </a:xfrm>
            <a:prstGeom prst="ellipse">
              <a:avLst/>
            </a:prstGeom>
            <a:solidFill>
              <a:srgbClr val="E3698A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907" name="Oval 3906"/>
            <p:cNvSpPr/>
            <p:nvPr/>
          </p:nvSpPr>
          <p:spPr bwMode="auto">
            <a:xfrm>
              <a:off x="4424984" y="4439123"/>
              <a:ext cx="62879" cy="62879"/>
            </a:xfrm>
            <a:prstGeom prst="ellipse">
              <a:avLst/>
            </a:prstGeom>
            <a:solidFill>
              <a:srgbClr val="E3698A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908" name="Oval 3907"/>
            <p:cNvSpPr/>
            <p:nvPr/>
          </p:nvSpPr>
          <p:spPr bwMode="auto">
            <a:xfrm>
              <a:off x="4455146" y="4450236"/>
              <a:ext cx="62879" cy="62879"/>
            </a:xfrm>
            <a:prstGeom prst="ellipse">
              <a:avLst/>
            </a:prstGeom>
            <a:solidFill>
              <a:srgbClr val="E3698A">
                <a:alpha val="62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909" name="Oval 3908"/>
            <p:cNvSpPr/>
            <p:nvPr/>
          </p:nvSpPr>
          <p:spPr bwMode="auto">
            <a:xfrm>
              <a:off x="4391647" y="4153373"/>
              <a:ext cx="62879" cy="62879"/>
            </a:xfrm>
            <a:prstGeom prst="ellipse">
              <a:avLst/>
            </a:prstGeom>
            <a:solidFill>
              <a:srgbClr val="E3698A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910" name="Oval 3909"/>
            <p:cNvSpPr/>
            <p:nvPr/>
          </p:nvSpPr>
          <p:spPr bwMode="auto">
            <a:xfrm>
              <a:off x="4415459" y="4153373"/>
              <a:ext cx="62879" cy="62879"/>
            </a:xfrm>
            <a:prstGeom prst="ellipse">
              <a:avLst/>
            </a:prstGeom>
            <a:solidFill>
              <a:srgbClr val="E3698A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911" name="Oval 3910"/>
            <p:cNvSpPr/>
            <p:nvPr/>
          </p:nvSpPr>
          <p:spPr bwMode="auto">
            <a:xfrm>
              <a:off x="4432921" y="4153373"/>
              <a:ext cx="62879" cy="62879"/>
            </a:xfrm>
            <a:prstGeom prst="ellipse">
              <a:avLst/>
            </a:prstGeom>
            <a:solidFill>
              <a:srgbClr val="E3698A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912" name="Oval 3911"/>
            <p:cNvSpPr/>
            <p:nvPr/>
          </p:nvSpPr>
          <p:spPr bwMode="auto">
            <a:xfrm>
              <a:off x="4458321" y="4153373"/>
              <a:ext cx="62879" cy="62879"/>
            </a:xfrm>
            <a:prstGeom prst="ellipse">
              <a:avLst/>
            </a:prstGeom>
            <a:solidFill>
              <a:srgbClr val="E3698A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913" name="Oval 3912"/>
            <p:cNvSpPr/>
            <p:nvPr/>
          </p:nvSpPr>
          <p:spPr bwMode="auto">
            <a:xfrm>
              <a:off x="4467846" y="4153373"/>
              <a:ext cx="62879" cy="62879"/>
            </a:xfrm>
            <a:prstGeom prst="ellipse">
              <a:avLst/>
            </a:prstGeom>
            <a:solidFill>
              <a:srgbClr val="E3698A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914" name="Oval 3913"/>
            <p:cNvSpPr/>
            <p:nvPr/>
          </p:nvSpPr>
          <p:spPr bwMode="auto">
            <a:xfrm>
              <a:off x="4420221" y="4093048"/>
              <a:ext cx="62879" cy="62879"/>
            </a:xfrm>
            <a:prstGeom prst="ellipse">
              <a:avLst/>
            </a:prstGeom>
            <a:solidFill>
              <a:srgbClr val="E3698A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915" name="Oval 3914"/>
            <p:cNvSpPr/>
            <p:nvPr/>
          </p:nvSpPr>
          <p:spPr bwMode="auto">
            <a:xfrm>
              <a:off x="4440859" y="4093048"/>
              <a:ext cx="62879" cy="62879"/>
            </a:xfrm>
            <a:prstGeom prst="ellipse">
              <a:avLst/>
            </a:prstGeom>
            <a:solidFill>
              <a:srgbClr val="E3698A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916" name="Oval 3915"/>
            <p:cNvSpPr/>
            <p:nvPr/>
          </p:nvSpPr>
          <p:spPr bwMode="auto">
            <a:xfrm>
              <a:off x="4455147" y="4093048"/>
              <a:ext cx="62879" cy="62879"/>
            </a:xfrm>
            <a:prstGeom prst="ellipse">
              <a:avLst/>
            </a:prstGeom>
            <a:solidFill>
              <a:srgbClr val="E3698A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917" name="Oval 3916"/>
            <p:cNvSpPr/>
            <p:nvPr/>
          </p:nvSpPr>
          <p:spPr bwMode="auto">
            <a:xfrm>
              <a:off x="4471022" y="4093048"/>
              <a:ext cx="62879" cy="62879"/>
            </a:xfrm>
            <a:prstGeom prst="ellipse">
              <a:avLst/>
            </a:prstGeom>
            <a:solidFill>
              <a:srgbClr val="E3698A">
                <a:alpha val="39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918" name="Oval 3917"/>
            <p:cNvSpPr/>
            <p:nvPr/>
          </p:nvSpPr>
          <p:spPr bwMode="auto">
            <a:xfrm>
              <a:off x="4393234" y="3953348"/>
              <a:ext cx="62879" cy="62879"/>
            </a:xfrm>
            <a:prstGeom prst="ellipse">
              <a:avLst/>
            </a:prstGeom>
            <a:solidFill>
              <a:srgbClr val="E3698A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919" name="Oval 3918"/>
            <p:cNvSpPr/>
            <p:nvPr/>
          </p:nvSpPr>
          <p:spPr bwMode="auto">
            <a:xfrm>
              <a:off x="4410696" y="3953348"/>
              <a:ext cx="62879" cy="62879"/>
            </a:xfrm>
            <a:prstGeom prst="ellipse">
              <a:avLst/>
            </a:prstGeom>
            <a:solidFill>
              <a:srgbClr val="E3698A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920" name="Oval 3919"/>
            <p:cNvSpPr/>
            <p:nvPr/>
          </p:nvSpPr>
          <p:spPr bwMode="auto">
            <a:xfrm>
              <a:off x="4442446" y="3953348"/>
              <a:ext cx="62879" cy="62879"/>
            </a:xfrm>
            <a:prstGeom prst="ellipse">
              <a:avLst/>
            </a:prstGeom>
            <a:solidFill>
              <a:srgbClr val="E3698A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921" name="Oval 3920"/>
            <p:cNvSpPr/>
            <p:nvPr/>
          </p:nvSpPr>
          <p:spPr bwMode="auto">
            <a:xfrm>
              <a:off x="4459908" y="3953348"/>
              <a:ext cx="62879" cy="62879"/>
            </a:xfrm>
            <a:prstGeom prst="ellipse">
              <a:avLst/>
            </a:prstGeom>
            <a:solidFill>
              <a:srgbClr val="E3698A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922" name="Oval 3921"/>
            <p:cNvSpPr/>
            <p:nvPr/>
          </p:nvSpPr>
          <p:spPr bwMode="auto">
            <a:xfrm>
              <a:off x="4459908" y="3953348"/>
              <a:ext cx="62879" cy="62879"/>
            </a:xfrm>
            <a:prstGeom prst="ellipse">
              <a:avLst/>
            </a:prstGeom>
            <a:solidFill>
              <a:srgbClr val="E3698A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923" name="Oval 3922"/>
            <p:cNvSpPr/>
            <p:nvPr/>
          </p:nvSpPr>
          <p:spPr bwMode="auto">
            <a:xfrm>
              <a:off x="4477370" y="3953348"/>
              <a:ext cx="62879" cy="62879"/>
            </a:xfrm>
            <a:prstGeom prst="ellipse">
              <a:avLst/>
            </a:prstGeom>
            <a:solidFill>
              <a:srgbClr val="E3698A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924" name="Oval 3923"/>
            <p:cNvSpPr/>
            <p:nvPr/>
          </p:nvSpPr>
          <p:spPr bwMode="auto">
            <a:xfrm>
              <a:off x="4393233" y="3894611"/>
              <a:ext cx="62879" cy="62879"/>
            </a:xfrm>
            <a:prstGeom prst="ellipse">
              <a:avLst/>
            </a:prstGeom>
            <a:solidFill>
              <a:srgbClr val="E3698A">
                <a:alpha val="46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925" name="Oval 3924"/>
            <p:cNvSpPr/>
            <p:nvPr/>
          </p:nvSpPr>
          <p:spPr bwMode="auto">
            <a:xfrm>
              <a:off x="4417046" y="3894611"/>
              <a:ext cx="62879" cy="62879"/>
            </a:xfrm>
            <a:prstGeom prst="ellipse">
              <a:avLst/>
            </a:prstGeom>
            <a:solidFill>
              <a:srgbClr val="E3698A">
                <a:alpha val="46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926" name="Oval 3925"/>
            <p:cNvSpPr/>
            <p:nvPr/>
          </p:nvSpPr>
          <p:spPr bwMode="auto">
            <a:xfrm>
              <a:off x="4434508" y="3894611"/>
              <a:ext cx="62879" cy="62879"/>
            </a:xfrm>
            <a:prstGeom prst="ellipse">
              <a:avLst/>
            </a:prstGeom>
            <a:solidFill>
              <a:srgbClr val="E3698A">
                <a:alpha val="46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927" name="Oval 3926"/>
            <p:cNvSpPr/>
            <p:nvPr/>
          </p:nvSpPr>
          <p:spPr bwMode="auto">
            <a:xfrm>
              <a:off x="4469433" y="3894611"/>
              <a:ext cx="62879" cy="62879"/>
            </a:xfrm>
            <a:prstGeom prst="ellipse">
              <a:avLst/>
            </a:prstGeom>
            <a:solidFill>
              <a:srgbClr val="E3698A">
                <a:alpha val="46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928" name="Oval 3927"/>
            <p:cNvSpPr/>
            <p:nvPr/>
          </p:nvSpPr>
          <p:spPr bwMode="auto">
            <a:xfrm>
              <a:off x="4410696" y="3810473"/>
              <a:ext cx="62879" cy="62879"/>
            </a:xfrm>
            <a:prstGeom prst="ellipse">
              <a:avLst/>
            </a:prstGeom>
            <a:solidFill>
              <a:srgbClr val="E3698A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929" name="Oval 3928"/>
            <p:cNvSpPr/>
            <p:nvPr/>
          </p:nvSpPr>
          <p:spPr bwMode="auto">
            <a:xfrm>
              <a:off x="4477370" y="3810473"/>
              <a:ext cx="62879" cy="62879"/>
            </a:xfrm>
            <a:prstGeom prst="ellipse">
              <a:avLst/>
            </a:prstGeom>
            <a:solidFill>
              <a:srgbClr val="E3698A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930" name="Oval 3929"/>
            <p:cNvSpPr/>
            <p:nvPr/>
          </p:nvSpPr>
          <p:spPr bwMode="auto">
            <a:xfrm>
              <a:off x="4442445" y="3810473"/>
              <a:ext cx="62879" cy="62879"/>
            </a:xfrm>
            <a:prstGeom prst="ellipse">
              <a:avLst/>
            </a:prstGeom>
            <a:solidFill>
              <a:srgbClr val="E3698A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931" name="Oval 3930"/>
            <p:cNvSpPr/>
            <p:nvPr/>
          </p:nvSpPr>
          <p:spPr bwMode="auto">
            <a:xfrm>
              <a:off x="4396408" y="3810473"/>
              <a:ext cx="62879" cy="62879"/>
            </a:xfrm>
            <a:prstGeom prst="ellipse">
              <a:avLst/>
            </a:prstGeom>
            <a:solidFill>
              <a:srgbClr val="E3698A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932" name="Oval 3931"/>
            <p:cNvSpPr/>
            <p:nvPr/>
          </p:nvSpPr>
          <p:spPr bwMode="auto">
            <a:xfrm>
              <a:off x="4402758" y="3753322"/>
              <a:ext cx="62879" cy="62879"/>
            </a:xfrm>
            <a:prstGeom prst="ellipse">
              <a:avLst/>
            </a:prstGeom>
            <a:solidFill>
              <a:srgbClr val="E3698A">
                <a:alpha val="46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933" name="Oval 3932"/>
            <p:cNvSpPr/>
            <p:nvPr/>
          </p:nvSpPr>
          <p:spPr bwMode="auto">
            <a:xfrm>
              <a:off x="4421808" y="3753322"/>
              <a:ext cx="62879" cy="62879"/>
            </a:xfrm>
            <a:prstGeom prst="ellipse">
              <a:avLst/>
            </a:prstGeom>
            <a:solidFill>
              <a:srgbClr val="E3698A">
                <a:alpha val="46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934" name="Oval 3933"/>
            <p:cNvSpPr/>
            <p:nvPr/>
          </p:nvSpPr>
          <p:spPr bwMode="auto">
            <a:xfrm>
              <a:off x="4450383" y="3753322"/>
              <a:ext cx="62879" cy="62879"/>
            </a:xfrm>
            <a:prstGeom prst="ellipse">
              <a:avLst/>
            </a:prstGeom>
            <a:solidFill>
              <a:srgbClr val="E3698A">
                <a:alpha val="46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935" name="Oval 3934"/>
            <p:cNvSpPr/>
            <p:nvPr/>
          </p:nvSpPr>
          <p:spPr bwMode="auto">
            <a:xfrm>
              <a:off x="4466258" y="3521547"/>
              <a:ext cx="62879" cy="62879"/>
            </a:xfrm>
            <a:prstGeom prst="ellipse">
              <a:avLst/>
            </a:prstGeom>
            <a:solidFill>
              <a:srgbClr val="E3698A">
                <a:alpha val="46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936" name="Oval 3935"/>
            <p:cNvSpPr/>
            <p:nvPr/>
          </p:nvSpPr>
          <p:spPr bwMode="auto">
            <a:xfrm>
              <a:off x="4477370" y="3699349"/>
              <a:ext cx="62879" cy="62879"/>
            </a:xfrm>
            <a:prstGeom prst="ellipse">
              <a:avLst/>
            </a:prstGeom>
            <a:solidFill>
              <a:srgbClr val="E3698A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937" name="Oval 3936"/>
            <p:cNvSpPr/>
            <p:nvPr/>
          </p:nvSpPr>
          <p:spPr bwMode="auto">
            <a:xfrm>
              <a:off x="4442445" y="3699349"/>
              <a:ext cx="62879" cy="62879"/>
            </a:xfrm>
            <a:prstGeom prst="ellipse">
              <a:avLst/>
            </a:prstGeom>
            <a:solidFill>
              <a:srgbClr val="E3698A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938" name="Oval 3937"/>
            <p:cNvSpPr/>
            <p:nvPr/>
          </p:nvSpPr>
          <p:spPr bwMode="auto">
            <a:xfrm>
              <a:off x="4396408" y="3699349"/>
              <a:ext cx="62879" cy="62879"/>
            </a:xfrm>
            <a:prstGeom prst="ellipse">
              <a:avLst/>
            </a:prstGeom>
            <a:solidFill>
              <a:srgbClr val="E3698A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939" name="Oval 3938"/>
            <p:cNvSpPr/>
            <p:nvPr/>
          </p:nvSpPr>
          <p:spPr bwMode="auto">
            <a:xfrm>
              <a:off x="4466258" y="3661248"/>
              <a:ext cx="62879" cy="62879"/>
            </a:xfrm>
            <a:prstGeom prst="ellipse">
              <a:avLst/>
            </a:prstGeom>
            <a:solidFill>
              <a:srgbClr val="E3698A">
                <a:alpha val="46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940" name="Oval 3939"/>
            <p:cNvSpPr/>
            <p:nvPr/>
          </p:nvSpPr>
          <p:spPr bwMode="auto">
            <a:xfrm>
              <a:off x="4434508" y="3661248"/>
              <a:ext cx="62879" cy="62879"/>
            </a:xfrm>
            <a:prstGeom prst="ellipse">
              <a:avLst/>
            </a:prstGeom>
            <a:solidFill>
              <a:srgbClr val="E3698A">
                <a:alpha val="46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941" name="Oval 3940"/>
            <p:cNvSpPr/>
            <p:nvPr/>
          </p:nvSpPr>
          <p:spPr bwMode="auto">
            <a:xfrm>
              <a:off x="4418633" y="3699349"/>
              <a:ext cx="62879" cy="62879"/>
            </a:xfrm>
            <a:prstGeom prst="ellipse">
              <a:avLst/>
            </a:prstGeom>
            <a:solidFill>
              <a:srgbClr val="E3698A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942" name="Oval 3941"/>
            <p:cNvSpPr/>
            <p:nvPr/>
          </p:nvSpPr>
          <p:spPr bwMode="auto">
            <a:xfrm>
              <a:off x="4437682" y="3575523"/>
              <a:ext cx="62879" cy="62879"/>
            </a:xfrm>
            <a:prstGeom prst="ellipse">
              <a:avLst/>
            </a:prstGeom>
            <a:solidFill>
              <a:srgbClr val="E3698A">
                <a:alpha val="36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943" name="Oval 3942"/>
            <p:cNvSpPr/>
            <p:nvPr/>
          </p:nvSpPr>
          <p:spPr bwMode="auto">
            <a:xfrm>
              <a:off x="4442445" y="3540598"/>
              <a:ext cx="62879" cy="62879"/>
            </a:xfrm>
            <a:prstGeom prst="ellipse">
              <a:avLst/>
            </a:prstGeom>
            <a:solidFill>
              <a:srgbClr val="E3698A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944" name="Oval 3943"/>
            <p:cNvSpPr/>
            <p:nvPr/>
          </p:nvSpPr>
          <p:spPr bwMode="auto">
            <a:xfrm>
              <a:off x="4396408" y="3540598"/>
              <a:ext cx="62879" cy="62879"/>
            </a:xfrm>
            <a:prstGeom prst="ellipse">
              <a:avLst/>
            </a:prstGeom>
            <a:solidFill>
              <a:srgbClr val="E3698A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945" name="Oval 3944"/>
            <p:cNvSpPr/>
            <p:nvPr/>
          </p:nvSpPr>
          <p:spPr bwMode="auto">
            <a:xfrm>
              <a:off x="4418633" y="3540598"/>
              <a:ext cx="62879" cy="62879"/>
            </a:xfrm>
            <a:prstGeom prst="ellipse">
              <a:avLst/>
            </a:prstGeom>
            <a:solidFill>
              <a:srgbClr val="E3698A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946" name="Oval 3945"/>
            <p:cNvSpPr/>
            <p:nvPr/>
          </p:nvSpPr>
          <p:spPr bwMode="auto">
            <a:xfrm>
              <a:off x="4432921" y="3485036"/>
              <a:ext cx="62879" cy="62879"/>
            </a:xfrm>
            <a:prstGeom prst="ellipse">
              <a:avLst/>
            </a:prstGeom>
            <a:solidFill>
              <a:srgbClr val="E3698A">
                <a:alpha val="82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947" name="Oval 3946"/>
            <p:cNvSpPr/>
            <p:nvPr/>
          </p:nvSpPr>
          <p:spPr bwMode="auto">
            <a:xfrm>
              <a:off x="4455146" y="3485036"/>
              <a:ext cx="62879" cy="62879"/>
            </a:xfrm>
            <a:prstGeom prst="ellipse">
              <a:avLst/>
            </a:prstGeom>
            <a:solidFill>
              <a:srgbClr val="E3698A">
                <a:alpha val="82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948" name="Oval 3947"/>
            <p:cNvSpPr/>
            <p:nvPr/>
          </p:nvSpPr>
          <p:spPr bwMode="auto">
            <a:xfrm>
              <a:off x="4405934" y="3416774"/>
              <a:ext cx="62879" cy="62879"/>
            </a:xfrm>
            <a:prstGeom prst="ellipse">
              <a:avLst/>
            </a:prstGeom>
            <a:solidFill>
              <a:srgbClr val="E3698A">
                <a:alpha val="22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949" name="Oval 3948"/>
            <p:cNvSpPr/>
            <p:nvPr/>
          </p:nvSpPr>
          <p:spPr bwMode="auto">
            <a:xfrm>
              <a:off x="4440859" y="3416774"/>
              <a:ext cx="62879" cy="62879"/>
            </a:xfrm>
            <a:prstGeom prst="ellipse">
              <a:avLst/>
            </a:prstGeom>
            <a:solidFill>
              <a:srgbClr val="E3698A">
                <a:alpha val="75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950" name="Oval 3949"/>
            <p:cNvSpPr/>
            <p:nvPr/>
          </p:nvSpPr>
          <p:spPr bwMode="auto">
            <a:xfrm>
              <a:off x="4471021" y="3416774"/>
              <a:ext cx="62879" cy="62879"/>
            </a:xfrm>
            <a:prstGeom prst="ellipse">
              <a:avLst/>
            </a:prstGeom>
            <a:solidFill>
              <a:srgbClr val="E3698A">
                <a:alpha val="58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951" name="Oval 3950"/>
            <p:cNvSpPr/>
            <p:nvPr/>
          </p:nvSpPr>
          <p:spPr bwMode="auto">
            <a:xfrm>
              <a:off x="4456734" y="3369149"/>
              <a:ext cx="62879" cy="62879"/>
            </a:xfrm>
            <a:prstGeom prst="ellipse">
              <a:avLst/>
            </a:prstGeom>
            <a:solidFill>
              <a:srgbClr val="E3698A">
                <a:alpha val="64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952" name="Oval 3951"/>
            <p:cNvSpPr/>
            <p:nvPr/>
          </p:nvSpPr>
          <p:spPr bwMode="auto">
            <a:xfrm>
              <a:off x="4410696" y="3319936"/>
              <a:ext cx="62879" cy="62879"/>
            </a:xfrm>
            <a:prstGeom prst="ellipse">
              <a:avLst/>
            </a:prstGeom>
            <a:solidFill>
              <a:srgbClr val="E3698A">
                <a:alpha val="22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953" name="Oval 3952"/>
            <p:cNvSpPr/>
            <p:nvPr/>
          </p:nvSpPr>
          <p:spPr bwMode="auto">
            <a:xfrm>
              <a:off x="4437684" y="3319936"/>
              <a:ext cx="62879" cy="62879"/>
            </a:xfrm>
            <a:prstGeom prst="ellipse">
              <a:avLst/>
            </a:prstGeom>
            <a:solidFill>
              <a:srgbClr val="E3698A">
                <a:alpha val="80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954" name="Oval 3953"/>
            <p:cNvSpPr/>
            <p:nvPr/>
          </p:nvSpPr>
          <p:spPr bwMode="auto">
            <a:xfrm>
              <a:off x="4466259" y="3319936"/>
              <a:ext cx="62879" cy="62879"/>
            </a:xfrm>
            <a:prstGeom prst="ellipse">
              <a:avLst/>
            </a:prstGeom>
            <a:solidFill>
              <a:srgbClr val="E3698A">
                <a:alpha val="22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955" name="Oval 3954"/>
            <p:cNvSpPr/>
            <p:nvPr/>
          </p:nvSpPr>
          <p:spPr bwMode="auto">
            <a:xfrm>
              <a:off x="4455146" y="3275486"/>
              <a:ext cx="62879" cy="62879"/>
            </a:xfrm>
            <a:prstGeom prst="ellipse">
              <a:avLst/>
            </a:prstGeom>
            <a:solidFill>
              <a:srgbClr val="E3698A">
                <a:alpha val="22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956" name="Oval 3955"/>
            <p:cNvSpPr/>
            <p:nvPr/>
          </p:nvSpPr>
          <p:spPr bwMode="auto">
            <a:xfrm>
              <a:off x="4431334" y="3275486"/>
              <a:ext cx="62879" cy="62879"/>
            </a:xfrm>
            <a:prstGeom prst="ellipse">
              <a:avLst/>
            </a:prstGeom>
            <a:solidFill>
              <a:srgbClr val="E3698A">
                <a:alpha val="22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957" name="Oval 3956"/>
            <p:cNvSpPr/>
            <p:nvPr/>
          </p:nvSpPr>
          <p:spPr bwMode="auto">
            <a:xfrm>
              <a:off x="4417046" y="3285016"/>
              <a:ext cx="62879" cy="62879"/>
            </a:xfrm>
            <a:prstGeom prst="ellipse">
              <a:avLst/>
            </a:prstGeom>
            <a:solidFill>
              <a:srgbClr val="E3698A">
                <a:alpha val="22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958" name="Oval 3957"/>
            <p:cNvSpPr/>
            <p:nvPr/>
          </p:nvSpPr>
          <p:spPr bwMode="auto">
            <a:xfrm>
              <a:off x="4463083" y="3285016"/>
              <a:ext cx="62879" cy="62879"/>
            </a:xfrm>
            <a:prstGeom prst="ellipse">
              <a:avLst/>
            </a:prstGeom>
            <a:solidFill>
              <a:srgbClr val="E3698A">
                <a:alpha val="22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959" name="Oval 3958"/>
            <p:cNvSpPr/>
            <p:nvPr/>
          </p:nvSpPr>
          <p:spPr bwMode="auto">
            <a:xfrm>
              <a:off x="4440858" y="2956251"/>
              <a:ext cx="62879" cy="62879"/>
            </a:xfrm>
            <a:prstGeom prst="ellipse">
              <a:avLst/>
            </a:prstGeom>
            <a:solidFill>
              <a:srgbClr val="E3698A">
                <a:alpha val="38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960" name="Oval 3959"/>
            <p:cNvSpPr/>
            <p:nvPr/>
          </p:nvSpPr>
          <p:spPr bwMode="auto">
            <a:xfrm>
              <a:off x="4440858" y="2567313"/>
              <a:ext cx="62879" cy="62879"/>
            </a:xfrm>
            <a:prstGeom prst="ellipse">
              <a:avLst/>
            </a:prstGeom>
            <a:solidFill>
              <a:srgbClr val="E3698A">
                <a:alpha val="38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961" name="Oval 3960"/>
            <p:cNvSpPr/>
            <p:nvPr/>
          </p:nvSpPr>
          <p:spPr bwMode="auto">
            <a:xfrm>
              <a:off x="4445621" y="2511751"/>
              <a:ext cx="62879" cy="62879"/>
            </a:xfrm>
            <a:prstGeom prst="ellipse">
              <a:avLst/>
            </a:prstGeom>
            <a:solidFill>
              <a:srgbClr val="E3698A">
                <a:alpha val="38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962" name="Oval 3961"/>
            <p:cNvSpPr/>
            <p:nvPr/>
          </p:nvSpPr>
          <p:spPr bwMode="auto">
            <a:xfrm>
              <a:off x="4456734" y="2029151"/>
              <a:ext cx="62879" cy="62879"/>
            </a:xfrm>
            <a:prstGeom prst="ellipse">
              <a:avLst/>
            </a:prstGeom>
            <a:solidFill>
              <a:srgbClr val="E3698A">
                <a:alpha val="42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963" name="Oval 3962"/>
            <p:cNvSpPr/>
            <p:nvPr/>
          </p:nvSpPr>
          <p:spPr bwMode="auto">
            <a:xfrm>
              <a:off x="4458322" y="3450112"/>
              <a:ext cx="62879" cy="62879"/>
            </a:xfrm>
            <a:prstGeom prst="ellipse">
              <a:avLst/>
            </a:prstGeom>
            <a:solidFill>
              <a:srgbClr val="E3698A">
                <a:alpha val="22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964" name="Oval 3963"/>
            <p:cNvSpPr/>
            <p:nvPr/>
          </p:nvSpPr>
          <p:spPr bwMode="auto">
            <a:xfrm>
              <a:off x="4820270" y="4507385"/>
              <a:ext cx="62879" cy="62879"/>
            </a:xfrm>
            <a:prstGeom prst="ellipse">
              <a:avLst/>
            </a:prstGeom>
            <a:solidFill>
              <a:srgbClr val="8ED24B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965" name="Oval 3964"/>
            <p:cNvSpPr/>
            <p:nvPr/>
          </p:nvSpPr>
          <p:spPr bwMode="auto">
            <a:xfrm>
              <a:off x="4842495" y="4507385"/>
              <a:ext cx="62879" cy="62879"/>
            </a:xfrm>
            <a:prstGeom prst="ellipse">
              <a:avLst/>
            </a:prstGeom>
            <a:solidFill>
              <a:srgbClr val="8ED24B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966" name="Oval 3965"/>
            <p:cNvSpPr/>
            <p:nvPr/>
          </p:nvSpPr>
          <p:spPr bwMode="auto">
            <a:xfrm>
              <a:off x="4866308" y="4507385"/>
              <a:ext cx="62879" cy="62879"/>
            </a:xfrm>
            <a:prstGeom prst="ellipse">
              <a:avLst/>
            </a:prstGeom>
            <a:solidFill>
              <a:srgbClr val="8ED24B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967" name="Oval 3966"/>
            <p:cNvSpPr/>
            <p:nvPr/>
          </p:nvSpPr>
          <p:spPr bwMode="auto">
            <a:xfrm>
              <a:off x="4886946" y="4507385"/>
              <a:ext cx="62879" cy="62879"/>
            </a:xfrm>
            <a:prstGeom prst="ellipse">
              <a:avLst/>
            </a:prstGeom>
            <a:solidFill>
              <a:srgbClr val="8ED24B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968" name="Oval 3967"/>
            <p:cNvSpPr/>
            <p:nvPr/>
          </p:nvSpPr>
          <p:spPr bwMode="auto">
            <a:xfrm>
              <a:off x="4886946" y="4445472"/>
              <a:ext cx="62879" cy="62879"/>
            </a:xfrm>
            <a:prstGeom prst="ellipse">
              <a:avLst/>
            </a:prstGeom>
            <a:solidFill>
              <a:srgbClr val="8ED24B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969" name="Oval 3968"/>
            <p:cNvSpPr/>
            <p:nvPr/>
          </p:nvSpPr>
          <p:spPr bwMode="auto">
            <a:xfrm>
              <a:off x="4863133" y="4445472"/>
              <a:ext cx="62879" cy="62879"/>
            </a:xfrm>
            <a:prstGeom prst="ellipse">
              <a:avLst/>
            </a:prstGeom>
            <a:solidFill>
              <a:srgbClr val="8ED24B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970" name="Oval 3969"/>
            <p:cNvSpPr/>
            <p:nvPr/>
          </p:nvSpPr>
          <p:spPr bwMode="auto">
            <a:xfrm>
              <a:off x="4844083" y="4445472"/>
              <a:ext cx="62879" cy="62879"/>
            </a:xfrm>
            <a:prstGeom prst="ellipse">
              <a:avLst/>
            </a:prstGeom>
            <a:solidFill>
              <a:srgbClr val="8ED24B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971" name="Oval 3970"/>
            <p:cNvSpPr/>
            <p:nvPr/>
          </p:nvSpPr>
          <p:spPr bwMode="auto">
            <a:xfrm>
              <a:off x="4818683" y="4445472"/>
              <a:ext cx="62879" cy="62879"/>
            </a:xfrm>
            <a:prstGeom prst="ellipse">
              <a:avLst/>
            </a:prstGeom>
            <a:solidFill>
              <a:srgbClr val="8ED24B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972" name="Oval 3971"/>
            <p:cNvSpPr/>
            <p:nvPr/>
          </p:nvSpPr>
          <p:spPr bwMode="auto">
            <a:xfrm>
              <a:off x="4818683" y="4178773"/>
              <a:ext cx="62879" cy="62879"/>
            </a:xfrm>
            <a:prstGeom prst="ellipse">
              <a:avLst/>
            </a:prstGeom>
            <a:solidFill>
              <a:srgbClr val="8ED24B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973" name="Oval 3972"/>
            <p:cNvSpPr/>
            <p:nvPr/>
          </p:nvSpPr>
          <p:spPr bwMode="auto">
            <a:xfrm>
              <a:off x="4839321" y="4178773"/>
              <a:ext cx="62879" cy="62879"/>
            </a:xfrm>
            <a:prstGeom prst="ellipse">
              <a:avLst/>
            </a:prstGeom>
            <a:solidFill>
              <a:srgbClr val="8ED24B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974" name="Oval 3973"/>
            <p:cNvSpPr/>
            <p:nvPr/>
          </p:nvSpPr>
          <p:spPr bwMode="auto">
            <a:xfrm>
              <a:off x="4863134" y="4178773"/>
              <a:ext cx="62879" cy="62879"/>
            </a:xfrm>
            <a:prstGeom prst="ellipse">
              <a:avLst/>
            </a:prstGeom>
            <a:solidFill>
              <a:srgbClr val="8ED24B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975" name="Oval 3974"/>
            <p:cNvSpPr/>
            <p:nvPr/>
          </p:nvSpPr>
          <p:spPr bwMode="auto">
            <a:xfrm>
              <a:off x="4880596" y="4178773"/>
              <a:ext cx="62879" cy="62879"/>
            </a:xfrm>
            <a:prstGeom prst="ellipse">
              <a:avLst/>
            </a:prstGeom>
            <a:solidFill>
              <a:srgbClr val="8ED24B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976" name="Oval 3975"/>
            <p:cNvSpPr/>
            <p:nvPr/>
          </p:nvSpPr>
          <p:spPr bwMode="auto">
            <a:xfrm>
              <a:off x="4880596" y="4118449"/>
              <a:ext cx="62879" cy="62879"/>
            </a:xfrm>
            <a:prstGeom prst="ellipse">
              <a:avLst/>
            </a:prstGeom>
            <a:solidFill>
              <a:srgbClr val="8ED24B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977" name="Oval 3976"/>
            <p:cNvSpPr/>
            <p:nvPr/>
          </p:nvSpPr>
          <p:spPr bwMode="auto">
            <a:xfrm>
              <a:off x="4863134" y="4118449"/>
              <a:ext cx="62879" cy="62879"/>
            </a:xfrm>
            <a:prstGeom prst="ellipse">
              <a:avLst/>
            </a:prstGeom>
            <a:solidFill>
              <a:srgbClr val="8ED24B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978" name="Oval 3977"/>
            <p:cNvSpPr/>
            <p:nvPr/>
          </p:nvSpPr>
          <p:spPr bwMode="auto">
            <a:xfrm>
              <a:off x="4839321" y="4118449"/>
              <a:ext cx="62879" cy="62879"/>
            </a:xfrm>
            <a:prstGeom prst="ellipse">
              <a:avLst/>
            </a:prstGeom>
            <a:solidFill>
              <a:srgbClr val="8ED24B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979" name="Oval 3978"/>
            <p:cNvSpPr/>
            <p:nvPr/>
          </p:nvSpPr>
          <p:spPr bwMode="auto">
            <a:xfrm>
              <a:off x="4815509" y="4118449"/>
              <a:ext cx="62879" cy="62879"/>
            </a:xfrm>
            <a:prstGeom prst="ellipse">
              <a:avLst/>
            </a:prstGeom>
            <a:solidFill>
              <a:srgbClr val="8ED24B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980" name="Oval 3979"/>
            <p:cNvSpPr/>
            <p:nvPr/>
          </p:nvSpPr>
          <p:spPr bwMode="auto">
            <a:xfrm>
              <a:off x="4815509" y="3978748"/>
              <a:ext cx="62879" cy="62879"/>
            </a:xfrm>
            <a:prstGeom prst="ellipse">
              <a:avLst/>
            </a:prstGeom>
            <a:solidFill>
              <a:srgbClr val="8ED24B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981" name="Oval 3980"/>
            <p:cNvSpPr/>
            <p:nvPr/>
          </p:nvSpPr>
          <p:spPr bwMode="auto">
            <a:xfrm>
              <a:off x="4840909" y="3978748"/>
              <a:ext cx="62879" cy="62879"/>
            </a:xfrm>
            <a:prstGeom prst="ellipse">
              <a:avLst/>
            </a:prstGeom>
            <a:solidFill>
              <a:srgbClr val="8ED24B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982" name="Oval 3981"/>
            <p:cNvSpPr/>
            <p:nvPr/>
          </p:nvSpPr>
          <p:spPr bwMode="auto">
            <a:xfrm>
              <a:off x="4864721" y="3978748"/>
              <a:ext cx="62879" cy="62879"/>
            </a:xfrm>
            <a:prstGeom prst="ellipse">
              <a:avLst/>
            </a:prstGeom>
            <a:solidFill>
              <a:srgbClr val="8ED24B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983" name="Oval 3982"/>
            <p:cNvSpPr/>
            <p:nvPr/>
          </p:nvSpPr>
          <p:spPr bwMode="auto">
            <a:xfrm>
              <a:off x="4886946" y="3978748"/>
              <a:ext cx="62879" cy="62879"/>
            </a:xfrm>
            <a:prstGeom prst="ellipse">
              <a:avLst/>
            </a:prstGeom>
            <a:solidFill>
              <a:srgbClr val="8ED24B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984" name="Oval 3983"/>
            <p:cNvSpPr/>
            <p:nvPr/>
          </p:nvSpPr>
          <p:spPr bwMode="auto">
            <a:xfrm>
              <a:off x="4886946" y="3921598"/>
              <a:ext cx="62879" cy="62879"/>
            </a:xfrm>
            <a:prstGeom prst="ellipse">
              <a:avLst/>
            </a:prstGeom>
            <a:solidFill>
              <a:srgbClr val="8ED24B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985" name="Oval 3984"/>
            <p:cNvSpPr/>
            <p:nvPr/>
          </p:nvSpPr>
          <p:spPr bwMode="auto">
            <a:xfrm>
              <a:off x="4866309" y="3921598"/>
              <a:ext cx="62879" cy="62879"/>
            </a:xfrm>
            <a:prstGeom prst="ellipse">
              <a:avLst/>
            </a:prstGeom>
            <a:solidFill>
              <a:srgbClr val="8ED24B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986" name="Oval 3985"/>
            <p:cNvSpPr/>
            <p:nvPr/>
          </p:nvSpPr>
          <p:spPr bwMode="auto">
            <a:xfrm>
              <a:off x="4837734" y="3921598"/>
              <a:ext cx="62879" cy="62879"/>
            </a:xfrm>
            <a:prstGeom prst="ellipse">
              <a:avLst/>
            </a:prstGeom>
            <a:solidFill>
              <a:srgbClr val="8ED24B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987" name="Oval 3986"/>
            <p:cNvSpPr/>
            <p:nvPr/>
          </p:nvSpPr>
          <p:spPr bwMode="auto">
            <a:xfrm>
              <a:off x="4817097" y="3921598"/>
              <a:ext cx="62879" cy="62879"/>
            </a:xfrm>
            <a:prstGeom prst="ellipse">
              <a:avLst/>
            </a:prstGeom>
            <a:solidFill>
              <a:srgbClr val="8ED24B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988" name="Oval 3987"/>
            <p:cNvSpPr/>
            <p:nvPr/>
          </p:nvSpPr>
          <p:spPr bwMode="auto">
            <a:xfrm>
              <a:off x="4817097" y="3842223"/>
              <a:ext cx="62879" cy="62879"/>
            </a:xfrm>
            <a:prstGeom prst="ellipse">
              <a:avLst/>
            </a:prstGeom>
            <a:solidFill>
              <a:srgbClr val="8ED24B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989" name="Oval 3988"/>
            <p:cNvSpPr/>
            <p:nvPr/>
          </p:nvSpPr>
          <p:spPr bwMode="auto">
            <a:xfrm>
              <a:off x="4839322" y="3842223"/>
              <a:ext cx="62879" cy="62879"/>
            </a:xfrm>
            <a:prstGeom prst="ellipse">
              <a:avLst/>
            </a:prstGeom>
            <a:solidFill>
              <a:srgbClr val="8ED24B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990" name="Oval 3989"/>
            <p:cNvSpPr/>
            <p:nvPr/>
          </p:nvSpPr>
          <p:spPr bwMode="auto">
            <a:xfrm>
              <a:off x="4852022" y="3842223"/>
              <a:ext cx="62879" cy="62879"/>
            </a:xfrm>
            <a:prstGeom prst="ellipse">
              <a:avLst/>
            </a:prstGeom>
            <a:solidFill>
              <a:srgbClr val="8ED24B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991" name="Oval 3990"/>
            <p:cNvSpPr/>
            <p:nvPr/>
          </p:nvSpPr>
          <p:spPr bwMode="auto">
            <a:xfrm>
              <a:off x="4869485" y="3842223"/>
              <a:ext cx="62879" cy="62879"/>
            </a:xfrm>
            <a:prstGeom prst="ellipse">
              <a:avLst/>
            </a:prstGeom>
            <a:solidFill>
              <a:srgbClr val="8ED24B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992" name="Oval 3991"/>
            <p:cNvSpPr/>
            <p:nvPr/>
          </p:nvSpPr>
          <p:spPr bwMode="auto">
            <a:xfrm>
              <a:off x="4885360" y="3842223"/>
              <a:ext cx="62879" cy="62879"/>
            </a:xfrm>
            <a:prstGeom prst="ellipse">
              <a:avLst/>
            </a:prstGeom>
            <a:solidFill>
              <a:srgbClr val="8ED24B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993" name="Oval 3992"/>
            <p:cNvSpPr/>
            <p:nvPr/>
          </p:nvSpPr>
          <p:spPr bwMode="auto">
            <a:xfrm>
              <a:off x="4839322" y="3783485"/>
              <a:ext cx="62879" cy="62879"/>
            </a:xfrm>
            <a:prstGeom prst="ellipse">
              <a:avLst/>
            </a:prstGeom>
            <a:solidFill>
              <a:srgbClr val="8ED24B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994" name="Oval 3993"/>
            <p:cNvSpPr/>
            <p:nvPr/>
          </p:nvSpPr>
          <p:spPr bwMode="auto">
            <a:xfrm>
              <a:off x="4869485" y="3783485"/>
              <a:ext cx="62879" cy="62879"/>
            </a:xfrm>
            <a:prstGeom prst="ellipse">
              <a:avLst/>
            </a:prstGeom>
            <a:solidFill>
              <a:srgbClr val="8ED24B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995" name="Oval 3994"/>
            <p:cNvSpPr/>
            <p:nvPr/>
          </p:nvSpPr>
          <p:spPr bwMode="auto">
            <a:xfrm>
              <a:off x="4885360" y="3783485"/>
              <a:ext cx="62879" cy="62879"/>
            </a:xfrm>
            <a:prstGeom prst="ellipse">
              <a:avLst/>
            </a:prstGeom>
            <a:solidFill>
              <a:srgbClr val="8ED24B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996" name="Oval 3995"/>
            <p:cNvSpPr/>
            <p:nvPr/>
          </p:nvSpPr>
          <p:spPr bwMode="auto">
            <a:xfrm>
              <a:off x="4817097" y="3783485"/>
              <a:ext cx="62879" cy="62879"/>
            </a:xfrm>
            <a:prstGeom prst="ellipse">
              <a:avLst/>
            </a:prstGeom>
            <a:solidFill>
              <a:srgbClr val="8ED24B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997" name="Oval 3996"/>
            <p:cNvSpPr/>
            <p:nvPr/>
          </p:nvSpPr>
          <p:spPr bwMode="auto">
            <a:xfrm>
              <a:off x="4817097" y="3732685"/>
              <a:ext cx="62879" cy="62879"/>
            </a:xfrm>
            <a:prstGeom prst="ellipse">
              <a:avLst/>
            </a:prstGeom>
            <a:solidFill>
              <a:srgbClr val="8ED24B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998" name="Oval 3997"/>
            <p:cNvSpPr/>
            <p:nvPr/>
          </p:nvSpPr>
          <p:spPr bwMode="auto">
            <a:xfrm>
              <a:off x="4840909" y="3732685"/>
              <a:ext cx="62879" cy="62879"/>
            </a:xfrm>
            <a:prstGeom prst="ellipse">
              <a:avLst/>
            </a:prstGeom>
            <a:solidFill>
              <a:srgbClr val="8ED24B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3999" name="Oval 3998"/>
            <p:cNvSpPr/>
            <p:nvPr/>
          </p:nvSpPr>
          <p:spPr bwMode="auto">
            <a:xfrm>
              <a:off x="4861546" y="3732685"/>
              <a:ext cx="62879" cy="62879"/>
            </a:xfrm>
            <a:prstGeom prst="ellipse">
              <a:avLst/>
            </a:prstGeom>
            <a:solidFill>
              <a:srgbClr val="8ED24B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000" name="Oval 3999"/>
            <p:cNvSpPr/>
            <p:nvPr/>
          </p:nvSpPr>
          <p:spPr bwMode="auto">
            <a:xfrm>
              <a:off x="4885359" y="3732685"/>
              <a:ext cx="62879" cy="62879"/>
            </a:xfrm>
            <a:prstGeom prst="ellipse">
              <a:avLst/>
            </a:prstGeom>
            <a:solidFill>
              <a:srgbClr val="8ED24B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001" name="Oval 4000"/>
            <p:cNvSpPr/>
            <p:nvPr/>
          </p:nvSpPr>
          <p:spPr bwMode="auto">
            <a:xfrm>
              <a:off x="4817097" y="3662835"/>
              <a:ext cx="62879" cy="62879"/>
            </a:xfrm>
            <a:prstGeom prst="ellipse">
              <a:avLst/>
            </a:prstGeom>
            <a:solidFill>
              <a:srgbClr val="8ED24B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002" name="Oval 4001"/>
            <p:cNvSpPr/>
            <p:nvPr/>
          </p:nvSpPr>
          <p:spPr bwMode="auto">
            <a:xfrm>
              <a:off x="4840910" y="3662835"/>
              <a:ext cx="62879" cy="62879"/>
            </a:xfrm>
            <a:prstGeom prst="ellipse">
              <a:avLst/>
            </a:prstGeom>
            <a:solidFill>
              <a:srgbClr val="8ED24B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003" name="Oval 4002"/>
            <p:cNvSpPr/>
            <p:nvPr/>
          </p:nvSpPr>
          <p:spPr bwMode="auto">
            <a:xfrm>
              <a:off x="4866310" y="3662835"/>
              <a:ext cx="62879" cy="62879"/>
            </a:xfrm>
            <a:prstGeom prst="ellipse">
              <a:avLst/>
            </a:prstGeom>
            <a:solidFill>
              <a:srgbClr val="8ED24B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004" name="Oval 4003"/>
            <p:cNvSpPr/>
            <p:nvPr/>
          </p:nvSpPr>
          <p:spPr bwMode="auto">
            <a:xfrm>
              <a:off x="4885360" y="3662835"/>
              <a:ext cx="62879" cy="62879"/>
            </a:xfrm>
            <a:prstGeom prst="ellipse">
              <a:avLst/>
            </a:prstGeom>
            <a:solidFill>
              <a:srgbClr val="8ED24B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005" name="Oval 4004"/>
            <p:cNvSpPr/>
            <p:nvPr/>
          </p:nvSpPr>
          <p:spPr bwMode="auto">
            <a:xfrm>
              <a:off x="4885360" y="3637435"/>
              <a:ext cx="62879" cy="62879"/>
            </a:xfrm>
            <a:prstGeom prst="ellipse">
              <a:avLst/>
            </a:prstGeom>
            <a:solidFill>
              <a:srgbClr val="8ED24B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006" name="Oval 4005"/>
            <p:cNvSpPr/>
            <p:nvPr/>
          </p:nvSpPr>
          <p:spPr bwMode="auto">
            <a:xfrm>
              <a:off x="4856785" y="3637435"/>
              <a:ext cx="62879" cy="62879"/>
            </a:xfrm>
            <a:prstGeom prst="ellipse">
              <a:avLst/>
            </a:prstGeom>
            <a:solidFill>
              <a:srgbClr val="8ED24B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007" name="Oval 4006"/>
            <p:cNvSpPr/>
            <p:nvPr/>
          </p:nvSpPr>
          <p:spPr bwMode="auto">
            <a:xfrm>
              <a:off x="4821860" y="3637435"/>
              <a:ext cx="62879" cy="62879"/>
            </a:xfrm>
            <a:prstGeom prst="ellipse">
              <a:avLst/>
            </a:prstGeom>
            <a:solidFill>
              <a:srgbClr val="8ED24B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008" name="Oval 4007"/>
            <p:cNvSpPr/>
            <p:nvPr/>
          </p:nvSpPr>
          <p:spPr bwMode="auto">
            <a:xfrm>
              <a:off x="4821860" y="3583460"/>
              <a:ext cx="62879" cy="62879"/>
            </a:xfrm>
            <a:prstGeom prst="ellipse">
              <a:avLst/>
            </a:prstGeom>
            <a:solidFill>
              <a:srgbClr val="8ED24B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009" name="Oval 4008"/>
            <p:cNvSpPr/>
            <p:nvPr/>
          </p:nvSpPr>
          <p:spPr bwMode="auto">
            <a:xfrm>
              <a:off x="4856785" y="3583460"/>
              <a:ext cx="62879" cy="62879"/>
            </a:xfrm>
            <a:prstGeom prst="ellipse">
              <a:avLst/>
            </a:prstGeom>
            <a:solidFill>
              <a:srgbClr val="8ED24B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010" name="Oval 4009"/>
            <p:cNvSpPr/>
            <p:nvPr/>
          </p:nvSpPr>
          <p:spPr bwMode="auto">
            <a:xfrm>
              <a:off x="4882185" y="3583460"/>
              <a:ext cx="62879" cy="62879"/>
            </a:xfrm>
            <a:prstGeom prst="ellipse">
              <a:avLst/>
            </a:prstGeom>
            <a:solidFill>
              <a:srgbClr val="8ED24B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011" name="Oval 4010"/>
            <p:cNvSpPr/>
            <p:nvPr/>
          </p:nvSpPr>
          <p:spPr bwMode="auto">
            <a:xfrm>
              <a:off x="4882185" y="3561235"/>
              <a:ext cx="62879" cy="62879"/>
            </a:xfrm>
            <a:prstGeom prst="ellipse">
              <a:avLst/>
            </a:prstGeom>
            <a:solidFill>
              <a:srgbClr val="8ED24B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012" name="Oval 4011"/>
            <p:cNvSpPr/>
            <p:nvPr/>
          </p:nvSpPr>
          <p:spPr bwMode="auto">
            <a:xfrm>
              <a:off x="4850435" y="3561235"/>
              <a:ext cx="62879" cy="62879"/>
            </a:xfrm>
            <a:prstGeom prst="ellipse">
              <a:avLst/>
            </a:prstGeom>
            <a:solidFill>
              <a:srgbClr val="8ED24B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013" name="Oval 4012"/>
            <p:cNvSpPr/>
            <p:nvPr/>
          </p:nvSpPr>
          <p:spPr bwMode="auto">
            <a:xfrm>
              <a:off x="4818685" y="3561235"/>
              <a:ext cx="62879" cy="62879"/>
            </a:xfrm>
            <a:prstGeom prst="ellipse">
              <a:avLst/>
            </a:prstGeom>
            <a:solidFill>
              <a:srgbClr val="8ED24B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014" name="Oval 4013"/>
            <p:cNvSpPr/>
            <p:nvPr/>
          </p:nvSpPr>
          <p:spPr bwMode="auto">
            <a:xfrm>
              <a:off x="4818685" y="3504085"/>
              <a:ext cx="62879" cy="62879"/>
            </a:xfrm>
            <a:prstGeom prst="ellipse">
              <a:avLst/>
            </a:prstGeom>
            <a:solidFill>
              <a:srgbClr val="8ED24B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015" name="Oval 4014"/>
            <p:cNvSpPr/>
            <p:nvPr/>
          </p:nvSpPr>
          <p:spPr bwMode="auto">
            <a:xfrm>
              <a:off x="4864723" y="3504085"/>
              <a:ext cx="62879" cy="62879"/>
            </a:xfrm>
            <a:prstGeom prst="ellipse">
              <a:avLst/>
            </a:prstGeom>
            <a:solidFill>
              <a:srgbClr val="8ED24B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016" name="Oval 4015"/>
            <p:cNvSpPr/>
            <p:nvPr/>
          </p:nvSpPr>
          <p:spPr bwMode="auto">
            <a:xfrm>
              <a:off x="4886948" y="3504085"/>
              <a:ext cx="62879" cy="62879"/>
            </a:xfrm>
            <a:prstGeom prst="ellipse">
              <a:avLst/>
            </a:prstGeom>
            <a:solidFill>
              <a:srgbClr val="8ED24B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017" name="Oval 4016"/>
            <p:cNvSpPr/>
            <p:nvPr/>
          </p:nvSpPr>
          <p:spPr bwMode="auto">
            <a:xfrm>
              <a:off x="4886948" y="3453286"/>
              <a:ext cx="62879" cy="62879"/>
            </a:xfrm>
            <a:prstGeom prst="ellipse">
              <a:avLst/>
            </a:prstGeom>
            <a:solidFill>
              <a:srgbClr val="8ED24B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018" name="Oval 4017"/>
            <p:cNvSpPr/>
            <p:nvPr/>
          </p:nvSpPr>
          <p:spPr bwMode="auto">
            <a:xfrm>
              <a:off x="4847261" y="3453286"/>
              <a:ext cx="62879" cy="62879"/>
            </a:xfrm>
            <a:prstGeom prst="ellipse">
              <a:avLst/>
            </a:prstGeom>
            <a:solidFill>
              <a:srgbClr val="8ED24B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019" name="Oval 4018"/>
            <p:cNvSpPr/>
            <p:nvPr/>
          </p:nvSpPr>
          <p:spPr bwMode="auto">
            <a:xfrm>
              <a:off x="4821861" y="3453286"/>
              <a:ext cx="62879" cy="62879"/>
            </a:xfrm>
            <a:prstGeom prst="ellipse">
              <a:avLst/>
            </a:prstGeom>
            <a:solidFill>
              <a:srgbClr val="8ED24B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020" name="Oval 4019"/>
            <p:cNvSpPr/>
            <p:nvPr/>
          </p:nvSpPr>
          <p:spPr bwMode="auto">
            <a:xfrm>
              <a:off x="4821861" y="3399310"/>
              <a:ext cx="62879" cy="62879"/>
            </a:xfrm>
            <a:prstGeom prst="ellipse">
              <a:avLst/>
            </a:prstGeom>
            <a:solidFill>
              <a:srgbClr val="8ED24B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021" name="Oval 4020"/>
            <p:cNvSpPr/>
            <p:nvPr/>
          </p:nvSpPr>
          <p:spPr bwMode="auto">
            <a:xfrm>
              <a:off x="4863136" y="3399310"/>
              <a:ext cx="62879" cy="62879"/>
            </a:xfrm>
            <a:prstGeom prst="ellipse">
              <a:avLst/>
            </a:prstGeom>
            <a:solidFill>
              <a:srgbClr val="8ED24B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022" name="Oval 4021"/>
            <p:cNvSpPr/>
            <p:nvPr/>
          </p:nvSpPr>
          <p:spPr bwMode="auto">
            <a:xfrm>
              <a:off x="4886948" y="3399310"/>
              <a:ext cx="62879" cy="62879"/>
            </a:xfrm>
            <a:prstGeom prst="ellipse">
              <a:avLst/>
            </a:prstGeom>
            <a:solidFill>
              <a:srgbClr val="8ED24B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023" name="Oval 4022"/>
            <p:cNvSpPr/>
            <p:nvPr/>
          </p:nvSpPr>
          <p:spPr bwMode="auto">
            <a:xfrm>
              <a:off x="4886948" y="3345335"/>
              <a:ext cx="62879" cy="62879"/>
            </a:xfrm>
            <a:prstGeom prst="ellipse">
              <a:avLst/>
            </a:prstGeom>
            <a:solidFill>
              <a:srgbClr val="8ED24B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024" name="Oval 4023"/>
            <p:cNvSpPr/>
            <p:nvPr/>
          </p:nvSpPr>
          <p:spPr bwMode="auto">
            <a:xfrm>
              <a:off x="4864723" y="3345335"/>
              <a:ext cx="62879" cy="62879"/>
            </a:xfrm>
            <a:prstGeom prst="ellipse">
              <a:avLst/>
            </a:prstGeom>
            <a:solidFill>
              <a:srgbClr val="8ED24B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025" name="Oval 4024"/>
            <p:cNvSpPr/>
            <p:nvPr/>
          </p:nvSpPr>
          <p:spPr bwMode="auto">
            <a:xfrm>
              <a:off x="4837735" y="3345335"/>
              <a:ext cx="62879" cy="62879"/>
            </a:xfrm>
            <a:prstGeom prst="ellipse">
              <a:avLst/>
            </a:prstGeom>
            <a:solidFill>
              <a:srgbClr val="8ED24B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026" name="Oval 4025"/>
            <p:cNvSpPr/>
            <p:nvPr/>
          </p:nvSpPr>
          <p:spPr bwMode="auto">
            <a:xfrm>
              <a:off x="4820272" y="3345335"/>
              <a:ext cx="62879" cy="62879"/>
            </a:xfrm>
            <a:prstGeom prst="ellipse">
              <a:avLst/>
            </a:prstGeom>
            <a:solidFill>
              <a:srgbClr val="8ED24B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027" name="Oval 4026"/>
            <p:cNvSpPr/>
            <p:nvPr/>
          </p:nvSpPr>
          <p:spPr bwMode="auto">
            <a:xfrm>
              <a:off x="4864723" y="3285010"/>
              <a:ext cx="62879" cy="62879"/>
            </a:xfrm>
            <a:prstGeom prst="ellipse">
              <a:avLst/>
            </a:prstGeom>
            <a:solidFill>
              <a:srgbClr val="8ED24B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028" name="Oval 4027"/>
            <p:cNvSpPr/>
            <p:nvPr/>
          </p:nvSpPr>
          <p:spPr bwMode="auto">
            <a:xfrm>
              <a:off x="4820272" y="3285010"/>
              <a:ext cx="62879" cy="62879"/>
            </a:xfrm>
            <a:prstGeom prst="ellipse">
              <a:avLst/>
            </a:prstGeom>
            <a:solidFill>
              <a:srgbClr val="8ED24B">
                <a:alpha val="58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029" name="Oval 4028"/>
            <p:cNvSpPr/>
            <p:nvPr/>
          </p:nvSpPr>
          <p:spPr bwMode="auto">
            <a:xfrm>
              <a:off x="4820272" y="3231035"/>
              <a:ext cx="62879" cy="62879"/>
            </a:xfrm>
            <a:prstGeom prst="ellipse">
              <a:avLst/>
            </a:prstGeom>
            <a:solidFill>
              <a:srgbClr val="8ED24B">
                <a:alpha val="58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030" name="Oval 4029"/>
            <p:cNvSpPr/>
            <p:nvPr/>
          </p:nvSpPr>
          <p:spPr bwMode="auto">
            <a:xfrm>
              <a:off x="4847259" y="3231035"/>
              <a:ext cx="62879" cy="62879"/>
            </a:xfrm>
            <a:prstGeom prst="ellipse">
              <a:avLst/>
            </a:prstGeom>
            <a:solidFill>
              <a:srgbClr val="8ED24B">
                <a:alpha val="58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031" name="Oval 4030"/>
            <p:cNvSpPr/>
            <p:nvPr/>
          </p:nvSpPr>
          <p:spPr bwMode="auto">
            <a:xfrm>
              <a:off x="4869484" y="3231035"/>
              <a:ext cx="62879" cy="62879"/>
            </a:xfrm>
            <a:prstGeom prst="ellipse">
              <a:avLst/>
            </a:prstGeom>
            <a:solidFill>
              <a:srgbClr val="8ED24B">
                <a:alpha val="58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032" name="Oval 4031"/>
            <p:cNvSpPr/>
            <p:nvPr/>
          </p:nvSpPr>
          <p:spPr bwMode="auto">
            <a:xfrm>
              <a:off x="4883771" y="3231035"/>
              <a:ext cx="62879" cy="62879"/>
            </a:xfrm>
            <a:prstGeom prst="ellipse">
              <a:avLst/>
            </a:prstGeom>
            <a:solidFill>
              <a:srgbClr val="8ED24B">
                <a:alpha val="58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033" name="Oval 4032"/>
            <p:cNvSpPr/>
            <p:nvPr/>
          </p:nvSpPr>
          <p:spPr bwMode="auto">
            <a:xfrm>
              <a:off x="4883771" y="3173885"/>
              <a:ext cx="62879" cy="62879"/>
            </a:xfrm>
            <a:prstGeom prst="ellipse">
              <a:avLst/>
            </a:prstGeom>
            <a:solidFill>
              <a:srgbClr val="8ED24B">
                <a:alpha val="58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034" name="Oval 4033"/>
            <p:cNvSpPr/>
            <p:nvPr/>
          </p:nvSpPr>
          <p:spPr bwMode="auto">
            <a:xfrm>
              <a:off x="4867896" y="3173885"/>
              <a:ext cx="62879" cy="62879"/>
            </a:xfrm>
            <a:prstGeom prst="ellipse">
              <a:avLst/>
            </a:prstGeom>
            <a:solidFill>
              <a:srgbClr val="8ED24B">
                <a:alpha val="58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035" name="Oval 4034"/>
            <p:cNvSpPr/>
            <p:nvPr/>
          </p:nvSpPr>
          <p:spPr bwMode="auto">
            <a:xfrm>
              <a:off x="4844084" y="3173885"/>
              <a:ext cx="62879" cy="62879"/>
            </a:xfrm>
            <a:prstGeom prst="ellipse">
              <a:avLst/>
            </a:prstGeom>
            <a:solidFill>
              <a:srgbClr val="8ED24B">
                <a:alpha val="58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036" name="Oval 4035"/>
            <p:cNvSpPr/>
            <p:nvPr/>
          </p:nvSpPr>
          <p:spPr bwMode="auto">
            <a:xfrm>
              <a:off x="4826621" y="3173885"/>
              <a:ext cx="62879" cy="62879"/>
            </a:xfrm>
            <a:prstGeom prst="ellipse">
              <a:avLst/>
            </a:prstGeom>
            <a:solidFill>
              <a:srgbClr val="8ED24B">
                <a:alpha val="58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037" name="Oval 4036"/>
            <p:cNvSpPr/>
            <p:nvPr/>
          </p:nvSpPr>
          <p:spPr bwMode="auto">
            <a:xfrm>
              <a:off x="4826621" y="3140547"/>
              <a:ext cx="62879" cy="62879"/>
            </a:xfrm>
            <a:prstGeom prst="ellipse">
              <a:avLst/>
            </a:prstGeom>
            <a:solidFill>
              <a:srgbClr val="8ED24B">
                <a:alpha val="58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038" name="Oval 4037"/>
            <p:cNvSpPr/>
            <p:nvPr/>
          </p:nvSpPr>
          <p:spPr bwMode="auto">
            <a:xfrm>
              <a:off x="4815508" y="3140547"/>
              <a:ext cx="62879" cy="62879"/>
            </a:xfrm>
            <a:prstGeom prst="ellipse">
              <a:avLst/>
            </a:prstGeom>
            <a:solidFill>
              <a:srgbClr val="8ED24B">
                <a:alpha val="58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039" name="Oval 4038"/>
            <p:cNvSpPr/>
            <p:nvPr/>
          </p:nvSpPr>
          <p:spPr bwMode="auto">
            <a:xfrm>
              <a:off x="4815508" y="3116735"/>
              <a:ext cx="62879" cy="62879"/>
            </a:xfrm>
            <a:prstGeom prst="ellipse">
              <a:avLst/>
            </a:prstGeom>
            <a:solidFill>
              <a:srgbClr val="8ED24B">
                <a:alpha val="58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040" name="Oval 4039"/>
            <p:cNvSpPr/>
            <p:nvPr/>
          </p:nvSpPr>
          <p:spPr bwMode="auto">
            <a:xfrm>
              <a:off x="4845670" y="3116735"/>
              <a:ext cx="62879" cy="62879"/>
            </a:xfrm>
            <a:prstGeom prst="ellipse">
              <a:avLst/>
            </a:prstGeom>
            <a:solidFill>
              <a:srgbClr val="8ED24B">
                <a:alpha val="58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041" name="Oval 4040"/>
            <p:cNvSpPr/>
            <p:nvPr/>
          </p:nvSpPr>
          <p:spPr bwMode="auto">
            <a:xfrm>
              <a:off x="4866307" y="3116735"/>
              <a:ext cx="62879" cy="62879"/>
            </a:xfrm>
            <a:prstGeom prst="ellipse">
              <a:avLst/>
            </a:prstGeom>
            <a:solidFill>
              <a:srgbClr val="8ED24B">
                <a:alpha val="58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042" name="Oval 4041"/>
            <p:cNvSpPr/>
            <p:nvPr/>
          </p:nvSpPr>
          <p:spPr bwMode="auto">
            <a:xfrm>
              <a:off x="4846464" y="3078635"/>
              <a:ext cx="62879" cy="62879"/>
            </a:xfrm>
            <a:prstGeom prst="ellipse">
              <a:avLst/>
            </a:prstGeom>
            <a:solidFill>
              <a:srgbClr val="8ED24B">
                <a:alpha val="58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043" name="Oval 4042"/>
            <p:cNvSpPr/>
            <p:nvPr/>
          </p:nvSpPr>
          <p:spPr bwMode="auto">
            <a:xfrm>
              <a:off x="4821860" y="3028306"/>
              <a:ext cx="62879" cy="62879"/>
            </a:xfrm>
            <a:prstGeom prst="ellipse">
              <a:avLst/>
            </a:prstGeom>
            <a:solidFill>
              <a:srgbClr val="8ED24B">
                <a:alpha val="58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044" name="Oval 4043"/>
            <p:cNvSpPr/>
            <p:nvPr/>
          </p:nvSpPr>
          <p:spPr bwMode="auto">
            <a:xfrm>
              <a:off x="4821860" y="3077518"/>
              <a:ext cx="62879" cy="62879"/>
            </a:xfrm>
            <a:prstGeom prst="ellipse">
              <a:avLst/>
            </a:prstGeom>
            <a:solidFill>
              <a:srgbClr val="8ED24B">
                <a:alpha val="58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045" name="Oval 4044"/>
            <p:cNvSpPr/>
            <p:nvPr/>
          </p:nvSpPr>
          <p:spPr bwMode="auto">
            <a:xfrm>
              <a:off x="4880596" y="3052121"/>
              <a:ext cx="62879" cy="62879"/>
            </a:xfrm>
            <a:prstGeom prst="ellipse">
              <a:avLst/>
            </a:prstGeom>
            <a:solidFill>
              <a:srgbClr val="8ED24B">
                <a:alpha val="58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046" name="Oval 4045"/>
            <p:cNvSpPr/>
            <p:nvPr/>
          </p:nvSpPr>
          <p:spPr bwMode="auto">
            <a:xfrm>
              <a:off x="4880596" y="3015607"/>
              <a:ext cx="62879" cy="62879"/>
            </a:xfrm>
            <a:prstGeom prst="ellipse">
              <a:avLst/>
            </a:prstGeom>
            <a:solidFill>
              <a:srgbClr val="8ED24B">
                <a:alpha val="58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047" name="Oval 4046"/>
            <p:cNvSpPr/>
            <p:nvPr/>
          </p:nvSpPr>
          <p:spPr bwMode="auto">
            <a:xfrm>
              <a:off x="4855196" y="3015607"/>
              <a:ext cx="62879" cy="62879"/>
            </a:xfrm>
            <a:prstGeom prst="ellipse">
              <a:avLst/>
            </a:prstGeom>
            <a:solidFill>
              <a:srgbClr val="8ED24B">
                <a:alpha val="58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048" name="Oval 4047"/>
            <p:cNvSpPr/>
            <p:nvPr/>
          </p:nvSpPr>
          <p:spPr bwMode="auto">
            <a:xfrm>
              <a:off x="4855196" y="2983857"/>
              <a:ext cx="62879" cy="62879"/>
            </a:xfrm>
            <a:prstGeom prst="ellipse">
              <a:avLst/>
            </a:prstGeom>
            <a:solidFill>
              <a:srgbClr val="8ED24B">
                <a:alpha val="58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049" name="Oval 4048"/>
            <p:cNvSpPr/>
            <p:nvPr/>
          </p:nvSpPr>
          <p:spPr bwMode="auto">
            <a:xfrm>
              <a:off x="4882184" y="2983857"/>
              <a:ext cx="62879" cy="62879"/>
            </a:xfrm>
            <a:prstGeom prst="ellipse">
              <a:avLst/>
            </a:prstGeom>
            <a:solidFill>
              <a:srgbClr val="8ED24B">
                <a:alpha val="58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050" name="Oval 4049"/>
            <p:cNvSpPr/>
            <p:nvPr/>
          </p:nvSpPr>
          <p:spPr bwMode="auto">
            <a:xfrm>
              <a:off x="4882184" y="2910832"/>
              <a:ext cx="62879" cy="62879"/>
            </a:xfrm>
            <a:prstGeom prst="ellipse">
              <a:avLst/>
            </a:prstGeom>
            <a:solidFill>
              <a:srgbClr val="8ED24B">
                <a:alpha val="58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051" name="Oval 4050"/>
            <p:cNvSpPr/>
            <p:nvPr/>
          </p:nvSpPr>
          <p:spPr bwMode="auto">
            <a:xfrm>
              <a:off x="4831384" y="2910832"/>
              <a:ext cx="62879" cy="62879"/>
            </a:xfrm>
            <a:prstGeom prst="ellipse">
              <a:avLst/>
            </a:prstGeom>
            <a:solidFill>
              <a:srgbClr val="8ED24B">
                <a:alpha val="58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052" name="Oval 4051"/>
            <p:cNvSpPr/>
            <p:nvPr/>
          </p:nvSpPr>
          <p:spPr bwMode="auto">
            <a:xfrm>
              <a:off x="4831384" y="2936232"/>
              <a:ext cx="62879" cy="62879"/>
            </a:xfrm>
            <a:prstGeom prst="ellipse">
              <a:avLst/>
            </a:prstGeom>
            <a:solidFill>
              <a:srgbClr val="8ED24B">
                <a:alpha val="58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053" name="Oval 4052"/>
            <p:cNvSpPr/>
            <p:nvPr/>
          </p:nvSpPr>
          <p:spPr bwMode="auto">
            <a:xfrm>
              <a:off x="4831384" y="2915596"/>
              <a:ext cx="62879" cy="62879"/>
            </a:xfrm>
            <a:prstGeom prst="ellipse">
              <a:avLst/>
            </a:prstGeom>
            <a:solidFill>
              <a:srgbClr val="8ED24B">
                <a:alpha val="58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054" name="Oval 4053"/>
            <p:cNvSpPr/>
            <p:nvPr/>
          </p:nvSpPr>
          <p:spPr bwMode="auto">
            <a:xfrm>
              <a:off x="4817097" y="2915596"/>
              <a:ext cx="62879" cy="62879"/>
            </a:xfrm>
            <a:prstGeom prst="ellipse">
              <a:avLst/>
            </a:prstGeom>
            <a:solidFill>
              <a:srgbClr val="8ED24B">
                <a:alpha val="58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055" name="Oval 4054"/>
            <p:cNvSpPr/>
            <p:nvPr/>
          </p:nvSpPr>
          <p:spPr bwMode="auto">
            <a:xfrm>
              <a:off x="4859959" y="2915596"/>
              <a:ext cx="62879" cy="62879"/>
            </a:xfrm>
            <a:prstGeom prst="ellipse">
              <a:avLst/>
            </a:prstGeom>
            <a:solidFill>
              <a:srgbClr val="8ED24B">
                <a:alpha val="58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056" name="Oval 4055"/>
            <p:cNvSpPr/>
            <p:nvPr/>
          </p:nvSpPr>
          <p:spPr bwMode="auto">
            <a:xfrm>
              <a:off x="4859959" y="2852096"/>
              <a:ext cx="62879" cy="62879"/>
            </a:xfrm>
            <a:prstGeom prst="ellipse">
              <a:avLst/>
            </a:prstGeom>
            <a:solidFill>
              <a:srgbClr val="8ED24B">
                <a:alpha val="58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057" name="Oval 4056"/>
            <p:cNvSpPr/>
            <p:nvPr/>
          </p:nvSpPr>
          <p:spPr bwMode="auto">
            <a:xfrm>
              <a:off x="4840909" y="2852096"/>
              <a:ext cx="62879" cy="62879"/>
            </a:xfrm>
            <a:prstGeom prst="ellipse">
              <a:avLst/>
            </a:prstGeom>
            <a:solidFill>
              <a:srgbClr val="8ED24B">
                <a:alpha val="58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058" name="Oval 4057"/>
            <p:cNvSpPr/>
            <p:nvPr/>
          </p:nvSpPr>
          <p:spPr bwMode="auto">
            <a:xfrm>
              <a:off x="4879009" y="2852096"/>
              <a:ext cx="62879" cy="62879"/>
            </a:xfrm>
            <a:prstGeom prst="ellipse">
              <a:avLst/>
            </a:prstGeom>
            <a:solidFill>
              <a:srgbClr val="8ED24B">
                <a:alpha val="58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059" name="Oval 4058"/>
            <p:cNvSpPr/>
            <p:nvPr/>
          </p:nvSpPr>
          <p:spPr bwMode="auto">
            <a:xfrm>
              <a:off x="4879009" y="2837808"/>
              <a:ext cx="62879" cy="62879"/>
            </a:xfrm>
            <a:prstGeom prst="ellipse">
              <a:avLst/>
            </a:prstGeom>
            <a:solidFill>
              <a:srgbClr val="8ED24B">
                <a:alpha val="58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060" name="Oval 4059"/>
            <p:cNvSpPr/>
            <p:nvPr/>
          </p:nvSpPr>
          <p:spPr bwMode="auto">
            <a:xfrm>
              <a:off x="4866308" y="2797822"/>
              <a:ext cx="62879" cy="62879"/>
            </a:xfrm>
            <a:prstGeom prst="ellipse">
              <a:avLst/>
            </a:prstGeom>
            <a:solidFill>
              <a:srgbClr val="8ED24B">
                <a:alpha val="58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061" name="Oval 4060"/>
            <p:cNvSpPr/>
            <p:nvPr/>
          </p:nvSpPr>
          <p:spPr bwMode="auto">
            <a:xfrm>
              <a:off x="4850433" y="2797822"/>
              <a:ext cx="62879" cy="62879"/>
            </a:xfrm>
            <a:prstGeom prst="ellipse">
              <a:avLst/>
            </a:prstGeom>
            <a:solidFill>
              <a:srgbClr val="8ED24B">
                <a:alpha val="58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062" name="Oval 4061"/>
            <p:cNvSpPr/>
            <p:nvPr/>
          </p:nvSpPr>
          <p:spPr bwMode="auto">
            <a:xfrm>
              <a:off x="4850433" y="2742259"/>
              <a:ext cx="62879" cy="62879"/>
            </a:xfrm>
            <a:prstGeom prst="ellipse">
              <a:avLst/>
            </a:prstGeom>
            <a:solidFill>
              <a:srgbClr val="8ED24B">
                <a:alpha val="58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063" name="Oval 4062"/>
            <p:cNvSpPr/>
            <p:nvPr/>
          </p:nvSpPr>
          <p:spPr bwMode="auto">
            <a:xfrm>
              <a:off x="4850433" y="2664472"/>
              <a:ext cx="62879" cy="62879"/>
            </a:xfrm>
            <a:prstGeom prst="ellipse">
              <a:avLst/>
            </a:prstGeom>
            <a:solidFill>
              <a:srgbClr val="8ED24B">
                <a:alpha val="58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064" name="Oval 4063"/>
            <p:cNvSpPr/>
            <p:nvPr/>
          </p:nvSpPr>
          <p:spPr bwMode="auto">
            <a:xfrm>
              <a:off x="4834869" y="2639719"/>
              <a:ext cx="62879" cy="62879"/>
            </a:xfrm>
            <a:prstGeom prst="ellipse">
              <a:avLst/>
            </a:prstGeom>
            <a:solidFill>
              <a:srgbClr val="8ED24B">
                <a:alpha val="58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065" name="Oval 4064"/>
            <p:cNvSpPr/>
            <p:nvPr/>
          </p:nvSpPr>
          <p:spPr bwMode="auto">
            <a:xfrm>
              <a:off x="4877903" y="2629035"/>
              <a:ext cx="62879" cy="62879"/>
            </a:xfrm>
            <a:prstGeom prst="ellipse">
              <a:avLst/>
            </a:prstGeom>
            <a:solidFill>
              <a:srgbClr val="8ED24B">
                <a:alpha val="58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066" name="Oval 4065"/>
            <p:cNvSpPr/>
            <p:nvPr/>
          </p:nvSpPr>
          <p:spPr bwMode="auto">
            <a:xfrm>
              <a:off x="4839320" y="4480398"/>
              <a:ext cx="62879" cy="62879"/>
            </a:xfrm>
            <a:prstGeom prst="ellipse">
              <a:avLst/>
            </a:prstGeom>
            <a:solidFill>
              <a:srgbClr val="8ED24B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067" name="Oval 4066"/>
            <p:cNvSpPr/>
            <p:nvPr/>
          </p:nvSpPr>
          <p:spPr bwMode="auto">
            <a:xfrm>
              <a:off x="4859958" y="4480398"/>
              <a:ext cx="62879" cy="62879"/>
            </a:xfrm>
            <a:prstGeom prst="ellipse">
              <a:avLst/>
            </a:prstGeom>
            <a:solidFill>
              <a:srgbClr val="8ED24B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068" name="Oval 4067"/>
            <p:cNvSpPr/>
            <p:nvPr/>
          </p:nvSpPr>
          <p:spPr bwMode="auto">
            <a:xfrm>
              <a:off x="5258210" y="4505798"/>
              <a:ext cx="62879" cy="62879"/>
            </a:xfrm>
            <a:prstGeom prst="ellipse">
              <a:avLst/>
            </a:prstGeom>
            <a:solidFill>
              <a:srgbClr val="1A423E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069" name="Oval 4068"/>
            <p:cNvSpPr/>
            <p:nvPr/>
          </p:nvSpPr>
          <p:spPr bwMode="auto">
            <a:xfrm>
              <a:off x="5307422" y="4505798"/>
              <a:ext cx="62879" cy="62879"/>
            </a:xfrm>
            <a:prstGeom prst="ellipse">
              <a:avLst/>
            </a:prstGeom>
            <a:solidFill>
              <a:srgbClr val="1A423E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070" name="Oval 4069"/>
            <p:cNvSpPr/>
            <p:nvPr/>
          </p:nvSpPr>
          <p:spPr bwMode="auto">
            <a:xfrm>
              <a:off x="5275672" y="4442298"/>
              <a:ext cx="62879" cy="62879"/>
            </a:xfrm>
            <a:prstGeom prst="ellipse">
              <a:avLst/>
            </a:prstGeom>
            <a:solidFill>
              <a:srgbClr val="1A423E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071" name="Oval 4070"/>
            <p:cNvSpPr/>
            <p:nvPr/>
          </p:nvSpPr>
          <p:spPr bwMode="auto">
            <a:xfrm>
              <a:off x="5248685" y="4442298"/>
              <a:ext cx="62879" cy="62879"/>
            </a:xfrm>
            <a:prstGeom prst="ellipse">
              <a:avLst/>
            </a:prstGeom>
            <a:solidFill>
              <a:srgbClr val="1A423E">
                <a:alpha val="57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072" name="Oval 4071"/>
            <p:cNvSpPr/>
            <p:nvPr/>
          </p:nvSpPr>
          <p:spPr bwMode="auto">
            <a:xfrm>
              <a:off x="5315360" y="4442298"/>
              <a:ext cx="62879" cy="62879"/>
            </a:xfrm>
            <a:prstGeom prst="ellipse">
              <a:avLst/>
            </a:prstGeom>
            <a:solidFill>
              <a:srgbClr val="1A423E">
                <a:alpha val="57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073" name="Oval 4072"/>
            <p:cNvSpPr/>
            <p:nvPr/>
          </p:nvSpPr>
          <p:spPr bwMode="auto">
            <a:xfrm>
              <a:off x="5248685" y="4153373"/>
              <a:ext cx="62879" cy="62879"/>
            </a:xfrm>
            <a:prstGeom prst="ellipse">
              <a:avLst/>
            </a:prstGeom>
            <a:solidFill>
              <a:srgbClr val="1A423E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074" name="Oval 4073"/>
            <p:cNvSpPr/>
            <p:nvPr/>
          </p:nvSpPr>
          <p:spPr bwMode="auto">
            <a:xfrm>
              <a:off x="5264560" y="4153373"/>
              <a:ext cx="62879" cy="62879"/>
            </a:xfrm>
            <a:prstGeom prst="ellipse">
              <a:avLst/>
            </a:prstGeom>
            <a:solidFill>
              <a:srgbClr val="1A423E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075" name="Oval 4074"/>
            <p:cNvSpPr/>
            <p:nvPr/>
          </p:nvSpPr>
          <p:spPr bwMode="auto">
            <a:xfrm>
              <a:off x="5283610" y="4153373"/>
              <a:ext cx="62879" cy="62879"/>
            </a:xfrm>
            <a:prstGeom prst="ellipse">
              <a:avLst/>
            </a:prstGeom>
            <a:solidFill>
              <a:srgbClr val="1A423E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076" name="Oval 4075"/>
            <p:cNvSpPr/>
            <p:nvPr/>
          </p:nvSpPr>
          <p:spPr bwMode="auto">
            <a:xfrm>
              <a:off x="5313772" y="4153373"/>
              <a:ext cx="62879" cy="62879"/>
            </a:xfrm>
            <a:prstGeom prst="ellipse">
              <a:avLst/>
            </a:prstGeom>
            <a:solidFill>
              <a:srgbClr val="1A423E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077" name="Oval 4076"/>
            <p:cNvSpPr/>
            <p:nvPr/>
          </p:nvSpPr>
          <p:spPr bwMode="auto">
            <a:xfrm>
              <a:off x="5248685" y="4094636"/>
              <a:ext cx="58117" cy="58117"/>
            </a:xfrm>
            <a:prstGeom prst="ellipse">
              <a:avLst/>
            </a:prstGeom>
            <a:solidFill>
              <a:srgbClr val="1A423E">
                <a:alpha val="48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078" name="Oval 4077"/>
            <p:cNvSpPr/>
            <p:nvPr/>
          </p:nvSpPr>
          <p:spPr bwMode="auto">
            <a:xfrm>
              <a:off x="5274085" y="4094636"/>
              <a:ext cx="58117" cy="58117"/>
            </a:xfrm>
            <a:prstGeom prst="ellipse">
              <a:avLst/>
            </a:prstGeom>
            <a:solidFill>
              <a:srgbClr val="1A423E">
                <a:alpha val="93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079" name="Oval 4078"/>
            <p:cNvSpPr/>
            <p:nvPr/>
          </p:nvSpPr>
          <p:spPr bwMode="auto">
            <a:xfrm>
              <a:off x="5304247" y="4094636"/>
              <a:ext cx="58117" cy="58117"/>
            </a:xfrm>
            <a:prstGeom prst="ellipse">
              <a:avLst/>
            </a:prstGeom>
            <a:solidFill>
              <a:srgbClr val="1A423E">
                <a:alpha val="77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080" name="Oval 4079"/>
            <p:cNvSpPr/>
            <p:nvPr/>
          </p:nvSpPr>
          <p:spPr bwMode="auto">
            <a:xfrm>
              <a:off x="5320122" y="4094636"/>
              <a:ext cx="58117" cy="58117"/>
            </a:xfrm>
            <a:prstGeom prst="ellipse">
              <a:avLst/>
            </a:prstGeom>
            <a:solidFill>
              <a:srgbClr val="1A423E">
                <a:alpha val="48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081" name="Oval 4080"/>
            <p:cNvSpPr/>
            <p:nvPr/>
          </p:nvSpPr>
          <p:spPr bwMode="auto">
            <a:xfrm>
              <a:off x="5266148" y="3978745"/>
              <a:ext cx="62879" cy="62879"/>
            </a:xfrm>
            <a:prstGeom prst="ellipse">
              <a:avLst/>
            </a:prstGeom>
            <a:solidFill>
              <a:srgbClr val="1A423E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082" name="Oval 4081"/>
            <p:cNvSpPr/>
            <p:nvPr/>
          </p:nvSpPr>
          <p:spPr bwMode="auto">
            <a:xfrm>
              <a:off x="5286786" y="3978745"/>
              <a:ext cx="62879" cy="62879"/>
            </a:xfrm>
            <a:prstGeom prst="ellipse">
              <a:avLst/>
            </a:prstGeom>
            <a:solidFill>
              <a:srgbClr val="1A423E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083" name="Oval 4082"/>
            <p:cNvSpPr/>
            <p:nvPr/>
          </p:nvSpPr>
          <p:spPr bwMode="auto">
            <a:xfrm>
              <a:off x="5315361" y="3978745"/>
              <a:ext cx="62879" cy="62879"/>
            </a:xfrm>
            <a:prstGeom prst="ellipse">
              <a:avLst/>
            </a:prstGeom>
            <a:solidFill>
              <a:srgbClr val="1A423E">
                <a:alpha val="41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084" name="Oval 4083"/>
            <p:cNvSpPr/>
            <p:nvPr/>
          </p:nvSpPr>
          <p:spPr bwMode="auto">
            <a:xfrm>
              <a:off x="5277260" y="3915245"/>
              <a:ext cx="62879" cy="62879"/>
            </a:xfrm>
            <a:prstGeom prst="ellipse">
              <a:avLst/>
            </a:prstGeom>
            <a:solidFill>
              <a:srgbClr val="1A423E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085" name="Oval 4084"/>
            <p:cNvSpPr/>
            <p:nvPr/>
          </p:nvSpPr>
          <p:spPr bwMode="auto">
            <a:xfrm>
              <a:off x="5297898" y="3915245"/>
              <a:ext cx="62879" cy="62879"/>
            </a:xfrm>
            <a:prstGeom prst="ellipse">
              <a:avLst/>
            </a:prstGeom>
            <a:solidFill>
              <a:srgbClr val="1A423E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086" name="Oval 4085"/>
            <p:cNvSpPr/>
            <p:nvPr/>
          </p:nvSpPr>
          <p:spPr bwMode="auto">
            <a:xfrm>
              <a:off x="5251860" y="3915245"/>
              <a:ext cx="62879" cy="62879"/>
            </a:xfrm>
            <a:prstGeom prst="ellipse">
              <a:avLst/>
            </a:prstGeom>
            <a:solidFill>
              <a:srgbClr val="1A423E">
                <a:alpha val="67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087" name="Oval 4086"/>
            <p:cNvSpPr/>
            <p:nvPr/>
          </p:nvSpPr>
          <p:spPr bwMode="auto">
            <a:xfrm>
              <a:off x="5272498" y="3915245"/>
              <a:ext cx="62879" cy="62879"/>
            </a:xfrm>
            <a:prstGeom prst="ellipse">
              <a:avLst/>
            </a:prstGeom>
            <a:solidFill>
              <a:srgbClr val="1A423E">
                <a:alpha val="37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088" name="Oval 4087"/>
            <p:cNvSpPr/>
            <p:nvPr/>
          </p:nvSpPr>
          <p:spPr bwMode="auto">
            <a:xfrm>
              <a:off x="5315360" y="3915245"/>
              <a:ext cx="62879" cy="62879"/>
            </a:xfrm>
            <a:prstGeom prst="ellipse">
              <a:avLst/>
            </a:prstGeom>
            <a:solidFill>
              <a:srgbClr val="1A423E">
                <a:alpha val="37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089" name="Oval 4088"/>
            <p:cNvSpPr/>
            <p:nvPr/>
          </p:nvSpPr>
          <p:spPr bwMode="auto">
            <a:xfrm>
              <a:off x="5251860" y="3835869"/>
              <a:ext cx="59705" cy="59705"/>
            </a:xfrm>
            <a:prstGeom prst="ellipse">
              <a:avLst/>
            </a:prstGeom>
            <a:solidFill>
              <a:srgbClr val="1A423E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090" name="Oval 4089"/>
            <p:cNvSpPr/>
            <p:nvPr/>
          </p:nvSpPr>
          <p:spPr bwMode="auto">
            <a:xfrm>
              <a:off x="5270910" y="3835869"/>
              <a:ext cx="59705" cy="59705"/>
            </a:xfrm>
            <a:prstGeom prst="ellipse">
              <a:avLst/>
            </a:prstGeom>
            <a:solidFill>
              <a:srgbClr val="1A423E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091" name="Oval 4090"/>
            <p:cNvSpPr/>
            <p:nvPr/>
          </p:nvSpPr>
          <p:spPr bwMode="auto">
            <a:xfrm>
              <a:off x="5288372" y="3835869"/>
              <a:ext cx="59705" cy="59705"/>
            </a:xfrm>
            <a:prstGeom prst="ellipse">
              <a:avLst/>
            </a:prstGeom>
            <a:solidFill>
              <a:srgbClr val="1A423E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092" name="Oval 4091"/>
            <p:cNvSpPr/>
            <p:nvPr/>
          </p:nvSpPr>
          <p:spPr bwMode="auto">
            <a:xfrm>
              <a:off x="5309009" y="3835869"/>
              <a:ext cx="59705" cy="59705"/>
            </a:xfrm>
            <a:prstGeom prst="ellipse">
              <a:avLst/>
            </a:prstGeom>
            <a:solidFill>
              <a:srgbClr val="1A423E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093" name="Oval 4092"/>
            <p:cNvSpPr/>
            <p:nvPr/>
          </p:nvSpPr>
          <p:spPr bwMode="auto">
            <a:xfrm>
              <a:off x="5247097" y="3781894"/>
              <a:ext cx="59705" cy="59705"/>
            </a:xfrm>
            <a:prstGeom prst="ellipse">
              <a:avLst/>
            </a:prstGeom>
            <a:solidFill>
              <a:srgbClr val="1A423E">
                <a:alpha val="40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094" name="Oval 4093"/>
            <p:cNvSpPr/>
            <p:nvPr/>
          </p:nvSpPr>
          <p:spPr bwMode="auto">
            <a:xfrm>
              <a:off x="5280435" y="3781894"/>
              <a:ext cx="59705" cy="59705"/>
            </a:xfrm>
            <a:prstGeom prst="ellipse">
              <a:avLst/>
            </a:prstGeom>
            <a:solidFill>
              <a:srgbClr val="1A423E">
                <a:alpha val="80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095" name="Oval 4094"/>
            <p:cNvSpPr/>
            <p:nvPr/>
          </p:nvSpPr>
          <p:spPr bwMode="auto">
            <a:xfrm>
              <a:off x="5318535" y="3781894"/>
              <a:ext cx="59705" cy="59705"/>
            </a:xfrm>
            <a:prstGeom prst="ellipse">
              <a:avLst/>
            </a:prstGeom>
            <a:solidFill>
              <a:srgbClr val="1A423E">
                <a:alpha val="93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096" name="Oval 4095"/>
            <p:cNvSpPr/>
            <p:nvPr/>
          </p:nvSpPr>
          <p:spPr bwMode="auto">
            <a:xfrm>
              <a:off x="5309009" y="3724745"/>
              <a:ext cx="59705" cy="59705"/>
            </a:xfrm>
            <a:prstGeom prst="ellipse">
              <a:avLst/>
            </a:prstGeom>
            <a:solidFill>
              <a:srgbClr val="1A423E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097" name="Oval 4096"/>
            <p:cNvSpPr/>
            <p:nvPr/>
          </p:nvSpPr>
          <p:spPr bwMode="auto">
            <a:xfrm>
              <a:off x="5270909" y="3724745"/>
              <a:ext cx="59705" cy="59705"/>
            </a:xfrm>
            <a:prstGeom prst="ellipse">
              <a:avLst/>
            </a:prstGeom>
            <a:solidFill>
              <a:srgbClr val="1A423E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098" name="Oval 4097"/>
            <p:cNvSpPr/>
            <p:nvPr/>
          </p:nvSpPr>
          <p:spPr bwMode="auto">
            <a:xfrm>
              <a:off x="5251859" y="3724745"/>
              <a:ext cx="59705" cy="59705"/>
            </a:xfrm>
            <a:prstGeom prst="ellipse">
              <a:avLst/>
            </a:prstGeom>
            <a:solidFill>
              <a:srgbClr val="1A423E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099" name="Oval 4098"/>
            <p:cNvSpPr/>
            <p:nvPr/>
          </p:nvSpPr>
          <p:spPr bwMode="auto">
            <a:xfrm>
              <a:off x="5259797" y="3690330"/>
              <a:ext cx="59705" cy="59705"/>
            </a:xfrm>
            <a:prstGeom prst="ellipse">
              <a:avLst/>
            </a:prstGeom>
            <a:solidFill>
              <a:srgbClr val="1A423E">
                <a:alpha val="40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100" name="Oval 4099"/>
            <p:cNvSpPr/>
            <p:nvPr/>
          </p:nvSpPr>
          <p:spPr bwMode="auto">
            <a:xfrm>
              <a:off x="5293134" y="3690330"/>
              <a:ext cx="59705" cy="59705"/>
            </a:xfrm>
            <a:prstGeom prst="ellipse">
              <a:avLst/>
            </a:prstGeom>
            <a:solidFill>
              <a:srgbClr val="1A423E">
                <a:alpha val="40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101" name="Oval 4100"/>
            <p:cNvSpPr/>
            <p:nvPr/>
          </p:nvSpPr>
          <p:spPr bwMode="auto">
            <a:xfrm>
              <a:off x="5261210" y="3575827"/>
              <a:ext cx="59705" cy="59705"/>
            </a:xfrm>
            <a:prstGeom prst="ellipse">
              <a:avLst/>
            </a:prstGeom>
            <a:solidFill>
              <a:srgbClr val="1A423E">
                <a:alpha val="44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102" name="Oval 4101"/>
            <p:cNvSpPr/>
            <p:nvPr/>
          </p:nvSpPr>
          <p:spPr bwMode="auto">
            <a:xfrm>
              <a:off x="5307421" y="3630000"/>
              <a:ext cx="59705" cy="59705"/>
            </a:xfrm>
            <a:prstGeom prst="ellipse">
              <a:avLst/>
            </a:prstGeom>
            <a:solidFill>
              <a:srgbClr val="1A423E">
                <a:alpha val="44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103" name="Oval 4102"/>
            <p:cNvSpPr/>
            <p:nvPr/>
          </p:nvSpPr>
          <p:spPr bwMode="auto">
            <a:xfrm>
              <a:off x="5301071" y="3663338"/>
              <a:ext cx="59705" cy="59705"/>
            </a:xfrm>
            <a:prstGeom prst="ellipse">
              <a:avLst/>
            </a:prstGeom>
            <a:solidFill>
              <a:srgbClr val="1A423E">
                <a:alpha val="44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104" name="Oval 4103"/>
            <p:cNvSpPr/>
            <p:nvPr/>
          </p:nvSpPr>
          <p:spPr bwMode="auto">
            <a:xfrm>
              <a:off x="5318534" y="3650637"/>
              <a:ext cx="59705" cy="59705"/>
            </a:xfrm>
            <a:prstGeom prst="ellipse">
              <a:avLst/>
            </a:prstGeom>
            <a:solidFill>
              <a:srgbClr val="1A423E">
                <a:alpha val="44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105" name="Oval 4104"/>
            <p:cNvSpPr/>
            <p:nvPr/>
          </p:nvSpPr>
          <p:spPr bwMode="auto">
            <a:xfrm>
              <a:off x="5316947" y="3518366"/>
              <a:ext cx="59705" cy="59705"/>
            </a:xfrm>
            <a:prstGeom prst="ellipse">
              <a:avLst/>
            </a:prstGeom>
            <a:solidFill>
              <a:srgbClr val="1A423E">
                <a:alpha val="44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106" name="Oval 4105"/>
            <p:cNvSpPr/>
            <p:nvPr/>
          </p:nvSpPr>
          <p:spPr bwMode="auto">
            <a:xfrm>
              <a:off x="5288372" y="3518366"/>
              <a:ext cx="59705" cy="59705"/>
            </a:xfrm>
            <a:prstGeom prst="ellipse">
              <a:avLst/>
            </a:prstGeom>
            <a:solidFill>
              <a:srgbClr val="1A423E">
                <a:alpha val="44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107" name="Oval 4106"/>
            <p:cNvSpPr/>
            <p:nvPr/>
          </p:nvSpPr>
          <p:spPr bwMode="auto">
            <a:xfrm>
              <a:off x="5309010" y="3518366"/>
              <a:ext cx="59705" cy="59705"/>
            </a:xfrm>
            <a:prstGeom prst="ellipse">
              <a:avLst/>
            </a:prstGeom>
            <a:solidFill>
              <a:srgbClr val="1A423E">
                <a:alpha val="44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108" name="Oval 4107"/>
            <p:cNvSpPr/>
            <p:nvPr/>
          </p:nvSpPr>
          <p:spPr bwMode="auto">
            <a:xfrm>
              <a:off x="5274085" y="3518366"/>
              <a:ext cx="59705" cy="59705"/>
            </a:xfrm>
            <a:prstGeom prst="ellipse">
              <a:avLst/>
            </a:prstGeom>
            <a:solidFill>
              <a:srgbClr val="1A423E">
                <a:alpha val="44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109" name="Oval 4108"/>
            <p:cNvSpPr/>
            <p:nvPr/>
          </p:nvSpPr>
          <p:spPr bwMode="auto">
            <a:xfrm>
              <a:off x="5251860" y="3518366"/>
              <a:ext cx="59705" cy="59705"/>
            </a:xfrm>
            <a:prstGeom prst="ellipse">
              <a:avLst/>
            </a:prstGeom>
            <a:solidFill>
              <a:srgbClr val="1A423E">
                <a:alpha val="44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110" name="Oval 4109"/>
            <p:cNvSpPr/>
            <p:nvPr/>
          </p:nvSpPr>
          <p:spPr bwMode="auto">
            <a:xfrm>
              <a:off x="5251860" y="3462803"/>
              <a:ext cx="59705" cy="59705"/>
            </a:xfrm>
            <a:prstGeom prst="ellipse">
              <a:avLst/>
            </a:prstGeom>
            <a:solidFill>
              <a:srgbClr val="1A423E">
                <a:alpha val="44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111" name="Oval 4110"/>
            <p:cNvSpPr/>
            <p:nvPr/>
          </p:nvSpPr>
          <p:spPr bwMode="auto">
            <a:xfrm>
              <a:off x="5275673" y="3462803"/>
              <a:ext cx="59705" cy="59705"/>
            </a:xfrm>
            <a:prstGeom prst="ellipse">
              <a:avLst/>
            </a:prstGeom>
            <a:solidFill>
              <a:srgbClr val="1A423E">
                <a:alpha val="44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112" name="Oval 4111"/>
            <p:cNvSpPr/>
            <p:nvPr/>
          </p:nvSpPr>
          <p:spPr bwMode="auto">
            <a:xfrm>
              <a:off x="5296310" y="3462803"/>
              <a:ext cx="59705" cy="59705"/>
            </a:xfrm>
            <a:prstGeom prst="ellipse">
              <a:avLst/>
            </a:prstGeom>
            <a:solidFill>
              <a:srgbClr val="1A423E">
                <a:alpha val="44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113" name="Oval 4112"/>
            <p:cNvSpPr/>
            <p:nvPr/>
          </p:nvSpPr>
          <p:spPr bwMode="auto">
            <a:xfrm>
              <a:off x="5296310" y="3412004"/>
              <a:ext cx="59705" cy="59705"/>
            </a:xfrm>
            <a:prstGeom prst="ellipse">
              <a:avLst/>
            </a:prstGeom>
            <a:solidFill>
              <a:srgbClr val="1A423E">
                <a:alpha val="44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114" name="Oval 4113"/>
            <p:cNvSpPr/>
            <p:nvPr/>
          </p:nvSpPr>
          <p:spPr bwMode="auto">
            <a:xfrm>
              <a:off x="5278847" y="3412004"/>
              <a:ext cx="59705" cy="59705"/>
            </a:xfrm>
            <a:prstGeom prst="ellipse">
              <a:avLst/>
            </a:prstGeom>
            <a:solidFill>
              <a:srgbClr val="1A423E">
                <a:alpha val="44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115" name="Oval 4114"/>
            <p:cNvSpPr/>
            <p:nvPr/>
          </p:nvSpPr>
          <p:spPr bwMode="auto">
            <a:xfrm>
              <a:off x="5259797" y="3412004"/>
              <a:ext cx="59705" cy="59705"/>
            </a:xfrm>
            <a:prstGeom prst="ellipse">
              <a:avLst/>
            </a:prstGeom>
            <a:solidFill>
              <a:srgbClr val="1A423E">
                <a:alpha val="44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116" name="Oval 4115"/>
            <p:cNvSpPr/>
            <p:nvPr/>
          </p:nvSpPr>
          <p:spPr bwMode="auto">
            <a:xfrm>
              <a:off x="5248684" y="3412004"/>
              <a:ext cx="59705" cy="59705"/>
            </a:xfrm>
            <a:prstGeom prst="ellipse">
              <a:avLst/>
            </a:prstGeom>
            <a:solidFill>
              <a:srgbClr val="1A423E">
                <a:alpha val="44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117" name="Oval 4116"/>
            <p:cNvSpPr/>
            <p:nvPr/>
          </p:nvSpPr>
          <p:spPr bwMode="auto">
            <a:xfrm>
              <a:off x="5248684" y="3361204"/>
              <a:ext cx="59705" cy="59705"/>
            </a:xfrm>
            <a:prstGeom prst="ellipse">
              <a:avLst/>
            </a:prstGeom>
            <a:solidFill>
              <a:srgbClr val="1A423E">
                <a:alpha val="44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118" name="Oval 4117"/>
            <p:cNvSpPr/>
            <p:nvPr/>
          </p:nvSpPr>
          <p:spPr bwMode="auto">
            <a:xfrm>
              <a:off x="5266147" y="3361204"/>
              <a:ext cx="59705" cy="59705"/>
            </a:xfrm>
            <a:prstGeom prst="ellipse">
              <a:avLst/>
            </a:prstGeom>
            <a:solidFill>
              <a:srgbClr val="1A423E">
                <a:alpha val="44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119" name="Oval 4118"/>
            <p:cNvSpPr/>
            <p:nvPr/>
          </p:nvSpPr>
          <p:spPr bwMode="auto">
            <a:xfrm>
              <a:off x="5288372" y="3361204"/>
              <a:ext cx="59705" cy="59705"/>
            </a:xfrm>
            <a:prstGeom prst="ellipse">
              <a:avLst/>
            </a:prstGeom>
            <a:solidFill>
              <a:srgbClr val="1A423E">
                <a:alpha val="44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120" name="Oval 4119"/>
            <p:cNvSpPr/>
            <p:nvPr/>
          </p:nvSpPr>
          <p:spPr bwMode="auto">
            <a:xfrm>
              <a:off x="5301072" y="3361204"/>
              <a:ext cx="59705" cy="59705"/>
            </a:xfrm>
            <a:prstGeom prst="ellipse">
              <a:avLst/>
            </a:prstGeom>
            <a:solidFill>
              <a:srgbClr val="1A423E">
                <a:alpha val="44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121" name="Oval 4120"/>
            <p:cNvSpPr/>
            <p:nvPr/>
          </p:nvSpPr>
          <p:spPr bwMode="auto">
            <a:xfrm>
              <a:off x="5301072" y="3319929"/>
              <a:ext cx="59705" cy="59705"/>
            </a:xfrm>
            <a:prstGeom prst="ellipse">
              <a:avLst/>
            </a:prstGeom>
            <a:solidFill>
              <a:srgbClr val="1A423E">
                <a:alpha val="44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122" name="Oval 4121"/>
            <p:cNvSpPr/>
            <p:nvPr/>
          </p:nvSpPr>
          <p:spPr bwMode="auto">
            <a:xfrm>
              <a:off x="5272497" y="3319929"/>
              <a:ext cx="59705" cy="59705"/>
            </a:xfrm>
            <a:prstGeom prst="ellipse">
              <a:avLst/>
            </a:prstGeom>
            <a:solidFill>
              <a:srgbClr val="1A423E">
                <a:alpha val="44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123" name="Oval 4122"/>
            <p:cNvSpPr/>
            <p:nvPr/>
          </p:nvSpPr>
          <p:spPr bwMode="auto">
            <a:xfrm>
              <a:off x="5259797" y="3319929"/>
              <a:ext cx="59705" cy="59705"/>
            </a:xfrm>
            <a:prstGeom prst="ellipse">
              <a:avLst/>
            </a:prstGeom>
            <a:solidFill>
              <a:srgbClr val="1A423E">
                <a:alpha val="44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124" name="Oval 4123"/>
            <p:cNvSpPr/>
            <p:nvPr/>
          </p:nvSpPr>
          <p:spPr bwMode="auto">
            <a:xfrm>
              <a:off x="5259797" y="3270717"/>
              <a:ext cx="59705" cy="59705"/>
            </a:xfrm>
            <a:prstGeom prst="ellipse">
              <a:avLst/>
            </a:prstGeom>
            <a:solidFill>
              <a:srgbClr val="1A423E">
                <a:alpha val="44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125" name="Oval 4124"/>
            <p:cNvSpPr/>
            <p:nvPr/>
          </p:nvSpPr>
          <p:spPr bwMode="auto">
            <a:xfrm>
              <a:off x="5286784" y="3270717"/>
              <a:ext cx="59705" cy="59705"/>
            </a:xfrm>
            <a:prstGeom prst="ellipse">
              <a:avLst/>
            </a:prstGeom>
            <a:solidFill>
              <a:srgbClr val="1A423E">
                <a:alpha val="44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126" name="Oval 4125"/>
            <p:cNvSpPr/>
            <p:nvPr/>
          </p:nvSpPr>
          <p:spPr bwMode="auto">
            <a:xfrm>
              <a:off x="5301071" y="3270717"/>
              <a:ext cx="59705" cy="59705"/>
            </a:xfrm>
            <a:prstGeom prst="ellipse">
              <a:avLst/>
            </a:prstGeom>
            <a:solidFill>
              <a:srgbClr val="1A423E">
                <a:alpha val="44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127" name="Oval 4126"/>
            <p:cNvSpPr/>
            <p:nvPr/>
          </p:nvSpPr>
          <p:spPr bwMode="auto">
            <a:xfrm>
              <a:off x="5264558" y="3183405"/>
              <a:ext cx="59705" cy="59705"/>
            </a:xfrm>
            <a:prstGeom prst="ellipse">
              <a:avLst/>
            </a:prstGeom>
            <a:solidFill>
              <a:srgbClr val="1A423E">
                <a:alpha val="44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128" name="Oval 4127"/>
            <p:cNvSpPr/>
            <p:nvPr/>
          </p:nvSpPr>
          <p:spPr bwMode="auto">
            <a:xfrm>
              <a:off x="5282020" y="3223093"/>
              <a:ext cx="59705" cy="59705"/>
            </a:xfrm>
            <a:prstGeom prst="ellipse">
              <a:avLst/>
            </a:prstGeom>
            <a:solidFill>
              <a:srgbClr val="1A423E">
                <a:alpha val="44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129" name="Oval 4128"/>
            <p:cNvSpPr/>
            <p:nvPr/>
          </p:nvSpPr>
          <p:spPr bwMode="auto">
            <a:xfrm>
              <a:off x="5327439" y="3152931"/>
              <a:ext cx="59705" cy="59705"/>
            </a:xfrm>
            <a:prstGeom prst="ellipse">
              <a:avLst/>
            </a:prstGeom>
            <a:solidFill>
              <a:srgbClr val="1A423E">
                <a:alpha val="44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130" name="Oval 4129"/>
            <p:cNvSpPr/>
            <p:nvPr/>
          </p:nvSpPr>
          <p:spPr bwMode="auto">
            <a:xfrm>
              <a:off x="5279814" y="3152931"/>
              <a:ext cx="59705" cy="59705"/>
            </a:xfrm>
            <a:prstGeom prst="ellipse">
              <a:avLst/>
            </a:prstGeom>
            <a:solidFill>
              <a:srgbClr val="1A423E">
                <a:alpha val="44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131" name="Oval 4130"/>
            <p:cNvSpPr/>
            <p:nvPr/>
          </p:nvSpPr>
          <p:spPr bwMode="auto">
            <a:xfrm>
              <a:off x="5252827" y="3098955"/>
              <a:ext cx="59705" cy="59705"/>
            </a:xfrm>
            <a:prstGeom prst="ellipse">
              <a:avLst/>
            </a:prstGeom>
            <a:solidFill>
              <a:srgbClr val="1A423E">
                <a:alpha val="44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132" name="Oval 4131"/>
            <p:cNvSpPr/>
            <p:nvPr/>
          </p:nvSpPr>
          <p:spPr bwMode="auto">
            <a:xfrm>
              <a:off x="5286165" y="3065618"/>
              <a:ext cx="59705" cy="59705"/>
            </a:xfrm>
            <a:prstGeom prst="ellipse">
              <a:avLst/>
            </a:prstGeom>
            <a:solidFill>
              <a:srgbClr val="1A423E">
                <a:alpha val="44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133" name="Oval 4132"/>
            <p:cNvSpPr/>
            <p:nvPr/>
          </p:nvSpPr>
          <p:spPr bwMode="auto">
            <a:xfrm>
              <a:off x="5319503" y="3025930"/>
              <a:ext cx="59705" cy="59705"/>
            </a:xfrm>
            <a:prstGeom prst="ellipse">
              <a:avLst/>
            </a:prstGeom>
            <a:solidFill>
              <a:srgbClr val="1A423E">
                <a:alpha val="44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134" name="Oval 4133"/>
            <p:cNvSpPr/>
            <p:nvPr/>
          </p:nvSpPr>
          <p:spPr bwMode="auto">
            <a:xfrm>
              <a:off x="5298866" y="3019580"/>
              <a:ext cx="59705" cy="59705"/>
            </a:xfrm>
            <a:prstGeom prst="ellipse">
              <a:avLst/>
            </a:prstGeom>
            <a:solidFill>
              <a:srgbClr val="1A423E">
                <a:alpha val="44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135" name="Oval 4134"/>
            <p:cNvSpPr/>
            <p:nvPr/>
          </p:nvSpPr>
          <p:spPr bwMode="auto">
            <a:xfrm>
              <a:off x="5298866" y="2989417"/>
              <a:ext cx="59705" cy="59705"/>
            </a:xfrm>
            <a:prstGeom prst="ellipse">
              <a:avLst/>
            </a:prstGeom>
            <a:solidFill>
              <a:srgbClr val="1A423E">
                <a:alpha val="44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136" name="Oval 4135"/>
            <p:cNvSpPr/>
            <p:nvPr/>
          </p:nvSpPr>
          <p:spPr bwMode="auto">
            <a:xfrm>
              <a:off x="5273466" y="2989417"/>
              <a:ext cx="59705" cy="59705"/>
            </a:xfrm>
            <a:prstGeom prst="ellipse">
              <a:avLst/>
            </a:prstGeom>
            <a:solidFill>
              <a:srgbClr val="1A423E">
                <a:alpha val="44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137" name="Oval 4136"/>
            <p:cNvSpPr/>
            <p:nvPr/>
          </p:nvSpPr>
          <p:spPr bwMode="auto">
            <a:xfrm>
              <a:off x="5307111" y="2961462"/>
              <a:ext cx="59705" cy="59705"/>
            </a:xfrm>
            <a:prstGeom prst="ellipse">
              <a:avLst/>
            </a:prstGeom>
            <a:solidFill>
              <a:srgbClr val="1A423E">
                <a:alpha val="44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138" name="Oval 4137"/>
            <p:cNvSpPr/>
            <p:nvPr/>
          </p:nvSpPr>
          <p:spPr bwMode="auto">
            <a:xfrm>
              <a:off x="5297586" y="2899550"/>
              <a:ext cx="59705" cy="59705"/>
            </a:xfrm>
            <a:prstGeom prst="ellipse">
              <a:avLst/>
            </a:prstGeom>
            <a:solidFill>
              <a:srgbClr val="1A423E">
                <a:alpha val="44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139" name="Oval 4138"/>
            <p:cNvSpPr/>
            <p:nvPr/>
          </p:nvSpPr>
          <p:spPr bwMode="auto">
            <a:xfrm>
              <a:off x="5259486" y="2833184"/>
              <a:ext cx="59705" cy="59705"/>
            </a:xfrm>
            <a:prstGeom prst="ellipse">
              <a:avLst/>
            </a:prstGeom>
            <a:solidFill>
              <a:srgbClr val="1A423E">
                <a:alpha val="44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140" name="Oval 4139"/>
            <p:cNvSpPr/>
            <p:nvPr/>
          </p:nvSpPr>
          <p:spPr bwMode="auto">
            <a:xfrm>
              <a:off x="5261073" y="2715723"/>
              <a:ext cx="59705" cy="59705"/>
            </a:xfrm>
            <a:prstGeom prst="ellipse">
              <a:avLst/>
            </a:prstGeom>
            <a:solidFill>
              <a:srgbClr val="1A423E">
                <a:alpha val="44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141" name="Oval 4140"/>
            <p:cNvSpPr/>
            <p:nvPr/>
          </p:nvSpPr>
          <p:spPr bwMode="auto">
            <a:xfrm>
              <a:off x="5300760" y="2588053"/>
              <a:ext cx="59705" cy="59705"/>
            </a:xfrm>
            <a:prstGeom prst="ellipse">
              <a:avLst/>
            </a:prstGeom>
            <a:solidFill>
              <a:srgbClr val="1A423E">
                <a:alpha val="44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142" name="Oval 4141"/>
            <p:cNvSpPr/>
            <p:nvPr/>
          </p:nvSpPr>
          <p:spPr bwMode="auto">
            <a:xfrm>
              <a:off x="5286472" y="2499154"/>
              <a:ext cx="59705" cy="59705"/>
            </a:xfrm>
            <a:prstGeom prst="ellipse">
              <a:avLst/>
            </a:prstGeom>
            <a:solidFill>
              <a:srgbClr val="1A423E">
                <a:alpha val="44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143" name="Oval 4142"/>
            <p:cNvSpPr/>
            <p:nvPr/>
          </p:nvSpPr>
          <p:spPr bwMode="auto">
            <a:xfrm>
              <a:off x="5254722" y="2397553"/>
              <a:ext cx="59705" cy="59705"/>
            </a:xfrm>
            <a:prstGeom prst="ellipse">
              <a:avLst/>
            </a:prstGeom>
            <a:solidFill>
              <a:srgbClr val="1A423E">
                <a:alpha val="44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144" name="Oval 4143"/>
            <p:cNvSpPr/>
            <p:nvPr/>
          </p:nvSpPr>
          <p:spPr bwMode="auto">
            <a:xfrm>
              <a:off x="5680484" y="4504209"/>
              <a:ext cx="62879" cy="62879"/>
            </a:xfrm>
            <a:prstGeom prst="ellipse">
              <a:avLst/>
            </a:prstGeom>
            <a:solidFill>
              <a:srgbClr val="076C82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145" name="Oval 4144"/>
            <p:cNvSpPr/>
            <p:nvPr/>
          </p:nvSpPr>
          <p:spPr bwMode="auto">
            <a:xfrm>
              <a:off x="5713822" y="4504209"/>
              <a:ext cx="62879" cy="62879"/>
            </a:xfrm>
            <a:prstGeom prst="ellipse">
              <a:avLst/>
            </a:prstGeom>
            <a:solidFill>
              <a:srgbClr val="076C82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146" name="Oval 4145"/>
            <p:cNvSpPr/>
            <p:nvPr/>
          </p:nvSpPr>
          <p:spPr bwMode="auto">
            <a:xfrm>
              <a:off x="5739222" y="4504209"/>
              <a:ext cx="62879" cy="62879"/>
            </a:xfrm>
            <a:prstGeom prst="ellipse">
              <a:avLst/>
            </a:prstGeom>
            <a:solidFill>
              <a:srgbClr val="076C82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147" name="Oval 4146"/>
            <p:cNvSpPr/>
            <p:nvPr/>
          </p:nvSpPr>
          <p:spPr bwMode="auto">
            <a:xfrm>
              <a:off x="5716997" y="4447059"/>
              <a:ext cx="48804" cy="48805"/>
            </a:xfrm>
            <a:prstGeom prst="ellipse">
              <a:avLst/>
            </a:prstGeom>
            <a:solidFill>
              <a:srgbClr val="076C82">
                <a:alpha val="55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148" name="Oval 4147"/>
            <p:cNvSpPr/>
            <p:nvPr/>
          </p:nvSpPr>
          <p:spPr bwMode="auto">
            <a:xfrm>
              <a:off x="5694772" y="4447059"/>
              <a:ext cx="48804" cy="48805"/>
            </a:xfrm>
            <a:prstGeom prst="ellipse">
              <a:avLst/>
            </a:prstGeom>
            <a:solidFill>
              <a:srgbClr val="076C82">
                <a:alpha val="55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149" name="Oval 4148"/>
            <p:cNvSpPr/>
            <p:nvPr/>
          </p:nvSpPr>
          <p:spPr bwMode="auto">
            <a:xfrm>
              <a:off x="5740809" y="4447059"/>
              <a:ext cx="48804" cy="48805"/>
            </a:xfrm>
            <a:prstGeom prst="ellipse">
              <a:avLst/>
            </a:prstGeom>
            <a:solidFill>
              <a:srgbClr val="076C82">
                <a:alpha val="55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150" name="Oval 4149"/>
            <p:cNvSpPr/>
            <p:nvPr/>
          </p:nvSpPr>
          <p:spPr bwMode="auto">
            <a:xfrm>
              <a:off x="5680484" y="4191473"/>
              <a:ext cx="62879" cy="62879"/>
            </a:xfrm>
            <a:prstGeom prst="ellipse">
              <a:avLst/>
            </a:prstGeom>
            <a:solidFill>
              <a:srgbClr val="076C82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151" name="Oval 4150"/>
            <p:cNvSpPr/>
            <p:nvPr/>
          </p:nvSpPr>
          <p:spPr bwMode="auto">
            <a:xfrm>
              <a:off x="5713822" y="4191473"/>
              <a:ext cx="62879" cy="62879"/>
            </a:xfrm>
            <a:prstGeom prst="ellipse">
              <a:avLst/>
            </a:prstGeom>
            <a:solidFill>
              <a:srgbClr val="076C82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152" name="Oval 4151"/>
            <p:cNvSpPr/>
            <p:nvPr/>
          </p:nvSpPr>
          <p:spPr bwMode="auto">
            <a:xfrm>
              <a:off x="5715409" y="4191473"/>
              <a:ext cx="62879" cy="62879"/>
            </a:xfrm>
            <a:prstGeom prst="ellipse">
              <a:avLst/>
            </a:prstGeom>
            <a:solidFill>
              <a:srgbClr val="076C82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153" name="Oval 4152"/>
            <p:cNvSpPr/>
            <p:nvPr/>
          </p:nvSpPr>
          <p:spPr bwMode="auto">
            <a:xfrm>
              <a:off x="5748747" y="4191473"/>
              <a:ext cx="62879" cy="62879"/>
            </a:xfrm>
            <a:prstGeom prst="ellipse">
              <a:avLst/>
            </a:prstGeom>
            <a:solidFill>
              <a:srgbClr val="076C82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154" name="Oval 4153"/>
            <p:cNvSpPr/>
            <p:nvPr/>
          </p:nvSpPr>
          <p:spPr bwMode="auto">
            <a:xfrm>
              <a:off x="5699534" y="4127973"/>
              <a:ext cx="62879" cy="62879"/>
            </a:xfrm>
            <a:prstGeom prst="ellipse">
              <a:avLst/>
            </a:prstGeom>
            <a:solidFill>
              <a:srgbClr val="076C82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155" name="Oval 4154"/>
            <p:cNvSpPr/>
            <p:nvPr/>
          </p:nvSpPr>
          <p:spPr bwMode="auto">
            <a:xfrm>
              <a:off x="5732872" y="4127973"/>
              <a:ext cx="62879" cy="62879"/>
            </a:xfrm>
            <a:prstGeom prst="ellipse">
              <a:avLst/>
            </a:prstGeom>
            <a:solidFill>
              <a:srgbClr val="076C82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156" name="Oval 4155"/>
            <p:cNvSpPr/>
            <p:nvPr/>
          </p:nvSpPr>
          <p:spPr bwMode="auto">
            <a:xfrm>
              <a:off x="5683659" y="4127973"/>
              <a:ext cx="62879" cy="62879"/>
            </a:xfrm>
            <a:prstGeom prst="ellipse">
              <a:avLst/>
            </a:prstGeom>
            <a:solidFill>
              <a:srgbClr val="076C82">
                <a:alpha val="37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157" name="Oval 4156"/>
            <p:cNvSpPr/>
            <p:nvPr/>
          </p:nvSpPr>
          <p:spPr bwMode="auto">
            <a:xfrm>
              <a:off x="5748748" y="3995739"/>
              <a:ext cx="57002" cy="57001"/>
            </a:xfrm>
            <a:prstGeom prst="ellipse">
              <a:avLst/>
            </a:prstGeom>
            <a:solidFill>
              <a:srgbClr val="076C82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158" name="Oval 4157"/>
            <p:cNvSpPr/>
            <p:nvPr/>
          </p:nvSpPr>
          <p:spPr bwMode="auto">
            <a:xfrm>
              <a:off x="5732873" y="3995739"/>
              <a:ext cx="57002" cy="57001"/>
            </a:xfrm>
            <a:prstGeom prst="ellipse">
              <a:avLst/>
            </a:prstGeom>
            <a:solidFill>
              <a:srgbClr val="076C82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159" name="Oval 4158"/>
            <p:cNvSpPr/>
            <p:nvPr/>
          </p:nvSpPr>
          <p:spPr bwMode="auto">
            <a:xfrm>
              <a:off x="5721760" y="3995739"/>
              <a:ext cx="57002" cy="57001"/>
            </a:xfrm>
            <a:prstGeom prst="ellipse">
              <a:avLst/>
            </a:prstGeom>
            <a:solidFill>
              <a:srgbClr val="076C82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160" name="Oval 4159"/>
            <p:cNvSpPr/>
            <p:nvPr/>
          </p:nvSpPr>
          <p:spPr bwMode="auto">
            <a:xfrm>
              <a:off x="5697947" y="3995739"/>
              <a:ext cx="57002" cy="57001"/>
            </a:xfrm>
            <a:prstGeom prst="ellipse">
              <a:avLst/>
            </a:prstGeom>
            <a:solidFill>
              <a:srgbClr val="076C82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161" name="Oval 4160"/>
            <p:cNvSpPr/>
            <p:nvPr/>
          </p:nvSpPr>
          <p:spPr bwMode="auto">
            <a:xfrm>
              <a:off x="5677309" y="3995739"/>
              <a:ext cx="57002" cy="57001"/>
            </a:xfrm>
            <a:prstGeom prst="ellipse">
              <a:avLst/>
            </a:prstGeom>
            <a:solidFill>
              <a:srgbClr val="076C82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162" name="Oval 4161"/>
            <p:cNvSpPr/>
            <p:nvPr/>
          </p:nvSpPr>
          <p:spPr bwMode="auto">
            <a:xfrm>
              <a:off x="5677309" y="3929063"/>
              <a:ext cx="57002" cy="57001"/>
            </a:xfrm>
            <a:prstGeom prst="ellipse">
              <a:avLst/>
            </a:prstGeom>
            <a:solidFill>
              <a:srgbClr val="076C82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163" name="Oval 4162"/>
            <p:cNvSpPr/>
            <p:nvPr/>
          </p:nvSpPr>
          <p:spPr bwMode="auto">
            <a:xfrm>
              <a:off x="5696359" y="3929063"/>
              <a:ext cx="57002" cy="57001"/>
            </a:xfrm>
            <a:prstGeom prst="ellipse">
              <a:avLst/>
            </a:prstGeom>
            <a:solidFill>
              <a:srgbClr val="076C82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164" name="Oval 4163"/>
            <p:cNvSpPr/>
            <p:nvPr/>
          </p:nvSpPr>
          <p:spPr bwMode="auto">
            <a:xfrm>
              <a:off x="5724934" y="3929063"/>
              <a:ext cx="57002" cy="57001"/>
            </a:xfrm>
            <a:prstGeom prst="ellipse">
              <a:avLst/>
            </a:prstGeom>
            <a:solidFill>
              <a:srgbClr val="076C82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165" name="Oval 4164"/>
            <p:cNvSpPr/>
            <p:nvPr/>
          </p:nvSpPr>
          <p:spPr bwMode="auto">
            <a:xfrm>
              <a:off x="5742396" y="3929063"/>
              <a:ext cx="57002" cy="57001"/>
            </a:xfrm>
            <a:prstGeom prst="ellipse">
              <a:avLst/>
            </a:prstGeom>
            <a:solidFill>
              <a:srgbClr val="076C82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166" name="Oval 4165"/>
            <p:cNvSpPr/>
            <p:nvPr/>
          </p:nvSpPr>
          <p:spPr bwMode="auto">
            <a:xfrm>
              <a:off x="5751921" y="3929063"/>
              <a:ext cx="57002" cy="57001"/>
            </a:xfrm>
            <a:prstGeom prst="ellipse">
              <a:avLst/>
            </a:prstGeom>
            <a:solidFill>
              <a:srgbClr val="076C82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167" name="Oval 4166"/>
            <p:cNvSpPr/>
            <p:nvPr/>
          </p:nvSpPr>
          <p:spPr bwMode="auto">
            <a:xfrm>
              <a:off x="5748748" y="3856038"/>
              <a:ext cx="57002" cy="57001"/>
            </a:xfrm>
            <a:prstGeom prst="ellipse">
              <a:avLst/>
            </a:prstGeom>
            <a:solidFill>
              <a:srgbClr val="076C82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168" name="Oval 4167"/>
            <p:cNvSpPr/>
            <p:nvPr/>
          </p:nvSpPr>
          <p:spPr bwMode="auto">
            <a:xfrm>
              <a:off x="5732873" y="3856038"/>
              <a:ext cx="57002" cy="57001"/>
            </a:xfrm>
            <a:prstGeom prst="ellipse">
              <a:avLst/>
            </a:prstGeom>
            <a:solidFill>
              <a:srgbClr val="076C82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169" name="Oval 4168"/>
            <p:cNvSpPr/>
            <p:nvPr/>
          </p:nvSpPr>
          <p:spPr bwMode="auto">
            <a:xfrm>
              <a:off x="5721760" y="3856038"/>
              <a:ext cx="57002" cy="57001"/>
            </a:xfrm>
            <a:prstGeom prst="ellipse">
              <a:avLst/>
            </a:prstGeom>
            <a:solidFill>
              <a:srgbClr val="076C82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170" name="Oval 4169"/>
            <p:cNvSpPr/>
            <p:nvPr/>
          </p:nvSpPr>
          <p:spPr bwMode="auto">
            <a:xfrm>
              <a:off x="5697947" y="3856038"/>
              <a:ext cx="57002" cy="57001"/>
            </a:xfrm>
            <a:prstGeom prst="ellipse">
              <a:avLst/>
            </a:prstGeom>
            <a:solidFill>
              <a:srgbClr val="076C82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171" name="Oval 4170"/>
            <p:cNvSpPr/>
            <p:nvPr/>
          </p:nvSpPr>
          <p:spPr bwMode="auto">
            <a:xfrm>
              <a:off x="5677309" y="3856038"/>
              <a:ext cx="57002" cy="57001"/>
            </a:xfrm>
            <a:prstGeom prst="ellipse">
              <a:avLst/>
            </a:prstGeom>
            <a:solidFill>
              <a:srgbClr val="076C82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172" name="Oval 4171"/>
            <p:cNvSpPr/>
            <p:nvPr/>
          </p:nvSpPr>
          <p:spPr bwMode="auto">
            <a:xfrm>
              <a:off x="5748748" y="3794124"/>
              <a:ext cx="57002" cy="57001"/>
            </a:xfrm>
            <a:prstGeom prst="ellipse">
              <a:avLst/>
            </a:prstGeom>
            <a:solidFill>
              <a:srgbClr val="076C82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173" name="Oval 4172"/>
            <p:cNvSpPr/>
            <p:nvPr/>
          </p:nvSpPr>
          <p:spPr bwMode="auto">
            <a:xfrm>
              <a:off x="5732873" y="3794124"/>
              <a:ext cx="57002" cy="57001"/>
            </a:xfrm>
            <a:prstGeom prst="ellipse">
              <a:avLst/>
            </a:prstGeom>
            <a:solidFill>
              <a:srgbClr val="076C82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174" name="Oval 4173"/>
            <p:cNvSpPr/>
            <p:nvPr/>
          </p:nvSpPr>
          <p:spPr bwMode="auto">
            <a:xfrm>
              <a:off x="5721760" y="3794124"/>
              <a:ext cx="57002" cy="57001"/>
            </a:xfrm>
            <a:prstGeom prst="ellipse">
              <a:avLst/>
            </a:prstGeom>
            <a:solidFill>
              <a:srgbClr val="076C82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175" name="Oval 4174"/>
            <p:cNvSpPr/>
            <p:nvPr/>
          </p:nvSpPr>
          <p:spPr bwMode="auto">
            <a:xfrm>
              <a:off x="5697947" y="3794124"/>
              <a:ext cx="57002" cy="57001"/>
            </a:xfrm>
            <a:prstGeom prst="ellipse">
              <a:avLst/>
            </a:prstGeom>
            <a:solidFill>
              <a:srgbClr val="076C82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176" name="Oval 4175"/>
            <p:cNvSpPr/>
            <p:nvPr/>
          </p:nvSpPr>
          <p:spPr bwMode="auto">
            <a:xfrm>
              <a:off x="5677309" y="3794124"/>
              <a:ext cx="57002" cy="57001"/>
            </a:xfrm>
            <a:prstGeom prst="ellipse">
              <a:avLst/>
            </a:prstGeom>
            <a:solidFill>
              <a:srgbClr val="076C82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177" name="Oval 4176"/>
            <p:cNvSpPr/>
            <p:nvPr/>
          </p:nvSpPr>
          <p:spPr bwMode="auto">
            <a:xfrm>
              <a:off x="5748748" y="3738563"/>
              <a:ext cx="57002" cy="57001"/>
            </a:xfrm>
            <a:prstGeom prst="ellipse">
              <a:avLst/>
            </a:prstGeom>
            <a:solidFill>
              <a:srgbClr val="076C82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178" name="Oval 4177"/>
            <p:cNvSpPr/>
            <p:nvPr/>
          </p:nvSpPr>
          <p:spPr bwMode="auto">
            <a:xfrm>
              <a:off x="5732873" y="3738563"/>
              <a:ext cx="57002" cy="57001"/>
            </a:xfrm>
            <a:prstGeom prst="ellipse">
              <a:avLst/>
            </a:prstGeom>
            <a:solidFill>
              <a:srgbClr val="076C82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179" name="Oval 4178"/>
            <p:cNvSpPr/>
            <p:nvPr/>
          </p:nvSpPr>
          <p:spPr bwMode="auto">
            <a:xfrm>
              <a:off x="5721760" y="3738563"/>
              <a:ext cx="57002" cy="57001"/>
            </a:xfrm>
            <a:prstGeom prst="ellipse">
              <a:avLst/>
            </a:prstGeom>
            <a:solidFill>
              <a:srgbClr val="076C82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180" name="Oval 4179"/>
            <p:cNvSpPr/>
            <p:nvPr/>
          </p:nvSpPr>
          <p:spPr bwMode="auto">
            <a:xfrm>
              <a:off x="5697947" y="3738563"/>
              <a:ext cx="57002" cy="57001"/>
            </a:xfrm>
            <a:prstGeom prst="ellipse">
              <a:avLst/>
            </a:prstGeom>
            <a:solidFill>
              <a:srgbClr val="076C82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181" name="Oval 4180"/>
            <p:cNvSpPr/>
            <p:nvPr/>
          </p:nvSpPr>
          <p:spPr bwMode="auto">
            <a:xfrm>
              <a:off x="5677309" y="3738563"/>
              <a:ext cx="57002" cy="57001"/>
            </a:xfrm>
            <a:prstGeom prst="ellipse">
              <a:avLst/>
            </a:prstGeom>
            <a:solidFill>
              <a:srgbClr val="076C82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182" name="Oval 4181"/>
            <p:cNvSpPr/>
            <p:nvPr/>
          </p:nvSpPr>
          <p:spPr bwMode="auto">
            <a:xfrm>
              <a:off x="5748748" y="3665538"/>
              <a:ext cx="57002" cy="57001"/>
            </a:xfrm>
            <a:prstGeom prst="ellipse">
              <a:avLst/>
            </a:prstGeom>
            <a:solidFill>
              <a:srgbClr val="076C82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183" name="Oval 4182"/>
            <p:cNvSpPr/>
            <p:nvPr/>
          </p:nvSpPr>
          <p:spPr bwMode="auto">
            <a:xfrm>
              <a:off x="5732873" y="3665538"/>
              <a:ext cx="57002" cy="57001"/>
            </a:xfrm>
            <a:prstGeom prst="ellipse">
              <a:avLst/>
            </a:prstGeom>
            <a:solidFill>
              <a:srgbClr val="076C82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184" name="Oval 4183"/>
            <p:cNvSpPr/>
            <p:nvPr/>
          </p:nvSpPr>
          <p:spPr bwMode="auto">
            <a:xfrm>
              <a:off x="5721760" y="3665538"/>
              <a:ext cx="57002" cy="57001"/>
            </a:xfrm>
            <a:prstGeom prst="ellipse">
              <a:avLst/>
            </a:prstGeom>
            <a:solidFill>
              <a:srgbClr val="076C82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185" name="Oval 4184"/>
            <p:cNvSpPr/>
            <p:nvPr/>
          </p:nvSpPr>
          <p:spPr bwMode="auto">
            <a:xfrm>
              <a:off x="5697947" y="3665538"/>
              <a:ext cx="57002" cy="57001"/>
            </a:xfrm>
            <a:prstGeom prst="ellipse">
              <a:avLst/>
            </a:prstGeom>
            <a:solidFill>
              <a:srgbClr val="076C82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186" name="Oval 4185"/>
            <p:cNvSpPr/>
            <p:nvPr/>
          </p:nvSpPr>
          <p:spPr bwMode="auto">
            <a:xfrm>
              <a:off x="5677309" y="3665538"/>
              <a:ext cx="57002" cy="57001"/>
            </a:xfrm>
            <a:prstGeom prst="ellipse">
              <a:avLst/>
            </a:prstGeom>
            <a:solidFill>
              <a:srgbClr val="076C82">
                <a:alpha val="28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187" name="Oval 4186"/>
            <p:cNvSpPr/>
            <p:nvPr/>
          </p:nvSpPr>
          <p:spPr bwMode="auto">
            <a:xfrm>
              <a:off x="5748748" y="3597275"/>
              <a:ext cx="57002" cy="57001"/>
            </a:xfrm>
            <a:prstGeom prst="ellipse">
              <a:avLst/>
            </a:prstGeom>
            <a:solidFill>
              <a:srgbClr val="076C82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188" name="Oval 4187"/>
            <p:cNvSpPr/>
            <p:nvPr/>
          </p:nvSpPr>
          <p:spPr bwMode="auto">
            <a:xfrm>
              <a:off x="5732873" y="3597275"/>
              <a:ext cx="57002" cy="57001"/>
            </a:xfrm>
            <a:prstGeom prst="ellipse">
              <a:avLst/>
            </a:prstGeom>
            <a:solidFill>
              <a:srgbClr val="076C82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189" name="Oval 4188"/>
            <p:cNvSpPr/>
            <p:nvPr/>
          </p:nvSpPr>
          <p:spPr bwMode="auto">
            <a:xfrm>
              <a:off x="5721760" y="3597275"/>
              <a:ext cx="57002" cy="57001"/>
            </a:xfrm>
            <a:prstGeom prst="ellipse">
              <a:avLst/>
            </a:prstGeom>
            <a:solidFill>
              <a:srgbClr val="076C82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190" name="Oval 4189"/>
            <p:cNvSpPr/>
            <p:nvPr/>
          </p:nvSpPr>
          <p:spPr bwMode="auto">
            <a:xfrm>
              <a:off x="5697947" y="3597275"/>
              <a:ext cx="57002" cy="57001"/>
            </a:xfrm>
            <a:prstGeom prst="ellipse">
              <a:avLst/>
            </a:prstGeom>
            <a:solidFill>
              <a:srgbClr val="076C82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191" name="Oval 4190"/>
            <p:cNvSpPr/>
            <p:nvPr/>
          </p:nvSpPr>
          <p:spPr bwMode="auto">
            <a:xfrm>
              <a:off x="5677309" y="3597275"/>
              <a:ext cx="57002" cy="57001"/>
            </a:xfrm>
            <a:prstGeom prst="ellipse">
              <a:avLst/>
            </a:prstGeom>
            <a:solidFill>
              <a:srgbClr val="076C82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192" name="Oval 4191"/>
            <p:cNvSpPr/>
            <p:nvPr/>
          </p:nvSpPr>
          <p:spPr bwMode="auto">
            <a:xfrm>
              <a:off x="5748748" y="3517900"/>
              <a:ext cx="57002" cy="57001"/>
            </a:xfrm>
            <a:prstGeom prst="ellipse">
              <a:avLst/>
            </a:prstGeom>
            <a:solidFill>
              <a:srgbClr val="076C82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193" name="Oval 4192"/>
            <p:cNvSpPr/>
            <p:nvPr/>
          </p:nvSpPr>
          <p:spPr bwMode="auto">
            <a:xfrm>
              <a:off x="5732873" y="3517900"/>
              <a:ext cx="57002" cy="57001"/>
            </a:xfrm>
            <a:prstGeom prst="ellipse">
              <a:avLst/>
            </a:prstGeom>
            <a:solidFill>
              <a:srgbClr val="076C82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194" name="Oval 4193"/>
            <p:cNvSpPr/>
            <p:nvPr/>
          </p:nvSpPr>
          <p:spPr bwMode="auto">
            <a:xfrm>
              <a:off x="5721760" y="3517900"/>
              <a:ext cx="57002" cy="57001"/>
            </a:xfrm>
            <a:prstGeom prst="ellipse">
              <a:avLst/>
            </a:prstGeom>
            <a:solidFill>
              <a:srgbClr val="076C82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195" name="Oval 4194"/>
            <p:cNvSpPr/>
            <p:nvPr/>
          </p:nvSpPr>
          <p:spPr bwMode="auto">
            <a:xfrm>
              <a:off x="5697947" y="3517900"/>
              <a:ext cx="57002" cy="57001"/>
            </a:xfrm>
            <a:prstGeom prst="ellipse">
              <a:avLst/>
            </a:prstGeom>
            <a:solidFill>
              <a:srgbClr val="076C82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196" name="Oval 4195"/>
            <p:cNvSpPr/>
            <p:nvPr/>
          </p:nvSpPr>
          <p:spPr bwMode="auto">
            <a:xfrm>
              <a:off x="5677309" y="3517900"/>
              <a:ext cx="57002" cy="57001"/>
            </a:xfrm>
            <a:prstGeom prst="ellipse">
              <a:avLst/>
            </a:prstGeom>
            <a:solidFill>
              <a:srgbClr val="076C82">
                <a:alpha val="61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197" name="Oval 4196"/>
            <p:cNvSpPr/>
            <p:nvPr/>
          </p:nvSpPr>
          <p:spPr bwMode="auto">
            <a:xfrm>
              <a:off x="5680485" y="3460750"/>
              <a:ext cx="57002" cy="57001"/>
            </a:xfrm>
            <a:prstGeom prst="ellipse">
              <a:avLst/>
            </a:prstGeom>
            <a:solidFill>
              <a:srgbClr val="076C82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198" name="Oval 4197"/>
            <p:cNvSpPr/>
            <p:nvPr/>
          </p:nvSpPr>
          <p:spPr bwMode="auto">
            <a:xfrm>
              <a:off x="5709060" y="3460750"/>
              <a:ext cx="57002" cy="57001"/>
            </a:xfrm>
            <a:prstGeom prst="ellipse">
              <a:avLst/>
            </a:prstGeom>
            <a:solidFill>
              <a:srgbClr val="076C82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199" name="Oval 4198"/>
            <p:cNvSpPr/>
            <p:nvPr/>
          </p:nvSpPr>
          <p:spPr bwMode="auto">
            <a:xfrm>
              <a:off x="5732872" y="3460750"/>
              <a:ext cx="57002" cy="57001"/>
            </a:xfrm>
            <a:prstGeom prst="ellipse">
              <a:avLst/>
            </a:prstGeom>
            <a:solidFill>
              <a:srgbClr val="076C82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200" name="Oval 4199"/>
            <p:cNvSpPr/>
            <p:nvPr/>
          </p:nvSpPr>
          <p:spPr bwMode="auto">
            <a:xfrm>
              <a:off x="5755097" y="3460750"/>
              <a:ext cx="57002" cy="57001"/>
            </a:xfrm>
            <a:prstGeom prst="ellipse">
              <a:avLst/>
            </a:prstGeom>
            <a:solidFill>
              <a:srgbClr val="076C82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201" name="Oval 4200"/>
            <p:cNvSpPr/>
            <p:nvPr/>
          </p:nvSpPr>
          <p:spPr bwMode="auto">
            <a:xfrm>
              <a:off x="5675003" y="3402087"/>
              <a:ext cx="57002" cy="57001"/>
            </a:xfrm>
            <a:prstGeom prst="ellipse">
              <a:avLst/>
            </a:prstGeom>
            <a:solidFill>
              <a:srgbClr val="076C82">
                <a:alpha val="24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202" name="Oval 4201"/>
            <p:cNvSpPr/>
            <p:nvPr/>
          </p:nvSpPr>
          <p:spPr bwMode="auto">
            <a:xfrm>
              <a:off x="5740090" y="3402087"/>
              <a:ext cx="57002" cy="57001"/>
            </a:xfrm>
            <a:prstGeom prst="ellipse">
              <a:avLst/>
            </a:prstGeom>
            <a:solidFill>
              <a:srgbClr val="076C82">
                <a:alpha val="24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203" name="Oval 4202"/>
            <p:cNvSpPr/>
            <p:nvPr/>
          </p:nvSpPr>
          <p:spPr bwMode="auto">
            <a:xfrm>
              <a:off x="5727390" y="3367163"/>
              <a:ext cx="57002" cy="57001"/>
            </a:xfrm>
            <a:prstGeom prst="ellipse">
              <a:avLst/>
            </a:prstGeom>
            <a:solidFill>
              <a:srgbClr val="076C82">
                <a:alpha val="24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204" name="Oval 4203"/>
            <p:cNvSpPr/>
            <p:nvPr/>
          </p:nvSpPr>
          <p:spPr bwMode="auto">
            <a:xfrm>
              <a:off x="5684528" y="3351287"/>
              <a:ext cx="57002" cy="57001"/>
            </a:xfrm>
            <a:prstGeom prst="ellipse">
              <a:avLst/>
            </a:prstGeom>
            <a:solidFill>
              <a:srgbClr val="076C82">
                <a:alpha val="24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205" name="Oval 4204"/>
            <p:cNvSpPr/>
            <p:nvPr/>
          </p:nvSpPr>
          <p:spPr bwMode="auto">
            <a:xfrm>
              <a:off x="5743266" y="3325886"/>
              <a:ext cx="57002" cy="57001"/>
            </a:xfrm>
            <a:prstGeom prst="ellipse">
              <a:avLst/>
            </a:prstGeom>
            <a:solidFill>
              <a:srgbClr val="076C82">
                <a:alpha val="24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206" name="Oval 4205"/>
            <p:cNvSpPr/>
            <p:nvPr/>
          </p:nvSpPr>
          <p:spPr bwMode="auto">
            <a:xfrm>
              <a:off x="5676591" y="3286201"/>
              <a:ext cx="57002" cy="57001"/>
            </a:xfrm>
            <a:prstGeom prst="ellipse">
              <a:avLst/>
            </a:prstGeom>
            <a:solidFill>
              <a:srgbClr val="076C82">
                <a:alpha val="24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207" name="Oval 4206"/>
            <p:cNvSpPr/>
            <p:nvPr/>
          </p:nvSpPr>
          <p:spPr bwMode="auto">
            <a:xfrm>
              <a:off x="5711516" y="3252863"/>
              <a:ext cx="57002" cy="57001"/>
            </a:xfrm>
            <a:prstGeom prst="ellipse">
              <a:avLst/>
            </a:prstGeom>
            <a:solidFill>
              <a:srgbClr val="076C82">
                <a:alpha val="24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208" name="Oval 4207"/>
            <p:cNvSpPr/>
            <p:nvPr/>
          </p:nvSpPr>
          <p:spPr bwMode="auto">
            <a:xfrm>
              <a:off x="5733741" y="3157611"/>
              <a:ext cx="57002" cy="57001"/>
            </a:xfrm>
            <a:prstGeom prst="ellipse">
              <a:avLst/>
            </a:prstGeom>
            <a:solidFill>
              <a:srgbClr val="076C82">
                <a:alpha val="24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209" name="Oval 4208"/>
            <p:cNvSpPr/>
            <p:nvPr/>
          </p:nvSpPr>
          <p:spPr bwMode="auto">
            <a:xfrm>
              <a:off x="5725804" y="3125863"/>
              <a:ext cx="57002" cy="57001"/>
            </a:xfrm>
            <a:prstGeom prst="ellipse">
              <a:avLst/>
            </a:prstGeom>
            <a:solidFill>
              <a:srgbClr val="076C82">
                <a:alpha val="24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210" name="Oval 4209"/>
            <p:cNvSpPr/>
            <p:nvPr/>
          </p:nvSpPr>
          <p:spPr bwMode="auto">
            <a:xfrm>
              <a:off x="5711516" y="3019648"/>
              <a:ext cx="57002" cy="57001"/>
            </a:xfrm>
            <a:prstGeom prst="ellipse">
              <a:avLst/>
            </a:prstGeom>
            <a:solidFill>
              <a:srgbClr val="076C82">
                <a:alpha val="24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211" name="Oval 4210"/>
            <p:cNvSpPr/>
            <p:nvPr/>
          </p:nvSpPr>
          <p:spPr bwMode="auto">
            <a:xfrm>
              <a:off x="5749616" y="3019648"/>
              <a:ext cx="57002" cy="57001"/>
            </a:xfrm>
            <a:prstGeom prst="ellipse">
              <a:avLst/>
            </a:prstGeom>
            <a:solidFill>
              <a:srgbClr val="076C82">
                <a:alpha val="24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212" name="Oval 4211"/>
            <p:cNvSpPr/>
            <p:nvPr/>
          </p:nvSpPr>
          <p:spPr bwMode="auto">
            <a:xfrm>
              <a:off x="5741679" y="2948211"/>
              <a:ext cx="57002" cy="57001"/>
            </a:xfrm>
            <a:prstGeom prst="ellipse">
              <a:avLst/>
            </a:prstGeom>
            <a:solidFill>
              <a:srgbClr val="076C82">
                <a:alpha val="24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213" name="Oval 4212"/>
            <p:cNvSpPr/>
            <p:nvPr/>
          </p:nvSpPr>
          <p:spPr bwMode="auto">
            <a:xfrm>
              <a:off x="5709929" y="2883121"/>
              <a:ext cx="57002" cy="57001"/>
            </a:xfrm>
            <a:prstGeom prst="ellipse">
              <a:avLst/>
            </a:prstGeom>
            <a:solidFill>
              <a:srgbClr val="076C82">
                <a:alpha val="24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214" name="Oval 4213"/>
            <p:cNvSpPr/>
            <p:nvPr/>
          </p:nvSpPr>
          <p:spPr bwMode="auto">
            <a:xfrm>
              <a:off x="5746441" y="2805335"/>
              <a:ext cx="57002" cy="57001"/>
            </a:xfrm>
            <a:prstGeom prst="ellipse">
              <a:avLst/>
            </a:prstGeom>
            <a:solidFill>
              <a:srgbClr val="076C82">
                <a:alpha val="24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215" name="Oval 4214"/>
            <p:cNvSpPr/>
            <p:nvPr/>
          </p:nvSpPr>
          <p:spPr bwMode="auto">
            <a:xfrm>
              <a:off x="5694054" y="2791048"/>
              <a:ext cx="57002" cy="57001"/>
            </a:xfrm>
            <a:prstGeom prst="ellipse">
              <a:avLst/>
            </a:prstGeom>
            <a:solidFill>
              <a:srgbClr val="076C82">
                <a:alpha val="24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216" name="Oval 4215"/>
            <p:cNvSpPr/>
            <p:nvPr/>
          </p:nvSpPr>
          <p:spPr bwMode="auto">
            <a:xfrm>
              <a:off x="5700404" y="2752947"/>
              <a:ext cx="57002" cy="57001"/>
            </a:xfrm>
            <a:prstGeom prst="ellipse">
              <a:avLst/>
            </a:prstGeom>
            <a:solidFill>
              <a:srgbClr val="076C82">
                <a:alpha val="24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217" name="Oval 4216"/>
            <p:cNvSpPr/>
            <p:nvPr/>
          </p:nvSpPr>
          <p:spPr bwMode="auto">
            <a:xfrm>
              <a:off x="5738504" y="2732310"/>
              <a:ext cx="57002" cy="57001"/>
            </a:xfrm>
            <a:prstGeom prst="ellipse">
              <a:avLst/>
            </a:prstGeom>
            <a:solidFill>
              <a:srgbClr val="076C82">
                <a:alpha val="24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218" name="Oval 4217"/>
            <p:cNvSpPr/>
            <p:nvPr/>
          </p:nvSpPr>
          <p:spPr bwMode="auto">
            <a:xfrm>
              <a:off x="5697229" y="2713260"/>
              <a:ext cx="57002" cy="57001"/>
            </a:xfrm>
            <a:prstGeom prst="ellipse">
              <a:avLst/>
            </a:prstGeom>
            <a:solidFill>
              <a:srgbClr val="076C82">
                <a:alpha val="24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219" name="Oval 4218"/>
            <p:cNvSpPr/>
            <p:nvPr/>
          </p:nvSpPr>
          <p:spPr bwMode="auto">
            <a:xfrm>
              <a:off x="5724217" y="2676747"/>
              <a:ext cx="57002" cy="57001"/>
            </a:xfrm>
            <a:prstGeom prst="ellipse">
              <a:avLst/>
            </a:prstGeom>
            <a:solidFill>
              <a:srgbClr val="076C82">
                <a:alpha val="24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220" name="Oval 4219"/>
            <p:cNvSpPr/>
            <p:nvPr/>
          </p:nvSpPr>
          <p:spPr bwMode="auto">
            <a:xfrm>
              <a:off x="5682942" y="2616422"/>
              <a:ext cx="57002" cy="57001"/>
            </a:xfrm>
            <a:prstGeom prst="ellipse">
              <a:avLst/>
            </a:prstGeom>
            <a:solidFill>
              <a:srgbClr val="076C82">
                <a:alpha val="24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221" name="Oval 4220"/>
            <p:cNvSpPr/>
            <p:nvPr/>
          </p:nvSpPr>
          <p:spPr bwMode="auto">
            <a:xfrm>
              <a:off x="5701992" y="2644997"/>
              <a:ext cx="57002" cy="57001"/>
            </a:xfrm>
            <a:prstGeom prst="ellipse">
              <a:avLst/>
            </a:prstGeom>
            <a:solidFill>
              <a:srgbClr val="076C82">
                <a:alpha val="24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222" name="Oval 4221"/>
            <p:cNvSpPr/>
            <p:nvPr/>
          </p:nvSpPr>
          <p:spPr bwMode="auto">
            <a:xfrm>
              <a:off x="5709929" y="2591022"/>
              <a:ext cx="57002" cy="57001"/>
            </a:xfrm>
            <a:prstGeom prst="ellipse">
              <a:avLst/>
            </a:prstGeom>
            <a:solidFill>
              <a:srgbClr val="076C82">
                <a:alpha val="24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223" name="Oval 4222"/>
            <p:cNvSpPr/>
            <p:nvPr/>
          </p:nvSpPr>
          <p:spPr bwMode="auto">
            <a:xfrm>
              <a:off x="5697229" y="2517997"/>
              <a:ext cx="57002" cy="57001"/>
            </a:xfrm>
            <a:prstGeom prst="ellipse">
              <a:avLst/>
            </a:prstGeom>
            <a:solidFill>
              <a:srgbClr val="076C82">
                <a:alpha val="24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224" name="Oval 4223"/>
            <p:cNvSpPr/>
            <p:nvPr/>
          </p:nvSpPr>
          <p:spPr bwMode="auto">
            <a:xfrm>
              <a:off x="5728979" y="2538636"/>
              <a:ext cx="57002" cy="57001"/>
            </a:xfrm>
            <a:prstGeom prst="ellipse">
              <a:avLst/>
            </a:prstGeom>
            <a:solidFill>
              <a:srgbClr val="076C82">
                <a:alpha val="24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225" name="Oval 4224"/>
            <p:cNvSpPr/>
            <p:nvPr/>
          </p:nvSpPr>
          <p:spPr bwMode="auto">
            <a:xfrm>
              <a:off x="5678179" y="2383059"/>
              <a:ext cx="57002" cy="57001"/>
            </a:xfrm>
            <a:prstGeom prst="ellipse">
              <a:avLst/>
            </a:prstGeom>
            <a:solidFill>
              <a:srgbClr val="076C82">
                <a:alpha val="24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226" name="Oval 4225"/>
            <p:cNvSpPr/>
            <p:nvPr/>
          </p:nvSpPr>
          <p:spPr bwMode="auto">
            <a:xfrm>
              <a:off x="5711516" y="2379885"/>
              <a:ext cx="57002" cy="57001"/>
            </a:xfrm>
            <a:prstGeom prst="ellipse">
              <a:avLst/>
            </a:prstGeom>
            <a:solidFill>
              <a:srgbClr val="076C82">
                <a:alpha val="24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227" name="Oval 4226"/>
            <p:cNvSpPr/>
            <p:nvPr/>
          </p:nvSpPr>
          <p:spPr bwMode="auto">
            <a:xfrm>
              <a:off x="5735328" y="2368773"/>
              <a:ext cx="57002" cy="57001"/>
            </a:xfrm>
            <a:prstGeom prst="ellipse">
              <a:avLst/>
            </a:prstGeom>
            <a:solidFill>
              <a:srgbClr val="076C82">
                <a:alpha val="24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228" name="Oval 4227"/>
            <p:cNvSpPr/>
            <p:nvPr/>
          </p:nvSpPr>
          <p:spPr bwMode="auto">
            <a:xfrm>
              <a:off x="5727390" y="2292572"/>
              <a:ext cx="57002" cy="57001"/>
            </a:xfrm>
            <a:prstGeom prst="ellipse">
              <a:avLst/>
            </a:prstGeom>
            <a:solidFill>
              <a:srgbClr val="076C82">
                <a:alpha val="24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229" name="Oval 4228"/>
            <p:cNvSpPr/>
            <p:nvPr/>
          </p:nvSpPr>
          <p:spPr bwMode="auto">
            <a:xfrm>
              <a:off x="5744852" y="2270347"/>
              <a:ext cx="57002" cy="57001"/>
            </a:xfrm>
            <a:prstGeom prst="ellipse">
              <a:avLst/>
            </a:prstGeom>
            <a:solidFill>
              <a:srgbClr val="076C82">
                <a:alpha val="24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230" name="Oval 4229"/>
            <p:cNvSpPr/>
            <p:nvPr/>
          </p:nvSpPr>
          <p:spPr bwMode="auto">
            <a:xfrm>
              <a:off x="5692464" y="2219548"/>
              <a:ext cx="57002" cy="57001"/>
            </a:xfrm>
            <a:prstGeom prst="ellipse">
              <a:avLst/>
            </a:prstGeom>
            <a:solidFill>
              <a:srgbClr val="076C82">
                <a:alpha val="24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231" name="Oval 4230"/>
            <p:cNvSpPr/>
            <p:nvPr/>
          </p:nvSpPr>
          <p:spPr bwMode="auto">
            <a:xfrm>
              <a:off x="5717864" y="2183036"/>
              <a:ext cx="57002" cy="57001"/>
            </a:xfrm>
            <a:prstGeom prst="ellipse">
              <a:avLst/>
            </a:prstGeom>
            <a:solidFill>
              <a:srgbClr val="076C82">
                <a:alpha val="24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232" name="Oval 4231"/>
            <p:cNvSpPr/>
            <p:nvPr/>
          </p:nvSpPr>
          <p:spPr bwMode="auto">
            <a:xfrm>
              <a:off x="5687701" y="2111599"/>
              <a:ext cx="57002" cy="57001"/>
            </a:xfrm>
            <a:prstGeom prst="ellipse">
              <a:avLst/>
            </a:prstGeom>
            <a:solidFill>
              <a:srgbClr val="076C82">
                <a:alpha val="24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233" name="Oval 4232"/>
            <p:cNvSpPr/>
            <p:nvPr/>
          </p:nvSpPr>
          <p:spPr bwMode="auto">
            <a:xfrm>
              <a:off x="5719451" y="2063973"/>
              <a:ext cx="57002" cy="57001"/>
            </a:xfrm>
            <a:prstGeom prst="ellipse">
              <a:avLst/>
            </a:prstGeom>
            <a:solidFill>
              <a:srgbClr val="076C82">
                <a:alpha val="24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234" name="Oval 4233"/>
            <p:cNvSpPr/>
            <p:nvPr/>
          </p:nvSpPr>
          <p:spPr bwMode="auto">
            <a:xfrm>
              <a:off x="5716276" y="1970310"/>
              <a:ext cx="57002" cy="57001"/>
            </a:xfrm>
            <a:prstGeom prst="ellipse">
              <a:avLst/>
            </a:prstGeom>
            <a:solidFill>
              <a:srgbClr val="076C82">
                <a:alpha val="24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235" name="Oval 4234"/>
            <p:cNvSpPr/>
            <p:nvPr/>
          </p:nvSpPr>
          <p:spPr bwMode="auto">
            <a:xfrm>
              <a:off x="5735326" y="1609949"/>
              <a:ext cx="57002" cy="57001"/>
            </a:xfrm>
            <a:prstGeom prst="ellipse">
              <a:avLst/>
            </a:prstGeom>
            <a:solidFill>
              <a:srgbClr val="076C82">
                <a:alpha val="24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236" name="Oval 4235"/>
            <p:cNvSpPr/>
            <p:nvPr/>
          </p:nvSpPr>
          <p:spPr bwMode="auto">
            <a:xfrm>
              <a:off x="6183789" y="3458046"/>
              <a:ext cx="62879" cy="62879"/>
            </a:xfrm>
            <a:prstGeom prst="ellipse">
              <a:avLst/>
            </a:prstGeom>
            <a:solidFill>
              <a:srgbClr val="D82D46">
                <a:alpha val="69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237" name="Oval 4236"/>
            <p:cNvSpPr/>
            <p:nvPr/>
          </p:nvSpPr>
          <p:spPr bwMode="auto">
            <a:xfrm>
              <a:off x="6125052" y="3458046"/>
              <a:ext cx="62879" cy="62879"/>
            </a:xfrm>
            <a:prstGeom prst="ellipse">
              <a:avLst/>
            </a:prstGeom>
            <a:solidFill>
              <a:srgbClr val="D82D46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238" name="Oval 4237"/>
            <p:cNvSpPr/>
            <p:nvPr/>
          </p:nvSpPr>
          <p:spPr bwMode="auto">
            <a:xfrm>
              <a:off x="6148864" y="3458046"/>
              <a:ext cx="62879" cy="62879"/>
            </a:xfrm>
            <a:prstGeom prst="ellipse">
              <a:avLst/>
            </a:prstGeom>
            <a:solidFill>
              <a:srgbClr val="D82D46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239" name="Oval 4238"/>
            <p:cNvSpPr/>
            <p:nvPr/>
          </p:nvSpPr>
          <p:spPr bwMode="auto">
            <a:xfrm>
              <a:off x="6100649" y="3407246"/>
              <a:ext cx="62879" cy="62879"/>
            </a:xfrm>
            <a:prstGeom prst="ellipse">
              <a:avLst/>
            </a:prstGeom>
            <a:solidFill>
              <a:srgbClr val="D82D46">
                <a:alpha val="69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240" name="Oval 4239"/>
            <p:cNvSpPr/>
            <p:nvPr/>
          </p:nvSpPr>
          <p:spPr bwMode="auto">
            <a:xfrm>
              <a:off x="6137162" y="3407246"/>
              <a:ext cx="62879" cy="62879"/>
            </a:xfrm>
            <a:prstGeom prst="ellipse">
              <a:avLst/>
            </a:prstGeom>
            <a:solidFill>
              <a:srgbClr val="D82D46">
                <a:alpha val="69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241" name="Oval 4240"/>
            <p:cNvSpPr/>
            <p:nvPr/>
          </p:nvSpPr>
          <p:spPr bwMode="auto">
            <a:xfrm>
              <a:off x="6164150" y="3408834"/>
              <a:ext cx="62879" cy="62879"/>
            </a:xfrm>
            <a:prstGeom prst="ellipse">
              <a:avLst/>
            </a:prstGeom>
            <a:solidFill>
              <a:srgbClr val="D82D46">
                <a:alpha val="50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242" name="Oval 4241"/>
            <p:cNvSpPr/>
            <p:nvPr/>
          </p:nvSpPr>
          <p:spPr bwMode="auto">
            <a:xfrm>
              <a:off x="6111762" y="3364383"/>
              <a:ext cx="62879" cy="62879"/>
            </a:xfrm>
            <a:prstGeom prst="ellipse">
              <a:avLst/>
            </a:prstGeom>
            <a:solidFill>
              <a:srgbClr val="D82D46">
                <a:alpha val="50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243" name="Oval 4242"/>
            <p:cNvSpPr/>
            <p:nvPr/>
          </p:nvSpPr>
          <p:spPr bwMode="auto">
            <a:xfrm>
              <a:off x="6121597" y="3358034"/>
              <a:ext cx="62879" cy="62879"/>
            </a:xfrm>
            <a:prstGeom prst="ellipse">
              <a:avLst/>
            </a:prstGeom>
            <a:solidFill>
              <a:srgbClr val="D82D46">
                <a:alpha val="50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244" name="Oval 4243"/>
            <p:cNvSpPr/>
            <p:nvPr/>
          </p:nvSpPr>
          <p:spPr bwMode="auto">
            <a:xfrm>
              <a:off x="6167323" y="3355825"/>
              <a:ext cx="62879" cy="62879"/>
            </a:xfrm>
            <a:prstGeom prst="ellipse">
              <a:avLst/>
            </a:prstGeom>
            <a:solidFill>
              <a:srgbClr val="D82D46">
                <a:alpha val="50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245" name="Oval 4244"/>
            <p:cNvSpPr/>
            <p:nvPr/>
          </p:nvSpPr>
          <p:spPr bwMode="auto">
            <a:xfrm>
              <a:off x="6173673" y="3361059"/>
              <a:ext cx="62879" cy="62879"/>
            </a:xfrm>
            <a:prstGeom prst="ellipse">
              <a:avLst/>
            </a:prstGeom>
            <a:solidFill>
              <a:srgbClr val="D82D46">
                <a:alpha val="50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246" name="Oval 4245"/>
            <p:cNvSpPr/>
            <p:nvPr/>
          </p:nvSpPr>
          <p:spPr bwMode="auto">
            <a:xfrm>
              <a:off x="6111762" y="3315022"/>
              <a:ext cx="62879" cy="62879"/>
            </a:xfrm>
            <a:prstGeom prst="ellipse">
              <a:avLst/>
            </a:prstGeom>
            <a:solidFill>
              <a:srgbClr val="D82D46">
                <a:alpha val="50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247" name="Oval 4246"/>
            <p:cNvSpPr/>
            <p:nvPr/>
          </p:nvSpPr>
          <p:spPr bwMode="auto">
            <a:xfrm>
              <a:off x="6138748" y="3309119"/>
              <a:ext cx="62879" cy="62879"/>
            </a:xfrm>
            <a:prstGeom prst="ellipse">
              <a:avLst/>
            </a:prstGeom>
            <a:solidFill>
              <a:srgbClr val="D82D46">
                <a:alpha val="50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248" name="Oval 4247"/>
            <p:cNvSpPr/>
            <p:nvPr/>
          </p:nvSpPr>
          <p:spPr bwMode="auto">
            <a:xfrm>
              <a:off x="6148583" y="3312134"/>
              <a:ext cx="62879" cy="62879"/>
            </a:xfrm>
            <a:prstGeom prst="ellipse">
              <a:avLst/>
            </a:prstGeom>
            <a:solidFill>
              <a:srgbClr val="D82D46">
                <a:alpha val="50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249" name="Oval 4248"/>
            <p:cNvSpPr/>
            <p:nvPr/>
          </p:nvSpPr>
          <p:spPr bwMode="auto">
            <a:xfrm>
              <a:off x="6170712" y="3305633"/>
              <a:ext cx="62879" cy="62879"/>
            </a:xfrm>
            <a:prstGeom prst="ellipse">
              <a:avLst/>
            </a:prstGeom>
            <a:solidFill>
              <a:srgbClr val="D82D46">
                <a:alpha val="50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250" name="Oval 4249"/>
            <p:cNvSpPr/>
            <p:nvPr/>
          </p:nvSpPr>
          <p:spPr bwMode="auto">
            <a:xfrm>
              <a:off x="6170712" y="3253867"/>
              <a:ext cx="62879" cy="62879"/>
            </a:xfrm>
            <a:prstGeom prst="ellipse">
              <a:avLst/>
            </a:prstGeom>
            <a:solidFill>
              <a:srgbClr val="D82D46">
                <a:alpha val="50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251" name="Oval 4250"/>
            <p:cNvSpPr/>
            <p:nvPr/>
          </p:nvSpPr>
          <p:spPr bwMode="auto">
            <a:xfrm>
              <a:off x="6128159" y="3217900"/>
              <a:ext cx="62879" cy="62879"/>
            </a:xfrm>
            <a:prstGeom prst="ellipse">
              <a:avLst/>
            </a:prstGeom>
            <a:solidFill>
              <a:srgbClr val="D82D46">
                <a:alpha val="50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252" name="Oval 4251"/>
            <p:cNvSpPr/>
            <p:nvPr/>
          </p:nvSpPr>
          <p:spPr bwMode="auto">
            <a:xfrm>
              <a:off x="6138748" y="3264992"/>
              <a:ext cx="62879" cy="62879"/>
            </a:xfrm>
            <a:prstGeom prst="ellipse">
              <a:avLst/>
            </a:prstGeom>
            <a:solidFill>
              <a:srgbClr val="D82D46">
                <a:alpha val="50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253" name="Oval 4252"/>
            <p:cNvSpPr/>
            <p:nvPr/>
          </p:nvSpPr>
          <p:spPr bwMode="auto">
            <a:xfrm>
              <a:off x="6142447" y="3052877"/>
              <a:ext cx="62879" cy="62879"/>
            </a:xfrm>
            <a:prstGeom prst="ellipse">
              <a:avLst/>
            </a:prstGeom>
            <a:solidFill>
              <a:srgbClr val="D82D46">
                <a:alpha val="50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254" name="Oval 4253"/>
            <p:cNvSpPr/>
            <p:nvPr/>
          </p:nvSpPr>
          <p:spPr bwMode="auto">
            <a:xfrm>
              <a:off x="6131646" y="2982157"/>
              <a:ext cx="62879" cy="62879"/>
            </a:xfrm>
            <a:prstGeom prst="ellipse">
              <a:avLst/>
            </a:prstGeom>
            <a:solidFill>
              <a:srgbClr val="D82D46">
                <a:alpha val="50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255" name="Oval 4254"/>
            <p:cNvSpPr/>
            <p:nvPr/>
          </p:nvSpPr>
          <p:spPr bwMode="auto">
            <a:xfrm>
              <a:off x="6161809" y="2982157"/>
              <a:ext cx="62879" cy="62879"/>
            </a:xfrm>
            <a:prstGeom prst="ellipse">
              <a:avLst/>
            </a:prstGeom>
            <a:solidFill>
              <a:srgbClr val="D82D46">
                <a:alpha val="50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256" name="Oval 4255"/>
            <p:cNvSpPr/>
            <p:nvPr/>
          </p:nvSpPr>
          <p:spPr bwMode="auto">
            <a:xfrm>
              <a:off x="6176096" y="2943121"/>
              <a:ext cx="62879" cy="62879"/>
            </a:xfrm>
            <a:prstGeom prst="ellipse">
              <a:avLst/>
            </a:prstGeom>
            <a:solidFill>
              <a:srgbClr val="D82D46">
                <a:alpha val="50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257" name="Oval 4256"/>
            <p:cNvSpPr/>
            <p:nvPr/>
          </p:nvSpPr>
          <p:spPr bwMode="auto">
            <a:xfrm>
              <a:off x="6131646" y="2879621"/>
              <a:ext cx="62879" cy="62879"/>
            </a:xfrm>
            <a:prstGeom prst="ellipse">
              <a:avLst/>
            </a:prstGeom>
            <a:solidFill>
              <a:srgbClr val="D82D46">
                <a:alpha val="50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258" name="Oval 4257"/>
            <p:cNvSpPr/>
            <p:nvPr/>
          </p:nvSpPr>
          <p:spPr bwMode="auto">
            <a:xfrm>
              <a:off x="6152283" y="2879621"/>
              <a:ext cx="62879" cy="62879"/>
            </a:xfrm>
            <a:prstGeom prst="ellipse">
              <a:avLst/>
            </a:prstGeom>
            <a:solidFill>
              <a:srgbClr val="D82D46">
                <a:alpha val="50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259" name="Oval 4258"/>
            <p:cNvSpPr/>
            <p:nvPr/>
          </p:nvSpPr>
          <p:spPr bwMode="auto">
            <a:xfrm>
              <a:off x="6125296" y="2830408"/>
              <a:ext cx="62879" cy="62879"/>
            </a:xfrm>
            <a:prstGeom prst="ellipse">
              <a:avLst/>
            </a:prstGeom>
            <a:solidFill>
              <a:srgbClr val="D82D46">
                <a:alpha val="50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260" name="Oval 4259"/>
            <p:cNvSpPr/>
            <p:nvPr/>
          </p:nvSpPr>
          <p:spPr bwMode="auto">
            <a:xfrm>
              <a:off x="6125296" y="2747858"/>
              <a:ext cx="62879" cy="62879"/>
            </a:xfrm>
            <a:prstGeom prst="ellipse">
              <a:avLst/>
            </a:prstGeom>
            <a:solidFill>
              <a:srgbClr val="D82D46">
                <a:alpha val="50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261" name="Oval 4260"/>
            <p:cNvSpPr/>
            <p:nvPr/>
          </p:nvSpPr>
          <p:spPr bwMode="auto">
            <a:xfrm>
              <a:off x="6130058" y="2689119"/>
              <a:ext cx="62879" cy="62879"/>
            </a:xfrm>
            <a:prstGeom prst="ellipse">
              <a:avLst/>
            </a:prstGeom>
            <a:solidFill>
              <a:srgbClr val="D82D46">
                <a:alpha val="50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262" name="Oval 4261"/>
            <p:cNvSpPr/>
            <p:nvPr/>
          </p:nvSpPr>
          <p:spPr bwMode="auto">
            <a:xfrm>
              <a:off x="6130058" y="2651020"/>
              <a:ext cx="62879" cy="62879"/>
            </a:xfrm>
            <a:prstGeom prst="ellipse">
              <a:avLst/>
            </a:prstGeom>
            <a:solidFill>
              <a:srgbClr val="D82D46">
                <a:alpha val="50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263" name="Oval 4262"/>
            <p:cNvSpPr/>
            <p:nvPr/>
          </p:nvSpPr>
          <p:spPr bwMode="auto">
            <a:xfrm>
              <a:off x="6136408" y="2598632"/>
              <a:ext cx="62879" cy="62879"/>
            </a:xfrm>
            <a:prstGeom prst="ellipse">
              <a:avLst/>
            </a:prstGeom>
            <a:solidFill>
              <a:srgbClr val="D82D46">
                <a:alpha val="50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264" name="Oval 4263"/>
            <p:cNvSpPr/>
            <p:nvPr/>
          </p:nvSpPr>
          <p:spPr bwMode="auto">
            <a:xfrm>
              <a:off x="6166571" y="2724045"/>
              <a:ext cx="62879" cy="62879"/>
            </a:xfrm>
            <a:prstGeom prst="ellipse">
              <a:avLst/>
            </a:prstGeom>
            <a:solidFill>
              <a:srgbClr val="D82D46">
                <a:alpha val="50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265" name="Oval 4264"/>
            <p:cNvSpPr/>
            <p:nvPr/>
          </p:nvSpPr>
          <p:spPr bwMode="auto">
            <a:xfrm>
              <a:off x="6172921" y="2674831"/>
              <a:ext cx="62879" cy="62879"/>
            </a:xfrm>
            <a:prstGeom prst="ellipse">
              <a:avLst/>
            </a:prstGeom>
            <a:solidFill>
              <a:srgbClr val="D82D46">
                <a:alpha val="50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266" name="Oval 4265"/>
            <p:cNvSpPr/>
            <p:nvPr/>
          </p:nvSpPr>
          <p:spPr bwMode="auto">
            <a:xfrm>
              <a:off x="6153871" y="2522432"/>
              <a:ext cx="62879" cy="62879"/>
            </a:xfrm>
            <a:prstGeom prst="ellipse">
              <a:avLst/>
            </a:prstGeom>
            <a:solidFill>
              <a:srgbClr val="D82D46">
                <a:alpha val="50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267" name="Oval 4266"/>
            <p:cNvSpPr/>
            <p:nvPr/>
          </p:nvSpPr>
          <p:spPr bwMode="auto">
            <a:xfrm>
              <a:off x="6098797" y="4521039"/>
              <a:ext cx="62879" cy="62879"/>
            </a:xfrm>
            <a:prstGeom prst="ellipse">
              <a:avLst/>
            </a:prstGeom>
            <a:solidFill>
              <a:srgbClr val="D82D46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268" name="Oval 4267"/>
            <p:cNvSpPr/>
            <p:nvPr/>
          </p:nvSpPr>
          <p:spPr bwMode="auto">
            <a:xfrm>
              <a:off x="6122610" y="4521039"/>
              <a:ext cx="62879" cy="62879"/>
            </a:xfrm>
            <a:prstGeom prst="ellipse">
              <a:avLst/>
            </a:prstGeom>
            <a:solidFill>
              <a:srgbClr val="D82D46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269" name="Oval 4268"/>
            <p:cNvSpPr/>
            <p:nvPr/>
          </p:nvSpPr>
          <p:spPr bwMode="auto">
            <a:xfrm>
              <a:off x="6135310" y="4521039"/>
              <a:ext cx="62879" cy="62879"/>
            </a:xfrm>
            <a:prstGeom prst="ellipse">
              <a:avLst/>
            </a:prstGeom>
            <a:solidFill>
              <a:srgbClr val="D82D46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270" name="Oval 4269"/>
            <p:cNvSpPr/>
            <p:nvPr/>
          </p:nvSpPr>
          <p:spPr bwMode="auto">
            <a:xfrm>
              <a:off x="6160710" y="4521039"/>
              <a:ext cx="62879" cy="62879"/>
            </a:xfrm>
            <a:prstGeom prst="ellipse">
              <a:avLst/>
            </a:prstGeom>
            <a:solidFill>
              <a:srgbClr val="D82D46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271" name="Oval 4270"/>
            <p:cNvSpPr/>
            <p:nvPr/>
          </p:nvSpPr>
          <p:spPr bwMode="auto">
            <a:xfrm>
              <a:off x="6171822" y="4521039"/>
              <a:ext cx="62879" cy="62879"/>
            </a:xfrm>
            <a:prstGeom prst="ellipse">
              <a:avLst/>
            </a:prstGeom>
            <a:solidFill>
              <a:srgbClr val="D82D46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272" name="Oval 4271"/>
            <p:cNvSpPr/>
            <p:nvPr/>
          </p:nvSpPr>
          <p:spPr bwMode="auto">
            <a:xfrm>
              <a:off x="6122610" y="4459126"/>
              <a:ext cx="62879" cy="62879"/>
            </a:xfrm>
            <a:prstGeom prst="ellipse">
              <a:avLst/>
            </a:prstGeom>
            <a:solidFill>
              <a:srgbClr val="D82D46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273" name="Oval 4272"/>
            <p:cNvSpPr/>
            <p:nvPr/>
          </p:nvSpPr>
          <p:spPr bwMode="auto">
            <a:xfrm>
              <a:off x="6171822" y="4459126"/>
              <a:ext cx="62879" cy="62879"/>
            </a:xfrm>
            <a:prstGeom prst="ellipse">
              <a:avLst/>
            </a:prstGeom>
            <a:solidFill>
              <a:srgbClr val="D82D46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274" name="Oval 4273"/>
            <p:cNvSpPr/>
            <p:nvPr/>
          </p:nvSpPr>
          <p:spPr bwMode="auto">
            <a:xfrm>
              <a:off x="6154359" y="4459126"/>
              <a:ext cx="62879" cy="62879"/>
            </a:xfrm>
            <a:prstGeom prst="ellipse">
              <a:avLst/>
            </a:prstGeom>
            <a:solidFill>
              <a:srgbClr val="D82D46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275" name="Oval 4274"/>
            <p:cNvSpPr/>
            <p:nvPr/>
          </p:nvSpPr>
          <p:spPr bwMode="auto">
            <a:xfrm>
              <a:off x="6114672" y="4459126"/>
              <a:ext cx="62879" cy="62879"/>
            </a:xfrm>
            <a:prstGeom prst="ellipse">
              <a:avLst/>
            </a:prstGeom>
            <a:solidFill>
              <a:srgbClr val="D82D46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276" name="Oval 4275"/>
            <p:cNvSpPr/>
            <p:nvPr/>
          </p:nvSpPr>
          <p:spPr bwMode="auto">
            <a:xfrm>
              <a:off x="6102843" y="4182902"/>
              <a:ext cx="62879" cy="62879"/>
            </a:xfrm>
            <a:prstGeom prst="ellipse">
              <a:avLst/>
            </a:prstGeom>
            <a:solidFill>
              <a:srgbClr val="D82D46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277" name="Oval 4276"/>
            <p:cNvSpPr/>
            <p:nvPr/>
          </p:nvSpPr>
          <p:spPr bwMode="auto">
            <a:xfrm>
              <a:off x="6120306" y="4182902"/>
              <a:ext cx="62879" cy="62879"/>
            </a:xfrm>
            <a:prstGeom prst="ellipse">
              <a:avLst/>
            </a:prstGeom>
            <a:solidFill>
              <a:srgbClr val="D82D46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278" name="Oval 4277"/>
            <p:cNvSpPr/>
            <p:nvPr/>
          </p:nvSpPr>
          <p:spPr bwMode="auto">
            <a:xfrm>
              <a:off x="6133006" y="4182902"/>
              <a:ext cx="62879" cy="62879"/>
            </a:xfrm>
            <a:prstGeom prst="ellipse">
              <a:avLst/>
            </a:prstGeom>
            <a:solidFill>
              <a:srgbClr val="D82D46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279" name="Oval 4278"/>
            <p:cNvSpPr/>
            <p:nvPr/>
          </p:nvSpPr>
          <p:spPr bwMode="auto">
            <a:xfrm>
              <a:off x="6145706" y="4182902"/>
              <a:ext cx="62879" cy="62879"/>
            </a:xfrm>
            <a:prstGeom prst="ellipse">
              <a:avLst/>
            </a:prstGeom>
            <a:solidFill>
              <a:srgbClr val="D82D46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280" name="Oval 4279"/>
            <p:cNvSpPr/>
            <p:nvPr/>
          </p:nvSpPr>
          <p:spPr bwMode="auto">
            <a:xfrm>
              <a:off x="6166344" y="4182902"/>
              <a:ext cx="62879" cy="62879"/>
            </a:xfrm>
            <a:prstGeom prst="ellipse">
              <a:avLst/>
            </a:prstGeom>
            <a:solidFill>
              <a:srgbClr val="D82D46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281" name="Oval 4280"/>
            <p:cNvSpPr/>
            <p:nvPr/>
          </p:nvSpPr>
          <p:spPr bwMode="auto">
            <a:xfrm>
              <a:off x="6166344" y="4125751"/>
              <a:ext cx="62879" cy="62879"/>
            </a:xfrm>
            <a:prstGeom prst="ellipse">
              <a:avLst/>
            </a:prstGeom>
            <a:solidFill>
              <a:srgbClr val="D82D46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282" name="Oval 4281"/>
            <p:cNvSpPr/>
            <p:nvPr/>
          </p:nvSpPr>
          <p:spPr bwMode="auto">
            <a:xfrm>
              <a:off x="6148882" y="4125751"/>
              <a:ext cx="62879" cy="62879"/>
            </a:xfrm>
            <a:prstGeom prst="ellipse">
              <a:avLst/>
            </a:prstGeom>
            <a:solidFill>
              <a:srgbClr val="D82D46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283" name="Oval 4282"/>
            <p:cNvSpPr/>
            <p:nvPr/>
          </p:nvSpPr>
          <p:spPr bwMode="auto">
            <a:xfrm>
              <a:off x="6129832" y="4125751"/>
              <a:ext cx="62879" cy="62879"/>
            </a:xfrm>
            <a:prstGeom prst="ellipse">
              <a:avLst/>
            </a:prstGeom>
            <a:solidFill>
              <a:srgbClr val="D82D46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284" name="Oval 4283"/>
            <p:cNvSpPr/>
            <p:nvPr/>
          </p:nvSpPr>
          <p:spPr bwMode="auto">
            <a:xfrm>
              <a:off x="6099670" y="4125751"/>
              <a:ext cx="62879" cy="62879"/>
            </a:xfrm>
            <a:prstGeom prst="ellipse">
              <a:avLst/>
            </a:prstGeom>
            <a:solidFill>
              <a:srgbClr val="D82D46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285" name="Oval 4284"/>
            <p:cNvSpPr/>
            <p:nvPr/>
          </p:nvSpPr>
          <p:spPr bwMode="auto">
            <a:xfrm>
              <a:off x="6117132" y="4125751"/>
              <a:ext cx="62879" cy="62879"/>
            </a:xfrm>
            <a:prstGeom prst="ellipse">
              <a:avLst/>
            </a:prstGeom>
            <a:solidFill>
              <a:srgbClr val="D82D46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286" name="Oval 4285"/>
            <p:cNvSpPr/>
            <p:nvPr/>
          </p:nvSpPr>
          <p:spPr bwMode="auto">
            <a:xfrm>
              <a:off x="6142532" y="4125751"/>
              <a:ext cx="62879" cy="62879"/>
            </a:xfrm>
            <a:prstGeom prst="ellipse">
              <a:avLst/>
            </a:prstGeom>
            <a:solidFill>
              <a:srgbClr val="D82D46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287" name="Oval 4286"/>
            <p:cNvSpPr/>
            <p:nvPr/>
          </p:nvSpPr>
          <p:spPr bwMode="auto">
            <a:xfrm>
              <a:off x="6153645" y="4125751"/>
              <a:ext cx="62879" cy="62879"/>
            </a:xfrm>
            <a:prstGeom prst="ellipse">
              <a:avLst/>
            </a:prstGeom>
            <a:solidFill>
              <a:srgbClr val="D82D46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288" name="Oval 4287"/>
            <p:cNvSpPr/>
            <p:nvPr/>
          </p:nvSpPr>
          <p:spPr bwMode="auto">
            <a:xfrm>
              <a:off x="6176652" y="3987640"/>
              <a:ext cx="62879" cy="62879"/>
            </a:xfrm>
            <a:prstGeom prst="ellipse">
              <a:avLst/>
            </a:prstGeom>
            <a:solidFill>
              <a:srgbClr val="D82D46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289" name="Oval 4288"/>
            <p:cNvSpPr/>
            <p:nvPr/>
          </p:nvSpPr>
          <p:spPr bwMode="auto">
            <a:xfrm>
              <a:off x="6152839" y="3987640"/>
              <a:ext cx="62879" cy="62879"/>
            </a:xfrm>
            <a:prstGeom prst="ellipse">
              <a:avLst/>
            </a:prstGeom>
            <a:solidFill>
              <a:srgbClr val="D82D46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290" name="Oval 4289"/>
            <p:cNvSpPr/>
            <p:nvPr/>
          </p:nvSpPr>
          <p:spPr bwMode="auto">
            <a:xfrm>
              <a:off x="6136964" y="3987640"/>
              <a:ext cx="62879" cy="62879"/>
            </a:xfrm>
            <a:prstGeom prst="ellipse">
              <a:avLst/>
            </a:prstGeom>
            <a:solidFill>
              <a:srgbClr val="D82D46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291" name="Oval 4290"/>
            <p:cNvSpPr/>
            <p:nvPr/>
          </p:nvSpPr>
          <p:spPr bwMode="auto">
            <a:xfrm>
              <a:off x="6121089" y="3987640"/>
              <a:ext cx="62879" cy="62879"/>
            </a:xfrm>
            <a:prstGeom prst="ellipse">
              <a:avLst/>
            </a:prstGeom>
            <a:solidFill>
              <a:srgbClr val="D82D46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292" name="Oval 4291"/>
            <p:cNvSpPr/>
            <p:nvPr/>
          </p:nvSpPr>
          <p:spPr bwMode="auto">
            <a:xfrm>
              <a:off x="6105214" y="3987640"/>
              <a:ext cx="62879" cy="62879"/>
            </a:xfrm>
            <a:prstGeom prst="ellipse">
              <a:avLst/>
            </a:prstGeom>
            <a:solidFill>
              <a:srgbClr val="D82D46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293" name="Oval 4292"/>
            <p:cNvSpPr/>
            <p:nvPr/>
          </p:nvSpPr>
          <p:spPr bwMode="auto">
            <a:xfrm>
              <a:off x="6176652" y="3927314"/>
              <a:ext cx="62879" cy="62879"/>
            </a:xfrm>
            <a:prstGeom prst="ellipse">
              <a:avLst/>
            </a:prstGeom>
            <a:solidFill>
              <a:srgbClr val="D82D46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294" name="Oval 4293"/>
            <p:cNvSpPr/>
            <p:nvPr/>
          </p:nvSpPr>
          <p:spPr bwMode="auto">
            <a:xfrm>
              <a:off x="6163952" y="3927314"/>
              <a:ext cx="62879" cy="62879"/>
            </a:xfrm>
            <a:prstGeom prst="ellipse">
              <a:avLst/>
            </a:prstGeom>
            <a:solidFill>
              <a:srgbClr val="D82D46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295" name="Oval 4294"/>
            <p:cNvSpPr/>
            <p:nvPr/>
          </p:nvSpPr>
          <p:spPr bwMode="auto">
            <a:xfrm>
              <a:off x="6149665" y="3927314"/>
              <a:ext cx="62879" cy="62879"/>
            </a:xfrm>
            <a:prstGeom prst="ellipse">
              <a:avLst/>
            </a:prstGeom>
            <a:solidFill>
              <a:srgbClr val="D82D46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296" name="Oval 4295"/>
            <p:cNvSpPr/>
            <p:nvPr/>
          </p:nvSpPr>
          <p:spPr bwMode="auto">
            <a:xfrm>
              <a:off x="6133790" y="3927314"/>
              <a:ext cx="62879" cy="62879"/>
            </a:xfrm>
            <a:prstGeom prst="ellipse">
              <a:avLst/>
            </a:prstGeom>
            <a:solidFill>
              <a:srgbClr val="D82D46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297" name="Oval 4296"/>
            <p:cNvSpPr/>
            <p:nvPr/>
          </p:nvSpPr>
          <p:spPr bwMode="auto">
            <a:xfrm>
              <a:off x="6119502" y="3927314"/>
              <a:ext cx="62879" cy="62879"/>
            </a:xfrm>
            <a:prstGeom prst="ellipse">
              <a:avLst/>
            </a:prstGeom>
            <a:solidFill>
              <a:srgbClr val="D82D46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298" name="Oval 4297"/>
            <p:cNvSpPr/>
            <p:nvPr/>
          </p:nvSpPr>
          <p:spPr bwMode="auto">
            <a:xfrm>
              <a:off x="6109977" y="3927314"/>
              <a:ext cx="62879" cy="62879"/>
            </a:xfrm>
            <a:prstGeom prst="ellipse">
              <a:avLst/>
            </a:prstGeom>
            <a:solidFill>
              <a:srgbClr val="D82D46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299" name="Oval 4298"/>
            <p:cNvSpPr/>
            <p:nvPr/>
          </p:nvSpPr>
          <p:spPr bwMode="auto">
            <a:xfrm>
              <a:off x="6109977" y="3849527"/>
              <a:ext cx="62879" cy="62879"/>
            </a:xfrm>
            <a:prstGeom prst="ellipse">
              <a:avLst/>
            </a:prstGeom>
            <a:solidFill>
              <a:srgbClr val="D82D46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300" name="Oval 4299"/>
            <p:cNvSpPr/>
            <p:nvPr/>
          </p:nvSpPr>
          <p:spPr bwMode="auto">
            <a:xfrm>
              <a:off x="6121090" y="3849527"/>
              <a:ext cx="62879" cy="62879"/>
            </a:xfrm>
            <a:prstGeom prst="ellipse">
              <a:avLst/>
            </a:prstGeom>
            <a:solidFill>
              <a:srgbClr val="D82D46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301" name="Oval 4300"/>
            <p:cNvSpPr/>
            <p:nvPr/>
          </p:nvSpPr>
          <p:spPr bwMode="auto">
            <a:xfrm>
              <a:off x="6136965" y="3849527"/>
              <a:ext cx="62879" cy="62879"/>
            </a:xfrm>
            <a:prstGeom prst="ellipse">
              <a:avLst/>
            </a:prstGeom>
            <a:solidFill>
              <a:srgbClr val="D82D46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302" name="Oval 4301"/>
            <p:cNvSpPr/>
            <p:nvPr/>
          </p:nvSpPr>
          <p:spPr bwMode="auto">
            <a:xfrm>
              <a:off x="6152840" y="3849527"/>
              <a:ext cx="62879" cy="62879"/>
            </a:xfrm>
            <a:prstGeom prst="ellipse">
              <a:avLst/>
            </a:prstGeom>
            <a:solidFill>
              <a:srgbClr val="D82D46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303" name="Oval 4302"/>
            <p:cNvSpPr/>
            <p:nvPr/>
          </p:nvSpPr>
          <p:spPr bwMode="auto">
            <a:xfrm>
              <a:off x="6170302" y="3849527"/>
              <a:ext cx="62879" cy="62879"/>
            </a:xfrm>
            <a:prstGeom prst="ellipse">
              <a:avLst/>
            </a:prstGeom>
            <a:solidFill>
              <a:srgbClr val="D82D46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304" name="Oval 4303"/>
            <p:cNvSpPr/>
            <p:nvPr/>
          </p:nvSpPr>
          <p:spPr bwMode="auto">
            <a:xfrm>
              <a:off x="6121090" y="3789202"/>
              <a:ext cx="62879" cy="62879"/>
            </a:xfrm>
            <a:prstGeom prst="ellipse">
              <a:avLst/>
            </a:prstGeom>
            <a:solidFill>
              <a:srgbClr val="D82D46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305" name="Oval 4304"/>
            <p:cNvSpPr/>
            <p:nvPr/>
          </p:nvSpPr>
          <p:spPr bwMode="auto">
            <a:xfrm>
              <a:off x="6170302" y="3789202"/>
              <a:ext cx="62879" cy="62879"/>
            </a:xfrm>
            <a:prstGeom prst="ellipse">
              <a:avLst/>
            </a:prstGeom>
            <a:solidFill>
              <a:srgbClr val="D82D46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306" name="Oval 4305"/>
            <p:cNvSpPr/>
            <p:nvPr/>
          </p:nvSpPr>
          <p:spPr bwMode="auto">
            <a:xfrm>
              <a:off x="6154427" y="3789202"/>
              <a:ext cx="62879" cy="62879"/>
            </a:xfrm>
            <a:prstGeom prst="ellipse">
              <a:avLst/>
            </a:prstGeom>
            <a:solidFill>
              <a:srgbClr val="D82D46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307" name="Oval 4306"/>
            <p:cNvSpPr/>
            <p:nvPr/>
          </p:nvSpPr>
          <p:spPr bwMode="auto">
            <a:xfrm>
              <a:off x="6144902" y="3789202"/>
              <a:ext cx="62879" cy="62879"/>
            </a:xfrm>
            <a:prstGeom prst="ellipse">
              <a:avLst/>
            </a:prstGeom>
            <a:solidFill>
              <a:srgbClr val="D82D46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308" name="Oval 4307"/>
            <p:cNvSpPr/>
            <p:nvPr/>
          </p:nvSpPr>
          <p:spPr bwMode="auto">
            <a:xfrm>
              <a:off x="6111565" y="3789202"/>
              <a:ext cx="62879" cy="62879"/>
            </a:xfrm>
            <a:prstGeom prst="ellipse">
              <a:avLst/>
            </a:prstGeom>
            <a:solidFill>
              <a:srgbClr val="D82D46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309" name="Oval 4308"/>
            <p:cNvSpPr/>
            <p:nvPr/>
          </p:nvSpPr>
          <p:spPr bwMode="auto">
            <a:xfrm>
              <a:off x="6135377" y="3789202"/>
              <a:ext cx="62879" cy="62879"/>
            </a:xfrm>
            <a:prstGeom prst="ellipse">
              <a:avLst/>
            </a:prstGeom>
            <a:solidFill>
              <a:srgbClr val="D82D46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310" name="Oval 4309"/>
            <p:cNvSpPr/>
            <p:nvPr/>
          </p:nvSpPr>
          <p:spPr bwMode="auto">
            <a:xfrm>
              <a:off x="6170302" y="3733639"/>
              <a:ext cx="62879" cy="62879"/>
            </a:xfrm>
            <a:prstGeom prst="ellipse">
              <a:avLst/>
            </a:prstGeom>
            <a:solidFill>
              <a:srgbClr val="D82D46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311" name="Oval 4310"/>
            <p:cNvSpPr/>
            <p:nvPr/>
          </p:nvSpPr>
          <p:spPr bwMode="auto">
            <a:xfrm>
              <a:off x="6111565" y="3733639"/>
              <a:ext cx="62879" cy="62879"/>
            </a:xfrm>
            <a:prstGeom prst="ellipse">
              <a:avLst/>
            </a:prstGeom>
            <a:solidFill>
              <a:srgbClr val="D82D46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312" name="Oval 4311"/>
            <p:cNvSpPr/>
            <p:nvPr/>
          </p:nvSpPr>
          <p:spPr bwMode="auto">
            <a:xfrm>
              <a:off x="6135377" y="3733639"/>
              <a:ext cx="62879" cy="62879"/>
            </a:xfrm>
            <a:prstGeom prst="ellipse">
              <a:avLst/>
            </a:prstGeom>
            <a:solidFill>
              <a:srgbClr val="D82D46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313" name="Oval 4312"/>
            <p:cNvSpPr/>
            <p:nvPr/>
          </p:nvSpPr>
          <p:spPr bwMode="auto">
            <a:xfrm>
              <a:off x="6170302" y="3679664"/>
              <a:ext cx="62879" cy="62879"/>
            </a:xfrm>
            <a:prstGeom prst="ellipse">
              <a:avLst/>
            </a:prstGeom>
            <a:solidFill>
              <a:srgbClr val="D82D46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314" name="Oval 4313"/>
            <p:cNvSpPr/>
            <p:nvPr/>
          </p:nvSpPr>
          <p:spPr bwMode="auto">
            <a:xfrm>
              <a:off x="6111565" y="3679664"/>
              <a:ext cx="62879" cy="62879"/>
            </a:xfrm>
            <a:prstGeom prst="ellipse">
              <a:avLst/>
            </a:prstGeom>
            <a:solidFill>
              <a:srgbClr val="D82D46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315" name="Oval 4314"/>
            <p:cNvSpPr/>
            <p:nvPr/>
          </p:nvSpPr>
          <p:spPr bwMode="auto">
            <a:xfrm>
              <a:off x="6135377" y="3679664"/>
              <a:ext cx="62879" cy="62879"/>
            </a:xfrm>
            <a:prstGeom prst="ellipse">
              <a:avLst/>
            </a:prstGeom>
            <a:solidFill>
              <a:srgbClr val="D82D46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316" name="Oval 4315"/>
            <p:cNvSpPr/>
            <p:nvPr/>
          </p:nvSpPr>
          <p:spPr bwMode="auto">
            <a:xfrm>
              <a:off x="6170302" y="3651089"/>
              <a:ext cx="62879" cy="62879"/>
            </a:xfrm>
            <a:prstGeom prst="ellipse">
              <a:avLst/>
            </a:prstGeom>
            <a:solidFill>
              <a:srgbClr val="D82D46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317" name="Oval 4316"/>
            <p:cNvSpPr/>
            <p:nvPr/>
          </p:nvSpPr>
          <p:spPr bwMode="auto">
            <a:xfrm>
              <a:off x="6111565" y="3651089"/>
              <a:ext cx="62879" cy="62879"/>
            </a:xfrm>
            <a:prstGeom prst="ellipse">
              <a:avLst/>
            </a:prstGeom>
            <a:solidFill>
              <a:srgbClr val="D82D46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318" name="Oval 4317"/>
            <p:cNvSpPr/>
            <p:nvPr/>
          </p:nvSpPr>
          <p:spPr bwMode="auto">
            <a:xfrm>
              <a:off x="6135377" y="3651089"/>
              <a:ext cx="62879" cy="62879"/>
            </a:xfrm>
            <a:prstGeom prst="ellipse">
              <a:avLst/>
            </a:prstGeom>
            <a:solidFill>
              <a:srgbClr val="D82D46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319" name="Oval 4318"/>
            <p:cNvSpPr/>
            <p:nvPr/>
          </p:nvSpPr>
          <p:spPr bwMode="auto">
            <a:xfrm>
              <a:off x="6170302" y="3595527"/>
              <a:ext cx="62879" cy="62879"/>
            </a:xfrm>
            <a:prstGeom prst="ellipse">
              <a:avLst/>
            </a:prstGeom>
            <a:solidFill>
              <a:srgbClr val="D82D46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320" name="Oval 4319"/>
            <p:cNvSpPr/>
            <p:nvPr/>
          </p:nvSpPr>
          <p:spPr bwMode="auto">
            <a:xfrm>
              <a:off x="6111565" y="3595527"/>
              <a:ext cx="62879" cy="62879"/>
            </a:xfrm>
            <a:prstGeom prst="ellipse">
              <a:avLst/>
            </a:prstGeom>
            <a:solidFill>
              <a:srgbClr val="D82D46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321" name="Oval 4320"/>
            <p:cNvSpPr/>
            <p:nvPr/>
          </p:nvSpPr>
          <p:spPr bwMode="auto">
            <a:xfrm>
              <a:off x="6135377" y="3595527"/>
              <a:ext cx="62879" cy="62879"/>
            </a:xfrm>
            <a:prstGeom prst="ellipse">
              <a:avLst/>
            </a:prstGeom>
            <a:solidFill>
              <a:srgbClr val="D82D46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322" name="Oval 4321"/>
            <p:cNvSpPr/>
            <p:nvPr/>
          </p:nvSpPr>
          <p:spPr bwMode="auto">
            <a:xfrm>
              <a:off x="6170302" y="3578065"/>
              <a:ext cx="62879" cy="62879"/>
            </a:xfrm>
            <a:prstGeom prst="ellipse">
              <a:avLst/>
            </a:prstGeom>
            <a:solidFill>
              <a:srgbClr val="D82D46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323" name="Oval 4322"/>
            <p:cNvSpPr/>
            <p:nvPr/>
          </p:nvSpPr>
          <p:spPr bwMode="auto">
            <a:xfrm>
              <a:off x="6111565" y="3578065"/>
              <a:ext cx="62879" cy="62879"/>
            </a:xfrm>
            <a:prstGeom prst="ellipse">
              <a:avLst/>
            </a:prstGeom>
            <a:solidFill>
              <a:srgbClr val="D82D46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324" name="Oval 4323"/>
            <p:cNvSpPr/>
            <p:nvPr/>
          </p:nvSpPr>
          <p:spPr bwMode="auto">
            <a:xfrm>
              <a:off x="6135377" y="3578065"/>
              <a:ext cx="62879" cy="62879"/>
            </a:xfrm>
            <a:prstGeom prst="ellipse">
              <a:avLst/>
            </a:prstGeom>
            <a:solidFill>
              <a:srgbClr val="D82D46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325" name="Oval 4324"/>
            <p:cNvSpPr/>
            <p:nvPr/>
          </p:nvSpPr>
          <p:spPr bwMode="auto">
            <a:xfrm>
              <a:off x="6170302" y="3524089"/>
              <a:ext cx="62879" cy="62879"/>
            </a:xfrm>
            <a:prstGeom prst="ellipse">
              <a:avLst/>
            </a:prstGeom>
            <a:solidFill>
              <a:srgbClr val="D82D46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326" name="Oval 4325"/>
            <p:cNvSpPr/>
            <p:nvPr/>
          </p:nvSpPr>
          <p:spPr bwMode="auto">
            <a:xfrm>
              <a:off x="6111565" y="3524089"/>
              <a:ext cx="62879" cy="62879"/>
            </a:xfrm>
            <a:prstGeom prst="ellipse">
              <a:avLst/>
            </a:prstGeom>
            <a:solidFill>
              <a:srgbClr val="D82D46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327" name="Oval 4326"/>
            <p:cNvSpPr/>
            <p:nvPr/>
          </p:nvSpPr>
          <p:spPr bwMode="auto">
            <a:xfrm>
              <a:off x="6135377" y="3524089"/>
              <a:ext cx="62879" cy="62879"/>
            </a:xfrm>
            <a:prstGeom prst="ellipse">
              <a:avLst/>
            </a:prstGeom>
            <a:solidFill>
              <a:srgbClr val="D82D46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328" name="Oval 4327"/>
            <p:cNvSpPr/>
            <p:nvPr/>
          </p:nvSpPr>
          <p:spPr bwMode="auto">
            <a:xfrm>
              <a:off x="6170302" y="3476464"/>
              <a:ext cx="62879" cy="62879"/>
            </a:xfrm>
            <a:prstGeom prst="ellipse">
              <a:avLst/>
            </a:prstGeom>
            <a:solidFill>
              <a:srgbClr val="D82D46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329" name="Oval 4328"/>
            <p:cNvSpPr/>
            <p:nvPr/>
          </p:nvSpPr>
          <p:spPr bwMode="auto">
            <a:xfrm>
              <a:off x="6111565" y="3476464"/>
              <a:ext cx="62879" cy="62879"/>
            </a:xfrm>
            <a:prstGeom prst="ellipse">
              <a:avLst/>
            </a:prstGeom>
            <a:solidFill>
              <a:srgbClr val="D82D46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330" name="Oval 4329"/>
            <p:cNvSpPr/>
            <p:nvPr/>
          </p:nvSpPr>
          <p:spPr bwMode="auto">
            <a:xfrm>
              <a:off x="6135377" y="3476464"/>
              <a:ext cx="62879" cy="62879"/>
            </a:xfrm>
            <a:prstGeom prst="ellipse">
              <a:avLst/>
            </a:prstGeom>
            <a:solidFill>
              <a:srgbClr val="D82D46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331" name="Oval 4330"/>
            <p:cNvSpPr/>
            <p:nvPr/>
          </p:nvSpPr>
          <p:spPr bwMode="auto">
            <a:xfrm>
              <a:off x="6170302" y="3452651"/>
              <a:ext cx="62879" cy="62879"/>
            </a:xfrm>
            <a:prstGeom prst="ellipse">
              <a:avLst/>
            </a:prstGeom>
            <a:solidFill>
              <a:srgbClr val="D82D46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332" name="Oval 4331"/>
            <p:cNvSpPr/>
            <p:nvPr/>
          </p:nvSpPr>
          <p:spPr bwMode="auto">
            <a:xfrm>
              <a:off x="6111565" y="3452651"/>
              <a:ext cx="62879" cy="62879"/>
            </a:xfrm>
            <a:prstGeom prst="ellipse">
              <a:avLst/>
            </a:prstGeom>
            <a:solidFill>
              <a:srgbClr val="D82D46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333" name="Oval 4332"/>
            <p:cNvSpPr/>
            <p:nvPr/>
          </p:nvSpPr>
          <p:spPr bwMode="auto">
            <a:xfrm>
              <a:off x="6565538" y="4522787"/>
              <a:ext cx="62879" cy="62879"/>
            </a:xfrm>
            <a:prstGeom prst="ellipse">
              <a:avLst/>
            </a:prstGeom>
            <a:solidFill>
              <a:srgbClr val="1876EC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334" name="Oval 4333"/>
            <p:cNvSpPr/>
            <p:nvPr/>
          </p:nvSpPr>
          <p:spPr bwMode="auto">
            <a:xfrm>
              <a:off x="6542456" y="4522787"/>
              <a:ext cx="62879" cy="62879"/>
            </a:xfrm>
            <a:prstGeom prst="ellipse">
              <a:avLst/>
            </a:prstGeom>
            <a:solidFill>
              <a:srgbClr val="1876EC">
                <a:alpha val="50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335" name="Oval 4334"/>
            <p:cNvSpPr/>
            <p:nvPr/>
          </p:nvSpPr>
          <p:spPr bwMode="auto">
            <a:xfrm>
              <a:off x="6553109" y="4462420"/>
              <a:ext cx="62879" cy="62879"/>
            </a:xfrm>
            <a:prstGeom prst="ellipse">
              <a:avLst/>
            </a:prstGeom>
            <a:solidFill>
              <a:srgbClr val="1876EC">
                <a:alpha val="30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336" name="Oval 4335"/>
            <p:cNvSpPr/>
            <p:nvPr/>
          </p:nvSpPr>
          <p:spPr bwMode="auto">
            <a:xfrm>
              <a:off x="6581517" y="4462420"/>
              <a:ext cx="62879" cy="62879"/>
            </a:xfrm>
            <a:prstGeom prst="ellipse">
              <a:avLst/>
            </a:prstGeom>
            <a:solidFill>
              <a:srgbClr val="1876EC">
                <a:alpha val="30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337" name="Oval 4336"/>
            <p:cNvSpPr/>
            <p:nvPr/>
          </p:nvSpPr>
          <p:spPr bwMode="auto">
            <a:xfrm>
              <a:off x="6542456" y="4187213"/>
              <a:ext cx="62879" cy="62879"/>
            </a:xfrm>
            <a:prstGeom prst="ellipse">
              <a:avLst/>
            </a:prstGeom>
            <a:solidFill>
              <a:srgbClr val="1876EC">
                <a:alpha val="50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338" name="Oval 4337"/>
            <p:cNvSpPr/>
            <p:nvPr/>
          </p:nvSpPr>
          <p:spPr bwMode="auto">
            <a:xfrm>
              <a:off x="6565538" y="4187213"/>
              <a:ext cx="62879" cy="62879"/>
            </a:xfrm>
            <a:prstGeom prst="ellipse">
              <a:avLst/>
            </a:prstGeom>
            <a:solidFill>
              <a:srgbClr val="1876EC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339" name="Oval 4338"/>
            <p:cNvSpPr/>
            <p:nvPr/>
          </p:nvSpPr>
          <p:spPr bwMode="auto">
            <a:xfrm>
              <a:off x="6542456" y="4187213"/>
              <a:ext cx="62879" cy="62879"/>
            </a:xfrm>
            <a:prstGeom prst="ellipse">
              <a:avLst/>
            </a:prstGeom>
            <a:solidFill>
              <a:srgbClr val="1876EC">
                <a:alpha val="50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340" name="Oval 4339"/>
            <p:cNvSpPr/>
            <p:nvPr/>
          </p:nvSpPr>
          <p:spPr bwMode="auto">
            <a:xfrm>
              <a:off x="6585069" y="4187213"/>
              <a:ext cx="62879" cy="62879"/>
            </a:xfrm>
            <a:prstGeom prst="ellipse">
              <a:avLst/>
            </a:prstGeom>
            <a:solidFill>
              <a:srgbClr val="1876EC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341" name="Oval 4340"/>
            <p:cNvSpPr/>
            <p:nvPr/>
          </p:nvSpPr>
          <p:spPr bwMode="auto">
            <a:xfrm>
              <a:off x="6615253" y="4187213"/>
              <a:ext cx="62879" cy="62879"/>
            </a:xfrm>
            <a:prstGeom prst="ellipse">
              <a:avLst/>
            </a:prstGeom>
            <a:solidFill>
              <a:srgbClr val="1876EC">
                <a:alpha val="52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342" name="Oval 4341"/>
            <p:cNvSpPr/>
            <p:nvPr/>
          </p:nvSpPr>
          <p:spPr bwMode="auto">
            <a:xfrm>
              <a:off x="6585069" y="4125069"/>
              <a:ext cx="62879" cy="62879"/>
            </a:xfrm>
            <a:prstGeom prst="ellipse">
              <a:avLst/>
            </a:prstGeom>
            <a:solidFill>
              <a:srgbClr val="1876EC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343" name="Oval 4342"/>
            <p:cNvSpPr/>
            <p:nvPr/>
          </p:nvSpPr>
          <p:spPr bwMode="auto">
            <a:xfrm>
              <a:off x="6570865" y="4125069"/>
              <a:ext cx="62879" cy="62879"/>
            </a:xfrm>
            <a:prstGeom prst="ellipse">
              <a:avLst/>
            </a:prstGeom>
            <a:solidFill>
              <a:srgbClr val="1876EC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344" name="Oval 4343"/>
            <p:cNvSpPr/>
            <p:nvPr/>
          </p:nvSpPr>
          <p:spPr bwMode="auto">
            <a:xfrm>
              <a:off x="6602825" y="4125069"/>
              <a:ext cx="62879" cy="62879"/>
            </a:xfrm>
            <a:prstGeom prst="ellipse">
              <a:avLst/>
            </a:prstGeom>
            <a:solidFill>
              <a:srgbClr val="1876EC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345" name="Oval 4344"/>
            <p:cNvSpPr/>
            <p:nvPr/>
          </p:nvSpPr>
          <p:spPr bwMode="auto">
            <a:xfrm>
              <a:off x="6542456" y="4132172"/>
              <a:ext cx="62879" cy="62879"/>
            </a:xfrm>
            <a:prstGeom prst="ellipse">
              <a:avLst/>
            </a:prstGeom>
            <a:solidFill>
              <a:srgbClr val="1876EC">
                <a:alpha val="41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346" name="Oval 4345"/>
            <p:cNvSpPr/>
            <p:nvPr/>
          </p:nvSpPr>
          <p:spPr bwMode="auto">
            <a:xfrm>
              <a:off x="6602825" y="3997230"/>
              <a:ext cx="62879" cy="62879"/>
            </a:xfrm>
            <a:prstGeom prst="ellipse">
              <a:avLst/>
            </a:prstGeom>
            <a:solidFill>
              <a:srgbClr val="1876EC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347" name="Oval 4346"/>
            <p:cNvSpPr/>
            <p:nvPr/>
          </p:nvSpPr>
          <p:spPr bwMode="auto">
            <a:xfrm>
              <a:off x="6542456" y="3997230"/>
              <a:ext cx="62879" cy="62879"/>
            </a:xfrm>
            <a:prstGeom prst="ellipse">
              <a:avLst/>
            </a:prstGeom>
            <a:solidFill>
              <a:srgbClr val="1876EC">
                <a:alpha val="41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348" name="Oval 4347"/>
            <p:cNvSpPr/>
            <p:nvPr/>
          </p:nvSpPr>
          <p:spPr bwMode="auto">
            <a:xfrm>
              <a:off x="6567314" y="3997230"/>
              <a:ext cx="62879" cy="62879"/>
            </a:xfrm>
            <a:prstGeom prst="ellipse">
              <a:avLst/>
            </a:prstGeom>
            <a:solidFill>
              <a:srgbClr val="1876EC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349" name="Oval 4348"/>
            <p:cNvSpPr/>
            <p:nvPr/>
          </p:nvSpPr>
          <p:spPr bwMode="auto">
            <a:xfrm>
              <a:off x="6543502" y="3933730"/>
              <a:ext cx="62879" cy="62879"/>
            </a:xfrm>
            <a:prstGeom prst="ellipse">
              <a:avLst/>
            </a:prstGeom>
            <a:solidFill>
              <a:srgbClr val="1876EC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350" name="Oval 4349"/>
            <p:cNvSpPr/>
            <p:nvPr/>
          </p:nvSpPr>
          <p:spPr bwMode="auto">
            <a:xfrm>
              <a:off x="6562552" y="3933730"/>
              <a:ext cx="62879" cy="62879"/>
            </a:xfrm>
            <a:prstGeom prst="ellipse">
              <a:avLst/>
            </a:prstGeom>
            <a:solidFill>
              <a:srgbClr val="1876EC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351" name="Oval 4350"/>
            <p:cNvSpPr/>
            <p:nvPr/>
          </p:nvSpPr>
          <p:spPr bwMode="auto">
            <a:xfrm>
              <a:off x="6581602" y="3933730"/>
              <a:ext cx="62879" cy="62879"/>
            </a:xfrm>
            <a:prstGeom prst="ellipse">
              <a:avLst/>
            </a:prstGeom>
            <a:solidFill>
              <a:srgbClr val="1876EC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352" name="Oval 4351"/>
            <p:cNvSpPr/>
            <p:nvPr/>
          </p:nvSpPr>
          <p:spPr bwMode="auto">
            <a:xfrm>
              <a:off x="6608590" y="3933730"/>
              <a:ext cx="62879" cy="62879"/>
            </a:xfrm>
            <a:prstGeom prst="ellipse">
              <a:avLst/>
            </a:prstGeom>
            <a:solidFill>
              <a:srgbClr val="1876EC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353" name="Oval 4352"/>
            <p:cNvSpPr/>
            <p:nvPr/>
          </p:nvSpPr>
          <p:spPr bwMode="auto">
            <a:xfrm>
              <a:off x="6553027" y="3855943"/>
              <a:ext cx="62879" cy="62879"/>
            </a:xfrm>
            <a:prstGeom prst="ellipse">
              <a:avLst/>
            </a:prstGeom>
            <a:solidFill>
              <a:srgbClr val="1876EC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354" name="Oval 4353"/>
            <p:cNvSpPr/>
            <p:nvPr/>
          </p:nvSpPr>
          <p:spPr bwMode="auto">
            <a:xfrm>
              <a:off x="6573665" y="3855943"/>
              <a:ext cx="62879" cy="62879"/>
            </a:xfrm>
            <a:prstGeom prst="ellipse">
              <a:avLst/>
            </a:prstGeom>
            <a:solidFill>
              <a:srgbClr val="1876EC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355" name="Oval 4354"/>
            <p:cNvSpPr/>
            <p:nvPr/>
          </p:nvSpPr>
          <p:spPr bwMode="auto">
            <a:xfrm>
              <a:off x="6565727" y="3855943"/>
              <a:ext cx="62879" cy="62879"/>
            </a:xfrm>
            <a:prstGeom prst="ellipse">
              <a:avLst/>
            </a:prstGeom>
            <a:solidFill>
              <a:srgbClr val="1876EC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356" name="Oval 4355"/>
            <p:cNvSpPr/>
            <p:nvPr/>
          </p:nvSpPr>
          <p:spPr bwMode="auto">
            <a:xfrm>
              <a:off x="6587952" y="3855943"/>
              <a:ext cx="62879" cy="62879"/>
            </a:xfrm>
            <a:prstGeom prst="ellipse">
              <a:avLst/>
            </a:prstGeom>
            <a:solidFill>
              <a:srgbClr val="1876EC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357" name="Oval 4356"/>
            <p:cNvSpPr/>
            <p:nvPr/>
          </p:nvSpPr>
          <p:spPr bwMode="auto">
            <a:xfrm>
              <a:off x="6614940" y="3855943"/>
              <a:ext cx="62879" cy="62879"/>
            </a:xfrm>
            <a:prstGeom prst="ellipse">
              <a:avLst/>
            </a:prstGeom>
            <a:solidFill>
              <a:srgbClr val="1876EC">
                <a:alpha val="69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358" name="Oval 4357"/>
            <p:cNvSpPr/>
            <p:nvPr/>
          </p:nvSpPr>
          <p:spPr bwMode="auto">
            <a:xfrm>
              <a:off x="6587952" y="3855943"/>
              <a:ext cx="62879" cy="62879"/>
            </a:xfrm>
            <a:prstGeom prst="ellipse">
              <a:avLst/>
            </a:prstGeom>
            <a:solidFill>
              <a:srgbClr val="1876EC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359" name="Oval 4358"/>
            <p:cNvSpPr/>
            <p:nvPr/>
          </p:nvSpPr>
          <p:spPr bwMode="auto">
            <a:xfrm>
              <a:off x="6594302" y="3855943"/>
              <a:ext cx="62879" cy="62879"/>
            </a:xfrm>
            <a:prstGeom prst="ellipse">
              <a:avLst/>
            </a:prstGeom>
            <a:solidFill>
              <a:srgbClr val="1876EC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360" name="Oval 4359"/>
            <p:cNvSpPr/>
            <p:nvPr/>
          </p:nvSpPr>
          <p:spPr bwMode="auto">
            <a:xfrm>
              <a:off x="6581602" y="3787680"/>
              <a:ext cx="62879" cy="62879"/>
            </a:xfrm>
            <a:prstGeom prst="ellipse">
              <a:avLst/>
            </a:prstGeom>
            <a:solidFill>
              <a:srgbClr val="1876EC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361" name="Oval 4360"/>
            <p:cNvSpPr/>
            <p:nvPr/>
          </p:nvSpPr>
          <p:spPr bwMode="auto">
            <a:xfrm>
              <a:off x="6557790" y="3787680"/>
              <a:ext cx="62879" cy="62879"/>
            </a:xfrm>
            <a:prstGeom prst="ellipse">
              <a:avLst/>
            </a:prstGeom>
            <a:solidFill>
              <a:srgbClr val="1876EC">
                <a:alpha val="49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362" name="Oval 4361"/>
            <p:cNvSpPr/>
            <p:nvPr/>
          </p:nvSpPr>
          <p:spPr bwMode="auto">
            <a:xfrm>
              <a:off x="6603827" y="3787680"/>
              <a:ext cx="62879" cy="62879"/>
            </a:xfrm>
            <a:prstGeom prst="ellipse">
              <a:avLst/>
            </a:prstGeom>
            <a:solidFill>
              <a:srgbClr val="1876EC">
                <a:alpha val="49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363" name="Oval 4362"/>
            <p:cNvSpPr/>
            <p:nvPr/>
          </p:nvSpPr>
          <p:spPr bwMode="auto">
            <a:xfrm>
              <a:off x="6594302" y="3754342"/>
              <a:ext cx="62879" cy="62879"/>
            </a:xfrm>
            <a:prstGeom prst="ellipse">
              <a:avLst/>
            </a:prstGeom>
            <a:solidFill>
              <a:srgbClr val="1876EC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364" name="Oval 4363"/>
            <p:cNvSpPr/>
            <p:nvPr/>
          </p:nvSpPr>
          <p:spPr bwMode="auto">
            <a:xfrm>
              <a:off x="6578427" y="3754342"/>
              <a:ext cx="62879" cy="62879"/>
            </a:xfrm>
            <a:prstGeom prst="ellipse">
              <a:avLst/>
            </a:prstGeom>
            <a:solidFill>
              <a:srgbClr val="1876EC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365" name="Oval 4364"/>
            <p:cNvSpPr/>
            <p:nvPr/>
          </p:nvSpPr>
          <p:spPr bwMode="auto">
            <a:xfrm>
              <a:off x="6565727" y="3754342"/>
              <a:ext cx="62879" cy="62879"/>
            </a:xfrm>
            <a:prstGeom prst="ellipse">
              <a:avLst/>
            </a:prstGeom>
            <a:solidFill>
              <a:srgbClr val="1876EC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366" name="Oval 4365"/>
            <p:cNvSpPr/>
            <p:nvPr/>
          </p:nvSpPr>
          <p:spPr bwMode="auto">
            <a:xfrm>
              <a:off x="6543502" y="3686081"/>
              <a:ext cx="62879" cy="62879"/>
            </a:xfrm>
            <a:prstGeom prst="ellipse">
              <a:avLst/>
            </a:prstGeom>
            <a:solidFill>
              <a:srgbClr val="1876EC">
                <a:alpha val="68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367" name="Oval 4366"/>
            <p:cNvSpPr/>
            <p:nvPr/>
          </p:nvSpPr>
          <p:spPr bwMode="auto">
            <a:xfrm>
              <a:off x="6611764" y="3754342"/>
              <a:ext cx="62879" cy="62879"/>
            </a:xfrm>
            <a:prstGeom prst="ellipse">
              <a:avLst/>
            </a:prstGeom>
            <a:solidFill>
              <a:srgbClr val="1876EC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368" name="Oval 4367"/>
            <p:cNvSpPr/>
            <p:nvPr/>
          </p:nvSpPr>
          <p:spPr bwMode="auto">
            <a:xfrm>
              <a:off x="6564140" y="3686081"/>
              <a:ext cx="62879" cy="62879"/>
            </a:xfrm>
            <a:prstGeom prst="ellipse">
              <a:avLst/>
            </a:prstGeom>
            <a:solidFill>
              <a:srgbClr val="1876EC">
                <a:alpha val="68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369" name="Oval 4368"/>
            <p:cNvSpPr/>
            <p:nvPr/>
          </p:nvSpPr>
          <p:spPr bwMode="auto">
            <a:xfrm>
              <a:off x="6583190" y="3686081"/>
              <a:ext cx="62879" cy="62879"/>
            </a:xfrm>
            <a:prstGeom prst="ellipse">
              <a:avLst/>
            </a:prstGeom>
            <a:solidFill>
              <a:srgbClr val="1876EC">
                <a:alpha val="68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370" name="Oval 4369"/>
            <p:cNvSpPr/>
            <p:nvPr/>
          </p:nvSpPr>
          <p:spPr bwMode="auto">
            <a:xfrm>
              <a:off x="6594303" y="3686081"/>
              <a:ext cx="62879" cy="62879"/>
            </a:xfrm>
            <a:prstGeom prst="ellipse">
              <a:avLst/>
            </a:prstGeom>
            <a:solidFill>
              <a:srgbClr val="1876EC">
                <a:alpha val="68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371" name="Oval 4370"/>
            <p:cNvSpPr/>
            <p:nvPr/>
          </p:nvSpPr>
          <p:spPr bwMode="auto">
            <a:xfrm>
              <a:off x="6610263" y="3659179"/>
              <a:ext cx="52561" cy="52560"/>
            </a:xfrm>
            <a:prstGeom prst="ellipse">
              <a:avLst/>
            </a:prstGeom>
            <a:solidFill>
              <a:srgbClr val="1876EC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372" name="Oval 4371"/>
            <p:cNvSpPr/>
            <p:nvPr/>
          </p:nvSpPr>
          <p:spPr bwMode="auto">
            <a:xfrm>
              <a:off x="6597563" y="3659179"/>
              <a:ext cx="52561" cy="52560"/>
            </a:xfrm>
            <a:prstGeom prst="ellipse">
              <a:avLst/>
            </a:prstGeom>
            <a:solidFill>
              <a:srgbClr val="1876EC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373" name="Oval 4372"/>
            <p:cNvSpPr/>
            <p:nvPr/>
          </p:nvSpPr>
          <p:spPr bwMode="auto">
            <a:xfrm>
              <a:off x="6581688" y="3659179"/>
              <a:ext cx="52561" cy="52560"/>
            </a:xfrm>
            <a:prstGeom prst="ellipse">
              <a:avLst/>
            </a:prstGeom>
            <a:solidFill>
              <a:srgbClr val="1876EC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374" name="Oval 4373"/>
            <p:cNvSpPr/>
            <p:nvPr/>
          </p:nvSpPr>
          <p:spPr bwMode="auto">
            <a:xfrm>
              <a:off x="6543588" y="3659179"/>
              <a:ext cx="52561" cy="52560"/>
            </a:xfrm>
            <a:prstGeom prst="ellipse">
              <a:avLst/>
            </a:prstGeom>
            <a:solidFill>
              <a:srgbClr val="1876EC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375" name="Oval 4374"/>
            <p:cNvSpPr/>
            <p:nvPr/>
          </p:nvSpPr>
          <p:spPr bwMode="auto">
            <a:xfrm>
              <a:off x="6605501" y="3590917"/>
              <a:ext cx="52561" cy="52560"/>
            </a:xfrm>
            <a:prstGeom prst="ellipse">
              <a:avLst/>
            </a:prstGeom>
            <a:solidFill>
              <a:srgbClr val="1876EC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376" name="Oval 4375"/>
            <p:cNvSpPr/>
            <p:nvPr/>
          </p:nvSpPr>
          <p:spPr bwMode="auto">
            <a:xfrm>
              <a:off x="6589626" y="3590917"/>
              <a:ext cx="52561" cy="52560"/>
            </a:xfrm>
            <a:prstGeom prst="ellipse">
              <a:avLst/>
            </a:prstGeom>
            <a:solidFill>
              <a:srgbClr val="1876EC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377" name="Oval 4376"/>
            <p:cNvSpPr/>
            <p:nvPr/>
          </p:nvSpPr>
          <p:spPr bwMode="auto">
            <a:xfrm>
              <a:off x="6551526" y="3590917"/>
              <a:ext cx="52561" cy="52560"/>
            </a:xfrm>
            <a:prstGeom prst="ellipse">
              <a:avLst/>
            </a:prstGeom>
            <a:solidFill>
              <a:srgbClr val="1876EC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378" name="Oval 4377"/>
            <p:cNvSpPr/>
            <p:nvPr/>
          </p:nvSpPr>
          <p:spPr bwMode="auto">
            <a:xfrm>
              <a:off x="6616613" y="3590917"/>
              <a:ext cx="52561" cy="52560"/>
            </a:xfrm>
            <a:prstGeom prst="ellipse">
              <a:avLst/>
            </a:prstGeom>
            <a:solidFill>
              <a:srgbClr val="1876EC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379" name="Oval 4378"/>
            <p:cNvSpPr/>
            <p:nvPr/>
          </p:nvSpPr>
          <p:spPr bwMode="auto">
            <a:xfrm>
              <a:off x="6589625" y="3590917"/>
              <a:ext cx="52561" cy="52560"/>
            </a:xfrm>
            <a:prstGeom prst="ellipse">
              <a:avLst/>
            </a:prstGeom>
            <a:solidFill>
              <a:srgbClr val="1876EC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380" name="Oval 4379"/>
            <p:cNvSpPr/>
            <p:nvPr/>
          </p:nvSpPr>
          <p:spPr bwMode="auto">
            <a:xfrm>
              <a:off x="6597563" y="3527417"/>
              <a:ext cx="52561" cy="52560"/>
            </a:xfrm>
            <a:prstGeom prst="ellipse">
              <a:avLst/>
            </a:prstGeom>
            <a:solidFill>
              <a:srgbClr val="1876EC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381" name="Oval 4380"/>
            <p:cNvSpPr/>
            <p:nvPr/>
          </p:nvSpPr>
          <p:spPr bwMode="auto">
            <a:xfrm>
              <a:off x="6581688" y="3527417"/>
              <a:ext cx="52561" cy="52560"/>
            </a:xfrm>
            <a:prstGeom prst="ellipse">
              <a:avLst/>
            </a:prstGeom>
            <a:solidFill>
              <a:srgbClr val="1876EC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382" name="Oval 4381"/>
            <p:cNvSpPr/>
            <p:nvPr/>
          </p:nvSpPr>
          <p:spPr bwMode="auto">
            <a:xfrm>
              <a:off x="6543588" y="3527417"/>
              <a:ext cx="52561" cy="52560"/>
            </a:xfrm>
            <a:prstGeom prst="ellipse">
              <a:avLst/>
            </a:prstGeom>
            <a:solidFill>
              <a:srgbClr val="1876EC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383" name="Oval 4382"/>
            <p:cNvSpPr/>
            <p:nvPr/>
          </p:nvSpPr>
          <p:spPr bwMode="auto">
            <a:xfrm>
              <a:off x="6616613" y="3471855"/>
              <a:ext cx="52561" cy="52560"/>
            </a:xfrm>
            <a:prstGeom prst="ellipse">
              <a:avLst/>
            </a:prstGeom>
            <a:solidFill>
              <a:srgbClr val="1876EC">
                <a:alpha val="59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384" name="Oval 4383"/>
            <p:cNvSpPr/>
            <p:nvPr/>
          </p:nvSpPr>
          <p:spPr bwMode="auto">
            <a:xfrm>
              <a:off x="6600738" y="3471855"/>
              <a:ext cx="52561" cy="52560"/>
            </a:xfrm>
            <a:prstGeom prst="ellipse">
              <a:avLst/>
            </a:prstGeom>
            <a:solidFill>
              <a:srgbClr val="1876EC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385" name="Oval 4384"/>
            <p:cNvSpPr/>
            <p:nvPr/>
          </p:nvSpPr>
          <p:spPr bwMode="auto">
            <a:xfrm>
              <a:off x="6562638" y="3471855"/>
              <a:ext cx="52561" cy="52560"/>
            </a:xfrm>
            <a:prstGeom prst="ellipse">
              <a:avLst/>
            </a:prstGeom>
            <a:solidFill>
              <a:srgbClr val="1876EC">
                <a:alpha val="66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386" name="Oval 4385"/>
            <p:cNvSpPr/>
            <p:nvPr/>
          </p:nvSpPr>
          <p:spPr bwMode="auto">
            <a:xfrm>
              <a:off x="6589634" y="3411539"/>
              <a:ext cx="63666" cy="63666"/>
            </a:xfrm>
            <a:prstGeom prst="ellipse">
              <a:avLst/>
            </a:prstGeom>
            <a:solidFill>
              <a:srgbClr val="1876EC">
                <a:alpha val="40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387" name="Oval 4386"/>
            <p:cNvSpPr/>
            <p:nvPr/>
          </p:nvSpPr>
          <p:spPr bwMode="auto">
            <a:xfrm>
              <a:off x="6554709" y="3397251"/>
              <a:ext cx="63666" cy="63666"/>
            </a:xfrm>
            <a:prstGeom prst="ellipse">
              <a:avLst/>
            </a:prstGeom>
            <a:solidFill>
              <a:srgbClr val="1876EC">
                <a:alpha val="40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388" name="Oval 4387"/>
            <p:cNvSpPr/>
            <p:nvPr/>
          </p:nvSpPr>
          <p:spPr bwMode="auto">
            <a:xfrm>
              <a:off x="6607096" y="3397251"/>
              <a:ext cx="63666" cy="63666"/>
            </a:xfrm>
            <a:prstGeom prst="ellipse">
              <a:avLst/>
            </a:prstGeom>
            <a:solidFill>
              <a:srgbClr val="1876EC">
                <a:alpha val="40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389" name="Oval 4388"/>
            <p:cNvSpPr/>
            <p:nvPr/>
          </p:nvSpPr>
          <p:spPr bwMode="auto">
            <a:xfrm>
              <a:off x="6607096" y="3355976"/>
              <a:ext cx="63666" cy="63666"/>
            </a:xfrm>
            <a:prstGeom prst="ellipse">
              <a:avLst/>
            </a:prstGeom>
            <a:solidFill>
              <a:srgbClr val="1876EC">
                <a:alpha val="40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390" name="Oval 4389"/>
            <p:cNvSpPr/>
            <p:nvPr/>
          </p:nvSpPr>
          <p:spPr bwMode="auto">
            <a:xfrm>
              <a:off x="6588046" y="3355976"/>
              <a:ext cx="63666" cy="63666"/>
            </a:xfrm>
            <a:prstGeom prst="ellipse">
              <a:avLst/>
            </a:prstGeom>
            <a:solidFill>
              <a:srgbClr val="1876EC">
                <a:alpha val="40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391" name="Oval 4390"/>
            <p:cNvSpPr/>
            <p:nvPr/>
          </p:nvSpPr>
          <p:spPr bwMode="auto">
            <a:xfrm>
              <a:off x="6572171" y="3355976"/>
              <a:ext cx="63666" cy="63666"/>
            </a:xfrm>
            <a:prstGeom prst="ellipse">
              <a:avLst/>
            </a:prstGeom>
            <a:solidFill>
              <a:srgbClr val="1876EC">
                <a:alpha val="40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392" name="Oval 4391"/>
            <p:cNvSpPr/>
            <p:nvPr/>
          </p:nvSpPr>
          <p:spPr bwMode="auto">
            <a:xfrm>
              <a:off x="6588046" y="3275014"/>
              <a:ext cx="63666" cy="63666"/>
            </a:xfrm>
            <a:prstGeom prst="ellipse">
              <a:avLst/>
            </a:prstGeom>
            <a:solidFill>
              <a:srgbClr val="1876EC">
                <a:alpha val="40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393" name="Oval 4392"/>
            <p:cNvSpPr/>
            <p:nvPr/>
          </p:nvSpPr>
          <p:spPr bwMode="auto">
            <a:xfrm>
              <a:off x="6572171" y="3275014"/>
              <a:ext cx="63666" cy="63666"/>
            </a:xfrm>
            <a:prstGeom prst="ellipse">
              <a:avLst/>
            </a:prstGeom>
            <a:solidFill>
              <a:srgbClr val="1876EC">
                <a:alpha val="40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394" name="Oval 4393"/>
            <p:cNvSpPr/>
            <p:nvPr/>
          </p:nvSpPr>
          <p:spPr bwMode="auto">
            <a:xfrm>
              <a:off x="6568996" y="3275014"/>
              <a:ext cx="63666" cy="63666"/>
            </a:xfrm>
            <a:prstGeom prst="ellipse">
              <a:avLst/>
            </a:prstGeom>
            <a:solidFill>
              <a:srgbClr val="1876EC">
                <a:alpha val="40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395" name="Oval 4394"/>
            <p:cNvSpPr/>
            <p:nvPr/>
          </p:nvSpPr>
          <p:spPr bwMode="auto">
            <a:xfrm>
              <a:off x="6553121" y="3275014"/>
              <a:ext cx="63666" cy="63666"/>
            </a:xfrm>
            <a:prstGeom prst="ellipse">
              <a:avLst/>
            </a:prstGeom>
            <a:solidFill>
              <a:srgbClr val="1876EC">
                <a:alpha val="40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396" name="Oval 4395"/>
            <p:cNvSpPr/>
            <p:nvPr/>
          </p:nvSpPr>
          <p:spPr bwMode="auto">
            <a:xfrm>
              <a:off x="6575346" y="3316289"/>
              <a:ext cx="63666" cy="63666"/>
            </a:xfrm>
            <a:prstGeom prst="ellipse">
              <a:avLst/>
            </a:prstGeom>
            <a:solidFill>
              <a:srgbClr val="1876EC">
                <a:alpha val="40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397" name="Oval 4396"/>
            <p:cNvSpPr/>
            <p:nvPr/>
          </p:nvSpPr>
          <p:spPr bwMode="auto">
            <a:xfrm>
              <a:off x="6599158" y="3316289"/>
              <a:ext cx="63666" cy="63666"/>
            </a:xfrm>
            <a:prstGeom prst="ellipse">
              <a:avLst/>
            </a:prstGeom>
            <a:solidFill>
              <a:srgbClr val="1876EC">
                <a:alpha val="40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398" name="Oval 4397"/>
            <p:cNvSpPr/>
            <p:nvPr/>
          </p:nvSpPr>
          <p:spPr bwMode="auto">
            <a:xfrm>
              <a:off x="6551526" y="3051445"/>
              <a:ext cx="63666" cy="63666"/>
            </a:xfrm>
            <a:prstGeom prst="ellipse">
              <a:avLst/>
            </a:prstGeom>
            <a:solidFill>
              <a:srgbClr val="1876EC">
                <a:alpha val="40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399" name="Oval 4398"/>
            <p:cNvSpPr/>
            <p:nvPr/>
          </p:nvSpPr>
          <p:spPr bwMode="auto">
            <a:xfrm>
              <a:off x="6576926" y="3014934"/>
              <a:ext cx="63666" cy="63666"/>
            </a:xfrm>
            <a:prstGeom prst="ellipse">
              <a:avLst/>
            </a:prstGeom>
            <a:solidFill>
              <a:srgbClr val="1876EC">
                <a:alpha val="40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400" name="Oval 4399"/>
            <p:cNvSpPr/>
            <p:nvPr/>
          </p:nvSpPr>
          <p:spPr bwMode="auto">
            <a:xfrm>
              <a:off x="6576926" y="2948259"/>
              <a:ext cx="63666" cy="63666"/>
            </a:xfrm>
            <a:prstGeom prst="ellipse">
              <a:avLst/>
            </a:prstGeom>
            <a:solidFill>
              <a:srgbClr val="1876EC">
                <a:alpha val="40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401" name="Oval 4400"/>
            <p:cNvSpPr/>
            <p:nvPr/>
          </p:nvSpPr>
          <p:spPr bwMode="auto">
            <a:xfrm>
              <a:off x="6546764" y="2948259"/>
              <a:ext cx="63666" cy="63666"/>
            </a:xfrm>
            <a:prstGeom prst="ellipse">
              <a:avLst/>
            </a:prstGeom>
            <a:solidFill>
              <a:srgbClr val="1876EC">
                <a:alpha val="40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402" name="Oval 4401"/>
            <p:cNvSpPr/>
            <p:nvPr/>
          </p:nvSpPr>
          <p:spPr bwMode="auto">
            <a:xfrm>
              <a:off x="6546764" y="2900634"/>
              <a:ext cx="63666" cy="63666"/>
            </a:xfrm>
            <a:prstGeom prst="ellipse">
              <a:avLst/>
            </a:prstGeom>
            <a:solidFill>
              <a:srgbClr val="1876EC">
                <a:alpha val="40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403" name="Oval 4402"/>
            <p:cNvSpPr/>
            <p:nvPr/>
          </p:nvSpPr>
          <p:spPr bwMode="auto">
            <a:xfrm>
              <a:off x="6583277" y="2900634"/>
              <a:ext cx="63666" cy="63666"/>
            </a:xfrm>
            <a:prstGeom prst="ellipse">
              <a:avLst/>
            </a:prstGeom>
            <a:solidFill>
              <a:srgbClr val="1876EC">
                <a:alpha val="40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404" name="Oval 4403"/>
            <p:cNvSpPr/>
            <p:nvPr/>
          </p:nvSpPr>
          <p:spPr bwMode="auto">
            <a:xfrm>
              <a:off x="6607090" y="2906985"/>
              <a:ext cx="63666" cy="63666"/>
            </a:xfrm>
            <a:prstGeom prst="ellipse">
              <a:avLst/>
            </a:prstGeom>
            <a:solidFill>
              <a:srgbClr val="1876EC">
                <a:alpha val="40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405" name="Oval 4404"/>
            <p:cNvSpPr/>
            <p:nvPr/>
          </p:nvSpPr>
          <p:spPr bwMode="auto">
            <a:xfrm>
              <a:off x="6549940" y="2841895"/>
              <a:ext cx="63666" cy="63666"/>
            </a:xfrm>
            <a:prstGeom prst="ellipse">
              <a:avLst/>
            </a:prstGeom>
            <a:solidFill>
              <a:srgbClr val="1876EC">
                <a:alpha val="40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406" name="Oval 4405"/>
            <p:cNvSpPr/>
            <p:nvPr/>
          </p:nvSpPr>
          <p:spPr bwMode="auto">
            <a:xfrm>
              <a:off x="6549940" y="2794271"/>
              <a:ext cx="63666" cy="63666"/>
            </a:xfrm>
            <a:prstGeom prst="ellipse">
              <a:avLst/>
            </a:prstGeom>
            <a:solidFill>
              <a:srgbClr val="1876EC">
                <a:alpha val="40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407" name="Oval 4406"/>
            <p:cNvSpPr/>
            <p:nvPr/>
          </p:nvSpPr>
          <p:spPr bwMode="auto">
            <a:xfrm>
              <a:off x="6616615" y="2794271"/>
              <a:ext cx="63666" cy="63666"/>
            </a:xfrm>
            <a:prstGeom prst="ellipse">
              <a:avLst/>
            </a:prstGeom>
            <a:solidFill>
              <a:srgbClr val="1876EC">
                <a:alpha val="40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408" name="Oval 4407"/>
            <p:cNvSpPr/>
            <p:nvPr/>
          </p:nvSpPr>
          <p:spPr bwMode="auto">
            <a:xfrm>
              <a:off x="6576927" y="2840308"/>
              <a:ext cx="63666" cy="63666"/>
            </a:xfrm>
            <a:prstGeom prst="ellipse">
              <a:avLst/>
            </a:prstGeom>
            <a:solidFill>
              <a:srgbClr val="1876EC">
                <a:alpha val="40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409" name="Oval 4408"/>
            <p:cNvSpPr/>
            <p:nvPr/>
          </p:nvSpPr>
          <p:spPr bwMode="auto">
            <a:xfrm>
              <a:off x="6576927" y="2770458"/>
              <a:ext cx="63666" cy="63666"/>
            </a:xfrm>
            <a:prstGeom prst="ellipse">
              <a:avLst/>
            </a:prstGeom>
            <a:solidFill>
              <a:srgbClr val="1876EC">
                <a:alpha val="40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410" name="Oval 4409"/>
            <p:cNvSpPr/>
            <p:nvPr/>
          </p:nvSpPr>
          <p:spPr bwMode="auto">
            <a:xfrm>
              <a:off x="6608677" y="2741884"/>
              <a:ext cx="63666" cy="63666"/>
            </a:xfrm>
            <a:prstGeom prst="ellipse">
              <a:avLst/>
            </a:prstGeom>
            <a:solidFill>
              <a:srgbClr val="1876EC">
                <a:alpha val="40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411" name="Oval 4410"/>
            <p:cNvSpPr/>
            <p:nvPr/>
          </p:nvSpPr>
          <p:spPr bwMode="auto">
            <a:xfrm>
              <a:off x="6583277" y="2708546"/>
              <a:ext cx="63666" cy="63666"/>
            </a:xfrm>
            <a:prstGeom prst="ellipse">
              <a:avLst/>
            </a:prstGeom>
            <a:solidFill>
              <a:srgbClr val="1876EC">
                <a:alpha val="40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412" name="Oval 4411"/>
            <p:cNvSpPr/>
            <p:nvPr/>
          </p:nvSpPr>
          <p:spPr bwMode="auto">
            <a:xfrm>
              <a:off x="6607090" y="2659332"/>
              <a:ext cx="63666" cy="63666"/>
            </a:xfrm>
            <a:prstGeom prst="ellipse">
              <a:avLst/>
            </a:prstGeom>
            <a:solidFill>
              <a:srgbClr val="1876EC">
                <a:alpha val="40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413" name="Oval 4412"/>
            <p:cNvSpPr/>
            <p:nvPr/>
          </p:nvSpPr>
          <p:spPr bwMode="auto">
            <a:xfrm>
              <a:off x="6557877" y="2622821"/>
              <a:ext cx="63666" cy="63666"/>
            </a:xfrm>
            <a:prstGeom prst="ellipse">
              <a:avLst/>
            </a:prstGeom>
            <a:solidFill>
              <a:srgbClr val="1876EC">
                <a:alpha val="40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414" name="Oval 4413"/>
            <p:cNvSpPr/>
            <p:nvPr/>
          </p:nvSpPr>
          <p:spPr bwMode="auto">
            <a:xfrm>
              <a:off x="6557877" y="2568845"/>
              <a:ext cx="63666" cy="63666"/>
            </a:xfrm>
            <a:prstGeom prst="ellipse">
              <a:avLst/>
            </a:prstGeom>
            <a:solidFill>
              <a:srgbClr val="1876EC">
                <a:alpha val="40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415" name="Oval 4414"/>
            <p:cNvSpPr/>
            <p:nvPr/>
          </p:nvSpPr>
          <p:spPr bwMode="auto">
            <a:xfrm>
              <a:off x="6608677" y="2549796"/>
              <a:ext cx="63666" cy="63666"/>
            </a:xfrm>
            <a:prstGeom prst="ellipse">
              <a:avLst/>
            </a:prstGeom>
            <a:solidFill>
              <a:srgbClr val="1876EC">
                <a:alpha val="40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416" name="Oval 4415"/>
            <p:cNvSpPr/>
            <p:nvPr/>
          </p:nvSpPr>
          <p:spPr bwMode="auto">
            <a:xfrm>
              <a:off x="6545177" y="2600595"/>
              <a:ext cx="63666" cy="63666"/>
            </a:xfrm>
            <a:prstGeom prst="ellipse">
              <a:avLst/>
            </a:prstGeom>
            <a:solidFill>
              <a:srgbClr val="1876EC">
                <a:alpha val="40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417" name="Oval 4416"/>
            <p:cNvSpPr/>
            <p:nvPr/>
          </p:nvSpPr>
          <p:spPr bwMode="auto">
            <a:xfrm>
              <a:off x="6545177" y="2487883"/>
              <a:ext cx="63666" cy="63666"/>
            </a:xfrm>
            <a:prstGeom prst="ellipse">
              <a:avLst/>
            </a:prstGeom>
            <a:solidFill>
              <a:srgbClr val="1876EC">
                <a:alpha val="40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418" name="Oval 4417"/>
            <p:cNvSpPr/>
            <p:nvPr/>
          </p:nvSpPr>
          <p:spPr bwMode="auto">
            <a:xfrm>
              <a:off x="6589627" y="2435494"/>
              <a:ext cx="63666" cy="63666"/>
            </a:xfrm>
            <a:prstGeom prst="ellipse">
              <a:avLst/>
            </a:prstGeom>
            <a:solidFill>
              <a:srgbClr val="1876EC">
                <a:alpha val="40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419" name="Oval 4418"/>
            <p:cNvSpPr/>
            <p:nvPr/>
          </p:nvSpPr>
          <p:spPr bwMode="auto">
            <a:xfrm>
              <a:off x="6556290" y="2375168"/>
              <a:ext cx="63666" cy="63666"/>
            </a:xfrm>
            <a:prstGeom prst="ellipse">
              <a:avLst/>
            </a:prstGeom>
            <a:solidFill>
              <a:srgbClr val="1876EC">
                <a:alpha val="40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420" name="Oval 4419"/>
            <p:cNvSpPr/>
            <p:nvPr/>
          </p:nvSpPr>
          <p:spPr bwMode="auto">
            <a:xfrm>
              <a:off x="6576927" y="2229118"/>
              <a:ext cx="63666" cy="63666"/>
            </a:xfrm>
            <a:prstGeom prst="ellipse">
              <a:avLst/>
            </a:prstGeom>
            <a:solidFill>
              <a:srgbClr val="1876EC">
                <a:alpha val="40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421" name="Oval 4420"/>
            <p:cNvSpPr/>
            <p:nvPr/>
          </p:nvSpPr>
          <p:spPr bwMode="auto">
            <a:xfrm>
              <a:off x="6608677" y="2229118"/>
              <a:ext cx="63666" cy="63666"/>
            </a:xfrm>
            <a:prstGeom prst="ellipse">
              <a:avLst/>
            </a:prstGeom>
            <a:solidFill>
              <a:srgbClr val="1876EC">
                <a:alpha val="40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422" name="Oval 4421"/>
            <p:cNvSpPr/>
            <p:nvPr/>
          </p:nvSpPr>
          <p:spPr bwMode="auto">
            <a:xfrm>
              <a:off x="6573752" y="2064019"/>
              <a:ext cx="63666" cy="63666"/>
            </a:xfrm>
            <a:prstGeom prst="ellipse">
              <a:avLst/>
            </a:prstGeom>
            <a:solidFill>
              <a:srgbClr val="1876EC">
                <a:alpha val="40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423" name="Oval 4422"/>
            <p:cNvSpPr/>
            <p:nvPr/>
          </p:nvSpPr>
          <p:spPr bwMode="auto">
            <a:xfrm>
              <a:off x="6581690" y="1903682"/>
              <a:ext cx="63666" cy="63666"/>
            </a:xfrm>
            <a:prstGeom prst="ellipse">
              <a:avLst/>
            </a:prstGeom>
            <a:solidFill>
              <a:srgbClr val="1876EC">
                <a:alpha val="40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424" name="Oval 4423"/>
            <p:cNvSpPr/>
            <p:nvPr/>
          </p:nvSpPr>
          <p:spPr bwMode="auto">
            <a:xfrm>
              <a:off x="6553115" y="1862407"/>
              <a:ext cx="63666" cy="63666"/>
            </a:xfrm>
            <a:prstGeom prst="ellipse">
              <a:avLst/>
            </a:prstGeom>
            <a:solidFill>
              <a:srgbClr val="1876EC">
                <a:alpha val="40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425" name="Oval 4424"/>
            <p:cNvSpPr/>
            <p:nvPr/>
          </p:nvSpPr>
          <p:spPr bwMode="auto">
            <a:xfrm>
              <a:off x="6580103" y="1575069"/>
              <a:ext cx="63666" cy="63666"/>
            </a:xfrm>
            <a:prstGeom prst="ellipse">
              <a:avLst/>
            </a:prstGeom>
            <a:solidFill>
              <a:srgbClr val="1876EC">
                <a:alpha val="40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426" name="Oval 4425"/>
            <p:cNvSpPr/>
            <p:nvPr/>
          </p:nvSpPr>
          <p:spPr bwMode="auto">
            <a:xfrm>
              <a:off x="6608677" y="1557170"/>
              <a:ext cx="63666" cy="63666"/>
            </a:xfrm>
            <a:prstGeom prst="ellipse">
              <a:avLst/>
            </a:prstGeom>
            <a:solidFill>
              <a:srgbClr val="1876EC">
                <a:alpha val="40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427" name="Oval 4426"/>
            <p:cNvSpPr/>
            <p:nvPr/>
          </p:nvSpPr>
          <p:spPr bwMode="auto">
            <a:xfrm>
              <a:off x="6611764" y="3787681"/>
              <a:ext cx="62879" cy="62879"/>
            </a:xfrm>
            <a:prstGeom prst="ellipse">
              <a:avLst/>
            </a:prstGeom>
            <a:solidFill>
              <a:srgbClr val="1876EC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428" name="Oval 4427"/>
            <p:cNvSpPr/>
            <p:nvPr/>
          </p:nvSpPr>
          <p:spPr bwMode="auto">
            <a:xfrm>
              <a:off x="6545089" y="3787681"/>
              <a:ext cx="62879" cy="62879"/>
            </a:xfrm>
            <a:prstGeom prst="ellipse">
              <a:avLst/>
            </a:prstGeom>
            <a:solidFill>
              <a:srgbClr val="1876EC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429" name="Oval 4428"/>
            <p:cNvSpPr/>
            <p:nvPr/>
          </p:nvSpPr>
          <p:spPr bwMode="auto">
            <a:xfrm>
              <a:off x="6545089" y="3997230"/>
              <a:ext cx="62879" cy="62879"/>
            </a:xfrm>
            <a:prstGeom prst="ellipse">
              <a:avLst/>
            </a:prstGeom>
            <a:solidFill>
              <a:srgbClr val="1876EC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430" name="Oval 4429"/>
            <p:cNvSpPr/>
            <p:nvPr/>
          </p:nvSpPr>
          <p:spPr bwMode="auto">
            <a:xfrm>
              <a:off x="6960299" y="4525963"/>
              <a:ext cx="62879" cy="62879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431" name="Oval 4430"/>
            <p:cNvSpPr/>
            <p:nvPr/>
          </p:nvSpPr>
          <p:spPr bwMode="auto">
            <a:xfrm>
              <a:off x="6977761" y="4525963"/>
              <a:ext cx="62879" cy="62879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432" name="Oval 4431"/>
            <p:cNvSpPr/>
            <p:nvPr/>
          </p:nvSpPr>
          <p:spPr bwMode="auto">
            <a:xfrm>
              <a:off x="6992049" y="4525963"/>
              <a:ext cx="62879" cy="62879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433" name="Oval 4432"/>
            <p:cNvSpPr/>
            <p:nvPr/>
          </p:nvSpPr>
          <p:spPr bwMode="auto">
            <a:xfrm>
              <a:off x="7009512" y="4525963"/>
              <a:ext cx="62879" cy="62879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434" name="Oval 4433"/>
            <p:cNvSpPr/>
            <p:nvPr/>
          </p:nvSpPr>
          <p:spPr bwMode="auto">
            <a:xfrm>
              <a:off x="7030149" y="4525963"/>
              <a:ext cx="62879" cy="62879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435" name="Oval 4434"/>
            <p:cNvSpPr/>
            <p:nvPr/>
          </p:nvSpPr>
          <p:spPr bwMode="auto">
            <a:xfrm>
              <a:off x="7030149" y="4462463"/>
              <a:ext cx="62879" cy="62879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436" name="Oval 4435"/>
            <p:cNvSpPr/>
            <p:nvPr/>
          </p:nvSpPr>
          <p:spPr bwMode="auto">
            <a:xfrm>
              <a:off x="7009512" y="4462463"/>
              <a:ext cx="62879" cy="62879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437" name="Oval 4436"/>
            <p:cNvSpPr/>
            <p:nvPr/>
          </p:nvSpPr>
          <p:spPr bwMode="auto">
            <a:xfrm>
              <a:off x="6995224" y="4462463"/>
              <a:ext cx="62879" cy="62879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438" name="Oval 4437"/>
            <p:cNvSpPr/>
            <p:nvPr/>
          </p:nvSpPr>
          <p:spPr bwMode="auto">
            <a:xfrm>
              <a:off x="6974587" y="4462463"/>
              <a:ext cx="62879" cy="62879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439" name="Oval 4438"/>
            <p:cNvSpPr/>
            <p:nvPr/>
          </p:nvSpPr>
          <p:spPr bwMode="auto">
            <a:xfrm>
              <a:off x="6960300" y="4462463"/>
              <a:ext cx="62879" cy="62879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440" name="Oval 4439"/>
            <p:cNvSpPr/>
            <p:nvPr/>
          </p:nvSpPr>
          <p:spPr bwMode="auto">
            <a:xfrm>
              <a:off x="6960300" y="4189413"/>
              <a:ext cx="62879" cy="62879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441" name="Oval 4440"/>
            <p:cNvSpPr/>
            <p:nvPr/>
          </p:nvSpPr>
          <p:spPr bwMode="auto">
            <a:xfrm>
              <a:off x="6979350" y="4189413"/>
              <a:ext cx="62879" cy="62879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442" name="Oval 4441"/>
            <p:cNvSpPr/>
            <p:nvPr/>
          </p:nvSpPr>
          <p:spPr bwMode="auto">
            <a:xfrm>
              <a:off x="6995225" y="4189413"/>
              <a:ext cx="62879" cy="62879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443" name="Oval 4442"/>
            <p:cNvSpPr/>
            <p:nvPr/>
          </p:nvSpPr>
          <p:spPr bwMode="auto">
            <a:xfrm>
              <a:off x="7009512" y="4189413"/>
              <a:ext cx="62879" cy="62879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444" name="Oval 4443"/>
            <p:cNvSpPr/>
            <p:nvPr/>
          </p:nvSpPr>
          <p:spPr bwMode="auto">
            <a:xfrm>
              <a:off x="7026975" y="4189413"/>
              <a:ext cx="62879" cy="62879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445" name="Oval 4444"/>
            <p:cNvSpPr/>
            <p:nvPr/>
          </p:nvSpPr>
          <p:spPr bwMode="auto">
            <a:xfrm>
              <a:off x="7033325" y="4189413"/>
              <a:ext cx="62879" cy="62879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446" name="Oval 4445"/>
            <p:cNvSpPr/>
            <p:nvPr/>
          </p:nvSpPr>
          <p:spPr bwMode="auto">
            <a:xfrm>
              <a:off x="7033325" y="4129088"/>
              <a:ext cx="62879" cy="62879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447" name="Oval 4446"/>
            <p:cNvSpPr/>
            <p:nvPr/>
          </p:nvSpPr>
          <p:spPr bwMode="auto">
            <a:xfrm>
              <a:off x="7020625" y="4129088"/>
              <a:ext cx="62879" cy="62879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448" name="Oval 4447"/>
            <p:cNvSpPr/>
            <p:nvPr/>
          </p:nvSpPr>
          <p:spPr bwMode="auto">
            <a:xfrm>
              <a:off x="7007925" y="4129088"/>
              <a:ext cx="62879" cy="62879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449" name="Oval 4448"/>
            <p:cNvSpPr/>
            <p:nvPr/>
          </p:nvSpPr>
          <p:spPr bwMode="auto">
            <a:xfrm>
              <a:off x="6988875" y="4129088"/>
              <a:ext cx="62879" cy="62879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450" name="Oval 4449"/>
            <p:cNvSpPr/>
            <p:nvPr/>
          </p:nvSpPr>
          <p:spPr bwMode="auto">
            <a:xfrm>
              <a:off x="6979350" y="4129088"/>
              <a:ext cx="62879" cy="62879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451" name="Oval 4450"/>
            <p:cNvSpPr/>
            <p:nvPr/>
          </p:nvSpPr>
          <p:spPr bwMode="auto">
            <a:xfrm>
              <a:off x="6963475" y="4129088"/>
              <a:ext cx="62879" cy="62879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452" name="Oval 4451"/>
            <p:cNvSpPr/>
            <p:nvPr/>
          </p:nvSpPr>
          <p:spPr bwMode="auto">
            <a:xfrm>
              <a:off x="6963475" y="3998912"/>
              <a:ext cx="62879" cy="62879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453" name="Oval 4452"/>
            <p:cNvSpPr/>
            <p:nvPr/>
          </p:nvSpPr>
          <p:spPr bwMode="auto">
            <a:xfrm>
              <a:off x="6977762" y="3998912"/>
              <a:ext cx="62879" cy="62879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454" name="Oval 4453"/>
            <p:cNvSpPr/>
            <p:nvPr/>
          </p:nvSpPr>
          <p:spPr bwMode="auto">
            <a:xfrm>
              <a:off x="6990462" y="3998912"/>
              <a:ext cx="62879" cy="62879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455" name="Oval 4454"/>
            <p:cNvSpPr/>
            <p:nvPr/>
          </p:nvSpPr>
          <p:spPr bwMode="auto">
            <a:xfrm>
              <a:off x="7004749" y="3998912"/>
              <a:ext cx="62879" cy="62879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456" name="Oval 4455"/>
            <p:cNvSpPr/>
            <p:nvPr/>
          </p:nvSpPr>
          <p:spPr bwMode="auto">
            <a:xfrm>
              <a:off x="7020624" y="3998912"/>
              <a:ext cx="62879" cy="62879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457" name="Oval 4456"/>
            <p:cNvSpPr/>
            <p:nvPr/>
          </p:nvSpPr>
          <p:spPr bwMode="auto">
            <a:xfrm>
              <a:off x="7030149" y="3998912"/>
              <a:ext cx="62879" cy="62879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458" name="Oval 4457"/>
            <p:cNvSpPr/>
            <p:nvPr/>
          </p:nvSpPr>
          <p:spPr bwMode="auto">
            <a:xfrm>
              <a:off x="6955536" y="3998912"/>
              <a:ext cx="62879" cy="62879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459" name="Oval 4458"/>
            <p:cNvSpPr/>
            <p:nvPr/>
          </p:nvSpPr>
          <p:spPr bwMode="auto">
            <a:xfrm>
              <a:off x="6963473" y="3933825"/>
              <a:ext cx="62879" cy="62879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460" name="Oval 4459"/>
            <p:cNvSpPr/>
            <p:nvPr/>
          </p:nvSpPr>
          <p:spPr bwMode="auto">
            <a:xfrm>
              <a:off x="6985698" y="3933825"/>
              <a:ext cx="62879" cy="62879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461" name="Oval 4460"/>
            <p:cNvSpPr/>
            <p:nvPr/>
          </p:nvSpPr>
          <p:spPr bwMode="auto">
            <a:xfrm>
              <a:off x="6993635" y="3933825"/>
              <a:ext cx="62879" cy="62879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462" name="Oval 4461"/>
            <p:cNvSpPr/>
            <p:nvPr/>
          </p:nvSpPr>
          <p:spPr bwMode="auto">
            <a:xfrm>
              <a:off x="7007923" y="3933825"/>
              <a:ext cx="62879" cy="62879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463" name="Oval 4462"/>
            <p:cNvSpPr/>
            <p:nvPr/>
          </p:nvSpPr>
          <p:spPr bwMode="auto">
            <a:xfrm>
              <a:off x="7019035" y="3933825"/>
              <a:ext cx="62879" cy="62879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464" name="Oval 4463"/>
            <p:cNvSpPr/>
            <p:nvPr/>
          </p:nvSpPr>
          <p:spPr bwMode="auto">
            <a:xfrm>
              <a:off x="7031735" y="3933825"/>
              <a:ext cx="62879" cy="62879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465" name="Oval 4464"/>
            <p:cNvSpPr/>
            <p:nvPr/>
          </p:nvSpPr>
          <p:spPr bwMode="auto">
            <a:xfrm>
              <a:off x="6974585" y="3933825"/>
              <a:ext cx="62879" cy="62879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466" name="Oval 4465"/>
            <p:cNvSpPr/>
            <p:nvPr/>
          </p:nvSpPr>
          <p:spPr bwMode="auto">
            <a:xfrm>
              <a:off x="6987285" y="3933825"/>
              <a:ext cx="62879" cy="62879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467" name="Oval 4466"/>
            <p:cNvSpPr/>
            <p:nvPr/>
          </p:nvSpPr>
          <p:spPr bwMode="auto">
            <a:xfrm>
              <a:off x="6960298" y="3852862"/>
              <a:ext cx="62879" cy="62879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468" name="Oval 4467"/>
            <p:cNvSpPr/>
            <p:nvPr/>
          </p:nvSpPr>
          <p:spPr bwMode="auto">
            <a:xfrm>
              <a:off x="6972998" y="3852862"/>
              <a:ext cx="62879" cy="62879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469" name="Oval 4468"/>
            <p:cNvSpPr/>
            <p:nvPr/>
          </p:nvSpPr>
          <p:spPr bwMode="auto">
            <a:xfrm>
              <a:off x="6985698" y="3852862"/>
              <a:ext cx="62879" cy="62879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470" name="Oval 4469"/>
            <p:cNvSpPr/>
            <p:nvPr/>
          </p:nvSpPr>
          <p:spPr bwMode="auto">
            <a:xfrm>
              <a:off x="6998398" y="3852862"/>
              <a:ext cx="62879" cy="62879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471" name="Oval 4470"/>
            <p:cNvSpPr/>
            <p:nvPr/>
          </p:nvSpPr>
          <p:spPr bwMode="auto">
            <a:xfrm>
              <a:off x="7007923" y="3852862"/>
              <a:ext cx="62879" cy="62879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472" name="Oval 4471"/>
            <p:cNvSpPr/>
            <p:nvPr/>
          </p:nvSpPr>
          <p:spPr bwMode="auto">
            <a:xfrm>
              <a:off x="7020623" y="3852862"/>
              <a:ext cx="62879" cy="62879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473" name="Oval 4472"/>
            <p:cNvSpPr/>
            <p:nvPr/>
          </p:nvSpPr>
          <p:spPr bwMode="auto">
            <a:xfrm>
              <a:off x="7020623" y="3852862"/>
              <a:ext cx="62879" cy="62879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474" name="Oval 4473"/>
            <p:cNvSpPr/>
            <p:nvPr/>
          </p:nvSpPr>
          <p:spPr bwMode="auto">
            <a:xfrm>
              <a:off x="7033323" y="3852862"/>
              <a:ext cx="62879" cy="62879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475" name="Oval 4474"/>
            <p:cNvSpPr/>
            <p:nvPr/>
          </p:nvSpPr>
          <p:spPr bwMode="auto">
            <a:xfrm>
              <a:off x="6961885" y="3798889"/>
              <a:ext cx="62879" cy="62879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476" name="Oval 4475"/>
            <p:cNvSpPr/>
            <p:nvPr/>
          </p:nvSpPr>
          <p:spPr bwMode="auto">
            <a:xfrm>
              <a:off x="6974585" y="3798889"/>
              <a:ext cx="62879" cy="62879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477" name="Oval 4476"/>
            <p:cNvSpPr/>
            <p:nvPr/>
          </p:nvSpPr>
          <p:spPr bwMode="auto">
            <a:xfrm>
              <a:off x="6998397" y="3798889"/>
              <a:ext cx="62879" cy="62879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478" name="Oval 4477"/>
            <p:cNvSpPr/>
            <p:nvPr/>
          </p:nvSpPr>
          <p:spPr bwMode="auto">
            <a:xfrm>
              <a:off x="7011097" y="3798889"/>
              <a:ext cx="62879" cy="62879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479" name="Oval 4478"/>
            <p:cNvSpPr/>
            <p:nvPr/>
          </p:nvSpPr>
          <p:spPr bwMode="auto">
            <a:xfrm>
              <a:off x="7017447" y="3798889"/>
              <a:ext cx="62879" cy="62879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480" name="Oval 4479"/>
            <p:cNvSpPr/>
            <p:nvPr/>
          </p:nvSpPr>
          <p:spPr bwMode="auto">
            <a:xfrm>
              <a:off x="7030147" y="3798889"/>
              <a:ext cx="62879" cy="62879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481" name="Oval 4480"/>
            <p:cNvSpPr/>
            <p:nvPr/>
          </p:nvSpPr>
          <p:spPr bwMode="auto">
            <a:xfrm>
              <a:off x="6961885" y="3748090"/>
              <a:ext cx="62879" cy="62879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482" name="Oval 4481"/>
            <p:cNvSpPr/>
            <p:nvPr/>
          </p:nvSpPr>
          <p:spPr bwMode="auto">
            <a:xfrm>
              <a:off x="6980935" y="3748090"/>
              <a:ext cx="62879" cy="62879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483" name="Oval 4482"/>
            <p:cNvSpPr/>
            <p:nvPr/>
          </p:nvSpPr>
          <p:spPr bwMode="auto">
            <a:xfrm>
              <a:off x="6992047" y="3748090"/>
              <a:ext cx="62879" cy="62879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484" name="Oval 4483"/>
            <p:cNvSpPr/>
            <p:nvPr/>
          </p:nvSpPr>
          <p:spPr bwMode="auto">
            <a:xfrm>
              <a:off x="7004747" y="3748090"/>
              <a:ext cx="62879" cy="62879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485" name="Oval 4484"/>
            <p:cNvSpPr/>
            <p:nvPr/>
          </p:nvSpPr>
          <p:spPr bwMode="auto">
            <a:xfrm>
              <a:off x="7019034" y="3748090"/>
              <a:ext cx="62879" cy="62879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486" name="Oval 4485"/>
            <p:cNvSpPr/>
            <p:nvPr/>
          </p:nvSpPr>
          <p:spPr bwMode="auto">
            <a:xfrm>
              <a:off x="7034909" y="3748090"/>
              <a:ext cx="62879" cy="62879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487" name="Oval 4486"/>
            <p:cNvSpPr/>
            <p:nvPr/>
          </p:nvSpPr>
          <p:spPr bwMode="auto">
            <a:xfrm>
              <a:off x="6960297" y="3687766"/>
              <a:ext cx="62879" cy="62879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488" name="Oval 4487"/>
            <p:cNvSpPr/>
            <p:nvPr/>
          </p:nvSpPr>
          <p:spPr bwMode="auto">
            <a:xfrm>
              <a:off x="6974585" y="3687766"/>
              <a:ext cx="62879" cy="62879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489" name="Oval 4488"/>
            <p:cNvSpPr/>
            <p:nvPr/>
          </p:nvSpPr>
          <p:spPr bwMode="auto">
            <a:xfrm>
              <a:off x="6992048" y="3687766"/>
              <a:ext cx="62879" cy="62879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490" name="Oval 4489"/>
            <p:cNvSpPr/>
            <p:nvPr/>
          </p:nvSpPr>
          <p:spPr bwMode="auto">
            <a:xfrm>
              <a:off x="7006335" y="3687766"/>
              <a:ext cx="62879" cy="62879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491" name="Oval 4490"/>
            <p:cNvSpPr/>
            <p:nvPr/>
          </p:nvSpPr>
          <p:spPr bwMode="auto">
            <a:xfrm>
              <a:off x="7023797" y="3687766"/>
              <a:ext cx="62879" cy="62879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492" name="Oval 4491"/>
            <p:cNvSpPr/>
            <p:nvPr/>
          </p:nvSpPr>
          <p:spPr bwMode="auto">
            <a:xfrm>
              <a:off x="6960297" y="3651252"/>
              <a:ext cx="62879" cy="62879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493" name="Oval 4492"/>
            <p:cNvSpPr/>
            <p:nvPr/>
          </p:nvSpPr>
          <p:spPr bwMode="auto">
            <a:xfrm>
              <a:off x="6976172" y="3651252"/>
              <a:ext cx="62879" cy="62879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494" name="Oval 4493"/>
            <p:cNvSpPr/>
            <p:nvPr/>
          </p:nvSpPr>
          <p:spPr bwMode="auto">
            <a:xfrm>
              <a:off x="6990459" y="3587752"/>
              <a:ext cx="62879" cy="62879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495" name="Oval 4494"/>
            <p:cNvSpPr/>
            <p:nvPr/>
          </p:nvSpPr>
          <p:spPr bwMode="auto">
            <a:xfrm>
              <a:off x="7012684" y="3651252"/>
              <a:ext cx="62879" cy="62879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496" name="Oval 4495"/>
            <p:cNvSpPr/>
            <p:nvPr/>
          </p:nvSpPr>
          <p:spPr bwMode="auto">
            <a:xfrm>
              <a:off x="7031734" y="3587752"/>
              <a:ext cx="62879" cy="62879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497" name="Oval 4496"/>
            <p:cNvSpPr/>
            <p:nvPr/>
          </p:nvSpPr>
          <p:spPr bwMode="auto">
            <a:xfrm>
              <a:off x="7026972" y="3651252"/>
              <a:ext cx="62879" cy="62879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498" name="Oval 4497"/>
            <p:cNvSpPr/>
            <p:nvPr/>
          </p:nvSpPr>
          <p:spPr bwMode="auto">
            <a:xfrm>
              <a:off x="6957121" y="3587752"/>
              <a:ext cx="62879" cy="62879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499" name="Oval 4498"/>
            <p:cNvSpPr/>
            <p:nvPr/>
          </p:nvSpPr>
          <p:spPr bwMode="auto">
            <a:xfrm>
              <a:off x="6971408" y="3598865"/>
              <a:ext cx="62879" cy="62879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500" name="Oval 4499"/>
            <p:cNvSpPr/>
            <p:nvPr/>
          </p:nvSpPr>
          <p:spPr bwMode="auto">
            <a:xfrm>
              <a:off x="7012683" y="3598865"/>
              <a:ext cx="62879" cy="62879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501" name="Oval 4500"/>
            <p:cNvSpPr/>
            <p:nvPr/>
          </p:nvSpPr>
          <p:spPr bwMode="auto">
            <a:xfrm>
              <a:off x="6987283" y="3598865"/>
              <a:ext cx="62879" cy="62879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502" name="Oval 4501"/>
            <p:cNvSpPr/>
            <p:nvPr/>
          </p:nvSpPr>
          <p:spPr bwMode="auto">
            <a:xfrm>
              <a:off x="6957121" y="3521078"/>
              <a:ext cx="62879" cy="62879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503" name="Oval 4502"/>
            <p:cNvSpPr/>
            <p:nvPr/>
          </p:nvSpPr>
          <p:spPr bwMode="auto">
            <a:xfrm>
              <a:off x="6987283" y="3532189"/>
              <a:ext cx="62879" cy="62879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504" name="Oval 4503"/>
            <p:cNvSpPr/>
            <p:nvPr/>
          </p:nvSpPr>
          <p:spPr bwMode="auto">
            <a:xfrm>
              <a:off x="7012683" y="3548065"/>
              <a:ext cx="62879" cy="62879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505" name="Oval 4504"/>
            <p:cNvSpPr/>
            <p:nvPr/>
          </p:nvSpPr>
          <p:spPr bwMode="auto">
            <a:xfrm>
              <a:off x="6957121" y="3470278"/>
              <a:ext cx="62879" cy="62879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506" name="Oval 4505"/>
            <p:cNvSpPr/>
            <p:nvPr/>
          </p:nvSpPr>
          <p:spPr bwMode="auto">
            <a:xfrm>
              <a:off x="6987283" y="3481390"/>
              <a:ext cx="62879" cy="62879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507" name="Oval 4506"/>
            <p:cNvSpPr/>
            <p:nvPr/>
          </p:nvSpPr>
          <p:spPr bwMode="auto">
            <a:xfrm>
              <a:off x="7026972" y="3600453"/>
              <a:ext cx="62879" cy="62879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508" name="Oval 4507"/>
            <p:cNvSpPr/>
            <p:nvPr/>
          </p:nvSpPr>
          <p:spPr bwMode="auto">
            <a:xfrm>
              <a:off x="7012683" y="3497265"/>
              <a:ext cx="62879" cy="62879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509" name="Oval 4508"/>
            <p:cNvSpPr/>
            <p:nvPr/>
          </p:nvSpPr>
          <p:spPr bwMode="auto">
            <a:xfrm>
              <a:off x="6957121" y="3419479"/>
              <a:ext cx="62879" cy="62879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510" name="Oval 4509"/>
            <p:cNvSpPr/>
            <p:nvPr/>
          </p:nvSpPr>
          <p:spPr bwMode="auto">
            <a:xfrm>
              <a:off x="6987283" y="3430590"/>
              <a:ext cx="62879" cy="62879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511" name="Oval 4510"/>
            <p:cNvSpPr/>
            <p:nvPr/>
          </p:nvSpPr>
          <p:spPr bwMode="auto">
            <a:xfrm>
              <a:off x="7031734" y="3516317"/>
              <a:ext cx="62879" cy="62879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512" name="Oval 4511"/>
            <p:cNvSpPr/>
            <p:nvPr/>
          </p:nvSpPr>
          <p:spPr bwMode="auto">
            <a:xfrm>
              <a:off x="7026972" y="3579817"/>
              <a:ext cx="62879" cy="62879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513" name="Oval 4512"/>
            <p:cNvSpPr/>
            <p:nvPr/>
          </p:nvSpPr>
          <p:spPr bwMode="auto">
            <a:xfrm>
              <a:off x="6987283" y="3527428"/>
              <a:ext cx="62879" cy="62879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514" name="Oval 4513"/>
            <p:cNvSpPr/>
            <p:nvPr/>
          </p:nvSpPr>
          <p:spPr bwMode="auto">
            <a:xfrm>
              <a:off x="7012683" y="3476628"/>
              <a:ext cx="62879" cy="62879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515" name="Oval 4514"/>
            <p:cNvSpPr/>
            <p:nvPr/>
          </p:nvSpPr>
          <p:spPr bwMode="auto">
            <a:xfrm>
              <a:off x="7012683" y="3425828"/>
              <a:ext cx="62879" cy="62879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516" name="Oval 4515"/>
            <p:cNvSpPr/>
            <p:nvPr/>
          </p:nvSpPr>
          <p:spPr bwMode="auto">
            <a:xfrm>
              <a:off x="7031734" y="3402017"/>
              <a:ext cx="62879" cy="62879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517" name="Oval 4516"/>
            <p:cNvSpPr/>
            <p:nvPr/>
          </p:nvSpPr>
          <p:spPr bwMode="auto">
            <a:xfrm>
              <a:off x="7026972" y="3465515"/>
              <a:ext cx="62879" cy="62879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518" name="Oval 4517"/>
            <p:cNvSpPr/>
            <p:nvPr/>
          </p:nvSpPr>
          <p:spPr bwMode="auto">
            <a:xfrm>
              <a:off x="6987283" y="3413128"/>
              <a:ext cx="62879" cy="62879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519" name="Oval 4518"/>
            <p:cNvSpPr/>
            <p:nvPr/>
          </p:nvSpPr>
          <p:spPr bwMode="auto">
            <a:xfrm>
              <a:off x="7012683" y="3362328"/>
              <a:ext cx="62879" cy="62879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520" name="Oval 4519"/>
            <p:cNvSpPr/>
            <p:nvPr/>
          </p:nvSpPr>
          <p:spPr bwMode="auto">
            <a:xfrm>
              <a:off x="7012683" y="3311528"/>
              <a:ext cx="62879" cy="62879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521" name="Oval 4520"/>
            <p:cNvSpPr/>
            <p:nvPr/>
          </p:nvSpPr>
          <p:spPr bwMode="auto">
            <a:xfrm>
              <a:off x="7031734" y="3317879"/>
              <a:ext cx="62879" cy="62879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522" name="Oval 4521"/>
            <p:cNvSpPr/>
            <p:nvPr/>
          </p:nvSpPr>
          <p:spPr bwMode="auto">
            <a:xfrm>
              <a:off x="7026972" y="3381379"/>
              <a:ext cx="62879" cy="62879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523" name="Oval 4522"/>
            <p:cNvSpPr/>
            <p:nvPr/>
          </p:nvSpPr>
          <p:spPr bwMode="auto">
            <a:xfrm>
              <a:off x="6987283" y="3328990"/>
              <a:ext cx="62879" cy="62879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524" name="Oval 4523"/>
            <p:cNvSpPr/>
            <p:nvPr/>
          </p:nvSpPr>
          <p:spPr bwMode="auto">
            <a:xfrm>
              <a:off x="7012683" y="3278191"/>
              <a:ext cx="62879" cy="62879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525" name="Oval 4524"/>
            <p:cNvSpPr/>
            <p:nvPr/>
          </p:nvSpPr>
          <p:spPr bwMode="auto">
            <a:xfrm>
              <a:off x="7012683" y="3227391"/>
              <a:ext cx="62879" cy="62879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526" name="Oval 4525"/>
            <p:cNvSpPr/>
            <p:nvPr/>
          </p:nvSpPr>
          <p:spPr bwMode="auto">
            <a:xfrm>
              <a:off x="6957121" y="3403603"/>
              <a:ext cx="62879" cy="62879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527" name="Oval 4526"/>
            <p:cNvSpPr/>
            <p:nvPr/>
          </p:nvSpPr>
          <p:spPr bwMode="auto">
            <a:xfrm>
              <a:off x="6957121" y="3352803"/>
              <a:ext cx="62879" cy="62879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528" name="Oval 4527"/>
            <p:cNvSpPr/>
            <p:nvPr/>
          </p:nvSpPr>
          <p:spPr bwMode="auto">
            <a:xfrm>
              <a:off x="6957121" y="3302003"/>
              <a:ext cx="62879" cy="62879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529" name="Oval 4528"/>
            <p:cNvSpPr/>
            <p:nvPr/>
          </p:nvSpPr>
          <p:spPr bwMode="auto">
            <a:xfrm>
              <a:off x="6957121" y="3327403"/>
              <a:ext cx="62879" cy="62879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530" name="Oval 4529"/>
            <p:cNvSpPr/>
            <p:nvPr/>
          </p:nvSpPr>
          <p:spPr bwMode="auto">
            <a:xfrm>
              <a:off x="6957121" y="3276603"/>
              <a:ext cx="62879" cy="62879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531" name="Oval 4530"/>
            <p:cNvSpPr/>
            <p:nvPr/>
          </p:nvSpPr>
          <p:spPr bwMode="auto">
            <a:xfrm>
              <a:off x="6957121" y="3225803"/>
              <a:ext cx="62879" cy="62879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532" name="Oval 4531"/>
            <p:cNvSpPr/>
            <p:nvPr/>
          </p:nvSpPr>
          <p:spPr bwMode="auto">
            <a:xfrm>
              <a:off x="6998397" y="3381379"/>
              <a:ext cx="62879" cy="62879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533" name="Oval 4532"/>
            <p:cNvSpPr/>
            <p:nvPr/>
          </p:nvSpPr>
          <p:spPr bwMode="auto">
            <a:xfrm>
              <a:off x="6998397" y="3263904"/>
              <a:ext cx="62879" cy="62879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534" name="Oval 4533"/>
            <p:cNvSpPr/>
            <p:nvPr/>
          </p:nvSpPr>
          <p:spPr bwMode="auto">
            <a:xfrm>
              <a:off x="7026972" y="3263904"/>
              <a:ext cx="62879" cy="62879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535" name="Oval 4534"/>
            <p:cNvSpPr/>
            <p:nvPr/>
          </p:nvSpPr>
          <p:spPr bwMode="auto">
            <a:xfrm>
              <a:off x="7026972" y="3219454"/>
              <a:ext cx="62879" cy="62879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536" name="Oval 4535"/>
            <p:cNvSpPr/>
            <p:nvPr/>
          </p:nvSpPr>
          <p:spPr bwMode="auto">
            <a:xfrm>
              <a:off x="7026972" y="3184530"/>
              <a:ext cx="62879" cy="62879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537" name="Oval 4536"/>
            <p:cNvSpPr/>
            <p:nvPr/>
          </p:nvSpPr>
          <p:spPr bwMode="auto">
            <a:xfrm>
              <a:off x="7006335" y="3184530"/>
              <a:ext cx="62879" cy="62879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538" name="Oval 4537"/>
            <p:cNvSpPr/>
            <p:nvPr/>
          </p:nvSpPr>
          <p:spPr bwMode="auto">
            <a:xfrm>
              <a:off x="6960297" y="3184530"/>
              <a:ext cx="62879" cy="62879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539" name="Oval 4538"/>
            <p:cNvSpPr/>
            <p:nvPr/>
          </p:nvSpPr>
          <p:spPr bwMode="auto">
            <a:xfrm>
              <a:off x="6960297" y="3155954"/>
              <a:ext cx="62879" cy="62879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540" name="Oval 4539"/>
            <p:cNvSpPr/>
            <p:nvPr/>
          </p:nvSpPr>
          <p:spPr bwMode="auto">
            <a:xfrm>
              <a:off x="6996809" y="3155954"/>
              <a:ext cx="62879" cy="62879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541" name="Oval 4540"/>
            <p:cNvSpPr/>
            <p:nvPr/>
          </p:nvSpPr>
          <p:spPr bwMode="auto">
            <a:xfrm>
              <a:off x="6996809" y="3222629"/>
              <a:ext cx="62879" cy="62879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542" name="Oval 4541"/>
            <p:cNvSpPr/>
            <p:nvPr/>
          </p:nvSpPr>
          <p:spPr bwMode="auto">
            <a:xfrm>
              <a:off x="6961884" y="3105154"/>
              <a:ext cx="62879" cy="62879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543" name="Oval 4542"/>
            <p:cNvSpPr/>
            <p:nvPr/>
          </p:nvSpPr>
          <p:spPr bwMode="auto">
            <a:xfrm>
              <a:off x="6995221" y="3105154"/>
              <a:ext cx="62879" cy="62879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544" name="Oval 4543"/>
            <p:cNvSpPr/>
            <p:nvPr/>
          </p:nvSpPr>
          <p:spPr bwMode="auto">
            <a:xfrm>
              <a:off x="7023796" y="3105154"/>
              <a:ext cx="62879" cy="62879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545" name="Oval 4544"/>
            <p:cNvSpPr/>
            <p:nvPr/>
          </p:nvSpPr>
          <p:spPr bwMode="auto">
            <a:xfrm>
              <a:off x="7023796" y="3149604"/>
              <a:ext cx="62879" cy="62879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546" name="Oval 4545"/>
            <p:cNvSpPr/>
            <p:nvPr/>
          </p:nvSpPr>
          <p:spPr bwMode="auto">
            <a:xfrm>
              <a:off x="7030146" y="3128967"/>
              <a:ext cx="62879" cy="62879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547" name="Oval 4546"/>
            <p:cNvSpPr/>
            <p:nvPr/>
          </p:nvSpPr>
          <p:spPr bwMode="auto">
            <a:xfrm>
              <a:off x="7030146" y="3070230"/>
              <a:ext cx="62879" cy="62879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548" name="Oval 4547"/>
            <p:cNvSpPr/>
            <p:nvPr/>
          </p:nvSpPr>
          <p:spPr bwMode="auto">
            <a:xfrm>
              <a:off x="7001571" y="3070230"/>
              <a:ext cx="62879" cy="62879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549" name="Oval 4548"/>
            <p:cNvSpPr/>
            <p:nvPr/>
          </p:nvSpPr>
          <p:spPr bwMode="auto">
            <a:xfrm>
              <a:off x="6969821" y="3070230"/>
              <a:ext cx="62879" cy="62879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550" name="Oval 4549"/>
            <p:cNvSpPr/>
            <p:nvPr/>
          </p:nvSpPr>
          <p:spPr bwMode="auto">
            <a:xfrm>
              <a:off x="7015858" y="3036892"/>
              <a:ext cx="62879" cy="62879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551" name="Oval 4550"/>
            <p:cNvSpPr/>
            <p:nvPr/>
          </p:nvSpPr>
          <p:spPr bwMode="auto">
            <a:xfrm>
              <a:off x="6955533" y="3036892"/>
              <a:ext cx="62879" cy="62879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552" name="Oval 4551"/>
            <p:cNvSpPr/>
            <p:nvPr/>
          </p:nvSpPr>
          <p:spPr bwMode="auto">
            <a:xfrm>
              <a:off x="7015858" y="3000380"/>
              <a:ext cx="62879" cy="62879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553" name="Oval 4552"/>
            <p:cNvSpPr/>
            <p:nvPr/>
          </p:nvSpPr>
          <p:spPr bwMode="auto">
            <a:xfrm>
              <a:off x="6992046" y="3000380"/>
              <a:ext cx="62879" cy="62879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554" name="Oval 4553"/>
            <p:cNvSpPr/>
            <p:nvPr/>
          </p:nvSpPr>
          <p:spPr bwMode="auto">
            <a:xfrm>
              <a:off x="6992046" y="2957518"/>
              <a:ext cx="62879" cy="62879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555" name="Oval 4554"/>
            <p:cNvSpPr/>
            <p:nvPr/>
          </p:nvSpPr>
          <p:spPr bwMode="auto">
            <a:xfrm>
              <a:off x="6974584" y="2957518"/>
              <a:ext cx="62879" cy="62879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556" name="Oval 4555"/>
            <p:cNvSpPr/>
            <p:nvPr/>
          </p:nvSpPr>
          <p:spPr bwMode="auto">
            <a:xfrm>
              <a:off x="6961884" y="2982918"/>
              <a:ext cx="62879" cy="62879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557" name="Oval 4556"/>
            <p:cNvSpPr/>
            <p:nvPr/>
          </p:nvSpPr>
          <p:spPr bwMode="auto">
            <a:xfrm>
              <a:off x="7015858" y="2952754"/>
              <a:ext cx="62879" cy="62879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558" name="Oval 4557"/>
            <p:cNvSpPr/>
            <p:nvPr/>
          </p:nvSpPr>
          <p:spPr bwMode="auto">
            <a:xfrm>
              <a:off x="6961884" y="2935292"/>
              <a:ext cx="62879" cy="62879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559" name="Oval 4558"/>
            <p:cNvSpPr/>
            <p:nvPr/>
          </p:nvSpPr>
          <p:spPr bwMode="auto">
            <a:xfrm>
              <a:off x="7031733" y="3000380"/>
              <a:ext cx="62879" cy="62879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560" name="Oval 4559"/>
            <p:cNvSpPr/>
            <p:nvPr/>
          </p:nvSpPr>
          <p:spPr bwMode="auto">
            <a:xfrm>
              <a:off x="6961884" y="2905131"/>
              <a:ext cx="62879" cy="62879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561" name="Oval 4560"/>
            <p:cNvSpPr/>
            <p:nvPr/>
          </p:nvSpPr>
          <p:spPr bwMode="auto">
            <a:xfrm>
              <a:off x="6961884" y="2874968"/>
              <a:ext cx="62879" cy="62879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562" name="Oval 4561"/>
            <p:cNvSpPr/>
            <p:nvPr/>
          </p:nvSpPr>
          <p:spPr bwMode="auto">
            <a:xfrm>
              <a:off x="6961884" y="2846393"/>
              <a:ext cx="62879" cy="62879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563" name="Oval 4562"/>
            <p:cNvSpPr/>
            <p:nvPr/>
          </p:nvSpPr>
          <p:spPr bwMode="auto">
            <a:xfrm>
              <a:off x="6972996" y="2803530"/>
              <a:ext cx="62879" cy="62879"/>
            </a:xfrm>
            <a:prstGeom prst="ellipse">
              <a:avLst/>
            </a:prstGeom>
            <a:solidFill>
              <a:schemeClr val="accent1">
                <a:alpha val="30000"/>
              </a:scheme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564" name="Oval 4563"/>
            <p:cNvSpPr/>
            <p:nvPr/>
          </p:nvSpPr>
          <p:spPr bwMode="auto">
            <a:xfrm>
              <a:off x="6960296" y="2760668"/>
              <a:ext cx="62879" cy="62879"/>
            </a:xfrm>
            <a:prstGeom prst="ellipse">
              <a:avLst/>
            </a:prstGeom>
            <a:solidFill>
              <a:schemeClr val="accent1">
                <a:alpha val="30000"/>
              </a:scheme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565" name="Oval 4564"/>
            <p:cNvSpPr/>
            <p:nvPr/>
          </p:nvSpPr>
          <p:spPr bwMode="auto">
            <a:xfrm>
              <a:off x="6988871" y="2760668"/>
              <a:ext cx="62879" cy="62879"/>
            </a:xfrm>
            <a:prstGeom prst="ellipse">
              <a:avLst/>
            </a:prstGeom>
            <a:solidFill>
              <a:schemeClr val="accent1">
                <a:alpha val="30000"/>
              </a:scheme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566" name="Oval 4565"/>
            <p:cNvSpPr/>
            <p:nvPr/>
          </p:nvSpPr>
          <p:spPr bwMode="auto">
            <a:xfrm>
              <a:off x="7012683" y="2760668"/>
              <a:ext cx="62879" cy="62879"/>
            </a:xfrm>
            <a:prstGeom prst="ellipse">
              <a:avLst/>
            </a:prstGeom>
            <a:solidFill>
              <a:schemeClr val="accent1">
                <a:alpha val="30000"/>
              </a:scheme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567" name="Oval 4566"/>
            <p:cNvSpPr/>
            <p:nvPr/>
          </p:nvSpPr>
          <p:spPr bwMode="auto">
            <a:xfrm>
              <a:off x="7012683" y="2797181"/>
              <a:ext cx="62879" cy="62879"/>
            </a:xfrm>
            <a:prstGeom prst="ellipse">
              <a:avLst/>
            </a:prstGeom>
            <a:solidFill>
              <a:schemeClr val="accent1">
                <a:alpha val="30000"/>
              </a:scheme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568" name="Oval 4567"/>
            <p:cNvSpPr/>
            <p:nvPr/>
          </p:nvSpPr>
          <p:spPr bwMode="auto">
            <a:xfrm>
              <a:off x="7012683" y="2824169"/>
              <a:ext cx="62879" cy="62879"/>
            </a:xfrm>
            <a:prstGeom prst="ellipse">
              <a:avLst/>
            </a:prstGeom>
            <a:solidFill>
              <a:schemeClr val="accent1">
                <a:alpha val="48000"/>
              </a:scheme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569" name="Oval 4568"/>
            <p:cNvSpPr/>
            <p:nvPr/>
          </p:nvSpPr>
          <p:spPr bwMode="auto">
            <a:xfrm>
              <a:off x="7012683" y="2851156"/>
              <a:ext cx="62879" cy="62879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570" name="Oval 4569"/>
            <p:cNvSpPr/>
            <p:nvPr/>
          </p:nvSpPr>
          <p:spPr bwMode="auto">
            <a:xfrm>
              <a:off x="7012683" y="2870206"/>
              <a:ext cx="62879" cy="62879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571" name="Oval 4570"/>
            <p:cNvSpPr/>
            <p:nvPr/>
          </p:nvSpPr>
          <p:spPr bwMode="auto">
            <a:xfrm>
              <a:off x="7012683" y="2917830"/>
              <a:ext cx="62879" cy="62879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572" name="Oval 4571"/>
            <p:cNvSpPr/>
            <p:nvPr/>
          </p:nvSpPr>
          <p:spPr bwMode="auto">
            <a:xfrm>
              <a:off x="7012683" y="2889256"/>
              <a:ext cx="62879" cy="62879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573" name="Oval 4572"/>
            <p:cNvSpPr/>
            <p:nvPr/>
          </p:nvSpPr>
          <p:spPr bwMode="auto">
            <a:xfrm>
              <a:off x="7042845" y="3028956"/>
              <a:ext cx="62879" cy="62879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574" name="Oval 4573"/>
            <p:cNvSpPr/>
            <p:nvPr/>
          </p:nvSpPr>
          <p:spPr bwMode="auto">
            <a:xfrm>
              <a:off x="6947595" y="3009906"/>
              <a:ext cx="62879" cy="62879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575" name="Oval 4574"/>
            <p:cNvSpPr/>
            <p:nvPr/>
          </p:nvSpPr>
          <p:spPr bwMode="auto">
            <a:xfrm>
              <a:off x="6947595" y="2967042"/>
              <a:ext cx="62879" cy="62879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576" name="Oval 4575"/>
            <p:cNvSpPr/>
            <p:nvPr/>
          </p:nvSpPr>
          <p:spPr bwMode="auto">
            <a:xfrm>
              <a:off x="7023795" y="2967042"/>
              <a:ext cx="62879" cy="62879"/>
            </a:xfrm>
            <a:prstGeom prst="ellipse">
              <a:avLst/>
            </a:prstGeom>
            <a:solidFill>
              <a:schemeClr val="accent1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577" name="Oval 4576"/>
            <p:cNvSpPr/>
            <p:nvPr/>
          </p:nvSpPr>
          <p:spPr bwMode="auto">
            <a:xfrm>
              <a:off x="6968232" y="2732093"/>
              <a:ext cx="62879" cy="62879"/>
            </a:xfrm>
            <a:prstGeom prst="ellipse">
              <a:avLst/>
            </a:prstGeom>
            <a:solidFill>
              <a:schemeClr val="accent1">
                <a:alpha val="30000"/>
              </a:scheme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578" name="Oval 4577"/>
            <p:cNvSpPr/>
            <p:nvPr/>
          </p:nvSpPr>
          <p:spPr bwMode="auto">
            <a:xfrm>
              <a:off x="6984107" y="2732093"/>
              <a:ext cx="62879" cy="62879"/>
            </a:xfrm>
            <a:prstGeom prst="ellipse">
              <a:avLst/>
            </a:prstGeom>
            <a:solidFill>
              <a:schemeClr val="accent1">
                <a:alpha val="30000"/>
              </a:scheme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579" name="Oval 4578"/>
            <p:cNvSpPr/>
            <p:nvPr/>
          </p:nvSpPr>
          <p:spPr bwMode="auto">
            <a:xfrm>
              <a:off x="7007919" y="2732093"/>
              <a:ext cx="62879" cy="62879"/>
            </a:xfrm>
            <a:prstGeom prst="ellipse">
              <a:avLst/>
            </a:prstGeom>
            <a:solidFill>
              <a:schemeClr val="accent1">
                <a:alpha val="83000"/>
              </a:scheme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580" name="Oval 4579"/>
            <p:cNvSpPr/>
            <p:nvPr/>
          </p:nvSpPr>
          <p:spPr bwMode="auto">
            <a:xfrm>
              <a:off x="7031732" y="2732093"/>
              <a:ext cx="62879" cy="62879"/>
            </a:xfrm>
            <a:prstGeom prst="ellipse">
              <a:avLst/>
            </a:prstGeom>
            <a:solidFill>
              <a:schemeClr val="accent1">
                <a:alpha val="30000"/>
              </a:scheme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581" name="Oval 4580"/>
            <p:cNvSpPr/>
            <p:nvPr/>
          </p:nvSpPr>
          <p:spPr bwMode="auto">
            <a:xfrm>
              <a:off x="7031732" y="2778131"/>
              <a:ext cx="62879" cy="62879"/>
            </a:xfrm>
            <a:prstGeom prst="ellipse">
              <a:avLst/>
            </a:prstGeom>
            <a:solidFill>
              <a:schemeClr val="accent1">
                <a:alpha val="30000"/>
              </a:scheme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582" name="Oval 4581"/>
            <p:cNvSpPr/>
            <p:nvPr/>
          </p:nvSpPr>
          <p:spPr bwMode="auto">
            <a:xfrm>
              <a:off x="6958706" y="2813055"/>
              <a:ext cx="62879" cy="62879"/>
            </a:xfrm>
            <a:prstGeom prst="ellipse">
              <a:avLst/>
            </a:prstGeom>
            <a:solidFill>
              <a:schemeClr val="accent1">
                <a:alpha val="83000"/>
              </a:scheme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583" name="Oval 4582"/>
            <p:cNvSpPr/>
            <p:nvPr/>
          </p:nvSpPr>
          <p:spPr bwMode="auto">
            <a:xfrm>
              <a:off x="6972993" y="2684467"/>
              <a:ext cx="62879" cy="62879"/>
            </a:xfrm>
            <a:prstGeom prst="ellipse">
              <a:avLst/>
            </a:prstGeom>
            <a:solidFill>
              <a:schemeClr val="accent1">
                <a:alpha val="30000"/>
              </a:scheme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584" name="Oval 4583"/>
            <p:cNvSpPr/>
            <p:nvPr/>
          </p:nvSpPr>
          <p:spPr bwMode="auto">
            <a:xfrm>
              <a:off x="6999981" y="2684467"/>
              <a:ext cx="62879" cy="62879"/>
            </a:xfrm>
            <a:prstGeom prst="ellipse">
              <a:avLst/>
            </a:prstGeom>
            <a:solidFill>
              <a:schemeClr val="accent1">
                <a:alpha val="30000"/>
              </a:scheme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585" name="Oval 4584"/>
            <p:cNvSpPr/>
            <p:nvPr/>
          </p:nvSpPr>
          <p:spPr bwMode="auto">
            <a:xfrm>
              <a:off x="7012681" y="2684467"/>
              <a:ext cx="62879" cy="62879"/>
            </a:xfrm>
            <a:prstGeom prst="ellipse">
              <a:avLst/>
            </a:prstGeom>
            <a:solidFill>
              <a:schemeClr val="accent1">
                <a:alpha val="30000"/>
              </a:scheme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586" name="Oval 4585"/>
            <p:cNvSpPr/>
            <p:nvPr/>
          </p:nvSpPr>
          <p:spPr bwMode="auto">
            <a:xfrm>
              <a:off x="7012681" y="2641605"/>
              <a:ext cx="62879" cy="62879"/>
            </a:xfrm>
            <a:prstGeom prst="ellipse">
              <a:avLst/>
            </a:prstGeom>
            <a:solidFill>
              <a:schemeClr val="accent1">
                <a:alpha val="30000"/>
              </a:scheme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587" name="Oval 4586"/>
            <p:cNvSpPr/>
            <p:nvPr/>
          </p:nvSpPr>
          <p:spPr bwMode="auto">
            <a:xfrm>
              <a:off x="7030143" y="2679704"/>
              <a:ext cx="62879" cy="62879"/>
            </a:xfrm>
            <a:prstGeom prst="ellipse">
              <a:avLst/>
            </a:prstGeom>
            <a:solidFill>
              <a:schemeClr val="accent1">
                <a:alpha val="30000"/>
              </a:scheme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588" name="Oval 4587"/>
            <p:cNvSpPr/>
            <p:nvPr/>
          </p:nvSpPr>
          <p:spPr bwMode="auto">
            <a:xfrm>
              <a:off x="6968230" y="2679704"/>
              <a:ext cx="62879" cy="62879"/>
            </a:xfrm>
            <a:prstGeom prst="ellipse">
              <a:avLst/>
            </a:prstGeom>
            <a:solidFill>
              <a:schemeClr val="accent1">
                <a:alpha val="83000"/>
              </a:scheme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589" name="Oval 4588"/>
            <p:cNvSpPr/>
            <p:nvPr/>
          </p:nvSpPr>
          <p:spPr bwMode="auto">
            <a:xfrm>
              <a:off x="6968230" y="2616206"/>
              <a:ext cx="62879" cy="62879"/>
            </a:xfrm>
            <a:prstGeom prst="ellipse">
              <a:avLst/>
            </a:prstGeom>
            <a:solidFill>
              <a:schemeClr val="accent1">
                <a:alpha val="30000"/>
              </a:scheme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590" name="Oval 4589"/>
            <p:cNvSpPr/>
            <p:nvPr/>
          </p:nvSpPr>
          <p:spPr bwMode="auto">
            <a:xfrm>
              <a:off x="6957118" y="2616206"/>
              <a:ext cx="62879" cy="62879"/>
            </a:xfrm>
            <a:prstGeom prst="ellipse">
              <a:avLst/>
            </a:prstGeom>
            <a:solidFill>
              <a:schemeClr val="accent1">
                <a:alpha val="30000"/>
              </a:scheme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591" name="Oval 4590"/>
            <p:cNvSpPr/>
            <p:nvPr/>
          </p:nvSpPr>
          <p:spPr bwMode="auto">
            <a:xfrm>
              <a:off x="6957118" y="2635255"/>
              <a:ext cx="62879" cy="62879"/>
            </a:xfrm>
            <a:prstGeom prst="ellipse">
              <a:avLst/>
            </a:prstGeom>
            <a:solidFill>
              <a:schemeClr val="accent1">
                <a:alpha val="30000"/>
              </a:scheme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592" name="Oval 4591"/>
            <p:cNvSpPr/>
            <p:nvPr/>
          </p:nvSpPr>
          <p:spPr bwMode="auto">
            <a:xfrm>
              <a:off x="6957118" y="2565404"/>
              <a:ext cx="62879" cy="62879"/>
            </a:xfrm>
            <a:prstGeom prst="ellipse">
              <a:avLst/>
            </a:prstGeom>
            <a:solidFill>
              <a:schemeClr val="accent1">
                <a:alpha val="30000"/>
              </a:scheme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593" name="Oval 4592"/>
            <p:cNvSpPr/>
            <p:nvPr/>
          </p:nvSpPr>
          <p:spPr bwMode="auto">
            <a:xfrm>
              <a:off x="6957118" y="2522543"/>
              <a:ext cx="62879" cy="62879"/>
            </a:xfrm>
            <a:prstGeom prst="ellipse">
              <a:avLst/>
            </a:prstGeom>
            <a:solidFill>
              <a:schemeClr val="accent1">
                <a:alpha val="30000"/>
              </a:scheme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594" name="Oval 4593"/>
            <p:cNvSpPr/>
            <p:nvPr/>
          </p:nvSpPr>
          <p:spPr bwMode="auto">
            <a:xfrm>
              <a:off x="6987281" y="2522543"/>
              <a:ext cx="62879" cy="62879"/>
            </a:xfrm>
            <a:prstGeom prst="ellipse">
              <a:avLst/>
            </a:prstGeom>
            <a:solidFill>
              <a:schemeClr val="accent1">
                <a:alpha val="30000"/>
              </a:scheme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595" name="Oval 4594"/>
            <p:cNvSpPr/>
            <p:nvPr/>
          </p:nvSpPr>
          <p:spPr bwMode="auto">
            <a:xfrm>
              <a:off x="6987281" y="2570168"/>
              <a:ext cx="62879" cy="62879"/>
            </a:xfrm>
            <a:prstGeom prst="ellipse">
              <a:avLst/>
            </a:prstGeom>
            <a:solidFill>
              <a:schemeClr val="accent1">
                <a:alpha val="30000"/>
              </a:scheme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596" name="Oval 4595"/>
            <p:cNvSpPr/>
            <p:nvPr/>
          </p:nvSpPr>
          <p:spPr bwMode="auto">
            <a:xfrm>
              <a:off x="6987281" y="2611443"/>
              <a:ext cx="62879" cy="62879"/>
            </a:xfrm>
            <a:prstGeom prst="ellipse">
              <a:avLst/>
            </a:prstGeom>
            <a:solidFill>
              <a:schemeClr val="accent1">
                <a:alpha val="83000"/>
              </a:scheme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597" name="Oval 4596"/>
            <p:cNvSpPr/>
            <p:nvPr/>
          </p:nvSpPr>
          <p:spPr bwMode="auto">
            <a:xfrm>
              <a:off x="7015856" y="2611443"/>
              <a:ext cx="62879" cy="62879"/>
            </a:xfrm>
            <a:prstGeom prst="ellipse">
              <a:avLst/>
            </a:prstGeom>
            <a:solidFill>
              <a:schemeClr val="accent1">
                <a:alpha val="30000"/>
              </a:scheme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598" name="Oval 4597"/>
            <p:cNvSpPr/>
            <p:nvPr/>
          </p:nvSpPr>
          <p:spPr bwMode="auto">
            <a:xfrm>
              <a:off x="7015856" y="2560643"/>
              <a:ext cx="62879" cy="62879"/>
            </a:xfrm>
            <a:prstGeom prst="ellipse">
              <a:avLst/>
            </a:prstGeom>
            <a:solidFill>
              <a:schemeClr val="accent1">
                <a:alpha val="75000"/>
              </a:scheme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599" name="Oval 4598"/>
            <p:cNvSpPr/>
            <p:nvPr/>
          </p:nvSpPr>
          <p:spPr bwMode="auto">
            <a:xfrm>
              <a:off x="7015856" y="2535244"/>
              <a:ext cx="62879" cy="62879"/>
            </a:xfrm>
            <a:prstGeom prst="ellipse">
              <a:avLst/>
            </a:prstGeom>
            <a:solidFill>
              <a:schemeClr val="accent1">
                <a:alpha val="30000"/>
              </a:scheme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600" name="Oval 4599"/>
            <p:cNvSpPr/>
            <p:nvPr/>
          </p:nvSpPr>
          <p:spPr bwMode="auto">
            <a:xfrm>
              <a:off x="6987281" y="2501904"/>
              <a:ext cx="62879" cy="62879"/>
            </a:xfrm>
            <a:prstGeom prst="ellipse">
              <a:avLst/>
            </a:prstGeom>
            <a:solidFill>
              <a:schemeClr val="accent1">
                <a:alpha val="30000"/>
              </a:scheme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601" name="Oval 4600"/>
            <p:cNvSpPr/>
            <p:nvPr/>
          </p:nvSpPr>
          <p:spPr bwMode="auto">
            <a:xfrm>
              <a:off x="7031731" y="2541592"/>
              <a:ext cx="62879" cy="62879"/>
            </a:xfrm>
            <a:prstGeom prst="ellipse">
              <a:avLst/>
            </a:prstGeom>
            <a:solidFill>
              <a:schemeClr val="accent1">
                <a:alpha val="30000"/>
              </a:scheme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602" name="Oval 4601"/>
            <p:cNvSpPr/>
            <p:nvPr/>
          </p:nvSpPr>
          <p:spPr bwMode="auto">
            <a:xfrm>
              <a:off x="7001569" y="2284417"/>
              <a:ext cx="62879" cy="62879"/>
            </a:xfrm>
            <a:prstGeom prst="ellipse">
              <a:avLst/>
            </a:prstGeom>
            <a:solidFill>
              <a:schemeClr val="accent1">
                <a:alpha val="49000"/>
              </a:scheme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603" name="Oval 4602"/>
            <p:cNvSpPr/>
            <p:nvPr/>
          </p:nvSpPr>
          <p:spPr bwMode="auto">
            <a:xfrm>
              <a:off x="7385913" y="4525963"/>
              <a:ext cx="62879" cy="62879"/>
            </a:xfrm>
            <a:prstGeom prst="ellipse">
              <a:avLst/>
            </a:prstGeom>
            <a:solidFill>
              <a:srgbClr val="3C9AD4">
                <a:alpha val="90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604" name="Oval 4603"/>
            <p:cNvSpPr/>
            <p:nvPr/>
          </p:nvSpPr>
          <p:spPr bwMode="auto">
            <a:xfrm>
              <a:off x="7430363" y="4525963"/>
              <a:ext cx="62879" cy="62879"/>
            </a:xfrm>
            <a:prstGeom prst="ellipse">
              <a:avLst/>
            </a:prstGeom>
            <a:solidFill>
              <a:srgbClr val="3C9AD4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605" name="Oval 4604"/>
            <p:cNvSpPr/>
            <p:nvPr/>
          </p:nvSpPr>
          <p:spPr bwMode="auto">
            <a:xfrm>
              <a:off x="7462113" y="4525963"/>
              <a:ext cx="62879" cy="62879"/>
            </a:xfrm>
            <a:prstGeom prst="ellipse">
              <a:avLst/>
            </a:prstGeom>
            <a:solidFill>
              <a:srgbClr val="3C9AD4">
                <a:alpha val="63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606" name="Oval 4605"/>
            <p:cNvSpPr/>
            <p:nvPr/>
          </p:nvSpPr>
          <p:spPr bwMode="auto">
            <a:xfrm>
              <a:off x="7442139" y="4461658"/>
              <a:ext cx="62879" cy="62879"/>
            </a:xfrm>
            <a:prstGeom prst="ellipse">
              <a:avLst/>
            </a:prstGeom>
            <a:solidFill>
              <a:srgbClr val="3C9AD4">
                <a:alpha val="44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607" name="Oval 4606"/>
            <p:cNvSpPr/>
            <p:nvPr/>
          </p:nvSpPr>
          <p:spPr bwMode="auto">
            <a:xfrm>
              <a:off x="7404039" y="4461658"/>
              <a:ext cx="62879" cy="62879"/>
            </a:xfrm>
            <a:prstGeom prst="ellipse">
              <a:avLst/>
            </a:prstGeom>
            <a:solidFill>
              <a:srgbClr val="3C9AD4">
                <a:alpha val="27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608" name="Oval 4607"/>
            <p:cNvSpPr/>
            <p:nvPr/>
          </p:nvSpPr>
          <p:spPr bwMode="auto">
            <a:xfrm>
              <a:off x="7430363" y="4191000"/>
              <a:ext cx="62879" cy="62879"/>
            </a:xfrm>
            <a:prstGeom prst="ellipse">
              <a:avLst/>
            </a:prstGeom>
            <a:solidFill>
              <a:srgbClr val="3C9AD4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609" name="Oval 4608"/>
            <p:cNvSpPr/>
            <p:nvPr/>
          </p:nvSpPr>
          <p:spPr bwMode="auto">
            <a:xfrm>
              <a:off x="7462113" y="4191000"/>
              <a:ext cx="62879" cy="62879"/>
            </a:xfrm>
            <a:prstGeom prst="ellipse">
              <a:avLst/>
            </a:prstGeom>
            <a:solidFill>
              <a:srgbClr val="3C9AD4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610" name="Oval 4609"/>
            <p:cNvSpPr/>
            <p:nvPr/>
          </p:nvSpPr>
          <p:spPr bwMode="auto">
            <a:xfrm>
              <a:off x="7390676" y="4191000"/>
              <a:ext cx="62879" cy="62879"/>
            </a:xfrm>
            <a:prstGeom prst="ellipse">
              <a:avLst/>
            </a:prstGeom>
            <a:solidFill>
              <a:srgbClr val="3C9AD4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611" name="Oval 4610"/>
            <p:cNvSpPr/>
            <p:nvPr/>
          </p:nvSpPr>
          <p:spPr bwMode="auto">
            <a:xfrm>
              <a:off x="7422426" y="4191000"/>
              <a:ext cx="62879" cy="62879"/>
            </a:xfrm>
            <a:prstGeom prst="ellipse">
              <a:avLst/>
            </a:prstGeom>
            <a:solidFill>
              <a:srgbClr val="3C9AD4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612" name="Oval 4611"/>
            <p:cNvSpPr/>
            <p:nvPr/>
          </p:nvSpPr>
          <p:spPr bwMode="auto">
            <a:xfrm>
              <a:off x="7390676" y="4122738"/>
              <a:ext cx="62879" cy="62879"/>
            </a:xfrm>
            <a:prstGeom prst="ellipse">
              <a:avLst/>
            </a:prstGeom>
            <a:solidFill>
              <a:srgbClr val="3C9AD4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613" name="Oval 4612"/>
            <p:cNvSpPr/>
            <p:nvPr/>
          </p:nvSpPr>
          <p:spPr bwMode="auto">
            <a:xfrm>
              <a:off x="7422426" y="4122738"/>
              <a:ext cx="62879" cy="62879"/>
            </a:xfrm>
            <a:prstGeom prst="ellipse">
              <a:avLst/>
            </a:prstGeom>
            <a:solidFill>
              <a:srgbClr val="3C9AD4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614" name="Oval 4613"/>
            <p:cNvSpPr/>
            <p:nvPr/>
          </p:nvSpPr>
          <p:spPr bwMode="auto">
            <a:xfrm>
              <a:off x="7430364" y="4122738"/>
              <a:ext cx="62879" cy="62879"/>
            </a:xfrm>
            <a:prstGeom prst="ellipse">
              <a:avLst/>
            </a:prstGeom>
            <a:solidFill>
              <a:srgbClr val="3C9AD4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615" name="Oval 4614"/>
            <p:cNvSpPr/>
            <p:nvPr/>
          </p:nvSpPr>
          <p:spPr bwMode="auto">
            <a:xfrm>
              <a:off x="7462114" y="4122738"/>
              <a:ext cx="62879" cy="62879"/>
            </a:xfrm>
            <a:prstGeom prst="ellipse">
              <a:avLst/>
            </a:prstGeom>
            <a:solidFill>
              <a:srgbClr val="3C9AD4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616" name="Oval 4615"/>
            <p:cNvSpPr/>
            <p:nvPr/>
          </p:nvSpPr>
          <p:spPr bwMode="auto">
            <a:xfrm>
              <a:off x="7424014" y="3989387"/>
              <a:ext cx="62879" cy="62879"/>
            </a:xfrm>
            <a:prstGeom prst="ellipse">
              <a:avLst/>
            </a:prstGeom>
            <a:solidFill>
              <a:srgbClr val="3C9AD4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617" name="Oval 4616"/>
            <p:cNvSpPr/>
            <p:nvPr/>
          </p:nvSpPr>
          <p:spPr bwMode="auto">
            <a:xfrm>
              <a:off x="7455764" y="3989387"/>
              <a:ext cx="62879" cy="62879"/>
            </a:xfrm>
            <a:prstGeom prst="ellipse">
              <a:avLst/>
            </a:prstGeom>
            <a:solidFill>
              <a:srgbClr val="3C9AD4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618" name="Oval 4617"/>
            <p:cNvSpPr/>
            <p:nvPr/>
          </p:nvSpPr>
          <p:spPr bwMode="auto">
            <a:xfrm>
              <a:off x="7393852" y="3989387"/>
              <a:ext cx="62879" cy="62879"/>
            </a:xfrm>
            <a:prstGeom prst="ellipse">
              <a:avLst/>
            </a:prstGeom>
            <a:solidFill>
              <a:srgbClr val="3C9AD4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619" name="Oval 4618"/>
            <p:cNvSpPr/>
            <p:nvPr/>
          </p:nvSpPr>
          <p:spPr bwMode="auto">
            <a:xfrm>
              <a:off x="7425602" y="3989387"/>
              <a:ext cx="62879" cy="62879"/>
            </a:xfrm>
            <a:prstGeom prst="ellipse">
              <a:avLst/>
            </a:prstGeom>
            <a:solidFill>
              <a:srgbClr val="3C9AD4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620" name="Oval 4619"/>
            <p:cNvSpPr/>
            <p:nvPr/>
          </p:nvSpPr>
          <p:spPr bwMode="auto">
            <a:xfrm>
              <a:off x="7455764" y="3944939"/>
              <a:ext cx="62879" cy="62879"/>
            </a:xfrm>
            <a:prstGeom prst="ellipse">
              <a:avLst/>
            </a:prstGeom>
            <a:solidFill>
              <a:srgbClr val="3C9AD4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621" name="Oval 4620"/>
            <p:cNvSpPr/>
            <p:nvPr/>
          </p:nvSpPr>
          <p:spPr bwMode="auto">
            <a:xfrm>
              <a:off x="7393852" y="3944939"/>
              <a:ext cx="62879" cy="62879"/>
            </a:xfrm>
            <a:prstGeom prst="ellipse">
              <a:avLst/>
            </a:prstGeom>
            <a:solidFill>
              <a:srgbClr val="3C9AD4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622" name="Oval 4621"/>
            <p:cNvSpPr/>
            <p:nvPr/>
          </p:nvSpPr>
          <p:spPr bwMode="auto">
            <a:xfrm>
              <a:off x="7425602" y="3944939"/>
              <a:ext cx="62879" cy="62879"/>
            </a:xfrm>
            <a:prstGeom prst="ellipse">
              <a:avLst/>
            </a:prstGeom>
            <a:solidFill>
              <a:srgbClr val="3C9AD4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623" name="Oval 4622"/>
            <p:cNvSpPr/>
            <p:nvPr/>
          </p:nvSpPr>
          <p:spPr bwMode="auto">
            <a:xfrm>
              <a:off x="7455764" y="3852862"/>
              <a:ext cx="62879" cy="62879"/>
            </a:xfrm>
            <a:prstGeom prst="ellipse">
              <a:avLst/>
            </a:prstGeom>
            <a:solidFill>
              <a:srgbClr val="3C9AD4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624" name="Oval 4623"/>
            <p:cNvSpPr/>
            <p:nvPr/>
          </p:nvSpPr>
          <p:spPr bwMode="auto">
            <a:xfrm>
              <a:off x="7393852" y="3852862"/>
              <a:ext cx="62879" cy="62879"/>
            </a:xfrm>
            <a:prstGeom prst="ellipse">
              <a:avLst/>
            </a:prstGeom>
            <a:solidFill>
              <a:srgbClr val="3C9AD4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625" name="Oval 4624"/>
            <p:cNvSpPr/>
            <p:nvPr/>
          </p:nvSpPr>
          <p:spPr bwMode="auto">
            <a:xfrm>
              <a:off x="7425602" y="3852862"/>
              <a:ext cx="62879" cy="62879"/>
            </a:xfrm>
            <a:prstGeom prst="ellipse">
              <a:avLst/>
            </a:prstGeom>
            <a:solidFill>
              <a:srgbClr val="3C9AD4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626" name="Oval 4625"/>
            <p:cNvSpPr/>
            <p:nvPr/>
          </p:nvSpPr>
          <p:spPr bwMode="auto">
            <a:xfrm>
              <a:off x="7455764" y="3795713"/>
              <a:ext cx="62879" cy="62879"/>
            </a:xfrm>
            <a:prstGeom prst="ellipse">
              <a:avLst/>
            </a:prstGeom>
            <a:solidFill>
              <a:srgbClr val="3C9AD4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627" name="Oval 4626"/>
            <p:cNvSpPr/>
            <p:nvPr/>
          </p:nvSpPr>
          <p:spPr bwMode="auto">
            <a:xfrm>
              <a:off x="7393852" y="3795713"/>
              <a:ext cx="62879" cy="62879"/>
            </a:xfrm>
            <a:prstGeom prst="ellipse">
              <a:avLst/>
            </a:prstGeom>
            <a:solidFill>
              <a:srgbClr val="3C9AD4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628" name="Oval 4627"/>
            <p:cNvSpPr/>
            <p:nvPr/>
          </p:nvSpPr>
          <p:spPr bwMode="auto">
            <a:xfrm>
              <a:off x="7425602" y="3795713"/>
              <a:ext cx="62879" cy="62879"/>
            </a:xfrm>
            <a:prstGeom prst="ellipse">
              <a:avLst/>
            </a:prstGeom>
            <a:solidFill>
              <a:srgbClr val="3C9AD4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629" name="Oval 4628"/>
            <p:cNvSpPr/>
            <p:nvPr/>
          </p:nvSpPr>
          <p:spPr bwMode="auto">
            <a:xfrm>
              <a:off x="7455764" y="3748087"/>
              <a:ext cx="62879" cy="62879"/>
            </a:xfrm>
            <a:prstGeom prst="ellipse">
              <a:avLst/>
            </a:prstGeom>
            <a:solidFill>
              <a:srgbClr val="3C9AD4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630" name="Oval 4629"/>
            <p:cNvSpPr/>
            <p:nvPr/>
          </p:nvSpPr>
          <p:spPr bwMode="auto">
            <a:xfrm>
              <a:off x="7393852" y="3748087"/>
              <a:ext cx="62879" cy="62879"/>
            </a:xfrm>
            <a:prstGeom prst="ellipse">
              <a:avLst/>
            </a:prstGeom>
            <a:solidFill>
              <a:srgbClr val="3C9AD4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631" name="Oval 4630"/>
            <p:cNvSpPr/>
            <p:nvPr/>
          </p:nvSpPr>
          <p:spPr bwMode="auto">
            <a:xfrm>
              <a:off x="7425602" y="3748087"/>
              <a:ext cx="62879" cy="62879"/>
            </a:xfrm>
            <a:prstGeom prst="ellipse">
              <a:avLst/>
            </a:prstGeom>
            <a:solidFill>
              <a:srgbClr val="3C9AD4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632" name="Oval 4631"/>
            <p:cNvSpPr/>
            <p:nvPr/>
          </p:nvSpPr>
          <p:spPr bwMode="auto">
            <a:xfrm>
              <a:off x="7455764" y="3687763"/>
              <a:ext cx="62879" cy="62879"/>
            </a:xfrm>
            <a:prstGeom prst="ellipse">
              <a:avLst/>
            </a:prstGeom>
            <a:solidFill>
              <a:srgbClr val="3C9AD4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633" name="Oval 4632"/>
            <p:cNvSpPr/>
            <p:nvPr/>
          </p:nvSpPr>
          <p:spPr bwMode="auto">
            <a:xfrm>
              <a:off x="7393852" y="3687763"/>
              <a:ext cx="62879" cy="62879"/>
            </a:xfrm>
            <a:prstGeom prst="ellipse">
              <a:avLst/>
            </a:prstGeom>
            <a:solidFill>
              <a:srgbClr val="3C9AD4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634" name="Oval 4633"/>
            <p:cNvSpPr/>
            <p:nvPr/>
          </p:nvSpPr>
          <p:spPr bwMode="auto">
            <a:xfrm>
              <a:off x="7425602" y="3687763"/>
              <a:ext cx="62879" cy="62879"/>
            </a:xfrm>
            <a:prstGeom prst="ellipse">
              <a:avLst/>
            </a:prstGeom>
            <a:solidFill>
              <a:srgbClr val="3C9AD4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635" name="Oval 4634"/>
            <p:cNvSpPr/>
            <p:nvPr/>
          </p:nvSpPr>
          <p:spPr bwMode="auto">
            <a:xfrm>
              <a:off x="7455764" y="3649663"/>
              <a:ext cx="62879" cy="62879"/>
            </a:xfrm>
            <a:prstGeom prst="ellipse">
              <a:avLst/>
            </a:prstGeom>
            <a:solidFill>
              <a:srgbClr val="3C9AD4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636" name="Oval 4635"/>
            <p:cNvSpPr/>
            <p:nvPr/>
          </p:nvSpPr>
          <p:spPr bwMode="auto">
            <a:xfrm>
              <a:off x="7393852" y="3649663"/>
              <a:ext cx="62879" cy="62879"/>
            </a:xfrm>
            <a:prstGeom prst="ellipse">
              <a:avLst/>
            </a:prstGeom>
            <a:solidFill>
              <a:srgbClr val="3C9AD4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637" name="Oval 4636"/>
            <p:cNvSpPr/>
            <p:nvPr/>
          </p:nvSpPr>
          <p:spPr bwMode="auto">
            <a:xfrm>
              <a:off x="7425602" y="3649663"/>
              <a:ext cx="62879" cy="62879"/>
            </a:xfrm>
            <a:prstGeom prst="ellipse">
              <a:avLst/>
            </a:prstGeom>
            <a:solidFill>
              <a:srgbClr val="3C9AD4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638" name="Oval 4637"/>
            <p:cNvSpPr/>
            <p:nvPr/>
          </p:nvSpPr>
          <p:spPr bwMode="auto">
            <a:xfrm>
              <a:off x="7455764" y="3603625"/>
              <a:ext cx="62879" cy="62879"/>
            </a:xfrm>
            <a:prstGeom prst="ellipse">
              <a:avLst/>
            </a:prstGeom>
            <a:solidFill>
              <a:srgbClr val="3C9AD4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639" name="Oval 4638"/>
            <p:cNvSpPr/>
            <p:nvPr/>
          </p:nvSpPr>
          <p:spPr bwMode="auto">
            <a:xfrm>
              <a:off x="7393852" y="3603625"/>
              <a:ext cx="62879" cy="62879"/>
            </a:xfrm>
            <a:prstGeom prst="ellipse">
              <a:avLst/>
            </a:prstGeom>
            <a:solidFill>
              <a:srgbClr val="3C9AD4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640" name="Oval 4639"/>
            <p:cNvSpPr/>
            <p:nvPr/>
          </p:nvSpPr>
          <p:spPr bwMode="auto">
            <a:xfrm>
              <a:off x="7425602" y="3603625"/>
              <a:ext cx="62879" cy="62879"/>
            </a:xfrm>
            <a:prstGeom prst="ellipse">
              <a:avLst/>
            </a:prstGeom>
            <a:solidFill>
              <a:srgbClr val="3C9AD4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641" name="Oval 4640"/>
            <p:cNvSpPr/>
            <p:nvPr/>
          </p:nvSpPr>
          <p:spPr bwMode="auto">
            <a:xfrm>
              <a:off x="7455764" y="3571875"/>
              <a:ext cx="62879" cy="62879"/>
            </a:xfrm>
            <a:prstGeom prst="ellipse">
              <a:avLst/>
            </a:prstGeom>
            <a:solidFill>
              <a:srgbClr val="3C9AD4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642" name="Oval 4641"/>
            <p:cNvSpPr/>
            <p:nvPr/>
          </p:nvSpPr>
          <p:spPr bwMode="auto">
            <a:xfrm>
              <a:off x="7393852" y="3571875"/>
              <a:ext cx="62879" cy="62879"/>
            </a:xfrm>
            <a:prstGeom prst="ellipse">
              <a:avLst/>
            </a:prstGeom>
            <a:solidFill>
              <a:srgbClr val="3C9AD4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643" name="Oval 4642"/>
            <p:cNvSpPr/>
            <p:nvPr/>
          </p:nvSpPr>
          <p:spPr bwMode="auto">
            <a:xfrm>
              <a:off x="7425602" y="3571875"/>
              <a:ext cx="62879" cy="62879"/>
            </a:xfrm>
            <a:prstGeom prst="ellipse">
              <a:avLst/>
            </a:prstGeom>
            <a:solidFill>
              <a:srgbClr val="3C9AD4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644" name="Oval 4643"/>
            <p:cNvSpPr/>
            <p:nvPr/>
          </p:nvSpPr>
          <p:spPr bwMode="auto">
            <a:xfrm>
              <a:off x="7455764" y="3521075"/>
              <a:ext cx="62879" cy="62879"/>
            </a:xfrm>
            <a:prstGeom prst="ellipse">
              <a:avLst/>
            </a:prstGeom>
            <a:solidFill>
              <a:srgbClr val="3C9AD4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645" name="Oval 4644"/>
            <p:cNvSpPr/>
            <p:nvPr/>
          </p:nvSpPr>
          <p:spPr bwMode="auto">
            <a:xfrm>
              <a:off x="7393852" y="3521075"/>
              <a:ext cx="62879" cy="62879"/>
            </a:xfrm>
            <a:prstGeom prst="ellipse">
              <a:avLst/>
            </a:prstGeom>
            <a:solidFill>
              <a:srgbClr val="3C9AD4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646" name="Oval 4645"/>
            <p:cNvSpPr/>
            <p:nvPr/>
          </p:nvSpPr>
          <p:spPr bwMode="auto">
            <a:xfrm>
              <a:off x="7425602" y="3521075"/>
              <a:ext cx="62879" cy="62879"/>
            </a:xfrm>
            <a:prstGeom prst="ellipse">
              <a:avLst/>
            </a:prstGeom>
            <a:solidFill>
              <a:srgbClr val="3C9AD4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647" name="Oval 4646"/>
            <p:cNvSpPr/>
            <p:nvPr/>
          </p:nvSpPr>
          <p:spPr bwMode="auto">
            <a:xfrm>
              <a:off x="7455764" y="3462337"/>
              <a:ext cx="62879" cy="62879"/>
            </a:xfrm>
            <a:prstGeom prst="ellipse">
              <a:avLst/>
            </a:prstGeom>
            <a:solidFill>
              <a:srgbClr val="3C9AD4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648" name="Oval 4647"/>
            <p:cNvSpPr/>
            <p:nvPr/>
          </p:nvSpPr>
          <p:spPr bwMode="auto">
            <a:xfrm>
              <a:off x="7393852" y="3462337"/>
              <a:ext cx="62879" cy="62879"/>
            </a:xfrm>
            <a:prstGeom prst="ellipse">
              <a:avLst/>
            </a:prstGeom>
            <a:solidFill>
              <a:srgbClr val="3C9AD4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649" name="Oval 4648"/>
            <p:cNvSpPr/>
            <p:nvPr/>
          </p:nvSpPr>
          <p:spPr bwMode="auto">
            <a:xfrm>
              <a:off x="7425602" y="3462337"/>
              <a:ext cx="62879" cy="62879"/>
            </a:xfrm>
            <a:prstGeom prst="ellipse">
              <a:avLst/>
            </a:prstGeom>
            <a:solidFill>
              <a:srgbClr val="3C9AD4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650" name="Oval 4649"/>
            <p:cNvSpPr/>
            <p:nvPr/>
          </p:nvSpPr>
          <p:spPr bwMode="auto">
            <a:xfrm>
              <a:off x="7455764" y="3416300"/>
              <a:ext cx="62879" cy="62879"/>
            </a:xfrm>
            <a:prstGeom prst="ellipse">
              <a:avLst/>
            </a:prstGeom>
            <a:solidFill>
              <a:srgbClr val="3C9AD4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651" name="Oval 4650"/>
            <p:cNvSpPr/>
            <p:nvPr/>
          </p:nvSpPr>
          <p:spPr bwMode="auto">
            <a:xfrm>
              <a:off x="7393852" y="3416300"/>
              <a:ext cx="62879" cy="62879"/>
            </a:xfrm>
            <a:prstGeom prst="ellipse">
              <a:avLst/>
            </a:prstGeom>
            <a:solidFill>
              <a:srgbClr val="3C9AD4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652" name="Oval 4651"/>
            <p:cNvSpPr/>
            <p:nvPr/>
          </p:nvSpPr>
          <p:spPr bwMode="auto">
            <a:xfrm>
              <a:off x="7425602" y="3416300"/>
              <a:ext cx="62879" cy="62879"/>
            </a:xfrm>
            <a:prstGeom prst="ellipse">
              <a:avLst/>
            </a:prstGeom>
            <a:solidFill>
              <a:srgbClr val="3C9AD4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653" name="Oval 4652"/>
            <p:cNvSpPr/>
            <p:nvPr/>
          </p:nvSpPr>
          <p:spPr bwMode="auto">
            <a:xfrm>
              <a:off x="7455764" y="3375026"/>
              <a:ext cx="62879" cy="62879"/>
            </a:xfrm>
            <a:prstGeom prst="ellipse">
              <a:avLst/>
            </a:prstGeom>
            <a:solidFill>
              <a:srgbClr val="3C9AD4">
                <a:alpha val="63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654" name="Oval 4653"/>
            <p:cNvSpPr/>
            <p:nvPr/>
          </p:nvSpPr>
          <p:spPr bwMode="auto">
            <a:xfrm>
              <a:off x="7393852" y="3375026"/>
              <a:ext cx="62879" cy="62879"/>
            </a:xfrm>
            <a:prstGeom prst="ellipse">
              <a:avLst/>
            </a:prstGeom>
            <a:solidFill>
              <a:srgbClr val="3C9AD4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655" name="Oval 4654"/>
            <p:cNvSpPr/>
            <p:nvPr/>
          </p:nvSpPr>
          <p:spPr bwMode="auto">
            <a:xfrm>
              <a:off x="7425602" y="3375026"/>
              <a:ext cx="62879" cy="62879"/>
            </a:xfrm>
            <a:prstGeom prst="ellipse">
              <a:avLst/>
            </a:prstGeom>
            <a:solidFill>
              <a:srgbClr val="3C9AD4">
                <a:alpha val="63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656" name="Oval 4655"/>
            <p:cNvSpPr/>
            <p:nvPr/>
          </p:nvSpPr>
          <p:spPr bwMode="auto">
            <a:xfrm>
              <a:off x="7455764" y="3328988"/>
              <a:ext cx="62879" cy="62879"/>
            </a:xfrm>
            <a:prstGeom prst="ellipse">
              <a:avLst/>
            </a:prstGeom>
            <a:solidFill>
              <a:srgbClr val="3C9AD4">
                <a:alpha val="63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657" name="Oval 4656"/>
            <p:cNvSpPr/>
            <p:nvPr/>
          </p:nvSpPr>
          <p:spPr bwMode="auto">
            <a:xfrm>
              <a:off x="7393852" y="3328988"/>
              <a:ext cx="62879" cy="62879"/>
            </a:xfrm>
            <a:prstGeom prst="ellipse">
              <a:avLst/>
            </a:prstGeom>
            <a:solidFill>
              <a:srgbClr val="3C9AD4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658" name="Oval 4657"/>
            <p:cNvSpPr/>
            <p:nvPr/>
          </p:nvSpPr>
          <p:spPr bwMode="auto">
            <a:xfrm>
              <a:off x="7425602" y="3328988"/>
              <a:ext cx="62879" cy="62879"/>
            </a:xfrm>
            <a:prstGeom prst="ellipse">
              <a:avLst/>
            </a:prstGeom>
            <a:solidFill>
              <a:srgbClr val="3C9AD4">
                <a:alpha val="63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659" name="Oval 4658"/>
            <p:cNvSpPr/>
            <p:nvPr/>
          </p:nvSpPr>
          <p:spPr bwMode="auto">
            <a:xfrm>
              <a:off x="7425602" y="3284539"/>
              <a:ext cx="62879" cy="62879"/>
            </a:xfrm>
            <a:prstGeom prst="ellipse">
              <a:avLst/>
            </a:prstGeom>
            <a:solidFill>
              <a:srgbClr val="3C9AD4">
                <a:alpha val="63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660" name="Oval 4659"/>
            <p:cNvSpPr/>
            <p:nvPr/>
          </p:nvSpPr>
          <p:spPr bwMode="auto">
            <a:xfrm>
              <a:off x="7398614" y="3284539"/>
              <a:ext cx="62879" cy="62879"/>
            </a:xfrm>
            <a:prstGeom prst="ellipse">
              <a:avLst/>
            </a:prstGeom>
            <a:solidFill>
              <a:srgbClr val="3C9AD4">
                <a:alpha val="63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661" name="Oval 4660"/>
            <p:cNvSpPr/>
            <p:nvPr/>
          </p:nvSpPr>
          <p:spPr bwMode="auto">
            <a:xfrm>
              <a:off x="7435126" y="3284539"/>
              <a:ext cx="62879" cy="62879"/>
            </a:xfrm>
            <a:prstGeom prst="ellipse">
              <a:avLst/>
            </a:prstGeom>
            <a:solidFill>
              <a:srgbClr val="3C9AD4">
                <a:alpha val="63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662" name="Oval 4661"/>
            <p:cNvSpPr/>
            <p:nvPr/>
          </p:nvSpPr>
          <p:spPr bwMode="auto">
            <a:xfrm>
              <a:off x="7398614" y="3243264"/>
              <a:ext cx="62879" cy="62879"/>
            </a:xfrm>
            <a:prstGeom prst="ellipse">
              <a:avLst/>
            </a:prstGeom>
            <a:solidFill>
              <a:srgbClr val="3C9AD4">
                <a:alpha val="63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663" name="Oval 4662"/>
            <p:cNvSpPr/>
            <p:nvPr/>
          </p:nvSpPr>
          <p:spPr bwMode="auto">
            <a:xfrm>
              <a:off x="7435126" y="3243264"/>
              <a:ext cx="62879" cy="62879"/>
            </a:xfrm>
            <a:prstGeom prst="ellipse">
              <a:avLst/>
            </a:prstGeom>
            <a:solidFill>
              <a:srgbClr val="3C9AD4">
                <a:alpha val="63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664" name="Oval 4663"/>
            <p:cNvSpPr/>
            <p:nvPr/>
          </p:nvSpPr>
          <p:spPr bwMode="auto">
            <a:xfrm>
              <a:off x="7398614" y="3209926"/>
              <a:ext cx="62879" cy="62879"/>
            </a:xfrm>
            <a:prstGeom prst="ellipse">
              <a:avLst/>
            </a:prstGeom>
            <a:solidFill>
              <a:srgbClr val="3C9AD4">
                <a:alpha val="63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665" name="Oval 4664"/>
            <p:cNvSpPr/>
            <p:nvPr/>
          </p:nvSpPr>
          <p:spPr bwMode="auto">
            <a:xfrm>
              <a:off x="7435126" y="3209926"/>
              <a:ext cx="62879" cy="62879"/>
            </a:xfrm>
            <a:prstGeom prst="ellipse">
              <a:avLst/>
            </a:prstGeom>
            <a:solidFill>
              <a:srgbClr val="3C9AD4">
                <a:alpha val="63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666" name="Oval 4665"/>
            <p:cNvSpPr/>
            <p:nvPr/>
          </p:nvSpPr>
          <p:spPr bwMode="auto">
            <a:xfrm>
              <a:off x="7398614" y="3187701"/>
              <a:ext cx="62879" cy="62879"/>
            </a:xfrm>
            <a:prstGeom prst="ellipse">
              <a:avLst/>
            </a:prstGeom>
            <a:solidFill>
              <a:srgbClr val="3C9AD4">
                <a:alpha val="63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667" name="Oval 4666"/>
            <p:cNvSpPr/>
            <p:nvPr/>
          </p:nvSpPr>
          <p:spPr bwMode="auto">
            <a:xfrm>
              <a:off x="7435126" y="3187701"/>
              <a:ext cx="62879" cy="62879"/>
            </a:xfrm>
            <a:prstGeom prst="ellipse">
              <a:avLst/>
            </a:prstGeom>
            <a:solidFill>
              <a:srgbClr val="3C9AD4">
                <a:alpha val="63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668" name="Oval 4667"/>
            <p:cNvSpPr/>
            <p:nvPr/>
          </p:nvSpPr>
          <p:spPr bwMode="auto">
            <a:xfrm>
              <a:off x="7395439" y="3100386"/>
              <a:ext cx="62879" cy="62879"/>
            </a:xfrm>
            <a:prstGeom prst="ellipse">
              <a:avLst/>
            </a:prstGeom>
            <a:solidFill>
              <a:srgbClr val="3C9AD4">
                <a:alpha val="47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669" name="Oval 4668"/>
            <p:cNvSpPr/>
            <p:nvPr/>
          </p:nvSpPr>
          <p:spPr bwMode="auto">
            <a:xfrm>
              <a:off x="7439889" y="3087688"/>
              <a:ext cx="62879" cy="62879"/>
            </a:xfrm>
            <a:prstGeom prst="ellipse">
              <a:avLst/>
            </a:prstGeom>
            <a:solidFill>
              <a:srgbClr val="3C9AD4">
                <a:alpha val="47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670" name="Oval 4669"/>
            <p:cNvSpPr/>
            <p:nvPr/>
          </p:nvSpPr>
          <p:spPr bwMode="auto">
            <a:xfrm>
              <a:off x="7453865" y="3128962"/>
              <a:ext cx="62879" cy="62879"/>
            </a:xfrm>
            <a:prstGeom prst="ellipse">
              <a:avLst/>
            </a:prstGeom>
            <a:solidFill>
              <a:srgbClr val="3C9AD4">
                <a:alpha val="47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671" name="Oval 4670"/>
            <p:cNvSpPr/>
            <p:nvPr/>
          </p:nvSpPr>
          <p:spPr bwMode="auto">
            <a:xfrm>
              <a:off x="7382428" y="3181350"/>
              <a:ext cx="62879" cy="62879"/>
            </a:xfrm>
            <a:prstGeom prst="ellipse">
              <a:avLst/>
            </a:prstGeom>
            <a:solidFill>
              <a:srgbClr val="3C9AD4">
                <a:alpha val="47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672" name="Oval 4671"/>
            <p:cNvSpPr/>
            <p:nvPr/>
          </p:nvSpPr>
          <p:spPr bwMode="auto">
            <a:xfrm>
              <a:off x="7422115" y="3049415"/>
              <a:ext cx="62879" cy="62879"/>
            </a:xfrm>
            <a:prstGeom prst="ellipse">
              <a:avLst/>
            </a:prstGeom>
            <a:solidFill>
              <a:srgbClr val="3C9AD4">
                <a:alpha val="47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673" name="Oval 4672"/>
            <p:cNvSpPr/>
            <p:nvPr/>
          </p:nvSpPr>
          <p:spPr bwMode="auto">
            <a:xfrm>
              <a:off x="7409415" y="3008140"/>
              <a:ext cx="62879" cy="62879"/>
            </a:xfrm>
            <a:prstGeom prst="ellipse">
              <a:avLst/>
            </a:prstGeom>
            <a:solidFill>
              <a:srgbClr val="3C9AD4">
                <a:alpha val="47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674" name="Oval 4673"/>
            <p:cNvSpPr/>
            <p:nvPr/>
          </p:nvSpPr>
          <p:spPr bwMode="auto">
            <a:xfrm>
              <a:off x="7430052" y="3008140"/>
              <a:ext cx="62879" cy="62879"/>
            </a:xfrm>
            <a:prstGeom prst="ellipse">
              <a:avLst/>
            </a:prstGeom>
            <a:solidFill>
              <a:srgbClr val="3C9AD4">
                <a:alpha val="47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675" name="Oval 4674"/>
            <p:cNvSpPr/>
            <p:nvPr/>
          </p:nvSpPr>
          <p:spPr bwMode="auto">
            <a:xfrm>
              <a:off x="7399890" y="2949403"/>
              <a:ext cx="62879" cy="62879"/>
            </a:xfrm>
            <a:prstGeom prst="ellipse">
              <a:avLst/>
            </a:prstGeom>
            <a:solidFill>
              <a:srgbClr val="3C9AD4">
                <a:alpha val="47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676" name="Oval 4675"/>
            <p:cNvSpPr/>
            <p:nvPr/>
          </p:nvSpPr>
          <p:spPr bwMode="auto">
            <a:xfrm>
              <a:off x="7441165" y="2949403"/>
              <a:ext cx="62879" cy="62879"/>
            </a:xfrm>
            <a:prstGeom prst="ellipse">
              <a:avLst/>
            </a:prstGeom>
            <a:solidFill>
              <a:srgbClr val="3C9AD4">
                <a:alpha val="47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677" name="Oval 4676"/>
            <p:cNvSpPr/>
            <p:nvPr/>
          </p:nvSpPr>
          <p:spPr bwMode="auto">
            <a:xfrm>
              <a:off x="7449103" y="2968452"/>
              <a:ext cx="62879" cy="62879"/>
            </a:xfrm>
            <a:prstGeom prst="ellipse">
              <a:avLst/>
            </a:prstGeom>
            <a:solidFill>
              <a:srgbClr val="3C9AD4">
                <a:alpha val="47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678" name="Oval 4677"/>
            <p:cNvSpPr/>
            <p:nvPr/>
          </p:nvSpPr>
          <p:spPr bwMode="auto">
            <a:xfrm>
              <a:off x="7403065" y="2909715"/>
              <a:ext cx="62879" cy="62879"/>
            </a:xfrm>
            <a:prstGeom prst="ellipse">
              <a:avLst/>
            </a:prstGeom>
            <a:solidFill>
              <a:srgbClr val="3C9AD4">
                <a:alpha val="47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679" name="Oval 4678"/>
            <p:cNvSpPr/>
            <p:nvPr/>
          </p:nvSpPr>
          <p:spPr bwMode="auto">
            <a:xfrm>
              <a:off x="7434815" y="2911302"/>
              <a:ext cx="62879" cy="62879"/>
            </a:xfrm>
            <a:prstGeom prst="ellipse">
              <a:avLst/>
            </a:prstGeom>
            <a:solidFill>
              <a:srgbClr val="3C9AD4">
                <a:alpha val="47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680" name="Oval 4679"/>
            <p:cNvSpPr/>
            <p:nvPr/>
          </p:nvSpPr>
          <p:spPr bwMode="auto">
            <a:xfrm>
              <a:off x="7447515" y="2849390"/>
              <a:ext cx="62879" cy="62879"/>
            </a:xfrm>
            <a:prstGeom prst="ellipse">
              <a:avLst/>
            </a:prstGeom>
            <a:solidFill>
              <a:srgbClr val="3C9AD4">
                <a:alpha val="47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681" name="Oval 4680"/>
            <p:cNvSpPr/>
            <p:nvPr/>
          </p:nvSpPr>
          <p:spPr bwMode="auto">
            <a:xfrm>
              <a:off x="7382428" y="2771603"/>
              <a:ext cx="62879" cy="62879"/>
            </a:xfrm>
            <a:prstGeom prst="ellipse">
              <a:avLst/>
            </a:prstGeom>
            <a:solidFill>
              <a:srgbClr val="3C9AD4">
                <a:alpha val="47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682" name="Oval 4681"/>
            <p:cNvSpPr/>
            <p:nvPr/>
          </p:nvSpPr>
          <p:spPr bwMode="auto">
            <a:xfrm>
              <a:off x="7390366" y="2792241"/>
              <a:ext cx="62879" cy="62879"/>
            </a:xfrm>
            <a:prstGeom prst="ellipse">
              <a:avLst/>
            </a:prstGeom>
            <a:solidFill>
              <a:srgbClr val="3C9AD4">
                <a:alpha val="47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683" name="Oval 4682"/>
            <p:cNvSpPr/>
            <p:nvPr/>
          </p:nvSpPr>
          <p:spPr bwMode="auto">
            <a:xfrm>
              <a:off x="7434816" y="2809701"/>
              <a:ext cx="62879" cy="62879"/>
            </a:xfrm>
            <a:prstGeom prst="ellipse">
              <a:avLst/>
            </a:prstGeom>
            <a:solidFill>
              <a:srgbClr val="3C9AD4">
                <a:alpha val="47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684" name="Oval 4683"/>
            <p:cNvSpPr/>
            <p:nvPr/>
          </p:nvSpPr>
          <p:spPr bwMode="auto">
            <a:xfrm>
              <a:off x="7461804" y="2766839"/>
              <a:ext cx="62879" cy="62879"/>
            </a:xfrm>
            <a:prstGeom prst="ellipse">
              <a:avLst/>
            </a:prstGeom>
            <a:solidFill>
              <a:srgbClr val="3C9AD4">
                <a:alpha val="47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685" name="Oval 4684"/>
            <p:cNvSpPr/>
            <p:nvPr/>
          </p:nvSpPr>
          <p:spPr bwMode="auto">
            <a:xfrm>
              <a:off x="7426879" y="2741439"/>
              <a:ext cx="62879" cy="62879"/>
            </a:xfrm>
            <a:prstGeom prst="ellipse">
              <a:avLst/>
            </a:prstGeom>
            <a:solidFill>
              <a:srgbClr val="3C9AD4">
                <a:alpha val="47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686" name="Oval 4685"/>
            <p:cNvSpPr/>
            <p:nvPr/>
          </p:nvSpPr>
          <p:spPr bwMode="auto">
            <a:xfrm>
              <a:off x="7439579" y="2741439"/>
              <a:ext cx="62879" cy="62879"/>
            </a:xfrm>
            <a:prstGeom prst="ellipse">
              <a:avLst/>
            </a:prstGeom>
            <a:solidFill>
              <a:srgbClr val="3C9AD4">
                <a:alpha val="47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687" name="Oval 4686"/>
            <p:cNvSpPr/>
            <p:nvPr/>
          </p:nvSpPr>
          <p:spPr bwMode="auto">
            <a:xfrm>
              <a:off x="7439579" y="2679526"/>
              <a:ext cx="62879" cy="62879"/>
            </a:xfrm>
            <a:prstGeom prst="ellipse">
              <a:avLst/>
            </a:prstGeom>
            <a:solidFill>
              <a:srgbClr val="3C9AD4">
                <a:alpha val="47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688" name="Oval 4687"/>
            <p:cNvSpPr/>
            <p:nvPr/>
          </p:nvSpPr>
          <p:spPr bwMode="auto">
            <a:xfrm>
              <a:off x="7401479" y="2679526"/>
              <a:ext cx="62879" cy="62879"/>
            </a:xfrm>
            <a:prstGeom prst="ellipse">
              <a:avLst/>
            </a:prstGeom>
            <a:solidFill>
              <a:srgbClr val="3C9AD4">
                <a:alpha val="47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689" name="Oval 4688"/>
            <p:cNvSpPr/>
            <p:nvPr/>
          </p:nvSpPr>
          <p:spPr bwMode="auto">
            <a:xfrm>
              <a:off x="7390367" y="2650950"/>
              <a:ext cx="62879" cy="62879"/>
            </a:xfrm>
            <a:prstGeom prst="ellipse">
              <a:avLst/>
            </a:prstGeom>
            <a:solidFill>
              <a:srgbClr val="3C9AD4">
                <a:alpha val="47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690" name="Oval 4689"/>
            <p:cNvSpPr/>
            <p:nvPr/>
          </p:nvSpPr>
          <p:spPr bwMode="auto">
            <a:xfrm>
              <a:off x="7439580" y="2650950"/>
              <a:ext cx="62879" cy="62879"/>
            </a:xfrm>
            <a:prstGeom prst="ellipse">
              <a:avLst/>
            </a:prstGeom>
            <a:solidFill>
              <a:srgbClr val="3C9AD4">
                <a:alpha val="47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691" name="Oval 4690"/>
            <p:cNvSpPr/>
            <p:nvPr/>
          </p:nvSpPr>
          <p:spPr bwMode="auto">
            <a:xfrm>
              <a:off x="7457042" y="2650950"/>
              <a:ext cx="62879" cy="62879"/>
            </a:xfrm>
            <a:prstGeom prst="ellipse">
              <a:avLst/>
            </a:prstGeom>
            <a:solidFill>
              <a:srgbClr val="3C9AD4">
                <a:alpha val="47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692" name="Oval 4691"/>
            <p:cNvSpPr/>
            <p:nvPr/>
          </p:nvSpPr>
          <p:spPr bwMode="auto">
            <a:xfrm>
              <a:off x="7457042" y="2689051"/>
              <a:ext cx="62879" cy="62879"/>
            </a:xfrm>
            <a:prstGeom prst="ellipse">
              <a:avLst/>
            </a:prstGeom>
            <a:solidFill>
              <a:srgbClr val="3C9AD4">
                <a:alpha val="47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693" name="Oval 4692"/>
            <p:cNvSpPr/>
            <p:nvPr/>
          </p:nvSpPr>
          <p:spPr bwMode="auto">
            <a:xfrm>
              <a:off x="7457042" y="2598564"/>
              <a:ext cx="62879" cy="62879"/>
            </a:xfrm>
            <a:prstGeom prst="ellipse">
              <a:avLst/>
            </a:prstGeom>
            <a:solidFill>
              <a:srgbClr val="3C9AD4">
                <a:alpha val="47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694" name="Oval 4693"/>
            <p:cNvSpPr/>
            <p:nvPr/>
          </p:nvSpPr>
          <p:spPr bwMode="auto">
            <a:xfrm>
              <a:off x="7420529" y="2598564"/>
              <a:ext cx="62879" cy="62879"/>
            </a:xfrm>
            <a:prstGeom prst="ellipse">
              <a:avLst/>
            </a:prstGeom>
            <a:solidFill>
              <a:srgbClr val="3C9AD4">
                <a:alpha val="47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695" name="Oval 4694"/>
            <p:cNvSpPr/>
            <p:nvPr/>
          </p:nvSpPr>
          <p:spPr bwMode="auto">
            <a:xfrm>
              <a:off x="7393541" y="2582688"/>
              <a:ext cx="62879" cy="62879"/>
            </a:xfrm>
            <a:prstGeom prst="ellipse">
              <a:avLst/>
            </a:prstGeom>
            <a:solidFill>
              <a:srgbClr val="3C9AD4">
                <a:alpha val="47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696" name="Oval 4695"/>
            <p:cNvSpPr/>
            <p:nvPr/>
          </p:nvSpPr>
          <p:spPr bwMode="auto">
            <a:xfrm>
              <a:off x="7426879" y="2582688"/>
              <a:ext cx="62879" cy="62879"/>
            </a:xfrm>
            <a:prstGeom prst="ellipse">
              <a:avLst/>
            </a:prstGeom>
            <a:solidFill>
              <a:srgbClr val="3C9AD4">
                <a:alpha val="47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697" name="Oval 4696"/>
            <p:cNvSpPr/>
            <p:nvPr/>
          </p:nvSpPr>
          <p:spPr bwMode="auto">
            <a:xfrm>
              <a:off x="7460216" y="2582688"/>
              <a:ext cx="62879" cy="62879"/>
            </a:xfrm>
            <a:prstGeom prst="ellipse">
              <a:avLst/>
            </a:prstGeom>
            <a:solidFill>
              <a:srgbClr val="3C9AD4">
                <a:alpha val="47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698" name="Oval 4697"/>
            <p:cNvSpPr/>
            <p:nvPr/>
          </p:nvSpPr>
          <p:spPr bwMode="auto">
            <a:xfrm>
              <a:off x="7460216" y="2539827"/>
              <a:ext cx="62879" cy="62879"/>
            </a:xfrm>
            <a:prstGeom prst="ellipse">
              <a:avLst/>
            </a:prstGeom>
            <a:solidFill>
              <a:srgbClr val="3C9AD4">
                <a:alpha val="47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699" name="Oval 4698"/>
            <p:cNvSpPr/>
            <p:nvPr/>
          </p:nvSpPr>
          <p:spPr bwMode="auto">
            <a:xfrm>
              <a:off x="7418941" y="2539827"/>
              <a:ext cx="62879" cy="62879"/>
            </a:xfrm>
            <a:prstGeom prst="ellipse">
              <a:avLst/>
            </a:prstGeom>
            <a:solidFill>
              <a:srgbClr val="3C9AD4">
                <a:alpha val="47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700" name="Oval 4699"/>
            <p:cNvSpPr/>
            <p:nvPr/>
          </p:nvSpPr>
          <p:spPr bwMode="auto">
            <a:xfrm>
              <a:off x="7396716" y="2539827"/>
              <a:ext cx="62879" cy="62879"/>
            </a:xfrm>
            <a:prstGeom prst="ellipse">
              <a:avLst/>
            </a:prstGeom>
            <a:solidFill>
              <a:srgbClr val="3C9AD4">
                <a:alpha val="47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701" name="Oval 4700"/>
            <p:cNvSpPr/>
            <p:nvPr/>
          </p:nvSpPr>
          <p:spPr bwMode="auto">
            <a:xfrm>
              <a:off x="7396716" y="2500138"/>
              <a:ext cx="62879" cy="62879"/>
            </a:xfrm>
            <a:prstGeom prst="ellipse">
              <a:avLst/>
            </a:prstGeom>
            <a:solidFill>
              <a:srgbClr val="3C9AD4">
                <a:alpha val="47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702" name="Oval 4701"/>
            <p:cNvSpPr/>
            <p:nvPr/>
          </p:nvSpPr>
          <p:spPr bwMode="auto">
            <a:xfrm>
              <a:off x="7422116" y="2500138"/>
              <a:ext cx="62879" cy="62879"/>
            </a:xfrm>
            <a:prstGeom prst="ellipse">
              <a:avLst/>
            </a:prstGeom>
            <a:solidFill>
              <a:srgbClr val="3C9AD4">
                <a:alpha val="47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703" name="Oval 4702"/>
            <p:cNvSpPr/>
            <p:nvPr/>
          </p:nvSpPr>
          <p:spPr bwMode="auto">
            <a:xfrm>
              <a:off x="7449104" y="2500138"/>
              <a:ext cx="62879" cy="62879"/>
            </a:xfrm>
            <a:prstGeom prst="ellipse">
              <a:avLst/>
            </a:prstGeom>
            <a:solidFill>
              <a:srgbClr val="3C9AD4">
                <a:alpha val="47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704" name="Oval 4703"/>
            <p:cNvSpPr/>
            <p:nvPr/>
          </p:nvSpPr>
          <p:spPr bwMode="auto">
            <a:xfrm>
              <a:off x="7449104" y="2460449"/>
              <a:ext cx="62879" cy="62879"/>
            </a:xfrm>
            <a:prstGeom prst="ellipse">
              <a:avLst/>
            </a:prstGeom>
            <a:solidFill>
              <a:srgbClr val="3C9AD4">
                <a:alpha val="47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705" name="Oval 4704"/>
            <p:cNvSpPr/>
            <p:nvPr/>
          </p:nvSpPr>
          <p:spPr bwMode="auto">
            <a:xfrm>
              <a:off x="7425292" y="2460449"/>
              <a:ext cx="62879" cy="62879"/>
            </a:xfrm>
            <a:prstGeom prst="ellipse">
              <a:avLst/>
            </a:prstGeom>
            <a:solidFill>
              <a:srgbClr val="3C9AD4">
                <a:alpha val="47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706" name="Oval 4705"/>
            <p:cNvSpPr/>
            <p:nvPr/>
          </p:nvSpPr>
          <p:spPr bwMode="auto">
            <a:xfrm>
              <a:off x="7403067" y="2460449"/>
              <a:ext cx="62879" cy="62879"/>
            </a:xfrm>
            <a:prstGeom prst="ellipse">
              <a:avLst/>
            </a:prstGeom>
            <a:solidFill>
              <a:srgbClr val="3C9AD4">
                <a:alpha val="47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707" name="Oval 4706"/>
            <p:cNvSpPr/>
            <p:nvPr/>
          </p:nvSpPr>
          <p:spPr bwMode="auto">
            <a:xfrm>
              <a:off x="7403067" y="2430289"/>
              <a:ext cx="62879" cy="62879"/>
            </a:xfrm>
            <a:prstGeom prst="ellipse">
              <a:avLst/>
            </a:prstGeom>
            <a:solidFill>
              <a:srgbClr val="3C9AD4">
                <a:alpha val="47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708" name="Oval 4707"/>
            <p:cNvSpPr/>
            <p:nvPr/>
          </p:nvSpPr>
          <p:spPr bwMode="auto">
            <a:xfrm>
              <a:off x="7430054" y="2430289"/>
              <a:ext cx="62879" cy="62879"/>
            </a:xfrm>
            <a:prstGeom prst="ellipse">
              <a:avLst/>
            </a:prstGeom>
            <a:solidFill>
              <a:srgbClr val="3C9AD4">
                <a:alpha val="47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709" name="Oval 4708"/>
            <p:cNvSpPr/>
            <p:nvPr/>
          </p:nvSpPr>
          <p:spPr bwMode="auto">
            <a:xfrm>
              <a:off x="7439579" y="2430289"/>
              <a:ext cx="62879" cy="62879"/>
            </a:xfrm>
            <a:prstGeom prst="ellipse">
              <a:avLst/>
            </a:prstGeom>
            <a:solidFill>
              <a:srgbClr val="3C9AD4">
                <a:alpha val="47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710" name="Oval 4709"/>
            <p:cNvSpPr/>
            <p:nvPr/>
          </p:nvSpPr>
          <p:spPr bwMode="auto">
            <a:xfrm>
              <a:off x="7439579" y="2392188"/>
              <a:ext cx="62879" cy="62879"/>
            </a:xfrm>
            <a:prstGeom prst="ellipse">
              <a:avLst/>
            </a:prstGeom>
            <a:solidFill>
              <a:srgbClr val="3C9AD4">
                <a:alpha val="47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711" name="Oval 4710"/>
            <p:cNvSpPr/>
            <p:nvPr/>
          </p:nvSpPr>
          <p:spPr bwMode="auto">
            <a:xfrm>
              <a:off x="7439579" y="2368375"/>
              <a:ext cx="62879" cy="62879"/>
            </a:xfrm>
            <a:prstGeom prst="ellipse">
              <a:avLst/>
            </a:prstGeom>
            <a:solidFill>
              <a:srgbClr val="3C9AD4">
                <a:alpha val="47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712" name="Oval 4711"/>
            <p:cNvSpPr/>
            <p:nvPr/>
          </p:nvSpPr>
          <p:spPr bwMode="auto">
            <a:xfrm>
              <a:off x="7458629" y="2368375"/>
              <a:ext cx="62879" cy="62879"/>
            </a:xfrm>
            <a:prstGeom prst="ellipse">
              <a:avLst/>
            </a:prstGeom>
            <a:solidFill>
              <a:srgbClr val="3C9AD4">
                <a:alpha val="47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713" name="Oval 4712"/>
            <p:cNvSpPr/>
            <p:nvPr/>
          </p:nvSpPr>
          <p:spPr bwMode="auto">
            <a:xfrm>
              <a:off x="7458629" y="2346150"/>
              <a:ext cx="62879" cy="62879"/>
            </a:xfrm>
            <a:prstGeom prst="ellipse">
              <a:avLst/>
            </a:prstGeom>
            <a:solidFill>
              <a:srgbClr val="3C9AD4">
                <a:alpha val="47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714" name="Oval 4713"/>
            <p:cNvSpPr/>
            <p:nvPr/>
          </p:nvSpPr>
          <p:spPr bwMode="auto">
            <a:xfrm>
              <a:off x="7458629" y="2308050"/>
              <a:ext cx="62879" cy="62879"/>
            </a:xfrm>
            <a:prstGeom prst="ellipse">
              <a:avLst/>
            </a:prstGeom>
            <a:solidFill>
              <a:srgbClr val="3C9AD4">
                <a:alpha val="47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715" name="Oval 4714"/>
            <p:cNvSpPr/>
            <p:nvPr/>
          </p:nvSpPr>
          <p:spPr bwMode="auto">
            <a:xfrm>
              <a:off x="7458629" y="2290587"/>
              <a:ext cx="62879" cy="62879"/>
            </a:xfrm>
            <a:prstGeom prst="ellipse">
              <a:avLst/>
            </a:prstGeom>
            <a:solidFill>
              <a:srgbClr val="3C9AD4">
                <a:alpha val="47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716" name="Oval 4715"/>
            <p:cNvSpPr/>
            <p:nvPr/>
          </p:nvSpPr>
          <p:spPr bwMode="auto">
            <a:xfrm>
              <a:off x="7458629" y="2266774"/>
              <a:ext cx="62879" cy="62879"/>
            </a:xfrm>
            <a:prstGeom prst="ellipse">
              <a:avLst/>
            </a:prstGeom>
            <a:solidFill>
              <a:srgbClr val="3C9AD4">
                <a:alpha val="47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717" name="Oval 4716"/>
            <p:cNvSpPr/>
            <p:nvPr/>
          </p:nvSpPr>
          <p:spPr bwMode="auto">
            <a:xfrm>
              <a:off x="7399891" y="2247724"/>
              <a:ext cx="62879" cy="62879"/>
            </a:xfrm>
            <a:prstGeom prst="ellipse">
              <a:avLst/>
            </a:prstGeom>
            <a:solidFill>
              <a:srgbClr val="3C9AD4">
                <a:alpha val="47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718" name="Oval 4717"/>
            <p:cNvSpPr/>
            <p:nvPr/>
          </p:nvSpPr>
          <p:spPr bwMode="auto">
            <a:xfrm>
              <a:off x="7399891" y="2357262"/>
              <a:ext cx="62879" cy="62879"/>
            </a:xfrm>
            <a:prstGeom prst="ellipse">
              <a:avLst/>
            </a:prstGeom>
            <a:solidFill>
              <a:srgbClr val="3C9AD4">
                <a:alpha val="47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719" name="Oval 4718"/>
            <p:cNvSpPr/>
            <p:nvPr/>
          </p:nvSpPr>
          <p:spPr bwMode="auto">
            <a:xfrm>
              <a:off x="7399891" y="2409648"/>
              <a:ext cx="62879" cy="62879"/>
            </a:xfrm>
            <a:prstGeom prst="ellipse">
              <a:avLst/>
            </a:prstGeom>
            <a:solidFill>
              <a:srgbClr val="3C9AD4">
                <a:alpha val="47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720" name="Oval 4719"/>
            <p:cNvSpPr/>
            <p:nvPr/>
          </p:nvSpPr>
          <p:spPr bwMode="auto">
            <a:xfrm>
              <a:off x="7399891" y="2447749"/>
              <a:ext cx="62879" cy="62879"/>
            </a:xfrm>
            <a:prstGeom prst="ellipse">
              <a:avLst/>
            </a:prstGeom>
            <a:solidFill>
              <a:srgbClr val="3C9AD4">
                <a:alpha val="47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721" name="Oval 4720"/>
            <p:cNvSpPr/>
            <p:nvPr/>
          </p:nvSpPr>
          <p:spPr bwMode="auto">
            <a:xfrm>
              <a:off x="7399891" y="2498549"/>
              <a:ext cx="62879" cy="62879"/>
            </a:xfrm>
            <a:prstGeom prst="ellipse">
              <a:avLst/>
            </a:prstGeom>
            <a:solidFill>
              <a:srgbClr val="3C9AD4">
                <a:alpha val="47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722" name="Oval 4721"/>
            <p:cNvSpPr/>
            <p:nvPr/>
          </p:nvSpPr>
          <p:spPr bwMode="auto">
            <a:xfrm>
              <a:off x="7399891" y="2114374"/>
              <a:ext cx="62879" cy="62879"/>
            </a:xfrm>
            <a:prstGeom prst="ellipse">
              <a:avLst/>
            </a:prstGeom>
            <a:solidFill>
              <a:srgbClr val="3C9AD4">
                <a:alpha val="47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723" name="Oval 4722"/>
            <p:cNvSpPr/>
            <p:nvPr/>
          </p:nvSpPr>
          <p:spPr bwMode="auto">
            <a:xfrm>
              <a:off x="7399891" y="2073100"/>
              <a:ext cx="62879" cy="62879"/>
            </a:xfrm>
            <a:prstGeom prst="ellipse">
              <a:avLst/>
            </a:prstGeom>
            <a:solidFill>
              <a:srgbClr val="3C9AD4">
                <a:alpha val="47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724" name="Oval 4723"/>
            <p:cNvSpPr/>
            <p:nvPr/>
          </p:nvSpPr>
          <p:spPr bwMode="auto">
            <a:xfrm>
              <a:off x="7399891" y="2006424"/>
              <a:ext cx="62879" cy="62879"/>
            </a:xfrm>
            <a:prstGeom prst="ellipse">
              <a:avLst/>
            </a:prstGeom>
            <a:solidFill>
              <a:srgbClr val="3C9AD4">
                <a:alpha val="47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725" name="Oval 4724"/>
            <p:cNvSpPr/>
            <p:nvPr/>
          </p:nvSpPr>
          <p:spPr bwMode="auto">
            <a:xfrm>
              <a:off x="7415766" y="1949273"/>
              <a:ext cx="62879" cy="62879"/>
            </a:xfrm>
            <a:prstGeom prst="ellipse">
              <a:avLst/>
            </a:prstGeom>
            <a:solidFill>
              <a:srgbClr val="3C9AD4">
                <a:alpha val="47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726" name="Oval 4725"/>
            <p:cNvSpPr/>
            <p:nvPr/>
          </p:nvSpPr>
          <p:spPr bwMode="auto">
            <a:xfrm>
              <a:off x="7415766" y="1868311"/>
              <a:ext cx="62879" cy="62879"/>
            </a:xfrm>
            <a:prstGeom prst="ellipse">
              <a:avLst/>
            </a:prstGeom>
            <a:solidFill>
              <a:srgbClr val="3C9AD4">
                <a:alpha val="47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727" name="Oval 4726"/>
            <p:cNvSpPr/>
            <p:nvPr/>
          </p:nvSpPr>
          <p:spPr bwMode="auto">
            <a:xfrm>
              <a:off x="7415766" y="1795286"/>
              <a:ext cx="62879" cy="62879"/>
            </a:xfrm>
            <a:prstGeom prst="ellipse">
              <a:avLst/>
            </a:prstGeom>
            <a:solidFill>
              <a:srgbClr val="3C9AD4">
                <a:alpha val="47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728" name="Oval 4727"/>
            <p:cNvSpPr/>
            <p:nvPr/>
          </p:nvSpPr>
          <p:spPr bwMode="auto">
            <a:xfrm>
              <a:off x="7415766" y="1692101"/>
              <a:ext cx="62879" cy="62879"/>
            </a:xfrm>
            <a:prstGeom prst="ellipse">
              <a:avLst/>
            </a:prstGeom>
            <a:solidFill>
              <a:srgbClr val="3C9AD4">
                <a:alpha val="47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729" name="Oval 4728"/>
            <p:cNvSpPr/>
            <p:nvPr/>
          </p:nvSpPr>
          <p:spPr bwMode="auto">
            <a:xfrm>
              <a:off x="7387191" y="1692101"/>
              <a:ext cx="62879" cy="62879"/>
            </a:xfrm>
            <a:prstGeom prst="ellipse">
              <a:avLst/>
            </a:prstGeom>
            <a:solidFill>
              <a:srgbClr val="3C9AD4">
                <a:alpha val="47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730" name="Oval 4729"/>
            <p:cNvSpPr/>
            <p:nvPr/>
          </p:nvSpPr>
          <p:spPr bwMode="auto">
            <a:xfrm>
              <a:off x="7413867" y="1668115"/>
              <a:ext cx="62879" cy="62879"/>
            </a:xfrm>
            <a:prstGeom prst="ellipse">
              <a:avLst/>
            </a:prstGeom>
            <a:solidFill>
              <a:srgbClr val="3C9AD4">
                <a:alpha val="47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731" name="Oval 4730"/>
            <p:cNvSpPr/>
            <p:nvPr/>
          </p:nvSpPr>
          <p:spPr bwMode="auto">
            <a:xfrm>
              <a:off x="7810642" y="4525963"/>
              <a:ext cx="62879" cy="62879"/>
            </a:xfrm>
            <a:prstGeom prst="ellipse">
              <a:avLst/>
            </a:prstGeom>
            <a:solidFill>
              <a:srgbClr val="1A9F2F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732" name="Oval 4731"/>
            <p:cNvSpPr/>
            <p:nvPr/>
          </p:nvSpPr>
          <p:spPr bwMode="auto">
            <a:xfrm>
              <a:off x="7842392" y="4525963"/>
              <a:ext cx="62879" cy="62879"/>
            </a:xfrm>
            <a:prstGeom prst="ellipse">
              <a:avLst/>
            </a:prstGeom>
            <a:solidFill>
              <a:srgbClr val="1A9F2F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733" name="Oval 4732"/>
            <p:cNvSpPr/>
            <p:nvPr/>
          </p:nvSpPr>
          <p:spPr bwMode="auto">
            <a:xfrm>
              <a:off x="7859854" y="4525963"/>
              <a:ext cx="62879" cy="62879"/>
            </a:xfrm>
            <a:prstGeom prst="ellipse">
              <a:avLst/>
            </a:prstGeom>
            <a:solidFill>
              <a:srgbClr val="1A9F2F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734" name="Oval 4733"/>
            <p:cNvSpPr/>
            <p:nvPr/>
          </p:nvSpPr>
          <p:spPr bwMode="auto">
            <a:xfrm>
              <a:off x="7886842" y="4525963"/>
              <a:ext cx="62879" cy="62879"/>
            </a:xfrm>
            <a:prstGeom prst="ellipse">
              <a:avLst/>
            </a:prstGeom>
            <a:solidFill>
              <a:srgbClr val="1A9F2F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735" name="Oval 4734"/>
            <p:cNvSpPr/>
            <p:nvPr/>
          </p:nvSpPr>
          <p:spPr bwMode="auto">
            <a:xfrm>
              <a:off x="7856680" y="4465639"/>
              <a:ext cx="62879" cy="62879"/>
            </a:xfrm>
            <a:prstGeom prst="ellipse">
              <a:avLst/>
            </a:prstGeom>
            <a:solidFill>
              <a:srgbClr val="1A9F2F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736" name="Oval 4735"/>
            <p:cNvSpPr/>
            <p:nvPr/>
          </p:nvSpPr>
          <p:spPr bwMode="auto">
            <a:xfrm>
              <a:off x="7813818" y="4187828"/>
              <a:ext cx="62879" cy="62879"/>
            </a:xfrm>
            <a:prstGeom prst="ellipse">
              <a:avLst/>
            </a:prstGeom>
            <a:solidFill>
              <a:srgbClr val="1A9F2F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737" name="Oval 4736"/>
            <p:cNvSpPr/>
            <p:nvPr/>
          </p:nvSpPr>
          <p:spPr bwMode="auto">
            <a:xfrm>
              <a:off x="7840805" y="4187828"/>
              <a:ext cx="62879" cy="62879"/>
            </a:xfrm>
            <a:prstGeom prst="ellipse">
              <a:avLst/>
            </a:prstGeom>
            <a:solidFill>
              <a:srgbClr val="1A9F2F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738" name="Oval 4737"/>
            <p:cNvSpPr/>
            <p:nvPr/>
          </p:nvSpPr>
          <p:spPr bwMode="auto">
            <a:xfrm>
              <a:off x="7856680" y="4187828"/>
              <a:ext cx="62879" cy="62879"/>
            </a:xfrm>
            <a:prstGeom prst="ellipse">
              <a:avLst/>
            </a:prstGeom>
            <a:solidFill>
              <a:srgbClr val="1A9F2F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739" name="Oval 4738"/>
            <p:cNvSpPr/>
            <p:nvPr/>
          </p:nvSpPr>
          <p:spPr bwMode="auto">
            <a:xfrm>
              <a:off x="7880492" y="4187828"/>
              <a:ext cx="62879" cy="62879"/>
            </a:xfrm>
            <a:prstGeom prst="ellipse">
              <a:avLst/>
            </a:prstGeom>
            <a:solidFill>
              <a:srgbClr val="1A9F2F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740" name="Oval 4739"/>
            <p:cNvSpPr/>
            <p:nvPr/>
          </p:nvSpPr>
          <p:spPr bwMode="auto">
            <a:xfrm>
              <a:off x="7886842" y="4187828"/>
              <a:ext cx="62879" cy="62879"/>
            </a:xfrm>
            <a:prstGeom prst="ellipse">
              <a:avLst/>
            </a:prstGeom>
            <a:solidFill>
              <a:srgbClr val="1A9F2F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741" name="Oval 4740"/>
            <p:cNvSpPr/>
            <p:nvPr/>
          </p:nvSpPr>
          <p:spPr bwMode="auto">
            <a:xfrm>
              <a:off x="7886842" y="4129089"/>
              <a:ext cx="62879" cy="62879"/>
            </a:xfrm>
            <a:prstGeom prst="ellipse">
              <a:avLst/>
            </a:prstGeom>
            <a:solidFill>
              <a:srgbClr val="1A9F2F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742" name="Oval 4741"/>
            <p:cNvSpPr/>
            <p:nvPr/>
          </p:nvSpPr>
          <p:spPr bwMode="auto">
            <a:xfrm>
              <a:off x="7874142" y="4129089"/>
              <a:ext cx="62879" cy="62879"/>
            </a:xfrm>
            <a:prstGeom prst="ellipse">
              <a:avLst/>
            </a:prstGeom>
            <a:solidFill>
              <a:srgbClr val="1A9F2F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743" name="Oval 4742"/>
            <p:cNvSpPr/>
            <p:nvPr/>
          </p:nvSpPr>
          <p:spPr bwMode="auto">
            <a:xfrm>
              <a:off x="7858267" y="4129089"/>
              <a:ext cx="62879" cy="62879"/>
            </a:xfrm>
            <a:prstGeom prst="ellipse">
              <a:avLst/>
            </a:prstGeom>
            <a:solidFill>
              <a:srgbClr val="1A9F2F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744" name="Oval 4743"/>
            <p:cNvSpPr/>
            <p:nvPr/>
          </p:nvSpPr>
          <p:spPr bwMode="auto">
            <a:xfrm>
              <a:off x="7824929" y="4129089"/>
              <a:ext cx="62879" cy="62879"/>
            </a:xfrm>
            <a:prstGeom prst="ellipse">
              <a:avLst/>
            </a:prstGeom>
            <a:solidFill>
              <a:srgbClr val="1A9F2F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745" name="Oval 4744"/>
            <p:cNvSpPr/>
            <p:nvPr/>
          </p:nvSpPr>
          <p:spPr bwMode="auto">
            <a:xfrm>
              <a:off x="7815404" y="4129089"/>
              <a:ext cx="62879" cy="62879"/>
            </a:xfrm>
            <a:prstGeom prst="ellipse">
              <a:avLst/>
            </a:prstGeom>
            <a:solidFill>
              <a:srgbClr val="1A9F2F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746" name="Oval 4745"/>
            <p:cNvSpPr/>
            <p:nvPr/>
          </p:nvSpPr>
          <p:spPr bwMode="auto">
            <a:xfrm>
              <a:off x="7843979" y="4129089"/>
              <a:ext cx="62879" cy="62879"/>
            </a:xfrm>
            <a:prstGeom prst="ellipse">
              <a:avLst/>
            </a:prstGeom>
            <a:solidFill>
              <a:srgbClr val="1A9F2F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747" name="Oval 4746"/>
            <p:cNvSpPr/>
            <p:nvPr/>
          </p:nvSpPr>
          <p:spPr bwMode="auto">
            <a:xfrm>
              <a:off x="7815404" y="3994152"/>
              <a:ext cx="62879" cy="62879"/>
            </a:xfrm>
            <a:prstGeom prst="ellipse">
              <a:avLst/>
            </a:prstGeom>
            <a:solidFill>
              <a:srgbClr val="1A9F2F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748" name="Oval 4747"/>
            <p:cNvSpPr/>
            <p:nvPr/>
          </p:nvSpPr>
          <p:spPr bwMode="auto">
            <a:xfrm>
              <a:off x="7831279" y="3994152"/>
              <a:ext cx="62879" cy="62879"/>
            </a:xfrm>
            <a:prstGeom prst="ellipse">
              <a:avLst/>
            </a:prstGeom>
            <a:solidFill>
              <a:srgbClr val="1A9F2F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749" name="Oval 4748"/>
            <p:cNvSpPr/>
            <p:nvPr/>
          </p:nvSpPr>
          <p:spPr bwMode="auto">
            <a:xfrm>
              <a:off x="7850329" y="3994152"/>
              <a:ext cx="62879" cy="62879"/>
            </a:xfrm>
            <a:prstGeom prst="ellipse">
              <a:avLst/>
            </a:prstGeom>
            <a:solidFill>
              <a:srgbClr val="1A9F2F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750" name="Oval 4749"/>
            <p:cNvSpPr/>
            <p:nvPr/>
          </p:nvSpPr>
          <p:spPr bwMode="auto">
            <a:xfrm>
              <a:off x="7870966" y="3994152"/>
              <a:ext cx="62879" cy="62879"/>
            </a:xfrm>
            <a:prstGeom prst="ellipse">
              <a:avLst/>
            </a:prstGeom>
            <a:solidFill>
              <a:srgbClr val="1A9F2F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751" name="Oval 4750"/>
            <p:cNvSpPr/>
            <p:nvPr/>
          </p:nvSpPr>
          <p:spPr bwMode="auto">
            <a:xfrm>
              <a:off x="7888429" y="3994152"/>
              <a:ext cx="62879" cy="62879"/>
            </a:xfrm>
            <a:prstGeom prst="ellipse">
              <a:avLst/>
            </a:prstGeom>
            <a:solidFill>
              <a:srgbClr val="1A9F2F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752" name="Oval 4751"/>
            <p:cNvSpPr/>
            <p:nvPr/>
          </p:nvSpPr>
          <p:spPr bwMode="auto">
            <a:xfrm>
              <a:off x="7867791" y="3932240"/>
              <a:ext cx="62879" cy="62879"/>
            </a:xfrm>
            <a:prstGeom prst="ellipse">
              <a:avLst/>
            </a:prstGeom>
            <a:solidFill>
              <a:srgbClr val="1A9F2F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753" name="Oval 4752"/>
            <p:cNvSpPr/>
            <p:nvPr/>
          </p:nvSpPr>
          <p:spPr bwMode="auto">
            <a:xfrm>
              <a:off x="7840803" y="3932240"/>
              <a:ext cx="62879" cy="62879"/>
            </a:xfrm>
            <a:prstGeom prst="ellipse">
              <a:avLst/>
            </a:prstGeom>
            <a:solidFill>
              <a:srgbClr val="1A9F2F">
                <a:alpha val="69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754" name="Oval 4753"/>
            <p:cNvSpPr/>
            <p:nvPr/>
          </p:nvSpPr>
          <p:spPr bwMode="auto">
            <a:xfrm>
              <a:off x="7886840" y="3932240"/>
              <a:ext cx="62879" cy="62879"/>
            </a:xfrm>
            <a:prstGeom prst="ellipse">
              <a:avLst/>
            </a:prstGeom>
            <a:solidFill>
              <a:srgbClr val="1A9F2F">
                <a:alpha val="69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755" name="Oval 4754"/>
            <p:cNvSpPr/>
            <p:nvPr/>
          </p:nvSpPr>
          <p:spPr bwMode="auto">
            <a:xfrm>
              <a:off x="7820167" y="3856039"/>
              <a:ext cx="62879" cy="62879"/>
            </a:xfrm>
            <a:prstGeom prst="ellipse">
              <a:avLst/>
            </a:prstGeom>
            <a:solidFill>
              <a:srgbClr val="1A9F2F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756" name="Oval 4755"/>
            <p:cNvSpPr/>
            <p:nvPr/>
          </p:nvSpPr>
          <p:spPr bwMode="auto">
            <a:xfrm>
              <a:off x="7839217" y="3856039"/>
              <a:ext cx="62879" cy="62879"/>
            </a:xfrm>
            <a:prstGeom prst="ellipse">
              <a:avLst/>
            </a:prstGeom>
            <a:solidFill>
              <a:srgbClr val="1A9F2F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757" name="Oval 4756"/>
            <p:cNvSpPr/>
            <p:nvPr/>
          </p:nvSpPr>
          <p:spPr bwMode="auto">
            <a:xfrm>
              <a:off x="7859854" y="3856039"/>
              <a:ext cx="62879" cy="62879"/>
            </a:xfrm>
            <a:prstGeom prst="ellipse">
              <a:avLst/>
            </a:prstGeom>
            <a:solidFill>
              <a:srgbClr val="1A9F2F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758" name="Oval 4757"/>
            <p:cNvSpPr/>
            <p:nvPr/>
          </p:nvSpPr>
          <p:spPr bwMode="auto">
            <a:xfrm>
              <a:off x="7869379" y="3856039"/>
              <a:ext cx="62879" cy="62879"/>
            </a:xfrm>
            <a:prstGeom prst="ellipse">
              <a:avLst/>
            </a:prstGeom>
            <a:solidFill>
              <a:srgbClr val="1A9F2F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759" name="Oval 4758"/>
            <p:cNvSpPr/>
            <p:nvPr/>
          </p:nvSpPr>
          <p:spPr bwMode="auto">
            <a:xfrm>
              <a:off x="7839217" y="3795715"/>
              <a:ext cx="62879" cy="62879"/>
            </a:xfrm>
            <a:prstGeom prst="ellipse">
              <a:avLst/>
            </a:prstGeom>
            <a:solidFill>
              <a:srgbClr val="1A9F2F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760" name="Oval 4759"/>
            <p:cNvSpPr/>
            <p:nvPr/>
          </p:nvSpPr>
          <p:spPr bwMode="auto">
            <a:xfrm>
              <a:off x="7869379" y="3795715"/>
              <a:ext cx="62879" cy="62879"/>
            </a:xfrm>
            <a:prstGeom prst="ellipse">
              <a:avLst/>
            </a:prstGeom>
            <a:solidFill>
              <a:srgbClr val="1A9F2F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761" name="Oval 4760"/>
            <p:cNvSpPr/>
            <p:nvPr/>
          </p:nvSpPr>
          <p:spPr bwMode="auto">
            <a:xfrm>
              <a:off x="7839217" y="3743326"/>
              <a:ext cx="62879" cy="62879"/>
            </a:xfrm>
            <a:prstGeom prst="ellipse">
              <a:avLst/>
            </a:prstGeom>
            <a:solidFill>
              <a:srgbClr val="1A9F2F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762" name="Oval 4761"/>
            <p:cNvSpPr/>
            <p:nvPr/>
          </p:nvSpPr>
          <p:spPr bwMode="auto">
            <a:xfrm>
              <a:off x="7869379" y="3743326"/>
              <a:ext cx="62879" cy="62879"/>
            </a:xfrm>
            <a:prstGeom prst="ellipse">
              <a:avLst/>
            </a:prstGeom>
            <a:solidFill>
              <a:srgbClr val="1A9F2F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763" name="Oval 4762"/>
            <p:cNvSpPr/>
            <p:nvPr/>
          </p:nvSpPr>
          <p:spPr bwMode="auto">
            <a:xfrm>
              <a:off x="7816992" y="3743326"/>
              <a:ext cx="62879" cy="62879"/>
            </a:xfrm>
            <a:prstGeom prst="ellipse">
              <a:avLst/>
            </a:prstGeom>
            <a:solidFill>
              <a:srgbClr val="1A9F2F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764" name="Oval 4763"/>
            <p:cNvSpPr/>
            <p:nvPr/>
          </p:nvSpPr>
          <p:spPr bwMode="auto">
            <a:xfrm>
              <a:off x="7829692" y="3795715"/>
              <a:ext cx="62879" cy="62879"/>
            </a:xfrm>
            <a:prstGeom prst="ellipse">
              <a:avLst/>
            </a:prstGeom>
            <a:solidFill>
              <a:srgbClr val="1A9F2F">
                <a:alpha val="50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765" name="Oval 4764"/>
            <p:cNvSpPr/>
            <p:nvPr/>
          </p:nvSpPr>
          <p:spPr bwMode="auto">
            <a:xfrm>
              <a:off x="7885255" y="3795715"/>
              <a:ext cx="62879" cy="62879"/>
            </a:xfrm>
            <a:prstGeom prst="ellipse">
              <a:avLst/>
            </a:prstGeom>
            <a:solidFill>
              <a:srgbClr val="1A9F2F">
                <a:alpha val="50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766" name="Oval 4765"/>
            <p:cNvSpPr/>
            <p:nvPr/>
          </p:nvSpPr>
          <p:spPr bwMode="auto">
            <a:xfrm>
              <a:off x="7885255" y="3744913"/>
              <a:ext cx="62879" cy="62879"/>
            </a:xfrm>
            <a:prstGeom prst="ellipse">
              <a:avLst/>
            </a:prstGeom>
            <a:solidFill>
              <a:srgbClr val="1A9F2F">
                <a:alpha val="50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767" name="Oval 4766"/>
            <p:cNvSpPr/>
            <p:nvPr/>
          </p:nvSpPr>
          <p:spPr bwMode="auto">
            <a:xfrm>
              <a:off x="7885255" y="3687764"/>
              <a:ext cx="62879" cy="62879"/>
            </a:xfrm>
            <a:prstGeom prst="ellipse">
              <a:avLst/>
            </a:prstGeom>
            <a:solidFill>
              <a:srgbClr val="1A9F2F">
                <a:alpha val="50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768" name="Oval 4767"/>
            <p:cNvSpPr/>
            <p:nvPr/>
          </p:nvSpPr>
          <p:spPr bwMode="auto">
            <a:xfrm>
              <a:off x="7858268" y="3687764"/>
              <a:ext cx="62879" cy="62879"/>
            </a:xfrm>
            <a:prstGeom prst="ellipse">
              <a:avLst/>
            </a:prstGeom>
            <a:solidFill>
              <a:srgbClr val="1A9F2F">
                <a:alpha val="50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769" name="Oval 4768"/>
            <p:cNvSpPr/>
            <p:nvPr/>
          </p:nvSpPr>
          <p:spPr bwMode="auto">
            <a:xfrm>
              <a:off x="7824931" y="3687764"/>
              <a:ext cx="62879" cy="62879"/>
            </a:xfrm>
            <a:prstGeom prst="ellipse">
              <a:avLst/>
            </a:prstGeom>
            <a:solidFill>
              <a:srgbClr val="1A9F2F">
                <a:alpha val="50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770" name="Oval 4769"/>
            <p:cNvSpPr/>
            <p:nvPr/>
          </p:nvSpPr>
          <p:spPr bwMode="auto">
            <a:xfrm>
              <a:off x="7824931" y="3670302"/>
              <a:ext cx="62879" cy="62879"/>
            </a:xfrm>
            <a:prstGeom prst="ellipse">
              <a:avLst/>
            </a:prstGeom>
            <a:solidFill>
              <a:srgbClr val="1A9F2F">
                <a:alpha val="50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771" name="Oval 4770"/>
            <p:cNvSpPr/>
            <p:nvPr/>
          </p:nvSpPr>
          <p:spPr bwMode="auto">
            <a:xfrm>
              <a:off x="7824931" y="3649665"/>
              <a:ext cx="62879" cy="62879"/>
            </a:xfrm>
            <a:prstGeom prst="ellipse">
              <a:avLst/>
            </a:prstGeom>
            <a:solidFill>
              <a:srgbClr val="1A9F2F">
                <a:alpha val="50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772" name="Oval 4771"/>
            <p:cNvSpPr/>
            <p:nvPr/>
          </p:nvSpPr>
          <p:spPr bwMode="auto">
            <a:xfrm>
              <a:off x="7842393" y="3649665"/>
              <a:ext cx="62879" cy="62879"/>
            </a:xfrm>
            <a:prstGeom prst="ellipse">
              <a:avLst/>
            </a:prstGeom>
            <a:solidFill>
              <a:srgbClr val="1A9F2F">
                <a:alpha val="50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773" name="Oval 4772"/>
            <p:cNvSpPr/>
            <p:nvPr/>
          </p:nvSpPr>
          <p:spPr bwMode="auto">
            <a:xfrm>
              <a:off x="7866205" y="3649665"/>
              <a:ext cx="62879" cy="62879"/>
            </a:xfrm>
            <a:prstGeom prst="ellipse">
              <a:avLst/>
            </a:prstGeom>
            <a:solidFill>
              <a:srgbClr val="1A9F2F">
                <a:alpha val="50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774" name="Oval 4773"/>
            <p:cNvSpPr/>
            <p:nvPr/>
          </p:nvSpPr>
          <p:spPr bwMode="auto">
            <a:xfrm>
              <a:off x="7882080" y="3649665"/>
              <a:ext cx="62879" cy="62879"/>
            </a:xfrm>
            <a:prstGeom prst="ellipse">
              <a:avLst/>
            </a:prstGeom>
            <a:solidFill>
              <a:srgbClr val="1A9F2F">
                <a:alpha val="50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775" name="Oval 4774"/>
            <p:cNvSpPr/>
            <p:nvPr/>
          </p:nvSpPr>
          <p:spPr bwMode="auto">
            <a:xfrm>
              <a:off x="7876939" y="3581229"/>
              <a:ext cx="62879" cy="62879"/>
            </a:xfrm>
            <a:prstGeom prst="ellipse">
              <a:avLst/>
            </a:prstGeom>
            <a:solidFill>
              <a:srgbClr val="1A9F2F">
                <a:alpha val="50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776" name="Oval 4775"/>
            <p:cNvSpPr/>
            <p:nvPr/>
          </p:nvSpPr>
          <p:spPr bwMode="auto">
            <a:xfrm>
              <a:off x="7851539" y="3581229"/>
              <a:ext cx="62879" cy="62879"/>
            </a:xfrm>
            <a:prstGeom prst="ellipse">
              <a:avLst/>
            </a:prstGeom>
            <a:solidFill>
              <a:srgbClr val="1A9F2F">
                <a:alpha val="50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777" name="Oval 4776"/>
            <p:cNvSpPr/>
            <p:nvPr/>
          </p:nvSpPr>
          <p:spPr bwMode="auto">
            <a:xfrm>
              <a:off x="7827726" y="3581229"/>
              <a:ext cx="62879" cy="62879"/>
            </a:xfrm>
            <a:prstGeom prst="ellipse">
              <a:avLst/>
            </a:prstGeom>
            <a:solidFill>
              <a:srgbClr val="1A9F2F">
                <a:alpha val="50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778" name="Oval 4777"/>
            <p:cNvSpPr/>
            <p:nvPr/>
          </p:nvSpPr>
          <p:spPr bwMode="auto">
            <a:xfrm>
              <a:off x="7819788" y="3520902"/>
              <a:ext cx="62879" cy="62879"/>
            </a:xfrm>
            <a:prstGeom prst="ellipse">
              <a:avLst/>
            </a:prstGeom>
            <a:solidFill>
              <a:srgbClr val="1A9F2F">
                <a:alpha val="50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779" name="Oval 4778"/>
            <p:cNvSpPr/>
            <p:nvPr/>
          </p:nvSpPr>
          <p:spPr bwMode="auto">
            <a:xfrm>
              <a:off x="7843601" y="3520902"/>
              <a:ext cx="62879" cy="62879"/>
            </a:xfrm>
            <a:prstGeom prst="ellipse">
              <a:avLst/>
            </a:prstGeom>
            <a:solidFill>
              <a:srgbClr val="1A9F2F">
                <a:alpha val="50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780" name="Oval 4779"/>
            <p:cNvSpPr/>
            <p:nvPr/>
          </p:nvSpPr>
          <p:spPr bwMode="auto">
            <a:xfrm>
              <a:off x="7861064" y="3520902"/>
              <a:ext cx="62879" cy="62879"/>
            </a:xfrm>
            <a:prstGeom prst="ellipse">
              <a:avLst/>
            </a:prstGeom>
            <a:solidFill>
              <a:srgbClr val="1A9F2F">
                <a:alpha val="50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781" name="Oval 4780"/>
            <p:cNvSpPr/>
            <p:nvPr/>
          </p:nvSpPr>
          <p:spPr bwMode="auto">
            <a:xfrm>
              <a:off x="7872177" y="3520902"/>
              <a:ext cx="62879" cy="62879"/>
            </a:xfrm>
            <a:prstGeom prst="ellipse">
              <a:avLst/>
            </a:prstGeom>
            <a:solidFill>
              <a:srgbClr val="1A9F2F">
                <a:alpha val="50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782" name="Oval 4781"/>
            <p:cNvSpPr/>
            <p:nvPr/>
          </p:nvSpPr>
          <p:spPr bwMode="auto">
            <a:xfrm>
              <a:off x="7878527" y="3520902"/>
              <a:ext cx="62879" cy="62879"/>
            </a:xfrm>
            <a:prstGeom prst="ellipse">
              <a:avLst/>
            </a:prstGeom>
            <a:solidFill>
              <a:srgbClr val="1A9F2F">
                <a:alpha val="50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783" name="Oval 4782"/>
            <p:cNvSpPr/>
            <p:nvPr/>
          </p:nvSpPr>
          <p:spPr bwMode="auto">
            <a:xfrm>
              <a:off x="7878527" y="3460576"/>
              <a:ext cx="62879" cy="62879"/>
            </a:xfrm>
            <a:prstGeom prst="ellipse">
              <a:avLst/>
            </a:prstGeom>
            <a:solidFill>
              <a:srgbClr val="1A9F2F">
                <a:alpha val="50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784" name="Oval 4783"/>
            <p:cNvSpPr/>
            <p:nvPr/>
          </p:nvSpPr>
          <p:spPr bwMode="auto">
            <a:xfrm>
              <a:off x="7861064" y="3460576"/>
              <a:ext cx="62879" cy="62879"/>
            </a:xfrm>
            <a:prstGeom prst="ellipse">
              <a:avLst/>
            </a:prstGeom>
            <a:solidFill>
              <a:srgbClr val="1A9F2F">
                <a:alpha val="50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785" name="Oval 4784"/>
            <p:cNvSpPr/>
            <p:nvPr/>
          </p:nvSpPr>
          <p:spPr bwMode="auto">
            <a:xfrm>
              <a:off x="7837251" y="3460576"/>
              <a:ext cx="62879" cy="62879"/>
            </a:xfrm>
            <a:prstGeom prst="ellipse">
              <a:avLst/>
            </a:prstGeom>
            <a:solidFill>
              <a:srgbClr val="1A9F2F">
                <a:alpha val="50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786" name="Oval 4785"/>
            <p:cNvSpPr/>
            <p:nvPr/>
          </p:nvSpPr>
          <p:spPr bwMode="auto">
            <a:xfrm>
              <a:off x="7813438" y="3460576"/>
              <a:ext cx="62879" cy="62879"/>
            </a:xfrm>
            <a:prstGeom prst="ellipse">
              <a:avLst/>
            </a:prstGeom>
            <a:solidFill>
              <a:srgbClr val="1A9F2F">
                <a:alpha val="50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787" name="Oval 4786"/>
            <p:cNvSpPr/>
            <p:nvPr/>
          </p:nvSpPr>
          <p:spPr bwMode="auto">
            <a:xfrm>
              <a:off x="7813438" y="3425652"/>
              <a:ext cx="62879" cy="62879"/>
            </a:xfrm>
            <a:prstGeom prst="ellipse">
              <a:avLst/>
            </a:prstGeom>
            <a:solidFill>
              <a:srgbClr val="1A9F2F">
                <a:alpha val="50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788" name="Oval 4787"/>
            <p:cNvSpPr/>
            <p:nvPr/>
          </p:nvSpPr>
          <p:spPr bwMode="auto">
            <a:xfrm>
              <a:off x="7813438" y="3395489"/>
              <a:ext cx="62879" cy="62879"/>
            </a:xfrm>
            <a:prstGeom prst="ellipse">
              <a:avLst/>
            </a:prstGeom>
            <a:solidFill>
              <a:srgbClr val="1A9F2F">
                <a:alpha val="50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789" name="Oval 4788"/>
            <p:cNvSpPr/>
            <p:nvPr/>
          </p:nvSpPr>
          <p:spPr bwMode="auto">
            <a:xfrm>
              <a:off x="7832488" y="3395489"/>
              <a:ext cx="62879" cy="62879"/>
            </a:xfrm>
            <a:prstGeom prst="ellipse">
              <a:avLst/>
            </a:prstGeom>
            <a:solidFill>
              <a:srgbClr val="1A9F2F">
                <a:alpha val="50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790" name="Oval 4789"/>
            <p:cNvSpPr/>
            <p:nvPr/>
          </p:nvSpPr>
          <p:spPr bwMode="auto">
            <a:xfrm>
              <a:off x="7856301" y="3395489"/>
              <a:ext cx="62879" cy="62879"/>
            </a:xfrm>
            <a:prstGeom prst="ellipse">
              <a:avLst/>
            </a:prstGeom>
            <a:solidFill>
              <a:srgbClr val="1A9F2F">
                <a:alpha val="50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791" name="Oval 4790"/>
            <p:cNvSpPr/>
            <p:nvPr/>
          </p:nvSpPr>
          <p:spPr bwMode="auto">
            <a:xfrm>
              <a:off x="7873764" y="3395489"/>
              <a:ext cx="62879" cy="62879"/>
            </a:xfrm>
            <a:prstGeom prst="ellipse">
              <a:avLst/>
            </a:prstGeom>
            <a:solidFill>
              <a:srgbClr val="1A9F2F">
                <a:alpha val="50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792" name="Oval 4791"/>
            <p:cNvSpPr/>
            <p:nvPr/>
          </p:nvSpPr>
          <p:spPr bwMode="auto">
            <a:xfrm>
              <a:off x="7880114" y="3395489"/>
              <a:ext cx="62879" cy="62879"/>
            </a:xfrm>
            <a:prstGeom prst="ellipse">
              <a:avLst/>
            </a:prstGeom>
            <a:solidFill>
              <a:srgbClr val="1A9F2F">
                <a:alpha val="50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793" name="Oval 4792"/>
            <p:cNvSpPr/>
            <p:nvPr/>
          </p:nvSpPr>
          <p:spPr bwMode="auto">
            <a:xfrm>
              <a:off x="7880114" y="3357389"/>
              <a:ext cx="62879" cy="62879"/>
            </a:xfrm>
            <a:prstGeom prst="ellipse">
              <a:avLst/>
            </a:prstGeom>
            <a:solidFill>
              <a:srgbClr val="1A9F2F">
                <a:alpha val="50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794" name="Oval 4793"/>
            <p:cNvSpPr/>
            <p:nvPr/>
          </p:nvSpPr>
          <p:spPr bwMode="auto">
            <a:xfrm>
              <a:off x="7880114" y="3333576"/>
              <a:ext cx="62879" cy="62879"/>
            </a:xfrm>
            <a:prstGeom prst="ellipse">
              <a:avLst/>
            </a:prstGeom>
            <a:solidFill>
              <a:srgbClr val="1A9F2F">
                <a:alpha val="50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795" name="Oval 4794"/>
            <p:cNvSpPr/>
            <p:nvPr/>
          </p:nvSpPr>
          <p:spPr bwMode="auto">
            <a:xfrm>
              <a:off x="7856301" y="3333576"/>
              <a:ext cx="62879" cy="62879"/>
            </a:xfrm>
            <a:prstGeom prst="ellipse">
              <a:avLst/>
            </a:prstGeom>
            <a:solidFill>
              <a:srgbClr val="1A9F2F">
                <a:alpha val="50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796" name="Oval 4795"/>
            <p:cNvSpPr/>
            <p:nvPr/>
          </p:nvSpPr>
          <p:spPr bwMode="auto">
            <a:xfrm>
              <a:off x="7832489" y="3333576"/>
              <a:ext cx="62879" cy="62879"/>
            </a:xfrm>
            <a:prstGeom prst="ellipse">
              <a:avLst/>
            </a:prstGeom>
            <a:solidFill>
              <a:srgbClr val="1A9F2F">
                <a:alpha val="50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797" name="Oval 4796"/>
            <p:cNvSpPr/>
            <p:nvPr/>
          </p:nvSpPr>
          <p:spPr bwMode="auto">
            <a:xfrm>
              <a:off x="7819789" y="3333576"/>
              <a:ext cx="62879" cy="62879"/>
            </a:xfrm>
            <a:prstGeom prst="ellipse">
              <a:avLst/>
            </a:prstGeom>
            <a:solidFill>
              <a:srgbClr val="1A9F2F">
                <a:alpha val="50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798" name="Oval 4797"/>
            <p:cNvSpPr/>
            <p:nvPr/>
          </p:nvSpPr>
          <p:spPr bwMode="auto">
            <a:xfrm>
              <a:off x="7819789" y="3300239"/>
              <a:ext cx="62879" cy="62879"/>
            </a:xfrm>
            <a:prstGeom prst="ellipse">
              <a:avLst/>
            </a:prstGeom>
            <a:solidFill>
              <a:srgbClr val="1A9F2F">
                <a:alpha val="50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799" name="Oval 4798"/>
            <p:cNvSpPr/>
            <p:nvPr/>
          </p:nvSpPr>
          <p:spPr bwMode="auto">
            <a:xfrm>
              <a:off x="7819789" y="3279601"/>
              <a:ext cx="62879" cy="62879"/>
            </a:xfrm>
            <a:prstGeom prst="ellipse">
              <a:avLst/>
            </a:prstGeom>
            <a:solidFill>
              <a:srgbClr val="1A9F2F">
                <a:alpha val="50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800" name="Oval 4799"/>
            <p:cNvSpPr/>
            <p:nvPr/>
          </p:nvSpPr>
          <p:spPr bwMode="auto">
            <a:xfrm>
              <a:off x="7856301" y="3279601"/>
              <a:ext cx="62879" cy="62879"/>
            </a:xfrm>
            <a:prstGeom prst="ellipse">
              <a:avLst/>
            </a:prstGeom>
            <a:solidFill>
              <a:srgbClr val="1A9F2F">
                <a:alpha val="50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801" name="Oval 4800"/>
            <p:cNvSpPr/>
            <p:nvPr/>
          </p:nvSpPr>
          <p:spPr bwMode="auto">
            <a:xfrm>
              <a:off x="7878526" y="3279601"/>
              <a:ext cx="62879" cy="62879"/>
            </a:xfrm>
            <a:prstGeom prst="ellipse">
              <a:avLst/>
            </a:prstGeom>
            <a:solidFill>
              <a:srgbClr val="1A9F2F">
                <a:alpha val="50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802" name="Oval 4801"/>
            <p:cNvSpPr/>
            <p:nvPr/>
          </p:nvSpPr>
          <p:spPr bwMode="auto">
            <a:xfrm>
              <a:off x="7878526" y="3254200"/>
              <a:ext cx="62879" cy="62879"/>
            </a:xfrm>
            <a:prstGeom prst="ellipse">
              <a:avLst/>
            </a:prstGeom>
            <a:solidFill>
              <a:srgbClr val="1A9F2F">
                <a:alpha val="50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803" name="Oval 4802"/>
            <p:cNvSpPr/>
            <p:nvPr/>
          </p:nvSpPr>
          <p:spPr bwMode="auto">
            <a:xfrm>
              <a:off x="7878526" y="3222450"/>
              <a:ext cx="62879" cy="62879"/>
            </a:xfrm>
            <a:prstGeom prst="ellipse">
              <a:avLst/>
            </a:prstGeom>
            <a:solidFill>
              <a:srgbClr val="1A9F2F">
                <a:alpha val="50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804" name="Oval 4803"/>
            <p:cNvSpPr/>
            <p:nvPr/>
          </p:nvSpPr>
          <p:spPr bwMode="auto">
            <a:xfrm>
              <a:off x="7853126" y="3222450"/>
              <a:ext cx="62879" cy="62879"/>
            </a:xfrm>
            <a:prstGeom prst="ellipse">
              <a:avLst/>
            </a:prstGeom>
            <a:solidFill>
              <a:srgbClr val="1A9F2F">
                <a:alpha val="50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805" name="Oval 4804"/>
            <p:cNvSpPr/>
            <p:nvPr/>
          </p:nvSpPr>
          <p:spPr bwMode="auto">
            <a:xfrm>
              <a:off x="7853126" y="3243089"/>
              <a:ext cx="62879" cy="62879"/>
            </a:xfrm>
            <a:prstGeom prst="ellipse">
              <a:avLst/>
            </a:prstGeom>
            <a:solidFill>
              <a:srgbClr val="1A9F2F">
                <a:alpha val="50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806" name="Oval 4805"/>
            <p:cNvSpPr/>
            <p:nvPr/>
          </p:nvSpPr>
          <p:spPr bwMode="auto">
            <a:xfrm>
              <a:off x="7827726" y="3243089"/>
              <a:ext cx="62879" cy="62879"/>
            </a:xfrm>
            <a:prstGeom prst="ellipse">
              <a:avLst/>
            </a:prstGeom>
            <a:solidFill>
              <a:srgbClr val="1A9F2F">
                <a:alpha val="50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807" name="Oval 4806"/>
            <p:cNvSpPr/>
            <p:nvPr/>
          </p:nvSpPr>
          <p:spPr bwMode="auto">
            <a:xfrm>
              <a:off x="7827726" y="3190702"/>
              <a:ext cx="62879" cy="62879"/>
            </a:xfrm>
            <a:prstGeom prst="ellipse">
              <a:avLst/>
            </a:prstGeom>
            <a:solidFill>
              <a:srgbClr val="1A9F2F">
                <a:alpha val="50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808" name="Oval 4807"/>
            <p:cNvSpPr/>
            <p:nvPr/>
          </p:nvSpPr>
          <p:spPr bwMode="auto">
            <a:xfrm>
              <a:off x="7827726" y="3157365"/>
              <a:ext cx="62879" cy="62879"/>
            </a:xfrm>
            <a:prstGeom prst="ellipse">
              <a:avLst/>
            </a:prstGeom>
            <a:solidFill>
              <a:srgbClr val="1A9F2F">
                <a:alpha val="50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809" name="Oval 4808"/>
            <p:cNvSpPr/>
            <p:nvPr/>
          </p:nvSpPr>
          <p:spPr bwMode="auto">
            <a:xfrm>
              <a:off x="7857889" y="3157365"/>
              <a:ext cx="62879" cy="62879"/>
            </a:xfrm>
            <a:prstGeom prst="ellipse">
              <a:avLst/>
            </a:prstGeom>
            <a:solidFill>
              <a:srgbClr val="1A9F2F">
                <a:alpha val="50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810" name="Oval 4809"/>
            <p:cNvSpPr/>
            <p:nvPr/>
          </p:nvSpPr>
          <p:spPr bwMode="auto">
            <a:xfrm>
              <a:off x="7878527" y="3157365"/>
              <a:ext cx="62879" cy="62879"/>
            </a:xfrm>
            <a:prstGeom prst="ellipse">
              <a:avLst/>
            </a:prstGeom>
            <a:solidFill>
              <a:srgbClr val="1A9F2F">
                <a:alpha val="50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811" name="Oval 4810"/>
            <p:cNvSpPr/>
            <p:nvPr/>
          </p:nvSpPr>
          <p:spPr bwMode="auto">
            <a:xfrm>
              <a:off x="7878527" y="3112915"/>
              <a:ext cx="62879" cy="62879"/>
            </a:xfrm>
            <a:prstGeom prst="ellipse">
              <a:avLst/>
            </a:prstGeom>
            <a:solidFill>
              <a:srgbClr val="1A9F2F">
                <a:alpha val="50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812" name="Oval 4811"/>
            <p:cNvSpPr/>
            <p:nvPr/>
          </p:nvSpPr>
          <p:spPr bwMode="auto">
            <a:xfrm>
              <a:off x="7878527" y="3063703"/>
              <a:ext cx="62879" cy="62879"/>
            </a:xfrm>
            <a:prstGeom prst="ellipse">
              <a:avLst/>
            </a:prstGeom>
            <a:solidFill>
              <a:srgbClr val="1A9F2F">
                <a:alpha val="50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813" name="Oval 4812"/>
            <p:cNvSpPr/>
            <p:nvPr/>
          </p:nvSpPr>
          <p:spPr bwMode="auto">
            <a:xfrm>
              <a:off x="7840427" y="3063703"/>
              <a:ext cx="62879" cy="62879"/>
            </a:xfrm>
            <a:prstGeom prst="ellipse">
              <a:avLst/>
            </a:prstGeom>
            <a:solidFill>
              <a:srgbClr val="1A9F2F">
                <a:alpha val="50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814" name="Oval 4813"/>
            <p:cNvSpPr/>
            <p:nvPr/>
          </p:nvSpPr>
          <p:spPr bwMode="auto">
            <a:xfrm>
              <a:off x="7816615" y="3063703"/>
              <a:ext cx="62879" cy="62879"/>
            </a:xfrm>
            <a:prstGeom prst="ellipse">
              <a:avLst/>
            </a:prstGeom>
            <a:solidFill>
              <a:srgbClr val="1A9F2F">
                <a:alpha val="50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815" name="Oval 4814"/>
            <p:cNvSpPr/>
            <p:nvPr/>
          </p:nvSpPr>
          <p:spPr bwMode="auto">
            <a:xfrm>
              <a:off x="7816615" y="3033541"/>
              <a:ext cx="62879" cy="62879"/>
            </a:xfrm>
            <a:prstGeom prst="ellipse">
              <a:avLst/>
            </a:prstGeom>
            <a:solidFill>
              <a:srgbClr val="1A9F2F">
                <a:alpha val="50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816" name="Oval 4815"/>
            <p:cNvSpPr/>
            <p:nvPr/>
          </p:nvSpPr>
          <p:spPr bwMode="auto">
            <a:xfrm>
              <a:off x="7834077" y="3133553"/>
              <a:ext cx="62879" cy="62879"/>
            </a:xfrm>
            <a:prstGeom prst="ellipse">
              <a:avLst/>
            </a:prstGeom>
            <a:solidFill>
              <a:srgbClr val="1A9F2F">
                <a:alpha val="50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817" name="Oval 4816"/>
            <p:cNvSpPr/>
            <p:nvPr/>
          </p:nvSpPr>
          <p:spPr bwMode="auto">
            <a:xfrm>
              <a:off x="7853815" y="2991955"/>
              <a:ext cx="62879" cy="62879"/>
            </a:xfrm>
            <a:prstGeom prst="ellipse">
              <a:avLst/>
            </a:prstGeom>
            <a:solidFill>
              <a:srgbClr val="1A9F2F">
                <a:alpha val="50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818" name="Oval 4817"/>
            <p:cNvSpPr/>
            <p:nvPr/>
          </p:nvSpPr>
          <p:spPr bwMode="auto">
            <a:xfrm>
              <a:off x="7880802" y="2991955"/>
              <a:ext cx="62879" cy="62879"/>
            </a:xfrm>
            <a:prstGeom prst="ellipse">
              <a:avLst/>
            </a:prstGeom>
            <a:solidFill>
              <a:srgbClr val="1A9F2F">
                <a:alpha val="50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819" name="Oval 4818"/>
            <p:cNvSpPr/>
            <p:nvPr/>
          </p:nvSpPr>
          <p:spPr bwMode="auto">
            <a:xfrm>
              <a:off x="7880802" y="2953855"/>
              <a:ext cx="62879" cy="62879"/>
            </a:xfrm>
            <a:prstGeom prst="ellipse">
              <a:avLst/>
            </a:prstGeom>
            <a:solidFill>
              <a:srgbClr val="1A9F2F">
                <a:alpha val="50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820" name="Oval 4819"/>
            <p:cNvSpPr/>
            <p:nvPr/>
          </p:nvSpPr>
          <p:spPr bwMode="auto">
            <a:xfrm>
              <a:off x="7858577" y="2953855"/>
              <a:ext cx="62879" cy="62879"/>
            </a:xfrm>
            <a:prstGeom prst="ellipse">
              <a:avLst/>
            </a:prstGeom>
            <a:solidFill>
              <a:srgbClr val="1A9F2F">
                <a:alpha val="50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821" name="Oval 4820"/>
            <p:cNvSpPr/>
            <p:nvPr/>
          </p:nvSpPr>
          <p:spPr bwMode="auto">
            <a:xfrm>
              <a:off x="7834764" y="2953855"/>
              <a:ext cx="62879" cy="62879"/>
            </a:xfrm>
            <a:prstGeom prst="ellipse">
              <a:avLst/>
            </a:prstGeom>
            <a:solidFill>
              <a:srgbClr val="1A9F2F">
                <a:alpha val="50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822" name="Oval 4821"/>
            <p:cNvSpPr/>
            <p:nvPr/>
          </p:nvSpPr>
          <p:spPr bwMode="auto">
            <a:xfrm>
              <a:off x="7814127" y="2953855"/>
              <a:ext cx="62879" cy="62879"/>
            </a:xfrm>
            <a:prstGeom prst="ellipse">
              <a:avLst/>
            </a:prstGeom>
            <a:solidFill>
              <a:srgbClr val="1A9F2F">
                <a:alpha val="50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823" name="Oval 4822"/>
            <p:cNvSpPr/>
            <p:nvPr/>
          </p:nvSpPr>
          <p:spPr bwMode="auto">
            <a:xfrm>
              <a:off x="7814127" y="2928455"/>
              <a:ext cx="62879" cy="62879"/>
            </a:xfrm>
            <a:prstGeom prst="ellipse">
              <a:avLst/>
            </a:prstGeom>
            <a:solidFill>
              <a:srgbClr val="1A9F2F">
                <a:alpha val="50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824" name="Oval 4823"/>
            <p:cNvSpPr/>
            <p:nvPr/>
          </p:nvSpPr>
          <p:spPr bwMode="auto">
            <a:xfrm>
              <a:off x="7814127" y="2879243"/>
              <a:ext cx="62879" cy="62879"/>
            </a:xfrm>
            <a:prstGeom prst="ellipse">
              <a:avLst/>
            </a:prstGeom>
            <a:solidFill>
              <a:srgbClr val="1A9F2F">
                <a:alpha val="41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825" name="Oval 4824"/>
            <p:cNvSpPr/>
            <p:nvPr/>
          </p:nvSpPr>
          <p:spPr bwMode="auto">
            <a:xfrm>
              <a:off x="7876040" y="2879243"/>
              <a:ext cx="62879" cy="62879"/>
            </a:xfrm>
            <a:prstGeom prst="ellipse">
              <a:avLst/>
            </a:prstGeom>
            <a:solidFill>
              <a:srgbClr val="1A9F2F">
                <a:alpha val="41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826" name="Oval 4825"/>
            <p:cNvSpPr/>
            <p:nvPr/>
          </p:nvSpPr>
          <p:spPr bwMode="auto">
            <a:xfrm>
              <a:off x="7876040" y="2831618"/>
              <a:ext cx="62879" cy="62879"/>
            </a:xfrm>
            <a:prstGeom prst="ellipse">
              <a:avLst/>
            </a:prstGeom>
            <a:solidFill>
              <a:srgbClr val="1A9F2F">
                <a:alpha val="41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827" name="Oval 4826"/>
            <p:cNvSpPr/>
            <p:nvPr/>
          </p:nvSpPr>
          <p:spPr bwMode="auto">
            <a:xfrm>
              <a:off x="7845877" y="2831618"/>
              <a:ext cx="62879" cy="62879"/>
            </a:xfrm>
            <a:prstGeom prst="ellipse">
              <a:avLst/>
            </a:prstGeom>
            <a:solidFill>
              <a:srgbClr val="1A9F2F">
                <a:alpha val="41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828" name="Oval 4827"/>
            <p:cNvSpPr/>
            <p:nvPr/>
          </p:nvSpPr>
          <p:spPr bwMode="auto">
            <a:xfrm>
              <a:off x="7820477" y="2831618"/>
              <a:ext cx="62879" cy="62879"/>
            </a:xfrm>
            <a:prstGeom prst="ellipse">
              <a:avLst/>
            </a:prstGeom>
            <a:solidFill>
              <a:srgbClr val="1A9F2F">
                <a:alpha val="41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829" name="Oval 4828"/>
            <p:cNvSpPr/>
            <p:nvPr/>
          </p:nvSpPr>
          <p:spPr bwMode="auto">
            <a:xfrm>
              <a:off x="7820477" y="2750656"/>
              <a:ext cx="62879" cy="62879"/>
            </a:xfrm>
            <a:prstGeom prst="ellipse">
              <a:avLst/>
            </a:prstGeom>
            <a:solidFill>
              <a:srgbClr val="1A9F2F">
                <a:alpha val="41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830" name="Oval 4829"/>
            <p:cNvSpPr/>
            <p:nvPr/>
          </p:nvSpPr>
          <p:spPr bwMode="auto">
            <a:xfrm>
              <a:off x="7858577" y="2750656"/>
              <a:ext cx="62879" cy="62879"/>
            </a:xfrm>
            <a:prstGeom prst="ellipse">
              <a:avLst/>
            </a:prstGeom>
            <a:solidFill>
              <a:srgbClr val="1A9F2F">
                <a:alpha val="41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831" name="Oval 4830"/>
            <p:cNvSpPr/>
            <p:nvPr/>
          </p:nvSpPr>
          <p:spPr bwMode="auto">
            <a:xfrm>
              <a:off x="7858577" y="2793519"/>
              <a:ext cx="62879" cy="62879"/>
            </a:xfrm>
            <a:prstGeom prst="ellipse">
              <a:avLst/>
            </a:prstGeom>
            <a:solidFill>
              <a:srgbClr val="1A9F2F">
                <a:alpha val="41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832" name="Oval 4831"/>
            <p:cNvSpPr/>
            <p:nvPr/>
          </p:nvSpPr>
          <p:spPr bwMode="auto">
            <a:xfrm>
              <a:off x="7891915" y="2793519"/>
              <a:ext cx="62879" cy="62879"/>
            </a:xfrm>
            <a:prstGeom prst="ellipse">
              <a:avLst/>
            </a:prstGeom>
            <a:solidFill>
              <a:srgbClr val="1A9F2F">
                <a:alpha val="41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833" name="Oval 4832"/>
            <p:cNvSpPr/>
            <p:nvPr/>
          </p:nvSpPr>
          <p:spPr bwMode="auto">
            <a:xfrm>
              <a:off x="7891915" y="2739543"/>
              <a:ext cx="62879" cy="62879"/>
            </a:xfrm>
            <a:prstGeom prst="ellipse">
              <a:avLst/>
            </a:prstGeom>
            <a:solidFill>
              <a:srgbClr val="1A9F2F">
                <a:alpha val="41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834" name="Oval 4833"/>
            <p:cNvSpPr/>
            <p:nvPr/>
          </p:nvSpPr>
          <p:spPr bwMode="auto">
            <a:xfrm>
              <a:off x="7891915" y="2698269"/>
              <a:ext cx="62879" cy="62879"/>
            </a:xfrm>
            <a:prstGeom prst="ellipse">
              <a:avLst/>
            </a:prstGeom>
            <a:solidFill>
              <a:srgbClr val="1A9F2F">
                <a:alpha val="41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835" name="Oval 4834"/>
            <p:cNvSpPr/>
            <p:nvPr/>
          </p:nvSpPr>
          <p:spPr bwMode="auto">
            <a:xfrm>
              <a:off x="7864928" y="2698269"/>
              <a:ext cx="62879" cy="62879"/>
            </a:xfrm>
            <a:prstGeom prst="ellipse">
              <a:avLst/>
            </a:prstGeom>
            <a:solidFill>
              <a:srgbClr val="1A9F2F">
                <a:alpha val="41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836" name="Oval 4835"/>
            <p:cNvSpPr/>
            <p:nvPr/>
          </p:nvSpPr>
          <p:spPr bwMode="auto">
            <a:xfrm>
              <a:off x="7839528" y="2698269"/>
              <a:ext cx="62879" cy="62879"/>
            </a:xfrm>
            <a:prstGeom prst="ellipse">
              <a:avLst/>
            </a:prstGeom>
            <a:solidFill>
              <a:srgbClr val="1A9F2F">
                <a:alpha val="41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837" name="Oval 4836"/>
            <p:cNvSpPr/>
            <p:nvPr/>
          </p:nvSpPr>
          <p:spPr bwMode="auto">
            <a:xfrm>
              <a:off x="7817303" y="2698269"/>
              <a:ext cx="62879" cy="62879"/>
            </a:xfrm>
            <a:prstGeom prst="ellipse">
              <a:avLst/>
            </a:prstGeom>
            <a:solidFill>
              <a:srgbClr val="1A9F2F">
                <a:alpha val="41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838" name="Oval 4837"/>
            <p:cNvSpPr/>
            <p:nvPr/>
          </p:nvSpPr>
          <p:spPr bwMode="auto">
            <a:xfrm>
              <a:off x="7817303" y="2655405"/>
              <a:ext cx="62879" cy="62879"/>
            </a:xfrm>
            <a:prstGeom prst="ellipse">
              <a:avLst/>
            </a:prstGeom>
            <a:solidFill>
              <a:srgbClr val="1A9F2F">
                <a:alpha val="41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839" name="Oval 4838"/>
            <p:cNvSpPr/>
            <p:nvPr/>
          </p:nvSpPr>
          <p:spPr bwMode="auto">
            <a:xfrm>
              <a:off x="7861753" y="2655405"/>
              <a:ext cx="62879" cy="62879"/>
            </a:xfrm>
            <a:prstGeom prst="ellipse">
              <a:avLst/>
            </a:prstGeom>
            <a:solidFill>
              <a:srgbClr val="1A9F2F">
                <a:alpha val="41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840" name="Oval 4839"/>
            <p:cNvSpPr/>
            <p:nvPr/>
          </p:nvSpPr>
          <p:spPr bwMode="auto">
            <a:xfrm>
              <a:off x="7861753" y="2606192"/>
              <a:ext cx="62879" cy="62879"/>
            </a:xfrm>
            <a:prstGeom prst="ellipse">
              <a:avLst/>
            </a:prstGeom>
            <a:solidFill>
              <a:srgbClr val="1A9F2F">
                <a:alpha val="41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841" name="Oval 4840"/>
            <p:cNvSpPr/>
            <p:nvPr/>
          </p:nvSpPr>
          <p:spPr bwMode="auto">
            <a:xfrm>
              <a:off x="7831591" y="2606192"/>
              <a:ext cx="62879" cy="62879"/>
            </a:xfrm>
            <a:prstGeom prst="ellipse">
              <a:avLst/>
            </a:prstGeom>
            <a:solidFill>
              <a:srgbClr val="1A9F2F">
                <a:alpha val="41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842" name="Oval 4841"/>
            <p:cNvSpPr/>
            <p:nvPr/>
          </p:nvSpPr>
          <p:spPr bwMode="auto">
            <a:xfrm>
              <a:off x="7824929" y="2565142"/>
              <a:ext cx="62879" cy="62879"/>
            </a:xfrm>
            <a:prstGeom prst="ellipse">
              <a:avLst/>
            </a:prstGeom>
            <a:solidFill>
              <a:srgbClr val="1A9F2F">
                <a:alpha val="41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843" name="Oval 4842"/>
            <p:cNvSpPr/>
            <p:nvPr/>
          </p:nvSpPr>
          <p:spPr bwMode="auto">
            <a:xfrm>
              <a:off x="7883979" y="2606192"/>
              <a:ext cx="62879" cy="62879"/>
            </a:xfrm>
            <a:prstGeom prst="ellipse">
              <a:avLst/>
            </a:prstGeom>
            <a:solidFill>
              <a:srgbClr val="1A9F2F">
                <a:alpha val="41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844" name="Oval 4843"/>
            <p:cNvSpPr/>
            <p:nvPr/>
          </p:nvSpPr>
          <p:spPr bwMode="auto">
            <a:xfrm>
              <a:off x="7845567" y="2565142"/>
              <a:ext cx="62879" cy="62879"/>
            </a:xfrm>
            <a:prstGeom prst="ellipse">
              <a:avLst/>
            </a:prstGeom>
            <a:solidFill>
              <a:srgbClr val="1A9F2F">
                <a:alpha val="41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845" name="Oval 4844"/>
            <p:cNvSpPr/>
            <p:nvPr/>
          </p:nvSpPr>
          <p:spPr bwMode="auto">
            <a:xfrm>
              <a:off x="7872554" y="2565142"/>
              <a:ext cx="62879" cy="62879"/>
            </a:xfrm>
            <a:prstGeom prst="ellipse">
              <a:avLst/>
            </a:prstGeom>
            <a:solidFill>
              <a:srgbClr val="1A9F2F">
                <a:alpha val="41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846" name="Oval 4845"/>
            <p:cNvSpPr/>
            <p:nvPr/>
          </p:nvSpPr>
          <p:spPr bwMode="auto">
            <a:xfrm>
              <a:off x="7872554" y="2492117"/>
              <a:ext cx="62879" cy="62879"/>
            </a:xfrm>
            <a:prstGeom prst="ellipse">
              <a:avLst/>
            </a:prstGeom>
            <a:solidFill>
              <a:srgbClr val="1A9F2F">
                <a:alpha val="41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847" name="Oval 4846"/>
            <p:cNvSpPr/>
            <p:nvPr/>
          </p:nvSpPr>
          <p:spPr bwMode="auto">
            <a:xfrm>
              <a:off x="7834454" y="2492117"/>
              <a:ext cx="62879" cy="62879"/>
            </a:xfrm>
            <a:prstGeom prst="ellipse">
              <a:avLst/>
            </a:prstGeom>
            <a:solidFill>
              <a:srgbClr val="1A9F2F">
                <a:alpha val="41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848" name="Oval 4847"/>
            <p:cNvSpPr/>
            <p:nvPr/>
          </p:nvSpPr>
          <p:spPr bwMode="auto">
            <a:xfrm>
              <a:off x="7834454" y="2454016"/>
              <a:ext cx="62879" cy="62879"/>
            </a:xfrm>
            <a:prstGeom prst="ellipse">
              <a:avLst/>
            </a:prstGeom>
            <a:solidFill>
              <a:srgbClr val="1A9F2F">
                <a:alpha val="41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849" name="Oval 4848"/>
            <p:cNvSpPr/>
            <p:nvPr/>
          </p:nvSpPr>
          <p:spPr bwMode="auto">
            <a:xfrm>
              <a:off x="7834454" y="2417505"/>
              <a:ext cx="62879" cy="62879"/>
            </a:xfrm>
            <a:prstGeom prst="ellipse">
              <a:avLst/>
            </a:prstGeom>
            <a:solidFill>
              <a:srgbClr val="1A9F2F">
                <a:alpha val="41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850" name="Oval 4849"/>
            <p:cNvSpPr/>
            <p:nvPr/>
          </p:nvSpPr>
          <p:spPr bwMode="auto">
            <a:xfrm>
              <a:off x="7834454" y="2393693"/>
              <a:ext cx="62879" cy="62879"/>
            </a:xfrm>
            <a:prstGeom prst="ellipse">
              <a:avLst/>
            </a:prstGeom>
            <a:solidFill>
              <a:srgbClr val="1A9F2F">
                <a:alpha val="41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851" name="Oval 4850"/>
            <p:cNvSpPr/>
            <p:nvPr/>
          </p:nvSpPr>
          <p:spPr bwMode="auto">
            <a:xfrm>
              <a:off x="7821754" y="2393693"/>
              <a:ext cx="62879" cy="62879"/>
            </a:xfrm>
            <a:prstGeom prst="ellipse">
              <a:avLst/>
            </a:prstGeom>
            <a:solidFill>
              <a:srgbClr val="1A9F2F">
                <a:alpha val="41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852" name="Oval 4851"/>
            <p:cNvSpPr/>
            <p:nvPr/>
          </p:nvSpPr>
          <p:spPr bwMode="auto">
            <a:xfrm>
              <a:off x="7843601" y="2531564"/>
              <a:ext cx="62879" cy="62879"/>
            </a:xfrm>
            <a:prstGeom prst="ellipse">
              <a:avLst/>
            </a:prstGeom>
            <a:solidFill>
              <a:srgbClr val="1A9F2F">
                <a:alpha val="41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853" name="Oval 4852"/>
            <p:cNvSpPr/>
            <p:nvPr/>
          </p:nvSpPr>
          <p:spPr bwMode="auto">
            <a:xfrm>
              <a:off x="7869930" y="2418903"/>
              <a:ext cx="62879" cy="62879"/>
            </a:xfrm>
            <a:prstGeom prst="ellipse">
              <a:avLst/>
            </a:prstGeom>
            <a:solidFill>
              <a:srgbClr val="1A9F2F">
                <a:alpha val="41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854" name="Oval 4853"/>
            <p:cNvSpPr/>
            <p:nvPr/>
          </p:nvSpPr>
          <p:spPr bwMode="auto">
            <a:xfrm>
              <a:off x="7869930" y="2380802"/>
              <a:ext cx="62879" cy="62879"/>
            </a:xfrm>
            <a:prstGeom prst="ellipse">
              <a:avLst/>
            </a:prstGeom>
            <a:solidFill>
              <a:srgbClr val="1A9F2F">
                <a:alpha val="41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855" name="Oval 4854"/>
            <p:cNvSpPr/>
            <p:nvPr/>
          </p:nvSpPr>
          <p:spPr bwMode="auto">
            <a:xfrm>
              <a:off x="7885705" y="2333366"/>
              <a:ext cx="62879" cy="62879"/>
            </a:xfrm>
            <a:prstGeom prst="ellipse">
              <a:avLst/>
            </a:prstGeom>
            <a:solidFill>
              <a:srgbClr val="1A9F2F">
                <a:alpha val="41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856" name="Oval 4855"/>
            <p:cNvSpPr/>
            <p:nvPr/>
          </p:nvSpPr>
          <p:spPr bwMode="auto">
            <a:xfrm>
              <a:off x="7824791" y="2319513"/>
              <a:ext cx="62879" cy="62879"/>
            </a:xfrm>
            <a:prstGeom prst="ellipse">
              <a:avLst/>
            </a:prstGeom>
            <a:solidFill>
              <a:srgbClr val="1A9F2F">
                <a:alpha val="41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857" name="Oval 4856"/>
            <p:cNvSpPr/>
            <p:nvPr/>
          </p:nvSpPr>
          <p:spPr bwMode="auto">
            <a:xfrm>
              <a:off x="7878527" y="2278987"/>
              <a:ext cx="62879" cy="62879"/>
            </a:xfrm>
            <a:prstGeom prst="ellipse">
              <a:avLst/>
            </a:prstGeom>
            <a:solidFill>
              <a:srgbClr val="1A9F2F">
                <a:alpha val="41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858" name="Oval 4857"/>
            <p:cNvSpPr/>
            <p:nvPr/>
          </p:nvSpPr>
          <p:spPr bwMode="auto">
            <a:xfrm>
              <a:off x="7878527" y="2174212"/>
              <a:ext cx="62879" cy="62879"/>
            </a:xfrm>
            <a:prstGeom prst="ellipse">
              <a:avLst/>
            </a:prstGeom>
            <a:solidFill>
              <a:srgbClr val="1A9F2F">
                <a:alpha val="41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859" name="Oval 4858"/>
            <p:cNvSpPr/>
            <p:nvPr/>
          </p:nvSpPr>
          <p:spPr bwMode="auto">
            <a:xfrm>
              <a:off x="7824791" y="2091759"/>
              <a:ext cx="62879" cy="62879"/>
            </a:xfrm>
            <a:prstGeom prst="ellipse">
              <a:avLst/>
            </a:prstGeom>
            <a:solidFill>
              <a:srgbClr val="1A9F2F">
                <a:alpha val="41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860" name="Oval 4859"/>
            <p:cNvSpPr/>
            <p:nvPr/>
          </p:nvSpPr>
          <p:spPr bwMode="auto">
            <a:xfrm>
              <a:off x="7824791" y="2004446"/>
              <a:ext cx="62879" cy="62879"/>
            </a:xfrm>
            <a:prstGeom prst="ellipse">
              <a:avLst/>
            </a:prstGeom>
            <a:solidFill>
              <a:srgbClr val="1A9F2F">
                <a:alpha val="41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861" name="Oval 4860"/>
            <p:cNvSpPr/>
            <p:nvPr/>
          </p:nvSpPr>
          <p:spPr bwMode="auto">
            <a:xfrm>
              <a:off x="7824791" y="1859984"/>
              <a:ext cx="62879" cy="62879"/>
            </a:xfrm>
            <a:prstGeom prst="ellipse">
              <a:avLst/>
            </a:prstGeom>
            <a:solidFill>
              <a:srgbClr val="1A9F2F">
                <a:alpha val="41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862" name="Oval 4861"/>
            <p:cNvSpPr/>
            <p:nvPr/>
          </p:nvSpPr>
          <p:spPr bwMode="auto">
            <a:xfrm>
              <a:off x="8251523" y="4525963"/>
              <a:ext cx="62879" cy="62879"/>
            </a:xfrm>
            <a:prstGeom prst="ellipse">
              <a:avLst/>
            </a:prstGeom>
            <a:solidFill>
              <a:srgbClr val="BA217D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863" name="Oval 4862"/>
            <p:cNvSpPr/>
            <p:nvPr/>
          </p:nvSpPr>
          <p:spPr bwMode="auto">
            <a:xfrm>
              <a:off x="8280098" y="4525963"/>
              <a:ext cx="62879" cy="62879"/>
            </a:xfrm>
            <a:prstGeom prst="ellipse">
              <a:avLst/>
            </a:prstGeom>
            <a:solidFill>
              <a:srgbClr val="BA217D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864" name="Oval 4863"/>
            <p:cNvSpPr/>
            <p:nvPr/>
          </p:nvSpPr>
          <p:spPr bwMode="auto">
            <a:xfrm>
              <a:off x="8292798" y="4525963"/>
              <a:ext cx="62879" cy="62879"/>
            </a:xfrm>
            <a:prstGeom prst="ellipse">
              <a:avLst/>
            </a:prstGeom>
            <a:solidFill>
              <a:srgbClr val="BA217D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865" name="Oval 4864"/>
            <p:cNvSpPr/>
            <p:nvPr/>
          </p:nvSpPr>
          <p:spPr bwMode="auto">
            <a:xfrm>
              <a:off x="8319786" y="4525963"/>
              <a:ext cx="62879" cy="62879"/>
            </a:xfrm>
            <a:prstGeom prst="ellipse">
              <a:avLst/>
            </a:prstGeom>
            <a:solidFill>
              <a:srgbClr val="BA217D">
                <a:alpha val="71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866" name="Oval 4865"/>
            <p:cNvSpPr/>
            <p:nvPr/>
          </p:nvSpPr>
          <p:spPr bwMode="auto">
            <a:xfrm>
              <a:off x="8292798" y="4191002"/>
              <a:ext cx="62879" cy="62879"/>
            </a:xfrm>
            <a:prstGeom prst="ellipse">
              <a:avLst/>
            </a:prstGeom>
            <a:solidFill>
              <a:srgbClr val="BA217D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867" name="Oval 4866"/>
            <p:cNvSpPr/>
            <p:nvPr/>
          </p:nvSpPr>
          <p:spPr bwMode="auto">
            <a:xfrm>
              <a:off x="8319786" y="4191002"/>
              <a:ext cx="62879" cy="62879"/>
            </a:xfrm>
            <a:prstGeom prst="ellipse">
              <a:avLst/>
            </a:prstGeom>
            <a:solidFill>
              <a:srgbClr val="BA217D">
                <a:alpha val="71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868" name="Oval 4867"/>
            <p:cNvSpPr/>
            <p:nvPr/>
          </p:nvSpPr>
          <p:spPr bwMode="auto">
            <a:xfrm>
              <a:off x="8245173" y="4191002"/>
              <a:ext cx="62879" cy="62879"/>
            </a:xfrm>
            <a:prstGeom prst="ellipse">
              <a:avLst/>
            </a:prstGeom>
            <a:solidFill>
              <a:srgbClr val="BA217D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869" name="Oval 4868"/>
            <p:cNvSpPr/>
            <p:nvPr/>
          </p:nvSpPr>
          <p:spPr bwMode="auto">
            <a:xfrm>
              <a:off x="8272161" y="4191002"/>
              <a:ext cx="62879" cy="62879"/>
            </a:xfrm>
            <a:prstGeom prst="ellipse">
              <a:avLst/>
            </a:prstGeom>
            <a:solidFill>
              <a:srgbClr val="BA217D">
                <a:alpha val="71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870" name="Oval 4869"/>
            <p:cNvSpPr/>
            <p:nvPr/>
          </p:nvSpPr>
          <p:spPr bwMode="auto">
            <a:xfrm>
              <a:off x="8251523" y="4124326"/>
              <a:ext cx="62879" cy="62879"/>
            </a:xfrm>
            <a:prstGeom prst="ellipse">
              <a:avLst/>
            </a:prstGeom>
            <a:solidFill>
              <a:srgbClr val="BA217D">
                <a:alpha val="31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871" name="Oval 4870"/>
            <p:cNvSpPr/>
            <p:nvPr/>
          </p:nvSpPr>
          <p:spPr bwMode="auto">
            <a:xfrm>
              <a:off x="8278511" y="4124326"/>
              <a:ext cx="62879" cy="62879"/>
            </a:xfrm>
            <a:prstGeom prst="ellipse">
              <a:avLst/>
            </a:prstGeom>
            <a:solidFill>
              <a:srgbClr val="BA217D">
                <a:alpha val="31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872" name="Oval 4871"/>
            <p:cNvSpPr/>
            <p:nvPr/>
          </p:nvSpPr>
          <p:spPr bwMode="auto">
            <a:xfrm>
              <a:off x="8251523" y="3992931"/>
              <a:ext cx="62879" cy="62879"/>
            </a:xfrm>
            <a:prstGeom prst="ellipse">
              <a:avLst/>
            </a:prstGeom>
            <a:solidFill>
              <a:srgbClr val="BA217D">
                <a:alpha val="71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873" name="Oval 4872"/>
            <p:cNvSpPr/>
            <p:nvPr/>
          </p:nvSpPr>
          <p:spPr bwMode="auto">
            <a:xfrm>
              <a:off x="8272160" y="3992931"/>
              <a:ext cx="62879" cy="62879"/>
            </a:xfrm>
            <a:prstGeom prst="ellipse">
              <a:avLst/>
            </a:prstGeom>
            <a:solidFill>
              <a:srgbClr val="BA217D">
                <a:alpha val="71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874" name="Oval 4873"/>
            <p:cNvSpPr/>
            <p:nvPr/>
          </p:nvSpPr>
          <p:spPr bwMode="auto">
            <a:xfrm>
              <a:off x="8291210" y="3992931"/>
              <a:ext cx="62879" cy="62879"/>
            </a:xfrm>
            <a:prstGeom prst="ellipse">
              <a:avLst/>
            </a:prstGeom>
            <a:solidFill>
              <a:srgbClr val="BA217D">
                <a:alpha val="71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875" name="Oval 4874"/>
            <p:cNvSpPr/>
            <p:nvPr/>
          </p:nvSpPr>
          <p:spPr bwMode="auto">
            <a:xfrm>
              <a:off x="8318197" y="3992931"/>
              <a:ext cx="62879" cy="62879"/>
            </a:xfrm>
            <a:prstGeom prst="ellipse">
              <a:avLst/>
            </a:prstGeom>
            <a:solidFill>
              <a:srgbClr val="BA217D">
                <a:alpha val="71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876" name="Oval 4875"/>
            <p:cNvSpPr/>
            <p:nvPr/>
          </p:nvSpPr>
          <p:spPr bwMode="auto">
            <a:xfrm>
              <a:off x="8257873" y="3932238"/>
              <a:ext cx="62879" cy="62879"/>
            </a:xfrm>
            <a:prstGeom prst="ellipse">
              <a:avLst/>
            </a:prstGeom>
            <a:solidFill>
              <a:srgbClr val="BA217D">
                <a:alpha val="31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877" name="Oval 4876"/>
            <p:cNvSpPr/>
            <p:nvPr/>
          </p:nvSpPr>
          <p:spPr bwMode="auto">
            <a:xfrm>
              <a:off x="8284861" y="3932238"/>
              <a:ext cx="62879" cy="62879"/>
            </a:xfrm>
            <a:prstGeom prst="ellipse">
              <a:avLst/>
            </a:prstGeom>
            <a:solidFill>
              <a:srgbClr val="BA217D">
                <a:alpha val="31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878" name="Oval 4877"/>
            <p:cNvSpPr/>
            <p:nvPr/>
          </p:nvSpPr>
          <p:spPr bwMode="auto">
            <a:xfrm>
              <a:off x="8272160" y="3850055"/>
              <a:ext cx="62879" cy="62879"/>
            </a:xfrm>
            <a:prstGeom prst="ellipse">
              <a:avLst/>
            </a:prstGeom>
            <a:solidFill>
              <a:srgbClr val="BA217D">
                <a:alpha val="71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879" name="Oval 4878"/>
            <p:cNvSpPr/>
            <p:nvPr/>
          </p:nvSpPr>
          <p:spPr bwMode="auto">
            <a:xfrm>
              <a:off x="8291210" y="3850055"/>
              <a:ext cx="62879" cy="62879"/>
            </a:xfrm>
            <a:prstGeom prst="ellipse">
              <a:avLst/>
            </a:prstGeom>
            <a:solidFill>
              <a:srgbClr val="BA217D">
                <a:alpha val="71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880" name="Oval 4879"/>
            <p:cNvSpPr/>
            <p:nvPr/>
          </p:nvSpPr>
          <p:spPr bwMode="auto">
            <a:xfrm>
              <a:off x="8257872" y="3850055"/>
              <a:ext cx="62879" cy="62879"/>
            </a:xfrm>
            <a:prstGeom prst="ellipse">
              <a:avLst/>
            </a:prstGeom>
            <a:solidFill>
              <a:srgbClr val="BA217D">
                <a:alpha val="71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881" name="Oval 4880"/>
            <p:cNvSpPr/>
            <p:nvPr/>
          </p:nvSpPr>
          <p:spPr bwMode="auto">
            <a:xfrm>
              <a:off x="8276922" y="3850055"/>
              <a:ext cx="62879" cy="62879"/>
            </a:xfrm>
            <a:prstGeom prst="ellipse">
              <a:avLst/>
            </a:prstGeom>
            <a:solidFill>
              <a:srgbClr val="BA217D">
                <a:alpha val="71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882" name="Oval 4881"/>
            <p:cNvSpPr/>
            <p:nvPr/>
          </p:nvSpPr>
          <p:spPr bwMode="auto">
            <a:xfrm>
              <a:off x="8292797" y="3850055"/>
              <a:ext cx="62879" cy="62879"/>
            </a:xfrm>
            <a:prstGeom prst="ellipse">
              <a:avLst/>
            </a:prstGeom>
            <a:solidFill>
              <a:srgbClr val="BA217D">
                <a:alpha val="71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883" name="Oval 4882"/>
            <p:cNvSpPr/>
            <p:nvPr/>
          </p:nvSpPr>
          <p:spPr bwMode="auto">
            <a:xfrm>
              <a:off x="8311847" y="3850055"/>
              <a:ext cx="62879" cy="62879"/>
            </a:xfrm>
            <a:prstGeom prst="ellipse">
              <a:avLst/>
            </a:prstGeom>
            <a:solidFill>
              <a:srgbClr val="BA217D">
                <a:alpha val="71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884" name="Oval 4883"/>
            <p:cNvSpPr/>
            <p:nvPr/>
          </p:nvSpPr>
          <p:spPr bwMode="auto">
            <a:xfrm>
              <a:off x="8292797" y="3794492"/>
              <a:ext cx="62879" cy="62879"/>
            </a:xfrm>
            <a:prstGeom prst="ellipse">
              <a:avLst/>
            </a:prstGeom>
            <a:solidFill>
              <a:srgbClr val="BA217D">
                <a:alpha val="85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885" name="Oval 4884"/>
            <p:cNvSpPr/>
            <p:nvPr/>
          </p:nvSpPr>
          <p:spPr bwMode="auto">
            <a:xfrm>
              <a:off x="8311847" y="3794492"/>
              <a:ext cx="62879" cy="62879"/>
            </a:xfrm>
            <a:prstGeom prst="ellipse">
              <a:avLst/>
            </a:prstGeom>
            <a:solidFill>
              <a:srgbClr val="BA217D">
                <a:alpha val="85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886" name="Oval 4885"/>
            <p:cNvSpPr/>
            <p:nvPr/>
          </p:nvSpPr>
          <p:spPr bwMode="auto">
            <a:xfrm>
              <a:off x="8257872" y="3740520"/>
              <a:ext cx="62879" cy="62879"/>
            </a:xfrm>
            <a:prstGeom prst="ellipse">
              <a:avLst/>
            </a:prstGeom>
            <a:solidFill>
              <a:srgbClr val="BA217D">
                <a:alpha val="71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887" name="Oval 4886"/>
            <p:cNvSpPr/>
            <p:nvPr/>
          </p:nvSpPr>
          <p:spPr bwMode="auto">
            <a:xfrm>
              <a:off x="8276922" y="3740520"/>
              <a:ext cx="62879" cy="62879"/>
            </a:xfrm>
            <a:prstGeom prst="ellipse">
              <a:avLst/>
            </a:prstGeom>
            <a:solidFill>
              <a:srgbClr val="BA217D">
                <a:alpha val="71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888" name="Oval 4887"/>
            <p:cNvSpPr/>
            <p:nvPr/>
          </p:nvSpPr>
          <p:spPr bwMode="auto">
            <a:xfrm>
              <a:off x="8295972" y="3740520"/>
              <a:ext cx="62879" cy="62879"/>
            </a:xfrm>
            <a:prstGeom prst="ellipse">
              <a:avLst/>
            </a:prstGeom>
            <a:solidFill>
              <a:srgbClr val="BA217D">
                <a:alpha val="71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889" name="Oval 4888"/>
            <p:cNvSpPr/>
            <p:nvPr/>
          </p:nvSpPr>
          <p:spPr bwMode="auto">
            <a:xfrm>
              <a:off x="8315022" y="3740520"/>
              <a:ext cx="62879" cy="62879"/>
            </a:xfrm>
            <a:prstGeom prst="ellipse">
              <a:avLst/>
            </a:prstGeom>
            <a:solidFill>
              <a:srgbClr val="BA217D">
                <a:alpha val="71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890" name="Oval 4889"/>
            <p:cNvSpPr/>
            <p:nvPr/>
          </p:nvSpPr>
          <p:spPr bwMode="auto">
            <a:xfrm>
              <a:off x="8243585" y="3740520"/>
              <a:ext cx="62879" cy="62879"/>
            </a:xfrm>
            <a:prstGeom prst="ellipse">
              <a:avLst/>
            </a:prstGeom>
            <a:solidFill>
              <a:srgbClr val="BA217D">
                <a:alpha val="71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891" name="Oval 4890"/>
            <p:cNvSpPr/>
            <p:nvPr/>
          </p:nvSpPr>
          <p:spPr bwMode="auto">
            <a:xfrm>
              <a:off x="8261047" y="3794492"/>
              <a:ext cx="62879" cy="62879"/>
            </a:xfrm>
            <a:prstGeom prst="ellipse">
              <a:avLst/>
            </a:prstGeom>
            <a:solidFill>
              <a:srgbClr val="BA217D">
                <a:alpha val="85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892" name="Oval 4891"/>
            <p:cNvSpPr/>
            <p:nvPr/>
          </p:nvSpPr>
          <p:spPr bwMode="auto">
            <a:xfrm>
              <a:off x="8295972" y="3673845"/>
              <a:ext cx="62879" cy="62879"/>
            </a:xfrm>
            <a:prstGeom prst="ellipse">
              <a:avLst/>
            </a:prstGeom>
            <a:solidFill>
              <a:srgbClr val="BA217D">
                <a:alpha val="71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893" name="Oval 4892"/>
            <p:cNvSpPr/>
            <p:nvPr/>
          </p:nvSpPr>
          <p:spPr bwMode="auto">
            <a:xfrm>
              <a:off x="8315022" y="3673845"/>
              <a:ext cx="62879" cy="62879"/>
            </a:xfrm>
            <a:prstGeom prst="ellipse">
              <a:avLst/>
            </a:prstGeom>
            <a:solidFill>
              <a:srgbClr val="BA217D">
                <a:alpha val="71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894" name="Oval 4893"/>
            <p:cNvSpPr/>
            <p:nvPr/>
          </p:nvSpPr>
          <p:spPr bwMode="auto">
            <a:xfrm>
              <a:off x="8259459" y="3673845"/>
              <a:ext cx="62879" cy="62879"/>
            </a:xfrm>
            <a:prstGeom prst="ellipse">
              <a:avLst/>
            </a:prstGeom>
            <a:solidFill>
              <a:srgbClr val="BA217D">
                <a:alpha val="71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895" name="Oval 4894"/>
            <p:cNvSpPr/>
            <p:nvPr/>
          </p:nvSpPr>
          <p:spPr bwMode="auto">
            <a:xfrm>
              <a:off x="8278509" y="3673845"/>
              <a:ext cx="62879" cy="62879"/>
            </a:xfrm>
            <a:prstGeom prst="ellipse">
              <a:avLst/>
            </a:prstGeom>
            <a:solidFill>
              <a:srgbClr val="BA217D">
                <a:alpha val="71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896" name="Oval 4895"/>
            <p:cNvSpPr/>
            <p:nvPr/>
          </p:nvSpPr>
          <p:spPr bwMode="auto">
            <a:xfrm>
              <a:off x="8259459" y="3653207"/>
              <a:ext cx="62879" cy="62879"/>
            </a:xfrm>
            <a:prstGeom prst="ellipse">
              <a:avLst/>
            </a:prstGeom>
            <a:solidFill>
              <a:srgbClr val="BA217D">
                <a:alpha val="71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897" name="Oval 4896"/>
            <p:cNvSpPr/>
            <p:nvPr/>
          </p:nvSpPr>
          <p:spPr bwMode="auto">
            <a:xfrm>
              <a:off x="8278509" y="3653207"/>
              <a:ext cx="62879" cy="62879"/>
            </a:xfrm>
            <a:prstGeom prst="ellipse">
              <a:avLst/>
            </a:prstGeom>
            <a:solidFill>
              <a:srgbClr val="BA217D">
                <a:alpha val="71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898" name="Oval 4897"/>
            <p:cNvSpPr/>
            <p:nvPr/>
          </p:nvSpPr>
          <p:spPr bwMode="auto">
            <a:xfrm>
              <a:off x="8259459" y="3580182"/>
              <a:ext cx="62879" cy="62879"/>
            </a:xfrm>
            <a:prstGeom prst="ellipse">
              <a:avLst/>
            </a:prstGeom>
            <a:solidFill>
              <a:srgbClr val="BA217D">
                <a:alpha val="71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899" name="Oval 4898"/>
            <p:cNvSpPr/>
            <p:nvPr/>
          </p:nvSpPr>
          <p:spPr bwMode="auto">
            <a:xfrm>
              <a:off x="8278509" y="3580182"/>
              <a:ext cx="62879" cy="62879"/>
            </a:xfrm>
            <a:prstGeom prst="ellipse">
              <a:avLst/>
            </a:prstGeom>
            <a:solidFill>
              <a:srgbClr val="BA217D">
                <a:alpha val="71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900" name="Oval 4899"/>
            <p:cNvSpPr/>
            <p:nvPr/>
          </p:nvSpPr>
          <p:spPr bwMode="auto">
            <a:xfrm>
              <a:off x="8299147" y="3580182"/>
              <a:ext cx="62879" cy="62879"/>
            </a:xfrm>
            <a:prstGeom prst="ellipse">
              <a:avLst/>
            </a:prstGeom>
            <a:solidFill>
              <a:srgbClr val="BA217D">
                <a:alpha val="71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901" name="Oval 4900"/>
            <p:cNvSpPr/>
            <p:nvPr/>
          </p:nvSpPr>
          <p:spPr bwMode="auto">
            <a:xfrm>
              <a:off x="8318197" y="3580182"/>
              <a:ext cx="62879" cy="62879"/>
            </a:xfrm>
            <a:prstGeom prst="ellipse">
              <a:avLst/>
            </a:prstGeom>
            <a:solidFill>
              <a:srgbClr val="BA217D">
                <a:alpha val="71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902" name="Oval 4901"/>
            <p:cNvSpPr/>
            <p:nvPr/>
          </p:nvSpPr>
          <p:spPr bwMode="auto">
            <a:xfrm>
              <a:off x="8299147" y="3607169"/>
              <a:ext cx="62879" cy="62879"/>
            </a:xfrm>
            <a:prstGeom prst="ellipse">
              <a:avLst/>
            </a:prstGeom>
            <a:solidFill>
              <a:srgbClr val="BA217D">
                <a:alpha val="71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903" name="Oval 4902"/>
            <p:cNvSpPr/>
            <p:nvPr/>
          </p:nvSpPr>
          <p:spPr bwMode="auto">
            <a:xfrm>
              <a:off x="8318197" y="3607169"/>
              <a:ext cx="62879" cy="62879"/>
            </a:xfrm>
            <a:prstGeom prst="ellipse">
              <a:avLst/>
            </a:prstGeom>
            <a:solidFill>
              <a:srgbClr val="BA217D">
                <a:alpha val="71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904" name="Oval 4903"/>
            <p:cNvSpPr/>
            <p:nvPr/>
          </p:nvSpPr>
          <p:spPr bwMode="auto">
            <a:xfrm>
              <a:off x="8299147" y="3521444"/>
              <a:ext cx="62879" cy="62879"/>
            </a:xfrm>
            <a:prstGeom prst="ellipse">
              <a:avLst/>
            </a:prstGeom>
            <a:solidFill>
              <a:srgbClr val="BA217D">
                <a:alpha val="71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905" name="Oval 4904"/>
            <p:cNvSpPr/>
            <p:nvPr/>
          </p:nvSpPr>
          <p:spPr bwMode="auto">
            <a:xfrm>
              <a:off x="8318197" y="3521444"/>
              <a:ext cx="62879" cy="62879"/>
            </a:xfrm>
            <a:prstGeom prst="ellipse">
              <a:avLst/>
            </a:prstGeom>
            <a:solidFill>
              <a:srgbClr val="BA217D">
                <a:alpha val="71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906" name="Oval 4905"/>
            <p:cNvSpPr/>
            <p:nvPr/>
          </p:nvSpPr>
          <p:spPr bwMode="auto">
            <a:xfrm>
              <a:off x="8259460" y="3521444"/>
              <a:ext cx="62879" cy="62879"/>
            </a:xfrm>
            <a:prstGeom prst="ellipse">
              <a:avLst/>
            </a:prstGeom>
            <a:solidFill>
              <a:srgbClr val="BA217D">
                <a:alpha val="71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907" name="Oval 4906"/>
            <p:cNvSpPr/>
            <p:nvPr/>
          </p:nvSpPr>
          <p:spPr bwMode="auto">
            <a:xfrm>
              <a:off x="8278510" y="3521444"/>
              <a:ext cx="62879" cy="62879"/>
            </a:xfrm>
            <a:prstGeom prst="ellipse">
              <a:avLst/>
            </a:prstGeom>
            <a:solidFill>
              <a:srgbClr val="BA217D">
                <a:alpha val="71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908" name="Oval 4907"/>
            <p:cNvSpPr/>
            <p:nvPr/>
          </p:nvSpPr>
          <p:spPr bwMode="auto">
            <a:xfrm>
              <a:off x="8237235" y="3521444"/>
              <a:ext cx="62879" cy="62879"/>
            </a:xfrm>
            <a:prstGeom prst="ellipse">
              <a:avLst/>
            </a:prstGeom>
            <a:solidFill>
              <a:srgbClr val="BA217D">
                <a:alpha val="71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909" name="Oval 4908"/>
            <p:cNvSpPr/>
            <p:nvPr/>
          </p:nvSpPr>
          <p:spPr bwMode="auto">
            <a:xfrm>
              <a:off x="8256285" y="3521444"/>
              <a:ext cx="62879" cy="62879"/>
            </a:xfrm>
            <a:prstGeom prst="ellipse">
              <a:avLst/>
            </a:prstGeom>
            <a:solidFill>
              <a:srgbClr val="BA217D">
                <a:alpha val="71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910" name="Oval 4909"/>
            <p:cNvSpPr/>
            <p:nvPr/>
          </p:nvSpPr>
          <p:spPr bwMode="auto">
            <a:xfrm>
              <a:off x="8251522" y="3521444"/>
              <a:ext cx="62879" cy="62879"/>
            </a:xfrm>
            <a:prstGeom prst="ellipse">
              <a:avLst/>
            </a:prstGeom>
            <a:solidFill>
              <a:srgbClr val="BA217D">
                <a:alpha val="71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911" name="Oval 4910"/>
            <p:cNvSpPr/>
            <p:nvPr/>
          </p:nvSpPr>
          <p:spPr bwMode="auto">
            <a:xfrm>
              <a:off x="8270572" y="3521444"/>
              <a:ext cx="62879" cy="62879"/>
            </a:xfrm>
            <a:prstGeom prst="ellipse">
              <a:avLst/>
            </a:prstGeom>
            <a:solidFill>
              <a:srgbClr val="BA217D">
                <a:alpha val="71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912" name="Oval 4911"/>
            <p:cNvSpPr/>
            <p:nvPr/>
          </p:nvSpPr>
          <p:spPr bwMode="auto">
            <a:xfrm>
              <a:off x="8251522" y="3457944"/>
              <a:ext cx="62879" cy="62879"/>
            </a:xfrm>
            <a:prstGeom prst="ellipse">
              <a:avLst/>
            </a:prstGeom>
            <a:solidFill>
              <a:srgbClr val="BA217D">
                <a:alpha val="71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913" name="Oval 4912"/>
            <p:cNvSpPr/>
            <p:nvPr/>
          </p:nvSpPr>
          <p:spPr bwMode="auto">
            <a:xfrm>
              <a:off x="8270572" y="3457944"/>
              <a:ext cx="62879" cy="62879"/>
            </a:xfrm>
            <a:prstGeom prst="ellipse">
              <a:avLst/>
            </a:prstGeom>
            <a:solidFill>
              <a:srgbClr val="BA217D">
                <a:alpha val="71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914" name="Oval 4913"/>
            <p:cNvSpPr/>
            <p:nvPr/>
          </p:nvSpPr>
          <p:spPr bwMode="auto">
            <a:xfrm>
              <a:off x="8275334" y="3457944"/>
              <a:ext cx="62879" cy="62879"/>
            </a:xfrm>
            <a:prstGeom prst="ellipse">
              <a:avLst/>
            </a:prstGeom>
            <a:solidFill>
              <a:srgbClr val="BA217D">
                <a:alpha val="71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915" name="Oval 4914"/>
            <p:cNvSpPr/>
            <p:nvPr/>
          </p:nvSpPr>
          <p:spPr bwMode="auto">
            <a:xfrm>
              <a:off x="8294384" y="3457944"/>
              <a:ext cx="62879" cy="62879"/>
            </a:xfrm>
            <a:prstGeom prst="ellipse">
              <a:avLst/>
            </a:prstGeom>
            <a:solidFill>
              <a:srgbClr val="BA217D">
                <a:alpha val="71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916" name="Oval 4915"/>
            <p:cNvSpPr/>
            <p:nvPr/>
          </p:nvSpPr>
          <p:spPr bwMode="auto">
            <a:xfrm>
              <a:off x="8300734" y="3457944"/>
              <a:ext cx="62879" cy="62879"/>
            </a:xfrm>
            <a:prstGeom prst="ellipse">
              <a:avLst/>
            </a:prstGeom>
            <a:solidFill>
              <a:srgbClr val="BA217D">
                <a:alpha val="71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917" name="Oval 4916"/>
            <p:cNvSpPr/>
            <p:nvPr/>
          </p:nvSpPr>
          <p:spPr bwMode="auto">
            <a:xfrm>
              <a:off x="8319784" y="3457944"/>
              <a:ext cx="62879" cy="62879"/>
            </a:xfrm>
            <a:prstGeom prst="ellipse">
              <a:avLst/>
            </a:prstGeom>
            <a:solidFill>
              <a:srgbClr val="BA217D">
                <a:alpha val="71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918" name="Oval 4917"/>
            <p:cNvSpPr/>
            <p:nvPr/>
          </p:nvSpPr>
          <p:spPr bwMode="auto">
            <a:xfrm>
              <a:off x="8300734" y="3405558"/>
              <a:ext cx="62879" cy="62879"/>
            </a:xfrm>
            <a:prstGeom prst="ellipse">
              <a:avLst/>
            </a:prstGeom>
            <a:solidFill>
              <a:srgbClr val="BA217D">
                <a:alpha val="71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919" name="Oval 4918"/>
            <p:cNvSpPr/>
            <p:nvPr/>
          </p:nvSpPr>
          <p:spPr bwMode="auto">
            <a:xfrm>
              <a:off x="8319784" y="3405558"/>
              <a:ext cx="62879" cy="62879"/>
            </a:xfrm>
            <a:prstGeom prst="ellipse">
              <a:avLst/>
            </a:prstGeom>
            <a:solidFill>
              <a:srgbClr val="BA217D">
                <a:alpha val="71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920" name="Oval 4919"/>
            <p:cNvSpPr/>
            <p:nvPr/>
          </p:nvSpPr>
          <p:spPr bwMode="auto">
            <a:xfrm>
              <a:off x="8273747" y="3405558"/>
              <a:ext cx="62879" cy="62879"/>
            </a:xfrm>
            <a:prstGeom prst="ellipse">
              <a:avLst/>
            </a:prstGeom>
            <a:solidFill>
              <a:srgbClr val="BA217D">
                <a:alpha val="71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921" name="Oval 4920"/>
            <p:cNvSpPr/>
            <p:nvPr/>
          </p:nvSpPr>
          <p:spPr bwMode="auto">
            <a:xfrm>
              <a:off x="8292797" y="3405558"/>
              <a:ext cx="62879" cy="62879"/>
            </a:xfrm>
            <a:prstGeom prst="ellipse">
              <a:avLst/>
            </a:prstGeom>
            <a:solidFill>
              <a:srgbClr val="BA217D">
                <a:alpha val="71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922" name="Oval 4921"/>
            <p:cNvSpPr/>
            <p:nvPr/>
          </p:nvSpPr>
          <p:spPr bwMode="auto">
            <a:xfrm>
              <a:off x="8254697" y="3405558"/>
              <a:ext cx="62879" cy="62879"/>
            </a:xfrm>
            <a:prstGeom prst="ellipse">
              <a:avLst/>
            </a:prstGeom>
            <a:solidFill>
              <a:srgbClr val="BA217D">
                <a:alpha val="71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923" name="Oval 4922"/>
            <p:cNvSpPr/>
            <p:nvPr/>
          </p:nvSpPr>
          <p:spPr bwMode="auto">
            <a:xfrm>
              <a:off x="8273747" y="3405558"/>
              <a:ext cx="62879" cy="62879"/>
            </a:xfrm>
            <a:prstGeom prst="ellipse">
              <a:avLst/>
            </a:prstGeom>
            <a:solidFill>
              <a:srgbClr val="BA217D">
                <a:alpha val="71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924" name="Oval 4923"/>
            <p:cNvSpPr/>
            <p:nvPr/>
          </p:nvSpPr>
          <p:spPr bwMode="auto">
            <a:xfrm>
              <a:off x="8254697" y="3362694"/>
              <a:ext cx="62879" cy="62879"/>
            </a:xfrm>
            <a:prstGeom prst="ellipse">
              <a:avLst/>
            </a:prstGeom>
            <a:solidFill>
              <a:srgbClr val="BA217D">
                <a:alpha val="71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925" name="Oval 4924"/>
            <p:cNvSpPr/>
            <p:nvPr/>
          </p:nvSpPr>
          <p:spPr bwMode="auto">
            <a:xfrm>
              <a:off x="8273747" y="3362694"/>
              <a:ext cx="62879" cy="62879"/>
            </a:xfrm>
            <a:prstGeom prst="ellipse">
              <a:avLst/>
            </a:prstGeom>
            <a:solidFill>
              <a:srgbClr val="BA217D">
                <a:alpha val="71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926" name="Oval 4925"/>
            <p:cNvSpPr/>
            <p:nvPr/>
          </p:nvSpPr>
          <p:spPr bwMode="auto">
            <a:xfrm>
              <a:off x="8284860" y="3362694"/>
              <a:ext cx="62879" cy="62879"/>
            </a:xfrm>
            <a:prstGeom prst="ellipse">
              <a:avLst/>
            </a:prstGeom>
            <a:solidFill>
              <a:srgbClr val="BA217D">
                <a:alpha val="71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927" name="Oval 4926"/>
            <p:cNvSpPr/>
            <p:nvPr/>
          </p:nvSpPr>
          <p:spPr bwMode="auto">
            <a:xfrm>
              <a:off x="8303910" y="3362694"/>
              <a:ext cx="62879" cy="62879"/>
            </a:xfrm>
            <a:prstGeom prst="ellipse">
              <a:avLst/>
            </a:prstGeom>
            <a:solidFill>
              <a:srgbClr val="BA217D">
                <a:alpha val="71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928" name="Oval 4927"/>
            <p:cNvSpPr/>
            <p:nvPr/>
          </p:nvSpPr>
          <p:spPr bwMode="auto">
            <a:xfrm>
              <a:off x="8284860" y="3315069"/>
              <a:ext cx="62879" cy="62879"/>
            </a:xfrm>
            <a:prstGeom prst="ellipse">
              <a:avLst/>
            </a:prstGeom>
            <a:solidFill>
              <a:srgbClr val="BA217D">
                <a:alpha val="71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929" name="Oval 4928"/>
            <p:cNvSpPr/>
            <p:nvPr/>
          </p:nvSpPr>
          <p:spPr bwMode="auto">
            <a:xfrm>
              <a:off x="8303910" y="3315069"/>
              <a:ext cx="62879" cy="62879"/>
            </a:xfrm>
            <a:prstGeom prst="ellipse">
              <a:avLst/>
            </a:prstGeom>
            <a:solidFill>
              <a:srgbClr val="BA217D">
                <a:alpha val="71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930" name="Oval 4929"/>
            <p:cNvSpPr/>
            <p:nvPr/>
          </p:nvSpPr>
          <p:spPr bwMode="auto">
            <a:xfrm>
              <a:off x="8245172" y="3315069"/>
              <a:ext cx="62879" cy="62879"/>
            </a:xfrm>
            <a:prstGeom prst="ellipse">
              <a:avLst/>
            </a:prstGeom>
            <a:solidFill>
              <a:srgbClr val="BA217D">
                <a:alpha val="71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931" name="Oval 4930"/>
            <p:cNvSpPr/>
            <p:nvPr/>
          </p:nvSpPr>
          <p:spPr bwMode="auto">
            <a:xfrm>
              <a:off x="8264222" y="3315069"/>
              <a:ext cx="62879" cy="62879"/>
            </a:xfrm>
            <a:prstGeom prst="ellipse">
              <a:avLst/>
            </a:prstGeom>
            <a:solidFill>
              <a:srgbClr val="BA217D">
                <a:alpha val="71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932" name="Oval 4931"/>
            <p:cNvSpPr/>
            <p:nvPr/>
          </p:nvSpPr>
          <p:spPr bwMode="auto">
            <a:xfrm>
              <a:off x="8245172" y="3262680"/>
              <a:ext cx="62879" cy="62879"/>
            </a:xfrm>
            <a:prstGeom prst="ellipse">
              <a:avLst/>
            </a:prstGeom>
            <a:solidFill>
              <a:srgbClr val="BA217D">
                <a:alpha val="71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933" name="Oval 4932"/>
            <p:cNvSpPr/>
            <p:nvPr/>
          </p:nvSpPr>
          <p:spPr bwMode="auto">
            <a:xfrm>
              <a:off x="8264222" y="3262680"/>
              <a:ext cx="62879" cy="62879"/>
            </a:xfrm>
            <a:prstGeom prst="ellipse">
              <a:avLst/>
            </a:prstGeom>
            <a:solidFill>
              <a:srgbClr val="BA217D">
                <a:alpha val="71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934" name="Oval 4933"/>
            <p:cNvSpPr/>
            <p:nvPr/>
          </p:nvSpPr>
          <p:spPr bwMode="auto">
            <a:xfrm>
              <a:off x="8280097" y="3262680"/>
              <a:ext cx="62879" cy="62879"/>
            </a:xfrm>
            <a:prstGeom prst="ellipse">
              <a:avLst/>
            </a:prstGeom>
            <a:solidFill>
              <a:srgbClr val="BA217D">
                <a:alpha val="71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935" name="Oval 4934"/>
            <p:cNvSpPr/>
            <p:nvPr/>
          </p:nvSpPr>
          <p:spPr bwMode="auto">
            <a:xfrm>
              <a:off x="8299147" y="3262680"/>
              <a:ext cx="62879" cy="62879"/>
            </a:xfrm>
            <a:prstGeom prst="ellipse">
              <a:avLst/>
            </a:prstGeom>
            <a:solidFill>
              <a:srgbClr val="BA217D">
                <a:alpha val="71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936" name="Oval 4935"/>
            <p:cNvSpPr/>
            <p:nvPr/>
          </p:nvSpPr>
          <p:spPr bwMode="auto">
            <a:xfrm>
              <a:off x="8292797" y="3262680"/>
              <a:ext cx="62879" cy="62879"/>
            </a:xfrm>
            <a:prstGeom prst="ellipse">
              <a:avLst/>
            </a:prstGeom>
            <a:solidFill>
              <a:srgbClr val="BA217D">
                <a:alpha val="71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937" name="Oval 4936"/>
            <p:cNvSpPr/>
            <p:nvPr/>
          </p:nvSpPr>
          <p:spPr bwMode="auto">
            <a:xfrm>
              <a:off x="8311847" y="3262680"/>
              <a:ext cx="62879" cy="62879"/>
            </a:xfrm>
            <a:prstGeom prst="ellipse">
              <a:avLst/>
            </a:prstGeom>
            <a:solidFill>
              <a:srgbClr val="BA217D">
                <a:alpha val="71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938" name="Oval 4937"/>
            <p:cNvSpPr/>
            <p:nvPr/>
          </p:nvSpPr>
          <p:spPr bwMode="auto">
            <a:xfrm>
              <a:off x="8281684" y="3215056"/>
              <a:ext cx="62879" cy="62879"/>
            </a:xfrm>
            <a:prstGeom prst="ellipse">
              <a:avLst/>
            </a:prstGeom>
            <a:solidFill>
              <a:srgbClr val="BA217D">
                <a:alpha val="71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939" name="Oval 4938"/>
            <p:cNvSpPr/>
            <p:nvPr/>
          </p:nvSpPr>
          <p:spPr bwMode="auto">
            <a:xfrm>
              <a:off x="8300734" y="3215056"/>
              <a:ext cx="62879" cy="62879"/>
            </a:xfrm>
            <a:prstGeom prst="ellipse">
              <a:avLst/>
            </a:prstGeom>
            <a:solidFill>
              <a:srgbClr val="BA217D">
                <a:alpha val="71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940" name="Oval 4939"/>
            <p:cNvSpPr/>
            <p:nvPr/>
          </p:nvSpPr>
          <p:spPr bwMode="auto">
            <a:xfrm>
              <a:off x="8251521" y="3215056"/>
              <a:ext cx="62879" cy="62879"/>
            </a:xfrm>
            <a:prstGeom prst="ellipse">
              <a:avLst/>
            </a:prstGeom>
            <a:solidFill>
              <a:srgbClr val="BA217D">
                <a:alpha val="71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941" name="Oval 4940"/>
            <p:cNvSpPr/>
            <p:nvPr/>
          </p:nvSpPr>
          <p:spPr bwMode="auto">
            <a:xfrm>
              <a:off x="8270571" y="3215056"/>
              <a:ext cx="62879" cy="62879"/>
            </a:xfrm>
            <a:prstGeom prst="ellipse">
              <a:avLst/>
            </a:prstGeom>
            <a:solidFill>
              <a:srgbClr val="BA217D">
                <a:alpha val="71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942" name="Oval 4941"/>
            <p:cNvSpPr/>
            <p:nvPr/>
          </p:nvSpPr>
          <p:spPr bwMode="auto">
            <a:xfrm>
              <a:off x="8251521" y="3146793"/>
              <a:ext cx="62879" cy="62879"/>
            </a:xfrm>
            <a:prstGeom prst="ellipse">
              <a:avLst/>
            </a:prstGeom>
            <a:solidFill>
              <a:srgbClr val="BA217D">
                <a:alpha val="71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943" name="Oval 4942"/>
            <p:cNvSpPr/>
            <p:nvPr/>
          </p:nvSpPr>
          <p:spPr bwMode="auto">
            <a:xfrm>
              <a:off x="8270571" y="3146793"/>
              <a:ext cx="62879" cy="62879"/>
            </a:xfrm>
            <a:prstGeom prst="ellipse">
              <a:avLst/>
            </a:prstGeom>
            <a:solidFill>
              <a:srgbClr val="BA217D">
                <a:alpha val="71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944" name="Oval 4943"/>
            <p:cNvSpPr/>
            <p:nvPr/>
          </p:nvSpPr>
          <p:spPr bwMode="auto">
            <a:xfrm>
              <a:off x="8251521" y="3169018"/>
              <a:ext cx="62879" cy="62879"/>
            </a:xfrm>
            <a:prstGeom prst="ellipse">
              <a:avLst/>
            </a:prstGeom>
            <a:solidFill>
              <a:srgbClr val="BA217D">
                <a:alpha val="71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945" name="Oval 4944"/>
            <p:cNvSpPr/>
            <p:nvPr/>
          </p:nvSpPr>
          <p:spPr bwMode="auto">
            <a:xfrm>
              <a:off x="8270571" y="3169018"/>
              <a:ext cx="62879" cy="62879"/>
            </a:xfrm>
            <a:prstGeom prst="ellipse">
              <a:avLst/>
            </a:prstGeom>
            <a:solidFill>
              <a:srgbClr val="BA217D">
                <a:alpha val="71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946" name="Oval 4945"/>
            <p:cNvSpPr/>
            <p:nvPr/>
          </p:nvSpPr>
          <p:spPr bwMode="auto">
            <a:xfrm>
              <a:off x="8281684" y="3169018"/>
              <a:ext cx="62879" cy="62879"/>
            </a:xfrm>
            <a:prstGeom prst="ellipse">
              <a:avLst/>
            </a:prstGeom>
            <a:solidFill>
              <a:srgbClr val="BA217D">
                <a:alpha val="71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947" name="Oval 4946"/>
            <p:cNvSpPr/>
            <p:nvPr/>
          </p:nvSpPr>
          <p:spPr bwMode="auto">
            <a:xfrm>
              <a:off x="8300734" y="3169018"/>
              <a:ext cx="62879" cy="62879"/>
            </a:xfrm>
            <a:prstGeom prst="ellipse">
              <a:avLst/>
            </a:prstGeom>
            <a:solidFill>
              <a:srgbClr val="BA217D">
                <a:alpha val="71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948" name="Oval 4947"/>
            <p:cNvSpPr/>
            <p:nvPr/>
          </p:nvSpPr>
          <p:spPr bwMode="auto">
            <a:xfrm>
              <a:off x="8281684" y="3124568"/>
              <a:ext cx="62879" cy="62879"/>
            </a:xfrm>
            <a:prstGeom prst="ellipse">
              <a:avLst/>
            </a:prstGeom>
            <a:solidFill>
              <a:srgbClr val="BA217D">
                <a:alpha val="71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949" name="Oval 4948"/>
            <p:cNvSpPr/>
            <p:nvPr/>
          </p:nvSpPr>
          <p:spPr bwMode="auto">
            <a:xfrm>
              <a:off x="8300734" y="3124568"/>
              <a:ext cx="62879" cy="62879"/>
            </a:xfrm>
            <a:prstGeom prst="ellipse">
              <a:avLst/>
            </a:prstGeom>
            <a:solidFill>
              <a:srgbClr val="BA217D">
                <a:alpha val="71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950" name="Oval 4949"/>
            <p:cNvSpPr/>
            <p:nvPr/>
          </p:nvSpPr>
          <p:spPr bwMode="auto">
            <a:xfrm>
              <a:off x="8257871" y="3075356"/>
              <a:ext cx="62879" cy="62879"/>
            </a:xfrm>
            <a:prstGeom prst="ellipse">
              <a:avLst/>
            </a:prstGeom>
            <a:solidFill>
              <a:srgbClr val="BA217D">
                <a:alpha val="71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951" name="Oval 4950"/>
            <p:cNvSpPr/>
            <p:nvPr/>
          </p:nvSpPr>
          <p:spPr bwMode="auto">
            <a:xfrm>
              <a:off x="8276921" y="3075356"/>
              <a:ext cx="62879" cy="62879"/>
            </a:xfrm>
            <a:prstGeom prst="ellipse">
              <a:avLst/>
            </a:prstGeom>
            <a:solidFill>
              <a:srgbClr val="BA217D">
                <a:alpha val="71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952" name="Oval 4951"/>
            <p:cNvSpPr/>
            <p:nvPr/>
          </p:nvSpPr>
          <p:spPr bwMode="auto">
            <a:xfrm>
              <a:off x="8292796" y="3075356"/>
              <a:ext cx="62879" cy="62879"/>
            </a:xfrm>
            <a:prstGeom prst="ellipse">
              <a:avLst/>
            </a:prstGeom>
            <a:solidFill>
              <a:srgbClr val="BA217D">
                <a:alpha val="71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953" name="Oval 4952"/>
            <p:cNvSpPr/>
            <p:nvPr/>
          </p:nvSpPr>
          <p:spPr bwMode="auto">
            <a:xfrm>
              <a:off x="8311846" y="3075356"/>
              <a:ext cx="62879" cy="62879"/>
            </a:xfrm>
            <a:prstGeom prst="ellipse">
              <a:avLst/>
            </a:prstGeom>
            <a:solidFill>
              <a:srgbClr val="BA217D">
                <a:alpha val="71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954" name="Oval 4953"/>
            <p:cNvSpPr/>
            <p:nvPr/>
          </p:nvSpPr>
          <p:spPr bwMode="auto">
            <a:xfrm>
              <a:off x="8292796" y="3143617"/>
              <a:ext cx="62879" cy="62879"/>
            </a:xfrm>
            <a:prstGeom prst="ellipse">
              <a:avLst/>
            </a:prstGeom>
            <a:solidFill>
              <a:srgbClr val="BA217D">
                <a:alpha val="71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955" name="Oval 4954"/>
            <p:cNvSpPr/>
            <p:nvPr/>
          </p:nvSpPr>
          <p:spPr bwMode="auto">
            <a:xfrm>
              <a:off x="8311846" y="3143617"/>
              <a:ext cx="62879" cy="62879"/>
            </a:xfrm>
            <a:prstGeom prst="ellipse">
              <a:avLst/>
            </a:prstGeom>
            <a:solidFill>
              <a:srgbClr val="BA217D">
                <a:alpha val="71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956" name="Oval 4955"/>
            <p:cNvSpPr/>
            <p:nvPr/>
          </p:nvSpPr>
          <p:spPr bwMode="auto">
            <a:xfrm>
              <a:off x="8292796" y="3000743"/>
              <a:ext cx="62879" cy="62879"/>
            </a:xfrm>
            <a:prstGeom prst="ellipse">
              <a:avLst/>
            </a:prstGeom>
            <a:solidFill>
              <a:srgbClr val="BA217D">
                <a:alpha val="71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957" name="Oval 4956"/>
            <p:cNvSpPr/>
            <p:nvPr/>
          </p:nvSpPr>
          <p:spPr bwMode="auto">
            <a:xfrm>
              <a:off x="8311846" y="3000743"/>
              <a:ext cx="62879" cy="62879"/>
            </a:xfrm>
            <a:prstGeom prst="ellipse">
              <a:avLst/>
            </a:prstGeom>
            <a:solidFill>
              <a:srgbClr val="BA217D">
                <a:alpha val="71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958" name="Oval 4957"/>
            <p:cNvSpPr/>
            <p:nvPr/>
          </p:nvSpPr>
          <p:spPr bwMode="auto">
            <a:xfrm>
              <a:off x="8245172" y="2983822"/>
              <a:ext cx="62879" cy="62879"/>
            </a:xfrm>
            <a:prstGeom prst="ellipse">
              <a:avLst/>
            </a:prstGeom>
            <a:solidFill>
              <a:srgbClr val="BA217D">
                <a:alpha val="71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959" name="Oval 4958"/>
            <p:cNvSpPr/>
            <p:nvPr/>
          </p:nvSpPr>
          <p:spPr bwMode="auto">
            <a:xfrm>
              <a:off x="8264222" y="2983822"/>
              <a:ext cx="62879" cy="62879"/>
            </a:xfrm>
            <a:prstGeom prst="ellipse">
              <a:avLst/>
            </a:prstGeom>
            <a:solidFill>
              <a:srgbClr val="BA217D">
                <a:alpha val="71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960" name="Oval 4959"/>
            <p:cNvSpPr/>
            <p:nvPr/>
          </p:nvSpPr>
          <p:spPr bwMode="auto">
            <a:xfrm>
              <a:off x="8245172" y="2913973"/>
              <a:ext cx="62879" cy="62879"/>
            </a:xfrm>
            <a:prstGeom prst="ellipse">
              <a:avLst/>
            </a:prstGeom>
            <a:solidFill>
              <a:srgbClr val="BA217D">
                <a:alpha val="71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961" name="Oval 4960"/>
            <p:cNvSpPr/>
            <p:nvPr/>
          </p:nvSpPr>
          <p:spPr bwMode="auto">
            <a:xfrm>
              <a:off x="8264222" y="2913973"/>
              <a:ext cx="62879" cy="62879"/>
            </a:xfrm>
            <a:prstGeom prst="ellipse">
              <a:avLst/>
            </a:prstGeom>
            <a:solidFill>
              <a:srgbClr val="BA217D">
                <a:alpha val="71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962" name="Oval 4961"/>
            <p:cNvSpPr/>
            <p:nvPr/>
          </p:nvSpPr>
          <p:spPr bwMode="auto">
            <a:xfrm>
              <a:off x="8265810" y="2951896"/>
              <a:ext cx="62879" cy="62879"/>
            </a:xfrm>
            <a:prstGeom prst="ellipse">
              <a:avLst/>
            </a:prstGeom>
            <a:solidFill>
              <a:srgbClr val="BA217D">
                <a:alpha val="71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963" name="Oval 4962"/>
            <p:cNvSpPr/>
            <p:nvPr/>
          </p:nvSpPr>
          <p:spPr bwMode="auto">
            <a:xfrm>
              <a:off x="8284860" y="2951896"/>
              <a:ext cx="62879" cy="62879"/>
            </a:xfrm>
            <a:prstGeom prst="ellipse">
              <a:avLst/>
            </a:prstGeom>
            <a:solidFill>
              <a:srgbClr val="BA217D">
                <a:alpha val="71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964" name="Oval 4963"/>
            <p:cNvSpPr/>
            <p:nvPr/>
          </p:nvSpPr>
          <p:spPr bwMode="auto">
            <a:xfrm>
              <a:off x="8291210" y="2951896"/>
              <a:ext cx="62879" cy="62879"/>
            </a:xfrm>
            <a:prstGeom prst="ellipse">
              <a:avLst/>
            </a:prstGeom>
            <a:solidFill>
              <a:srgbClr val="BA217D">
                <a:alpha val="71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965" name="Oval 4964"/>
            <p:cNvSpPr/>
            <p:nvPr/>
          </p:nvSpPr>
          <p:spPr bwMode="auto">
            <a:xfrm>
              <a:off x="8310260" y="2951896"/>
              <a:ext cx="62879" cy="62879"/>
            </a:xfrm>
            <a:prstGeom prst="ellipse">
              <a:avLst/>
            </a:prstGeom>
            <a:solidFill>
              <a:srgbClr val="BA217D">
                <a:alpha val="33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966" name="Oval 4965"/>
            <p:cNvSpPr/>
            <p:nvPr/>
          </p:nvSpPr>
          <p:spPr bwMode="auto">
            <a:xfrm>
              <a:off x="8265810" y="2870934"/>
              <a:ext cx="62879" cy="62879"/>
            </a:xfrm>
            <a:prstGeom prst="ellipse">
              <a:avLst/>
            </a:prstGeom>
            <a:solidFill>
              <a:srgbClr val="BA217D">
                <a:alpha val="35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967" name="Oval 4966"/>
            <p:cNvSpPr/>
            <p:nvPr/>
          </p:nvSpPr>
          <p:spPr bwMode="auto">
            <a:xfrm>
              <a:off x="8284860" y="2870934"/>
              <a:ext cx="62879" cy="62879"/>
            </a:xfrm>
            <a:prstGeom prst="ellipse">
              <a:avLst/>
            </a:prstGeom>
            <a:solidFill>
              <a:srgbClr val="BA217D">
                <a:alpha val="35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968" name="Oval 4967"/>
            <p:cNvSpPr/>
            <p:nvPr/>
          </p:nvSpPr>
          <p:spPr bwMode="auto">
            <a:xfrm>
              <a:off x="8310260" y="2912209"/>
              <a:ext cx="62879" cy="62879"/>
            </a:xfrm>
            <a:prstGeom prst="ellipse">
              <a:avLst/>
            </a:prstGeom>
            <a:solidFill>
              <a:srgbClr val="BA217D">
                <a:alpha val="35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969" name="Oval 4968"/>
            <p:cNvSpPr/>
            <p:nvPr/>
          </p:nvSpPr>
          <p:spPr bwMode="auto">
            <a:xfrm>
              <a:off x="8310260" y="2964597"/>
              <a:ext cx="62879" cy="62879"/>
            </a:xfrm>
            <a:prstGeom prst="ellipse">
              <a:avLst/>
            </a:prstGeom>
            <a:solidFill>
              <a:srgbClr val="BA217D">
                <a:alpha val="35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970" name="Oval 4969"/>
            <p:cNvSpPr/>
            <p:nvPr/>
          </p:nvSpPr>
          <p:spPr bwMode="auto">
            <a:xfrm>
              <a:off x="8310260" y="2832833"/>
              <a:ext cx="62879" cy="62879"/>
            </a:xfrm>
            <a:prstGeom prst="ellipse">
              <a:avLst/>
            </a:prstGeom>
            <a:solidFill>
              <a:srgbClr val="BA217D">
                <a:alpha val="35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971" name="Oval 4970"/>
            <p:cNvSpPr/>
            <p:nvPr/>
          </p:nvSpPr>
          <p:spPr bwMode="auto">
            <a:xfrm>
              <a:off x="8276923" y="2832833"/>
              <a:ext cx="62879" cy="62879"/>
            </a:xfrm>
            <a:prstGeom prst="ellipse">
              <a:avLst/>
            </a:prstGeom>
            <a:solidFill>
              <a:srgbClr val="BA217D">
                <a:alpha val="35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972" name="Oval 4971"/>
            <p:cNvSpPr/>
            <p:nvPr/>
          </p:nvSpPr>
          <p:spPr bwMode="auto">
            <a:xfrm>
              <a:off x="8253420" y="2800909"/>
              <a:ext cx="62879" cy="62879"/>
            </a:xfrm>
            <a:prstGeom prst="ellipse">
              <a:avLst/>
            </a:prstGeom>
            <a:solidFill>
              <a:srgbClr val="BA217D">
                <a:alpha val="35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973" name="Oval 4972"/>
            <p:cNvSpPr/>
            <p:nvPr/>
          </p:nvSpPr>
          <p:spPr bwMode="auto">
            <a:xfrm>
              <a:off x="8275645" y="2800909"/>
              <a:ext cx="62879" cy="62879"/>
            </a:xfrm>
            <a:prstGeom prst="ellipse">
              <a:avLst/>
            </a:prstGeom>
            <a:solidFill>
              <a:srgbClr val="BA217D">
                <a:alpha val="35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974" name="Oval 4973"/>
            <p:cNvSpPr/>
            <p:nvPr/>
          </p:nvSpPr>
          <p:spPr bwMode="auto">
            <a:xfrm>
              <a:off x="8297870" y="2800909"/>
              <a:ext cx="62879" cy="62879"/>
            </a:xfrm>
            <a:prstGeom prst="ellipse">
              <a:avLst/>
            </a:prstGeom>
            <a:solidFill>
              <a:srgbClr val="BA217D">
                <a:alpha val="35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975" name="Oval 4974"/>
            <p:cNvSpPr/>
            <p:nvPr/>
          </p:nvSpPr>
          <p:spPr bwMode="auto">
            <a:xfrm>
              <a:off x="8311536" y="2774752"/>
              <a:ext cx="62879" cy="62879"/>
            </a:xfrm>
            <a:prstGeom prst="ellipse">
              <a:avLst/>
            </a:prstGeom>
            <a:solidFill>
              <a:srgbClr val="BA217D">
                <a:alpha val="35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976" name="Oval 4975"/>
            <p:cNvSpPr/>
            <p:nvPr/>
          </p:nvSpPr>
          <p:spPr bwMode="auto">
            <a:xfrm>
              <a:off x="8281374" y="2774752"/>
              <a:ext cx="62879" cy="62879"/>
            </a:xfrm>
            <a:prstGeom prst="ellipse">
              <a:avLst/>
            </a:prstGeom>
            <a:solidFill>
              <a:srgbClr val="BA217D">
                <a:alpha val="35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977" name="Oval 4976"/>
            <p:cNvSpPr/>
            <p:nvPr/>
          </p:nvSpPr>
          <p:spPr bwMode="auto">
            <a:xfrm>
              <a:off x="8246449" y="2774752"/>
              <a:ext cx="62879" cy="62879"/>
            </a:xfrm>
            <a:prstGeom prst="ellipse">
              <a:avLst/>
            </a:prstGeom>
            <a:solidFill>
              <a:srgbClr val="BA217D">
                <a:alpha val="35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978" name="Oval 4977"/>
            <p:cNvSpPr/>
            <p:nvPr/>
          </p:nvSpPr>
          <p:spPr bwMode="auto">
            <a:xfrm>
              <a:off x="8253906" y="2746489"/>
              <a:ext cx="62879" cy="62879"/>
            </a:xfrm>
            <a:prstGeom prst="ellipse">
              <a:avLst/>
            </a:prstGeom>
            <a:solidFill>
              <a:srgbClr val="BA217D">
                <a:alpha val="35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979" name="Oval 4978"/>
            <p:cNvSpPr/>
            <p:nvPr/>
          </p:nvSpPr>
          <p:spPr bwMode="auto">
            <a:xfrm>
              <a:off x="8288831" y="2746489"/>
              <a:ext cx="62879" cy="62879"/>
            </a:xfrm>
            <a:prstGeom prst="ellipse">
              <a:avLst/>
            </a:prstGeom>
            <a:solidFill>
              <a:srgbClr val="BA217D">
                <a:alpha val="35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980" name="Oval 4979"/>
            <p:cNvSpPr/>
            <p:nvPr/>
          </p:nvSpPr>
          <p:spPr bwMode="auto">
            <a:xfrm>
              <a:off x="8315819" y="2746489"/>
              <a:ext cx="62879" cy="62879"/>
            </a:xfrm>
            <a:prstGeom prst="ellipse">
              <a:avLst/>
            </a:prstGeom>
            <a:solidFill>
              <a:srgbClr val="BA217D">
                <a:alpha val="35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981" name="Oval 4980"/>
            <p:cNvSpPr/>
            <p:nvPr/>
          </p:nvSpPr>
          <p:spPr bwMode="auto">
            <a:xfrm>
              <a:off x="8298017" y="2703666"/>
              <a:ext cx="62879" cy="62879"/>
            </a:xfrm>
            <a:prstGeom prst="ellipse">
              <a:avLst/>
            </a:prstGeom>
            <a:solidFill>
              <a:srgbClr val="BA217D">
                <a:alpha val="35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982" name="Oval 4981"/>
            <p:cNvSpPr/>
            <p:nvPr/>
          </p:nvSpPr>
          <p:spPr bwMode="auto">
            <a:xfrm>
              <a:off x="8280554" y="2703666"/>
              <a:ext cx="62879" cy="62879"/>
            </a:xfrm>
            <a:prstGeom prst="ellipse">
              <a:avLst/>
            </a:prstGeom>
            <a:solidFill>
              <a:srgbClr val="BA217D">
                <a:alpha val="35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983" name="Oval 4982"/>
            <p:cNvSpPr/>
            <p:nvPr/>
          </p:nvSpPr>
          <p:spPr bwMode="auto">
            <a:xfrm>
              <a:off x="8261504" y="2703666"/>
              <a:ext cx="62879" cy="62879"/>
            </a:xfrm>
            <a:prstGeom prst="ellipse">
              <a:avLst/>
            </a:prstGeom>
            <a:solidFill>
              <a:srgbClr val="BA217D">
                <a:alpha val="35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984" name="Oval 4983"/>
            <p:cNvSpPr/>
            <p:nvPr/>
          </p:nvSpPr>
          <p:spPr bwMode="auto">
            <a:xfrm>
              <a:off x="8272616" y="2640166"/>
              <a:ext cx="62879" cy="62879"/>
            </a:xfrm>
            <a:prstGeom prst="ellipse">
              <a:avLst/>
            </a:prstGeom>
            <a:solidFill>
              <a:srgbClr val="BA217D">
                <a:alpha val="35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985" name="Oval 4984"/>
            <p:cNvSpPr/>
            <p:nvPr/>
          </p:nvSpPr>
          <p:spPr bwMode="auto">
            <a:xfrm>
              <a:off x="8272616" y="2689378"/>
              <a:ext cx="62879" cy="62879"/>
            </a:xfrm>
            <a:prstGeom prst="ellipse">
              <a:avLst/>
            </a:prstGeom>
            <a:solidFill>
              <a:srgbClr val="BA217D">
                <a:alpha val="35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986" name="Oval 4985"/>
            <p:cNvSpPr/>
            <p:nvPr/>
          </p:nvSpPr>
          <p:spPr bwMode="auto">
            <a:xfrm>
              <a:off x="8296429" y="2689378"/>
              <a:ext cx="62879" cy="62879"/>
            </a:xfrm>
            <a:prstGeom prst="ellipse">
              <a:avLst/>
            </a:prstGeom>
            <a:solidFill>
              <a:srgbClr val="BA217D">
                <a:alpha val="35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987" name="Oval 4986"/>
            <p:cNvSpPr/>
            <p:nvPr/>
          </p:nvSpPr>
          <p:spPr bwMode="auto">
            <a:xfrm>
              <a:off x="8296429" y="2606829"/>
              <a:ext cx="62879" cy="62879"/>
            </a:xfrm>
            <a:prstGeom prst="ellipse">
              <a:avLst/>
            </a:prstGeom>
            <a:solidFill>
              <a:srgbClr val="BA217D">
                <a:alpha val="35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988" name="Oval 4987"/>
            <p:cNvSpPr/>
            <p:nvPr/>
          </p:nvSpPr>
          <p:spPr bwMode="auto">
            <a:xfrm>
              <a:off x="8257871" y="2592503"/>
              <a:ext cx="62879" cy="62879"/>
            </a:xfrm>
            <a:prstGeom prst="ellipse">
              <a:avLst/>
            </a:prstGeom>
            <a:solidFill>
              <a:srgbClr val="BA217D">
                <a:alpha val="35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989" name="Oval 4988"/>
            <p:cNvSpPr/>
            <p:nvPr/>
          </p:nvSpPr>
          <p:spPr bwMode="auto">
            <a:xfrm>
              <a:off x="8300733" y="2562183"/>
              <a:ext cx="62879" cy="62879"/>
            </a:xfrm>
            <a:prstGeom prst="ellipse">
              <a:avLst/>
            </a:prstGeom>
            <a:solidFill>
              <a:srgbClr val="BA217D">
                <a:alpha val="35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990" name="Oval 4989"/>
            <p:cNvSpPr/>
            <p:nvPr/>
          </p:nvSpPr>
          <p:spPr bwMode="auto">
            <a:xfrm>
              <a:off x="8259289" y="2519206"/>
              <a:ext cx="62879" cy="62879"/>
            </a:xfrm>
            <a:prstGeom prst="ellipse">
              <a:avLst/>
            </a:prstGeom>
            <a:solidFill>
              <a:srgbClr val="BA217D">
                <a:alpha val="35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991" name="Oval 4990"/>
            <p:cNvSpPr/>
            <p:nvPr/>
          </p:nvSpPr>
          <p:spPr bwMode="auto">
            <a:xfrm>
              <a:off x="8281826" y="2555719"/>
              <a:ext cx="62879" cy="62879"/>
            </a:xfrm>
            <a:prstGeom prst="ellipse">
              <a:avLst/>
            </a:prstGeom>
            <a:solidFill>
              <a:srgbClr val="BA217D">
                <a:alpha val="35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992" name="Oval 4991"/>
            <p:cNvSpPr/>
            <p:nvPr/>
          </p:nvSpPr>
          <p:spPr bwMode="auto">
            <a:xfrm>
              <a:off x="8314683" y="2498841"/>
              <a:ext cx="62879" cy="62879"/>
            </a:xfrm>
            <a:prstGeom prst="ellipse">
              <a:avLst/>
            </a:prstGeom>
            <a:solidFill>
              <a:srgbClr val="BA217D">
                <a:alpha val="35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993" name="Oval 4992"/>
            <p:cNvSpPr/>
            <p:nvPr/>
          </p:nvSpPr>
          <p:spPr bwMode="auto">
            <a:xfrm>
              <a:off x="8303119" y="2452383"/>
              <a:ext cx="62879" cy="62879"/>
            </a:xfrm>
            <a:prstGeom prst="ellipse">
              <a:avLst/>
            </a:prstGeom>
            <a:solidFill>
              <a:srgbClr val="BA217D">
                <a:alpha val="35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994" name="Oval 4993"/>
            <p:cNvSpPr/>
            <p:nvPr/>
          </p:nvSpPr>
          <p:spPr bwMode="auto">
            <a:xfrm>
              <a:off x="8269294" y="2426697"/>
              <a:ext cx="62879" cy="62879"/>
            </a:xfrm>
            <a:prstGeom prst="ellipse">
              <a:avLst/>
            </a:prstGeom>
            <a:solidFill>
              <a:srgbClr val="BA217D">
                <a:alpha val="35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995" name="Oval 4994"/>
            <p:cNvSpPr/>
            <p:nvPr/>
          </p:nvSpPr>
          <p:spPr bwMode="auto">
            <a:xfrm>
              <a:off x="8269294" y="2367959"/>
              <a:ext cx="62879" cy="62879"/>
            </a:xfrm>
            <a:prstGeom prst="ellipse">
              <a:avLst/>
            </a:prstGeom>
            <a:solidFill>
              <a:srgbClr val="BA217D">
                <a:alpha val="35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996" name="Oval 4995"/>
            <p:cNvSpPr/>
            <p:nvPr/>
          </p:nvSpPr>
          <p:spPr bwMode="auto">
            <a:xfrm>
              <a:off x="8297870" y="2355084"/>
              <a:ext cx="62879" cy="62879"/>
            </a:xfrm>
            <a:prstGeom prst="ellipse">
              <a:avLst/>
            </a:prstGeom>
            <a:solidFill>
              <a:srgbClr val="BA217D">
                <a:alpha val="35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997" name="Oval 4996"/>
            <p:cNvSpPr/>
            <p:nvPr/>
          </p:nvSpPr>
          <p:spPr bwMode="auto">
            <a:xfrm>
              <a:off x="8297870" y="2164584"/>
              <a:ext cx="62879" cy="62879"/>
            </a:xfrm>
            <a:prstGeom prst="ellipse">
              <a:avLst/>
            </a:prstGeom>
            <a:solidFill>
              <a:srgbClr val="BA217D">
                <a:alpha val="35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998" name="Oval 4997"/>
            <p:cNvSpPr/>
            <p:nvPr/>
          </p:nvSpPr>
          <p:spPr bwMode="auto">
            <a:xfrm>
              <a:off x="8280096" y="1935404"/>
              <a:ext cx="62879" cy="62879"/>
            </a:xfrm>
            <a:prstGeom prst="ellipse">
              <a:avLst/>
            </a:prstGeom>
            <a:solidFill>
              <a:srgbClr val="BA217D">
                <a:alpha val="35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4999" name="Oval 4998"/>
            <p:cNvSpPr/>
            <p:nvPr/>
          </p:nvSpPr>
          <p:spPr bwMode="auto">
            <a:xfrm>
              <a:off x="8297870" y="1612521"/>
              <a:ext cx="62879" cy="62879"/>
            </a:xfrm>
            <a:prstGeom prst="ellipse">
              <a:avLst/>
            </a:prstGeom>
            <a:solidFill>
              <a:srgbClr val="BA217D">
                <a:alpha val="35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5000" name="Line 383"/>
            <p:cNvSpPr>
              <a:spLocks noChangeShapeType="1"/>
            </p:cNvSpPr>
            <p:nvPr/>
          </p:nvSpPr>
          <p:spPr bwMode="auto">
            <a:xfrm>
              <a:off x="1227559" y="3288704"/>
              <a:ext cx="7339013" cy="0"/>
            </a:xfrm>
            <a:prstGeom prst="line">
              <a:avLst/>
            </a:prstGeom>
            <a:noFill/>
            <a:ln w="28575" cap="flat">
              <a:solidFill>
                <a:srgbClr val="C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prstClr val="black"/>
                </a:solidFill>
                <a:latin typeface="Imago"/>
              </a:endParaRPr>
            </a:p>
          </p:txBody>
        </p:sp>
        <p:sp>
          <p:nvSpPr>
            <p:cNvPr id="5001" name="Line 372"/>
            <p:cNvSpPr>
              <a:spLocks noChangeShapeType="1"/>
            </p:cNvSpPr>
            <p:nvPr/>
          </p:nvSpPr>
          <p:spPr bwMode="auto">
            <a:xfrm>
              <a:off x="1216291" y="1398778"/>
              <a:ext cx="0" cy="3312326"/>
            </a:xfrm>
            <a:prstGeom prst="line">
              <a:avLst/>
            </a:prstGeom>
            <a:noFill/>
            <a:ln w="2857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prstClr val="black"/>
                </a:solidFill>
                <a:latin typeface="Imago"/>
              </a:endParaRPr>
            </a:p>
          </p:txBody>
        </p:sp>
        <p:sp>
          <p:nvSpPr>
            <p:cNvPr id="5002" name="Oval 5001"/>
            <p:cNvSpPr/>
            <p:nvPr/>
          </p:nvSpPr>
          <p:spPr bwMode="auto">
            <a:xfrm>
              <a:off x="4410696" y="3634558"/>
              <a:ext cx="62879" cy="62879"/>
            </a:xfrm>
            <a:prstGeom prst="ellipse">
              <a:avLst/>
            </a:prstGeom>
            <a:solidFill>
              <a:srgbClr val="E3698A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5003" name="Oval 5002"/>
            <p:cNvSpPr/>
            <p:nvPr/>
          </p:nvSpPr>
          <p:spPr bwMode="auto">
            <a:xfrm>
              <a:off x="4477370" y="3634558"/>
              <a:ext cx="62879" cy="62879"/>
            </a:xfrm>
            <a:prstGeom prst="ellipse">
              <a:avLst/>
            </a:prstGeom>
            <a:solidFill>
              <a:srgbClr val="E3698A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5004" name="Oval 5003"/>
            <p:cNvSpPr/>
            <p:nvPr/>
          </p:nvSpPr>
          <p:spPr bwMode="auto">
            <a:xfrm>
              <a:off x="4442445" y="3634558"/>
              <a:ext cx="62879" cy="62879"/>
            </a:xfrm>
            <a:prstGeom prst="ellipse">
              <a:avLst/>
            </a:prstGeom>
            <a:solidFill>
              <a:srgbClr val="E3698A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5005" name="Oval 5004"/>
            <p:cNvSpPr/>
            <p:nvPr/>
          </p:nvSpPr>
          <p:spPr bwMode="auto">
            <a:xfrm>
              <a:off x="4396408" y="3634558"/>
              <a:ext cx="62879" cy="62879"/>
            </a:xfrm>
            <a:prstGeom prst="ellipse">
              <a:avLst/>
            </a:prstGeom>
            <a:solidFill>
              <a:srgbClr val="E3698A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5006" name="Oval 5005"/>
            <p:cNvSpPr/>
            <p:nvPr/>
          </p:nvSpPr>
          <p:spPr bwMode="auto">
            <a:xfrm>
              <a:off x="5309009" y="3651831"/>
              <a:ext cx="59705" cy="59705"/>
            </a:xfrm>
            <a:prstGeom prst="ellipse">
              <a:avLst/>
            </a:prstGeom>
            <a:solidFill>
              <a:srgbClr val="1A423E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5007" name="Oval 5006"/>
            <p:cNvSpPr/>
            <p:nvPr/>
          </p:nvSpPr>
          <p:spPr bwMode="auto">
            <a:xfrm>
              <a:off x="5270909" y="3651831"/>
              <a:ext cx="59705" cy="59705"/>
            </a:xfrm>
            <a:prstGeom prst="ellipse">
              <a:avLst/>
            </a:prstGeom>
            <a:solidFill>
              <a:srgbClr val="1A423E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5008" name="Oval 5007"/>
            <p:cNvSpPr/>
            <p:nvPr/>
          </p:nvSpPr>
          <p:spPr bwMode="auto">
            <a:xfrm>
              <a:off x="5307421" y="3586717"/>
              <a:ext cx="59705" cy="59705"/>
            </a:xfrm>
            <a:prstGeom prst="ellipse">
              <a:avLst/>
            </a:prstGeom>
            <a:solidFill>
              <a:srgbClr val="1A423E">
                <a:alpha val="44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5009" name="Oval 5008"/>
            <p:cNvSpPr/>
            <p:nvPr/>
          </p:nvSpPr>
          <p:spPr bwMode="auto">
            <a:xfrm>
              <a:off x="5318534" y="3607355"/>
              <a:ext cx="59705" cy="59705"/>
            </a:xfrm>
            <a:prstGeom prst="ellipse">
              <a:avLst/>
            </a:prstGeom>
            <a:solidFill>
              <a:srgbClr val="1A423E">
                <a:alpha val="44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5010" name="Oval 5009"/>
            <p:cNvSpPr/>
            <p:nvPr/>
          </p:nvSpPr>
          <p:spPr bwMode="auto">
            <a:xfrm>
              <a:off x="5303701" y="3588529"/>
              <a:ext cx="59705" cy="59705"/>
            </a:xfrm>
            <a:prstGeom prst="ellipse">
              <a:avLst/>
            </a:prstGeom>
            <a:solidFill>
              <a:srgbClr val="1A423E"/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  <p:sp>
          <p:nvSpPr>
            <p:cNvPr id="5011" name="Oval 5010"/>
            <p:cNvSpPr/>
            <p:nvPr/>
          </p:nvSpPr>
          <p:spPr bwMode="auto">
            <a:xfrm>
              <a:off x="7403860" y="1942132"/>
              <a:ext cx="62879" cy="62879"/>
            </a:xfrm>
            <a:prstGeom prst="ellipse">
              <a:avLst/>
            </a:prstGeom>
            <a:solidFill>
              <a:srgbClr val="3C9AD4">
                <a:alpha val="47000"/>
              </a:srgbClr>
            </a:solidFill>
            <a:ln w="28575">
              <a:noFill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1" fontAlgn="auto" hangingPunct="1">
                <a:spcBef>
                  <a:spcPct val="0"/>
                </a:spcBef>
                <a:defRPr/>
              </a:pPr>
              <a:endParaRPr lang="en-GB" b="1" dirty="0">
                <a:solidFill>
                  <a:prstClr val="black"/>
                </a:solidFill>
                <a:latin typeface="Imago"/>
                <a:ea typeface="MS PGothic" pitchFamily="34" charset="-128"/>
                <a:cs typeface="ヒラギノ角ゴ Pro W3"/>
              </a:endParaRPr>
            </a:p>
          </p:txBody>
        </p:sp>
      </p:grpSp>
      <p:sp>
        <p:nvSpPr>
          <p:cNvPr id="5012" name="Line 373"/>
          <p:cNvSpPr>
            <a:spLocks noChangeShapeType="1"/>
          </p:cNvSpPr>
          <p:nvPr/>
        </p:nvSpPr>
        <p:spPr bwMode="auto">
          <a:xfrm flipH="1">
            <a:off x="1865150" y="4503153"/>
            <a:ext cx="8777143" cy="0"/>
          </a:xfrm>
          <a:prstGeom prst="line">
            <a:avLst/>
          </a:prstGeom>
          <a:noFill/>
          <a:ln w="28575" cap="flat">
            <a:solidFill>
              <a:srgbClr val="1D1D1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black"/>
              </a:solidFill>
              <a:latin typeface="Imago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93176" y="2247900"/>
            <a:ext cx="506776" cy="2255253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674" name="Obrázek 167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72309" y="291250"/>
            <a:ext cx="1304248" cy="761486"/>
          </a:xfrm>
          <a:prstGeom prst="rect">
            <a:avLst/>
          </a:prstGeom>
        </p:spPr>
      </p:pic>
      <p:sp>
        <p:nvSpPr>
          <p:cNvPr id="1675" name="TextovéPole 1674"/>
          <p:cNvSpPr txBox="1"/>
          <p:nvPr/>
        </p:nvSpPr>
        <p:spPr>
          <a:xfrm rot="16200000">
            <a:off x="11179731" y="3064864"/>
            <a:ext cx="17469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0" i="0" kern="1200" dirty="0" smtClean="0">
                <a:solidFill>
                  <a:schemeClr val="tx1"/>
                </a:solidFill>
                <a:effectLst/>
                <a:latin typeface="Imago" pitchFamily="2" charset="0"/>
                <a:ea typeface="+mn-ea"/>
                <a:cs typeface="+mn-cs"/>
              </a:rPr>
              <a:t>M-CZ-00002000</a:t>
            </a:r>
            <a:endParaRPr lang="cs-CZ" sz="1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854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RPPTSLIDEFORMATR" val="RXPStandard Screen"/>
  <p:tag name="VARDIVISION" val="RXPDivCorp"/>
  <p:tag name="VARPALETTE" val="RXPpalette_standard_value"/>
  <p:tag name="VARBACKGROUND" val="RXPbackground_dark_value"/>
  <p:tag name="VARPPTPAPER" val="RXPRXP"/>
  <p:tag name="VARPPTGRIDMODE" val="RXPRocheGrid"/>
  <p:tag name="VARPPTTYPE" val="RXPpotRXPP"/>
  <p:tag name="VARPOTVERSION" val="RXP8.8"/>
  <p:tag name="VARPPTLANGSEL" val="RXPEnglish"/>
  <p:tag name="VARPPTCOMPATIBLE4" val="RXPFALSE"/>
  <p:tag name="VARPPTCOMPATIBLE7" val="RXPFALSE"/>
  <p:tag name="VARPPTCOMPATIBLERD03" val="RXPTRUE"/>
  <p:tag name="VARCOLOR" val="RXPcolor_white_colored"/>
  <p:tag name="VAREMBEDFONTSENABLED" val="RXPFALSE"/>
  <p:tag name="VARTOC" val="RXP"/>
  <p:tag name="VARFOOTERAPPLYTOALLPRESSED" val="RXPFALSE"/>
  <p:tag name="VARTITLE" val="RXP"/>
  <p:tag name="VARPPTSLIDEFORMAT" val="RXPWide Screen (16:9)"/>
  <p:tag name="VARPPTLANG" val="RXPEnglish"/>
  <p:tag name="VARUNIT" val="RXPRoche"/>
  <p:tag name="VARPPTSETUPPERFORMED" val="RXPTRUE"/>
  <p:tag name="VARGRIDMODE" val="RXPgrid_none_value"/>
  <p:tag name="VARSAVEMESSAGETIMESTAMP" val="RXP01.11.202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RTITLESLIDEMODE" val="RXP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Roche">
  <a:themeElements>
    <a:clrScheme name="Roche 2">
      <a:dk1>
        <a:srgbClr val="000000"/>
      </a:dk1>
      <a:lt1>
        <a:srgbClr val="FFFFFF"/>
      </a:lt1>
      <a:dk2>
        <a:srgbClr val="969696"/>
      </a:dk2>
      <a:lt2>
        <a:srgbClr val="FF7F00"/>
      </a:lt2>
      <a:accent1>
        <a:srgbClr val="FF7F00"/>
      </a:accent1>
      <a:accent2>
        <a:srgbClr val="800080"/>
      </a:accent2>
      <a:accent3>
        <a:srgbClr val="FFCC00"/>
      </a:accent3>
      <a:accent4>
        <a:srgbClr val="9933FF"/>
      </a:accent4>
      <a:accent5>
        <a:srgbClr val="009900"/>
      </a:accent5>
      <a:accent6>
        <a:srgbClr val="0082DA"/>
      </a:accent6>
      <a:hlink>
        <a:srgbClr val="9933FF"/>
      </a:hlink>
      <a:folHlink>
        <a:srgbClr val="FF3300"/>
      </a:folHlink>
    </a:clrScheme>
    <a:fontScheme name="Roche">
      <a:majorFont>
        <a:latin typeface="Imago"/>
        <a:ea typeface=""/>
        <a:cs typeface=""/>
      </a:majorFont>
      <a:minorFont>
        <a:latin typeface="Imag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Imago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Imago" pitchFamily="2" charset="0"/>
          </a:defRPr>
        </a:defPPr>
      </a:lstStyle>
      <a:style>
        <a:lnRef idx="1">
          <a:schemeClr val="tx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Roche 1">
        <a:dk1>
          <a:srgbClr val="FF7F00"/>
        </a:dk1>
        <a:lt1>
          <a:srgbClr val="FFFFFF"/>
        </a:lt1>
        <a:dk2>
          <a:srgbClr val="0028A0"/>
        </a:dk2>
        <a:lt2>
          <a:srgbClr val="969696"/>
        </a:lt2>
        <a:accent1>
          <a:srgbClr val="FF7F00"/>
        </a:accent1>
        <a:accent2>
          <a:srgbClr val="800080"/>
        </a:accent2>
        <a:accent3>
          <a:srgbClr val="FFCC00"/>
        </a:accent3>
        <a:accent4>
          <a:srgbClr val="9933FF"/>
        </a:accent4>
        <a:accent5>
          <a:srgbClr val="009900"/>
        </a:accent5>
        <a:accent6>
          <a:srgbClr val="0082DA"/>
        </a:accent6>
        <a:hlink>
          <a:srgbClr val="9933FF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che 2">
        <a:dk1>
          <a:srgbClr val="000000"/>
        </a:dk1>
        <a:lt1>
          <a:srgbClr val="FFFFFF"/>
        </a:lt1>
        <a:dk2>
          <a:srgbClr val="969696"/>
        </a:dk2>
        <a:lt2>
          <a:srgbClr val="FF7F00"/>
        </a:lt2>
        <a:accent1>
          <a:srgbClr val="FF7F00"/>
        </a:accent1>
        <a:accent2>
          <a:srgbClr val="800080"/>
        </a:accent2>
        <a:accent3>
          <a:srgbClr val="FFCC00"/>
        </a:accent3>
        <a:accent4>
          <a:srgbClr val="9933FF"/>
        </a:accent4>
        <a:accent5>
          <a:srgbClr val="009900"/>
        </a:accent5>
        <a:accent6>
          <a:srgbClr val="0082DA"/>
        </a:accent6>
        <a:hlink>
          <a:srgbClr val="9933FF"/>
        </a:hlink>
        <a:folHlink>
          <a:srgbClr val="FF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che 3">
        <a:dk1>
          <a:srgbClr val="000000"/>
        </a:dk1>
        <a:lt1>
          <a:srgbClr val="FFFFFF"/>
        </a:lt1>
        <a:dk2>
          <a:srgbClr val="959595"/>
        </a:dk2>
        <a:lt2>
          <a:srgbClr val="676767"/>
        </a:lt2>
        <a:accent1>
          <a:srgbClr val="B2B2B2"/>
        </a:accent1>
        <a:accent2>
          <a:srgbClr val="4D4D4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454545"/>
        </a:accent6>
        <a:hlink>
          <a:srgbClr val="EAEAEA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Template for Roche ESMO October 2018">
  <a:themeElements>
    <a:clrScheme name="Custom 87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66CC"/>
      </a:accent1>
      <a:accent2>
        <a:srgbClr val="8543BB"/>
      </a:accent2>
      <a:accent3>
        <a:srgbClr val="75B4DA"/>
      </a:accent3>
      <a:accent4>
        <a:srgbClr val="A3A39B"/>
      </a:accent4>
      <a:accent5>
        <a:srgbClr val="009A80"/>
      </a:accent5>
      <a:accent6>
        <a:srgbClr val="9DACDB"/>
      </a:accent6>
      <a:hlink>
        <a:srgbClr val="5871C1"/>
      </a:hlink>
      <a:folHlink>
        <a:srgbClr val="7F7F7F"/>
      </a:folHlink>
    </a:clrScheme>
    <a:fontScheme name="Custom 37">
      <a:majorFont>
        <a:latin typeface="Imago"/>
        <a:ea typeface="MS PGothic"/>
        <a:cs typeface=""/>
      </a:majorFont>
      <a:minorFont>
        <a:latin typeface="Imag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Imago-Medium" pitchFamily="2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Imago-Medium" pitchFamily="2" charset="0"/>
            <a:ea typeface="MS PGothic" pitchFamily="34" charset="-128"/>
          </a:defRPr>
        </a:defPPr>
      </a:lstStyle>
    </a:lnDef>
  </a:objectDefaults>
  <a:extraClrSchemeLst>
    <a:extraClrScheme>
      <a:clrScheme name="Roche 1">
        <a:dk1>
          <a:srgbClr val="000000"/>
        </a:dk1>
        <a:lt1>
          <a:srgbClr val="FFFFFF"/>
        </a:lt1>
        <a:dk2>
          <a:srgbClr val="0079C2"/>
        </a:dk2>
        <a:lt2>
          <a:srgbClr val="D9D9D9"/>
        </a:lt2>
        <a:accent1>
          <a:srgbClr val="FB6D13"/>
        </a:accent1>
        <a:accent2>
          <a:srgbClr val="068D05"/>
        </a:accent2>
        <a:accent3>
          <a:srgbClr val="FFFFFF"/>
        </a:accent3>
        <a:accent4>
          <a:srgbClr val="000000"/>
        </a:accent4>
        <a:accent5>
          <a:srgbClr val="FDBAAA"/>
        </a:accent5>
        <a:accent6>
          <a:srgbClr val="057F04"/>
        </a:accent6>
        <a:hlink>
          <a:srgbClr val="7F7F7F"/>
        </a:hlink>
        <a:folHlink>
          <a:srgbClr val="D5E1E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3" id="{F799958F-B579-426C-8E72-C5861934B93B}" vid="{69FD0B04-A3BF-4473-A22C-D84CF08D02FA}"/>
    </a:ext>
  </a:extLst>
</a:theme>
</file>

<file path=ppt/theme/theme3.xml><?xml version="1.0" encoding="utf-8"?>
<a:theme xmlns:a="http://schemas.openxmlformats.org/drawingml/2006/main" name="4_Template for Roche ESMO October 2018">
  <a:themeElements>
    <a:clrScheme name="Custom 87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66CC"/>
      </a:accent1>
      <a:accent2>
        <a:srgbClr val="8543BB"/>
      </a:accent2>
      <a:accent3>
        <a:srgbClr val="75B4DA"/>
      </a:accent3>
      <a:accent4>
        <a:srgbClr val="A3A39B"/>
      </a:accent4>
      <a:accent5>
        <a:srgbClr val="009A80"/>
      </a:accent5>
      <a:accent6>
        <a:srgbClr val="9DACDB"/>
      </a:accent6>
      <a:hlink>
        <a:srgbClr val="5871C1"/>
      </a:hlink>
      <a:folHlink>
        <a:srgbClr val="7F7F7F"/>
      </a:folHlink>
    </a:clrScheme>
    <a:fontScheme name="Custom 37">
      <a:majorFont>
        <a:latin typeface="Imago"/>
        <a:ea typeface="MS PGothic"/>
        <a:cs typeface=""/>
      </a:majorFont>
      <a:minorFont>
        <a:latin typeface="Imag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Imago-Medium" pitchFamily="2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Imago-Medium" pitchFamily="2" charset="0"/>
            <a:ea typeface="MS PGothic" pitchFamily="34" charset="-128"/>
          </a:defRPr>
        </a:defPPr>
      </a:lstStyle>
    </a:lnDef>
  </a:objectDefaults>
  <a:extraClrSchemeLst>
    <a:extraClrScheme>
      <a:clrScheme name="Roche 1">
        <a:dk1>
          <a:srgbClr val="000000"/>
        </a:dk1>
        <a:lt1>
          <a:srgbClr val="FFFFFF"/>
        </a:lt1>
        <a:dk2>
          <a:srgbClr val="0079C2"/>
        </a:dk2>
        <a:lt2>
          <a:srgbClr val="D9D9D9"/>
        </a:lt2>
        <a:accent1>
          <a:srgbClr val="FB6D13"/>
        </a:accent1>
        <a:accent2>
          <a:srgbClr val="068D05"/>
        </a:accent2>
        <a:accent3>
          <a:srgbClr val="FFFFFF"/>
        </a:accent3>
        <a:accent4>
          <a:srgbClr val="000000"/>
        </a:accent4>
        <a:accent5>
          <a:srgbClr val="FDBAAA"/>
        </a:accent5>
        <a:accent6>
          <a:srgbClr val="057F04"/>
        </a:accent6>
        <a:hlink>
          <a:srgbClr val="7F7F7F"/>
        </a:hlink>
        <a:folHlink>
          <a:srgbClr val="D5E1E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C symposium ESMO 2018 - slide template_for Peter Schmid" id="{556D861C-2F72-4BF6-B668-F5254AC46784}" vid="{BDEA2494-CF3E-4F70-BA03-E7FB24663EC7}"/>
    </a:ext>
  </a:extLst>
</a:theme>
</file>

<file path=ppt/theme/theme4.xml><?xml version="1.0" encoding="utf-8"?>
<a:theme xmlns:a="http://schemas.openxmlformats.org/drawingml/2006/main" name="Template for Roche ESMO October 2018">
  <a:themeElements>
    <a:clrScheme name="Custom 87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66CC"/>
      </a:accent1>
      <a:accent2>
        <a:srgbClr val="8543BB"/>
      </a:accent2>
      <a:accent3>
        <a:srgbClr val="75B4DA"/>
      </a:accent3>
      <a:accent4>
        <a:srgbClr val="A3A39B"/>
      </a:accent4>
      <a:accent5>
        <a:srgbClr val="009A80"/>
      </a:accent5>
      <a:accent6>
        <a:srgbClr val="9DACDB"/>
      </a:accent6>
      <a:hlink>
        <a:srgbClr val="5871C1"/>
      </a:hlink>
      <a:folHlink>
        <a:srgbClr val="7F7F7F"/>
      </a:folHlink>
    </a:clrScheme>
    <a:fontScheme name="Custom 37">
      <a:majorFont>
        <a:latin typeface="Imago"/>
        <a:ea typeface="MS PGothic"/>
        <a:cs typeface=""/>
      </a:majorFont>
      <a:minorFont>
        <a:latin typeface="Imag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Imago-Medium" pitchFamily="2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Imago-Medium" pitchFamily="2" charset="0"/>
            <a:ea typeface="MS PGothic" pitchFamily="34" charset="-128"/>
          </a:defRPr>
        </a:defPPr>
      </a:lstStyle>
    </a:lnDef>
  </a:objectDefaults>
  <a:extraClrSchemeLst>
    <a:extraClrScheme>
      <a:clrScheme name="Roche 1">
        <a:dk1>
          <a:srgbClr val="000000"/>
        </a:dk1>
        <a:lt1>
          <a:srgbClr val="FFFFFF"/>
        </a:lt1>
        <a:dk2>
          <a:srgbClr val="0079C2"/>
        </a:dk2>
        <a:lt2>
          <a:srgbClr val="D9D9D9"/>
        </a:lt2>
        <a:accent1>
          <a:srgbClr val="FB6D13"/>
        </a:accent1>
        <a:accent2>
          <a:srgbClr val="068D05"/>
        </a:accent2>
        <a:accent3>
          <a:srgbClr val="FFFFFF"/>
        </a:accent3>
        <a:accent4>
          <a:srgbClr val="000000"/>
        </a:accent4>
        <a:accent5>
          <a:srgbClr val="FDBAAA"/>
        </a:accent5>
        <a:accent6>
          <a:srgbClr val="057F04"/>
        </a:accent6>
        <a:hlink>
          <a:srgbClr val="7F7F7F"/>
        </a:hlink>
        <a:folHlink>
          <a:srgbClr val="D5E1E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3" id="{F799958F-B579-426C-8E72-C5861934B93B}" vid="{69FD0B04-A3BF-4473-A22C-D84CF08D02FA}"/>
    </a:ext>
  </a:extLst>
</a:theme>
</file>

<file path=ppt/theme/theme5.xml><?xml version="1.0" encoding="utf-8"?>
<a:theme xmlns:a="http://schemas.openxmlformats.org/drawingml/2006/main" name="1_Roche">
  <a:themeElements>
    <a:clrScheme name="Roche 2">
      <a:dk1>
        <a:srgbClr val="000000"/>
      </a:dk1>
      <a:lt1>
        <a:srgbClr val="FFFFFF"/>
      </a:lt1>
      <a:dk2>
        <a:srgbClr val="969696"/>
      </a:dk2>
      <a:lt2>
        <a:srgbClr val="FF7F00"/>
      </a:lt2>
      <a:accent1>
        <a:srgbClr val="FF7F00"/>
      </a:accent1>
      <a:accent2>
        <a:srgbClr val="800080"/>
      </a:accent2>
      <a:accent3>
        <a:srgbClr val="FFCC00"/>
      </a:accent3>
      <a:accent4>
        <a:srgbClr val="9933FF"/>
      </a:accent4>
      <a:accent5>
        <a:srgbClr val="009900"/>
      </a:accent5>
      <a:accent6>
        <a:srgbClr val="0082DA"/>
      </a:accent6>
      <a:hlink>
        <a:srgbClr val="9933FF"/>
      </a:hlink>
      <a:folHlink>
        <a:srgbClr val="FF3300"/>
      </a:folHlink>
    </a:clrScheme>
    <a:fontScheme name="Roche">
      <a:majorFont>
        <a:latin typeface="Imago"/>
        <a:ea typeface=""/>
        <a:cs typeface=""/>
      </a:majorFont>
      <a:minorFont>
        <a:latin typeface="Imag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Imago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Imago" pitchFamily="2" charset="0"/>
          </a:defRPr>
        </a:defPPr>
      </a:lstStyle>
      <a:style>
        <a:lnRef idx="1">
          <a:schemeClr val="tx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Roche 1">
        <a:dk1>
          <a:srgbClr val="FF7F00"/>
        </a:dk1>
        <a:lt1>
          <a:srgbClr val="FFFFFF"/>
        </a:lt1>
        <a:dk2>
          <a:srgbClr val="0028A0"/>
        </a:dk2>
        <a:lt2>
          <a:srgbClr val="969696"/>
        </a:lt2>
        <a:accent1>
          <a:srgbClr val="FF7F00"/>
        </a:accent1>
        <a:accent2>
          <a:srgbClr val="800080"/>
        </a:accent2>
        <a:accent3>
          <a:srgbClr val="FFCC00"/>
        </a:accent3>
        <a:accent4>
          <a:srgbClr val="9933FF"/>
        </a:accent4>
        <a:accent5>
          <a:srgbClr val="009900"/>
        </a:accent5>
        <a:accent6>
          <a:srgbClr val="0082DA"/>
        </a:accent6>
        <a:hlink>
          <a:srgbClr val="9933FF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che 2">
        <a:dk1>
          <a:srgbClr val="000000"/>
        </a:dk1>
        <a:lt1>
          <a:srgbClr val="FFFFFF"/>
        </a:lt1>
        <a:dk2>
          <a:srgbClr val="969696"/>
        </a:dk2>
        <a:lt2>
          <a:srgbClr val="FF7F00"/>
        </a:lt2>
        <a:accent1>
          <a:srgbClr val="FF7F00"/>
        </a:accent1>
        <a:accent2>
          <a:srgbClr val="800080"/>
        </a:accent2>
        <a:accent3>
          <a:srgbClr val="FFCC00"/>
        </a:accent3>
        <a:accent4>
          <a:srgbClr val="9933FF"/>
        </a:accent4>
        <a:accent5>
          <a:srgbClr val="009900"/>
        </a:accent5>
        <a:accent6>
          <a:srgbClr val="0082DA"/>
        </a:accent6>
        <a:hlink>
          <a:srgbClr val="9933FF"/>
        </a:hlink>
        <a:folHlink>
          <a:srgbClr val="FF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che 3">
        <a:dk1>
          <a:srgbClr val="000000"/>
        </a:dk1>
        <a:lt1>
          <a:srgbClr val="FFFFFF"/>
        </a:lt1>
        <a:dk2>
          <a:srgbClr val="959595"/>
        </a:dk2>
        <a:lt2>
          <a:srgbClr val="676767"/>
        </a:lt2>
        <a:accent1>
          <a:srgbClr val="B2B2B2"/>
        </a:accent1>
        <a:accent2>
          <a:srgbClr val="4D4D4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454545"/>
        </a:accent6>
        <a:hlink>
          <a:srgbClr val="EAEAEA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Roche">
  <a:themeElements>
    <a:clrScheme name="Roche 2">
      <a:dk1>
        <a:srgbClr val="000000"/>
      </a:dk1>
      <a:lt1>
        <a:srgbClr val="FFFFFF"/>
      </a:lt1>
      <a:dk2>
        <a:srgbClr val="969696"/>
      </a:dk2>
      <a:lt2>
        <a:srgbClr val="FF7F00"/>
      </a:lt2>
      <a:accent1>
        <a:srgbClr val="FF7F00"/>
      </a:accent1>
      <a:accent2>
        <a:srgbClr val="800080"/>
      </a:accent2>
      <a:accent3>
        <a:srgbClr val="FFCC00"/>
      </a:accent3>
      <a:accent4>
        <a:srgbClr val="9933FF"/>
      </a:accent4>
      <a:accent5>
        <a:srgbClr val="009900"/>
      </a:accent5>
      <a:accent6>
        <a:srgbClr val="0082DA"/>
      </a:accent6>
      <a:hlink>
        <a:srgbClr val="9933FF"/>
      </a:hlink>
      <a:folHlink>
        <a:srgbClr val="FF3300"/>
      </a:folHlink>
    </a:clrScheme>
    <a:fontScheme name="Roche">
      <a:majorFont>
        <a:latin typeface="Imago"/>
        <a:ea typeface=""/>
        <a:cs typeface=""/>
      </a:majorFont>
      <a:minorFont>
        <a:latin typeface="Imag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Imago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Imago" pitchFamily="2" charset="0"/>
          </a:defRPr>
        </a:defPPr>
      </a:lstStyle>
      <a:style>
        <a:lnRef idx="1">
          <a:schemeClr val="tx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Roche 1">
        <a:dk1>
          <a:srgbClr val="FF7F00"/>
        </a:dk1>
        <a:lt1>
          <a:srgbClr val="FFFFFF"/>
        </a:lt1>
        <a:dk2>
          <a:srgbClr val="0028A0"/>
        </a:dk2>
        <a:lt2>
          <a:srgbClr val="969696"/>
        </a:lt2>
        <a:accent1>
          <a:srgbClr val="FF7F00"/>
        </a:accent1>
        <a:accent2>
          <a:srgbClr val="800080"/>
        </a:accent2>
        <a:accent3>
          <a:srgbClr val="FFCC00"/>
        </a:accent3>
        <a:accent4>
          <a:srgbClr val="9933FF"/>
        </a:accent4>
        <a:accent5>
          <a:srgbClr val="009900"/>
        </a:accent5>
        <a:accent6>
          <a:srgbClr val="0082DA"/>
        </a:accent6>
        <a:hlink>
          <a:srgbClr val="9933FF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che 2">
        <a:dk1>
          <a:srgbClr val="000000"/>
        </a:dk1>
        <a:lt1>
          <a:srgbClr val="FFFFFF"/>
        </a:lt1>
        <a:dk2>
          <a:srgbClr val="969696"/>
        </a:dk2>
        <a:lt2>
          <a:srgbClr val="FF7F00"/>
        </a:lt2>
        <a:accent1>
          <a:srgbClr val="FF7F00"/>
        </a:accent1>
        <a:accent2>
          <a:srgbClr val="800080"/>
        </a:accent2>
        <a:accent3>
          <a:srgbClr val="FFCC00"/>
        </a:accent3>
        <a:accent4>
          <a:srgbClr val="9933FF"/>
        </a:accent4>
        <a:accent5>
          <a:srgbClr val="009900"/>
        </a:accent5>
        <a:accent6>
          <a:srgbClr val="0082DA"/>
        </a:accent6>
        <a:hlink>
          <a:srgbClr val="9933FF"/>
        </a:hlink>
        <a:folHlink>
          <a:srgbClr val="FF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che 3">
        <a:dk1>
          <a:srgbClr val="000000"/>
        </a:dk1>
        <a:lt1>
          <a:srgbClr val="FFFFFF"/>
        </a:lt1>
        <a:dk2>
          <a:srgbClr val="959595"/>
        </a:dk2>
        <a:lt2>
          <a:srgbClr val="676767"/>
        </a:lt2>
        <a:accent1>
          <a:srgbClr val="B2B2B2"/>
        </a:accent1>
        <a:accent2>
          <a:srgbClr val="4D4D4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454545"/>
        </a:accent6>
        <a:hlink>
          <a:srgbClr val="EAEAEA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Roche 2">
    <a:dk1>
      <a:srgbClr val="000000"/>
    </a:dk1>
    <a:lt1>
      <a:srgbClr val="FFFFFF"/>
    </a:lt1>
    <a:dk2>
      <a:srgbClr val="969696"/>
    </a:dk2>
    <a:lt2>
      <a:srgbClr val="FF7F00"/>
    </a:lt2>
    <a:accent1>
      <a:srgbClr val="FF7F00"/>
    </a:accent1>
    <a:accent2>
      <a:srgbClr val="800080"/>
    </a:accent2>
    <a:accent3>
      <a:srgbClr val="FFCC00"/>
    </a:accent3>
    <a:accent4>
      <a:srgbClr val="9933FF"/>
    </a:accent4>
    <a:accent5>
      <a:srgbClr val="009900"/>
    </a:accent5>
    <a:accent6>
      <a:srgbClr val="0082DA"/>
    </a:accent6>
    <a:hlink>
      <a:srgbClr val="9933FF"/>
    </a:hlink>
    <a:folHlink>
      <a:srgbClr val="FF3300"/>
    </a:folHlink>
  </a:clrScheme>
</a:themeOverride>
</file>

<file path=ppt/theme/themeOverride2.xml><?xml version="1.0" encoding="utf-8"?>
<a:themeOverride xmlns:a="http://schemas.openxmlformats.org/drawingml/2006/main">
  <a:clrScheme name="Roche 2">
    <a:dk1>
      <a:srgbClr val="000000"/>
    </a:dk1>
    <a:lt1>
      <a:srgbClr val="FFFFFF"/>
    </a:lt1>
    <a:dk2>
      <a:srgbClr val="969696"/>
    </a:dk2>
    <a:lt2>
      <a:srgbClr val="FF7F00"/>
    </a:lt2>
    <a:accent1>
      <a:srgbClr val="FF7F00"/>
    </a:accent1>
    <a:accent2>
      <a:srgbClr val="800080"/>
    </a:accent2>
    <a:accent3>
      <a:srgbClr val="FFCC00"/>
    </a:accent3>
    <a:accent4>
      <a:srgbClr val="9933FF"/>
    </a:accent4>
    <a:accent5>
      <a:srgbClr val="009900"/>
    </a:accent5>
    <a:accent6>
      <a:srgbClr val="0082DA"/>
    </a:accent6>
    <a:hlink>
      <a:srgbClr val="9933FF"/>
    </a:hlink>
    <a:folHlink>
      <a:srgbClr val="FF3300"/>
    </a:folHlink>
  </a:clrScheme>
</a:themeOverride>
</file>

<file path=ppt/theme/themeOverride3.xml><?xml version="1.0" encoding="utf-8"?>
<a:themeOverride xmlns:a="http://schemas.openxmlformats.org/drawingml/2006/main">
  <a:clrScheme name="Roche 2">
    <a:dk1>
      <a:srgbClr val="000000"/>
    </a:dk1>
    <a:lt1>
      <a:srgbClr val="FFFFFF"/>
    </a:lt1>
    <a:dk2>
      <a:srgbClr val="969696"/>
    </a:dk2>
    <a:lt2>
      <a:srgbClr val="FF7F00"/>
    </a:lt2>
    <a:accent1>
      <a:srgbClr val="FF7F00"/>
    </a:accent1>
    <a:accent2>
      <a:srgbClr val="800080"/>
    </a:accent2>
    <a:accent3>
      <a:srgbClr val="FFCC00"/>
    </a:accent3>
    <a:accent4>
      <a:srgbClr val="9933FF"/>
    </a:accent4>
    <a:accent5>
      <a:srgbClr val="009900"/>
    </a:accent5>
    <a:accent6>
      <a:srgbClr val="0082DA"/>
    </a:accent6>
    <a:hlink>
      <a:srgbClr val="9933FF"/>
    </a:hlink>
    <a:folHlink>
      <a:srgbClr val="FF33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1533</TotalTime>
  <Pages>16</Pages>
  <Words>5182</Words>
  <Application>Microsoft Office PowerPoint</Application>
  <PresentationFormat>Widescreen</PresentationFormat>
  <Paragraphs>323</Paragraphs>
  <Slides>22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22</vt:i4>
      </vt:variant>
    </vt:vector>
  </HeadingPairs>
  <TitlesOfParts>
    <vt:vector size="39" baseType="lpstr">
      <vt:lpstr>ＭＳ Ｐゴシック</vt:lpstr>
      <vt:lpstr>ＭＳ Ｐゴシック</vt:lpstr>
      <vt:lpstr>Arial</vt:lpstr>
      <vt:lpstr>Berthold Imago</vt:lpstr>
      <vt:lpstr>Calibri</vt:lpstr>
      <vt:lpstr>Gill Sans</vt:lpstr>
      <vt:lpstr>Imago</vt:lpstr>
      <vt:lpstr>Imago-Medium</vt:lpstr>
      <vt:lpstr>Minion</vt:lpstr>
      <vt:lpstr>Wingdings</vt:lpstr>
      <vt:lpstr>ヒラギノ角ゴ Pro W3</vt:lpstr>
      <vt:lpstr>Roche</vt:lpstr>
      <vt:lpstr>3_Template for Roche ESMO October 2018</vt:lpstr>
      <vt:lpstr>4_Template for Roche ESMO October 2018</vt:lpstr>
      <vt:lpstr>Template for Roche ESMO October 2018</vt:lpstr>
      <vt:lpstr>1_Roche</vt:lpstr>
      <vt:lpstr>2_Roche</vt:lpstr>
      <vt:lpstr>Metastazující triple-negativní karcinom prsu Současný algoritmus léčby a místo protinádorové terapie</vt:lpstr>
      <vt:lpstr>Karcinom prsu - rozdělení dle exprese HR a HER2</vt:lpstr>
      <vt:lpstr>Triple-negativní karcinom prsu (TNBC)</vt:lpstr>
      <vt:lpstr>Heterogenita TNBC</vt:lpstr>
      <vt:lpstr>PowerPoint Presentation</vt:lpstr>
      <vt:lpstr>TNBC: četnost přežití je nižší než u jiných typů karcinomu prsu1</vt:lpstr>
      <vt:lpstr>Výsledky přežití pacientů, kteří jsou léčeni režimy dle doporučení pro léčbu mTNBC</vt:lpstr>
      <vt:lpstr>U pacientů s TNBC se častěji objevují vzdálené rekurence </vt:lpstr>
      <vt:lpstr>Somatické mutace u jednotlivých typů rakoviny1</vt:lpstr>
      <vt:lpstr>Somatické mutace u subtypů karcinomu prsu </vt:lpstr>
      <vt:lpstr>TNBC je vhodným cílem pro imunoterapii</vt:lpstr>
      <vt:lpstr>Imunitní inhibice kontrolního bodu: PD-1 a PD-L1</vt:lpstr>
      <vt:lpstr>Cyklus protinádorové imunitní odpovědi1</vt:lpstr>
      <vt:lpstr>Pomohou biomarkery určit pacienty, kteří mohou mít prospěch z anti-PD1/PD-L1 léčby?</vt:lpstr>
      <vt:lpstr>PowerPoint Presentation</vt:lpstr>
      <vt:lpstr>mTNBC: současný algoritmus léčby</vt:lpstr>
      <vt:lpstr>TNBC léčebný algoritmus eBC </vt:lpstr>
      <vt:lpstr>TNBC léčebný algoritmus mBC </vt:lpstr>
      <vt:lpstr>Závěry triple-negativní metastatický karcinom prsu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Roche Template</dc:title>
  <dc:creator>Jiroutkova, Michaela {MWJC~Prague}</dc:creator>
  <cp:lastModifiedBy>Kapnisti, Nikola {MWJC~PRAGUE}</cp:lastModifiedBy>
  <cp:revision>253</cp:revision>
  <cp:lastPrinted>1998-09-09T08:32:30Z</cp:lastPrinted>
  <dcterms:created xsi:type="dcterms:W3CDTF">2002-05-06T07:33:01Z</dcterms:created>
  <dcterms:modified xsi:type="dcterms:W3CDTF">2024-02-06T13:23:40Z</dcterms:modified>
</cp:coreProperties>
</file>