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2" r:id="rId3"/>
  </p:sldMasterIdLst>
  <p:notesMasterIdLst>
    <p:notesMasterId r:id="rId30"/>
  </p:notesMasterIdLst>
  <p:handoutMasterIdLst>
    <p:handoutMasterId r:id="rId31"/>
  </p:handoutMasterIdLst>
  <p:sldIdLst>
    <p:sldId id="287" r:id="rId4"/>
    <p:sldId id="288" r:id="rId5"/>
    <p:sldId id="2106" r:id="rId6"/>
    <p:sldId id="276" r:id="rId7"/>
    <p:sldId id="277" r:id="rId8"/>
    <p:sldId id="2107" r:id="rId9"/>
    <p:sldId id="282" r:id="rId10"/>
    <p:sldId id="2109" r:id="rId11"/>
    <p:sldId id="2110" r:id="rId12"/>
    <p:sldId id="2108" r:id="rId13"/>
    <p:sldId id="2111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92" r:id="rId27"/>
    <p:sldId id="2112" r:id="rId28"/>
    <p:sldId id="2105" r:id="rId29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éta Fischerová" initials="MF" lastIdx="5" clrIdx="0">
    <p:extLst>
      <p:ext uri="{19B8F6BF-5375-455C-9EA6-DF929625EA0E}">
        <p15:presenceInfo xmlns:p15="http://schemas.microsoft.com/office/powerpoint/2012/main" userId="S::marketa.fischerova@coll.cz::b5a56fd7-168a-4234-8997-312b5a5a27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4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57C-417C-B7BD-06B217FCAB4C}"/>
              </c:ext>
            </c:extLst>
          </c:dPt>
          <c:dPt>
            <c:idx val="1"/>
            <c:bubble3D val="0"/>
            <c:spPr>
              <a:solidFill>
                <a:srgbClr val="0051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7C-417C-B7BD-06B217FCAB4C}"/>
              </c:ext>
            </c:extLst>
          </c:dPt>
          <c:dPt>
            <c:idx val="2"/>
            <c:bubble3D val="0"/>
            <c:spPr>
              <a:solidFill>
                <a:srgbClr val="35B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57C-417C-B7BD-06B217FCAB4C}"/>
              </c:ext>
            </c:extLst>
          </c:dPt>
          <c:dPt>
            <c:idx val="3"/>
            <c:bubble3D val="0"/>
            <c:spPr>
              <a:solidFill>
                <a:srgbClr val="78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7C-417C-B7BD-06B217FCAB4C}"/>
              </c:ext>
            </c:extLst>
          </c:dPt>
          <c:dPt>
            <c:idx val="4"/>
            <c:bubble3D val="0"/>
            <c:spPr>
              <a:solidFill>
                <a:srgbClr val="BCE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57C-417C-B7BD-06B217FCAB4C}"/>
              </c:ext>
            </c:extLst>
          </c:dPt>
          <c:dPt>
            <c:idx val="5"/>
            <c:bubble3D val="0"/>
            <c:explosion val="4"/>
            <c:spPr>
              <a:solidFill>
                <a:srgbClr val="35B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7C-417C-B7BD-06B217FCAB4C}"/>
              </c:ext>
            </c:extLst>
          </c:dPt>
          <c:cat>
            <c:strRef>
              <c:f>Sheet1!$A$2:$A$6</c:f>
              <c:strCache>
                <c:ptCount val="5"/>
                <c:pt idx="0">
                  <c:v>SCLC</c:v>
                </c:pt>
                <c:pt idx="1">
                  <c:v>Adenocarcinoma</c:v>
                </c:pt>
                <c:pt idx="2">
                  <c:v>Large cell carcinoma</c:v>
                </c:pt>
                <c:pt idx="3">
                  <c:v>Squamous cell carcinoma</c:v>
                </c:pt>
                <c:pt idx="4">
                  <c:v>Other NSCLC subtypes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40</c:v>
                </c:pt>
                <c:pt idx="2">
                  <c:v>15</c:v>
                </c:pt>
                <c:pt idx="3">
                  <c:v>25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C-417C-B7BD-06B217FCAB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cust"/>
        <c:custSplit>
          <c:secondPiePt val="1"/>
          <c:secondPiePt val="2"/>
          <c:secondPiePt val="3"/>
          <c:secondPiePt val="4"/>
        </c:custSplit>
        <c:secondPieSize val="92"/>
        <c:ser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29152521863301"/>
          <c:y val="0.13455050258855"/>
          <c:w val="0.56741727838419798"/>
          <c:h val="0.753068489336603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77-4963-BC3F-1990F208BA9C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77-4963-BC3F-1990F208BA9C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677-4963-BC3F-1990F208BA9C}"/>
              </c:ext>
            </c:extLst>
          </c:dPt>
          <c:dPt>
            <c:idx val="3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3175">
                <a:solidFill>
                  <a:schemeClr val="accent3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77-4963-BC3F-1990F208BA9C}"/>
              </c:ext>
            </c:extLst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3175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77-4963-BC3F-1990F208BA9C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tx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677-4963-BC3F-1990F208BA9C}"/>
              </c:ext>
            </c:extLst>
          </c:dPt>
          <c:dPt>
            <c:idx val="6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677-4963-BC3F-1990F208BA9C}"/>
              </c:ext>
            </c:extLst>
          </c:dPt>
          <c:dPt>
            <c:idx val="7"/>
            <c:bubble3D val="0"/>
            <c:spPr>
              <a:solidFill>
                <a:schemeClr val="bg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677-4963-BC3F-1990F208BA9C}"/>
              </c:ext>
            </c:extLst>
          </c:dPt>
          <c:dLbls>
            <c:delete val="1"/>
          </c:dLbls>
          <c:cat>
            <c:strRef>
              <c:f>Sheet1!$A$2:$A$9</c:f>
              <c:strCache>
                <c:ptCount val="8"/>
                <c:pt idx="0">
                  <c:v>Unknown</c:v>
                </c:pt>
                <c:pt idx="1">
                  <c:v>Full WT</c:v>
                </c:pt>
                <c:pt idx="2">
                  <c:v>KRAS</c:v>
                </c:pt>
                <c:pt idx="3">
                  <c:v>EGFR</c:v>
                </c:pt>
                <c:pt idx="4">
                  <c:v>HER2</c:v>
                </c:pt>
                <c:pt idx="5">
                  <c:v>BRAF</c:v>
                </c:pt>
                <c:pt idx="6">
                  <c:v>ALK</c:v>
                </c:pt>
                <c:pt idx="7">
                  <c:v>PI3K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35</c:v>
                </c:pt>
                <c:pt idx="1">
                  <c:v>15</c:v>
                </c:pt>
                <c:pt idx="2">
                  <c:v>29</c:v>
                </c:pt>
                <c:pt idx="3">
                  <c:v>11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677-4963-BC3F-1990F208BA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2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981797126074897E-2"/>
          <c:y val="1.81809345586759E-2"/>
          <c:w val="0.94859813084112199"/>
          <c:h val="0.903542726771684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Sheet1!$I$2:$I$23</c:f>
                <c:numCache>
                  <c:formatCode>General</c:formatCode>
                  <c:ptCount val="22"/>
                  <c:pt idx="0">
                    <c:v>0.13</c:v>
                  </c:pt>
                  <c:pt idx="2">
                    <c:v>0.19</c:v>
                  </c:pt>
                  <c:pt idx="3">
                    <c:v>0.24</c:v>
                  </c:pt>
                  <c:pt idx="4">
                    <c:v>0.26</c:v>
                  </c:pt>
                  <c:pt idx="6">
                    <c:v>0.54</c:v>
                  </c:pt>
                  <c:pt idx="7">
                    <c:v>0.12</c:v>
                  </c:pt>
                  <c:pt idx="9">
                    <c:v>0.49</c:v>
                  </c:pt>
                  <c:pt idx="10">
                    <c:v>0.13</c:v>
                  </c:pt>
                  <c:pt idx="12">
                    <c:v>0.19</c:v>
                  </c:pt>
                  <c:pt idx="13">
                    <c:v>0.18</c:v>
                  </c:pt>
                  <c:pt idx="16">
                    <c:v>0.18</c:v>
                  </c:pt>
                  <c:pt idx="17">
                    <c:v>0.18</c:v>
                  </c:pt>
                  <c:pt idx="19">
                    <c:v>0.19</c:v>
                  </c:pt>
                  <c:pt idx="20">
                    <c:v>0.18</c:v>
                  </c:pt>
                </c:numCache>
              </c:numRef>
            </c:plus>
            <c:minus>
              <c:numRef>
                <c:f>Sheet1!$H$2:$H$23</c:f>
                <c:numCache>
                  <c:formatCode>General</c:formatCode>
                  <c:ptCount val="22"/>
                  <c:pt idx="0">
                    <c:v>0.1</c:v>
                  </c:pt>
                  <c:pt idx="2">
                    <c:v>0.16</c:v>
                  </c:pt>
                  <c:pt idx="3">
                    <c:v>0.18</c:v>
                  </c:pt>
                  <c:pt idx="4">
                    <c:v>0.17</c:v>
                  </c:pt>
                  <c:pt idx="6">
                    <c:v>0.34</c:v>
                  </c:pt>
                  <c:pt idx="7">
                    <c:v>0.1</c:v>
                  </c:pt>
                  <c:pt idx="9">
                    <c:v>0.28000000000000003</c:v>
                  </c:pt>
                  <c:pt idx="10">
                    <c:v>0.11</c:v>
                  </c:pt>
                  <c:pt idx="12">
                    <c:v>0.15</c:v>
                  </c:pt>
                  <c:pt idx="13">
                    <c:v>0.14000000000000001</c:v>
                  </c:pt>
                  <c:pt idx="16">
                    <c:v>0.14000000000000001</c:v>
                  </c:pt>
                  <c:pt idx="17">
                    <c:v>0.14000000000000001</c:v>
                  </c:pt>
                  <c:pt idx="19">
                    <c:v>0.14000000000000001</c:v>
                  </c:pt>
                  <c:pt idx="20">
                    <c:v>0.13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Sheet1!$A$2:$A$25</c:f>
              <c:numCache>
                <c:formatCode>General</c:formatCode>
                <c:ptCount val="24"/>
                <c:pt idx="0">
                  <c:v>0.64</c:v>
                </c:pt>
                <c:pt idx="2">
                  <c:v>0.72</c:v>
                </c:pt>
                <c:pt idx="3">
                  <c:v>0.61</c:v>
                </c:pt>
                <c:pt idx="4">
                  <c:v>0.51</c:v>
                </c:pt>
                <c:pt idx="6">
                  <c:v>0.93</c:v>
                </c:pt>
                <c:pt idx="7">
                  <c:v>0.59</c:v>
                </c:pt>
                <c:pt idx="9">
                  <c:v>0.63</c:v>
                </c:pt>
                <c:pt idx="10">
                  <c:v>0.64</c:v>
                </c:pt>
                <c:pt idx="12">
                  <c:v>0.59</c:v>
                </c:pt>
                <c:pt idx="13">
                  <c:v>0.68</c:v>
                </c:pt>
                <c:pt idx="16">
                  <c:v>0.64</c:v>
                </c:pt>
                <c:pt idx="17">
                  <c:v>0.64</c:v>
                </c:pt>
                <c:pt idx="19">
                  <c:v>0.59</c:v>
                </c:pt>
                <c:pt idx="20">
                  <c:v>0.67</c:v>
                </c:pt>
              </c:numCache>
            </c:numRef>
          </c:xVal>
          <c:yVal>
            <c:numRef>
              <c:f>Sheet1!$B$2:$B$25</c:f>
              <c:numCache>
                <c:formatCode>General</c:formatCode>
                <c:ptCount val="24"/>
                <c:pt idx="0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6">
                  <c:v>8</c:v>
                </c:pt>
                <c:pt idx="7">
                  <c:v>9</c:v>
                </c:pt>
                <c:pt idx="9">
                  <c:v>12</c:v>
                </c:pt>
                <c:pt idx="10">
                  <c:v>11</c:v>
                </c:pt>
                <c:pt idx="12">
                  <c:v>15</c:v>
                </c:pt>
                <c:pt idx="13">
                  <c:v>16</c:v>
                </c:pt>
                <c:pt idx="16">
                  <c:v>19</c:v>
                </c:pt>
                <c:pt idx="17">
                  <c:v>20</c:v>
                </c:pt>
                <c:pt idx="19">
                  <c:v>23</c:v>
                </c:pt>
                <c:pt idx="20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1F-4B88-AF5F-DB6E08BE7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1299224"/>
        <c:axId val="-2101404920"/>
      </c:scatterChart>
      <c:valAx>
        <c:axId val="-2061299224"/>
        <c:scaling>
          <c:logBase val="10"/>
          <c:orientation val="minMax"/>
          <c:max val="2.5"/>
          <c:min val="0.1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01404920"/>
        <c:crosses val="autoZero"/>
        <c:crossBetween val="midCat"/>
      </c:valAx>
      <c:valAx>
        <c:axId val="-2101404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6129922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238102400535303E-2"/>
          <c:y val="1.8892027665262202E-2"/>
          <c:w val="0.94859813084112199"/>
          <c:h val="0.904184957033715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Sheet1!$I$2:$I$22</c:f>
                <c:numCache>
                  <c:formatCode>General</c:formatCode>
                  <c:ptCount val="21"/>
                  <c:pt idx="0">
                    <c:v>0.19</c:v>
                  </c:pt>
                  <c:pt idx="2">
                    <c:v>0.27</c:v>
                  </c:pt>
                  <c:pt idx="3">
                    <c:v>0.38</c:v>
                  </c:pt>
                  <c:pt idx="4">
                    <c:v>0.55000000000000004</c:v>
                  </c:pt>
                  <c:pt idx="6">
                    <c:v>0.68</c:v>
                  </c:pt>
                  <c:pt idx="7">
                    <c:v>0.19</c:v>
                  </c:pt>
                  <c:pt idx="9">
                    <c:v>0.64</c:v>
                  </c:pt>
                  <c:pt idx="10">
                    <c:v>0.21</c:v>
                  </c:pt>
                  <c:pt idx="13">
                    <c:v>0.23</c:v>
                  </c:pt>
                  <c:pt idx="14">
                    <c:v>0.37</c:v>
                  </c:pt>
                  <c:pt idx="16">
                    <c:v>0.27</c:v>
                  </c:pt>
                  <c:pt idx="17">
                    <c:v>0.28999999999999998</c:v>
                  </c:pt>
                  <c:pt idx="19">
                    <c:v>0.27</c:v>
                  </c:pt>
                  <c:pt idx="20">
                    <c:v>0.28000000000000003</c:v>
                  </c:pt>
                </c:numCache>
              </c:numRef>
            </c:plus>
            <c:minus>
              <c:numRef>
                <c:f>Sheet1!$H$2:$H$22</c:f>
                <c:numCache>
                  <c:formatCode>General</c:formatCode>
                  <c:ptCount val="21"/>
                  <c:pt idx="0">
                    <c:v>0.15</c:v>
                  </c:pt>
                  <c:pt idx="2">
                    <c:v>0.2</c:v>
                  </c:pt>
                  <c:pt idx="3">
                    <c:v>0.25</c:v>
                  </c:pt>
                  <c:pt idx="4">
                    <c:v>0.33</c:v>
                  </c:pt>
                  <c:pt idx="6">
                    <c:v>0.41</c:v>
                  </c:pt>
                  <c:pt idx="7">
                    <c:v>0.16</c:v>
                  </c:pt>
                  <c:pt idx="9">
                    <c:v>0.28999999999999998</c:v>
                  </c:pt>
                  <c:pt idx="10">
                    <c:v>0.16</c:v>
                  </c:pt>
                  <c:pt idx="13">
                    <c:v>0.19</c:v>
                  </c:pt>
                  <c:pt idx="14">
                    <c:v>0.26</c:v>
                  </c:pt>
                  <c:pt idx="16">
                    <c:v>0.2</c:v>
                  </c:pt>
                  <c:pt idx="17">
                    <c:v>0.21</c:v>
                  </c:pt>
                  <c:pt idx="19">
                    <c:v>0.2</c:v>
                  </c:pt>
                  <c:pt idx="20">
                    <c:v>0.21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Sheet1!$A$2:$A$22</c:f>
              <c:numCache>
                <c:formatCode>General</c:formatCode>
                <c:ptCount val="21"/>
                <c:pt idx="0">
                  <c:v>0.79</c:v>
                </c:pt>
                <c:pt idx="2">
                  <c:v>0.81</c:v>
                </c:pt>
                <c:pt idx="3">
                  <c:v>0.7</c:v>
                </c:pt>
                <c:pt idx="4">
                  <c:v>0.84</c:v>
                </c:pt>
                <c:pt idx="6">
                  <c:v>1.04</c:v>
                </c:pt>
                <c:pt idx="7">
                  <c:v>0.73</c:v>
                </c:pt>
                <c:pt idx="9">
                  <c:v>0.55000000000000004</c:v>
                </c:pt>
                <c:pt idx="10">
                  <c:v>0.81</c:v>
                </c:pt>
                <c:pt idx="13">
                  <c:v>0.77</c:v>
                </c:pt>
                <c:pt idx="14">
                  <c:v>0.85</c:v>
                </c:pt>
                <c:pt idx="16">
                  <c:v>0.78</c:v>
                </c:pt>
                <c:pt idx="17">
                  <c:v>0.79</c:v>
                </c:pt>
                <c:pt idx="19">
                  <c:v>0.66</c:v>
                </c:pt>
                <c:pt idx="20">
                  <c:v>0.87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6">
                  <c:v>8</c:v>
                </c:pt>
                <c:pt idx="7">
                  <c:v>9</c:v>
                </c:pt>
                <c:pt idx="9">
                  <c:v>12</c:v>
                </c:pt>
                <c:pt idx="10">
                  <c:v>11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6">
                  <c:v>19</c:v>
                </c:pt>
                <c:pt idx="17">
                  <c:v>20</c:v>
                </c:pt>
                <c:pt idx="19">
                  <c:v>23</c:v>
                </c:pt>
                <c:pt idx="20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50E-4F35-8BB3-2F2C4877B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7805784"/>
        <c:axId val="-2107816136"/>
      </c:scatterChart>
      <c:valAx>
        <c:axId val="-2107805784"/>
        <c:scaling>
          <c:logBase val="10"/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07816136"/>
        <c:crosses val="autoZero"/>
        <c:crossBetween val="midCat"/>
      </c:valAx>
      <c:valAx>
        <c:axId val="-2107816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0780578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497215280064806E-2"/>
          <c:y val="5.1194908213796103E-2"/>
          <c:w val="0.91450278471993496"/>
          <c:h val="0.72731348210612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424C9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1BD-43B5-8867-0E179B1BC2C2}"/>
              </c:ext>
            </c:extLst>
          </c:dPt>
          <c:dPt>
            <c:idx val="1"/>
            <c:invertIfNegative val="0"/>
            <c:bubble3D val="0"/>
            <c:spPr>
              <a:solidFill>
                <a:srgbClr val="EC24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BD-43B5-8867-0E179B1BC2C2}"/>
              </c:ext>
            </c:extLst>
          </c:dPt>
          <c:dPt>
            <c:idx val="4"/>
            <c:invertIfNegative val="0"/>
            <c:bubble3D val="0"/>
            <c:spPr>
              <a:solidFill>
                <a:srgbClr val="EC24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BD-43B5-8867-0E179B1BC2C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1BD-43B5-8867-0E179B1BC2C2}"/>
              </c:ext>
            </c:extLst>
          </c:dPt>
          <c:dPt>
            <c:idx val="7"/>
            <c:invertIfNegative val="0"/>
            <c:bubble3D val="0"/>
            <c:spPr>
              <a:solidFill>
                <a:srgbClr val="EC24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1BD-43B5-8867-0E179B1BC2C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1BD-43B5-8867-0E179B1BC2C2}"/>
              </c:ext>
            </c:extLst>
          </c:dPt>
          <c:dPt>
            <c:idx val="10"/>
            <c:invertIfNegative val="0"/>
            <c:bubble3D val="0"/>
            <c:spPr>
              <a:solidFill>
                <a:srgbClr val="EC24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1BD-43B5-8867-0E179B1BC2C2}"/>
              </c:ext>
            </c:extLst>
          </c:dPt>
          <c:dPt>
            <c:idx val="13"/>
            <c:invertIfNegative val="0"/>
            <c:bubble3D val="0"/>
            <c:spPr>
              <a:solidFill>
                <a:srgbClr val="EC24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1BD-43B5-8867-0E179B1BC2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Sheet1!$B$2:$B$15</c:f>
              <c:strCache>
                <c:ptCount val="13"/>
                <c:pt idx="0">
                  <c:v>ORR</c:v>
                </c:pt>
                <c:pt idx="3">
                  <c:v>CR</c:v>
                </c:pt>
                <c:pt idx="6">
                  <c:v>PR</c:v>
                </c:pt>
                <c:pt idx="9">
                  <c:v>SD</c:v>
                </c:pt>
                <c:pt idx="12">
                  <c:v>PD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49.2</c:v>
                </c:pt>
                <c:pt idx="1">
                  <c:v>31.9</c:v>
                </c:pt>
                <c:pt idx="3">
                  <c:v>2.5</c:v>
                </c:pt>
                <c:pt idx="4">
                  <c:v>1.3</c:v>
                </c:pt>
                <c:pt idx="6">
                  <c:v>46.8</c:v>
                </c:pt>
                <c:pt idx="7">
                  <c:v>30.5</c:v>
                </c:pt>
                <c:pt idx="9">
                  <c:v>30.4</c:v>
                </c:pt>
                <c:pt idx="10">
                  <c:v>38.1</c:v>
                </c:pt>
                <c:pt idx="12">
                  <c:v>11</c:v>
                </c:pt>
                <c:pt idx="13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1BD-43B5-8867-0E179B1BC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-2093664680"/>
        <c:axId val="-2092987576"/>
      </c:barChart>
      <c:catAx>
        <c:axId val="-2093664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92987576"/>
        <c:crosses val="autoZero"/>
        <c:auto val="1"/>
        <c:lblAlgn val="ctr"/>
        <c:lblOffset val="100"/>
        <c:noMultiLvlLbl val="0"/>
      </c:catAx>
      <c:valAx>
        <c:axId val="-2092987576"/>
        <c:scaling>
          <c:orientation val="minMax"/>
          <c:max val="62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200" b="1" dirty="0" err="1"/>
                  <a:t>Odpověď</a:t>
                </a:r>
                <a:r>
                  <a:rPr lang="en-GB" sz="1200" b="1" dirty="0"/>
                  <a:t>(%)</a:t>
                </a:r>
              </a:p>
            </c:rich>
          </c:tx>
          <c:layout>
            <c:manualLayout>
              <c:xMode val="edge"/>
              <c:yMode val="edge"/>
              <c:x val="2.4505025839659699E-2"/>
              <c:y val="0.273359241753750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93664680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74B93-6CD2-4856-8D70-9A913A299395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M-CZ-00000337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0B116-9A42-4642-AF98-504105DAD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07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ADE48-1FE0-448D-A8E7-08BA5163FF9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M-CZ-00000337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EE11B-7147-4AE4-93CE-04175395D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4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68D45152-1CB6-4AA2-8BB6-028E5CB5B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22A76B4-0C49-47FA-BFE2-8EA6A0761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5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A03A6-6FAB-4DA1-A19E-4D69C90443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072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A03A6-6FAB-4DA1-A19E-4D69C90443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50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C4279-0E90-45C7-936D-21AD682423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191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A03A6-6FAB-4DA1-A19E-4D69C90443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354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A03A6-6FAB-4DA1-A19E-4D69C90443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388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A03A6-6FAB-4DA1-A19E-4D69C90443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780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A03A6-6FAB-4DA1-A19E-4D69C90443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649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A03A6-6FAB-4DA1-A19E-4D69C90443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414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31DDC-5D44-4DAB-B756-4F377E67C21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6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5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2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47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58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8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noProof="0" dirty="0">
              <a:cs typeface="Arial" panose="020B0604020202020204" pitchFamily="34" charset="0"/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5825" cy="3355975"/>
          </a:xfrm>
        </p:spPr>
      </p:sp>
    </p:spTree>
    <p:extLst>
      <p:ext uri="{BB962C8B-B14F-4D97-AF65-F5344CB8AC3E}">
        <p14:creationId xmlns:p14="http://schemas.microsoft.com/office/powerpoint/2010/main" val="1951170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389887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3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370417" y="286748"/>
            <a:ext cx="10830983" cy="100584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1" kern="1200" baseline="0">
                <a:solidFill>
                  <a:schemeClr val="tx1"/>
                </a:solidFill>
                <a:latin typeface="Imago" panose="0200050006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3800" y="168794"/>
            <a:ext cx="586494" cy="304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 userDrawn="1"/>
        </p:nvSpPr>
        <p:spPr>
          <a:xfrm rot="16200000">
            <a:off x="11595969" y="5888427"/>
            <a:ext cx="934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M-CZ-00000337</a:t>
            </a:r>
            <a:endParaRPr lang="en-US" sz="800" dirty="0">
              <a:solidFill>
                <a:schemeClr val="bg2"/>
              </a:solidFill>
              <a:latin typeface="Imago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5"/>
            <a:ext cx="5365748" cy="4561420"/>
          </a:xfrm>
          <a:prstGeom prst="rect">
            <a:avLst/>
          </a:prstGeom>
        </p:spPr>
        <p:txBody>
          <a:bodyPr lIns="0" tIns="60957" rIns="121914" bIns="60957"/>
          <a:lstStyle>
            <a:lvl1pPr marL="241289" indent="-241289">
              <a:spcAft>
                <a:spcPts val="800"/>
              </a:spcAft>
              <a:defRPr sz="2100">
                <a:solidFill>
                  <a:schemeClr val="tx1"/>
                </a:solidFill>
                <a:latin typeface="Imago" panose="02000500060000020004" pitchFamily="2" charset="0"/>
              </a:defRPr>
            </a:lvl1pPr>
            <a:lvl2pPr marL="480460" indent="-239173">
              <a:spcAft>
                <a:spcPts val="800"/>
              </a:spcAft>
              <a:defRPr sz="2100">
                <a:solidFill>
                  <a:schemeClr val="tx1"/>
                </a:solidFill>
                <a:latin typeface="Imago" panose="02000500060000020004" pitchFamily="2" charset="0"/>
              </a:defRPr>
            </a:lvl2pPr>
            <a:lvl3pPr marL="721749" indent="-241289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Imago" panose="02000500060000020004" pitchFamily="2" charset="0"/>
              </a:defRPr>
            </a:lvl3pPr>
            <a:lvl4pPr marL="952452" indent="-230706">
              <a:spcAft>
                <a:spcPts val="800"/>
              </a:spcAft>
              <a:defRPr sz="2100">
                <a:solidFill>
                  <a:schemeClr val="tx1"/>
                </a:solidFill>
                <a:latin typeface="Imago" panose="02000500060000020004" pitchFamily="2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2"/>
            <a:ext cx="10479431" cy="886884"/>
          </a:xfrm>
          <a:prstGeom prst="rect">
            <a:avLst/>
          </a:prstGeom>
        </p:spPr>
        <p:txBody>
          <a:bodyPr lIns="0" tIns="0" rIns="121914" bIns="0" anchor="b"/>
          <a:lstStyle>
            <a:lvl1pPr>
              <a:lnSpc>
                <a:spcPts val="3467"/>
              </a:lnSpc>
              <a:defRPr>
                <a:solidFill>
                  <a:schemeClr val="tx1"/>
                </a:solidFill>
                <a:latin typeface="Imago" panose="0200050006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4"/>
            <a:ext cx="9590568" cy="303213"/>
          </a:xfrm>
          <a:prstGeom prst="rect">
            <a:avLst/>
          </a:prstGeom>
        </p:spPr>
        <p:txBody>
          <a:bodyPr lIns="0" tIns="60957" rIns="0" bIns="60957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  <a:latin typeface="Imago" panose="02000500060000020004" pitchFamily="2" charset="0"/>
              </a:defRPr>
            </a:lvl1pPr>
            <a:lvl2pPr marL="358758" indent="0">
              <a:buNone/>
              <a:defRPr/>
            </a:lvl2pPr>
            <a:lvl3pPr marL="627031" indent="0">
              <a:buNone/>
              <a:defRPr/>
            </a:lvl3pPr>
            <a:lvl4pPr marL="89689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6095999" y="1604435"/>
            <a:ext cx="5365748" cy="4561420"/>
          </a:xfrm>
          <a:prstGeom prst="rect">
            <a:avLst/>
          </a:prstGeom>
        </p:spPr>
        <p:txBody>
          <a:bodyPr lIns="0" tIns="60957" rIns="121914" bIns="60957"/>
          <a:lstStyle>
            <a:lvl1pPr marL="241289" indent="-241289">
              <a:spcAft>
                <a:spcPts val="800"/>
              </a:spcAft>
              <a:defRPr sz="2100">
                <a:solidFill>
                  <a:schemeClr val="tx1"/>
                </a:solidFill>
                <a:latin typeface="Imago" panose="02000500060000020004" pitchFamily="2" charset="0"/>
              </a:defRPr>
            </a:lvl1pPr>
            <a:lvl2pPr marL="480460" indent="-239173">
              <a:spcAft>
                <a:spcPts val="800"/>
              </a:spcAft>
              <a:defRPr sz="2100">
                <a:solidFill>
                  <a:schemeClr val="tx1"/>
                </a:solidFill>
                <a:latin typeface="Imago" panose="02000500060000020004" pitchFamily="2" charset="0"/>
              </a:defRPr>
            </a:lvl2pPr>
            <a:lvl3pPr marL="721749" indent="-241289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Imago" panose="02000500060000020004" pitchFamily="2" charset="0"/>
              </a:defRPr>
            </a:lvl3pPr>
            <a:lvl4pPr marL="952452" indent="-230706">
              <a:spcAft>
                <a:spcPts val="800"/>
              </a:spcAft>
              <a:defRPr sz="2100">
                <a:solidFill>
                  <a:schemeClr val="tx1"/>
                </a:solidFill>
                <a:latin typeface="Imago" panose="02000500060000020004" pitchFamily="2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908563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2"/>
            <a:ext cx="10486165" cy="886884"/>
          </a:xfrm>
          <a:prstGeom prst="rect">
            <a:avLst/>
          </a:prstGeom>
        </p:spPr>
        <p:txBody>
          <a:bodyPr lIns="0" tIns="0" rIns="121914" bIns="0" anchor="b"/>
          <a:lstStyle>
            <a:lvl1pPr>
              <a:lnSpc>
                <a:spcPts val="3467"/>
              </a:lnSpc>
              <a:defRPr>
                <a:solidFill>
                  <a:schemeClr val="tx1"/>
                </a:solidFill>
                <a:latin typeface="Imago" panose="0200050006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4"/>
            <a:ext cx="9590568" cy="303213"/>
          </a:xfrm>
          <a:prstGeom prst="rect">
            <a:avLst/>
          </a:prstGeom>
        </p:spPr>
        <p:txBody>
          <a:bodyPr lIns="0" tIns="60957" rIns="0" bIns="60957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58" indent="0">
              <a:buNone/>
              <a:defRPr/>
            </a:lvl2pPr>
            <a:lvl3pPr marL="627031" indent="0">
              <a:buNone/>
              <a:defRPr/>
            </a:lvl3pPr>
            <a:lvl4pPr marL="89689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9013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oing now what patients need n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oing now what patients need next"/>
          <p:cNvSpPr txBox="1">
            <a:spLocks noChangeArrowheads="1"/>
          </p:cNvSpPr>
          <p:nvPr userDrawn="1"/>
        </p:nvSpPr>
        <p:spPr bwMode="auto">
          <a:xfrm>
            <a:off x="1061513" y="2967343"/>
            <a:ext cx="10068996" cy="8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 algn="l" rtl="0" eaLnBrk="0" fontAlgn="base" hangingPunct="0">
              <a:spcBef>
                <a:spcPct val="75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287338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414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7192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955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527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099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671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24313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121917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5500" b="1" i="1" dirty="0">
                <a:solidFill>
                  <a:srgbClr val="0081CE"/>
                </a:solidFill>
                <a:latin typeface="Minion" pitchFamily="2" charset="0"/>
                <a:cs typeface="Arial"/>
              </a:rPr>
              <a:t>Doing now what patients need 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9666A-13DC-48CE-992A-80BCAA6A4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790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30214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62" name="shpGridNormal" hidden="1"/>
          <p:cNvGrpSpPr>
            <a:grpSpLocks/>
          </p:cNvGrpSpPr>
          <p:nvPr/>
        </p:nvGrpSpPr>
        <p:grpSpPr bwMode="auto">
          <a:xfrm>
            <a:off x="529495" y="514356"/>
            <a:ext cx="11138876" cy="5764213"/>
            <a:chOff x="271" y="324"/>
            <a:chExt cx="5701" cy="3631"/>
          </a:xfrm>
        </p:grpSpPr>
        <p:sp>
          <p:nvSpPr>
            <p:cNvPr id="1372163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fr-CH" sz="2400" dirty="0">
                <a:solidFill>
                  <a:srgbClr val="000000"/>
                </a:solidFill>
                <a:latin typeface="Imago" pitchFamily="2" charset="0"/>
              </a:endParaRPr>
            </a:p>
          </p:txBody>
        </p:sp>
        <p:sp>
          <p:nvSpPr>
            <p:cNvPr id="1372164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fr-CH" sz="2400" dirty="0">
                <a:solidFill>
                  <a:srgbClr val="000000"/>
                </a:solidFill>
                <a:latin typeface="Imago" pitchFamily="2" charset="0"/>
              </a:endParaRPr>
            </a:p>
          </p:txBody>
        </p:sp>
      </p:grpSp>
      <p:sp>
        <p:nvSpPr>
          <p:cNvPr id="1372165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624419" y="2067597"/>
            <a:ext cx="10256552" cy="1450227"/>
          </a:xfrm>
        </p:spPr>
        <p:txBody>
          <a:bodyPr/>
          <a:lstStyle>
            <a:lvl1pPr>
              <a:defRPr sz="30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CH" noProof="0" dirty="0"/>
              <a:t>Click to </a:t>
            </a:r>
            <a:r>
              <a:rPr lang="fr-CH" noProof="0" dirty="0" err="1"/>
              <a:t>edit</a:t>
            </a:r>
            <a:r>
              <a:rPr lang="fr-CH" noProof="0" dirty="0"/>
              <a:t> Master </a:t>
            </a:r>
            <a:r>
              <a:rPr lang="fr-CH" noProof="0" dirty="0" err="1"/>
              <a:t>title</a:t>
            </a:r>
            <a:r>
              <a:rPr lang="fr-CH" noProof="0" dirty="0"/>
              <a:t> style</a:t>
            </a:r>
          </a:p>
        </p:txBody>
      </p:sp>
      <p:sp>
        <p:nvSpPr>
          <p:cNvPr id="1372166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624419" y="3784681"/>
            <a:ext cx="10256552" cy="1656307"/>
          </a:xfrm>
        </p:spPr>
        <p:txBody>
          <a:bodyPr/>
          <a:lstStyle>
            <a:lvl1pPr marL="0" indent="0">
              <a:buFontTx/>
              <a:buNone/>
              <a:defRPr sz="2000" b="0" i="1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CH" noProof="0" dirty="0"/>
              <a:t>Click to </a:t>
            </a:r>
            <a:r>
              <a:rPr lang="fr-CH" noProof="0" dirty="0" err="1"/>
              <a:t>edit</a:t>
            </a:r>
            <a:r>
              <a:rPr lang="fr-CH" noProof="0" dirty="0"/>
              <a:t> Master </a:t>
            </a:r>
            <a:r>
              <a:rPr lang="fr-CH" noProof="0" dirty="0" err="1"/>
              <a:t>subtitle</a:t>
            </a:r>
            <a:r>
              <a:rPr lang="fr-CH" noProof="0" dirty="0"/>
              <a:t> style</a:t>
            </a:r>
          </a:p>
        </p:txBody>
      </p:sp>
      <p:sp>
        <p:nvSpPr>
          <p:cNvPr id="1372168" name="shpLogoBackground"/>
          <p:cNvSpPr>
            <a:spLocks noChangeArrowheads="1"/>
          </p:cNvSpPr>
          <p:nvPr userDrawn="1"/>
        </p:nvSpPr>
        <p:spPr bwMode="white">
          <a:xfrm>
            <a:off x="10355385" y="115893"/>
            <a:ext cx="1416539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CH" sz="1351" dirty="0">
              <a:solidFill>
                <a:srgbClr val="000000"/>
              </a:solidFill>
              <a:latin typeface="Imago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5222A-A324-407E-9A67-F60871FD2F1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Obdélník 8"/>
          <p:cNvSpPr/>
          <p:nvPr userDrawn="1"/>
        </p:nvSpPr>
        <p:spPr>
          <a:xfrm rot="16200000">
            <a:off x="11595969" y="5888427"/>
            <a:ext cx="934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M-CZ-00000337</a:t>
            </a:r>
            <a:endParaRPr lang="en-US" sz="800" dirty="0">
              <a:solidFill>
                <a:schemeClr val="bg2"/>
              </a:solidFill>
              <a:latin typeface="Imago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27" y="1290640"/>
            <a:ext cx="10943167" cy="4833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421" y="6195831"/>
            <a:ext cx="5471583" cy="43180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6195831"/>
            <a:ext cx="5471584" cy="4318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222A-A324-407E-9A67-F60871FD2F1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délník 6"/>
          <p:cNvSpPr/>
          <p:nvPr userDrawn="1"/>
        </p:nvSpPr>
        <p:spPr>
          <a:xfrm rot="16200000">
            <a:off x="11595969" y="5888427"/>
            <a:ext cx="934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M-CZ-00000337</a:t>
            </a:r>
            <a:endParaRPr lang="en-US" sz="800" dirty="0">
              <a:solidFill>
                <a:schemeClr val="bg2"/>
              </a:solidFill>
              <a:latin typeface="Imago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421" y="6195831"/>
            <a:ext cx="5471583" cy="43180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6195831"/>
            <a:ext cx="5471584" cy="4318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222A-A324-407E-9A67-F60871FD2F1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délník 6"/>
          <p:cNvSpPr/>
          <p:nvPr userDrawn="1"/>
        </p:nvSpPr>
        <p:spPr>
          <a:xfrm rot="16200000">
            <a:off x="11595969" y="5888427"/>
            <a:ext cx="934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M-CZ-00000337</a:t>
            </a:r>
            <a:endParaRPr lang="en-US" sz="800" dirty="0">
              <a:solidFill>
                <a:schemeClr val="bg2"/>
              </a:solidFill>
              <a:latin typeface="Imago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421" y="6195831"/>
            <a:ext cx="5471583" cy="43180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6195831"/>
            <a:ext cx="5471584" cy="4318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222A-A324-407E-9A67-F60871FD2F1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bdélník 6"/>
          <p:cNvSpPr/>
          <p:nvPr userDrawn="1"/>
        </p:nvSpPr>
        <p:spPr>
          <a:xfrm rot="16200000">
            <a:off x="11595969" y="5888427"/>
            <a:ext cx="934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M-CZ-00000337</a:t>
            </a:r>
            <a:endParaRPr lang="en-US" sz="800" dirty="0">
              <a:solidFill>
                <a:schemeClr val="bg2"/>
              </a:solidFill>
              <a:latin typeface="Imago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419" y="6195831"/>
            <a:ext cx="5471583" cy="43180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6195831"/>
            <a:ext cx="5471584" cy="4318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D32B4F2-ACA3-4246-955E-EDD635D9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17" y="286748"/>
            <a:ext cx="10830983" cy="100584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1" kern="1200" baseline="0">
                <a:solidFill>
                  <a:schemeClr val="tx1"/>
                </a:solidFill>
                <a:latin typeface="Imago" panose="0200050006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Obdélník 3">
            <a:extLst>
              <a:ext uri="{FF2B5EF4-FFF2-40B4-BE49-F238E27FC236}">
                <a16:creationId xmlns:a16="http://schemas.microsoft.com/office/drawing/2014/main" id="{A4182809-CB55-4F45-86ED-68632414C8A2}"/>
              </a:ext>
            </a:extLst>
          </p:cNvPr>
          <p:cNvSpPr/>
          <p:nvPr userDrawn="1"/>
        </p:nvSpPr>
        <p:spPr>
          <a:xfrm rot="16200000">
            <a:off x="11595969" y="5888427"/>
            <a:ext cx="934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M-CZ-00000337</a:t>
            </a:r>
            <a:endParaRPr lang="en-US" sz="800" dirty="0">
              <a:solidFill>
                <a:schemeClr val="bg2"/>
              </a:solidFill>
              <a:latin typeface="Imago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26" y="1290640"/>
            <a:ext cx="10943167" cy="4833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419" y="6195831"/>
            <a:ext cx="5471583" cy="43180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6195831"/>
            <a:ext cx="5471584" cy="4318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1FED78C-6782-E04B-AD00-1C1300F7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17" y="286748"/>
            <a:ext cx="10830983" cy="100584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1" kern="1200" baseline="0">
                <a:solidFill>
                  <a:schemeClr val="tx1"/>
                </a:solidFill>
                <a:latin typeface="Imago" panose="0200050006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Obdélník 3">
            <a:extLst>
              <a:ext uri="{FF2B5EF4-FFF2-40B4-BE49-F238E27FC236}">
                <a16:creationId xmlns:a16="http://schemas.microsoft.com/office/drawing/2014/main" id="{DA53F6E7-C30C-BD4C-8AE5-9BD2A29B6CD1}"/>
              </a:ext>
            </a:extLst>
          </p:cNvPr>
          <p:cNvSpPr/>
          <p:nvPr userDrawn="1"/>
        </p:nvSpPr>
        <p:spPr>
          <a:xfrm rot="16200000">
            <a:off x="11595969" y="5888427"/>
            <a:ext cx="934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M-CZ-00000337</a:t>
            </a:r>
            <a:endParaRPr lang="en-US" sz="800" dirty="0">
              <a:solidFill>
                <a:schemeClr val="bg2"/>
              </a:solidFill>
              <a:latin typeface="Imago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419" y="6195831"/>
            <a:ext cx="5471583" cy="43180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6195831"/>
            <a:ext cx="5471584" cy="4318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067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377BF8B-F6E5-5E41-9549-BA969967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17" y="286748"/>
            <a:ext cx="10830983" cy="100584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1" kern="1200" baseline="0">
                <a:solidFill>
                  <a:schemeClr val="tx1"/>
                </a:solidFill>
                <a:latin typeface="Imago" panose="0200050006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bdélník 3">
            <a:extLst>
              <a:ext uri="{FF2B5EF4-FFF2-40B4-BE49-F238E27FC236}">
                <a16:creationId xmlns:a16="http://schemas.microsoft.com/office/drawing/2014/main" id="{61244D29-16EB-254E-B60E-CC9A27C3FB84}"/>
              </a:ext>
            </a:extLst>
          </p:cNvPr>
          <p:cNvSpPr/>
          <p:nvPr userDrawn="1"/>
        </p:nvSpPr>
        <p:spPr>
          <a:xfrm rot="16200000">
            <a:off x="11595969" y="5888427"/>
            <a:ext cx="934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M-CZ-00000337</a:t>
            </a:r>
            <a:endParaRPr lang="en-US" sz="800" dirty="0">
              <a:solidFill>
                <a:schemeClr val="bg2"/>
              </a:solidFill>
              <a:latin typeface="Imago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3800" y="168794"/>
            <a:ext cx="586494" cy="30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2AF288F-D1C5-C640-BDC8-91D10CCDC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17" y="286748"/>
            <a:ext cx="10830983" cy="100584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1" kern="1200" baseline="0">
                <a:solidFill>
                  <a:schemeClr val="tx1"/>
                </a:solidFill>
                <a:latin typeface="Imago" panose="0200050006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Obdélník 3">
            <a:extLst>
              <a:ext uri="{FF2B5EF4-FFF2-40B4-BE49-F238E27FC236}">
                <a16:creationId xmlns:a16="http://schemas.microsoft.com/office/drawing/2014/main" id="{DDFF19B9-2067-A440-B7FB-6F9E229ABD1C}"/>
              </a:ext>
            </a:extLst>
          </p:cNvPr>
          <p:cNvSpPr/>
          <p:nvPr userDrawn="1"/>
        </p:nvSpPr>
        <p:spPr>
          <a:xfrm rot="16200000">
            <a:off x="11595969" y="5888427"/>
            <a:ext cx="934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M-CZ-00000337</a:t>
            </a:r>
            <a:endParaRPr lang="en-US" sz="800" dirty="0">
              <a:solidFill>
                <a:schemeClr val="bg2"/>
              </a:solidFill>
              <a:latin typeface="Imago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0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tIns="60958" rIns="0" bIns="60958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3CEC7E2A-0084-4646-AD48-EB9A237C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17" y="286748"/>
            <a:ext cx="10830983" cy="100584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1" kern="1200" baseline="0">
                <a:solidFill>
                  <a:schemeClr val="tx1"/>
                </a:solidFill>
                <a:latin typeface="Imago" panose="0200050006000002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bdélník 3">
            <a:extLst>
              <a:ext uri="{FF2B5EF4-FFF2-40B4-BE49-F238E27FC236}">
                <a16:creationId xmlns:a16="http://schemas.microsoft.com/office/drawing/2014/main" id="{819F5E43-9330-AC4C-B45B-9A7D5BCC00E2}"/>
              </a:ext>
            </a:extLst>
          </p:cNvPr>
          <p:cNvSpPr/>
          <p:nvPr userDrawn="1"/>
        </p:nvSpPr>
        <p:spPr>
          <a:xfrm rot="16200000">
            <a:off x="11595969" y="5888427"/>
            <a:ext cx="934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M-CZ-00000337</a:t>
            </a:r>
            <a:endParaRPr lang="en-US" sz="800" dirty="0">
              <a:solidFill>
                <a:schemeClr val="bg2"/>
              </a:solidFill>
              <a:latin typeface="Imago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847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34967" y="3687571"/>
            <a:ext cx="10343671" cy="730416"/>
          </a:xfrm>
          <a:prstGeom prst="rect">
            <a:avLst/>
          </a:prstGeom>
        </p:spPr>
        <p:txBody>
          <a:bodyPr lIns="121914" tIns="60957" rIns="121914" bIns="60957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2400" b="1" i="0">
                <a:solidFill>
                  <a:schemeClr val="tx2">
                    <a:lumMod val="50000"/>
                  </a:schemeClr>
                </a:solidFill>
                <a:latin typeface="Imago" panose="02000500060000020004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34967" y="2180863"/>
            <a:ext cx="10343671" cy="1499709"/>
          </a:xfrm>
          <a:prstGeom prst="rect">
            <a:avLst/>
          </a:prstGeom>
          <a:noFill/>
        </p:spPr>
        <p:txBody>
          <a:bodyPr wrap="square" lIns="121914" tIns="60957" rIns="121914" bIns="60957" anchor="b" anchorCtr="0">
            <a:no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4300" b="1" i="0" baseline="0">
                <a:solidFill>
                  <a:schemeClr val="tx1"/>
                </a:solidFill>
                <a:latin typeface="Imago" panose="02000500060000020004" pitchFamily="2" charset="0"/>
              </a:defRPr>
            </a:lvl1pPr>
          </a:lstStyle>
          <a:p>
            <a:pPr lvl="0"/>
            <a:r>
              <a:rPr lang="en-GB" dirty="0"/>
              <a:t>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599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5"/>
            <a:ext cx="11137900" cy="4561420"/>
          </a:xfrm>
          <a:prstGeom prst="rect">
            <a:avLst/>
          </a:prstGeom>
        </p:spPr>
        <p:txBody>
          <a:bodyPr lIns="0" tIns="60957" rIns="121914" bIns="60957"/>
          <a:lstStyle>
            <a:lvl1pPr marL="241289" indent="-241289">
              <a:spcAft>
                <a:spcPts val="800"/>
              </a:spcAft>
              <a:defRPr sz="2100">
                <a:solidFill>
                  <a:schemeClr val="tx1"/>
                </a:solidFill>
                <a:latin typeface="Imago" panose="02000500060000020004" pitchFamily="2" charset="0"/>
              </a:defRPr>
            </a:lvl1pPr>
            <a:lvl2pPr marL="480460" indent="-239173">
              <a:spcAft>
                <a:spcPts val="800"/>
              </a:spcAft>
              <a:defRPr sz="2100">
                <a:solidFill>
                  <a:schemeClr val="tx1"/>
                </a:solidFill>
                <a:latin typeface="Imago" panose="02000500060000020004" pitchFamily="2" charset="0"/>
              </a:defRPr>
            </a:lvl2pPr>
            <a:lvl3pPr marL="721749" indent="-241289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Imago" panose="02000500060000020004" pitchFamily="2" charset="0"/>
              </a:defRPr>
            </a:lvl3pPr>
            <a:lvl4pPr marL="952452" indent="-230706">
              <a:spcAft>
                <a:spcPts val="800"/>
              </a:spcAft>
              <a:defRPr sz="2100">
                <a:solidFill>
                  <a:schemeClr val="tx1"/>
                </a:solidFill>
                <a:latin typeface="Imago" panose="02000500060000020004" pitchFamily="2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2"/>
            <a:ext cx="10486165" cy="886884"/>
          </a:xfrm>
          <a:prstGeom prst="rect">
            <a:avLst/>
          </a:prstGeom>
        </p:spPr>
        <p:txBody>
          <a:bodyPr lIns="0" tIns="0" rIns="121914" bIns="0" anchor="b"/>
          <a:lstStyle>
            <a:lvl1pPr>
              <a:lnSpc>
                <a:spcPts val="3467"/>
              </a:lnSpc>
              <a:defRPr>
                <a:solidFill>
                  <a:schemeClr val="tx1"/>
                </a:solidFill>
                <a:latin typeface="Imago" panose="02000500060000020004" pitchFamily="2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4"/>
            <a:ext cx="9590568" cy="303213"/>
          </a:xfrm>
          <a:prstGeom prst="rect">
            <a:avLst/>
          </a:prstGeom>
        </p:spPr>
        <p:txBody>
          <a:bodyPr lIns="0" tIns="60957" rIns="0" bIns="60957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  <a:latin typeface="Imago" panose="02000500060000020004" pitchFamily="2" charset="0"/>
              </a:defRPr>
            </a:lvl1pPr>
            <a:lvl2pPr marL="358758" indent="0">
              <a:buNone/>
              <a:defRPr/>
            </a:lvl2pPr>
            <a:lvl3pPr marL="627031" indent="0">
              <a:buNone/>
              <a:defRPr/>
            </a:lvl3pPr>
            <a:lvl4pPr marL="89689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77822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5"/>
            <a:ext cx="11137900" cy="4561420"/>
          </a:xfrm>
          <a:prstGeom prst="rect">
            <a:avLst/>
          </a:prstGeom>
        </p:spPr>
        <p:txBody>
          <a:bodyPr lIns="0" tIns="60957" rIns="121914" bIns="60957"/>
          <a:lstStyle>
            <a:lvl1pPr marL="241289" indent="-241289">
              <a:spcAft>
                <a:spcPts val="800"/>
              </a:spcAft>
              <a:defRPr sz="2100">
                <a:solidFill>
                  <a:schemeClr val="tx1"/>
                </a:solidFill>
                <a:latin typeface="Imago" panose="02000500060000020004" pitchFamily="2" charset="0"/>
              </a:defRPr>
            </a:lvl1pPr>
            <a:lvl2pPr marL="480460" indent="-239173">
              <a:spcAft>
                <a:spcPts val="800"/>
              </a:spcAft>
              <a:defRPr sz="2100">
                <a:solidFill>
                  <a:schemeClr val="tx1"/>
                </a:solidFill>
                <a:latin typeface="Imago" panose="02000500060000020004" pitchFamily="2" charset="0"/>
              </a:defRPr>
            </a:lvl2pPr>
            <a:lvl3pPr marL="721749" indent="-241289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Imago" panose="02000500060000020004" pitchFamily="2" charset="0"/>
              </a:defRPr>
            </a:lvl3pPr>
            <a:lvl4pPr marL="952452" indent="-230706">
              <a:spcAft>
                <a:spcPts val="800"/>
              </a:spcAft>
              <a:defRPr sz="2100">
                <a:solidFill>
                  <a:schemeClr val="tx1"/>
                </a:solidFill>
                <a:latin typeface="Imago" panose="02000500060000020004" pitchFamily="2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2"/>
            <a:ext cx="10479431" cy="886884"/>
          </a:xfrm>
          <a:prstGeom prst="rect">
            <a:avLst/>
          </a:prstGeom>
        </p:spPr>
        <p:txBody>
          <a:bodyPr lIns="0" tIns="0" rIns="121914" bIns="0" anchor="b"/>
          <a:lstStyle>
            <a:lvl1pPr>
              <a:lnSpc>
                <a:spcPts val="3467"/>
              </a:lnSpc>
              <a:defRPr>
                <a:solidFill>
                  <a:schemeClr val="tx1"/>
                </a:solidFill>
                <a:latin typeface="Imago" panose="0200050006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4"/>
            <a:ext cx="9590568" cy="303213"/>
          </a:xfrm>
          <a:prstGeom prst="rect">
            <a:avLst/>
          </a:prstGeom>
        </p:spPr>
        <p:txBody>
          <a:bodyPr lIns="0" tIns="60957" rIns="0" bIns="60957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  <a:latin typeface="Imago" panose="02000500060000020004" pitchFamily="2" charset="0"/>
              </a:defRPr>
            </a:lvl1pPr>
            <a:lvl2pPr marL="358758" indent="0">
              <a:buNone/>
              <a:defRPr/>
            </a:lvl2pPr>
            <a:lvl3pPr marL="627031" indent="0">
              <a:buNone/>
              <a:defRPr/>
            </a:lvl3pPr>
            <a:lvl4pPr marL="89689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6467" y="1084481"/>
            <a:ext cx="10490200" cy="291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00">
                <a:solidFill>
                  <a:schemeClr val="tx1"/>
                </a:solidFill>
                <a:latin typeface="Imago" panose="0200050006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1509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emf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140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260351"/>
            <a:ext cx="10943169" cy="82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71141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21" y="1290640"/>
            <a:ext cx="10943167" cy="530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71144" name="shpGridNormal" hidden="1"/>
          <p:cNvGrpSpPr>
            <a:grpSpLocks/>
          </p:cNvGrpSpPr>
          <p:nvPr/>
        </p:nvGrpSpPr>
        <p:grpSpPr bwMode="auto">
          <a:xfrm>
            <a:off x="529495" y="514352"/>
            <a:ext cx="11138876" cy="6005513"/>
            <a:chOff x="271" y="324"/>
            <a:chExt cx="5701" cy="3783"/>
          </a:xfrm>
        </p:grpSpPr>
        <p:sp>
          <p:nvSpPr>
            <p:cNvPr id="1371145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fr-CH" sz="2400" dirty="0">
                <a:solidFill>
                  <a:srgbClr val="000000"/>
                </a:solidFill>
                <a:latin typeface="Imago" pitchFamily="2" charset="0"/>
              </a:endParaRPr>
            </a:p>
          </p:txBody>
        </p:sp>
        <p:sp>
          <p:nvSpPr>
            <p:cNvPr id="1371146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fr-CH" sz="2400" dirty="0">
                <a:solidFill>
                  <a:srgbClr val="000000"/>
                </a:solidFill>
                <a:latin typeface="Imago" pitchFamily="2" charset="0"/>
              </a:endParaRPr>
            </a:p>
          </p:txBody>
        </p:sp>
        <p:sp>
          <p:nvSpPr>
            <p:cNvPr id="1371147" name="shpGridFooter" hidden="1"/>
            <p:cNvSpPr>
              <a:spLocks noChangeArrowheads="1"/>
            </p:cNvSpPr>
            <p:nvPr userDrawn="1"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fr-CH" sz="2400" dirty="0">
                <a:solidFill>
                  <a:srgbClr val="000000"/>
                </a:solidFill>
                <a:latin typeface="Imago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3800" y="168794"/>
            <a:ext cx="586494" cy="30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 userDrawn="1"/>
        </p:nvSpPr>
        <p:spPr>
          <a:xfrm rot="16200000">
            <a:off x="11595969" y="5888427"/>
            <a:ext cx="934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M-CZ-00000337</a:t>
            </a:r>
            <a:endParaRPr lang="en-US" sz="800" dirty="0">
              <a:solidFill>
                <a:schemeClr val="bg2"/>
              </a:solidFill>
              <a:latin typeface="Imago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6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1" r:id="rId2"/>
    <p:sldLayoutId id="2147483663" r:id="rId3"/>
    <p:sldLayoutId id="2147483664" r:id="rId4"/>
    <p:sldLayoutId id="2147483678" r:id="rId5"/>
    <p:sldLayoutId id="214748368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5pPr>
      <a:lvl6pPr marL="457189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6pPr>
      <a:lvl7pPr marL="914377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7pPr>
      <a:lvl8pPr marL="1371566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8pPr>
      <a:lvl9pPr marL="1828754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9pPr>
    </p:titleStyle>
    <p:bodyStyle>
      <a:lvl1pPr marL="239707" indent="-239707" algn="l" rtl="0" eaLnBrk="0" fontAlgn="base" hangingPunct="0">
        <a:spcBef>
          <a:spcPts val="0"/>
        </a:spcBef>
        <a:spcAft>
          <a:spcPts val="400"/>
        </a:spcAft>
        <a:buSzPct val="100000"/>
        <a:buChar char="•"/>
        <a:defRPr sz="2133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4025" indent="-298443" algn="l" rtl="0" eaLnBrk="0" fontAlgn="base" hangingPunct="0">
        <a:spcBef>
          <a:spcPts val="0"/>
        </a:spcBef>
        <a:spcAft>
          <a:spcPts val="400"/>
        </a:spcAft>
        <a:buChar char="–"/>
        <a:defRPr sz="2133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09605" indent="-239707" algn="l" rtl="0" eaLnBrk="0" fontAlgn="base" hangingPunct="0">
        <a:spcBef>
          <a:spcPts val="0"/>
        </a:spcBef>
        <a:spcAft>
          <a:spcPts val="400"/>
        </a:spcAft>
        <a:buChar char="•"/>
        <a:defRPr sz="2133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131860" indent="-322255" algn="l" rtl="0" eaLnBrk="0" fontAlgn="base" hangingPunct="0">
        <a:spcBef>
          <a:spcPts val="0"/>
        </a:spcBef>
        <a:spcAft>
          <a:spcPts val="400"/>
        </a:spcAft>
        <a:buChar char="–"/>
        <a:defRPr sz="2133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476338" indent="-322255" algn="l" rtl="0" eaLnBrk="0" fontAlgn="base" hangingPunct="0">
        <a:spcBef>
          <a:spcPts val="0"/>
        </a:spcBef>
        <a:spcAft>
          <a:spcPts val="400"/>
        </a:spcAft>
        <a:buChar char="»"/>
        <a:defRPr sz="2133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652647" indent="-28574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09836" indent="-28574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67024" indent="-28574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24213" indent="-28574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93">
          <p15:clr>
            <a:srgbClr val="F26B43"/>
          </p15:clr>
        </p15:guide>
        <p15:guide id="4" pos="5467">
          <p15:clr>
            <a:srgbClr val="F26B43"/>
          </p15:clr>
        </p15:guide>
        <p15:guide id="5" orient="horz" pos="3117">
          <p15:clr>
            <a:srgbClr val="F26B43"/>
          </p15:clr>
        </p15:guide>
        <p15:guide id="6" orient="horz" pos="12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 userDrawn="1"/>
        </p:nvGrpSpPr>
        <p:grpSpPr>
          <a:xfrm>
            <a:off x="643" y="-203200"/>
            <a:ext cx="12192000" cy="7264400"/>
            <a:chOff x="0" y="-172026"/>
            <a:chExt cx="9144000" cy="6461615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72026"/>
              <a:ext cx="9144000" cy="6461615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5" b="16562"/>
            <a:stretch/>
          </p:blipFill>
          <p:spPr>
            <a:xfrm>
              <a:off x="0" y="1384646"/>
              <a:ext cx="9144000" cy="4776671"/>
            </a:xfrm>
            <a:prstGeom prst="rect">
              <a:avLst/>
            </a:prstGeom>
          </p:spPr>
        </p:pic>
      </p:grpSp>
      <p:grpSp>
        <p:nvGrpSpPr>
          <p:cNvPr id="9" name="Skupina 8"/>
          <p:cNvGrpSpPr/>
          <p:nvPr userDrawn="1"/>
        </p:nvGrpSpPr>
        <p:grpSpPr>
          <a:xfrm>
            <a:off x="7875640" y="4646846"/>
            <a:ext cx="3816864" cy="1927649"/>
            <a:chOff x="226540" y="2038867"/>
            <a:chExt cx="8483313" cy="4295689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40" y="2038867"/>
              <a:ext cx="4011538" cy="4295689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577" y="3412435"/>
              <a:ext cx="4385276" cy="1548551"/>
            </a:xfrm>
            <a:prstGeom prst="rect">
              <a:avLst/>
            </a:prstGeom>
          </p:spPr>
        </p:pic>
      </p:grp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04" y="79169"/>
            <a:ext cx="2709333" cy="778933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BA5C5316-B925-42F0-B7F5-E4CC3BDD38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413" y="355600"/>
            <a:ext cx="1002092" cy="518627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69E1AFB3-1249-034D-B8EC-D83E369326F9}"/>
              </a:ext>
            </a:extLst>
          </p:cNvPr>
          <p:cNvSpPr/>
          <p:nvPr userDrawn="1"/>
        </p:nvSpPr>
        <p:spPr>
          <a:xfrm rot="16200000">
            <a:off x="11595969" y="5888427"/>
            <a:ext cx="934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M-CZ-00000337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Imago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6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ransition>
    <p:fade/>
  </p:transition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3357" indent="-233357" algn="l" defTabSz="914377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266693" indent="-266693" algn="l" defTabSz="914377" rtl="0" eaLnBrk="1" latinLnBrk="0" hangingPunct="1">
        <a:spcBef>
          <a:spcPts val="0"/>
        </a:spcBef>
        <a:spcAft>
          <a:spcPts val="400"/>
        </a:spcAft>
        <a:buClr>
          <a:schemeClr val="bg2"/>
        </a:buClr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2pPr>
      <a:lvl3pPr marL="268811" indent="-268811" algn="l" defTabSz="914377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3pPr>
      <a:lvl4pPr marL="266693" indent="-266693" algn="l" defTabSz="914377" rtl="0" eaLnBrk="1" latinLnBrk="0" hangingPunct="1">
        <a:spcBef>
          <a:spcPts val="0"/>
        </a:spcBef>
        <a:spcAft>
          <a:spcPts val="400"/>
        </a:spcAft>
        <a:buFont typeface="Arial" panose="020B0604020202020204" pitchFamily="34" charset="0"/>
        <a:buChar char="–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1" userDrawn="1">
          <p15:clr>
            <a:srgbClr val="F26B43"/>
          </p15:clr>
        </p15:guide>
        <p15:guide id="2" pos="249" userDrawn="1">
          <p15:clr>
            <a:srgbClr val="F26B43"/>
          </p15:clr>
        </p15:guide>
        <p15:guide id="3" orient="horz" pos="78" userDrawn="1">
          <p15:clr>
            <a:srgbClr val="F26B43"/>
          </p15:clr>
        </p15:guide>
        <p15:guide id="4" orient="horz" pos="497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758" userDrawn="1">
          <p15:clr>
            <a:srgbClr val="F26B43"/>
          </p15:clr>
        </p15:guide>
        <p15:guide id="7" orient="horz" pos="2913" userDrawn="1">
          <p15:clr>
            <a:srgbClr val="F26B43"/>
          </p15:clr>
        </p15:guide>
        <p15:guide id="8" orient="horz" pos="316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140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260351"/>
            <a:ext cx="10943169" cy="82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71141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22" y="1290640"/>
            <a:ext cx="10943167" cy="530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71144" name="shpGridNormal" hidden="1"/>
          <p:cNvGrpSpPr>
            <a:grpSpLocks/>
          </p:cNvGrpSpPr>
          <p:nvPr/>
        </p:nvGrpSpPr>
        <p:grpSpPr bwMode="auto">
          <a:xfrm>
            <a:off x="529495" y="514353"/>
            <a:ext cx="11138876" cy="6005513"/>
            <a:chOff x="271" y="324"/>
            <a:chExt cx="5701" cy="3783"/>
          </a:xfrm>
        </p:grpSpPr>
        <p:sp>
          <p:nvSpPr>
            <p:cNvPr id="1371145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fr-CH" sz="2400" dirty="0">
                <a:solidFill>
                  <a:srgbClr val="000000"/>
                </a:solidFill>
                <a:latin typeface="Imago" pitchFamily="2" charset="0"/>
              </a:endParaRPr>
            </a:p>
          </p:txBody>
        </p:sp>
        <p:sp>
          <p:nvSpPr>
            <p:cNvPr id="1371146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fr-CH" sz="2400" dirty="0">
                <a:solidFill>
                  <a:srgbClr val="000000"/>
                </a:solidFill>
                <a:latin typeface="Imago" pitchFamily="2" charset="0"/>
              </a:endParaRPr>
            </a:p>
          </p:txBody>
        </p:sp>
        <p:sp>
          <p:nvSpPr>
            <p:cNvPr id="1371147" name="shpGridFooter" hidden="1"/>
            <p:cNvSpPr>
              <a:spLocks noChangeArrowheads="1"/>
            </p:cNvSpPr>
            <p:nvPr userDrawn="1"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fr-CH" sz="2400" dirty="0">
                <a:solidFill>
                  <a:srgbClr val="000000"/>
                </a:solidFill>
                <a:latin typeface="Imago" pitchFamily="2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666777" y="6472765"/>
            <a:ext cx="465600" cy="326400"/>
          </a:xfrm>
          <a:prstGeom prst="rect">
            <a:avLst/>
          </a:prstGeom>
        </p:spPr>
        <p:txBody>
          <a:bodyPr vert="horz" lIns="91440" tIns="45720" rIns="45720" bIns="18288" rtlCol="0" anchor="b"/>
          <a:lstStyle>
            <a:lvl1pPr>
              <a:defRPr lang="en-GB" sz="1333" b="1" smtClean="0">
                <a:solidFill>
                  <a:schemeClr val="bg2"/>
                </a:solidFill>
              </a:defRPr>
            </a:lvl1pPr>
          </a:lstStyle>
          <a:p>
            <a:fld id="{F8C5222A-A324-407E-9A67-F60871FD2F1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Obdélník 8"/>
          <p:cNvSpPr/>
          <p:nvPr userDrawn="1"/>
        </p:nvSpPr>
        <p:spPr>
          <a:xfrm rot="16200000">
            <a:off x="11595969" y="5888427"/>
            <a:ext cx="934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M-CZ-00000337</a:t>
            </a:r>
            <a:endParaRPr lang="en-US" sz="800" dirty="0">
              <a:solidFill>
                <a:schemeClr val="bg2"/>
              </a:solidFill>
              <a:latin typeface="Imago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5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5pPr>
      <a:lvl6pPr marL="457178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6pPr>
      <a:lvl7pPr marL="914354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7pPr>
      <a:lvl8pPr marL="1371532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8pPr>
      <a:lvl9pPr marL="1828709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9pPr>
    </p:titleStyle>
    <p:bodyStyle>
      <a:lvl1pPr marL="239701" indent="-239701" algn="l" rtl="0" eaLnBrk="0" fontAlgn="base" hangingPunct="0">
        <a:spcBef>
          <a:spcPts val="0"/>
        </a:spcBef>
        <a:spcAft>
          <a:spcPts val="400"/>
        </a:spcAft>
        <a:buSzPct val="100000"/>
        <a:buChar char="•"/>
        <a:defRPr sz="2133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4011" indent="-298435" algn="l" rtl="0" eaLnBrk="0" fontAlgn="base" hangingPunct="0">
        <a:spcBef>
          <a:spcPts val="0"/>
        </a:spcBef>
        <a:spcAft>
          <a:spcPts val="400"/>
        </a:spcAft>
        <a:buChar char="–"/>
        <a:defRPr sz="2133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09585" indent="-239701" algn="l" rtl="0" eaLnBrk="0" fontAlgn="base" hangingPunct="0">
        <a:spcBef>
          <a:spcPts val="0"/>
        </a:spcBef>
        <a:spcAft>
          <a:spcPts val="400"/>
        </a:spcAft>
        <a:buChar char="•"/>
        <a:defRPr sz="2133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131832" indent="-322247" algn="l" rtl="0" eaLnBrk="0" fontAlgn="base" hangingPunct="0">
        <a:spcBef>
          <a:spcPts val="0"/>
        </a:spcBef>
        <a:spcAft>
          <a:spcPts val="400"/>
        </a:spcAft>
        <a:buChar char="–"/>
        <a:defRPr sz="2133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476302" indent="-322247" algn="l" rtl="0" eaLnBrk="0" fontAlgn="base" hangingPunct="0">
        <a:spcBef>
          <a:spcPts val="0"/>
        </a:spcBef>
        <a:spcAft>
          <a:spcPts val="400"/>
        </a:spcAft>
        <a:buChar char="»"/>
        <a:defRPr sz="2133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652580" indent="-28573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09758" indent="-28573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66935" indent="-28573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24113" indent="-28573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.org/cancer/lung-cancer.html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europa.eu/" TargetMode="External"/><Relationship Id="rId2" Type="http://schemas.openxmlformats.org/officeDocument/2006/relationships/hyperlink" Target="http://www.sukl.cz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ncer.org/cancer/lung-cancer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34967" y="2180863"/>
            <a:ext cx="10618833" cy="184665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>
                <a:solidFill>
                  <a:schemeClr val="tx1"/>
                </a:solidFill>
                <a:latin typeface="Imago" panose="02000500060000020004" pitchFamily="2" charset="0"/>
                <a:ea typeface="+mj-ea"/>
                <a:cs typeface="+mj-cs"/>
              </a:rPr>
              <a:t>IMpower130: </a:t>
            </a:r>
            <a:r>
              <a:rPr lang="cs-CZ" sz="3000" dirty="0" err="1"/>
              <a:t>Atezolizumab</a:t>
            </a:r>
            <a:r>
              <a:rPr lang="cs-CZ" sz="3000" dirty="0"/>
              <a:t> (TECENTRIQ</a:t>
            </a:r>
            <a:r>
              <a:rPr lang="cs-CZ" sz="3000" baseline="30000" dirty="0"/>
              <a:t>®</a:t>
            </a:r>
            <a:r>
              <a:rPr lang="cs-CZ" sz="3000" dirty="0"/>
              <a:t>▼)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/>
              <a:t>v kombinaci s </a:t>
            </a:r>
            <a:r>
              <a:rPr lang="cs-CZ" sz="3000" dirty="0" err="1" smtClean="0"/>
              <a:t>nab-paklitaxelem</a:t>
            </a:r>
            <a:r>
              <a:rPr lang="cs-CZ" sz="3000" dirty="0" smtClean="0"/>
              <a:t> a </a:t>
            </a:r>
            <a:r>
              <a:rPr lang="cs-CZ" sz="3000" dirty="0" err="1" smtClean="0"/>
              <a:t>karboplatinou</a:t>
            </a:r>
            <a:r>
              <a:rPr lang="cs-CZ" sz="3000" dirty="0" smtClean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000" dirty="0"/>
              <a:t>v</a:t>
            </a:r>
            <a:r>
              <a:rPr lang="cs-CZ" sz="3000" dirty="0" smtClean="0"/>
              <a:t> </a:t>
            </a:r>
            <a:r>
              <a:rPr lang="cs-CZ" sz="3000" dirty="0"/>
              <a:t>1L </a:t>
            </a:r>
            <a:r>
              <a:rPr lang="cs-CZ" sz="3000" dirty="0" err="1" smtClean="0"/>
              <a:t>nedlaždicobuněčného</a:t>
            </a:r>
            <a:r>
              <a:rPr lang="cs-CZ" sz="3000" dirty="0" smtClean="0"/>
              <a:t> NSCLC</a:t>
            </a:r>
            <a:endParaRPr lang="cs-CZ" sz="30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000" dirty="0">
              <a:solidFill>
                <a:schemeClr val="tx1"/>
              </a:solidFill>
              <a:latin typeface="Imago" panose="02000500060000020004" pitchFamily="2" charset="0"/>
              <a:ea typeface="+mj-ea"/>
              <a:cs typeface="+mj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47650" y="6043136"/>
            <a:ext cx="60007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  <a:buClr>
                <a:srgbClr val="011D47"/>
              </a:buClr>
              <a:defRPr/>
            </a:pPr>
            <a:r>
              <a:rPr lang="cs-CZ" sz="1100" dirty="0">
                <a:latin typeface="Imago" panose="02000500060000020004" pitchFamily="2" charset="0"/>
                <a:cs typeface="Arial" panose="020B0604020202020204" pitchFamily="34" charset="0"/>
              </a:rPr>
              <a:t>▼Tento léčivý přípravek podléhá dalšímu sledování. To umožní rychlé získání nových informací o bezpečnosti. Žádáme zdravotnické pracovníky, aby hlásili jakákoli podezření na nežádoucí účinky na www.sukl.cz/</a:t>
            </a:r>
            <a:r>
              <a:rPr lang="cs-CZ" sz="1100" dirty="0" err="1">
                <a:latin typeface="Imago" panose="02000500060000020004" pitchFamily="2" charset="0"/>
                <a:cs typeface="Arial" panose="020B0604020202020204" pitchFamily="34" charset="0"/>
              </a:rPr>
              <a:t>nahlasit-nezadouci-ucinek</a:t>
            </a:r>
            <a:r>
              <a:rPr lang="cs-CZ" sz="1100" dirty="0">
                <a:latin typeface="Imago" panose="02000500060000020004" pitchFamily="2" charset="0"/>
                <a:cs typeface="Arial" panose="020B0604020202020204" pitchFamily="34" charset="0"/>
              </a:rPr>
              <a:t>. </a:t>
            </a:r>
            <a:endParaRPr lang="cs-CZ" sz="1100" dirty="0">
              <a:solidFill>
                <a:srgbClr val="7E8082">
                  <a:lumMod val="50000"/>
                </a:srgbClr>
              </a:solidFill>
              <a:latin typeface="Imago" panose="020005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A9B13D8-4E17-494F-A0C2-83CC9D98D1D2}"/>
              </a:ext>
            </a:extLst>
          </p:cNvPr>
          <p:cNvGrpSpPr/>
          <p:nvPr/>
        </p:nvGrpSpPr>
        <p:grpSpPr>
          <a:xfrm>
            <a:off x="0" y="4140751"/>
            <a:ext cx="12192000" cy="937045"/>
            <a:chOff x="0" y="4713077"/>
            <a:chExt cx="12192000" cy="9370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E60D85-0EC7-4427-A679-01B0747A436B}"/>
                </a:ext>
              </a:extLst>
            </p:cNvPr>
            <p:cNvSpPr/>
            <p:nvPr/>
          </p:nvSpPr>
          <p:spPr>
            <a:xfrm>
              <a:off x="0" y="4713077"/>
              <a:ext cx="12192000" cy="937045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ago" panose="02000500060000020004" pitchFamily="2" charset="0"/>
                <a:ea typeface="+mn-ea"/>
                <a:cs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FB21CA-7CEE-4145-98CD-6C74E87127E7}"/>
                </a:ext>
              </a:extLst>
            </p:cNvPr>
            <p:cNvSpPr txBox="1"/>
            <p:nvPr/>
          </p:nvSpPr>
          <p:spPr>
            <a:xfrm>
              <a:off x="2407527" y="4853189"/>
              <a:ext cx="94796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IMpower1</a:t>
              </a:r>
              <a:r>
                <a: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3</a:t>
              </a: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0 </a:t>
              </a:r>
              <a:r>
                <a:rPr kumimoji="0" lang="mr-I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</a:rPr>
                <a:t>–</a:t>
              </a:r>
              <a:r>
                <a: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 </a:t>
              </a:r>
              <a:r>
                <a:rPr kumimoji="0" lang="cs-CZ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design studie, účinnost </a:t>
              </a:r>
              <a:r>
                <a: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a bezpečnost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A47A7CB-663E-4A9C-A9ED-CE66B561FC7D}"/>
              </a:ext>
            </a:extLst>
          </p:cNvPr>
          <p:cNvSpPr/>
          <p:nvPr/>
        </p:nvSpPr>
        <p:spPr>
          <a:xfrm>
            <a:off x="0" y="2696751"/>
            <a:ext cx="12192000" cy="9370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ago" panose="02000500060000020004" pitchFamily="2" charset="0"/>
              <a:ea typeface="+mn-ea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464B74-8228-4D06-934C-2BFEB21F86F2}"/>
              </a:ext>
            </a:extLst>
          </p:cNvPr>
          <p:cNvSpPr txBox="1"/>
          <p:nvPr/>
        </p:nvSpPr>
        <p:spPr>
          <a:xfrm>
            <a:off x="2407525" y="2882854"/>
            <a:ext cx="94796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Zdůvodnění pro kombinaci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atezolizumabu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a chemoterapie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3D73C-4A71-4C32-83FC-D7FE47840B81}"/>
              </a:ext>
            </a:extLst>
          </p:cNvPr>
          <p:cNvSpPr/>
          <p:nvPr/>
        </p:nvSpPr>
        <p:spPr>
          <a:xfrm>
            <a:off x="0" y="1252751"/>
            <a:ext cx="12192000" cy="9370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ago" panose="02000500060000020004" pitchFamily="2" charset="0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1B158-0FA2-44CC-816F-B730D6D40977}"/>
              </a:ext>
            </a:extLst>
          </p:cNvPr>
          <p:cNvSpPr txBox="1"/>
          <p:nvPr/>
        </p:nvSpPr>
        <p:spPr>
          <a:xfrm>
            <a:off x="2407525" y="1467774"/>
            <a:ext cx="94796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Pozadí onemocnění a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nenaplněná medicínská potřeba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13447" y="1113601"/>
            <a:ext cx="1307941" cy="1215344"/>
            <a:chOff x="613447" y="5445601"/>
            <a:chExt cx="1307941" cy="1215344"/>
          </a:xfrm>
          <a:solidFill>
            <a:schemeClr val="bg1">
              <a:lumMod val="85000"/>
            </a:schemeClr>
          </a:solidFill>
        </p:grpSpPr>
        <p:sp>
          <p:nvSpPr>
            <p:cNvPr id="51" name="Flowchart: Preparation 50">
              <a:extLst>
                <a:ext uri="{FF2B5EF4-FFF2-40B4-BE49-F238E27FC236}">
                  <a16:creationId xmlns:a16="http://schemas.microsoft.com/office/drawing/2014/main" id="{5C6E0C55-698F-45D5-9E25-E2D1EB30A7F0}"/>
                </a:ext>
              </a:extLst>
            </p:cNvPr>
            <p:cNvSpPr/>
            <p:nvPr/>
          </p:nvSpPr>
          <p:spPr>
            <a:xfrm>
              <a:off x="613447" y="5445601"/>
              <a:ext cx="1307941" cy="1215344"/>
            </a:xfrm>
            <a:prstGeom prst="flowChartPreparation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ago" panose="02000500060000020004" pitchFamily="2" charset="0"/>
                <a:ea typeface="+mn-ea"/>
                <a:cs typeface="Arial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6D936F5-5B4C-4137-8E6A-D29F74290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89200" y="5616000"/>
              <a:ext cx="826211" cy="829215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630210" y="2572874"/>
            <a:ext cx="1307941" cy="1215344"/>
            <a:chOff x="613447" y="5445601"/>
            <a:chExt cx="1307941" cy="1215344"/>
          </a:xfrm>
        </p:grpSpPr>
        <p:sp>
          <p:nvSpPr>
            <p:cNvPr id="21" name="Flowchart: Preparation 50">
              <a:extLst>
                <a:ext uri="{FF2B5EF4-FFF2-40B4-BE49-F238E27FC236}">
                  <a16:creationId xmlns:a16="http://schemas.microsoft.com/office/drawing/2014/main" id="{5C6E0C55-698F-45D5-9E25-E2D1EB30A7F0}"/>
                </a:ext>
              </a:extLst>
            </p:cNvPr>
            <p:cNvSpPr/>
            <p:nvPr/>
          </p:nvSpPr>
          <p:spPr>
            <a:xfrm>
              <a:off x="613447" y="5445601"/>
              <a:ext cx="1307941" cy="1215344"/>
            </a:xfrm>
            <a:prstGeom prst="flowChartPreparati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ago" panose="02000500060000020004" pitchFamily="2" charset="0"/>
                <a:ea typeface="+mn-ea"/>
                <a:cs typeface="Arial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6D936F5-5B4C-4137-8E6A-D29F74290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89200" y="5616000"/>
              <a:ext cx="826211" cy="82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</p:grpSp>
      <p:grpSp>
        <p:nvGrpSpPr>
          <p:cNvPr id="23" name="Group 22"/>
          <p:cNvGrpSpPr/>
          <p:nvPr/>
        </p:nvGrpSpPr>
        <p:grpSpPr>
          <a:xfrm>
            <a:off x="617878" y="4077011"/>
            <a:ext cx="1307941" cy="1215344"/>
            <a:chOff x="613447" y="5445601"/>
            <a:chExt cx="1307941" cy="1215344"/>
          </a:xfrm>
        </p:grpSpPr>
        <p:sp>
          <p:nvSpPr>
            <p:cNvPr id="24" name="Flowchart: Preparation 50">
              <a:extLst>
                <a:ext uri="{FF2B5EF4-FFF2-40B4-BE49-F238E27FC236}">
                  <a16:creationId xmlns:a16="http://schemas.microsoft.com/office/drawing/2014/main" id="{5C6E0C55-698F-45D5-9E25-E2D1EB30A7F0}"/>
                </a:ext>
              </a:extLst>
            </p:cNvPr>
            <p:cNvSpPr/>
            <p:nvPr/>
          </p:nvSpPr>
          <p:spPr>
            <a:xfrm>
              <a:off x="613447" y="5445601"/>
              <a:ext cx="1307941" cy="1215344"/>
            </a:xfrm>
            <a:prstGeom prst="flowChartPreparation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ago" panose="02000500060000020004" pitchFamily="2" charset="0"/>
                <a:ea typeface="+mn-ea"/>
                <a:cs typeface="Arial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D936F5-5B4C-4137-8E6A-D29F74290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889200" y="5616000"/>
              <a:ext cx="826211" cy="829215"/>
            </a:xfrm>
            <a:prstGeom prst="rect">
              <a:avLst/>
            </a:prstGeom>
          </p:spPr>
        </p:pic>
      </p:grpSp>
      <p:sp>
        <p:nvSpPr>
          <p:cNvPr id="27" name="Title 2">
            <a:extLst>
              <a:ext uri="{FF2B5EF4-FFF2-40B4-BE49-F238E27FC236}">
                <a16:creationId xmlns:a16="http://schemas.microsoft.com/office/drawing/2014/main" id="{2D62F095-28A5-194C-A74D-6E50A5DBE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19" y="17807"/>
            <a:ext cx="10830982" cy="100584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17277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22254D-5EE1-443F-960F-6F616F3EA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IMpower130</a:t>
            </a:r>
            <a:r>
              <a:rPr lang="cs-CZ" dirty="0" smtClean="0"/>
              <a:t>: studie fáze</a:t>
            </a:r>
            <a:r>
              <a:rPr lang="en-GB" dirty="0" smtClean="0"/>
              <a:t> </a:t>
            </a:r>
            <a:r>
              <a:rPr lang="en-GB" dirty="0"/>
              <a:t>III </a:t>
            </a:r>
            <a:r>
              <a:rPr lang="cs-CZ" dirty="0" smtClean="0"/>
              <a:t>u </a:t>
            </a:r>
            <a:r>
              <a:rPr lang="cs-CZ" dirty="0" err="1" smtClean="0"/>
              <a:t>nedlaždicobuněčného</a:t>
            </a:r>
            <a:r>
              <a:rPr lang="cs-CZ" dirty="0" smtClean="0"/>
              <a:t> typu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69" name="Content Placeholder 68"/>
          <p:cNvSpPr>
            <a:spLocks noGrp="1"/>
          </p:cNvSpPr>
          <p:nvPr>
            <p:ph idx="1"/>
          </p:nvPr>
        </p:nvSpPr>
        <p:spPr>
          <a:xfrm>
            <a:off x="624427" y="4677139"/>
            <a:ext cx="10943167" cy="1447205"/>
          </a:xfrm>
        </p:spPr>
        <p:txBody>
          <a:bodyPr/>
          <a:lstStyle/>
          <a:p>
            <a:pPr lvl="0"/>
            <a:r>
              <a:rPr lang="cs-CZ" sz="1600" b="1" dirty="0"/>
              <a:t>K</a:t>
            </a:r>
            <a:r>
              <a:rPr lang="en-GB" sz="1600" b="1" dirty="0" smtClean="0"/>
              <a:t>o-prim</a:t>
            </a:r>
            <a:r>
              <a:rPr lang="cs-CZ" sz="1600" b="1" dirty="0" err="1" smtClean="0"/>
              <a:t>ární</a:t>
            </a:r>
            <a:r>
              <a:rPr lang="cs-CZ" sz="1600" b="1" dirty="0" smtClean="0"/>
              <a:t> cíl</a:t>
            </a:r>
            <a:r>
              <a:rPr lang="en-GB" sz="1600" b="1" dirty="0" smtClean="0"/>
              <a:t>:</a:t>
            </a:r>
            <a:r>
              <a:rPr lang="en-GB" sz="1600" dirty="0" smtClean="0"/>
              <a:t> </a:t>
            </a:r>
            <a:r>
              <a:rPr lang="en-GB" sz="1600" dirty="0" err="1" smtClean="0"/>
              <a:t>investig</a:t>
            </a:r>
            <a:r>
              <a:rPr lang="cs-CZ" sz="1600" dirty="0" smtClean="0"/>
              <a:t>á</a:t>
            </a:r>
            <a:r>
              <a:rPr lang="en-GB" sz="1600" dirty="0" smtClean="0"/>
              <a:t>tor</a:t>
            </a:r>
            <a:r>
              <a:rPr lang="cs-CZ" sz="1600" dirty="0" err="1" smtClean="0"/>
              <a:t>em</a:t>
            </a:r>
            <a:r>
              <a:rPr lang="cs-CZ" sz="1600" dirty="0" smtClean="0"/>
              <a:t> hodnocené</a:t>
            </a:r>
            <a:r>
              <a:rPr lang="en-GB" sz="1600" dirty="0" smtClean="0"/>
              <a:t> </a:t>
            </a:r>
            <a:r>
              <a:rPr lang="en-GB" sz="1600" dirty="0"/>
              <a:t>PFS </a:t>
            </a:r>
            <a:r>
              <a:rPr lang="en-GB" sz="1600" dirty="0" smtClean="0"/>
              <a:t>a </a:t>
            </a:r>
            <a:r>
              <a:rPr lang="en-GB" sz="1600" dirty="0"/>
              <a:t>OS </a:t>
            </a:r>
            <a:r>
              <a:rPr lang="en-GB" sz="1600" dirty="0" smtClean="0"/>
              <a:t>(</a:t>
            </a:r>
            <a:r>
              <a:rPr lang="cs-CZ" sz="1600" dirty="0" smtClean="0"/>
              <a:t>v </a:t>
            </a:r>
            <a:r>
              <a:rPr lang="en-GB" sz="1600" dirty="0" smtClean="0"/>
              <a:t>ITT-WT </a:t>
            </a:r>
            <a:r>
              <a:rPr lang="en-GB" sz="1600" dirty="0" err="1" smtClean="0"/>
              <a:t>popula</a:t>
            </a:r>
            <a:r>
              <a:rPr lang="cs-CZ" sz="1600" dirty="0" err="1" smtClean="0"/>
              <a:t>ci</a:t>
            </a:r>
            <a:r>
              <a:rPr lang="en-GB" sz="1600" dirty="0" smtClean="0"/>
              <a:t>)</a:t>
            </a:r>
            <a:endParaRPr lang="en-GB" sz="1600" dirty="0"/>
          </a:p>
          <a:p>
            <a:pPr lvl="1"/>
            <a:r>
              <a:rPr lang="en-GB" sz="1600" dirty="0"/>
              <a:t>ITT-WT </a:t>
            </a:r>
            <a:r>
              <a:rPr lang="en-GB" sz="1600" dirty="0" err="1" smtClean="0"/>
              <a:t>popula</a:t>
            </a:r>
            <a:r>
              <a:rPr lang="cs-CZ" sz="1600" dirty="0" err="1" smtClean="0"/>
              <a:t>ce</a:t>
            </a:r>
            <a:r>
              <a:rPr lang="en-GB" sz="1600" dirty="0" smtClean="0"/>
              <a:t>: </a:t>
            </a:r>
            <a:r>
              <a:rPr lang="en-GB" sz="1600" dirty="0" err="1" smtClean="0"/>
              <a:t>randomi</a:t>
            </a:r>
            <a:r>
              <a:rPr lang="cs-CZ" sz="1600" dirty="0" err="1" smtClean="0"/>
              <a:t>zovaní</a:t>
            </a:r>
            <a:r>
              <a:rPr lang="cs-CZ" sz="1600" dirty="0" smtClean="0"/>
              <a:t> pacienti s vyloučenými alteracemi </a:t>
            </a:r>
            <a:r>
              <a:rPr lang="en-GB" sz="1600" i="1" dirty="0" smtClean="0"/>
              <a:t>EGFR</a:t>
            </a:r>
            <a:r>
              <a:rPr lang="en-GB" sz="1600" dirty="0" smtClean="0"/>
              <a:t> </a:t>
            </a:r>
            <a:r>
              <a:rPr lang="cs-CZ" sz="1600" dirty="0" smtClean="0"/>
              <a:t>nebo </a:t>
            </a:r>
            <a:r>
              <a:rPr lang="en-GB" sz="1600" i="1" dirty="0" smtClean="0"/>
              <a:t>ALK</a:t>
            </a:r>
            <a:r>
              <a:rPr lang="en-GB" sz="1600" dirty="0" smtClean="0"/>
              <a:t> </a:t>
            </a:r>
            <a:endParaRPr lang="en-GB" sz="1600" dirty="0"/>
          </a:p>
          <a:p>
            <a:pPr lvl="0"/>
            <a:r>
              <a:rPr lang="en-GB" sz="1600" b="1" dirty="0" smtClean="0"/>
              <a:t>K</a:t>
            </a:r>
            <a:r>
              <a:rPr lang="cs-CZ" sz="1600" b="1" dirty="0" err="1" smtClean="0"/>
              <a:t>líčové</a:t>
            </a:r>
            <a:r>
              <a:rPr lang="cs-CZ" sz="1600" b="1" dirty="0" smtClean="0"/>
              <a:t> s</a:t>
            </a:r>
            <a:r>
              <a:rPr lang="en-GB" sz="1600" b="1" dirty="0" smtClean="0"/>
              <a:t>e</a:t>
            </a:r>
            <a:r>
              <a:rPr lang="cs-CZ" sz="1600" b="1" dirty="0" err="1" smtClean="0"/>
              <a:t>kundární</a:t>
            </a:r>
            <a:r>
              <a:rPr lang="cs-CZ" sz="1600" b="1" dirty="0" smtClean="0"/>
              <a:t> cíle</a:t>
            </a:r>
            <a:r>
              <a:rPr lang="en-GB" sz="1600" b="1" dirty="0" smtClean="0"/>
              <a:t>:</a:t>
            </a:r>
            <a:r>
              <a:rPr lang="en-GB" sz="1600" dirty="0" smtClean="0"/>
              <a:t> </a:t>
            </a:r>
            <a:r>
              <a:rPr lang="en-GB" sz="1600" dirty="0"/>
              <a:t>OS </a:t>
            </a:r>
            <a:r>
              <a:rPr lang="en-GB" sz="1600" dirty="0" smtClean="0"/>
              <a:t>a </a:t>
            </a:r>
            <a:r>
              <a:rPr lang="en-GB" sz="1600" dirty="0"/>
              <a:t>PFS </a:t>
            </a:r>
            <a:r>
              <a:rPr lang="en-GB" sz="1600" dirty="0" smtClean="0"/>
              <a:t>(</a:t>
            </a:r>
            <a:r>
              <a:rPr lang="cs-CZ" sz="1600" dirty="0" smtClean="0"/>
              <a:t> v </a:t>
            </a:r>
            <a:r>
              <a:rPr lang="en-GB" sz="1600" dirty="0" smtClean="0"/>
              <a:t>ITT </a:t>
            </a:r>
            <a:r>
              <a:rPr lang="en-GB" sz="1600" dirty="0" err="1" smtClean="0"/>
              <a:t>popula</a:t>
            </a:r>
            <a:r>
              <a:rPr lang="cs-CZ" sz="1600" dirty="0" err="1" smtClean="0"/>
              <a:t>ci</a:t>
            </a:r>
            <a:r>
              <a:rPr lang="en-GB" sz="1600" dirty="0" smtClean="0"/>
              <a:t> a </a:t>
            </a:r>
            <a:r>
              <a:rPr lang="cs-CZ" sz="1600" dirty="0" smtClean="0"/>
              <a:t>podle</a:t>
            </a:r>
            <a:r>
              <a:rPr lang="en-GB" sz="1600" dirty="0" smtClean="0"/>
              <a:t> </a:t>
            </a:r>
            <a:r>
              <a:rPr lang="en-GB" sz="1600" dirty="0"/>
              <a:t>PD-L1 </a:t>
            </a:r>
            <a:r>
              <a:rPr lang="en-GB" sz="1600" dirty="0" err="1" smtClean="0"/>
              <a:t>expres</a:t>
            </a:r>
            <a:r>
              <a:rPr lang="cs-CZ" sz="1600" dirty="0" smtClean="0"/>
              <a:t>e</a:t>
            </a:r>
            <a:r>
              <a:rPr lang="en-GB" sz="1600" dirty="0" smtClean="0"/>
              <a:t>), </a:t>
            </a:r>
            <a:r>
              <a:rPr lang="en-GB" sz="1600" dirty="0"/>
              <a:t>ORR </a:t>
            </a:r>
            <a:r>
              <a:rPr lang="en-GB" sz="1600" dirty="0" smtClean="0"/>
              <a:t>a</a:t>
            </a:r>
            <a:r>
              <a:rPr lang="cs-CZ" sz="1600" dirty="0" smtClean="0"/>
              <a:t> bezpečnost</a:t>
            </a:r>
            <a:endParaRPr lang="en-GB" sz="1600" dirty="0"/>
          </a:p>
          <a:p>
            <a:pPr lvl="1"/>
            <a:r>
              <a:rPr lang="en-GB" sz="1600" dirty="0"/>
              <a:t>ITT </a:t>
            </a:r>
            <a:r>
              <a:rPr lang="en-GB" sz="1600" dirty="0" err="1" smtClean="0"/>
              <a:t>popula</a:t>
            </a:r>
            <a:r>
              <a:rPr lang="cs-CZ" sz="1600" dirty="0" err="1" smtClean="0"/>
              <a:t>ce</a:t>
            </a:r>
            <a:r>
              <a:rPr lang="cs-CZ" sz="1600" dirty="0" smtClean="0"/>
              <a:t> mohla být formálně testována na </a:t>
            </a:r>
            <a:r>
              <a:rPr lang="en-GB" sz="1600" dirty="0" smtClean="0"/>
              <a:t>OS/PFS </a:t>
            </a:r>
            <a:r>
              <a:rPr lang="cs-CZ" sz="1600" dirty="0" smtClean="0"/>
              <a:t>v případě, že</a:t>
            </a:r>
            <a:r>
              <a:rPr lang="en-GB" sz="1600" dirty="0" smtClean="0"/>
              <a:t> </a:t>
            </a:r>
            <a:r>
              <a:rPr lang="cs-CZ" sz="1600" dirty="0" smtClean="0"/>
              <a:t>testování </a:t>
            </a:r>
            <a:r>
              <a:rPr lang="en-GB" sz="1600" dirty="0" smtClean="0"/>
              <a:t>ITT-WT </a:t>
            </a:r>
            <a:r>
              <a:rPr lang="en-GB" sz="1600" dirty="0"/>
              <a:t>OS </a:t>
            </a:r>
            <a:r>
              <a:rPr lang="cs-CZ" sz="1600" dirty="0" smtClean="0"/>
              <a:t>bylo kladné</a:t>
            </a:r>
            <a:endParaRPr lang="en-GB" sz="1600" dirty="0"/>
          </a:p>
          <a:p>
            <a:pPr lvl="1"/>
            <a:endParaRPr lang="en-GB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326D96-1CA6-4260-A0E3-96B36CFEB4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421" y="6195831"/>
            <a:ext cx="7376580" cy="431800"/>
          </a:xfrm>
        </p:spPr>
        <p:txBody>
          <a:bodyPr/>
          <a:lstStyle/>
          <a:p>
            <a:r>
              <a:rPr lang="en-GB" dirty="0" err="1"/>
              <a:t>Atezo</a:t>
            </a:r>
            <a:r>
              <a:rPr lang="en-GB" dirty="0"/>
              <a:t> 1200 mg IV q3w; </a:t>
            </a:r>
            <a:r>
              <a:rPr lang="cs-CZ" dirty="0" smtClean="0"/>
              <a:t>k</a:t>
            </a:r>
            <a:r>
              <a:rPr lang="en-GB" dirty="0" err="1" smtClean="0"/>
              <a:t>arboplatin</a:t>
            </a:r>
            <a:r>
              <a:rPr lang="cs-CZ" dirty="0" smtClean="0"/>
              <a:t>a</a:t>
            </a:r>
            <a:r>
              <a:rPr lang="en-GB" dirty="0" smtClean="0"/>
              <a:t> </a:t>
            </a:r>
            <a:r>
              <a:rPr lang="cs-CZ" dirty="0" smtClean="0"/>
              <a:t>AUC</a:t>
            </a:r>
            <a:r>
              <a:rPr lang="en-GB" dirty="0" smtClean="0"/>
              <a:t> </a:t>
            </a:r>
            <a:r>
              <a:rPr lang="en-GB" dirty="0"/>
              <a:t>6 </a:t>
            </a:r>
            <a:r>
              <a:rPr lang="en-GB" dirty="0" smtClean="0"/>
              <a:t>mg/m</a:t>
            </a:r>
            <a:r>
              <a:rPr lang="cs-CZ" dirty="0" smtClean="0"/>
              <a:t>l</a:t>
            </a:r>
            <a:r>
              <a:rPr lang="en-GB" dirty="0" smtClean="0"/>
              <a:t>/min </a:t>
            </a:r>
            <a:r>
              <a:rPr lang="en-GB" dirty="0"/>
              <a:t>q3w; </a:t>
            </a:r>
            <a:r>
              <a:rPr lang="en-GB" dirty="0" smtClean="0"/>
              <a:t>nab-pa</a:t>
            </a:r>
            <a:r>
              <a:rPr lang="cs-CZ" dirty="0" smtClean="0"/>
              <a:t>k</a:t>
            </a:r>
            <a:r>
              <a:rPr lang="en-GB" dirty="0" err="1" smtClean="0"/>
              <a:t>litaxel</a:t>
            </a:r>
            <a:r>
              <a:rPr lang="en-GB" dirty="0" smtClean="0"/>
              <a:t> </a:t>
            </a:r>
            <a:r>
              <a:rPr lang="en-GB" dirty="0"/>
              <a:t>100 mg/m2 IV q3w; PD-L1 </a:t>
            </a:r>
            <a:r>
              <a:rPr lang="cs-CZ" dirty="0" smtClean="0"/>
              <a:t>exprese</a:t>
            </a:r>
            <a:r>
              <a:rPr lang="en-GB" dirty="0" smtClean="0"/>
              <a:t> test</a:t>
            </a:r>
            <a:r>
              <a:rPr lang="cs-CZ" dirty="0" err="1" smtClean="0"/>
              <a:t>ována</a:t>
            </a:r>
            <a:r>
              <a:rPr lang="en-GB" dirty="0" smtClean="0"/>
              <a:t> </a:t>
            </a:r>
            <a:r>
              <a:rPr lang="en-GB" dirty="0"/>
              <a:t>VENTANA SP142 </a:t>
            </a:r>
            <a:r>
              <a:rPr lang="en-GB" dirty="0" smtClean="0"/>
              <a:t>IHC; </a:t>
            </a:r>
            <a:r>
              <a:rPr lang="en-GB" dirty="0"/>
              <a:t>data cut-off: 15 March 2018</a:t>
            </a:r>
          </a:p>
          <a:p>
            <a:r>
              <a:rPr lang="en-GB" dirty="0"/>
              <a:t>*Crossover </a:t>
            </a:r>
            <a:r>
              <a:rPr lang="cs-CZ" dirty="0" smtClean="0"/>
              <a:t>d</a:t>
            </a:r>
            <a:r>
              <a:rPr lang="en-GB" dirty="0" smtClean="0"/>
              <a:t>o r</a:t>
            </a:r>
            <a:r>
              <a:rPr lang="cs-CZ" dirty="0" err="1" smtClean="0"/>
              <a:t>amene</a:t>
            </a:r>
            <a:r>
              <a:rPr lang="cs-CZ" dirty="0" smtClean="0"/>
              <a:t> s</a:t>
            </a:r>
            <a:r>
              <a:rPr lang="en-GB" dirty="0" smtClean="0"/>
              <a:t> </a:t>
            </a:r>
            <a:r>
              <a:rPr lang="en-GB" dirty="0" err="1"/>
              <a:t>atezo</a:t>
            </a:r>
            <a:r>
              <a:rPr lang="en-GB" dirty="0"/>
              <a:t> </a:t>
            </a:r>
            <a:r>
              <a:rPr lang="cs-CZ" dirty="0" smtClean="0"/>
              <a:t>v době</a:t>
            </a:r>
            <a:r>
              <a:rPr lang="en-GB" dirty="0" smtClean="0"/>
              <a:t> </a:t>
            </a:r>
            <a:r>
              <a:rPr lang="en-GB" dirty="0"/>
              <a:t>PD </a:t>
            </a:r>
            <a:r>
              <a:rPr lang="cs-CZ" dirty="0" smtClean="0"/>
              <a:t>byl povolen jenom u pacientů zařazených do protokolu verze</a:t>
            </a:r>
            <a:r>
              <a:rPr lang="en-GB" dirty="0" smtClean="0"/>
              <a:t> </a:t>
            </a:r>
            <a:r>
              <a:rPr lang="en-GB" dirty="0"/>
              <a:t>1–4</a:t>
            </a:r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West, et al. Lancet Oncol. 2019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EE7BAC8-B09C-4381-A6CB-98D617E4A027}"/>
              </a:ext>
            </a:extLst>
          </p:cNvPr>
          <p:cNvSpPr/>
          <p:nvPr/>
        </p:nvSpPr>
        <p:spPr>
          <a:xfrm>
            <a:off x="6272109" y="2494173"/>
            <a:ext cx="2401992" cy="461665"/>
          </a:xfrm>
          <a:prstGeom prst="rect">
            <a:avLst/>
          </a:prstGeom>
          <a:solidFill>
            <a:srgbClr val="EEECE1"/>
          </a:solidFill>
        </p:spPr>
        <p:txBody>
          <a:bodyPr wrap="square" rtlCol="0" anchor="ctr"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Arial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6783400-FEE3-42A9-BB86-64CE744D42FA}"/>
              </a:ext>
            </a:extLst>
          </p:cNvPr>
          <p:cNvSpPr/>
          <p:nvPr/>
        </p:nvSpPr>
        <p:spPr>
          <a:xfrm>
            <a:off x="3872427" y="2494173"/>
            <a:ext cx="2365812" cy="461665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 anchor="ctr"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prstClr val="black"/>
              </a:solidFill>
              <a:latin typeface="Arial"/>
              <a:ea typeface="MS PGothic" panose="020B0600070205080204" pitchFamily="34" charset="-128"/>
              <a:cs typeface="Arial"/>
            </a:endParaRPr>
          </a:p>
        </p:txBody>
      </p:sp>
      <p:cxnSp>
        <p:nvCxnSpPr>
          <p:cNvPr id="73" name="Connector: Elbow 35">
            <a:extLst>
              <a:ext uri="{FF2B5EF4-FFF2-40B4-BE49-F238E27FC236}">
                <a16:creationId xmlns:a16="http://schemas.microsoft.com/office/drawing/2014/main" id="{4CAC01A9-F030-41FB-AA8F-5AF3FB52A0F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451614" y="2190775"/>
            <a:ext cx="371532" cy="604307"/>
          </a:xfrm>
          <a:prstGeom prst="bentConnector2">
            <a:avLst/>
          </a:prstGeom>
          <a:noFill/>
          <a:ln w="25400" cap="flat">
            <a:solidFill>
              <a:sysClr val="windowText" lastClr="000000"/>
            </a:solidFill>
            <a:prstDash val="solid"/>
            <a:round/>
            <a:tailEnd type="triangle"/>
          </a:ln>
          <a:effectLst/>
          <a:sp3d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FB81F6D-DA01-43D1-B371-83F5257724CD}"/>
              </a:ext>
            </a:extLst>
          </p:cNvPr>
          <p:cNvCxnSpPr/>
          <p:nvPr/>
        </p:nvCxnSpPr>
        <p:spPr>
          <a:xfrm>
            <a:off x="2775966" y="2851053"/>
            <a:ext cx="528228" cy="0"/>
          </a:xfrm>
          <a:prstGeom prst="line">
            <a:avLst/>
          </a:prstGeom>
          <a:noFill/>
          <a:ln w="25400" cap="flat">
            <a:solidFill>
              <a:sysClr val="windowText" lastClr="000000"/>
            </a:solidFill>
            <a:prstDash val="solid"/>
            <a:round/>
            <a:tailEnd type="triangle"/>
          </a:ln>
          <a:effectLst/>
          <a:sp3d/>
        </p:spPr>
      </p:cxnSp>
      <p:sp>
        <p:nvSpPr>
          <p:cNvPr id="75" name="Rectangle: Rounded Corners 32">
            <a:extLst>
              <a:ext uri="{FF2B5EF4-FFF2-40B4-BE49-F238E27FC236}">
                <a16:creationId xmlns:a16="http://schemas.microsoft.com/office/drawing/2014/main" id="{C8FFD15A-4AEC-481E-BEAA-AB3373C7FE57}"/>
              </a:ext>
            </a:extLst>
          </p:cNvPr>
          <p:cNvSpPr/>
          <p:nvPr/>
        </p:nvSpPr>
        <p:spPr>
          <a:xfrm>
            <a:off x="412570" y="1231317"/>
            <a:ext cx="2351413" cy="3239472"/>
          </a:xfrm>
          <a:prstGeom prst="roundRect">
            <a:avLst/>
          </a:prstGeom>
          <a:ln w="28575">
            <a:solidFill>
              <a:srgbClr val="1E325F"/>
            </a:solidFill>
          </a:ln>
        </p:spPr>
        <p:txBody>
          <a:bodyPr wrap="square" rtlCol="0" anchor="ctr">
            <a:no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kern="0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C</a:t>
            </a:r>
            <a:r>
              <a:rPr lang="en-GB" sz="1400" kern="0" dirty="0" err="1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hemonaiv</a:t>
            </a:r>
            <a:r>
              <a:rPr lang="cs-CZ" sz="1400" kern="0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ní pacienti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kern="0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Stádium IV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kern="0" dirty="0" err="1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nedlaždicobuněčný</a:t>
            </a:r>
            <a:r>
              <a:rPr lang="en-GB" sz="1400" kern="0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 </a:t>
            </a:r>
            <a:r>
              <a:rPr lang="en-GB" sz="1400" kern="0" dirty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NSCLC</a:t>
            </a:r>
            <a:endParaRPr lang="en-GB" sz="1400" kern="0" baseline="30000" dirty="0">
              <a:solidFill>
                <a:prstClr val="black"/>
              </a:solidFill>
              <a:latin typeface="Arial"/>
              <a:ea typeface="MS PGothic" panose="020B0600070205080204" pitchFamily="34" charset="-128"/>
              <a:cs typeface="Arial"/>
            </a:endParaRP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 b="1" kern="0" dirty="0">
              <a:solidFill>
                <a:prstClr val="black"/>
              </a:solidFill>
              <a:latin typeface="Arial"/>
              <a:ea typeface="MS PGothic" panose="020B0600070205080204" pitchFamily="34" charset="-128"/>
              <a:cs typeface="Arial"/>
            </a:endParaRP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0" dirty="0" err="1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Stratifi</a:t>
            </a:r>
            <a:r>
              <a:rPr lang="cs-CZ" sz="1400" b="1" kern="0" dirty="0" err="1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kace</a:t>
            </a:r>
            <a:r>
              <a:rPr lang="en-GB" sz="1400" b="1" kern="0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: </a:t>
            </a:r>
            <a:endParaRPr lang="en-GB" sz="1400" b="1" kern="0" dirty="0">
              <a:solidFill>
                <a:prstClr val="black"/>
              </a:solidFill>
              <a:latin typeface="Arial"/>
              <a:ea typeface="MS PGothic" panose="020B0600070205080204" pitchFamily="34" charset="-128"/>
              <a:cs typeface="Arial"/>
            </a:endParaRPr>
          </a:p>
          <a:p>
            <a:pPr marL="228594" indent="-228594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Pohlaví</a:t>
            </a:r>
            <a:endParaRPr lang="en-GB" sz="1400" kern="0" dirty="0">
              <a:solidFill>
                <a:prstClr val="black"/>
              </a:solidFill>
              <a:latin typeface="Arial"/>
              <a:ea typeface="MS PGothic" panose="020B0600070205080204" pitchFamily="34" charset="-128"/>
              <a:cs typeface="Arial"/>
            </a:endParaRPr>
          </a:p>
          <a:p>
            <a:pPr marL="228594" indent="-228594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Přítomnost jaterních meta</a:t>
            </a:r>
            <a:r>
              <a:rPr lang="en-GB" sz="1400" kern="0" dirty="0" err="1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st</a:t>
            </a:r>
            <a:r>
              <a:rPr lang="cs-CZ" sz="1400" kern="0" dirty="0" err="1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áz</a:t>
            </a:r>
            <a:endParaRPr lang="en-GB" sz="1400" kern="0" dirty="0">
              <a:solidFill>
                <a:prstClr val="black"/>
              </a:solidFill>
              <a:latin typeface="Arial"/>
              <a:ea typeface="MS PGothic" panose="020B0600070205080204" pitchFamily="34" charset="-128"/>
              <a:cs typeface="Arial"/>
            </a:endParaRPr>
          </a:p>
          <a:p>
            <a:pPr marL="228594" indent="-228594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400" kern="0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Exprese nádorové </a:t>
            </a:r>
            <a:r>
              <a:rPr lang="en-GB" sz="1400" kern="0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PD-L1 </a:t>
            </a:r>
            <a:endParaRPr lang="en-GB" sz="1400" kern="0" dirty="0">
              <a:solidFill>
                <a:prstClr val="black"/>
              </a:solidFill>
              <a:latin typeface="Arial"/>
              <a:ea typeface="MS PGothic" panose="020B0600070205080204" pitchFamily="34" charset="-128"/>
              <a:cs typeface="Arial"/>
            </a:endParaRPr>
          </a:p>
          <a:p>
            <a:pPr marL="228594" indent="-228594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1400" kern="0" dirty="0">
              <a:solidFill>
                <a:prstClr val="black"/>
              </a:solidFill>
              <a:latin typeface="Arial"/>
              <a:ea typeface="MS PGothic" panose="020B0600070205080204" pitchFamily="34" charset="-128"/>
              <a:cs typeface="Arial"/>
            </a:endParaRP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0" dirty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(ITT: N = 723; </a:t>
            </a:r>
            <a:br>
              <a:rPr lang="en-GB" sz="1400" b="1" kern="0" dirty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</a:br>
            <a:r>
              <a:rPr lang="en-GB" sz="1400" b="1" kern="0" dirty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ITT-WT: n = 679)</a:t>
            </a:r>
          </a:p>
        </p:txBody>
      </p:sp>
      <p:cxnSp>
        <p:nvCxnSpPr>
          <p:cNvPr id="76" name="Elbow Connector 16">
            <a:extLst>
              <a:ext uri="{FF2B5EF4-FFF2-40B4-BE49-F238E27FC236}">
                <a16:creationId xmlns:a16="http://schemas.microsoft.com/office/drawing/2014/main" id="{82247940-F43E-40AC-B1D4-CCFD694D4B5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70510" y="2885951"/>
            <a:ext cx="371529" cy="604307"/>
          </a:xfrm>
          <a:prstGeom prst="bentConnector2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stealth"/>
          </a:ln>
          <a:effectLst/>
        </p:spPr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333F666D-D472-42DE-ACB6-08E6AFB602B6}"/>
              </a:ext>
            </a:extLst>
          </p:cNvPr>
          <p:cNvSpPr/>
          <p:nvPr/>
        </p:nvSpPr>
        <p:spPr>
          <a:xfrm>
            <a:off x="2981158" y="2455139"/>
            <a:ext cx="745924" cy="783973"/>
          </a:xfrm>
          <a:prstGeom prst="ellipse">
            <a:avLst/>
          </a:prstGeom>
          <a:solidFill>
            <a:srgbClr val="D4DD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609585">
              <a:defRPr/>
            </a:pPr>
            <a:r>
              <a:rPr lang="en-US" sz="1600" b="1" kern="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R</a:t>
            </a:r>
            <a:br>
              <a:rPr lang="en-US" sz="1600" b="1" kern="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</a:br>
            <a:r>
              <a:rPr lang="en-US" sz="1600" b="1" kern="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2:1</a:t>
            </a:r>
            <a:endParaRPr lang="en-GB" sz="1600" b="1" kern="0" dirty="0">
              <a:solidFill>
                <a:prstClr val="black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8" name="Rounded Rectangle 24">
            <a:extLst>
              <a:ext uri="{FF2B5EF4-FFF2-40B4-BE49-F238E27FC236}">
                <a16:creationId xmlns:a16="http://schemas.microsoft.com/office/drawing/2014/main" id="{CFD741A6-2C00-4D85-B146-C879A642B19E}"/>
              </a:ext>
            </a:extLst>
          </p:cNvPr>
          <p:cNvSpPr/>
          <p:nvPr/>
        </p:nvSpPr>
        <p:spPr>
          <a:xfrm>
            <a:off x="3941743" y="1842053"/>
            <a:ext cx="2196828" cy="929180"/>
          </a:xfrm>
          <a:prstGeom prst="roundRect">
            <a:avLst/>
          </a:prstGeom>
          <a:solidFill>
            <a:srgbClr val="424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spcBef>
                <a:spcPts val="267"/>
              </a:spcBef>
              <a:defRPr/>
            </a:pPr>
            <a:r>
              <a:rPr lang="en-GB" sz="1600" b="1" kern="0" dirty="0" err="1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Atezo</a:t>
            </a:r>
            <a:r>
              <a:rPr lang="en-GB" sz="1600" b="1" kern="0" dirty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GB" sz="1600" b="1" dirty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+ </a:t>
            </a:r>
            <a:r>
              <a:rPr lang="cs-CZ" sz="1600" b="1" dirty="0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k</a:t>
            </a:r>
            <a:r>
              <a:rPr lang="en-GB" sz="1600" b="1" dirty="0" err="1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arboplatin</a:t>
            </a:r>
            <a:r>
              <a:rPr lang="cs-CZ" sz="1600" b="1" dirty="0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a</a:t>
            </a:r>
            <a:r>
              <a:rPr lang="en-GB" sz="1600" b="1" dirty="0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GB" sz="1600" b="1" dirty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+ nab </a:t>
            </a:r>
            <a:r>
              <a:rPr lang="en-GB" sz="1600" b="1" dirty="0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pa</a:t>
            </a:r>
            <a:r>
              <a:rPr lang="cs-CZ" sz="1600" b="1" dirty="0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k</a:t>
            </a:r>
            <a:r>
              <a:rPr lang="en-GB" sz="1600" b="1" dirty="0" err="1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litaxel</a:t>
            </a:r>
            <a:r>
              <a:rPr lang="en-GB" sz="1600" b="1" dirty="0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GB" sz="1600" b="1" dirty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(</a:t>
            </a:r>
            <a:r>
              <a:rPr lang="en-US" sz="1600" b="1" kern="0" dirty="0" err="1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CnP</a:t>
            </a:r>
            <a:r>
              <a:rPr lang="en-US" sz="1600" b="1" kern="0" dirty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)</a:t>
            </a:r>
            <a:endParaRPr lang="en-GB" sz="1600" b="1" kern="0" baseline="30000" dirty="0">
              <a:solidFill>
                <a:prstClr val="white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9" name="Rounded Rectangle 24">
            <a:extLst>
              <a:ext uri="{FF2B5EF4-FFF2-40B4-BE49-F238E27FC236}">
                <a16:creationId xmlns:a16="http://schemas.microsoft.com/office/drawing/2014/main" id="{1CA902F7-369E-4844-BCA9-483FCADCCD4E}"/>
              </a:ext>
            </a:extLst>
          </p:cNvPr>
          <p:cNvSpPr/>
          <p:nvPr/>
        </p:nvSpPr>
        <p:spPr>
          <a:xfrm>
            <a:off x="3968221" y="2900812"/>
            <a:ext cx="2127780" cy="946115"/>
          </a:xfrm>
          <a:prstGeom prst="roundRect">
            <a:avLst/>
          </a:prstGeom>
          <a:solidFill>
            <a:srgbClr val="EC24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r>
              <a:rPr lang="cs-CZ" sz="1600" b="1" dirty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K</a:t>
            </a:r>
            <a:r>
              <a:rPr lang="en-GB" sz="1600" b="1" dirty="0" err="1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arboplatin</a:t>
            </a:r>
            <a:r>
              <a:rPr lang="cs-CZ" sz="1600" b="1" dirty="0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a</a:t>
            </a:r>
            <a:r>
              <a:rPr lang="en-GB" sz="1600" b="1" dirty="0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GB" sz="1600" b="1" dirty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+ nab </a:t>
            </a:r>
            <a:r>
              <a:rPr lang="en-GB" sz="1600" b="1" dirty="0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pa</a:t>
            </a:r>
            <a:r>
              <a:rPr lang="cs-CZ" sz="1600" b="1" dirty="0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k</a:t>
            </a:r>
            <a:r>
              <a:rPr lang="en-GB" sz="1600" b="1" dirty="0" err="1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litaxel</a:t>
            </a:r>
            <a:r>
              <a:rPr lang="en-GB" sz="1600" b="1" dirty="0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GB" sz="1600" b="1" dirty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(</a:t>
            </a:r>
            <a:r>
              <a:rPr lang="en-US" sz="1600" b="1" kern="0" dirty="0" err="1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CnP</a:t>
            </a:r>
            <a:r>
              <a:rPr lang="en-US" sz="1600" b="1" kern="0" dirty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)*</a:t>
            </a:r>
            <a:endParaRPr lang="en-SG" sz="1600" b="1" kern="0" baseline="30000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B8CF179-2106-4D39-9E47-169F7C0056CC}"/>
              </a:ext>
            </a:extLst>
          </p:cNvPr>
          <p:cNvSpPr txBox="1"/>
          <p:nvPr/>
        </p:nvSpPr>
        <p:spPr>
          <a:xfrm>
            <a:off x="3573902" y="1263807"/>
            <a:ext cx="281973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467" b="1" dirty="0" err="1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Indu</a:t>
            </a:r>
            <a:r>
              <a:rPr lang="cs-CZ" sz="1467" b="1" dirty="0" err="1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kční</a:t>
            </a:r>
            <a:r>
              <a:rPr lang="cs-CZ" sz="1467" b="1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 léčba</a:t>
            </a:r>
            <a:r>
              <a:rPr lang="en-US" sz="1467" b="1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 </a:t>
            </a:r>
            <a:r>
              <a:rPr lang="en-US" sz="1467" b="1" dirty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/>
            </a:r>
            <a:br>
              <a:rPr lang="en-US" sz="1467" b="1" dirty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</a:br>
            <a:r>
              <a:rPr lang="en-US" sz="1467" b="1" dirty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(</a:t>
            </a:r>
            <a:r>
              <a:rPr lang="en-GB" sz="1467" b="1" kern="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4 </a:t>
            </a:r>
            <a:r>
              <a:rPr lang="cs-CZ" sz="1467" b="1" kern="0" dirty="0" smtClean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nebo</a:t>
            </a:r>
            <a:r>
              <a:rPr lang="en-GB" sz="1467" b="1" kern="0" dirty="0" smtClean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GB" sz="1467" b="1" kern="0" dirty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6 </a:t>
            </a:r>
            <a:r>
              <a:rPr lang="en-GB" sz="1467" b="1" kern="0" dirty="0" smtClean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21-d</a:t>
            </a:r>
            <a:r>
              <a:rPr lang="cs-CZ" sz="1467" b="1" kern="0" dirty="0" err="1" smtClean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enních</a:t>
            </a:r>
            <a:r>
              <a:rPr lang="en-GB" sz="1467" b="1" kern="0" dirty="0" smtClean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 cy</a:t>
            </a:r>
            <a:r>
              <a:rPr lang="cs-CZ" sz="1467" b="1" kern="0" dirty="0" smtClean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klů</a:t>
            </a:r>
            <a:r>
              <a:rPr lang="en-US" sz="1467" b="1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)</a:t>
            </a:r>
            <a:endParaRPr lang="en-US" sz="1467" b="1" baseline="30000" dirty="0">
              <a:solidFill>
                <a:prstClr val="black"/>
              </a:solidFill>
              <a:latin typeface="Arial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24BC68F-E9C9-4142-9BBF-B6B297478518}"/>
              </a:ext>
            </a:extLst>
          </p:cNvPr>
          <p:cNvSpPr txBox="1"/>
          <p:nvPr/>
        </p:nvSpPr>
        <p:spPr>
          <a:xfrm>
            <a:off x="6740380" y="1321555"/>
            <a:ext cx="148470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cs-CZ" sz="2000" b="1" baseline="30000" dirty="0" smtClea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"/>
              </a:rPr>
              <a:t>Udržovací léčba</a:t>
            </a:r>
            <a:endParaRPr lang="en-US" sz="2000" b="1" baseline="30000" dirty="0">
              <a:solidFill>
                <a:prstClr val="black"/>
              </a:solidFill>
              <a:latin typeface="Arial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82" name="Rounded Rectangle 24">
            <a:extLst>
              <a:ext uri="{FF2B5EF4-FFF2-40B4-BE49-F238E27FC236}">
                <a16:creationId xmlns:a16="http://schemas.microsoft.com/office/drawing/2014/main" id="{9D7AEA80-8481-4653-BC0E-A3D5CAF7B31B}"/>
              </a:ext>
            </a:extLst>
          </p:cNvPr>
          <p:cNvSpPr/>
          <p:nvPr/>
        </p:nvSpPr>
        <p:spPr>
          <a:xfrm>
            <a:off x="6424106" y="1842053"/>
            <a:ext cx="2127780" cy="929180"/>
          </a:xfrm>
          <a:prstGeom prst="roundRect">
            <a:avLst/>
          </a:prstGeom>
          <a:solidFill>
            <a:srgbClr val="424C9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spcBef>
                <a:spcPts val="267"/>
              </a:spcBef>
              <a:defRPr/>
            </a:pPr>
            <a:r>
              <a:rPr lang="en-GB" sz="1600" b="1" kern="0" dirty="0" err="1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Atezo</a:t>
            </a:r>
            <a:endParaRPr lang="en-GB" sz="1600" b="1" kern="0" dirty="0">
              <a:solidFill>
                <a:prstClr val="white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83" name="Rounded Rectangle 24">
            <a:extLst>
              <a:ext uri="{FF2B5EF4-FFF2-40B4-BE49-F238E27FC236}">
                <a16:creationId xmlns:a16="http://schemas.microsoft.com/office/drawing/2014/main" id="{ED175F2A-CA28-482F-9584-60EB3E121538}"/>
              </a:ext>
            </a:extLst>
          </p:cNvPr>
          <p:cNvSpPr/>
          <p:nvPr/>
        </p:nvSpPr>
        <p:spPr>
          <a:xfrm>
            <a:off x="6424106" y="2893065"/>
            <a:ext cx="2127780" cy="946115"/>
          </a:xfrm>
          <a:prstGeom prst="roundRect">
            <a:avLst/>
          </a:prstGeom>
          <a:solidFill>
            <a:srgbClr val="EC24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r>
              <a:rPr lang="en-GB" sz="1600" b="1" kern="0" dirty="0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B</a:t>
            </a:r>
            <a:r>
              <a:rPr lang="cs-CZ" sz="1600" b="1" kern="0" dirty="0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SC nebo</a:t>
            </a:r>
            <a:r>
              <a:rPr lang="en-GB" sz="1600" b="1" kern="0" dirty="0" smtClean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GB" sz="1600" b="1" kern="0" dirty="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pemetrexed q3w </a:t>
            </a:r>
            <a:endParaRPr lang="en-SG" sz="1600" b="1" kern="0" dirty="0">
              <a:solidFill>
                <a:prstClr val="white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84" name="Rounded Rectangle 24">
            <a:extLst>
              <a:ext uri="{FF2B5EF4-FFF2-40B4-BE49-F238E27FC236}">
                <a16:creationId xmlns:a16="http://schemas.microsoft.com/office/drawing/2014/main" id="{B83E0EB9-9B59-448D-B173-9FDEF1E0FB78}"/>
              </a:ext>
            </a:extLst>
          </p:cNvPr>
          <p:cNvSpPr/>
          <p:nvPr/>
        </p:nvSpPr>
        <p:spPr>
          <a:xfrm>
            <a:off x="8835596" y="1837411"/>
            <a:ext cx="2180144" cy="929180"/>
          </a:xfrm>
          <a:prstGeom prst="roundRect">
            <a:avLst/>
          </a:prstGeom>
          <a:noFill/>
          <a:ln w="28575" cap="flat" cmpd="sng" algn="ctr">
            <a:solidFill>
              <a:srgbClr val="424C9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spcBef>
                <a:spcPts val="267"/>
              </a:spcBef>
              <a:defRPr/>
            </a:pPr>
            <a:r>
              <a:rPr lang="cs-CZ" sz="1333" b="1" kern="0" dirty="0" err="1" smtClean="0">
                <a:solidFill>
                  <a:prstClr val="black"/>
                </a:solidFill>
                <a:ea typeface="ＭＳ Ｐゴシック"/>
              </a:rPr>
              <a:t>Investigátorem</a:t>
            </a:r>
            <a:r>
              <a:rPr lang="cs-CZ" sz="1333" b="1" kern="0" dirty="0" smtClean="0">
                <a:solidFill>
                  <a:prstClr val="black"/>
                </a:solidFill>
                <a:ea typeface="ＭＳ Ｐゴシック"/>
              </a:rPr>
              <a:t> hodnocena l</a:t>
            </a:r>
            <a:r>
              <a:rPr lang="cs-CZ" sz="1333" b="1" kern="0" dirty="0" smtClean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éčba do ztráty klinického přínosu nebo toxicity</a:t>
            </a:r>
            <a:endParaRPr lang="en-GB" sz="1333" b="1" kern="0" baseline="30000" dirty="0">
              <a:solidFill>
                <a:prstClr val="black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85" name="Rounded Rectangle 24">
            <a:extLst>
              <a:ext uri="{FF2B5EF4-FFF2-40B4-BE49-F238E27FC236}">
                <a16:creationId xmlns:a16="http://schemas.microsoft.com/office/drawing/2014/main" id="{A5FFC6C6-7840-4372-ABDC-ABD99932421E}"/>
              </a:ext>
            </a:extLst>
          </p:cNvPr>
          <p:cNvSpPr/>
          <p:nvPr/>
        </p:nvSpPr>
        <p:spPr>
          <a:xfrm>
            <a:off x="8835596" y="2893065"/>
            <a:ext cx="2180144" cy="946115"/>
          </a:xfrm>
          <a:prstGeom prst="roundRect">
            <a:avLst/>
          </a:prstGeom>
          <a:noFill/>
          <a:ln w="28575" cap="flat" cmpd="sng" algn="ctr">
            <a:solidFill>
              <a:srgbClr val="EC241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09585">
              <a:defRPr/>
            </a:pPr>
            <a:r>
              <a:rPr lang="cs-CZ" sz="1467" b="1" kern="0" dirty="0" smtClean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Léčba do progrese nebo projevů toxicity</a:t>
            </a:r>
            <a:r>
              <a:rPr lang="en-GB" sz="1467" b="1" kern="0" dirty="0" smtClean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 </a:t>
            </a:r>
            <a:endParaRPr lang="en-SG" sz="1467" b="1" kern="0" dirty="0">
              <a:solidFill>
                <a:prstClr val="black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FACC2FE-9609-445A-B25E-42BD578D0BDA}"/>
              </a:ext>
            </a:extLst>
          </p:cNvPr>
          <p:cNvCxnSpPr>
            <a:cxnSpLocks/>
          </p:cNvCxnSpPr>
          <p:nvPr/>
        </p:nvCxnSpPr>
        <p:spPr>
          <a:xfrm>
            <a:off x="6110313" y="3396748"/>
            <a:ext cx="283323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2927AF0-926C-44A6-A2B6-4F6FFB90F139}"/>
              </a:ext>
            </a:extLst>
          </p:cNvPr>
          <p:cNvCxnSpPr>
            <a:cxnSpLocks/>
          </p:cNvCxnSpPr>
          <p:nvPr/>
        </p:nvCxnSpPr>
        <p:spPr>
          <a:xfrm>
            <a:off x="8552273" y="3389212"/>
            <a:ext cx="283323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8A81C95-20AA-48A5-BE34-54DF7B134D6C}"/>
              </a:ext>
            </a:extLst>
          </p:cNvPr>
          <p:cNvCxnSpPr>
            <a:cxnSpLocks/>
          </p:cNvCxnSpPr>
          <p:nvPr/>
        </p:nvCxnSpPr>
        <p:spPr>
          <a:xfrm>
            <a:off x="8552273" y="2325036"/>
            <a:ext cx="283323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923BF6D-074D-4075-B5C0-27AF84BC0F2D}"/>
              </a:ext>
            </a:extLst>
          </p:cNvPr>
          <p:cNvCxnSpPr>
            <a:cxnSpLocks/>
          </p:cNvCxnSpPr>
          <p:nvPr/>
        </p:nvCxnSpPr>
        <p:spPr>
          <a:xfrm>
            <a:off x="6138572" y="2307161"/>
            <a:ext cx="283323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stealth"/>
          </a:ln>
          <a:effectLst/>
        </p:spPr>
      </p:cxnSp>
      <p:sp>
        <p:nvSpPr>
          <p:cNvPr id="90" name="Rounded Rectangle 9">
            <a:extLst>
              <a:ext uri="{FF2B5EF4-FFF2-40B4-BE49-F238E27FC236}">
                <a16:creationId xmlns:a16="http://schemas.microsoft.com/office/drawing/2014/main" id="{E2E6CC2F-4254-4F93-BD96-8EDDDBDDA8A7}"/>
              </a:ext>
            </a:extLst>
          </p:cNvPr>
          <p:cNvSpPr/>
          <p:nvPr/>
        </p:nvSpPr>
        <p:spPr>
          <a:xfrm>
            <a:off x="11345418" y="1762530"/>
            <a:ext cx="472561" cy="2139337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algn="ctr" defTabSz="609585">
              <a:defRPr/>
            </a:pPr>
            <a:r>
              <a:rPr lang="en-GB" sz="1600" b="1" kern="0" dirty="0" smtClean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S</a:t>
            </a:r>
            <a:r>
              <a:rPr lang="cs-CZ" sz="1600" b="1" kern="0" dirty="0" smtClean="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ledování přežití</a:t>
            </a:r>
            <a:endParaRPr lang="en-SG" sz="1600" b="1" kern="0" dirty="0">
              <a:solidFill>
                <a:prstClr val="black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633BA35-4AF1-4F92-B57A-71EE81BF3019}"/>
              </a:ext>
            </a:extLst>
          </p:cNvPr>
          <p:cNvCxnSpPr>
            <a:cxnSpLocks/>
          </p:cNvCxnSpPr>
          <p:nvPr/>
        </p:nvCxnSpPr>
        <p:spPr>
          <a:xfrm>
            <a:off x="11031313" y="2325036"/>
            <a:ext cx="283323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stealth"/>
          </a:ln>
          <a:effectLst/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93F4125-83D0-4E2E-9D35-8F44E93EF728}"/>
              </a:ext>
            </a:extLst>
          </p:cNvPr>
          <p:cNvCxnSpPr>
            <a:cxnSpLocks/>
          </p:cNvCxnSpPr>
          <p:nvPr/>
        </p:nvCxnSpPr>
        <p:spPr>
          <a:xfrm>
            <a:off x="11007245" y="3386924"/>
            <a:ext cx="283323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166359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A2A395-BB4F-47EA-A0D4-DE246C8ED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8" y="240798"/>
            <a:ext cx="10943169" cy="828776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Základní charakteristiky byly obecně mezi rameny dobře vyvážené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(ITT-WT*)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14370" y="5105394"/>
            <a:ext cx="5622030" cy="1055230"/>
          </a:xfrm>
        </p:spPr>
        <p:txBody>
          <a:bodyPr/>
          <a:lstStyle/>
          <a:p>
            <a:r>
              <a:rPr lang="cs-CZ" sz="1000" dirty="0"/>
              <a:t>Data jsou n (%); *32 pacientů v </a:t>
            </a:r>
            <a:r>
              <a:rPr lang="cs-CZ" sz="1000" dirty="0" err="1"/>
              <a:t>atezo</a:t>
            </a:r>
            <a:r>
              <a:rPr lang="cs-CZ" sz="1000" dirty="0"/>
              <a:t> + </a:t>
            </a:r>
            <a:r>
              <a:rPr lang="cs-CZ" sz="1000" dirty="0" err="1"/>
              <a:t>CnP</a:t>
            </a:r>
            <a:r>
              <a:rPr lang="cs-CZ" sz="1000" dirty="0"/>
              <a:t> rameni a 12 pacientů v </a:t>
            </a:r>
            <a:r>
              <a:rPr lang="cs-CZ" sz="1000" dirty="0" err="1"/>
              <a:t>CnP</a:t>
            </a:r>
            <a:r>
              <a:rPr lang="cs-CZ" sz="1000" dirty="0"/>
              <a:t> rameni mělo EGFR nebo ALK </a:t>
            </a:r>
            <a:r>
              <a:rPr lang="cs-CZ" sz="1000" dirty="0" err="1"/>
              <a:t>genomickou</a:t>
            </a:r>
            <a:r>
              <a:rPr lang="cs-CZ" sz="1000" dirty="0"/>
              <a:t> alteraci a nebyli zařazeni do ITT-WT populace; </a:t>
            </a:r>
            <a:r>
              <a:rPr lang="cs-CZ" sz="1000" baseline="30000" dirty="0"/>
              <a:t>‡</a:t>
            </a:r>
            <a:r>
              <a:rPr lang="cs-CZ" sz="1000" dirty="0"/>
              <a:t>PD-L1-vysoké (TC3 nebo IC3): pacienti s  PD-L1 expresí u  ≥50% TC nebo ≥10% z IC; </a:t>
            </a:r>
            <a:r>
              <a:rPr lang="cs-CZ" sz="1000" baseline="30000" dirty="0"/>
              <a:t>§</a:t>
            </a:r>
            <a:r>
              <a:rPr lang="cs-CZ" sz="1000" dirty="0"/>
              <a:t>PD-L1-lnízké(TC1/2 nebo IC1/2): pacienti s PD-L1 expresí u ≥1% a &lt;50% z TC nebo ≥1% a &lt;10% z IC; </a:t>
            </a:r>
            <a:r>
              <a:rPr lang="cs-CZ" sz="1000" baseline="30000" dirty="0"/>
              <a:t>¶</a:t>
            </a:r>
            <a:r>
              <a:rPr lang="cs-CZ" sz="1000" dirty="0"/>
              <a:t>PD-L1-negativní (TC0 a IC0): pacienti s PD-L1 expresí u &lt;1% z TC a &lt;1% z IC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511169" y="6278024"/>
            <a:ext cx="5471584" cy="431800"/>
          </a:xfrm>
        </p:spPr>
        <p:txBody>
          <a:bodyPr/>
          <a:lstStyle/>
          <a:p>
            <a:r>
              <a:rPr lang="cs-CZ" sz="800" dirty="0" err="1"/>
              <a:t>Cappuzzo</a:t>
            </a:r>
            <a:r>
              <a:rPr lang="cs-CZ" sz="800" dirty="0"/>
              <a:t>, et al. ESMO 2018 (</a:t>
            </a:r>
            <a:r>
              <a:rPr lang="cs-CZ" sz="800" dirty="0" err="1"/>
              <a:t>Abs</a:t>
            </a:r>
            <a:r>
              <a:rPr lang="cs-CZ" sz="800" dirty="0"/>
              <a:t> LBA53)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122079-5B25-47F1-B07A-AA8939C38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549876"/>
              </p:ext>
            </p:extLst>
          </p:nvPr>
        </p:nvGraphicFramePr>
        <p:xfrm>
          <a:off x="355598" y="1316567"/>
          <a:ext cx="5622031" cy="519929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666663">
                  <a:extLst>
                    <a:ext uri="{9D8B030D-6E8A-4147-A177-3AD203B41FA5}">
                      <a16:colId xmlns:a16="http://schemas.microsoft.com/office/drawing/2014/main" val="3197422823"/>
                    </a:ext>
                  </a:extLst>
                </a:gridCol>
                <a:gridCol w="1477684">
                  <a:extLst>
                    <a:ext uri="{9D8B030D-6E8A-4147-A177-3AD203B41FA5}">
                      <a16:colId xmlns:a16="http://schemas.microsoft.com/office/drawing/2014/main" val="2920584817"/>
                    </a:ext>
                  </a:extLst>
                </a:gridCol>
                <a:gridCol w="1477684">
                  <a:extLst>
                    <a:ext uri="{9D8B030D-6E8A-4147-A177-3AD203B41FA5}">
                      <a16:colId xmlns:a16="http://schemas.microsoft.com/office/drawing/2014/main" val="3663827606"/>
                    </a:ext>
                  </a:extLst>
                </a:gridCol>
              </a:tblGrid>
              <a:tr h="52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500" b="1" noProof="0">
                        <a:solidFill>
                          <a:schemeClr val="bg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1" noProof="0">
                          <a:solidFill>
                            <a:srgbClr val="424C9F"/>
                          </a:solidFill>
                          <a:effectLst/>
                          <a:latin typeface="+mn-lt"/>
                        </a:rPr>
                        <a:t>Atezo + CnP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1" noProof="0">
                          <a:solidFill>
                            <a:srgbClr val="424C9F"/>
                          </a:solidFill>
                          <a:effectLst/>
                          <a:latin typeface="+mn-lt"/>
                        </a:rPr>
                        <a:t>(n=451)</a:t>
                      </a:r>
                      <a:endParaRPr lang="cs-CZ" sz="1500" b="1" noProof="0">
                        <a:solidFill>
                          <a:srgbClr val="424C9F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1" noProof="0">
                          <a:solidFill>
                            <a:srgbClr val="EC241D"/>
                          </a:solidFill>
                          <a:effectLst/>
                          <a:latin typeface="+mn-lt"/>
                        </a:rPr>
                        <a:t>CnP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1" noProof="0">
                          <a:solidFill>
                            <a:srgbClr val="EC241D"/>
                          </a:solidFill>
                          <a:effectLst/>
                          <a:latin typeface="+mn-lt"/>
                        </a:rPr>
                        <a:t>(n=228)</a:t>
                      </a:r>
                      <a:endParaRPr lang="cs-CZ" sz="1500" b="1" noProof="0">
                        <a:solidFill>
                          <a:srgbClr val="EC241D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650665"/>
                  </a:ext>
                </a:extLst>
              </a:tr>
              <a:tr h="1222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Věk (roky)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&lt;65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65–74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75–84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≥85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3A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227 (50,3%)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174 (38,6%)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48 (10,6%)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2 (0,4%)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3A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114 (50,0%)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84 (36,8%)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29 (12,7%)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1 (0,4%)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3A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92897"/>
                  </a:ext>
                </a:extLst>
              </a:tr>
              <a:tr h="751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Pohlaví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Ženy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Muži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185 (41,0%)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266 (59,0%)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94 (41,2%)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134 (58,8%)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918246"/>
                  </a:ext>
                </a:extLst>
              </a:tr>
              <a:tr h="7518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Jaterní metastázy v době zařazení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Přítomny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Nepřítomny</a:t>
                      </a:r>
                      <a:endParaRPr lang="cs-CZ" sz="1500" noProof="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3A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500" noProof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69 (15,3%)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382 (84,7%)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3A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500" noProof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31 (13,6%)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197 (86,4%)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3A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74755"/>
                  </a:ext>
                </a:extLst>
              </a:tr>
              <a:tr h="281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Kostní metastázy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126 (27,9%)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63 (27,6%)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072994"/>
                  </a:ext>
                </a:extLst>
              </a:tr>
              <a:tr h="14579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Rasa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Běloši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Černoši nebo </a:t>
                      </a:r>
                      <a:r>
                        <a:rPr lang="cs-CZ" sz="1500" noProof="0" dirty="0" err="1">
                          <a:effectLst/>
                          <a:latin typeface="+mn-lt"/>
                        </a:rPr>
                        <a:t>afroameričani</a:t>
                      </a:r>
                      <a:endParaRPr lang="cs-CZ" sz="1500" noProof="0" dirty="0">
                        <a:effectLst/>
                        <a:latin typeface="+mn-lt"/>
                      </a:endParaRP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Asiaté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Více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Neznámo</a:t>
                      </a:r>
                      <a:endParaRPr lang="cs-CZ" sz="1500" noProof="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3A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402 (89,1%)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17 (3,8%)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12 (2,7%)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1 (0,2%)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19 (4,2%)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3A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210 (92,1%)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8 (3,5%)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3 (1,3%)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7 (3,1%)</a:t>
                      </a:r>
                      <a:endParaRPr lang="cs-CZ" sz="1500" noProof="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3A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1560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741C789-6653-470C-AF42-0683175E7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879303"/>
              </p:ext>
            </p:extLst>
          </p:nvPr>
        </p:nvGraphicFramePr>
        <p:xfrm>
          <a:off x="6214370" y="1316567"/>
          <a:ext cx="5622031" cy="396209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666663">
                  <a:extLst>
                    <a:ext uri="{9D8B030D-6E8A-4147-A177-3AD203B41FA5}">
                      <a16:colId xmlns:a16="http://schemas.microsoft.com/office/drawing/2014/main" val="3197422823"/>
                    </a:ext>
                  </a:extLst>
                </a:gridCol>
                <a:gridCol w="1477684">
                  <a:extLst>
                    <a:ext uri="{9D8B030D-6E8A-4147-A177-3AD203B41FA5}">
                      <a16:colId xmlns:a16="http://schemas.microsoft.com/office/drawing/2014/main" val="2920584817"/>
                    </a:ext>
                  </a:extLst>
                </a:gridCol>
                <a:gridCol w="1477684">
                  <a:extLst>
                    <a:ext uri="{9D8B030D-6E8A-4147-A177-3AD203B41FA5}">
                      <a16:colId xmlns:a16="http://schemas.microsoft.com/office/drawing/2014/main" val="3663827606"/>
                    </a:ext>
                  </a:extLst>
                </a:gridCol>
              </a:tblGrid>
              <a:tr h="52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500" b="1" noProof="0">
                        <a:solidFill>
                          <a:schemeClr val="bg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1" noProof="0">
                          <a:solidFill>
                            <a:srgbClr val="424C9F"/>
                          </a:solidFill>
                          <a:effectLst/>
                          <a:latin typeface="+mn-lt"/>
                        </a:rPr>
                        <a:t>Atezo + CnP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1" noProof="0">
                          <a:solidFill>
                            <a:srgbClr val="424C9F"/>
                          </a:solidFill>
                          <a:effectLst/>
                          <a:latin typeface="+mn-lt"/>
                        </a:rPr>
                        <a:t>(n=451)</a:t>
                      </a:r>
                      <a:endParaRPr lang="cs-CZ" sz="1500" b="1" noProof="0">
                        <a:solidFill>
                          <a:srgbClr val="424C9F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noProof="0">
                          <a:solidFill>
                            <a:srgbClr val="EC241D"/>
                          </a:solidFill>
                          <a:effectLst/>
                          <a:latin typeface="+mn-lt"/>
                        </a:rPr>
                        <a:t>CnP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noProof="0">
                          <a:solidFill>
                            <a:srgbClr val="EC241D"/>
                          </a:solidFill>
                          <a:effectLst/>
                          <a:latin typeface="+mn-lt"/>
                        </a:rPr>
                        <a:t>(n=228)</a:t>
                      </a:r>
                      <a:endParaRPr lang="cs-CZ" sz="1500" b="1" noProof="0">
                        <a:solidFill>
                          <a:srgbClr val="EC241D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650665"/>
                  </a:ext>
                </a:extLst>
              </a:tr>
              <a:tr h="5477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ECOG PS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0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3A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189 (42,0%)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3A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91 (39,9%)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3A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20524"/>
                  </a:ext>
                </a:extLst>
              </a:tr>
              <a:tr h="10449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Kouření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Nikdy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 smtClean="0">
                          <a:effectLst/>
                          <a:latin typeface="+mn-lt"/>
                        </a:rPr>
                        <a:t>V současnosti</a:t>
                      </a:r>
                      <a:endParaRPr lang="cs-CZ" sz="1500" noProof="0" dirty="0">
                        <a:effectLst/>
                        <a:latin typeface="+mn-lt"/>
                      </a:endParaRP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 smtClean="0">
                          <a:effectLst/>
                          <a:latin typeface="+mn-lt"/>
                        </a:rPr>
                        <a:t>V minulosti</a:t>
                      </a:r>
                      <a:endParaRPr lang="cs-CZ" sz="1500" noProof="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48 (10,6%)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92 (20,4%)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311 (69,0%)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17 (7,5%)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51 (22,4%)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160 (70,2%)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9739"/>
                  </a:ext>
                </a:extLst>
              </a:tr>
              <a:tr h="796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Plánované 4 vs. 6 cyklů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4 cykly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6 cykly</a:t>
                      </a:r>
                      <a:endParaRPr lang="cs-CZ" sz="1500" noProof="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3A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227 (50,3%)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>
                          <a:effectLst/>
                          <a:latin typeface="+mn-lt"/>
                        </a:rPr>
                        <a:t>224 (49,7%)</a:t>
                      </a:r>
                      <a:endParaRPr lang="cs-CZ" sz="1500" noProof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3A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119 (52,2%)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109 (47,8%)</a:t>
                      </a:r>
                      <a:endParaRPr lang="cs-CZ" sz="1500" noProof="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3A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75070"/>
                  </a:ext>
                </a:extLst>
              </a:tr>
              <a:tr h="10449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PD-L1 nádorová exprese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PD-L1-vysoká</a:t>
                      </a:r>
                      <a:r>
                        <a:rPr lang="cs-CZ" sz="1500" baseline="30000" noProof="0" dirty="0">
                          <a:effectLst/>
                          <a:latin typeface="+mn-lt"/>
                        </a:rPr>
                        <a:t>b</a:t>
                      </a: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PD-L1-nízká</a:t>
                      </a:r>
                      <a:r>
                        <a:rPr lang="cs-CZ" sz="1500" baseline="30000" noProof="0" dirty="0">
                          <a:effectLst/>
                          <a:latin typeface="+mn-lt"/>
                        </a:rPr>
                        <a:t>c</a:t>
                      </a:r>
                      <a:endParaRPr lang="cs-CZ" sz="1500" noProof="0" dirty="0">
                        <a:effectLst/>
                        <a:latin typeface="+mn-lt"/>
                      </a:endParaRPr>
                    </a:p>
                    <a:p>
                      <a:pPr indent="194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PD-L1-negativní</a:t>
                      </a:r>
                      <a:r>
                        <a:rPr lang="cs-CZ" sz="1500" baseline="30000" noProof="0" dirty="0">
                          <a:effectLst/>
                          <a:latin typeface="+mn-lt"/>
                        </a:rPr>
                        <a:t>d</a:t>
                      </a:r>
                      <a:endParaRPr lang="cs-CZ" sz="1500" baseline="30000" noProof="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88 (19,5%)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128 (28,4%)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235 (52,1%)</a:t>
                      </a:r>
                      <a:endParaRPr lang="cs-CZ" sz="1500" noProof="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42 (18,4%)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65 (28,5%)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noProof="0" dirty="0">
                          <a:effectLst/>
                          <a:latin typeface="+mn-lt"/>
                        </a:rPr>
                        <a:t>121 (53,1%)</a:t>
                      </a:r>
                      <a:endParaRPr lang="cs-CZ" sz="1500" noProof="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3207" marR="21700" marT="21700" marB="217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743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0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45222" y="1420896"/>
            <a:ext cx="10587503" cy="4910055"/>
            <a:chOff x="491079" y="627356"/>
            <a:chExt cx="7940627" cy="36825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0834FB-F7A6-44C5-9BF5-65815C768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0636"/>
            <a:stretch/>
          </p:blipFill>
          <p:spPr>
            <a:xfrm>
              <a:off x="494949" y="627356"/>
              <a:ext cx="7936757" cy="3682541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D2CF1D-FD27-4132-A587-82525FC8BAD6}"/>
                </a:ext>
              </a:extLst>
            </p:cNvPr>
            <p:cNvSpPr/>
            <p:nvPr/>
          </p:nvSpPr>
          <p:spPr>
            <a:xfrm>
              <a:off x="2969076" y="3376393"/>
              <a:ext cx="1412521" cy="4079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cs-CZ" sz="1467" b="1" dirty="0">
                  <a:solidFill>
                    <a:srgbClr val="424C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Medián: 7,0 </a:t>
              </a:r>
              <a:r>
                <a:rPr lang="cs-CZ" sz="1467" b="1" dirty="0" err="1">
                  <a:solidFill>
                    <a:srgbClr val="424C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měs</a:t>
              </a:r>
              <a:r>
                <a:rPr lang="cs-CZ" sz="1467" b="1" dirty="0">
                  <a:solidFill>
                    <a:srgbClr val="424C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br>
                <a:rPr lang="cs-CZ" sz="1467" b="1" dirty="0">
                  <a:solidFill>
                    <a:srgbClr val="424C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1467" b="1" dirty="0">
                  <a:solidFill>
                    <a:srgbClr val="424C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(95% CI: 6,2; 7,3)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799557B-09D1-4B50-8468-D047394B391A}"/>
                </a:ext>
              </a:extLst>
            </p:cNvPr>
            <p:cNvSpPr/>
            <p:nvPr/>
          </p:nvSpPr>
          <p:spPr>
            <a:xfrm>
              <a:off x="1286204" y="3376393"/>
              <a:ext cx="1331162" cy="4079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377"/>
              <a:r>
                <a:rPr lang="cs-CZ" sz="14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Medián: 5,5 </a:t>
              </a:r>
              <a:r>
                <a:rPr lang="cs-CZ" sz="14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měs</a:t>
              </a:r>
              <a:r>
                <a:rPr lang="cs-CZ" sz="14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(95% CI: 4,4; 5,9)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81A8F0-A42E-46A0-8BD0-D10220A73238}"/>
                </a:ext>
              </a:extLst>
            </p:cNvPr>
            <p:cNvSpPr txBox="1"/>
            <p:nvPr/>
          </p:nvSpPr>
          <p:spPr>
            <a:xfrm rot="16200000">
              <a:off x="-878177" y="2104269"/>
              <a:ext cx="3023254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cs-CZ" sz="18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PFS (%)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434258C-2D45-4442-BB58-381863A57846}"/>
                </a:ext>
              </a:extLst>
            </p:cNvPr>
            <p:cNvCxnSpPr>
              <a:cxnSpLocks/>
            </p:cNvCxnSpPr>
            <p:nvPr/>
          </p:nvCxnSpPr>
          <p:spPr>
            <a:xfrm>
              <a:off x="2617365" y="2289015"/>
              <a:ext cx="15388" cy="1490299"/>
            </a:xfrm>
            <a:prstGeom prst="line">
              <a:avLst/>
            </a:prstGeom>
            <a:ln w="19050">
              <a:solidFill>
                <a:srgbClr val="EC241D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6A83602-8D69-4F0A-B3F5-94BD439C198D}"/>
                </a:ext>
              </a:extLst>
            </p:cNvPr>
            <p:cNvCxnSpPr>
              <a:cxnSpLocks/>
            </p:cNvCxnSpPr>
            <p:nvPr/>
          </p:nvCxnSpPr>
          <p:spPr>
            <a:xfrm>
              <a:off x="2951356" y="2282283"/>
              <a:ext cx="12573" cy="1497031"/>
            </a:xfrm>
            <a:prstGeom prst="line">
              <a:avLst/>
            </a:prstGeom>
            <a:ln w="19050">
              <a:solidFill>
                <a:srgbClr val="424C9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EF3F3D-F129-42F4-8B2E-9F56202E0234}"/>
                </a:ext>
              </a:extLst>
            </p:cNvPr>
            <p:cNvSpPr txBox="1"/>
            <p:nvPr/>
          </p:nvSpPr>
          <p:spPr>
            <a:xfrm>
              <a:off x="4800189" y="2320572"/>
              <a:ext cx="163505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HR: 0,64</a:t>
              </a:r>
            </a:p>
            <a:p>
              <a:pPr algn="ctr" defTabSz="914377"/>
              <a:r>
                <a:rPr lang="cs-CZ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(95% CI: 0,54; 0,77)</a:t>
              </a:r>
            </a:p>
            <a:p>
              <a:pPr algn="ctr" defTabSz="914377"/>
              <a:r>
                <a:rPr lang="cs-CZ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 &lt; 0,0001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A1A7D0-0A2F-4AA7-9C10-F2F5FA5416C7}"/>
                </a:ext>
              </a:extLst>
            </p:cNvPr>
            <p:cNvCxnSpPr/>
            <p:nvPr/>
          </p:nvCxnSpPr>
          <p:spPr>
            <a:xfrm>
              <a:off x="1096511" y="2285840"/>
              <a:ext cx="184485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83B9F7-B7EB-433F-910C-79D6B9DF0928}"/>
                </a:ext>
              </a:extLst>
            </p:cNvPr>
            <p:cNvSpPr/>
            <p:nvPr/>
          </p:nvSpPr>
          <p:spPr>
            <a:xfrm>
              <a:off x="4445905" y="1839335"/>
              <a:ext cx="231208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/>
              <a:r>
                <a:rPr lang="cs-CZ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Medián sledování: </a:t>
              </a:r>
              <a:r>
                <a:rPr lang="cs-CZ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~19 </a:t>
              </a:r>
              <a:r>
                <a:rPr lang="cs-CZ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měs</a:t>
              </a:r>
              <a:r>
                <a:rPr lang="cs-CZ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cs-CZ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9DFC4602-2DA1-48BF-AB6A-F46D1C4A2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846171"/>
              </p:ext>
            </p:extLst>
          </p:nvPr>
        </p:nvGraphicFramePr>
        <p:xfrm>
          <a:off x="5714999" y="1162050"/>
          <a:ext cx="5296594" cy="1499947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56388">
                  <a:extLst>
                    <a:ext uri="{9D8B030D-6E8A-4147-A177-3AD203B41FA5}">
                      <a16:colId xmlns:a16="http://schemas.microsoft.com/office/drawing/2014/main" val="3471318360"/>
                    </a:ext>
                  </a:extLst>
                </a:gridCol>
                <a:gridCol w="1470103">
                  <a:extLst>
                    <a:ext uri="{9D8B030D-6E8A-4147-A177-3AD203B41FA5}">
                      <a16:colId xmlns:a16="http://schemas.microsoft.com/office/drawing/2014/main" val="211121745"/>
                    </a:ext>
                  </a:extLst>
                </a:gridCol>
                <a:gridCol w="1470103">
                  <a:extLst>
                    <a:ext uri="{9D8B030D-6E8A-4147-A177-3AD203B41FA5}">
                      <a16:colId xmlns:a16="http://schemas.microsoft.com/office/drawing/2014/main" val="3145224501"/>
                    </a:ext>
                  </a:extLst>
                </a:gridCol>
              </a:tblGrid>
              <a:tr h="636893">
                <a:tc>
                  <a:txBody>
                    <a:bodyPr/>
                    <a:lstStyle/>
                    <a:p>
                      <a:pPr algn="r"/>
                      <a:r>
                        <a:rPr lang="cs-CZ" sz="1600" b="1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(%)</a:t>
                      </a:r>
                    </a:p>
                  </a:txBody>
                  <a:tcPr marL="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600" b="1" u="none" strike="noStrike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měsíců</a:t>
                      </a:r>
                      <a:endParaRPr lang="cs-CZ" sz="1600" b="1" i="0" u="none" strike="noStrike" cap="non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21900" marR="121900" marT="60800" marB="608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600" b="1" u="none" strike="noStrike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měsíců</a:t>
                      </a:r>
                      <a:endParaRPr lang="cs-CZ" sz="1600" b="1" i="0" u="none" strike="noStrike" cap="non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21900" marR="121900" marT="60800" marB="608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04182"/>
                  </a:ext>
                </a:extLst>
              </a:tr>
              <a:tr h="431527">
                <a:tc>
                  <a:txBody>
                    <a:bodyPr/>
                    <a:lstStyle/>
                    <a:p>
                      <a:pPr algn="r"/>
                      <a:r>
                        <a:rPr lang="cs-CZ" sz="1600" b="1" noProof="0">
                          <a:solidFill>
                            <a:srgbClr val="424C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 + CnP (n=451)</a:t>
                      </a:r>
                    </a:p>
                  </a:txBody>
                  <a:tcPr marL="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600" b="1" u="none" strike="noStrike" kern="1200" cap="none" noProof="0">
                          <a:solidFill>
                            <a:srgbClr val="424C9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56,1%</a:t>
                      </a:r>
                    </a:p>
                  </a:txBody>
                  <a:tcPr marL="127564" marR="12192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600" b="1" u="none" strike="noStrike" kern="1200" cap="none" noProof="0">
                          <a:solidFill>
                            <a:srgbClr val="424C9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29,1%</a:t>
                      </a:r>
                    </a:p>
                  </a:txBody>
                  <a:tcPr marL="127564" marR="12192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3211"/>
                  </a:ext>
                </a:extLst>
              </a:tr>
              <a:tr h="431527">
                <a:tc>
                  <a:txBody>
                    <a:bodyPr/>
                    <a:lstStyle/>
                    <a:p>
                      <a:pPr algn="r"/>
                      <a:r>
                        <a:rPr lang="cs-CZ" sz="1600" b="1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CnP (n=228)</a:t>
                      </a:r>
                    </a:p>
                  </a:txBody>
                  <a:tcPr marL="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600" b="1" u="none" strike="noStrike" kern="1200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42,5%</a:t>
                      </a:r>
                    </a:p>
                  </a:txBody>
                  <a:tcPr marL="127564" marR="12192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600" b="1" u="none" strike="noStrike" kern="1200" cap="none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14,1%</a:t>
                      </a:r>
                    </a:p>
                  </a:txBody>
                  <a:tcPr marL="127564" marR="12192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451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86" y="249461"/>
            <a:ext cx="11219240" cy="828776"/>
          </a:xfrm>
        </p:spPr>
        <p:txBody>
          <a:bodyPr>
            <a:noAutofit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Investigátorem</a:t>
            </a:r>
            <a:r>
              <a:rPr lang="cs-CZ" dirty="0">
                <a:solidFill>
                  <a:schemeClr val="tx1"/>
                </a:solidFill>
              </a:rPr>
              <a:t> hodnocené PFS bylo signifikantně zlepšeno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přidáním </a:t>
            </a:r>
            <a:r>
              <a:rPr lang="cs-CZ" dirty="0" err="1">
                <a:solidFill>
                  <a:schemeClr val="tx1"/>
                </a:solidFill>
              </a:rPr>
              <a:t>atezolizumabu</a:t>
            </a:r>
            <a:r>
              <a:rPr lang="cs-CZ" dirty="0">
                <a:solidFill>
                  <a:schemeClr val="tx1"/>
                </a:solidFill>
              </a:rPr>
              <a:t> ke </a:t>
            </a:r>
            <a:r>
              <a:rPr lang="cs-CZ" dirty="0" err="1">
                <a:solidFill>
                  <a:schemeClr val="tx1"/>
                </a:solidFill>
              </a:rPr>
              <a:t>karboplatině</a:t>
            </a:r>
            <a:r>
              <a:rPr lang="cs-CZ" dirty="0">
                <a:solidFill>
                  <a:schemeClr val="tx1"/>
                </a:solidFill>
              </a:rPr>
              <a:t> + </a:t>
            </a:r>
            <a:r>
              <a:rPr lang="cs-CZ" dirty="0" err="1" smtClean="0">
                <a:solidFill>
                  <a:schemeClr val="tx1"/>
                </a:solidFill>
              </a:rPr>
              <a:t>nab-paklitaxelu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ITT-WT)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485595" y="6271638"/>
            <a:ext cx="5471584" cy="431800"/>
          </a:xfrm>
        </p:spPr>
        <p:txBody>
          <a:bodyPr/>
          <a:lstStyle/>
          <a:p>
            <a:r>
              <a:rPr lang="cs-CZ" sz="800" dirty="0" err="1"/>
              <a:t>West</a:t>
            </a:r>
            <a:r>
              <a:rPr lang="cs-CZ" sz="800" dirty="0"/>
              <a:t> et al. Lancet </a:t>
            </a:r>
            <a:r>
              <a:rPr lang="cs-CZ" sz="800" dirty="0" err="1"/>
              <a:t>Oncol</a:t>
            </a:r>
            <a:r>
              <a:rPr lang="cs-CZ" sz="800" dirty="0"/>
              <a:t> 2019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4257"/>
            <a:ext cx="9391650" cy="731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2949" y="5984635"/>
            <a:ext cx="2857501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+mj-lt"/>
              </a:rPr>
              <a:t>Měsíce po randomizaci</a:t>
            </a:r>
          </a:p>
        </p:txBody>
      </p:sp>
    </p:spTree>
    <p:extLst>
      <p:ext uri="{BB962C8B-B14F-4D97-AF65-F5344CB8AC3E}">
        <p14:creationId xmlns:p14="http://schemas.microsoft.com/office/powerpoint/2010/main" val="243584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80" y="6234758"/>
            <a:ext cx="8923911" cy="6381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5848" y="1749457"/>
            <a:ext cx="9624144" cy="4746593"/>
            <a:chOff x="491079" y="691803"/>
            <a:chExt cx="7218108" cy="35599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BE6913E-7FAF-456B-B552-7C2E5B34B2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0369"/>
            <a:stretch/>
          </p:blipFill>
          <p:spPr>
            <a:xfrm>
              <a:off x="593288" y="691803"/>
              <a:ext cx="7002172" cy="355994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0FBEDF-2E7D-4F5A-A863-C1DE998B99A0}"/>
                </a:ext>
              </a:extLst>
            </p:cNvPr>
            <p:cNvSpPr/>
            <p:nvPr/>
          </p:nvSpPr>
          <p:spPr>
            <a:xfrm>
              <a:off x="4736330" y="3390506"/>
              <a:ext cx="1489677" cy="4079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cs-CZ" sz="1467" b="1" dirty="0">
                  <a:solidFill>
                    <a:srgbClr val="424C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Medián: 18,6 </a:t>
              </a:r>
              <a:r>
                <a:rPr lang="cs-CZ" sz="1467" b="1" dirty="0" err="1">
                  <a:solidFill>
                    <a:srgbClr val="424C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měs</a:t>
              </a:r>
              <a:r>
                <a:rPr lang="cs-CZ" sz="1467" b="1" dirty="0">
                  <a:solidFill>
                    <a:srgbClr val="424C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(95% CI: 16,0; 21,2)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AFC08C-FD29-41A0-936E-C0E14F14EA62}"/>
                </a:ext>
              </a:extLst>
            </p:cNvPr>
            <p:cNvSpPr/>
            <p:nvPr/>
          </p:nvSpPr>
          <p:spPr>
            <a:xfrm>
              <a:off x="2453867" y="3374564"/>
              <a:ext cx="1449244" cy="4079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377"/>
              <a:r>
                <a:rPr lang="cs-CZ" sz="14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Medián: 13,9 </a:t>
              </a:r>
              <a:r>
                <a:rPr lang="cs-CZ" sz="1467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měs</a:t>
              </a:r>
              <a:r>
                <a:rPr lang="cs-CZ" sz="14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algn="r" defTabSz="914377"/>
              <a:r>
                <a:rPr lang="cs-CZ" sz="14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(95% CI: 12,0; 18,7)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9F9F4DE-513D-4DC3-846F-D45365A92B9C}"/>
                </a:ext>
              </a:extLst>
            </p:cNvPr>
            <p:cNvCxnSpPr>
              <a:cxnSpLocks/>
            </p:cNvCxnSpPr>
            <p:nvPr/>
          </p:nvCxnSpPr>
          <p:spPr>
            <a:xfrm>
              <a:off x="1098098" y="2285840"/>
              <a:ext cx="358976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62729C-4254-4A36-8855-448144E1BB7F}"/>
                </a:ext>
              </a:extLst>
            </p:cNvPr>
            <p:cNvCxnSpPr>
              <a:cxnSpLocks/>
            </p:cNvCxnSpPr>
            <p:nvPr/>
          </p:nvCxnSpPr>
          <p:spPr>
            <a:xfrm>
              <a:off x="3867325" y="2305793"/>
              <a:ext cx="19393" cy="1469252"/>
            </a:xfrm>
            <a:prstGeom prst="line">
              <a:avLst/>
            </a:prstGeom>
            <a:ln w="19050">
              <a:solidFill>
                <a:srgbClr val="EC241D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BF1D8A2-50C5-4D23-9FB7-CAD9580DEA81}"/>
                </a:ext>
              </a:extLst>
            </p:cNvPr>
            <p:cNvCxnSpPr>
              <a:cxnSpLocks/>
            </p:cNvCxnSpPr>
            <p:nvPr/>
          </p:nvCxnSpPr>
          <p:spPr>
            <a:xfrm>
              <a:off x="4719937" y="2313932"/>
              <a:ext cx="19393" cy="1469252"/>
            </a:xfrm>
            <a:prstGeom prst="line">
              <a:avLst/>
            </a:prstGeom>
            <a:ln w="19050">
              <a:solidFill>
                <a:srgbClr val="424C9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151788-2020-45EF-8CE5-DF22C6AA658D}"/>
                </a:ext>
              </a:extLst>
            </p:cNvPr>
            <p:cNvSpPr txBox="1"/>
            <p:nvPr/>
          </p:nvSpPr>
          <p:spPr>
            <a:xfrm rot="16200000">
              <a:off x="-878177" y="2104269"/>
              <a:ext cx="3023254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cs-CZ" sz="18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(%)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D6F22C-68EE-4EBA-AE7E-4E9F00412494}"/>
                </a:ext>
              </a:extLst>
            </p:cNvPr>
            <p:cNvSpPr txBox="1"/>
            <p:nvPr/>
          </p:nvSpPr>
          <p:spPr>
            <a:xfrm>
              <a:off x="6074135" y="1901983"/>
              <a:ext cx="163505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HR: 0,79</a:t>
              </a:r>
            </a:p>
            <a:p>
              <a:pPr algn="ctr" defTabSz="914377"/>
              <a:r>
                <a:rPr lang="cs-CZ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(95% CI: 0,64; 0,98)</a:t>
              </a:r>
            </a:p>
            <a:p>
              <a:pPr algn="ctr" defTabSz="914377"/>
              <a:r>
                <a:rPr lang="cs-CZ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 = 0,033</a:t>
              </a:r>
            </a:p>
          </p:txBody>
        </p: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9A35126-DBF9-493D-85B6-0770BDC77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59571"/>
              </p:ext>
            </p:extLst>
          </p:nvPr>
        </p:nvGraphicFramePr>
        <p:xfrm>
          <a:off x="5962651" y="1447800"/>
          <a:ext cx="5429943" cy="1618507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413563">
                  <a:extLst>
                    <a:ext uri="{9D8B030D-6E8A-4147-A177-3AD203B41FA5}">
                      <a16:colId xmlns:a16="http://schemas.microsoft.com/office/drawing/2014/main" val="3471318360"/>
                    </a:ext>
                  </a:extLst>
                </a:gridCol>
                <a:gridCol w="1508190">
                  <a:extLst>
                    <a:ext uri="{9D8B030D-6E8A-4147-A177-3AD203B41FA5}">
                      <a16:colId xmlns:a16="http://schemas.microsoft.com/office/drawing/2014/main" val="211121745"/>
                    </a:ext>
                  </a:extLst>
                </a:gridCol>
                <a:gridCol w="1508190">
                  <a:extLst>
                    <a:ext uri="{9D8B030D-6E8A-4147-A177-3AD203B41FA5}">
                      <a16:colId xmlns:a16="http://schemas.microsoft.com/office/drawing/2014/main" val="3145224501"/>
                    </a:ext>
                  </a:extLst>
                </a:gridCol>
              </a:tblGrid>
              <a:tr h="687235">
                <a:tc>
                  <a:txBody>
                    <a:bodyPr/>
                    <a:lstStyle/>
                    <a:p>
                      <a:pPr algn="r"/>
                      <a:r>
                        <a:rPr lang="cs-CZ" sz="1600" b="1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(%)</a:t>
                      </a:r>
                    </a:p>
                  </a:txBody>
                  <a:tcPr marL="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600" b="1" i="0" u="none" strike="noStrike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1 rok</a:t>
                      </a:r>
                    </a:p>
                  </a:txBody>
                  <a:tcPr marL="121900" marR="121900" marT="60800" marB="608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600" b="1" i="0" u="none" strike="noStrike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 roky</a:t>
                      </a:r>
                    </a:p>
                  </a:txBody>
                  <a:tcPr marL="121900" marR="121900" marT="60800" marB="608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04182"/>
                  </a:ext>
                </a:extLst>
              </a:tr>
              <a:tr h="465636">
                <a:tc>
                  <a:txBody>
                    <a:bodyPr/>
                    <a:lstStyle/>
                    <a:p>
                      <a:pPr algn="r"/>
                      <a:r>
                        <a:rPr lang="cs-CZ" sz="1600" b="1" noProof="0">
                          <a:solidFill>
                            <a:srgbClr val="424C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 + CnP (n=451)</a:t>
                      </a:r>
                    </a:p>
                  </a:txBody>
                  <a:tcPr marL="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600" b="1" u="none" strike="noStrike" kern="1200" cap="none" noProof="0">
                          <a:solidFill>
                            <a:srgbClr val="424C9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63,1%</a:t>
                      </a:r>
                    </a:p>
                  </a:txBody>
                  <a:tcPr marL="127564" marR="12192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600" b="1" u="none" strike="noStrike" kern="1200" cap="none" noProof="0">
                          <a:solidFill>
                            <a:srgbClr val="424C9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39,6%</a:t>
                      </a:r>
                    </a:p>
                  </a:txBody>
                  <a:tcPr marL="127564" marR="12192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3211"/>
                  </a:ext>
                </a:extLst>
              </a:tr>
              <a:tr h="465636">
                <a:tc>
                  <a:txBody>
                    <a:bodyPr/>
                    <a:lstStyle/>
                    <a:p>
                      <a:pPr algn="r"/>
                      <a:r>
                        <a:rPr lang="cs-CZ" sz="1600" b="1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CnP (n=228)</a:t>
                      </a:r>
                    </a:p>
                  </a:txBody>
                  <a:tcPr marL="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600" b="1" u="none" strike="noStrike" kern="1200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55,5%</a:t>
                      </a:r>
                    </a:p>
                  </a:txBody>
                  <a:tcPr marL="127564" marR="12192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600" b="1" u="none" strike="noStrike" kern="1200" cap="none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30,0%</a:t>
                      </a:r>
                    </a:p>
                  </a:txBody>
                  <a:tcPr marL="127564" marR="12192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451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73263"/>
            <a:ext cx="10943169" cy="828776"/>
          </a:xfrm>
        </p:spPr>
        <p:txBody>
          <a:bodyPr>
            <a:noAutofit/>
          </a:bodyPr>
          <a:lstStyle/>
          <a:p>
            <a:r>
              <a:rPr lang="cs-CZ" altLang="zh-CN" dirty="0">
                <a:solidFill>
                  <a:schemeClr val="tx1"/>
                </a:solidFill>
              </a:rPr>
              <a:t>OS bylo signifikantně zlepšeno přidáním </a:t>
            </a:r>
            <a:r>
              <a:rPr lang="cs-CZ" altLang="zh-CN" dirty="0" err="1">
                <a:solidFill>
                  <a:schemeClr val="tx1"/>
                </a:solidFill>
              </a:rPr>
              <a:t>atezolizumabu</a:t>
            </a:r>
            <a:r>
              <a:rPr lang="cs-CZ" altLang="zh-CN" dirty="0">
                <a:solidFill>
                  <a:schemeClr val="tx1"/>
                </a:solidFill>
              </a:rPr>
              <a:t> </a:t>
            </a:r>
            <a:br>
              <a:rPr lang="cs-CZ" altLang="zh-CN" dirty="0">
                <a:solidFill>
                  <a:schemeClr val="tx1"/>
                </a:solidFill>
              </a:rPr>
            </a:br>
            <a:r>
              <a:rPr lang="cs-CZ" altLang="zh-CN" dirty="0">
                <a:solidFill>
                  <a:schemeClr val="tx1"/>
                </a:solidFill>
              </a:rPr>
              <a:t>ke </a:t>
            </a:r>
            <a:r>
              <a:rPr lang="cs-CZ" altLang="zh-CN" dirty="0" err="1">
                <a:solidFill>
                  <a:schemeClr val="tx1"/>
                </a:solidFill>
              </a:rPr>
              <a:t>karboplatině</a:t>
            </a:r>
            <a:r>
              <a:rPr lang="cs-CZ" altLang="zh-CN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+ </a:t>
            </a:r>
            <a:r>
              <a:rPr lang="cs-CZ" dirty="0" err="1" smtClean="0">
                <a:solidFill>
                  <a:schemeClr val="tx1"/>
                </a:solidFill>
              </a:rPr>
              <a:t>nab-paklitaxelu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(ITT-WT)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468836" y="6266030"/>
            <a:ext cx="5471584" cy="431800"/>
          </a:xfrm>
        </p:spPr>
        <p:txBody>
          <a:bodyPr/>
          <a:lstStyle/>
          <a:p>
            <a:r>
              <a:rPr lang="cs-CZ" sz="800" dirty="0" err="1"/>
              <a:t>West</a:t>
            </a:r>
            <a:r>
              <a:rPr lang="cs-CZ" sz="800" dirty="0"/>
              <a:t> et al. Lancet </a:t>
            </a:r>
            <a:r>
              <a:rPr lang="cs-CZ" sz="800" dirty="0" err="1"/>
              <a:t>Oncol</a:t>
            </a:r>
            <a:r>
              <a:rPr lang="cs-CZ" sz="800" dirty="0"/>
              <a:t>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9487" y="6212838"/>
            <a:ext cx="2937122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+mj-lt"/>
              </a:rPr>
              <a:t>Měsíce po randomizaci</a:t>
            </a:r>
          </a:p>
        </p:txBody>
      </p:sp>
    </p:spTree>
    <p:extLst>
      <p:ext uri="{BB962C8B-B14F-4D97-AF65-F5344CB8AC3E}">
        <p14:creationId xmlns:p14="http://schemas.microsoft.com/office/powerpoint/2010/main" val="26903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139739FE-3607-4A2E-97DA-0B4EE569C5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388218"/>
              </p:ext>
            </p:extLst>
          </p:nvPr>
        </p:nvGraphicFramePr>
        <p:xfrm>
          <a:off x="5658559" y="1178245"/>
          <a:ext cx="4218528" cy="499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13CE01-229B-463D-9CDD-94C02DBA2457}"/>
              </a:ext>
            </a:extLst>
          </p:cNvPr>
          <p:cNvCxnSpPr>
            <a:cxnSpLocks/>
          </p:cNvCxnSpPr>
          <p:nvPr/>
        </p:nvCxnSpPr>
        <p:spPr>
          <a:xfrm>
            <a:off x="8595651" y="1700809"/>
            <a:ext cx="0" cy="422374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B9430D3-5ABD-490D-95E3-3A331FB0A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721336"/>
              </p:ext>
            </p:extLst>
          </p:nvPr>
        </p:nvGraphicFramePr>
        <p:xfrm>
          <a:off x="468086" y="1318355"/>
          <a:ext cx="11588275" cy="4422589"/>
        </p:xfrm>
        <a:graphic>
          <a:graphicData uri="http://schemas.openxmlformats.org/drawingml/2006/table">
            <a:tbl>
              <a:tblPr firstRow="1" bandRow="1"/>
              <a:tblGrid>
                <a:gridCol w="3064668">
                  <a:extLst>
                    <a:ext uri="{9D8B030D-6E8A-4147-A177-3AD203B41FA5}">
                      <a16:colId xmlns:a16="http://schemas.microsoft.com/office/drawing/2014/main" val="2627473174"/>
                    </a:ext>
                  </a:extLst>
                </a:gridCol>
                <a:gridCol w="885880">
                  <a:extLst>
                    <a:ext uri="{9D8B030D-6E8A-4147-A177-3AD203B41FA5}">
                      <a16:colId xmlns:a16="http://schemas.microsoft.com/office/drawing/2014/main" val="2406024100"/>
                    </a:ext>
                  </a:extLst>
                </a:gridCol>
                <a:gridCol w="1185165">
                  <a:extLst>
                    <a:ext uri="{9D8B030D-6E8A-4147-A177-3AD203B41FA5}">
                      <a16:colId xmlns:a16="http://schemas.microsoft.com/office/drawing/2014/main" val="3494713417"/>
                    </a:ext>
                  </a:extLst>
                </a:gridCol>
                <a:gridCol w="761413">
                  <a:extLst>
                    <a:ext uri="{9D8B030D-6E8A-4147-A177-3AD203B41FA5}">
                      <a16:colId xmlns:a16="http://schemas.microsoft.com/office/drawing/2014/main" val="2514724437"/>
                    </a:ext>
                  </a:extLst>
                </a:gridCol>
                <a:gridCol w="2583865">
                  <a:extLst>
                    <a:ext uri="{9D8B030D-6E8A-4147-A177-3AD203B41FA5}">
                      <a16:colId xmlns:a16="http://schemas.microsoft.com/office/drawing/2014/main" val="4292935383"/>
                    </a:ext>
                  </a:extLst>
                </a:gridCol>
                <a:gridCol w="1553642">
                  <a:extLst>
                    <a:ext uri="{9D8B030D-6E8A-4147-A177-3AD203B41FA5}">
                      <a16:colId xmlns:a16="http://schemas.microsoft.com/office/drawing/2014/main" val="1079120381"/>
                    </a:ext>
                  </a:extLst>
                </a:gridCol>
                <a:gridCol w="1553642">
                  <a:extLst>
                    <a:ext uri="{9D8B030D-6E8A-4147-A177-3AD203B41FA5}">
                      <a16:colId xmlns:a16="http://schemas.microsoft.com/office/drawing/2014/main" val="2442550367"/>
                    </a:ext>
                  </a:extLst>
                </a:gridCol>
              </a:tblGrid>
              <a:tr h="2963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cs-CZ" sz="1500" b="1" u="non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u="none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u="none" noProof="0">
                          <a:solidFill>
                            <a:srgbClr val="424C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 + CnP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u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CnP</a:t>
                      </a:r>
                      <a:endParaRPr lang="cs-CZ" sz="1500" u="none" baseline="30000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u="none" baseline="300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u="none" baseline="300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1" u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238573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Ženy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 (41,1)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0,59 (0,45; 0,78)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975842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Muži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(58,9)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0,67 (0,54; 0,85)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259817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lnSpc>
                          <a:spcPts val="1000"/>
                        </a:lnSpc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940067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l">
                        <a:lnSpc>
                          <a:spcPts val="1000"/>
                        </a:lnSpc>
                      </a:pPr>
                      <a:r>
                        <a:rPr lang="cs-CZ" sz="1500" b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&lt;65 let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 (50,2)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0,64 (0,5; 0,82)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308557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l">
                        <a:lnSpc>
                          <a:spcPts val="1000"/>
                        </a:lnSpc>
                      </a:pPr>
                      <a:r>
                        <a:rPr lang="cs-CZ" sz="1500" b="0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≥65 let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 (49,8)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0,64 (0,5; 0,82)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613268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lnSpc>
                          <a:spcPts val="1000"/>
                        </a:lnSpc>
                      </a:pPr>
                      <a:endParaRPr lang="cs-CZ" sz="1500" b="1" kern="120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756441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PS</a:t>
                      </a:r>
                      <a:r>
                        <a:rPr lang="cs-CZ" sz="1500" b="0" baseline="3000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ctr">
                        <a:lnSpc>
                          <a:spcPts val="1000"/>
                        </a:lnSpc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033258"/>
                  </a:ext>
                </a:extLst>
              </a:tr>
              <a:tr h="2605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17780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 (41,3)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ctr">
                        <a:lnSpc>
                          <a:spcPts val="1000"/>
                        </a:lnSpc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indent="0" algn="ctr">
                        <a:lnSpc>
                          <a:spcPts val="1000"/>
                        </a:lnSpc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0,59 (0,44; 0,78)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492457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17780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 (58,6)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ctr">
                        <a:lnSpc>
                          <a:spcPts val="1000"/>
                        </a:lnSpc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0,68 (0,54; 0,86)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5807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17780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(0,1)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 (N/A, N/A)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378138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ctr">
                        <a:lnSpc>
                          <a:spcPts val="1000"/>
                        </a:lnSpc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352780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Nekuřák 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(9,6)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0,63 (0,35; 1,12)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399750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Současný/dřívější kuřák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 (90,4)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0,64 (0,53; 0,77)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626291"/>
                  </a:ext>
                </a:extLst>
              </a:tr>
              <a:tr h="126618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008250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jaterních metastáz při</a:t>
                      </a:r>
                      <a:r>
                        <a:rPr lang="cs-CZ" sz="15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zařazení</a:t>
                      </a: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579 (85,3)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0,59 (0,49; 0,71)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404524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jaterními meta</a:t>
                      </a:r>
                      <a:r>
                        <a:rPr lang="cs-CZ" sz="15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při zařazení</a:t>
                      </a: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(14,7)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0,93 (0,59; 1,47)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35587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1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935644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PD-L1-vysoké</a:t>
                      </a:r>
                      <a:r>
                        <a:rPr lang="cs-CZ" sz="1500" b="0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TC3 nebo IC3)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(19,1)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0.,51 (0,34; 0,77)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989793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PD-L1-nízké (TC1/2 nebo IC1/2)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 (28,4)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0,61 (0,43; 0,85)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404790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lnSpc>
                          <a:spcPts val="1000"/>
                        </a:lnSpc>
                      </a:pPr>
                      <a:r>
                        <a:rPr lang="cs-CZ" sz="1500" b="0" kern="1200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PD-L1-negativní</a:t>
                      </a:r>
                      <a:r>
                        <a:rPr lang="cs-CZ" sz="1500" b="0" kern="1200" baseline="3000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500" b="0" kern="1200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(TC0 a IC0)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 (52,4)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0,72 (0,56; 0,91)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791735"/>
                  </a:ext>
                </a:extLst>
              </a:tr>
              <a:tr h="402885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912080"/>
                  </a:ext>
                </a:extLst>
              </a:tr>
              <a:tr h="1755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cs-CZ" sz="1500" b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ITT-WT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679 (100)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0,64 (0,54; 0,77)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113007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C2F6F0-F4EA-444C-B2B8-00FB51E80F3E}"/>
              </a:ext>
            </a:extLst>
          </p:cNvPr>
          <p:cNvCxnSpPr>
            <a:cxnSpLocks/>
          </p:cNvCxnSpPr>
          <p:nvPr/>
        </p:nvCxnSpPr>
        <p:spPr>
          <a:xfrm>
            <a:off x="290289" y="5465544"/>
            <a:ext cx="11230728" cy="0"/>
          </a:xfrm>
          <a:prstGeom prst="line">
            <a:avLst/>
          </a:prstGeom>
          <a:noFill/>
          <a:ln w="9525" cap="flat" cmpd="sng" algn="ctr">
            <a:solidFill>
              <a:srgbClr val="EEECE1">
                <a:lumMod val="25000"/>
              </a:srgbClr>
            </a:solidFill>
            <a:prstDash val="dash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9AD78CC-7A13-4CE9-8536-F63BF411D806}"/>
              </a:ext>
            </a:extLst>
          </p:cNvPr>
          <p:cNvSpPr/>
          <p:nvPr/>
        </p:nvSpPr>
        <p:spPr>
          <a:xfrm>
            <a:off x="3924175" y="965677"/>
            <a:ext cx="218439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67" b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</a:rPr>
              <a:t>Medián PFS (</a:t>
            </a:r>
            <a:r>
              <a:rPr lang="cs-CZ" sz="1467" b="1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</a:rPr>
              <a:t>měs</a:t>
            </a:r>
            <a:r>
              <a:rPr lang="cs-CZ" sz="1467" b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</a:rPr>
              <a:t>.)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831368" y="6104360"/>
            <a:ext cx="4565643" cy="313562"/>
            <a:chOff x="4373526" y="4790844"/>
            <a:chExt cx="3424232" cy="23517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DB2FAB5-B8C3-4155-8FDE-54FE9DA6CC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3526" y="5008630"/>
              <a:ext cx="2038580" cy="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595C4BE-65E4-487A-98C8-0EE2835A1984}"/>
                </a:ext>
              </a:extLst>
            </p:cNvPr>
            <p:cNvCxnSpPr>
              <a:cxnSpLocks/>
            </p:cNvCxnSpPr>
            <p:nvPr/>
          </p:nvCxnSpPr>
          <p:spPr>
            <a:xfrm>
              <a:off x="6480853" y="5008629"/>
              <a:ext cx="936393" cy="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810D95-3F4A-41F3-8183-BCB2D6E06D91}"/>
                </a:ext>
              </a:extLst>
            </p:cNvPr>
            <p:cNvSpPr txBox="1"/>
            <p:nvPr/>
          </p:nvSpPr>
          <p:spPr>
            <a:xfrm>
              <a:off x="4682342" y="4790844"/>
              <a:ext cx="1819852" cy="223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cs-CZ" sz="1333" b="1">
                  <a:solidFill>
                    <a:srgbClr val="424C9F"/>
                  </a:solidFill>
                  <a:latin typeface="Arial"/>
                  <a:ea typeface="MS PGothic" panose="020B0600070205080204" pitchFamily="34" charset="-128"/>
                  <a:cs typeface="Arial"/>
                </a:rPr>
                <a:t>Ve prospěch atezolizumabu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B5E44D-9D23-45A6-9532-8488BB6AD47A}"/>
                </a:ext>
              </a:extLst>
            </p:cNvPr>
            <p:cNvSpPr txBox="1"/>
            <p:nvPr/>
          </p:nvSpPr>
          <p:spPr>
            <a:xfrm>
              <a:off x="6383752" y="4802916"/>
              <a:ext cx="1414006" cy="223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cs-CZ" sz="1333" b="1">
                  <a:solidFill>
                    <a:srgbClr val="EC241D"/>
                  </a:solidFill>
                  <a:latin typeface="Arial"/>
                  <a:ea typeface="MS PGothic" panose="020B0600070205080204" pitchFamily="34" charset="-128"/>
                  <a:cs typeface="Arial"/>
                </a:rPr>
                <a:t>Ve prospěch placeba</a:t>
              </a: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E918890-3755-451B-A585-B787C4DAE159}"/>
              </a:ext>
            </a:extLst>
          </p:cNvPr>
          <p:cNvCxnSpPr>
            <a:cxnSpLocks/>
          </p:cNvCxnSpPr>
          <p:nvPr/>
        </p:nvCxnSpPr>
        <p:spPr>
          <a:xfrm>
            <a:off x="9666816" y="5910809"/>
            <a:ext cx="0" cy="4818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937B6F9-815D-43CA-BA90-60B9EE5D342B}"/>
              </a:ext>
            </a:extLst>
          </p:cNvPr>
          <p:cNvSpPr txBox="1"/>
          <p:nvPr/>
        </p:nvSpPr>
        <p:spPr>
          <a:xfrm>
            <a:off x="9441449" y="5945387"/>
            <a:ext cx="422301" cy="297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cs-CZ" sz="1333" kern="0">
                <a:solidFill>
                  <a:prstClr val="black"/>
                </a:solidFill>
                <a:latin typeface="Arial"/>
                <a:ea typeface="MS PGothic" panose="020B0600070205080204" pitchFamily="34" charset="-128"/>
                <a:cs typeface="Arial Narrow"/>
              </a:rPr>
              <a:t>2,5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05BADD-7DE3-4F1A-963D-EA7B2707E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69" y="122027"/>
            <a:ext cx="10943169" cy="828776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Prodloužení PFS bylo pozorováno </a:t>
            </a:r>
            <a:r>
              <a:rPr lang="cs-CZ" dirty="0">
                <a:solidFill>
                  <a:schemeClr val="tx1"/>
                </a:solidFill>
              </a:rPr>
              <a:t>napříč klinicky relevantními </a:t>
            </a:r>
            <a:r>
              <a:rPr lang="cs-CZ" dirty="0" smtClean="0">
                <a:solidFill>
                  <a:schemeClr val="tx1"/>
                </a:solidFill>
              </a:rPr>
              <a:t>podskupinami v </a:t>
            </a:r>
            <a:r>
              <a:rPr lang="cs-CZ" dirty="0">
                <a:solidFill>
                  <a:schemeClr val="tx1"/>
                </a:solidFill>
              </a:rPr>
              <a:t>ITT-WT populaci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8738" y="6298026"/>
            <a:ext cx="8160737" cy="431800"/>
          </a:xfrm>
        </p:spPr>
        <p:txBody>
          <a:bodyPr/>
          <a:lstStyle/>
          <a:p>
            <a:r>
              <a:rPr lang="cs-CZ" sz="1000" dirty="0"/>
              <a:t>Stratifikované HR pro ITT-WT; nestratifikované HR pro ostatní podskupiny</a:t>
            </a:r>
          </a:p>
          <a:p>
            <a:r>
              <a:rPr lang="cs-CZ" sz="1000" dirty="0"/>
              <a:t>*Jeden pacient měl neznámé ECOG PS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29608" y="6481637"/>
            <a:ext cx="5471584" cy="201759"/>
          </a:xfrm>
        </p:spPr>
        <p:txBody>
          <a:bodyPr/>
          <a:lstStyle/>
          <a:p>
            <a:r>
              <a:rPr lang="cs-CZ" sz="800" dirty="0" err="1"/>
              <a:t>West</a:t>
            </a:r>
            <a:r>
              <a:rPr lang="cs-CZ" sz="800" dirty="0"/>
              <a:t> et al. Lancet </a:t>
            </a:r>
            <a:r>
              <a:rPr lang="cs-CZ" sz="800" dirty="0" err="1"/>
              <a:t>Oncol</a:t>
            </a:r>
            <a:r>
              <a:rPr lang="cs-CZ" sz="8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8648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29409" y="6265429"/>
            <a:ext cx="5471584" cy="431800"/>
          </a:xfrm>
        </p:spPr>
        <p:txBody>
          <a:bodyPr/>
          <a:lstStyle/>
          <a:p>
            <a:r>
              <a:rPr lang="cs-CZ" sz="800" dirty="0" err="1"/>
              <a:t>West</a:t>
            </a:r>
            <a:r>
              <a:rPr lang="cs-CZ" sz="800" dirty="0"/>
              <a:t> et al. Lancet </a:t>
            </a:r>
            <a:r>
              <a:rPr lang="cs-CZ" sz="800" dirty="0" err="1"/>
              <a:t>Oncol</a:t>
            </a:r>
            <a:r>
              <a:rPr lang="cs-CZ" sz="800" dirty="0"/>
              <a:t> 2019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DBFF0D3-4DD5-429B-AB2D-C6369C5D9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274400"/>
              </p:ext>
            </p:extLst>
          </p:nvPr>
        </p:nvGraphicFramePr>
        <p:xfrm>
          <a:off x="5557121" y="1316566"/>
          <a:ext cx="4742553" cy="499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13CE01-229B-463D-9CDD-94C02DBA2457}"/>
              </a:ext>
            </a:extLst>
          </p:cNvPr>
          <p:cNvCxnSpPr>
            <a:cxnSpLocks/>
          </p:cNvCxnSpPr>
          <p:nvPr/>
        </p:nvCxnSpPr>
        <p:spPr>
          <a:xfrm>
            <a:off x="7941600" y="1700809"/>
            <a:ext cx="0" cy="422374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55082A5-196B-4241-9E66-677243710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969855"/>
              </p:ext>
            </p:extLst>
          </p:nvPr>
        </p:nvGraphicFramePr>
        <p:xfrm>
          <a:off x="382254" y="1399489"/>
          <a:ext cx="11422372" cy="4417481"/>
        </p:xfrm>
        <a:graphic>
          <a:graphicData uri="http://schemas.openxmlformats.org/drawingml/2006/table">
            <a:tbl>
              <a:tblPr firstRow="1" bandRow="1"/>
              <a:tblGrid>
                <a:gridCol w="2848395">
                  <a:extLst>
                    <a:ext uri="{9D8B030D-6E8A-4147-A177-3AD203B41FA5}">
                      <a16:colId xmlns:a16="http://schemas.microsoft.com/office/drawing/2014/main" val="2627473174"/>
                    </a:ext>
                  </a:extLst>
                </a:gridCol>
                <a:gridCol w="912474">
                  <a:extLst>
                    <a:ext uri="{9D8B030D-6E8A-4147-A177-3AD203B41FA5}">
                      <a16:colId xmlns:a16="http://schemas.microsoft.com/office/drawing/2014/main" val="2406024100"/>
                    </a:ext>
                  </a:extLst>
                </a:gridCol>
                <a:gridCol w="1150519">
                  <a:extLst>
                    <a:ext uri="{9D8B030D-6E8A-4147-A177-3AD203B41FA5}">
                      <a16:colId xmlns:a16="http://schemas.microsoft.com/office/drawing/2014/main" val="3494713417"/>
                    </a:ext>
                  </a:extLst>
                </a:gridCol>
                <a:gridCol w="901311">
                  <a:extLst>
                    <a:ext uri="{9D8B030D-6E8A-4147-A177-3AD203B41FA5}">
                      <a16:colId xmlns:a16="http://schemas.microsoft.com/office/drawing/2014/main" val="2514724437"/>
                    </a:ext>
                  </a:extLst>
                </a:gridCol>
                <a:gridCol w="2546873">
                  <a:extLst>
                    <a:ext uri="{9D8B030D-6E8A-4147-A177-3AD203B41FA5}">
                      <a16:colId xmlns:a16="http://schemas.microsoft.com/office/drawing/2014/main" val="4292935383"/>
                    </a:ext>
                  </a:extLst>
                </a:gridCol>
                <a:gridCol w="1531400">
                  <a:extLst>
                    <a:ext uri="{9D8B030D-6E8A-4147-A177-3AD203B41FA5}">
                      <a16:colId xmlns:a16="http://schemas.microsoft.com/office/drawing/2014/main" val="1079120381"/>
                    </a:ext>
                  </a:extLst>
                </a:gridCol>
                <a:gridCol w="1531400">
                  <a:extLst>
                    <a:ext uri="{9D8B030D-6E8A-4147-A177-3AD203B41FA5}">
                      <a16:colId xmlns:a16="http://schemas.microsoft.com/office/drawing/2014/main" val="2442550367"/>
                    </a:ext>
                  </a:extLst>
                </a:gridCol>
              </a:tblGrid>
              <a:tr h="3019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cs-CZ" sz="1500" b="1" u="none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Populace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u="none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u="none" noProof="0">
                          <a:solidFill>
                            <a:srgbClr val="424C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 + CnP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u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CnP</a:t>
                      </a:r>
                      <a:endParaRPr lang="cs-CZ" sz="1500" u="none" baseline="30000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u="none" baseline="300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u="none" baseline="300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1" u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238573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Ženy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 (41,1)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0,66 (0,46; 0,93)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975842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Muži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(58,9)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0,87 (0,66; 1,15)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259817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lnSpc>
                          <a:spcPts val="1000"/>
                        </a:lnSpc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940067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l">
                        <a:lnSpc>
                          <a:spcPts val="1000"/>
                        </a:lnSpc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&lt;65 let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 (50,2)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0,79 (0,58; 1,08)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308557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l">
                        <a:lnSpc>
                          <a:spcPts val="1000"/>
                        </a:lnSpc>
                      </a:pPr>
                      <a:r>
                        <a:rPr lang="cs-CZ" sz="1500" b="0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≥65 let 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 (49,8)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0,78 (0,58; 1,05)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613268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lnSpc>
                          <a:spcPts val="1000"/>
                        </a:lnSpc>
                      </a:pPr>
                      <a:endParaRPr lang="cs-CZ" sz="1500" b="1" kern="120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756441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PS</a:t>
                      </a:r>
                      <a:r>
                        <a:rPr lang="cs-CZ" sz="1500" b="0" baseline="3000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ctr">
                        <a:lnSpc>
                          <a:spcPts val="1000"/>
                        </a:lnSpc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033258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17780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 (41,3)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ctr">
                        <a:lnSpc>
                          <a:spcPts val="1000"/>
                        </a:lnSpc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 (0,59; 1,22)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492457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17780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 (58,6)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baseline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baseline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ctr">
                        <a:lnSpc>
                          <a:spcPts val="1000"/>
                        </a:lnSpc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0,77 (0,58; 1,00)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5807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17780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(0,1)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 (N/A, N/A)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378138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indent="0" algn="ctr">
                        <a:lnSpc>
                          <a:spcPts val="1000"/>
                        </a:lnSpc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352780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Nekuřáci </a:t>
                      </a: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(9,6)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0,55 (0,26; 1,19)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399750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Současný/dřívější kuřák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 (90,4)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0,81 (0,65; 1,02)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626291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1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008250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jaterních meta při</a:t>
                      </a:r>
                      <a:r>
                        <a:rPr lang="cs-CZ" sz="15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zařazení</a:t>
                      </a: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579 (85,3)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 (0,57; 0,92)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404524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jaterními meta</a:t>
                      </a:r>
                      <a:r>
                        <a:rPr lang="cs-CZ" sz="15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při zařazení</a:t>
                      </a:r>
                      <a:endParaRPr lang="cs-CZ" sz="1500" b="0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(14,7)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 (0,63; 1,72)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35587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1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935644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PD-L1-vysoké (TC3 nebo IC3)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(19,1)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0,84 (0,51; 1,39)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989793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PD-L1-nízké (TC1/2 nebo IC1/2)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 (28,4)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 (0,45; 1,08)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404790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lnSpc>
                          <a:spcPts val="1000"/>
                        </a:lnSpc>
                      </a:pPr>
                      <a:r>
                        <a:rPr lang="cs-CZ" sz="1500" b="0" kern="1200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PD-L1-negativní</a:t>
                      </a:r>
                      <a:r>
                        <a:rPr lang="cs-CZ" sz="1500" b="0" kern="1200" baseline="300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500" b="0" kern="1200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(TC0 a IC0)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 (52,4)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0,81 (0,61; 1,08)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791735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912080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112311"/>
                  </a:ext>
                </a:extLst>
              </a:tr>
              <a:tr h="1789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ITT-WT</a:t>
                      </a:r>
                    </a:p>
                  </a:txBody>
                  <a:tcPr marL="6096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679 (100)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endParaRPr lang="cs-CZ" sz="1500" b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Narrow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cs-CZ" sz="1500" b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0,79 (0,64; 0,98)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113007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5558719" y="6116696"/>
            <a:ext cx="4683832" cy="301233"/>
            <a:chOff x="4169039" y="4800091"/>
            <a:chExt cx="3512874" cy="225925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DB2FAB5-B8C3-4155-8FDE-54FE9DA6CC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4338" y="5008630"/>
              <a:ext cx="1685926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595C4BE-65E4-487A-98C8-0EE2835A1984}"/>
                </a:ext>
              </a:extLst>
            </p:cNvPr>
            <p:cNvCxnSpPr>
              <a:cxnSpLocks/>
            </p:cNvCxnSpPr>
            <p:nvPr/>
          </p:nvCxnSpPr>
          <p:spPr>
            <a:xfrm>
              <a:off x="5991225" y="5008631"/>
              <a:ext cx="1690688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810D95-3F4A-41F3-8183-BCB2D6E06D91}"/>
                </a:ext>
              </a:extLst>
            </p:cNvPr>
            <p:cNvSpPr txBox="1"/>
            <p:nvPr/>
          </p:nvSpPr>
          <p:spPr>
            <a:xfrm>
              <a:off x="4169039" y="4800091"/>
              <a:ext cx="1819852" cy="223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cs-CZ" sz="1333" b="1">
                  <a:solidFill>
                    <a:srgbClr val="424C9F"/>
                  </a:solidFill>
                  <a:latin typeface="Arial"/>
                  <a:ea typeface="MS PGothic" panose="020B0600070205080204" pitchFamily="34" charset="-128"/>
                  <a:cs typeface="Arial"/>
                </a:rPr>
                <a:t>Ve prospěch atezolizumabu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B5E44D-9D23-45A6-9532-8488BB6AD47A}"/>
                </a:ext>
              </a:extLst>
            </p:cNvPr>
            <p:cNvSpPr txBox="1"/>
            <p:nvPr/>
          </p:nvSpPr>
          <p:spPr>
            <a:xfrm>
              <a:off x="5919408" y="4802916"/>
              <a:ext cx="1414006" cy="223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cs-CZ" sz="1333" b="1">
                  <a:solidFill>
                    <a:srgbClr val="EC241D"/>
                  </a:solidFill>
                  <a:latin typeface="Arial"/>
                  <a:ea typeface="MS PGothic" panose="020B0600070205080204" pitchFamily="34" charset="-128"/>
                  <a:cs typeface="Arial"/>
                </a:rPr>
                <a:t>Ve prospěch placeba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C2F6F0-F4EA-444C-B2B8-00FB51E80F3E}"/>
              </a:ext>
            </a:extLst>
          </p:cNvPr>
          <p:cNvCxnSpPr>
            <a:cxnSpLocks/>
          </p:cNvCxnSpPr>
          <p:nvPr/>
        </p:nvCxnSpPr>
        <p:spPr>
          <a:xfrm>
            <a:off x="290289" y="5465544"/>
            <a:ext cx="11230728" cy="0"/>
          </a:xfrm>
          <a:prstGeom prst="line">
            <a:avLst/>
          </a:prstGeom>
          <a:noFill/>
          <a:ln w="9525" cap="flat" cmpd="sng" algn="ctr">
            <a:solidFill>
              <a:srgbClr val="EEECE1">
                <a:lumMod val="25000"/>
              </a:srgbClr>
            </a:solidFill>
            <a:prstDash val="dash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9AD78CC-7A13-4CE9-8536-F63BF411D806}"/>
              </a:ext>
            </a:extLst>
          </p:cNvPr>
          <p:cNvSpPr/>
          <p:nvPr/>
        </p:nvSpPr>
        <p:spPr>
          <a:xfrm>
            <a:off x="3911601" y="1053700"/>
            <a:ext cx="218439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67" b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</a:rPr>
              <a:t>Medián OS (</a:t>
            </a:r>
            <a:r>
              <a:rPr lang="cs-CZ" sz="1467" b="1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</a:rPr>
              <a:t>měs</a:t>
            </a:r>
            <a:r>
              <a:rPr lang="cs-CZ" sz="1467" b="1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Arial"/>
              </a:rPr>
              <a:t>.)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5119B2-922D-4034-9320-43A0F3F0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68" y="182441"/>
            <a:ext cx="10943169" cy="828776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Prodloužení </a:t>
            </a:r>
            <a:r>
              <a:rPr lang="cs-CZ" dirty="0">
                <a:solidFill>
                  <a:schemeClr val="tx1"/>
                </a:solidFill>
              </a:rPr>
              <a:t>OS </a:t>
            </a:r>
            <a:r>
              <a:rPr lang="cs-CZ" dirty="0" smtClean="0">
                <a:solidFill>
                  <a:schemeClr val="tx1"/>
                </a:solidFill>
              </a:rPr>
              <a:t>bylo pozorováno </a:t>
            </a:r>
            <a:r>
              <a:rPr lang="cs-CZ" dirty="0">
                <a:solidFill>
                  <a:schemeClr val="tx1"/>
                </a:solidFill>
              </a:rPr>
              <a:t>napříč klinicky relevantními podskupinami </a:t>
            </a:r>
            <a:r>
              <a:rPr lang="cs-CZ" dirty="0" smtClean="0">
                <a:solidFill>
                  <a:schemeClr val="tx1"/>
                </a:solidFill>
              </a:rPr>
              <a:t>v ITT-WT populaci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FF448F-657C-4550-ADE6-62268A1636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254" y="6250560"/>
            <a:ext cx="8212619" cy="431800"/>
          </a:xfrm>
        </p:spPr>
        <p:txBody>
          <a:bodyPr/>
          <a:lstStyle/>
          <a:p>
            <a:r>
              <a:rPr lang="cs-CZ" sz="1000" dirty="0"/>
              <a:t>Stratifikované HR pro ITT-WT; nestratifikované HR pro ostatní podskupiny</a:t>
            </a:r>
          </a:p>
          <a:p>
            <a:r>
              <a:rPr lang="cs-CZ" sz="1000" dirty="0"/>
              <a:t>*Jeden pacient měl neznámé ECOG PS.</a:t>
            </a:r>
          </a:p>
        </p:txBody>
      </p:sp>
    </p:spTree>
    <p:extLst>
      <p:ext uri="{BB962C8B-B14F-4D97-AF65-F5344CB8AC3E}">
        <p14:creationId xmlns:p14="http://schemas.microsoft.com/office/powerpoint/2010/main" val="25860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6861DE4-C448-4AE2-8C72-AE475119604A}"/>
              </a:ext>
            </a:extLst>
          </p:cNvPr>
          <p:cNvGrpSpPr/>
          <p:nvPr/>
        </p:nvGrpSpPr>
        <p:grpSpPr>
          <a:xfrm>
            <a:off x="6142046" y="2339384"/>
            <a:ext cx="5830028" cy="3009600"/>
            <a:chOff x="4607928" y="1620645"/>
            <a:chExt cx="4372521" cy="22572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9F1ED68-D2A2-4526-AA3C-C5E1D419C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87"/>
            <a:stretch/>
          </p:blipFill>
          <p:spPr>
            <a:xfrm>
              <a:off x="4607928" y="1620645"/>
              <a:ext cx="4372521" cy="22572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AA8FEA-130B-4A28-B9C4-153177EDCFA8}"/>
                </a:ext>
              </a:extLst>
            </p:cNvPr>
            <p:cNvSpPr txBox="1"/>
            <p:nvPr/>
          </p:nvSpPr>
          <p:spPr>
            <a:xfrm>
              <a:off x="7345397" y="1647494"/>
              <a:ext cx="1635052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75">
                <a:defRPr/>
              </a:pPr>
              <a:r>
                <a:rPr lang="cs-CZ" sz="14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HR: 0,98 </a:t>
              </a:r>
              <a:r>
                <a:rPr lang="cs-CZ" sz="146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cs-CZ" sz="146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146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(95% CI: 0,41; 2,31)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5ABF9B-7A61-4482-91D3-B858A61BECA7}"/>
                </a:ext>
              </a:extLst>
            </p:cNvPr>
            <p:cNvSpPr txBox="1"/>
            <p:nvPr/>
          </p:nvSpPr>
          <p:spPr>
            <a:xfrm rot="16200000">
              <a:off x="3901085" y="2381942"/>
              <a:ext cx="1707472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cs-CZ" sz="14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(%)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1C7FB58-CF62-4255-AB6C-E5A0FCA24044}"/>
                </a:ext>
              </a:extLst>
            </p:cNvPr>
            <p:cNvCxnSpPr>
              <a:cxnSpLocks/>
            </p:cNvCxnSpPr>
            <p:nvPr/>
          </p:nvCxnSpPr>
          <p:spPr>
            <a:xfrm>
              <a:off x="5032900" y="2505144"/>
              <a:ext cx="190375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EC5FAF3-08CF-4CE2-85EC-1D3EF63733E4}"/>
                </a:ext>
              </a:extLst>
            </p:cNvPr>
            <p:cNvCxnSpPr>
              <a:cxnSpLocks/>
            </p:cNvCxnSpPr>
            <p:nvPr/>
          </p:nvCxnSpPr>
          <p:spPr>
            <a:xfrm>
              <a:off x="6417825" y="2494519"/>
              <a:ext cx="11028" cy="835483"/>
            </a:xfrm>
            <a:prstGeom prst="line">
              <a:avLst/>
            </a:prstGeom>
            <a:ln w="19050">
              <a:solidFill>
                <a:srgbClr val="EC241D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78D265-B0E8-41A7-8BE8-664E3DF3EEFF}"/>
                </a:ext>
              </a:extLst>
            </p:cNvPr>
            <p:cNvCxnSpPr>
              <a:cxnSpLocks/>
            </p:cNvCxnSpPr>
            <p:nvPr/>
          </p:nvCxnSpPr>
          <p:spPr>
            <a:xfrm>
              <a:off x="6963725" y="2496903"/>
              <a:ext cx="11028" cy="835483"/>
            </a:xfrm>
            <a:prstGeom prst="line">
              <a:avLst/>
            </a:prstGeom>
            <a:ln w="19050">
              <a:solidFill>
                <a:srgbClr val="424C9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73236C1-9EFA-4F84-96A8-ABE29FAA3865}"/>
                </a:ext>
              </a:extLst>
            </p:cNvPr>
            <p:cNvSpPr/>
            <p:nvPr/>
          </p:nvSpPr>
          <p:spPr>
            <a:xfrm>
              <a:off x="6943948" y="3141464"/>
              <a:ext cx="1211323" cy="207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cs-CZ" sz="1200" b="1" dirty="0">
                  <a:solidFill>
                    <a:srgbClr val="424C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Medián: 14,4 </a:t>
              </a:r>
              <a:r>
                <a:rPr lang="cs-CZ" sz="1200" b="1" dirty="0" err="1">
                  <a:solidFill>
                    <a:srgbClr val="424C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měs</a:t>
              </a:r>
              <a:r>
                <a:rPr lang="cs-CZ" sz="1200" b="1" dirty="0">
                  <a:solidFill>
                    <a:srgbClr val="424C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E0AB8B0-C755-4B1A-908F-622DF0F2AC37}"/>
                </a:ext>
              </a:extLst>
            </p:cNvPr>
            <p:cNvSpPr/>
            <p:nvPr/>
          </p:nvSpPr>
          <p:spPr>
            <a:xfrm>
              <a:off x="5271419" y="3139522"/>
              <a:ext cx="1211323" cy="207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377"/>
              <a:r>
                <a:rPr lang="cs-CZ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Medián: 10,0 </a:t>
              </a:r>
              <a:r>
                <a:rPr lang="cs-CZ" sz="1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měs</a:t>
              </a:r>
              <a:r>
                <a:rPr lang="cs-CZ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3AA9A20-AE24-4267-A986-300C73A982B8}"/>
              </a:ext>
            </a:extLst>
          </p:cNvPr>
          <p:cNvGrpSpPr/>
          <p:nvPr/>
        </p:nvGrpSpPr>
        <p:grpSpPr>
          <a:xfrm>
            <a:off x="155809" y="2248560"/>
            <a:ext cx="5927493" cy="3090859"/>
            <a:chOff x="126381" y="1567970"/>
            <a:chExt cx="4445620" cy="231814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6F69CB0-EDC8-4C2E-9AE6-84CC779ED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381" y="1567970"/>
              <a:ext cx="4445620" cy="231814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C0D137-3D02-4B2E-83DE-F1B36A298042}"/>
                </a:ext>
              </a:extLst>
            </p:cNvPr>
            <p:cNvSpPr txBox="1"/>
            <p:nvPr/>
          </p:nvSpPr>
          <p:spPr>
            <a:xfrm rot="16200000">
              <a:off x="-588578" y="2381942"/>
              <a:ext cx="1707472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cs-CZ" sz="14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PFS (%)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ED8848D-F917-45B7-B8E1-970F080B53B1}"/>
                </a:ext>
              </a:extLst>
            </p:cNvPr>
            <p:cNvCxnSpPr>
              <a:cxnSpLocks/>
            </p:cNvCxnSpPr>
            <p:nvPr/>
          </p:nvCxnSpPr>
          <p:spPr>
            <a:xfrm>
              <a:off x="535677" y="2526204"/>
              <a:ext cx="104341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24FCA77-B74C-4B79-8649-7B8E4DA335CB}"/>
                </a:ext>
              </a:extLst>
            </p:cNvPr>
            <p:cNvCxnSpPr>
              <a:cxnSpLocks/>
            </p:cNvCxnSpPr>
            <p:nvPr/>
          </p:nvCxnSpPr>
          <p:spPr>
            <a:xfrm>
              <a:off x="1430331" y="2523716"/>
              <a:ext cx="11028" cy="835483"/>
            </a:xfrm>
            <a:prstGeom prst="line">
              <a:avLst/>
            </a:prstGeom>
            <a:ln w="19050">
              <a:solidFill>
                <a:srgbClr val="EC241D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E7139DA-D521-4287-8847-48E9B89B0310}"/>
                </a:ext>
              </a:extLst>
            </p:cNvPr>
            <p:cNvCxnSpPr>
              <a:cxnSpLocks/>
            </p:cNvCxnSpPr>
            <p:nvPr/>
          </p:nvCxnSpPr>
          <p:spPr>
            <a:xfrm>
              <a:off x="1553076" y="2520280"/>
              <a:ext cx="11028" cy="835483"/>
            </a:xfrm>
            <a:prstGeom prst="line">
              <a:avLst/>
            </a:prstGeom>
            <a:ln w="19050">
              <a:solidFill>
                <a:srgbClr val="424C9F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8673264-1C5C-4F09-9E9D-8CF4E1119C8B}"/>
                </a:ext>
              </a:extLst>
            </p:cNvPr>
            <p:cNvSpPr/>
            <p:nvPr/>
          </p:nvSpPr>
          <p:spPr>
            <a:xfrm>
              <a:off x="1531932" y="3162242"/>
              <a:ext cx="1211323" cy="207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cs-CZ" sz="1200" b="1" dirty="0">
                  <a:solidFill>
                    <a:srgbClr val="424C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Medián: 7,0 </a:t>
              </a:r>
              <a:r>
                <a:rPr lang="cs-CZ" sz="1200" b="1" dirty="0" err="1">
                  <a:solidFill>
                    <a:srgbClr val="424C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měs</a:t>
              </a:r>
              <a:r>
                <a:rPr lang="cs-CZ" sz="1200" b="1" dirty="0">
                  <a:solidFill>
                    <a:srgbClr val="424C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FA11DD4-CF58-4765-8641-6183A68D492F}"/>
                </a:ext>
              </a:extLst>
            </p:cNvPr>
            <p:cNvSpPr/>
            <p:nvPr/>
          </p:nvSpPr>
          <p:spPr>
            <a:xfrm>
              <a:off x="295175" y="3154740"/>
              <a:ext cx="1211323" cy="207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914377"/>
              <a:r>
                <a:rPr lang="cs-CZ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Medián: 6,0 </a:t>
              </a:r>
              <a:r>
                <a:rPr lang="cs-CZ" sz="1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měs</a:t>
              </a:r>
              <a:r>
                <a:rPr lang="cs-CZ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E4BC495-FF12-4828-8E0C-90430EF55274}"/>
                </a:ext>
              </a:extLst>
            </p:cNvPr>
            <p:cNvSpPr txBox="1"/>
            <p:nvPr/>
          </p:nvSpPr>
          <p:spPr>
            <a:xfrm>
              <a:off x="2349191" y="1645013"/>
              <a:ext cx="1635052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75">
                <a:defRPr/>
              </a:pPr>
              <a:r>
                <a:rPr lang="cs-CZ" sz="14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HR: 0,75 </a:t>
              </a:r>
              <a:br>
                <a:rPr lang="cs-CZ" sz="14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cs-CZ" sz="1467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(95% CI: 0,36; 1,54)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8755801" y="145211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cs-CZ" b="1">
                <a:solidFill>
                  <a:srgbClr val="000000"/>
                </a:solidFill>
                <a:latin typeface="Arial"/>
                <a:cs typeface="Arial"/>
              </a:rPr>
              <a:t>OS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475256" y="1452119"/>
            <a:ext cx="363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cs-CZ" b="1">
                <a:solidFill>
                  <a:srgbClr val="000000"/>
                </a:solidFill>
                <a:latin typeface="Arial"/>
                <a:cs typeface="Arial"/>
              </a:rPr>
              <a:t>Investigátorem hodnocené PFS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79" y="251060"/>
            <a:ext cx="10943169" cy="828776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Nebyl pozorován žádný </a:t>
            </a:r>
            <a:r>
              <a:rPr lang="cs-CZ" dirty="0" smtClean="0">
                <a:solidFill>
                  <a:schemeClr val="tx1"/>
                </a:solidFill>
              </a:rPr>
              <a:t>klinický přínos </a:t>
            </a:r>
            <a:r>
              <a:rPr lang="cs-CZ" dirty="0"/>
              <a:t>v </a:t>
            </a:r>
            <a:r>
              <a:rPr lang="cs-CZ" dirty="0">
                <a:solidFill>
                  <a:schemeClr val="tx1"/>
                </a:solidFill>
              </a:rPr>
              <a:t>PFS nebo </a:t>
            </a:r>
            <a:r>
              <a:rPr lang="cs-CZ" dirty="0" smtClean="0">
                <a:solidFill>
                  <a:schemeClr val="tx1"/>
                </a:solidFill>
              </a:rPr>
              <a:t>OS </a:t>
            </a:r>
            <a:r>
              <a:rPr lang="cs-CZ" dirty="0">
                <a:solidFill>
                  <a:schemeClr val="tx1"/>
                </a:solidFill>
              </a:rPr>
              <a:t>u </a:t>
            </a:r>
            <a:r>
              <a:rPr lang="cs-CZ" dirty="0" smtClean="0">
                <a:solidFill>
                  <a:schemeClr val="tx1"/>
                </a:solidFill>
              </a:rPr>
              <a:t>pacientů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 </a:t>
            </a:r>
            <a:r>
              <a:rPr lang="cs-CZ" i="1" dirty="0">
                <a:solidFill>
                  <a:schemeClr val="tx1"/>
                </a:solidFill>
              </a:rPr>
              <a:t>EGFR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i="1" dirty="0">
                <a:solidFill>
                  <a:schemeClr val="tx1"/>
                </a:solidFill>
              </a:rPr>
              <a:t>ALK</a:t>
            </a:r>
            <a:r>
              <a:rPr lang="cs-CZ" dirty="0">
                <a:solidFill>
                  <a:schemeClr val="tx1"/>
                </a:solidFill>
              </a:rPr>
              <a:t>+ NSCLC (ITT)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32094" y="6275138"/>
            <a:ext cx="5471584" cy="431800"/>
          </a:xfrm>
        </p:spPr>
        <p:txBody>
          <a:bodyPr/>
          <a:lstStyle/>
          <a:p>
            <a:r>
              <a:rPr lang="cs-CZ" sz="800" dirty="0" err="1"/>
              <a:t>Cappuzzo</a:t>
            </a:r>
            <a:r>
              <a:rPr lang="cs-CZ" sz="800" dirty="0"/>
              <a:t>, et al. ESMO 2018 (</a:t>
            </a:r>
            <a:r>
              <a:rPr lang="cs-CZ" sz="800" dirty="0" err="1"/>
              <a:t>Abs</a:t>
            </a:r>
            <a:r>
              <a:rPr lang="cs-CZ" sz="800" dirty="0"/>
              <a:t> LBA53)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30A162-D7BA-4E45-AC78-8396F0A882B5}"/>
              </a:ext>
            </a:extLst>
          </p:cNvPr>
          <p:cNvGrpSpPr/>
          <p:nvPr/>
        </p:nvGrpSpPr>
        <p:grpSpPr>
          <a:xfrm>
            <a:off x="623393" y="5763036"/>
            <a:ext cx="2757775" cy="530895"/>
            <a:chOff x="2789680" y="1657645"/>
            <a:chExt cx="2210047" cy="57591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186BF6-5E1E-4BEB-9C0B-87C5A4EFBA19}"/>
                </a:ext>
              </a:extLst>
            </p:cNvPr>
            <p:cNvCxnSpPr/>
            <p:nvPr/>
          </p:nvCxnSpPr>
          <p:spPr>
            <a:xfrm>
              <a:off x="2789680" y="1824580"/>
              <a:ext cx="320040" cy="0"/>
            </a:xfrm>
            <a:prstGeom prst="line">
              <a:avLst/>
            </a:prstGeom>
            <a:ln w="28575">
              <a:solidFill>
                <a:srgbClr val="3A52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86DD65F-6ED2-4D98-A617-82B039D659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9700" y="1756000"/>
              <a:ext cx="0" cy="137160"/>
            </a:xfrm>
            <a:prstGeom prst="line">
              <a:avLst/>
            </a:prstGeom>
            <a:ln w="28575">
              <a:solidFill>
                <a:srgbClr val="3A52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BF714B3-ABAE-48BB-81D3-A26106121C93}"/>
                </a:ext>
              </a:extLst>
            </p:cNvPr>
            <p:cNvCxnSpPr/>
            <p:nvPr/>
          </p:nvCxnSpPr>
          <p:spPr>
            <a:xfrm>
              <a:off x="2789680" y="2066615"/>
              <a:ext cx="320040" cy="0"/>
            </a:xfrm>
            <a:prstGeom prst="line">
              <a:avLst/>
            </a:prstGeom>
            <a:ln w="28575">
              <a:solidFill>
                <a:srgbClr val="ED1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E16AD76-A32B-47FB-A52F-F4511D5EA0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9700" y="1998035"/>
              <a:ext cx="0" cy="137160"/>
            </a:xfrm>
            <a:prstGeom prst="line">
              <a:avLst/>
            </a:prstGeom>
            <a:ln w="28575">
              <a:solidFill>
                <a:srgbClr val="ED1E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B274091-2FB7-4A41-A49B-12767FEEFF13}"/>
                </a:ext>
              </a:extLst>
            </p:cNvPr>
            <p:cNvSpPr txBox="1"/>
            <p:nvPr/>
          </p:nvSpPr>
          <p:spPr>
            <a:xfrm>
              <a:off x="3095396" y="1657645"/>
              <a:ext cx="1904331" cy="3338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/>
              <a:r>
                <a:rPr lang="cs-CZ" sz="1400">
                  <a:solidFill>
                    <a:srgbClr val="000000"/>
                  </a:solidFill>
                  <a:latin typeface="Arial"/>
                  <a:cs typeface="Arial"/>
                </a:rPr>
                <a:t>Atezo+CnP (n=32)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CF2AAB-5DAA-4E45-B26E-4FD8DC186E64}"/>
                </a:ext>
              </a:extLst>
            </p:cNvPr>
            <p:cNvSpPr txBox="1"/>
            <p:nvPr/>
          </p:nvSpPr>
          <p:spPr>
            <a:xfrm>
              <a:off x="3095396" y="1899682"/>
              <a:ext cx="1827391" cy="3338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377"/>
              <a:r>
                <a:rPr lang="cs-CZ" sz="1400">
                  <a:solidFill>
                    <a:srgbClr val="000000"/>
                  </a:solidFill>
                  <a:latin typeface="Arial"/>
                  <a:cs typeface="Arial"/>
                </a:rPr>
                <a:t>CnP (n=12)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52459" y="4857622"/>
            <a:ext cx="1812616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latin typeface="+mj-lt"/>
              </a:rPr>
              <a:t>Měsíce po randomizaci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598947" y="4874404"/>
            <a:ext cx="1812616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latin typeface="+mj-lt"/>
              </a:rPr>
              <a:t>Měsíce po randomizaci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9468" y="4860508"/>
            <a:ext cx="928459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900" b="1" dirty="0">
                <a:latin typeface="+mj-lt"/>
              </a:rPr>
              <a:t>Počet v riziku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41512" y="4843189"/>
            <a:ext cx="928459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900" b="1" dirty="0">
                <a:latin typeface="+mj-lt"/>
              </a:rPr>
              <a:t>Počet v riziku</a:t>
            </a:r>
          </a:p>
        </p:txBody>
      </p:sp>
    </p:spTree>
    <p:extLst>
      <p:ext uri="{BB962C8B-B14F-4D97-AF65-F5344CB8AC3E}">
        <p14:creationId xmlns:p14="http://schemas.microsoft.com/office/powerpoint/2010/main" val="15387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214557" y="1183456"/>
            <a:ext cx="12738733" cy="3386652"/>
            <a:chOff x="-160918" y="896838"/>
            <a:chExt cx="9554050" cy="253998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EB90CA3-0F62-4531-8859-43795A35F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8544" y="1175913"/>
              <a:ext cx="2715437" cy="224951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1274414-ABA3-47C4-B314-D838C53BD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7599" y="1174138"/>
              <a:ext cx="2688521" cy="224951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191A365-0B30-4415-95A1-BF1D63D77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716" y="1177055"/>
              <a:ext cx="2801750" cy="2259772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948FF6E-3F4D-4D78-92C6-DE24756E5B37}"/>
                </a:ext>
              </a:extLst>
            </p:cNvPr>
            <p:cNvSpPr/>
            <p:nvPr/>
          </p:nvSpPr>
          <p:spPr>
            <a:xfrm>
              <a:off x="2613587" y="1132169"/>
              <a:ext cx="1385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 defTabSz="914377"/>
              <a:endParaRPr lang="cs-CZ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82E2429-4EF3-4F8F-8031-1782D0D217C5}"/>
                </a:ext>
              </a:extLst>
            </p:cNvPr>
            <p:cNvSpPr/>
            <p:nvPr/>
          </p:nvSpPr>
          <p:spPr>
            <a:xfrm>
              <a:off x="5620654" y="1067604"/>
              <a:ext cx="1385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 defTabSz="914377"/>
              <a:endParaRPr lang="cs-CZ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49C0EBA-9323-4E5F-B4D9-B4CA204C1B1A}"/>
                </a:ext>
              </a:extLst>
            </p:cNvPr>
            <p:cNvSpPr/>
            <p:nvPr/>
          </p:nvSpPr>
          <p:spPr>
            <a:xfrm>
              <a:off x="8584716" y="1112561"/>
              <a:ext cx="1385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 defTabSz="914377"/>
              <a:endParaRPr lang="cs-CZ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699F278-DFA6-4D43-864B-6E8DEF8B4630}"/>
                </a:ext>
              </a:extLst>
            </p:cNvPr>
            <p:cNvSpPr/>
            <p:nvPr/>
          </p:nvSpPr>
          <p:spPr>
            <a:xfrm>
              <a:off x="2439485" y="1241699"/>
              <a:ext cx="1385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 defTabSz="914377"/>
              <a:endParaRPr lang="cs-CZ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20C7A3A-0D0B-4431-A669-580ADAD6E2BC}"/>
                </a:ext>
              </a:extLst>
            </p:cNvPr>
            <p:cNvSpPr txBox="1"/>
            <p:nvPr/>
          </p:nvSpPr>
          <p:spPr>
            <a:xfrm rot="16200000">
              <a:off x="-543171" y="1950792"/>
              <a:ext cx="1707473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cs-CZ" sz="14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PFS (%)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A3136F5-B3AA-4ADE-BE6A-15481FB94733}"/>
                </a:ext>
              </a:extLst>
            </p:cNvPr>
            <p:cNvSpPr txBox="1"/>
            <p:nvPr/>
          </p:nvSpPr>
          <p:spPr>
            <a:xfrm rot="16200000">
              <a:off x="2362708" y="1950793"/>
              <a:ext cx="1707472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cs-CZ" sz="14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PFS (%)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6E8E89-47BE-47F3-8325-359C92F117F2}"/>
                </a:ext>
              </a:extLst>
            </p:cNvPr>
            <p:cNvSpPr txBox="1"/>
            <p:nvPr/>
          </p:nvSpPr>
          <p:spPr>
            <a:xfrm rot="16200000">
              <a:off x="5147052" y="1950792"/>
              <a:ext cx="1644595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cs-CZ" sz="14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PFS (%)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2144253-FEA0-44CA-BFCC-9536A2825E39}"/>
                </a:ext>
              </a:extLst>
            </p:cNvPr>
            <p:cNvSpPr txBox="1"/>
            <p:nvPr/>
          </p:nvSpPr>
          <p:spPr>
            <a:xfrm>
              <a:off x="5735532" y="896838"/>
              <a:ext cx="3657600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333" b="1">
                  <a:solidFill>
                    <a:srgbClr val="000000"/>
                  </a:solidFill>
                  <a:latin typeface="Arial"/>
                  <a:cs typeface="Arial"/>
                </a:rPr>
                <a:t>PD-L1-negativní</a:t>
              </a:r>
            </a:p>
            <a:p>
              <a:pPr algn="ctr" defTabSz="914377"/>
              <a:r>
                <a:rPr lang="cs-CZ" sz="1333" b="1">
                  <a:solidFill>
                    <a:srgbClr val="000000"/>
                  </a:solidFill>
                  <a:latin typeface="Arial"/>
                  <a:cs typeface="Arial"/>
                </a:rPr>
                <a:t>TC0 a IC0</a:t>
              </a:r>
              <a:endParaRPr lang="cs-CZ" sz="1333" b="1" baseline="300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F03302-5888-43ED-B7F0-8D936B13C061}"/>
                </a:ext>
              </a:extLst>
            </p:cNvPr>
            <p:cNvSpPr txBox="1"/>
            <p:nvPr/>
          </p:nvSpPr>
          <p:spPr>
            <a:xfrm>
              <a:off x="-160918" y="896838"/>
              <a:ext cx="3657600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333" b="1">
                  <a:solidFill>
                    <a:srgbClr val="000000"/>
                  </a:solidFill>
                  <a:latin typeface="Arial"/>
                  <a:cs typeface="Arial"/>
                </a:rPr>
                <a:t>PD-L1-vysoké </a:t>
              </a:r>
            </a:p>
            <a:p>
              <a:pPr algn="ctr" defTabSz="914377"/>
              <a:r>
                <a:rPr lang="cs-CZ" sz="1333" b="1">
                  <a:solidFill>
                    <a:srgbClr val="000000"/>
                  </a:solidFill>
                  <a:latin typeface="Arial"/>
                  <a:cs typeface="Arial"/>
                </a:rPr>
                <a:t>TC3 nebo IC3</a:t>
              </a:r>
              <a:endParaRPr lang="cs-CZ" sz="1333" b="1" baseline="300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6F21909-79CF-480C-A60B-AFCF8EC55572}"/>
                </a:ext>
              </a:extLst>
            </p:cNvPr>
            <p:cNvSpPr txBox="1"/>
            <p:nvPr/>
          </p:nvSpPr>
          <p:spPr>
            <a:xfrm>
              <a:off x="2618548" y="896838"/>
              <a:ext cx="3657600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333" b="1">
                  <a:solidFill>
                    <a:srgbClr val="000000"/>
                  </a:solidFill>
                  <a:latin typeface="Arial"/>
                  <a:cs typeface="Arial"/>
                </a:rPr>
                <a:t>PD-L1-nízké</a:t>
              </a:r>
            </a:p>
            <a:p>
              <a:pPr algn="ctr" defTabSz="914377"/>
              <a:r>
                <a:rPr lang="cs-CZ" sz="1333" b="1">
                  <a:solidFill>
                    <a:srgbClr val="000000"/>
                  </a:solidFill>
                  <a:latin typeface="Arial"/>
                  <a:cs typeface="Arial"/>
                </a:rPr>
                <a:t>TC1/2 nebo IC1/2</a:t>
              </a:r>
            </a:p>
          </p:txBody>
        </p:sp>
      </p:grp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29C81035-0F0E-4769-B1E3-6FBA8D74C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833664"/>
              </p:ext>
            </p:extLst>
          </p:nvPr>
        </p:nvGraphicFramePr>
        <p:xfrm>
          <a:off x="104505" y="4704853"/>
          <a:ext cx="11285273" cy="14322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74651">
                  <a:extLst>
                    <a:ext uri="{9D8B030D-6E8A-4147-A177-3AD203B41FA5}">
                      <a16:colId xmlns:a16="http://schemas.microsoft.com/office/drawing/2014/main" val="3471318360"/>
                    </a:ext>
                  </a:extLst>
                </a:gridCol>
                <a:gridCol w="1350143">
                  <a:extLst>
                    <a:ext uri="{9D8B030D-6E8A-4147-A177-3AD203B41FA5}">
                      <a16:colId xmlns:a16="http://schemas.microsoft.com/office/drawing/2014/main" val="211121745"/>
                    </a:ext>
                  </a:extLst>
                </a:gridCol>
                <a:gridCol w="1262428">
                  <a:extLst>
                    <a:ext uri="{9D8B030D-6E8A-4147-A177-3AD203B41FA5}">
                      <a16:colId xmlns:a16="http://schemas.microsoft.com/office/drawing/2014/main" val="3145224501"/>
                    </a:ext>
                  </a:extLst>
                </a:gridCol>
                <a:gridCol w="743132">
                  <a:extLst>
                    <a:ext uri="{9D8B030D-6E8A-4147-A177-3AD203B41FA5}">
                      <a16:colId xmlns:a16="http://schemas.microsoft.com/office/drawing/2014/main" val="4293273849"/>
                    </a:ext>
                  </a:extLst>
                </a:gridCol>
                <a:gridCol w="1346925">
                  <a:extLst>
                    <a:ext uri="{9D8B030D-6E8A-4147-A177-3AD203B41FA5}">
                      <a16:colId xmlns:a16="http://schemas.microsoft.com/office/drawing/2014/main" val="570027917"/>
                    </a:ext>
                  </a:extLst>
                </a:gridCol>
                <a:gridCol w="1346925">
                  <a:extLst>
                    <a:ext uri="{9D8B030D-6E8A-4147-A177-3AD203B41FA5}">
                      <a16:colId xmlns:a16="http://schemas.microsoft.com/office/drawing/2014/main" val="3661864162"/>
                    </a:ext>
                  </a:extLst>
                </a:gridCol>
                <a:gridCol w="766355">
                  <a:extLst>
                    <a:ext uri="{9D8B030D-6E8A-4147-A177-3AD203B41FA5}">
                      <a16:colId xmlns:a16="http://schemas.microsoft.com/office/drawing/2014/main" val="854306358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val="4040529698"/>
                    </a:ext>
                  </a:extLst>
                </a:gridCol>
                <a:gridCol w="1543285">
                  <a:extLst>
                    <a:ext uri="{9D8B030D-6E8A-4147-A177-3AD203B41FA5}">
                      <a16:colId xmlns:a16="http://schemas.microsoft.com/office/drawing/2014/main" val="207762995"/>
                    </a:ext>
                  </a:extLst>
                </a:gridCol>
              </a:tblGrid>
              <a:tr h="548320">
                <a:tc>
                  <a:txBody>
                    <a:bodyPr/>
                    <a:lstStyle/>
                    <a:p>
                      <a:pPr algn="r"/>
                      <a:endParaRPr lang="cs-CZ" sz="1400" b="1" noProof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cap="none" noProof="0">
                          <a:solidFill>
                            <a:srgbClr val="3953A4"/>
                          </a:solidFill>
                          <a:latin typeface="+mn-lt"/>
                        </a:rPr>
                        <a:t>Atezo + CnP</a:t>
                      </a:r>
                      <a:endParaRPr lang="cs-CZ" sz="1400" b="1" noProof="0">
                        <a:solidFill>
                          <a:srgbClr val="3953A4"/>
                        </a:solidFill>
                        <a:latin typeface="+mn-l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cap="none" noProof="0">
                          <a:solidFill>
                            <a:srgbClr val="3953A4"/>
                          </a:solidFill>
                          <a:latin typeface="+mn-lt"/>
                        </a:rPr>
                        <a:t>(n=8</a:t>
                      </a:r>
                      <a:r>
                        <a:rPr lang="cs-CZ" sz="1400" b="1" noProof="0">
                          <a:solidFill>
                            <a:srgbClr val="3953A4"/>
                          </a:solidFill>
                          <a:latin typeface="+mn-lt"/>
                        </a:rPr>
                        <a:t>8</a:t>
                      </a:r>
                      <a:r>
                        <a:rPr lang="cs-CZ" sz="1400" b="1" u="none" strike="noStrike" cap="none" noProof="0">
                          <a:solidFill>
                            <a:srgbClr val="3953A4"/>
                          </a:solidFill>
                          <a:latin typeface="+mn-lt"/>
                        </a:rPr>
                        <a:t>)</a:t>
                      </a:r>
                      <a:endParaRPr lang="cs-CZ" sz="1400" b="1" i="0" u="none" strike="noStrike" cap="none" noProof="0">
                        <a:solidFill>
                          <a:srgbClr val="3953A4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cap="none" noProof="0">
                          <a:solidFill>
                            <a:srgbClr val="FF0000"/>
                          </a:solidFill>
                          <a:latin typeface="+mn-lt"/>
                        </a:rPr>
                        <a:t>CnP</a:t>
                      </a:r>
                      <a:endParaRPr lang="cs-CZ" sz="1400" b="1" noProof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cap="none" noProof="0">
                          <a:solidFill>
                            <a:srgbClr val="FF0000"/>
                          </a:solidFill>
                          <a:latin typeface="+mn-lt"/>
                        </a:rPr>
                        <a:t>(n=</a:t>
                      </a:r>
                      <a:r>
                        <a:rPr lang="cs-CZ" sz="1400" b="1" noProof="0">
                          <a:solidFill>
                            <a:srgbClr val="FF0000"/>
                          </a:solidFill>
                          <a:latin typeface="+mn-lt"/>
                        </a:rPr>
                        <a:t>42</a:t>
                      </a:r>
                      <a:r>
                        <a:rPr lang="cs-CZ" sz="1400" b="1" u="none" strike="noStrike" cap="none" noProof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endParaRPr lang="cs-CZ" sz="1400" b="1" i="0" u="none" strike="noStrike" cap="none" noProof="0">
                        <a:solidFill>
                          <a:srgbClr val="FF0000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noProof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Atezo + CnP</a:t>
                      </a:r>
                    </a:p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(n=128)</a:t>
                      </a:r>
                      <a:endParaRPr lang="cs-CZ" sz="1400" b="1" u="none" strike="noStrike" kern="1200" cap="none" noProof="0">
                        <a:solidFill>
                          <a:srgbClr val="3953A4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CnP</a:t>
                      </a:r>
                    </a:p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(n=65)</a:t>
                      </a:r>
                      <a:endParaRPr lang="cs-CZ" sz="1400" b="1" u="none" strike="noStrike" kern="1200" cap="none" noProof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noProof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Atezo + CnP</a:t>
                      </a:r>
                    </a:p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(n=235)</a:t>
                      </a:r>
                      <a:endParaRPr lang="cs-CZ" sz="1400" b="1" u="none" strike="noStrike" kern="1200" cap="none" noProof="0">
                        <a:solidFill>
                          <a:srgbClr val="3953A4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CnP</a:t>
                      </a:r>
                    </a:p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(n=121)</a:t>
                      </a:r>
                      <a:endParaRPr lang="cs-CZ" sz="1400" b="1" u="none" strike="noStrike" kern="1200" cap="none" noProof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0418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cs-CZ" sz="1400" b="1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Medián PFS, </a:t>
                      </a:r>
                      <a:r>
                        <a:rPr lang="cs-CZ" sz="1400" b="1" i="0" u="none" strike="noStrike" kern="1200" baseline="0" noProof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měs</a:t>
                      </a:r>
                      <a:r>
                        <a:rPr lang="cs-CZ" sz="1400" b="1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 (95% CI)</a:t>
                      </a:r>
                      <a:endParaRPr lang="cs-CZ" sz="1400" b="1" i="0" noProof="0" dirty="0">
                        <a:solidFill>
                          <a:srgbClr val="005E9C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cs-CZ" sz="1400" b="1" noProof="0">
                          <a:solidFill>
                            <a:srgbClr val="3953A4"/>
                          </a:solidFill>
                          <a:effectLst/>
                          <a:latin typeface="+mn-lt"/>
                        </a:rPr>
                        <a:t>6,4 </a:t>
                      </a:r>
                      <a:br>
                        <a:rPr lang="cs-CZ" sz="1400" b="1" noProof="0">
                          <a:solidFill>
                            <a:srgbClr val="3953A4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1400" b="1" noProof="0">
                          <a:solidFill>
                            <a:srgbClr val="3953A4"/>
                          </a:solidFill>
                          <a:effectLst/>
                          <a:latin typeface="+mn-lt"/>
                        </a:rPr>
                        <a:t>(5,49; 9,76)</a:t>
                      </a: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noProof="0">
                          <a:solidFill>
                            <a:srgbClr val="FF0000"/>
                          </a:solidFill>
                          <a:latin typeface="+mn-lt"/>
                        </a:rPr>
                        <a:t>4,6 </a:t>
                      </a:r>
                      <a:br>
                        <a:rPr lang="cs-CZ" sz="1400" b="1" noProof="0">
                          <a:solidFill>
                            <a:srgbClr val="FF0000"/>
                          </a:solidFill>
                          <a:latin typeface="+mn-lt"/>
                        </a:rPr>
                      </a:br>
                      <a:r>
                        <a:rPr lang="cs-CZ" sz="1400" b="1" noProof="0">
                          <a:solidFill>
                            <a:srgbClr val="FF0000"/>
                          </a:solidFill>
                          <a:latin typeface="+mn-lt"/>
                        </a:rPr>
                        <a:t>(3,22; 7)</a:t>
                      </a: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noProof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8,3 </a:t>
                      </a:r>
                      <a:b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(7,16; 10,35)</a:t>
                      </a: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6,0 </a:t>
                      </a:r>
                      <a:b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(5,29; 6,93)</a:t>
                      </a: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noProof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6,2 </a:t>
                      </a:r>
                      <a:b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(5,52; 7,16)</a:t>
                      </a: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4,7 </a:t>
                      </a:r>
                      <a:b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(4,11; 5,72)</a:t>
                      </a: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321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noProof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HR (95% CI)</a:t>
                      </a:r>
                      <a:endParaRPr lang="cs-CZ" sz="1400" b="1" i="0" noProof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cap="none" noProof="0">
                          <a:latin typeface="+mn-lt"/>
                        </a:rPr>
                        <a:t>0,51 (0,34; 0,77)</a:t>
                      </a: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noProof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cap="none" noProof="0">
                          <a:latin typeface="+mn-lt"/>
                        </a:rPr>
                        <a:t>0,</a:t>
                      </a:r>
                      <a:r>
                        <a:rPr lang="cs-CZ" sz="1400" b="1" noProof="0">
                          <a:latin typeface="+mn-lt"/>
                        </a:rPr>
                        <a:t>61</a:t>
                      </a:r>
                      <a:r>
                        <a:rPr lang="cs-CZ" sz="1400" b="1" u="none" strike="noStrike" cap="none" noProof="0">
                          <a:latin typeface="+mn-lt"/>
                        </a:rPr>
                        <a:t> (0,</a:t>
                      </a:r>
                      <a:r>
                        <a:rPr lang="cs-CZ" sz="1400" b="1" noProof="0">
                          <a:latin typeface="+mn-lt"/>
                        </a:rPr>
                        <a:t>43</a:t>
                      </a:r>
                      <a:r>
                        <a:rPr lang="cs-CZ" sz="1400" b="1" u="none" strike="noStrike" cap="none" noProof="0">
                          <a:latin typeface="+mn-lt"/>
                        </a:rPr>
                        <a:t>; </a:t>
                      </a:r>
                      <a:r>
                        <a:rPr lang="cs-CZ" sz="1400" b="1" noProof="0">
                          <a:latin typeface="+mn-lt"/>
                        </a:rPr>
                        <a:t>0,85</a:t>
                      </a:r>
                      <a:r>
                        <a:rPr lang="cs-CZ" sz="1400" b="1" u="none" strike="noStrike" cap="none" noProof="0">
                          <a:latin typeface="+mn-lt"/>
                        </a:rPr>
                        <a:t>)</a:t>
                      </a: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noProof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cap="none" noProof="0" dirty="0">
                          <a:latin typeface="+mn-lt"/>
                        </a:rPr>
                        <a:t>0,72 (0,56; 0,91)</a:t>
                      </a: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4513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0E0C4B13-9C77-40A8-AD1A-550A0332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5" y="107894"/>
            <a:ext cx="10943169" cy="828776"/>
          </a:xfrm>
        </p:spPr>
        <p:txBody>
          <a:bodyPr>
            <a:noAutofit/>
          </a:bodyPr>
          <a:lstStyle/>
          <a:p>
            <a:r>
              <a:rPr lang="cs-CZ" dirty="0"/>
              <a:t>Prodloužení </a:t>
            </a:r>
            <a:r>
              <a:rPr lang="cs-CZ" dirty="0" smtClean="0"/>
              <a:t>PFS bylo pozorováno napříč </a:t>
            </a:r>
            <a:r>
              <a:rPr lang="cs-CZ" dirty="0">
                <a:solidFill>
                  <a:schemeClr val="tx1"/>
                </a:solidFill>
              </a:rPr>
              <a:t>testovanými podskupinami PD-L1 (ITT-WT)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471040" y="6332821"/>
            <a:ext cx="5471584" cy="431800"/>
          </a:xfrm>
        </p:spPr>
        <p:txBody>
          <a:bodyPr/>
          <a:lstStyle/>
          <a:p>
            <a:r>
              <a:rPr lang="cs-CZ" sz="800" dirty="0" err="1"/>
              <a:t>Cappuzzo</a:t>
            </a:r>
            <a:r>
              <a:rPr lang="cs-CZ" sz="800" dirty="0"/>
              <a:t>, et al. ESMO 2018 (</a:t>
            </a:r>
            <a:r>
              <a:rPr lang="cs-CZ" sz="800" dirty="0" err="1"/>
              <a:t>Abs</a:t>
            </a:r>
            <a:r>
              <a:rPr lang="cs-CZ" sz="800" dirty="0"/>
              <a:t> LBA53)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9231" y="4068566"/>
            <a:ext cx="1011118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latin typeface="+mj-lt"/>
              </a:rPr>
              <a:t>Měsíce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62878" y="4073018"/>
            <a:ext cx="1011118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latin typeface="+mj-lt"/>
              </a:rPr>
              <a:t>Měsíce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12772" y="4036031"/>
            <a:ext cx="1011118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latin typeface="+mj-lt"/>
              </a:rPr>
              <a:t>Měsíce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05987" y="4063893"/>
            <a:ext cx="928459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900" b="1" dirty="0">
                <a:latin typeface="+mj-lt"/>
              </a:rPr>
              <a:t>Počet v riziku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23533" y="4068345"/>
            <a:ext cx="928459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900" b="1">
                <a:latin typeface="+mj-lt"/>
              </a:rPr>
              <a:t>Počet v riziku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8001" y="4093003"/>
            <a:ext cx="928459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900" b="1" dirty="0">
                <a:latin typeface="+mj-lt"/>
              </a:rPr>
              <a:t>Počet v riziku</a:t>
            </a:r>
          </a:p>
        </p:txBody>
      </p:sp>
    </p:spTree>
    <p:extLst>
      <p:ext uri="{BB962C8B-B14F-4D97-AF65-F5344CB8AC3E}">
        <p14:creationId xmlns:p14="http://schemas.microsoft.com/office/powerpoint/2010/main" val="40236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214557" y="1195784"/>
            <a:ext cx="12738733" cy="3386651"/>
            <a:chOff x="-160918" y="896838"/>
            <a:chExt cx="9554050" cy="253998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830A532-EA86-451A-A1F8-73D762622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3368" y="1185590"/>
              <a:ext cx="2804909" cy="224995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9FEAA92-95FC-4E97-A9E2-AC17FAA68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774" y="1158190"/>
              <a:ext cx="2916654" cy="227863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CA2A30-2BFE-418B-81B1-D8437CDDCBBE}"/>
                </a:ext>
              </a:extLst>
            </p:cNvPr>
            <p:cNvSpPr txBox="1"/>
            <p:nvPr/>
          </p:nvSpPr>
          <p:spPr>
            <a:xfrm>
              <a:off x="5735532" y="896838"/>
              <a:ext cx="3657600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333" b="1">
                  <a:solidFill>
                    <a:srgbClr val="000000"/>
                  </a:solidFill>
                  <a:latin typeface="Arial"/>
                  <a:cs typeface="Arial"/>
                </a:rPr>
                <a:t>PD-L1-negativní</a:t>
              </a:r>
            </a:p>
            <a:p>
              <a:pPr algn="ctr" defTabSz="914377"/>
              <a:r>
                <a:rPr lang="cs-CZ" sz="1333" b="1">
                  <a:solidFill>
                    <a:srgbClr val="000000"/>
                  </a:solidFill>
                  <a:latin typeface="Arial"/>
                  <a:cs typeface="Arial"/>
                </a:rPr>
                <a:t>TC0 a IC0</a:t>
              </a:r>
              <a:endParaRPr lang="cs-CZ" sz="1333" b="1" baseline="300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6FC619D-3125-4510-96B6-3C8610889ABE}"/>
                </a:ext>
              </a:extLst>
            </p:cNvPr>
            <p:cNvSpPr/>
            <p:nvPr/>
          </p:nvSpPr>
          <p:spPr>
            <a:xfrm>
              <a:off x="7315377" y="1699055"/>
              <a:ext cx="681836" cy="344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cs-CZ" sz="1333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948FF6E-3F4D-4D78-92C6-DE24756E5B37}"/>
                </a:ext>
              </a:extLst>
            </p:cNvPr>
            <p:cNvSpPr/>
            <p:nvPr/>
          </p:nvSpPr>
          <p:spPr>
            <a:xfrm>
              <a:off x="2613587" y="1132169"/>
              <a:ext cx="1385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 defTabSz="914377"/>
              <a:endParaRPr lang="cs-CZ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82E2429-4EF3-4F8F-8031-1782D0D217C5}"/>
                </a:ext>
              </a:extLst>
            </p:cNvPr>
            <p:cNvSpPr/>
            <p:nvPr/>
          </p:nvSpPr>
          <p:spPr>
            <a:xfrm>
              <a:off x="5344456" y="1210680"/>
              <a:ext cx="1385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 defTabSz="914377"/>
              <a:endParaRPr lang="cs-CZ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49C0EBA-9323-4E5F-B4D9-B4CA204C1B1A}"/>
                </a:ext>
              </a:extLst>
            </p:cNvPr>
            <p:cNvSpPr/>
            <p:nvPr/>
          </p:nvSpPr>
          <p:spPr>
            <a:xfrm>
              <a:off x="8291364" y="1253374"/>
              <a:ext cx="1385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 defTabSz="914377"/>
              <a:endParaRPr lang="cs-CZ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B7A1E3E-A3AF-44F7-AE57-40834D32A3F5}"/>
                </a:ext>
              </a:extLst>
            </p:cNvPr>
            <p:cNvSpPr txBox="1"/>
            <p:nvPr/>
          </p:nvSpPr>
          <p:spPr>
            <a:xfrm>
              <a:off x="-160918" y="896838"/>
              <a:ext cx="3657600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333" b="1">
                  <a:solidFill>
                    <a:srgbClr val="000000"/>
                  </a:solidFill>
                  <a:latin typeface="Arial"/>
                  <a:cs typeface="Arial"/>
                </a:rPr>
                <a:t>PD-L1-vysoké </a:t>
              </a:r>
            </a:p>
            <a:p>
              <a:pPr algn="ctr" defTabSz="914377"/>
              <a:r>
                <a:rPr lang="cs-CZ" sz="1333" b="1">
                  <a:solidFill>
                    <a:srgbClr val="000000"/>
                  </a:solidFill>
                  <a:latin typeface="Arial"/>
                  <a:cs typeface="Arial"/>
                </a:rPr>
                <a:t>TC3 nebo IC3</a:t>
              </a:r>
              <a:endParaRPr lang="cs-CZ" sz="1333" b="1" baseline="300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699F278-DFA6-4D43-864B-6E8DEF8B4630}"/>
                </a:ext>
              </a:extLst>
            </p:cNvPr>
            <p:cNvSpPr/>
            <p:nvPr/>
          </p:nvSpPr>
          <p:spPr>
            <a:xfrm>
              <a:off x="2439485" y="1241698"/>
              <a:ext cx="1385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 defTabSz="914377"/>
              <a:endParaRPr lang="cs-CZ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F2171CA-3F3F-47C1-8A65-28CE5D24CEB2}"/>
                </a:ext>
              </a:extLst>
            </p:cNvPr>
            <p:cNvSpPr txBox="1"/>
            <p:nvPr/>
          </p:nvSpPr>
          <p:spPr>
            <a:xfrm rot="16200000">
              <a:off x="-543171" y="1950792"/>
              <a:ext cx="1707473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cs-CZ" sz="14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(%)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0168310-3D64-49BD-B43B-9BB7529F0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23" r="-1"/>
            <a:stretch/>
          </p:blipFill>
          <p:spPr>
            <a:xfrm>
              <a:off x="3171038" y="1133145"/>
              <a:ext cx="2728629" cy="2302729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630F8B9-EDDA-4AEE-A579-2340EA8BD852}"/>
                </a:ext>
              </a:extLst>
            </p:cNvPr>
            <p:cNvSpPr txBox="1"/>
            <p:nvPr/>
          </p:nvSpPr>
          <p:spPr>
            <a:xfrm rot="16200000">
              <a:off x="2362708" y="1950793"/>
              <a:ext cx="1707472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cs-CZ" sz="14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(%)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02955D-0E56-46F0-948F-4A6885117617}"/>
                </a:ext>
              </a:extLst>
            </p:cNvPr>
            <p:cNvSpPr txBox="1"/>
            <p:nvPr/>
          </p:nvSpPr>
          <p:spPr>
            <a:xfrm rot="16200000">
              <a:off x="5147052" y="1950792"/>
              <a:ext cx="1644595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cs-CZ" sz="14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(%)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69F8E0F-CE77-4AF6-95F2-A62202CE365D}"/>
                </a:ext>
              </a:extLst>
            </p:cNvPr>
            <p:cNvSpPr txBox="1"/>
            <p:nvPr/>
          </p:nvSpPr>
          <p:spPr>
            <a:xfrm>
              <a:off x="2618548" y="896838"/>
              <a:ext cx="3657600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333" b="1">
                  <a:solidFill>
                    <a:srgbClr val="000000"/>
                  </a:solidFill>
                  <a:latin typeface="Arial"/>
                  <a:cs typeface="Arial"/>
                </a:rPr>
                <a:t>PD-L1-nízké </a:t>
              </a:r>
            </a:p>
            <a:p>
              <a:pPr algn="ctr" defTabSz="914377"/>
              <a:r>
                <a:rPr lang="cs-CZ" sz="1333" b="1">
                  <a:solidFill>
                    <a:srgbClr val="000000"/>
                  </a:solidFill>
                  <a:latin typeface="Arial"/>
                  <a:cs typeface="Arial"/>
                </a:rPr>
                <a:t>TC1/2 nebo IC1/2</a:t>
              </a:r>
              <a:endParaRPr lang="cs-CZ" sz="1333" b="1" baseline="300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F0319542-0B5A-4F05-ACBC-99DA9CD59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640212"/>
              </p:ext>
            </p:extLst>
          </p:nvPr>
        </p:nvGraphicFramePr>
        <p:xfrm>
          <a:off x="116019" y="4699823"/>
          <a:ext cx="11290788" cy="14322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63520">
                  <a:extLst>
                    <a:ext uri="{9D8B030D-6E8A-4147-A177-3AD203B41FA5}">
                      <a16:colId xmlns:a16="http://schemas.microsoft.com/office/drawing/2014/main" val="3471318360"/>
                    </a:ext>
                  </a:extLst>
                </a:gridCol>
                <a:gridCol w="1348673">
                  <a:extLst>
                    <a:ext uri="{9D8B030D-6E8A-4147-A177-3AD203B41FA5}">
                      <a16:colId xmlns:a16="http://schemas.microsoft.com/office/drawing/2014/main" val="211121745"/>
                    </a:ext>
                  </a:extLst>
                </a:gridCol>
                <a:gridCol w="1264404">
                  <a:extLst>
                    <a:ext uri="{9D8B030D-6E8A-4147-A177-3AD203B41FA5}">
                      <a16:colId xmlns:a16="http://schemas.microsoft.com/office/drawing/2014/main" val="3145224501"/>
                    </a:ext>
                  </a:extLst>
                </a:gridCol>
                <a:gridCol w="742241">
                  <a:extLst>
                    <a:ext uri="{9D8B030D-6E8A-4147-A177-3AD203B41FA5}">
                      <a16:colId xmlns:a16="http://schemas.microsoft.com/office/drawing/2014/main" val="4293273849"/>
                    </a:ext>
                  </a:extLst>
                </a:gridCol>
                <a:gridCol w="1333884">
                  <a:extLst>
                    <a:ext uri="{9D8B030D-6E8A-4147-A177-3AD203B41FA5}">
                      <a16:colId xmlns:a16="http://schemas.microsoft.com/office/drawing/2014/main" val="570027917"/>
                    </a:ext>
                  </a:extLst>
                </a:gridCol>
                <a:gridCol w="1372297">
                  <a:extLst>
                    <a:ext uri="{9D8B030D-6E8A-4147-A177-3AD203B41FA5}">
                      <a16:colId xmlns:a16="http://schemas.microsoft.com/office/drawing/2014/main" val="3661864162"/>
                    </a:ext>
                  </a:extLst>
                </a:gridCol>
                <a:gridCol w="763279">
                  <a:extLst>
                    <a:ext uri="{9D8B030D-6E8A-4147-A177-3AD203B41FA5}">
                      <a16:colId xmlns:a16="http://schemas.microsoft.com/office/drawing/2014/main" val="854306358"/>
                    </a:ext>
                  </a:extLst>
                </a:gridCol>
                <a:gridCol w="1446497">
                  <a:extLst>
                    <a:ext uri="{9D8B030D-6E8A-4147-A177-3AD203B41FA5}">
                      <a16:colId xmlns:a16="http://schemas.microsoft.com/office/drawing/2014/main" val="4040529698"/>
                    </a:ext>
                  </a:extLst>
                </a:gridCol>
                <a:gridCol w="1555993">
                  <a:extLst>
                    <a:ext uri="{9D8B030D-6E8A-4147-A177-3AD203B41FA5}">
                      <a16:colId xmlns:a16="http://schemas.microsoft.com/office/drawing/2014/main" val="207762995"/>
                    </a:ext>
                  </a:extLst>
                </a:gridCol>
              </a:tblGrid>
              <a:tr h="54832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endParaRPr lang="cs-CZ" sz="1400" b="1" noProof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Atezo + CnP</a:t>
                      </a:r>
                    </a:p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(n=88)</a:t>
                      </a:r>
                      <a:endParaRPr lang="cs-CZ" sz="1400" b="1" u="none" strike="noStrike" kern="1200" cap="none" noProof="0">
                        <a:solidFill>
                          <a:srgbClr val="3953A4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CnP</a:t>
                      </a:r>
                      <a:endParaRPr lang="cs-CZ" sz="1400" b="1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</a:t>
                      </a:r>
                      <a:r>
                        <a:rPr lang="cs-CZ" sz="1400" b="1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r>
                        <a:rPr lang="cs-CZ" sz="1400" b="1" u="none" strike="noStrike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cs-CZ" sz="1400" b="1" i="0" u="none" strike="noStrike" cap="none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cs-CZ" sz="1400" b="1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Atezo + CnP</a:t>
                      </a:r>
                    </a:p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(n=128)</a:t>
                      </a:r>
                      <a:endParaRPr lang="cs-CZ" sz="1400" b="1" u="none" strike="noStrike" kern="1200" cap="none" noProof="0">
                        <a:solidFill>
                          <a:srgbClr val="3953A4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CnP</a:t>
                      </a:r>
                    </a:p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(n=65)</a:t>
                      </a:r>
                      <a:endParaRPr lang="cs-CZ" sz="1400" b="1" u="none" strike="noStrike" kern="1200" cap="none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cs-CZ" sz="1400" b="1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Atezo + CnP</a:t>
                      </a:r>
                    </a:p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(n=235)</a:t>
                      </a:r>
                      <a:endParaRPr lang="cs-CZ" sz="1400" b="1" u="none" strike="noStrike" kern="1200" cap="none" noProof="0">
                        <a:solidFill>
                          <a:srgbClr val="3953A4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CnP</a:t>
                      </a:r>
                    </a:p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(n=121)</a:t>
                      </a:r>
                      <a:endParaRPr lang="cs-CZ" sz="1400" b="1" u="none" strike="noStrike" kern="1200" cap="none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50418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>
                        <a:spcBef>
                          <a:spcPts val="0"/>
                        </a:spcBef>
                      </a:pPr>
                      <a:r>
                        <a:rPr lang="cs-CZ" sz="1400" b="1" i="0" u="none" strike="noStrike" kern="1200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Medián OS, </a:t>
                      </a:r>
                      <a:br>
                        <a:rPr lang="cs-CZ" sz="1400" b="1" i="0" u="none" strike="noStrike" kern="1200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cs-CZ" sz="1400" b="1" i="0" u="none" strike="noStrike" kern="1200" baseline="0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měs</a:t>
                      </a:r>
                      <a:r>
                        <a:rPr lang="cs-CZ" sz="1400" b="1" i="0" u="none" strike="noStrike" kern="1200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(95% CI)</a:t>
                      </a:r>
                      <a:endParaRPr lang="cs-CZ" sz="1400" b="1" i="0" noProof="0" dirty="0">
                        <a:solidFill>
                          <a:srgbClr val="005E9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17,3 </a:t>
                      </a:r>
                      <a:b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(14,78; N/A)</a:t>
                      </a: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 </a:t>
                      </a:r>
                      <a:br>
                        <a:rPr lang="cs-CZ" sz="1400" b="1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400" b="1" noProof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(10,94; N/A)</a:t>
                      </a:r>
                      <a:endParaRPr lang="cs-CZ" sz="1400" b="1" noProof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cs-CZ" sz="1400" b="1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23,7 </a:t>
                      </a:r>
                      <a:b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(18,63; N/A)</a:t>
                      </a: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15,9 </a:t>
                      </a:r>
                      <a:b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(12,32; 25,63)</a:t>
                      </a: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cs-CZ" sz="1400" b="1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15,2 </a:t>
                      </a:r>
                      <a:b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+mn-lt"/>
                          <a:ea typeface="+mn-ea"/>
                          <a:cs typeface="+mn-cs"/>
                        </a:rPr>
                        <a:t>(12,88; 19,15)</a:t>
                      </a: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12,0 </a:t>
                      </a:r>
                      <a:b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(8,97; 17,71)</a:t>
                      </a: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2321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noProof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  <a:endParaRPr lang="cs-CZ" sz="1400" b="1" i="0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0,84 (0,51; 1,39) </a:t>
                      </a:r>
                      <a:endParaRPr lang="cs-CZ" sz="1400" b="1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cs-CZ" sz="1400" b="1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 (0,45; 1,08)</a:t>
                      </a:r>
                      <a:endParaRPr lang="cs-CZ" sz="1400" b="1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cs-CZ" sz="1400" b="1" noProof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0,81 (0,61; 1,08)</a:t>
                      </a:r>
                      <a:endParaRPr lang="cs-CZ" sz="14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4513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0E0C4B13-9C77-40A8-AD1A-550A0332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3" y="170668"/>
            <a:ext cx="10943169" cy="828776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Prodloužení OS bylo pozorováno napříč </a:t>
            </a:r>
            <a:r>
              <a:rPr lang="cs-CZ" dirty="0">
                <a:solidFill>
                  <a:schemeClr val="tx1"/>
                </a:solidFill>
              </a:rPr>
              <a:t>testovanými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podskupinami </a:t>
            </a:r>
            <a:r>
              <a:rPr lang="cs-CZ" dirty="0">
                <a:solidFill>
                  <a:schemeClr val="tx1"/>
                </a:solidFill>
              </a:rPr>
              <a:t>PD-L1 (ITT-WT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354357" y="6210338"/>
            <a:ext cx="5471584" cy="431800"/>
          </a:xfrm>
        </p:spPr>
        <p:txBody>
          <a:bodyPr/>
          <a:lstStyle/>
          <a:p>
            <a:r>
              <a:rPr lang="cs-CZ" sz="800" dirty="0" err="1"/>
              <a:t>Cappuzzo</a:t>
            </a:r>
            <a:r>
              <a:rPr lang="cs-CZ" sz="800" dirty="0"/>
              <a:t>, et al. ESMO 2018 (</a:t>
            </a:r>
            <a:r>
              <a:rPr lang="cs-CZ" sz="800" dirty="0" err="1"/>
              <a:t>Abs</a:t>
            </a:r>
            <a:r>
              <a:rPr lang="cs-CZ" sz="800" dirty="0"/>
              <a:t> LBA53)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9231" y="4068566"/>
            <a:ext cx="1011118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latin typeface="+mj-lt"/>
              </a:rPr>
              <a:t>Měsíce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01225" y="4097676"/>
            <a:ext cx="1011118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latin typeface="+mj-lt"/>
              </a:rPr>
              <a:t>Měsíce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17203" y="4040483"/>
            <a:ext cx="1011118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latin typeface="+mj-lt"/>
              </a:rPr>
              <a:t>Měsíce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1686" y="4093003"/>
            <a:ext cx="928459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900" b="1" dirty="0">
                <a:latin typeface="+mj-lt"/>
              </a:rPr>
              <a:t>Počet v riziku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27964" y="4109784"/>
            <a:ext cx="928459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900" b="1" dirty="0">
                <a:latin typeface="+mj-lt"/>
              </a:rPr>
              <a:t>Počet v riziku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32965" y="4064920"/>
            <a:ext cx="928459" cy="2308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900" b="1" dirty="0">
                <a:latin typeface="+mj-lt"/>
              </a:rPr>
              <a:t>Počet v riziku</a:t>
            </a:r>
          </a:p>
        </p:txBody>
      </p:sp>
    </p:spTree>
    <p:extLst>
      <p:ext uri="{BB962C8B-B14F-4D97-AF65-F5344CB8AC3E}">
        <p14:creationId xmlns:p14="http://schemas.microsoft.com/office/powerpoint/2010/main" val="2174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A9B13D8-4E17-494F-A0C2-83CC9D98D1D2}"/>
              </a:ext>
            </a:extLst>
          </p:cNvPr>
          <p:cNvGrpSpPr/>
          <p:nvPr/>
        </p:nvGrpSpPr>
        <p:grpSpPr>
          <a:xfrm>
            <a:off x="0" y="4140751"/>
            <a:ext cx="12192000" cy="937045"/>
            <a:chOff x="0" y="4713077"/>
            <a:chExt cx="12192000" cy="9370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E60D85-0EC7-4427-A679-01B0747A436B}"/>
                </a:ext>
              </a:extLst>
            </p:cNvPr>
            <p:cNvSpPr/>
            <p:nvPr/>
          </p:nvSpPr>
          <p:spPr>
            <a:xfrm>
              <a:off x="0" y="4713077"/>
              <a:ext cx="12192000" cy="937045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Imago" panose="02000500060000020004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FB21CA-7CEE-4145-98CD-6C74E87127E7}"/>
                </a:ext>
              </a:extLst>
            </p:cNvPr>
            <p:cNvSpPr txBox="1"/>
            <p:nvPr/>
          </p:nvSpPr>
          <p:spPr>
            <a:xfrm>
              <a:off x="2407527" y="4853189"/>
              <a:ext cx="94796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ea typeface="+mj-ea"/>
                  <a:cs typeface="Arial" pitchFamily="34" charset="0"/>
                </a:rPr>
                <a:t>IMpower1</a:t>
              </a:r>
              <a:r>
                <a:rPr lang="cs-CZ" sz="2400" dirty="0">
                  <a:ea typeface="+mj-ea"/>
                  <a:cs typeface="Arial" pitchFamily="34" charset="0"/>
                </a:rPr>
                <a:t>3</a:t>
              </a:r>
              <a:r>
                <a:rPr lang="en-GB" sz="2400" dirty="0" smtClean="0">
                  <a:ea typeface="+mj-ea"/>
                  <a:cs typeface="Arial" pitchFamily="34" charset="0"/>
                </a:rPr>
                <a:t>0 </a:t>
              </a:r>
              <a:r>
                <a:rPr lang="mr-IN" sz="2400" dirty="0">
                  <a:ea typeface="+mj-ea"/>
                </a:rPr>
                <a:t>–</a:t>
              </a:r>
              <a:r>
                <a:rPr lang="cs-CZ" sz="2400" dirty="0">
                  <a:ea typeface="+mj-ea"/>
                  <a:cs typeface="Arial" pitchFamily="34" charset="0"/>
                </a:rPr>
                <a:t> </a:t>
              </a:r>
              <a:r>
                <a:rPr lang="cs-CZ" sz="2400" dirty="0" smtClean="0">
                  <a:ea typeface="+mj-ea"/>
                  <a:cs typeface="Arial" pitchFamily="34" charset="0"/>
                </a:rPr>
                <a:t>design studie, účinnost </a:t>
              </a:r>
              <a:r>
                <a:rPr lang="cs-CZ" sz="2400" dirty="0">
                  <a:ea typeface="+mj-ea"/>
                  <a:cs typeface="Arial" pitchFamily="34" charset="0"/>
                </a:rPr>
                <a:t>a bezpečnost</a:t>
              </a:r>
              <a:endParaRPr lang="en-GB" sz="2400" dirty="0">
                <a:ea typeface="+mj-ea"/>
                <a:cs typeface="Arial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A47A7CB-663E-4A9C-A9ED-CE66B561FC7D}"/>
              </a:ext>
            </a:extLst>
          </p:cNvPr>
          <p:cNvSpPr/>
          <p:nvPr/>
        </p:nvSpPr>
        <p:spPr>
          <a:xfrm>
            <a:off x="0" y="2696751"/>
            <a:ext cx="12192000" cy="9370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Imago" panose="0200050006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464B74-8228-4D06-934C-2BFEB21F86F2}"/>
              </a:ext>
            </a:extLst>
          </p:cNvPr>
          <p:cNvSpPr txBox="1"/>
          <p:nvPr/>
        </p:nvSpPr>
        <p:spPr>
          <a:xfrm>
            <a:off x="2407525" y="2882854"/>
            <a:ext cx="94796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ea typeface="+mj-ea"/>
                <a:cs typeface="Arial" pitchFamily="34" charset="0"/>
              </a:rPr>
              <a:t>Zdůvodnění pro kombinaci </a:t>
            </a:r>
            <a:r>
              <a:rPr lang="cs-CZ" sz="2400" dirty="0" err="1">
                <a:ea typeface="+mj-ea"/>
                <a:cs typeface="Arial" pitchFamily="34" charset="0"/>
              </a:rPr>
              <a:t>atezolizumabu</a:t>
            </a:r>
            <a:r>
              <a:rPr lang="cs-CZ" sz="2400" dirty="0">
                <a:ea typeface="+mj-ea"/>
                <a:cs typeface="Arial" pitchFamily="34" charset="0"/>
              </a:rPr>
              <a:t> a chemoterapie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3D73C-4A71-4C32-83FC-D7FE47840B81}"/>
              </a:ext>
            </a:extLst>
          </p:cNvPr>
          <p:cNvSpPr/>
          <p:nvPr/>
        </p:nvSpPr>
        <p:spPr>
          <a:xfrm>
            <a:off x="0" y="1252751"/>
            <a:ext cx="12192000" cy="9370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Imago" panose="0200050006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1B158-0FA2-44CC-816F-B730D6D40977}"/>
              </a:ext>
            </a:extLst>
          </p:cNvPr>
          <p:cNvSpPr txBox="1"/>
          <p:nvPr/>
        </p:nvSpPr>
        <p:spPr>
          <a:xfrm>
            <a:off x="2407525" y="1467774"/>
            <a:ext cx="94796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ea typeface="+mj-ea"/>
                <a:cs typeface="Arial" pitchFamily="34" charset="0"/>
              </a:rPr>
              <a:t>Pozadí onemocnění a </a:t>
            </a:r>
            <a:r>
              <a:rPr lang="cs-CZ" sz="2400" dirty="0" smtClean="0">
                <a:ea typeface="+mj-ea"/>
                <a:cs typeface="Arial" pitchFamily="34" charset="0"/>
              </a:rPr>
              <a:t>nenaplněná medicínská potřeba</a:t>
            </a:r>
            <a:endParaRPr lang="cs-CZ" sz="2400" dirty="0">
              <a:ea typeface="+mj-ea"/>
              <a:cs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13447" y="1113601"/>
            <a:ext cx="1307941" cy="1215344"/>
            <a:chOff x="613447" y="5445601"/>
            <a:chExt cx="1307941" cy="1215344"/>
          </a:xfrm>
        </p:grpSpPr>
        <p:sp>
          <p:nvSpPr>
            <p:cNvPr id="51" name="Flowchart: Preparation 50">
              <a:extLst>
                <a:ext uri="{FF2B5EF4-FFF2-40B4-BE49-F238E27FC236}">
                  <a16:creationId xmlns:a16="http://schemas.microsoft.com/office/drawing/2014/main" id="{5C6E0C55-698F-45D5-9E25-E2D1EB30A7F0}"/>
                </a:ext>
              </a:extLst>
            </p:cNvPr>
            <p:cNvSpPr/>
            <p:nvPr/>
          </p:nvSpPr>
          <p:spPr>
            <a:xfrm>
              <a:off x="613447" y="5445601"/>
              <a:ext cx="1307941" cy="1215344"/>
            </a:xfrm>
            <a:prstGeom prst="flowChartPreparation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Imago" panose="02000500060000020004" pitchFamily="2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6D936F5-5B4C-4137-8E6A-D29F74290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889200" y="5616000"/>
              <a:ext cx="826211" cy="82921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30210" y="2572874"/>
            <a:ext cx="1307941" cy="1215344"/>
            <a:chOff x="613447" y="5445601"/>
            <a:chExt cx="1307941" cy="1215344"/>
          </a:xfrm>
        </p:grpSpPr>
        <p:sp>
          <p:nvSpPr>
            <p:cNvPr id="21" name="Flowchart: Preparation 50">
              <a:extLst>
                <a:ext uri="{FF2B5EF4-FFF2-40B4-BE49-F238E27FC236}">
                  <a16:creationId xmlns:a16="http://schemas.microsoft.com/office/drawing/2014/main" id="{5C6E0C55-698F-45D5-9E25-E2D1EB30A7F0}"/>
                </a:ext>
              </a:extLst>
            </p:cNvPr>
            <p:cNvSpPr/>
            <p:nvPr/>
          </p:nvSpPr>
          <p:spPr>
            <a:xfrm>
              <a:off x="613447" y="5445601"/>
              <a:ext cx="1307941" cy="1215344"/>
            </a:xfrm>
            <a:prstGeom prst="flowChartPreparation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Imago" panose="02000500060000020004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6D936F5-5B4C-4137-8E6A-D29F74290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889200" y="5616000"/>
              <a:ext cx="826211" cy="82921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17878" y="4077011"/>
            <a:ext cx="1307941" cy="1215344"/>
            <a:chOff x="613447" y="5445601"/>
            <a:chExt cx="1307941" cy="1215344"/>
          </a:xfrm>
        </p:grpSpPr>
        <p:sp>
          <p:nvSpPr>
            <p:cNvPr id="24" name="Flowchart: Preparation 50">
              <a:extLst>
                <a:ext uri="{FF2B5EF4-FFF2-40B4-BE49-F238E27FC236}">
                  <a16:creationId xmlns:a16="http://schemas.microsoft.com/office/drawing/2014/main" id="{5C6E0C55-698F-45D5-9E25-E2D1EB30A7F0}"/>
                </a:ext>
              </a:extLst>
            </p:cNvPr>
            <p:cNvSpPr/>
            <p:nvPr/>
          </p:nvSpPr>
          <p:spPr>
            <a:xfrm>
              <a:off x="613447" y="5445601"/>
              <a:ext cx="1307941" cy="1215344"/>
            </a:xfrm>
            <a:prstGeom prst="flowChartPreparation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Imago" panose="02000500060000020004" pitchFamily="2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D936F5-5B4C-4137-8E6A-D29F74290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889200" y="5616000"/>
              <a:ext cx="826211" cy="829215"/>
            </a:xfrm>
            <a:prstGeom prst="rect">
              <a:avLst/>
            </a:prstGeom>
          </p:spPr>
        </p:pic>
      </p:grpSp>
      <p:sp>
        <p:nvSpPr>
          <p:cNvPr id="27" name="Title 2">
            <a:extLst>
              <a:ext uri="{FF2B5EF4-FFF2-40B4-BE49-F238E27FC236}">
                <a16:creationId xmlns:a16="http://schemas.microsoft.com/office/drawing/2014/main" id="{2D62F095-28A5-194C-A74D-6E50A5DBE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19" y="17807"/>
            <a:ext cx="10830982" cy="100584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18453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1E7B71B-398A-4A27-98B0-72D288B93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045557"/>
              </p:ext>
            </p:extLst>
          </p:nvPr>
        </p:nvGraphicFramePr>
        <p:xfrm>
          <a:off x="2299964" y="4663120"/>
          <a:ext cx="7175761" cy="1554160"/>
        </p:xfrm>
        <a:graphic>
          <a:graphicData uri="http://schemas.openxmlformats.org/drawingml/2006/table">
            <a:tbl>
              <a:tblPr bandRow="1"/>
              <a:tblGrid>
                <a:gridCol w="2810657">
                  <a:extLst>
                    <a:ext uri="{9D8B030D-6E8A-4147-A177-3AD203B41FA5}">
                      <a16:colId xmlns:a16="http://schemas.microsoft.com/office/drawing/2014/main" val="3471318360"/>
                    </a:ext>
                  </a:extLst>
                </a:gridCol>
                <a:gridCol w="2160199">
                  <a:extLst>
                    <a:ext uri="{9D8B030D-6E8A-4147-A177-3AD203B41FA5}">
                      <a16:colId xmlns:a16="http://schemas.microsoft.com/office/drawing/2014/main" val="211121745"/>
                    </a:ext>
                  </a:extLst>
                </a:gridCol>
                <a:gridCol w="2204905">
                  <a:extLst>
                    <a:ext uri="{9D8B030D-6E8A-4147-A177-3AD203B41FA5}">
                      <a16:colId xmlns:a16="http://schemas.microsoft.com/office/drawing/2014/main" val="3145224501"/>
                    </a:ext>
                  </a:extLst>
                </a:gridCol>
              </a:tblGrid>
              <a:tr h="54832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endParaRPr lang="cs-CZ" sz="1400" b="1" noProof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cap="none" noProof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Atezo+CnP</a:t>
                      </a:r>
                      <a:endParaRPr lang="cs-CZ" sz="1400" b="1" noProof="0">
                        <a:solidFill>
                          <a:srgbClr val="3953A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cap="none" noProof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(n=220)</a:t>
                      </a:r>
                      <a:endParaRPr lang="cs-CZ" sz="1400" b="1" i="0" u="none" strike="noStrike" cap="none" noProof="0">
                        <a:solidFill>
                          <a:srgbClr val="3953A4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CnP</a:t>
                      </a:r>
                      <a:endParaRPr lang="cs-CZ" sz="1400" b="1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</a:t>
                      </a:r>
                      <a:r>
                        <a:rPr lang="cs-CZ" sz="1400" b="1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r>
                        <a:rPr lang="cs-CZ" sz="1400" b="1" u="none" strike="noStrike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cs-CZ" sz="1400" b="1" i="0" u="none" strike="noStrike" cap="none" noProof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21900" marR="121900" marT="60800" marB="6080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04182"/>
                  </a:ext>
                </a:extLst>
              </a:tr>
              <a:tr h="33528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cs-CZ" sz="1400" b="1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Medián DOR, </a:t>
                      </a:r>
                      <a:r>
                        <a:rPr lang="cs-CZ" sz="1400" b="1" noProof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měs</a:t>
                      </a:r>
                      <a:r>
                        <a:rPr lang="cs-CZ" sz="1400" b="1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1400" b="1" baseline="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8,4 (6,9; 11,8)</a:t>
                      </a:r>
                    </a:p>
                  </a:txBody>
                  <a:tcPr marL="127564" marR="121920" marT="0" marB="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6,1 (5,5; 7,9)</a:t>
                      </a:r>
                    </a:p>
                  </a:txBody>
                  <a:tcPr marL="127564" marR="121920" marT="0" marB="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3211"/>
                  </a:ext>
                </a:extLst>
              </a:tr>
              <a:tr h="33528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cs-CZ" sz="1400" b="1" i="0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cs-CZ" sz="1400" b="1" i="1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400" b="1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hodota (stratifikovaná)</a:t>
                      </a:r>
                      <a:r>
                        <a:rPr lang="cs-CZ" sz="1400" b="1" baseline="30000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cs-CZ" sz="1400" b="1" noProof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0,0004</a:t>
                      </a:r>
                    </a:p>
                  </a:txBody>
                  <a:tcPr marL="127564" marR="121920" marT="0" marB="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n-US" sz="1050" b="1" u="none" strike="noStrike" kern="1200" cap="non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673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475386"/>
                  </a:ext>
                </a:extLst>
              </a:tr>
              <a:tr h="33528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cs-CZ" sz="1400" b="1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Průběžná odpověď, n (%)</a:t>
                      </a:r>
                    </a:p>
                  </a:txBody>
                  <a:tcPr marL="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>
                          <a:solidFill>
                            <a:srgbClr val="3953A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 (36,8)</a:t>
                      </a:r>
                    </a:p>
                  </a:txBody>
                  <a:tcPr marL="127564" marR="121920" marT="0" marB="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cs-CZ" sz="1400" b="1" u="none" strike="noStrike" kern="1200" cap="none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(19,4)</a:t>
                      </a:r>
                    </a:p>
                  </a:txBody>
                  <a:tcPr marL="127564" marR="121920" marT="0" marB="0" anchor="ctr">
                    <a:lnL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451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0C38A75-C390-4662-ACB8-4FC0693F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5" y="-98317"/>
            <a:ext cx="10943169" cy="828776"/>
          </a:xfrm>
        </p:spPr>
        <p:txBody>
          <a:bodyPr/>
          <a:lstStyle/>
          <a:p>
            <a:r>
              <a:rPr lang="cs-CZ" altLang="zh-CN" sz="2800" dirty="0">
                <a:solidFill>
                  <a:schemeClr val="tx1"/>
                </a:solidFill>
              </a:rPr>
              <a:t>ORR a DOR byly </a:t>
            </a:r>
            <a:r>
              <a:rPr lang="cs-CZ" altLang="zh-CN" sz="2800" dirty="0" smtClean="0">
                <a:solidFill>
                  <a:schemeClr val="tx1"/>
                </a:solidFill>
              </a:rPr>
              <a:t>lepší </a:t>
            </a:r>
            <a:r>
              <a:rPr lang="cs-CZ" altLang="zh-CN" sz="2800" dirty="0">
                <a:solidFill>
                  <a:schemeClr val="tx1"/>
                </a:solidFill>
              </a:rPr>
              <a:t>v rameni A vs. rameno B (ITT-WT)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5C0318-C01F-4902-804B-DB9824B90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4421" y="6195831"/>
            <a:ext cx="7422300" cy="431800"/>
          </a:xfrm>
        </p:spPr>
        <p:txBody>
          <a:bodyPr/>
          <a:lstStyle/>
          <a:p>
            <a:r>
              <a:rPr lang="cs-CZ" sz="1000" dirty="0"/>
              <a:t>Počet chybějících nebo nehodnotitelných případů byl 42 (9,4%) v rameni </a:t>
            </a:r>
            <a:r>
              <a:rPr lang="cs-CZ" sz="1000" dirty="0" err="1"/>
              <a:t>atezo</a:t>
            </a:r>
            <a:r>
              <a:rPr lang="cs-CZ" sz="1000" dirty="0"/>
              <a:t> + </a:t>
            </a:r>
            <a:r>
              <a:rPr lang="cs-CZ" sz="1000" dirty="0" err="1"/>
              <a:t>CnP</a:t>
            </a:r>
            <a:r>
              <a:rPr lang="cs-CZ" sz="1000" dirty="0"/>
              <a:t> a 27 (11,9%) v rameni </a:t>
            </a:r>
            <a:r>
              <a:rPr lang="cs-CZ" sz="1000" dirty="0" err="1"/>
              <a:t>CnP</a:t>
            </a:r>
            <a:r>
              <a:rPr lang="cs-CZ" sz="1000" dirty="0"/>
              <a:t> </a:t>
            </a:r>
          </a:p>
          <a:p>
            <a:r>
              <a:rPr lang="cs-CZ" sz="1000" dirty="0"/>
              <a:t>*Pouze pro popisné účely.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483928" y="6297431"/>
            <a:ext cx="5471584" cy="431800"/>
          </a:xfrm>
        </p:spPr>
        <p:txBody>
          <a:bodyPr/>
          <a:lstStyle/>
          <a:p>
            <a:r>
              <a:rPr lang="cs-CZ" sz="800" dirty="0" err="1"/>
              <a:t>Cappuzzo</a:t>
            </a:r>
            <a:r>
              <a:rPr lang="cs-CZ" sz="800" dirty="0"/>
              <a:t>, et al. ESMO 2018 (</a:t>
            </a:r>
            <a:r>
              <a:rPr lang="cs-CZ" sz="800" dirty="0" err="1"/>
              <a:t>Abs</a:t>
            </a:r>
            <a:r>
              <a:rPr lang="cs-CZ" sz="800" dirty="0"/>
              <a:t> LBA53)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1ADA33-FCB1-464D-BC34-7B935001E3F5}"/>
              </a:ext>
            </a:extLst>
          </p:cNvPr>
          <p:cNvGrpSpPr/>
          <p:nvPr/>
        </p:nvGrpSpPr>
        <p:grpSpPr>
          <a:xfrm>
            <a:off x="334434" y="1016000"/>
            <a:ext cx="11864695" cy="3991595"/>
            <a:chOff x="250825" y="1028367"/>
            <a:chExt cx="8898521" cy="3080414"/>
          </a:xfrm>
        </p:grpSpPr>
        <p:graphicFrame>
          <p:nvGraphicFramePr>
            <p:cNvPr id="30" name="Content Placeholder 10">
              <a:extLst>
                <a:ext uri="{FF2B5EF4-FFF2-40B4-BE49-F238E27FC236}">
                  <a16:creationId xmlns:a16="http://schemas.microsoft.com/office/drawing/2014/main" id="{E6808DE8-BC3F-4BCF-A467-CBDA7233415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16106534"/>
                </p:ext>
              </p:extLst>
            </p:nvPr>
          </p:nvGraphicFramePr>
          <p:xfrm>
            <a:off x="250825" y="1028367"/>
            <a:ext cx="8610601" cy="30804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2BD72F-B68A-4BF6-A9B5-D5523190C39C}"/>
                </a:ext>
              </a:extLst>
            </p:cNvPr>
            <p:cNvSpPr txBox="1"/>
            <p:nvPr/>
          </p:nvSpPr>
          <p:spPr>
            <a:xfrm>
              <a:off x="826665" y="3407331"/>
              <a:ext cx="886237" cy="24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4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n=220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D5B97E-2919-4F3F-8A79-821E1EA06492}"/>
                </a:ext>
              </a:extLst>
            </p:cNvPr>
            <p:cNvSpPr txBox="1"/>
            <p:nvPr/>
          </p:nvSpPr>
          <p:spPr>
            <a:xfrm>
              <a:off x="1382247" y="3407331"/>
              <a:ext cx="886237" cy="24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4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n=72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4E1C76-C2E2-499E-AA58-F7B77711A019}"/>
                </a:ext>
              </a:extLst>
            </p:cNvPr>
            <p:cNvSpPr txBox="1"/>
            <p:nvPr/>
          </p:nvSpPr>
          <p:spPr>
            <a:xfrm>
              <a:off x="2497983" y="3398929"/>
              <a:ext cx="886237" cy="24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4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AD2D11-3FCB-469D-B150-FCA417D659BB}"/>
                </a:ext>
              </a:extLst>
            </p:cNvPr>
            <p:cNvSpPr txBox="1"/>
            <p:nvPr/>
          </p:nvSpPr>
          <p:spPr>
            <a:xfrm>
              <a:off x="3073823" y="3390527"/>
              <a:ext cx="886237" cy="24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4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FB0C34-F147-4F72-AC29-ECE54E18601F}"/>
                </a:ext>
              </a:extLst>
            </p:cNvPr>
            <p:cNvSpPr txBox="1"/>
            <p:nvPr/>
          </p:nvSpPr>
          <p:spPr>
            <a:xfrm>
              <a:off x="4205245" y="3394832"/>
              <a:ext cx="886237" cy="24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4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n=209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C33A6C-4D07-43A3-96CD-93C1C00B1E19}"/>
                </a:ext>
              </a:extLst>
            </p:cNvPr>
            <p:cNvSpPr txBox="1"/>
            <p:nvPr/>
          </p:nvSpPr>
          <p:spPr>
            <a:xfrm>
              <a:off x="4745141" y="3386431"/>
              <a:ext cx="886237" cy="24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4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n=69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65D9DC3-5FB2-43BF-A084-33CD45847B9C}"/>
                </a:ext>
              </a:extLst>
            </p:cNvPr>
            <p:cNvSpPr txBox="1"/>
            <p:nvPr/>
          </p:nvSpPr>
          <p:spPr>
            <a:xfrm>
              <a:off x="5877832" y="3390724"/>
              <a:ext cx="886237" cy="24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4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n=136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597CB6F-DF12-4764-AAA2-624576C098BC}"/>
                </a:ext>
              </a:extLst>
            </p:cNvPr>
            <p:cNvSpPr txBox="1"/>
            <p:nvPr/>
          </p:nvSpPr>
          <p:spPr>
            <a:xfrm>
              <a:off x="6467883" y="3378434"/>
              <a:ext cx="886237" cy="24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4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n=86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6301C94-E0C8-48D2-81C0-3E0321355CA2}"/>
                </a:ext>
              </a:extLst>
            </p:cNvPr>
            <p:cNvSpPr txBox="1"/>
            <p:nvPr/>
          </p:nvSpPr>
          <p:spPr>
            <a:xfrm>
              <a:off x="7572201" y="3390724"/>
              <a:ext cx="886237" cy="24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4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n=49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615F8E-BF8A-4514-8DA7-8D5341A73F5A}"/>
                </a:ext>
              </a:extLst>
            </p:cNvPr>
            <p:cNvSpPr txBox="1"/>
            <p:nvPr/>
          </p:nvSpPr>
          <p:spPr>
            <a:xfrm>
              <a:off x="8156430" y="3399125"/>
              <a:ext cx="886237" cy="24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cs-CZ" sz="1467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n=41</a:t>
              </a:r>
            </a:p>
          </p:txBody>
        </p:sp>
        <p:sp>
          <p:nvSpPr>
            <p:cNvPr id="41" name="TextBox 1">
              <a:extLst>
                <a:ext uri="{FF2B5EF4-FFF2-40B4-BE49-F238E27FC236}">
                  <a16:creationId xmlns:a16="http://schemas.microsoft.com/office/drawing/2014/main" id="{7640C885-DA78-46D9-958A-5BA08B4CFB85}"/>
                </a:ext>
              </a:extLst>
            </p:cNvPr>
            <p:cNvSpPr txBox="1"/>
            <p:nvPr/>
          </p:nvSpPr>
          <p:spPr>
            <a:xfrm>
              <a:off x="678237" y="3578649"/>
              <a:ext cx="1655431" cy="24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cs-CZ" sz="1467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ORR</a:t>
              </a:r>
            </a:p>
          </p:txBody>
        </p:sp>
        <p:sp>
          <p:nvSpPr>
            <p:cNvPr id="42" name="TextBox 1">
              <a:extLst>
                <a:ext uri="{FF2B5EF4-FFF2-40B4-BE49-F238E27FC236}">
                  <a16:creationId xmlns:a16="http://schemas.microsoft.com/office/drawing/2014/main" id="{A9A76A4C-F579-42B3-A2EE-29D0D8CF94D0}"/>
                </a:ext>
              </a:extLst>
            </p:cNvPr>
            <p:cNvSpPr txBox="1"/>
            <p:nvPr/>
          </p:nvSpPr>
          <p:spPr>
            <a:xfrm>
              <a:off x="2399790" y="3570248"/>
              <a:ext cx="1655431" cy="24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cs-CZ" sz="1467" b="1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</a:t>
              </a:r>
            </a:p>
          </p:txBody>
        </p:sp>
        <p:sp>
          <p:nvSpPr>
            <p:cNvPr id="43" name="TextBox 1">
              <a:extLst>
                <a:ext uri="{FF2B5EF4-FFF2-40B4-BE49-F238E27FC236}">
                  <a16:creationId xmlns:a16="http://schemas.microsoft.com/office/drawing/2014/main" id="{4AB93FE8-51B1-4671-8EF1-6F3310B0D660}"/>
                </a:ext>
              </a:extLst>
            </p:cNvPr>
            <p:cNvSpPr txBox="1"/>
            <p:nvPr/>
          </p:nvSpPr>
          <p:spPr>
            <a:xfrm>
              <a:off x="4150382" y="3587198"/>
              <a:ext cx="1655431" cy="24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cs-CZ" sz="1467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</a:t>
              </a:r>
            </a:p>
          </p:txBody>
        </p:sp>
        <p:sp>
          <p:nvSpPr>
            <p:cNvPr id="44" name="TextBox 1">
              <a:extLst>
                <a:ext uri="{FF2B5EF4-FFF2-40B4-BE49-F238E27FC236}">
                  <a16:creationId xmlns:a16="http://schemas.microsoft.com/office/drawing/2014/main" id="{BCF9800C-D40C-474A-87D1-EDA9311FF8E6}"/>
                </a:ext>
              </a:extLst>
            </p:cNvPr>
            <p:cNvSpPr txBox="1"/>
            <p:nvPr/>
          </p:nvSpPr>
          <p:spPr>
            <a:xfrm>
              <a:off x="5776774" y="3570056"/>
              <a:ext cx="1655431" cy="24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cs-CZ" sz="1467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SD</a:t>
              </a:r>
            </a:p>
          </p:txBody>
        </p:sp>
        <p:sp>
          <p:nvSpPr>
            <p:cNvPr id="45" name="TextBox 1">
              <a:extLst>
                <a:ext uri="{FF2B5EF4-FFF2-40B4-BE49-F238E27FC236}">
                  <a16:creationId xmlns:a16="http://schemas.microsoft.com/office/drawing/2014/main" id="{E71D1446-C6BD-4FBE-8409-A490CAEA8768}"/>
                </a:ext>
              </a:extLst>
            </p:cNvPr>
            <p:cNvSpPr txBox="1"/>
            <p:nvPr/>
          </p:nvSpPr>
          <p:spPr>
            <a:xfrm>
              <a:off x="7493915" y="3561847"/>
              <a:ext cx="1655431" cy="24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585">
                <a:defRPr/>
              </a:pPr>
              <a:r>
                <a:rPr lang="cs-CZ" sz="1467" b="1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76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88" y="238948"/>
            <a:ext cx="10943169" cy="828776"/>
          </a:xfrm>
        </p:spPr>
        <p:txBody>
          <a:bodyPr>
            <a:noAutofit/>
          </a:bodyPr>
          <a:lstStyle/>
          <a:p>
            <a:r>
              <a:rPr lang="cs-CZ" sz="2600" dirty="0" err="1">
                <a:solidFill>
                  <a:schemeClr val="tx1"/>
                </a:solidFill>
              </a:rPr>
              <a:t>Atezolizumab</a:t>
            </a:r>
            <a:r>
              <a:rPr lang="cs-CZ" sz="2600" dirty="0">
                <a:solidFill>
                  <a:schemeClr val="tx1"/>
                </a:solidFill>
              </a:rPr>
              <a:t> + </a:t>
            </a:r>
            <a:r>
              <a:rPr lang="cs-CZ" sz="2600" dirty="0" err="1">
                <a:solidFill>
                  <a:schemeClr val="tx1"/>
                </a:solidFill>
              </a:rPr>
              <a:t>karboplatina</a:t>
            </a:r>
            <a:r>
              <a:rPr lang="cs-CZ" sz="2600" dirty="0">
                <a:solidFill>
                  <a:schemeClr val="tx1"/>
                </a:solidFill>
              </a:rPr>
              <a:t> + </a:t>
            </a:r>
            <a:r>
              <a:rPr lang="cs-CZ" sz="2600" dirty="0" err="1" smtClean="0">
                <a:solidFill>
                  <a:schemeClr val="tx1"/>
                </a:solidFill>
              </a:rPr>
              <a:t>nab-paklitaxel</a:t>
            </a:r>
            <a:r>
              <a:rPr lang="cs-CZ" sz="2600" dirty="0" smtClean="0">
                <a:solidFill>
                  <a:schemeClr val="tx1"/>
                </a:solidFill>
              </a:rPr>
              <a:t> </a:t>
            </a:r>
            <a:r>
              <a:rPr lang="cs-CZ" sz="2600" dirty="0">
                <a:solidFill>
                  <a:schemeClr val="tx1"/>
                </a:solidFill>
              </a:rPr>
              <a:t>byl dobře tolerován, bezpečnostní profil byl konzistentní se známými bezpečnostními profily jednotlivých látek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73064" y="6354822"/>
            <a:ext cx="7666528" cy="431800"/>
          </a:xfrm>
        </p:spPr>
        <p:txBody>
          <a:bodyPr/>
          <a:lstStyle/>
          <a:p>
            <a:r>
              <a:rPr lang="cs-CZ" sz="800" dirty="0"/>
              <a:t>Data jsou n (%) nebo medián (rozmezí); bezpečnostní data jsou zahrnuta pro rameno </a:t>
            </a:r>
            <a:r>
              <a:rPr lang="cs-CZ" sz="800" dirty="0" err="1"/>
              <a:t>CnP</a:t>
            </a:r>
            <a:r>
              <a:rPr lang="cs-CZ" sz="800" dirty="0"/>
              <a:t> pro pacienty až </a:t>
            </a:r>
            <a:r>
              <a:rPr lang="cs-CZ" sz="800" dirty="0" smtClean="0"/>
              <a:t>do </a:t>
            </a:r>
            <a:r>
              <a:rPr lang="cs-CZ" sz="800" dirty="0" err="1" smtClean="0"/>
              <a:t>cross-over</a:t>
            </a:r>
            <a:endParaRPr lang="cs-CZ" sz="800" dirty="0" smtClean="0"/>
          </a:p>
          <a:p>
            <a:r>
              <a:rPr lang="cs-CZ" sz="800" dirty="0" smtClean="0"/>
              <a:t>49/232 </a:t>
            </a:r>
            <a:r>
              <a:rPr lang="cs-CZ" sz="800" dirty="0"/>
              <a:t>pacientů léčených </a:t>
            </a:r>
            <a:r>
              <a:rPr lang="cs-CZ" sz="800" dirty="0" err="1"/>
              <a:t>CnP</a:t>
            </a:r>
            <a:r>
              <a:rPr lang="cs-CZ" sz="800" dirty="0"/>
              <a:t> dostalo jako udržovací </a:t>
            </a:r>
            <a:r>
              <a:rPr lang="cs-CZ" sz="800" dirty="0" smtClean="0"/>
              <a:t>léčbu </a:t>
            </a:r>
            <a:r>
              <a:rPr lang="cs-CZ" sz="800" dirty="0" err="1"/>
              <a:t>pemetrexed</a:t>
            </a:r>
            <a:r>
              <a:rPr lang="cs-CZ" sz="800" dirty="0"/>
              <a:t> </a:t>
            </a:r>
          </a:p>
          <a:p>
            <a:r>
              <a:rPr lang="cs-CZ" sz="800" dirty="0"/>
              <a:t>*Související s jakoukoliv léčbou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530109" y="6343613"/>
            <a:ext cx="5471584" cy="431800"/>
          </a:xfrm>
        </p:spPr>
        <p:txBody>
          <a:bodyPr/>
          <a:lstStyle/>
          <a:p>
            <a:r>
              <a:rPr lang="cs-CZ" sz="800" dirty="0" err="1"/>
              <a:t>Cappuzzo</a:t>
            </a:r>
            <a:r>
              <a:rPr lang="cs-CZ" sz="800" dirty="0"/>
              <a:t>, et al. ESMO 2018 (</a:t>
            </a:r>
            <a:r>
              <a:rPr lang="cs-CZ" sz="800" dirty="0" err="1"/>
              <a:t>Abs</a:t>
            </a:r>
            <a:r>
              <a:rPr lang="cs-CZ" sz="800" dirty="0"/>
              <a:t> LBA53)</a:t>
            </a:r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F407C842-5541-432E-8844-726086E049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850685"/>
              </p:ext>
            </p:extLst>
          </p:nvPr>
        </p:nvGraphicFramePr>
        <p:xfrm>
          <a:off x="367210" y="1295400"/>
          <a:ext cx="11476446" cy="5035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44040">
                  <a:extLst>
                    <a:ext uri="{9D8B030D-6E8A-4147-A177-3AD203B41FA5}">
                      <a16:colId xmlns:a16="http://schemas.microsoft.com/office/drawing/2014/main" val="1085045286"/>
                    </a:ext>
                  </a:extLst>
                </a:gridCol>
                <a:gridCol w="2516203">
                  <a:extLst>
                    <a:ext uri="{9D8B030D-6E8A-4147-A177-3AD203B41FA5}">
                      <a16:colId xmlns:a16="http://schemas.microsoft.com/office/drawing/2014/main" val="561718461"/>
                    </a:ext>
                  </a:extLst>
                </a:gridCol>
                <a:gridCol w="2516203">
                  <a:extLst>
                    <a:ext uri="{9D8B030D-6E8A-4147-A177-3AD203B41FA5}">
                      <a16:colId xmlns:a16="http://schemas.microsoft.com/office/drawing/2014/main" val="825732795"/>
                    </a:ext>
                  </a:extLst>
                </a:gridCol>
              </a:tblGrid>
              <a:tr h="407669">
                <a:tc>
                  <a:txBody>
                    <a:bodyPr/>
                    <a:lstStyle/>
                    <a:p>
                      <a:endParaRPr lang="cs-CZ" sz="1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ctr"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noProof="0">
                          <a:solidFill>
                            <a:srgbClr val="424C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 + CnP</a:t>
                      </a:r>
                      <a:br>
                        <a:rPr lang="cs-CZ" sz="1500" b="1" noProof="0">
                          <a:solidFill>
                            <a:srgbClr val="424C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500" b="1" noProof="0">
                          <a:solidFill>
                            <a:srgbClr val="424C9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(n=473)</a:t>
                      </a:r>
                    </a:p>
                  </a:txBody>
                  <a:tcPr marL="60960" marR="60960" marT="60960" marB="60960" anchor="ctr"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1" noProof="0">
                          <a:solidFill>
                            <a:srgbClr val="EC24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CnP</a:t>
                      </a:r>
                      <a:br>
                        <a:rPr lang="cs-CZ" sz="1500" b="1" noProof="0">
                          <a:solidFill>
                            <a:srgbClr val="EC24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500" b="1" noProof="0">
                          <a:solidFill>
                            <a:srgbClr val="EC241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(n=232)</a:t>
                      </a:r>
                    </a:p>
                  </a:txBody>
                  <a:tcPr marL="60960" marR="60960" marT="60960" marB="60960" anchor="ctr"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311396"/>
                  </a:ext>
                </a:extLst>
              </a:tr>
              <a:tr h="1166368">
                <a:tc>
                  <a:txBody>
                    <a:bodyPr/>
                    <a:lstStyle/>
                    <a:p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Trvání</a:t>
                      </a:r>
                      <a:r>
                        <a:rPr lang="cs-CZ" sz="15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léčby</a:t>
                      </a:r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medián (rozmezí), </a:t>
                      </a:r>
                      <a:r>
                        <a:rPr lang="cs-CZ" sz="15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měs</a:t>
                      </a:r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Nab-paklitaxel</a:t>
                      </a:r>
                      <a:r>
                        <a:rPr lang="cs-CZ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/>
                      <a:r>
                        <a:rPr lang="cs-CZ" sz="15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Karboplatina</a:t>
                      </a:r>
                      <a:endParaRPr lang="cs-CZ" sz="1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/>
                      <a:r>
                        <a:rPr lang="cs-CZ" sz="15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Atezolizumab</a:t>
                      </a:r>
                      <a:endParaRPr lang="cs-CZ" sz="1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/>
                      <a:r>
                        <a:rPr lang="cs-CZ" sz="15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Pemetrexed</a:t>
                      </a:r>
                      <a:endParaRPr lang="cs-CZ" sz="15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24384" marB="24384" anchor="ctr"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5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 (0–7)</a:t>
                      </a:r>
                    </a:p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 (0–6)</a:t>
                      </a:r>
                    </a:p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 (0–32)</a:t>
                      </a:r>
                    </a:p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121920" marR="121920" marT="24384" marB="24384" anchor="ctr"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500" b="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 (0–5)</a:t>
                      </a:r>
                    </a:p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 (0–5)</a:t>
                      </a:r>
                    </a:p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 (0–16)</a:t>
                      </a:r>
                    </a:p>
                  </a:txBody>
                  <a:tcPr marL="121920" marR="121920" marT="24384" marB="24384" anchor="ctr"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938169"/>
                  </a:ext>
                </a:extLst>
              </a:tr>
              <a:tr h="719328">
                <a:tc>
                  <a:txBody>
                    <a:bodyPr/>
                    <a:lstStyle/>
                    <a:p>
                      <a:r>
                        <a:rPr lang="cs-CZ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Všechny NÚ, </a:t>
                      </a:r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  <a:p>
                      <a:pPr lvl="1"/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Stupeň 3–4</a:t>
                      </a:r>
                    </a:p>
                    <a:p>
                      <a:pPr lvl="1"/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Stupeň 5</a:t>
                      </a:r>
                    </a:p>
                  </a:txBody>
                  <a:tcPr marL="121920" marR="121920" marT="24384" marB="243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 (99,6%)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381 (80,5%)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(5,3%)</a:t>
                      </a:r>
                    </a:p>
                  </a:txBody>
                  <a:tcPr marL="125084" marR="119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(99,1%)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164 (70,7%)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(5,6%)</a:t>
                      </a:r>
                    </a:p>
                  </a:txBody>
                  <a:tcPr marL="125084" marR="119548" marT="0" marB="0" anchor="ctr"/>
                </a:tc>
                <a:extLst>
                  <a:ext uri="{0D108BD9-81ED-4DB2-BD59-A6C34878D82A}">
                    <a16:rowId xmlns:a16="http://schemas.microsoft.com/office/drawing/2014/main" val="541900843"/>
                  </a:ext>
                </a:extLst>
              </a:tr>
              <a:tr h="719328">
                <a:tc>
                  <a:txBody>
                    <a:bodyPr/>
                    <a:lstStyle/>
                    <a:p>
                      <a:pPr lvl="0"/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léčbou související</a:t>
                      </a:r>
                      <a:r>
                        <a:rPr lang="cs-CZ" sz="15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5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</a:t>
                      </a:r>
                      <a:r>
                        <a:rPr lang="cs-CZ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r>
                        <a:rPr lang="cs-CZ" sz="1500" baseline="30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lvl="1"/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Stupeň 3–4</a:t>
                      </a:r>
                    </a:p>
                    <a:p>
                      <a:pPr lvl="1"/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Stupeň 5</a:t>
                      </a:r>
                    </a:p>
                  </a:txBody>
                  <a:tcPr marL="121920" marR="121920" marT="24384" marB="24384" anchor="ctr"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 (96,2%)</a:t>
                      </a:r>
                    </a:p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 (73,2%)</a:t>
                      </a:r>
                    </a:p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(1,7%) </a:t>
                      </a:r>
                    </a:p>
                  </a:txBody>
                  <a:tcPr marL="121920" marR="121920" marT="24384" marB="24384" anchor="ctr"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(92,7%)</a:t>
                      </a:r>
                    </a:p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(60,3%)</a:t>
                      </a:r>
                    </a:p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(0,4%)</a:t>
                      </a:r>
                    </a:p>
                  </a:txBody>
                  <a:tcPr marL="121920" marR="121920" marT="24384" marB="24384" anchor="ctr">
                    <a:solidFill>
                      <a:srgbClr val="CC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915608"/>
                  </a:ext>
                </a:extLst>
              </a:tr>
              <a:tr h="495808">
                <a:tc>
                  <a:txBody>
                    <a:bodyPr/>
                    <a:lstStyle/>
                    <a:p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Závažné</a:t>
                      </a:r>
                      <a:r>
                        <a:rPr lang="cs-CZ" sz="15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5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</a:t>
                      </a:r>
                      <a:r>
                        <a:rPr lang="cs-CZ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 </a:t>
                      </a:r>
                    </a:p>
                    <a:p>
                      <a:pPr lvl="1"/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léčbou související</a:t>
                      </a:r>
                      <a:r>
                        <a:rPr lang="cs-CZ" sz="15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závažné </a:t>
                      </a:r>
                      <a:r>
                        <a:rPr lang="cs-CZ" sz="1500" baseline="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</a:t>
                      </a:r>
                      <a:r>
                        <a:rPr lang="cs-CZ" sz="1500" baseline="300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cs-CZ" sz="1500" baseline="30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24384" marB="2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(50,7%)</a:t>
                      </a:r>
                    </a:p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(23,7%)</a:t>
                      </a:r>
                    </a:p>
                  </a:txBody>
                  <a:tcPr marL="121920" marR="121920" marT="24384" marB="243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(37,9%)</a:t>
                      </a:r>
                    </a:p>
                    <a:p>
                      <a:pPr algn="ctr"/>
                      <a:r>
                        <a:rPr lang="cs-CZ" sz="15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(12,9%)</a:t>
                      </a:r>
                    </a:p>
                  </a:txBody>
                  <a:tcPr marL="121920" marR="121920" marT="24384" marB="24384" anchor="ctr"/>
                </a:tc>
                <a:extLst>
                  <a:ext uri="{0D108BD9-81ED-4DB2-BD59-A6C34878D82A}">
                    <a16:rowId xmlns:a16="http://schemas.microsoft.com/office/drawing/2014/main" val="3312800579"/>
                  </a:ext>
                </a:extLst>
              </a:tr>
              <a:tr h="719328">
                <a:tc>
                  <a:txBody>
                    <a:bodyPr/>
                    <a:lstStyle/>
                    <a:p>
                      <a:pPr lvl="0"/>
                      <a:r>
                        <a:rPr lang="cs-CZ" sz="15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léčbou související závažné </a:t>
                      </a:r>
                      <a:r>
                        <a:rPr lang="cs-CZ" sz="15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 </a:t>
                      </a:r>
                      <a:r>
                        <a:rPr lang="cs-CZ" sz="15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zvláštního zájmu</a:t>
                      </a:r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</a:p>
                    <a:p>
                      <a:pPr lvl="1"/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Stupeň 3–4</a:t>
                      </a:r>
                    </a:p>
                    <a:p>
                      <a:pPr lvl="1"/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Stupeň 5</a:t>
                      </a:r>
                    </a:p>
                  </a:txBody>
                  <a:tcPr marL="121920" marR="121920" marT="24384" marB="24384" anchor="ctr"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 (35,5%) </a:t>
                      </a:r>
                    </a:p>
                    <a:p>
                      <a:pPr algn="ctr"/>
                      <a:r>
                        <a:rPr lang="cs-CZ" sz="15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(5,1%)</a:t>
                      </a:r>
                      <a:br>
                        <a:rPr lang="cs-CZ" sz="15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5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(0,6%)</a:t>
                      </a:r>
                    </a:p>
                  </a:txBody>
                  <a:tcPr marL="121920" marR="121920" marT="24384" marB="24384" anchor="ctr"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(14,7%)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(2,6%)</a:t>
                      </a:r>
                      <a:br>
                        <a:rPr lang="cs-CZ" sz="15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500" b="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20" marR="121920" marT="24384" marB="24384" anchor="ctr">
                    <a:solidFill>
                      <a:srgbClr val="CC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32814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r>
                        <a:rPr lang="cs-CZ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 </a:t>
                      </a:r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vedoucí</a:t>
                      </a:r>
                      <a:r>
                        <a:rPr lang="cs-CZ" sz="15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 ukončení jakékoliv léčby</a:t>
                      </a:r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 </a:t>
                      </a:r>
                      <a:endParaRPr lang="cs-CZ" sz="15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24384" marB="243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(26,4%)</a:t>
                      </a:r>
                      <a:endParaRPr lang="cs-CZ" sz="1500" b="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084" marR="119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(22,0%)</a:t>
                      </a:r>
                      <a:endParaRPr lang="cs-CZ" sz="1500" b="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084" marR="119548" marT="0" marB="0" anchor="ctr"/>
                </a:tc>
                <a:extLst>
                  <a:ext uri="{0D108BD9-81ED-4DB2-BD59-A6C34878D82A}">
                    <a16:rowId xmlns:a16="http://schemas.microsoft.com/office/drawing/2014/main" val="638344194"/>
                  </a:ext>
                </a:extLst>
              </a:tr>
              <a:tr h="272288">
                <a:tc>
                  <a:txBody>
                    <a:bodyPr/>
                    <a:lstStyle/>
                    <a:p>
                      <a:r>
                        <a:rPr lang="cs-CZ" sz="15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 </a:t>
                      </a:r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vedoucí</a:t>
                      </a:r>
                      <a:r>
                        <a:rPr lang="cs-CZ" sz="15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 přerušení dávek nebo k jejich úpravě</a:t>
                      </a:r>
                      <a:r>
                        <a:rPr lang="cs-CZ" sz="15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 </a:t>
                      </a:r>
                      <a:endParaRPr lang="cs-CZ" sz="15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24384" marB="24384" anchor="ctr"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 (85,0%)</a:t>
                      </a:r>
                      <a:endParaRPr lang="cs-CZ" sz="1500" b="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084" marR="119548" marT="0" marB="0" anchor="ctr"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500" b="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 (80,2%)</a:t>
                      </a:r>
                      <a:endParaRPr lang="cs-CZ" sz="1500" b="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084" marR="119548" marT="0" marB="0" anchor="ctr"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632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00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72017" y="165619"/>
            <a:ext cx="10943169" cy="828776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Výskyt s </a:t>
            </a:r>
            <a:r>
              <a:rPr lang="cs-CZ" sz="2800" dirty="0" smtClean="0">
                <a:solidFill>
                  <a:schemeClr val="tx1"/>
                </a:solidFill>
              </a:rPr>
              <a:t>imunitně podmíněných nežádoucích účinků je </a:t>
            </a:r>
            <a:r>
              <a:rPr lang="cs-CZ" sz="2800" dirty="0">
                <a:solidFill>
                  <a:schemeClr val="tx1"/>
                </a:solidFill>
              </a:rPr>
              <a:t>konzistentní </a:t>
            </a:r>
            <a:r>
              <a:rPr lang="cs-CZ" sz="2800" dirty="0" smtClean="0">
                <a:solidFill>
                  <a:schemeClr val="tx1"/>
                </a:solidFill>
              </a:rPr>
              <a:t/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800" dirty="0" smtClean="0">
                <a:solidFill>
                  <a:schemeClr val="tx1"/>
                </a:solidFill>
              </a:rPr>
              <a:t>s </a:t>
            </a:r>
            <a:r>
              <a:rPr lang="cs-CZ" sz="2800" dirty="0">
                <a:solidFill>
                  <a:schemeClr val="tx1"/>
                </a:solidFill>
              </a:rPr>
              <a:t>těmi pozorovanými </a:t>
            </a:r>
            <a:r>
              <a:rPr lang="cs-CZ" sz="2800" dirty="0" smtClean="0">
                <a:solidFill>
                  <a:schemeClr val="tx1"/>
                </a:solidFill>
              </a:rPr>
              <a:t>u </a:t>
            </a:r>
            <a:r>
              <a:rPr lang="cs-CZ" sz="2800" dirty="0" err="1">
                <a:solidFill>
                  <a:schemeClr val="tx1"/>
                </a:solidFill>
              </a:rPr>
              <a:t>monoterapie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atezolizumabem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56564" y="4976631"/>
            <a:ext cx="6650706" cy="431800"/>
          </a:xfrm>
        </p:spPr>
        <p:txBody>
          <a:bodyPr/>
          <a:lstStyle/>
          <a:p>
            <a:r>
              <a:rPr lang="cs-CZ" sz="800" dirty="0"/>
              <a:t>Data jsou n (%); bezpečnostní data jsou zahrnuta pro rameno </a:t>
            </a:r>
            <a:r>
              <a:rPr lang="cs-CZ" sz="800" dirty="0" err="1"/>
              <a:t>CnP</a:t>
            </a:r>
            <a:r>
              <a:rPr lang="cs-CZ" sz="800" dirty="0"/>
              <a:t> pro pacienty až do </a:t>
            </a:r>
            <a:r>
              <a:rPr lang="cs-CZ" sz="800" dirty="0" err="1" smtClean="0"/>
              <a:t>cross-over</a:t>
            </a:r>
            <a:endParaRPr lang="cs-CZ" sz="800" dirty="0"/>
          </a:p>
          <a:p>
            <a:r>
              <a:rPr lang="cs-CZ" sz="800" dirty="0"/>
              <a:t>*Dva případy stupně 5; </a:t>
            </a:r>
            <a:r>
              <a:rPr lang="cs-CZ" sz="800" baseline="30000" dirty="0"/>
              <a:t>‡</a:t>
            </a:r>
            <a:r>
              <a:rPr lang="cs-CZ" sz="800" dirty="0"/>
              <a:t>Jeden případ stupně 5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548582" y="6334376"/>
            <a:ext cx="5471584" cy="431800"/>
          </a:xfrm>
        </p:spPr>
        <p:txBody>
          <a:bodyPr/>
          <a:lstStyle/>
          <a:p>
            <a:r>
              <a:rPr lang="cs-CZ" sz="800" dirty="0" err="1"/>
              <a:t>Cappuzzo</a:t>
            </a:r>
            <a:r>
              <a:rPr lang="cs-CZ" sz="800" dirty="0"/>
              <a:t>, et al. ESMO 2018 (</a:t>
            </a:r>
            <a:r>
              <a:rPr lang="cs-CZ" sz="800" dirty="0" err="1"/>
              <a:t>Abs</a:t>
            </a:r>
            <a:r>
              <a:rPr lang="cs-CZ" sz="800" dirty="0"/>
              <a:t> LBA53)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05258AA-8BFC-474B-B025-E217DD77D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97655"/>
              </p:ext>
            </p:extLst>
          </p:nvPr>
        </p:nvGraphicFramePr>
        <p:xfrm>
          <a:off x="355598" y="1123949"/>
          <a:ext cx="11480807" cy="3983998"/>
        </p:xfrm>
        <a:graphic>
          <a:graphicData uri="http://schemas.openxmlformats.org/drawingml/2006/table">
            <a:tbl>
              <a:tblPr/>
              <a:tblGrid>
                <a:gridCol w="2877537">
                  <a:extLst>
                    <a:ext uri="{9D8B030D-6E8A-4147-A177-3AD203B41FA5}">
                      <a16:colId xmlns:a16="http://schemas.microsoft.com/office/drawing/2014/main" val="2114789034"/>
                    </a:ext>
                  </a:extLst>
                </a:gridCol>
                <a:gridCol w="2341756">
                  <a:extLst>
                    <a:ext uri="{9D8B030D-6E8A-4147-A177-3AD203B41FA5}">
                      <a16:colId xmlns:a16="http://schemas.microsoft.com/office/drawing/2014/main" val="964653678"/>
                    </a:ext>
                  </a:extLst>
                </a:gridCol>
                <a:gridCol w="1959879">
                  <a:extLst>
                    <a:ext uri="{9D8B030D-6E8A-4147-A177-3AD203B41FA5}">
                      <a16:colId xmlns:a16="http://schemas.microsoft.com/office/drawing/2014/main" val="3428133075"/>
                    </a:ext>
                  </a:extLst>
                </a:gridCol>
                <a:gridCol w="2376147">
                  <a:extLst>
                    <a:ext uri="{9D8B030D-6E8A-4147-A177-3AD203B41FA5}">
                      <a16:colId xmlns:a16="http://schemas.microsoft.com/office/drawing/2014/main" val="3677558530"/>
                    </a:ext>
                  </a:extLst>
                </a:gridCol>
                <a:gridCol w="1925488">
                  <a:extLst>
                    <a:ext uri="{9D8B030D-6E8A-4147-A177-3AD203B41FA5}">
                      <a16:colId xmlns:a16="http://schemas.microsoft.com/office/drawing/2014/main" val="49164407"/>
                    </a:ext>
                  </a:extLst>
                </a:gridCol>
              </a:tblGrid>
              <a:tr h="2951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cs-CZ" sz="1600" noProof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b="1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Všechny</a:t>
                      </a:r>
                      <a:r>
                        <a:rPr lang="cs-CZ" sz="1600" b="1" baseline="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stupně</a:t>
                      </a:r>
                      <a:endParaRPr lang="cs-CZ" sz="1600" b="1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b="1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Stupeň 3–4</a:t>
                      </a:r>
                    </a:p>
                  </a:txBody>
                  <a:tcPr marL="95673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EC241D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71755" marR="68580" marT="0" marB="0"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083591"/>
                  </a:ext>
                </a:extLst>
              </a:tr>
              <a:tr h="737777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indent="1397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cs-CZ" sz="1600" noProof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b="1" noProof="0">
                          <a:solidFill>
                            <a:srgbClr val="424C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 + CnP</a:t>
                      </a:r>
                      <a:br>
                        <a:rPr lang="cs-CZ" sz="1600" b="1" noProof="0">
                          <a:solidFill>
                            <a:srgbClr val="424C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1" kern="100" noProof="0">
                          <a:solidFill>
                            <a:srgbClr val="424C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(n=473)</a:t>
                      </a:r>
                      <a:endParaRPr lang="cs-CZ" sz="1600" b="1" noProof="0">
                        <a:solidFill>
                          <a:srgbClr val="424C9F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b="1" noProof="0">
                          <a:solidFill>
                            <a:srgbClr val="EC24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CnP</a:t>
                      </a:r>
                      <a:br>
                        <a:rPr lang="cs-CZ" sz="1600" b="1" noProof="0">
                          <a:solidFill>
                            <a:srgbClr val="EC24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1" kern="100" noProof="0">
                          <a:solidFill>
                            <a:srgbClr val="EC24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(n=232)</a:t>
                      </a:r>
                      <a:endParaRPr lang="cs-CZ" sz="1600" b="1" noProof="0">
                        <a:solidFill>
                          <a:srgbClr val="EC241D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b="1" noProof="0">
                          <a:solidFill>
                            <a:srgbClr val="424C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Atezo + CnP</a:t>
                      </a:r>
                      <a:br>
                        <a:rPr lang="cs-CZ" sz="1600" b="1" noProof="0">
                          <a:solidFill>
                            <a:srgbClr val="424C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1" kern="100" noProof="0">
                          <a:solidFill>
                            <a:srgbClr val="424C9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(n=473)</a:t>
                      </a:r>
                      <a:endParaRPr lang="cs-CZ" sz="1600" b="1" noProof="0">
                        <a:solidFill>
                          <a:srgbClr val="424C9F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b="1" noProof="0">
                          <a:solidFill>
                            <a:srgbClr val="EC24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CnP</a:t>
                      </a:r>
                      <a:br>
                        <a:rPr lang="cs-CZ" sz="1600" b="1" noProof="0">
                          <a:solidFill>
                            <a:srgbClr val="EC24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600" b="1" kern="100" noProof="0">
                          <a:solidFill>
                            <a:srgbClr val="EC241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(n=232)</a:t>
                      </a:r>
                      <a:endParaRPr lang="cs-CZ" sz="1600" b="1" noProof="0">
                        <a:solidFill>
                          <a:srgbClr val="EC241D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916473"/>
                  </a:ext>
                </a:extLst>
              </a:tr>
              <a:tr h="2951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indent="1397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kern="1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Hypotyreóza</a:t>
                      </a:r>
                      <a:endParaRPr lang="cs-CZ" sz="1600" noProof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kern="1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(14,8%)</a:t>
                      </a:r>
                      <a:endParaRPr lang="cs-CZ" sz="1600" noProof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(0,4%)</a:t>
                      </a:r>
                      <a:endParaRPr lang="cs-CZ" sz="1600" noProof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 (0,6%)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705779"/>
                  </a:ext>
                </a:extLst>
              </a:tr>
              <a:tr h="2951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kern="1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Pneumonitida</a:t>
                      </a:r>
                      <a:endParaRPr lang="cs-CZ" sz="1600" noProof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 (6,6%)</a:t>
                      </a:r>
                      <a:r>
                        <a:rPr lang="cs-CZ" sz="1600" kern="100" baseline="30000" noProof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cs-CZ" sz="1600" noProof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(1,3%)</a:t>
                      </a:r>
                      <a:r>
                        <a:rPr lang="cs-CZ" sz="1600" kern="1200" baseline="300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endParaRPr lang="cs-CZ" sz="1600" baseline="30000" noProof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cs-CZ" sz="1600" noProof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 (0,4%)</a:t>
                      </a:r>
                      <a:endParaRPr lang="cs-CZ" sz="1600" baseline="30000" noProof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813390"/>
                  </a:ext>
                </a:extLst>
              </a:tr>
              <a:tr h="2951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indent="1397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kern="1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Hypertyreóza</a:t>
                      </a:r>
                      <a:endParaRPr lang="cs-CZ" sz="1600" noProof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kern="1200" noProof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(4,9%)</a:t>
                      </a:r>
                      <a:endParaRPr lang="cs-CZ" sz="1600" noProof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 (0,4%)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 (0,2%)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703038"/>
                  </a:ext>
                </a:extLst>
              </a:tr>
              <a:tr h="2951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kern="1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Hepatitida (diagnóza)</a:t>
                      </a:r>
                      <a:endParaRPr lang="cs-CZ" sz="1600" noProof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8 (1,7%)</a:t>
                      </a:r>
                      <a:r>
                        <a:rPr lang="cs-CZ" sz="1600" baseline="300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b</a:t>
                      </a:r>
                      <a:endParaRPr lang="cs-CZ" sz="1600" noProof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 (1,3%)</a:t>
                      </a:r>
                      <a:endParaRPr lang="cs-CZ" sz="1600" baseline="30000" noProof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 (0,4%)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 (0,4%)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302200"/>
                  </a:ext>
                </a:extLst>
              </a:tr>
              <a:tr h="2951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indent="1397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kern="100" noProof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Nedostatečnost</a:t>
                      </a:r>
                      <a:r>
                        <a:rPr lang="cs-CZ" sz="1600" kern="100" baseline="0" noProof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nadledvin</a:t>
                      </a:r>
                      <a:endParaRPr lang="cs-CZ" sz="1600" noProof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7 (1,5%)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148377"/>
                  </a:ext>
                </a:extLst>
              </a:tr>
              <a:tr h="2951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kern="100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Kolitida</a:t>
                      </a:r>
                      <a:endParaRPr lang="cs-CZ" sz="1600" noProof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5 (1,1%)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 (0,4%)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5 (1,1%)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690628"/>
                  </a:ext>
                </a:extLst>
              </a:tr>
              <a:tr h="2951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indent="1397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kern="1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</a:t>
                      </a:r>
                      <a:r>
                        <a:rPr lang="cs-CZ" sz="1600" kern="100" noProof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mellitus</a:t>
                      </a:r>
                      <a:endParaRPr lang="cs-CZ" sz="1600" noProof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 (0,8%)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 (0,9%)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 (0,4%)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 (0,4%)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229048"/>
                  </a:ext>
                </a:extLst>
              </a:tr>
              <a:tr h="2951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indent="1397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kern="1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Meningoencefalitida</a:t>
                      </a:r>
                      <a:endParaRPr lang="cs-CZ" sz="1600" noProof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 (0,6%)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 (0,2%)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516690"/>
                  </a:ext>
                </a:extLst>
              </a:tr>
              <a:tr h="2951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kern="1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Pankreatitida</a:t>
                      </a:r>
                      <a:endParaRPr lang="cs-CZ" sz="1600" noProof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 (0,4%)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 (0,4%)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A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924910"/>
                  </a:ext>
                </a:extLst>
              </a:tr>
              <a:tr h="295111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indent="1397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kern="1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Guillain–Barré syndrom</a:t>
                      </a:r>
                      <a:endParaRPr lang="cs-CZ" sz="1600" noProof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1600" noProof="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6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24C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61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03" y="62814"/>
            <a:ext cx="10943169" cy="828776"/>
          </a:xfrm>
        </p:spPr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Závěr: </a:t>
            </a:r>
            <a:endParaRPr lang="cs-CZ" sz="2800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4417" y="5193472"/>
            <a:ext cx="10951632" cy="976208"/>
            <a:chOff x="468313" y="4100667"/>
            <a:chExt cx="8213724" cy="732156"/>
          </a:xfrm>
        </p:grpSpPr>
        <p:grpSp>
          <p:nvGrpSpPr>
            <p:cNvPr id="15" name="Group 14"/>
            <p:cNvGrpSpPr/>
            <p:nvPr/>
          </p:nvGrpSpPr>
          <p:grpSpPr>
            <a:xfrm>
              <a:off x="468313" y="4100667"/>
              <a:ext cx="8213724" cy="732156"/>
              <a:chOff x="468313" y="4100667"/>
              <a:chExt cx="8213724" cy="732156"/>
            </a:xfrm>
          </p:grpSpPr>
          <p:sp>
            <p:nvSpPr>
              <p:cNvPr id="34" name="Rounded Rectangle 42"/>
              <p:cNvSpPr/>
              <p:nvPr/>
            </p:nvSpPr>
            <p:spPr>
              <a:xfrm>
                <a:off x="747084" y="4142745"/>
                <a:ext cx="7934953" cy="648000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76000" tIns="0" rIns="0" bIns="0" rtlCol="0" anchor="ctr" anchorCtr="0"/>
              <a:lstStyle/>
              <a:p>
                <a:pPr defTabSz="914377"/>
                <a:r>
                  <a:rPr lang="cs-CZ" sz="1600" dirty="0" smtClean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Kombinace </a:t>
                </a:r>
                <a:r>
                  <a:rPr lang="cs-CZ" sz="1600" dirty="0" err="1" smtClean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atezolizumabu</a:t>
                </a:r>
                <a:r>
                  <a:rPr lang="cs-CZ" sz="1600" dirty="0" smtClean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 s chemoterapií </a:t>
                </a:r>
                <a:r>
                  <a:rPr lang="cs-CZ" sz="16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má </a:t>
                </a:r>
                <a:r>
                  <a:rPr lang="cs-CZ" sz="1600" dirty="0" smtClean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srovnatelný </a:t>
                </a:r>
                <a:r>
                  <a:rPr lang="cs-CZ" sz="16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bezpečnostní profil s </a:t>
                </a:r>
                <a:r>
                  <a:rPr lang="cs-CZ" sz="1600" dirty="0" smtClean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 nežádoucími účinky </a:t>
                </a:r>
              </a:p>
              <a:p>
                <a:pPr defTabSz="914377"/>
                <a:r>
                  <a:rPr lang="cs-CZ" sz="1600" dirty="0" smtClean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jednotlivých léků; </a:t>
                </a:r>
                <a:r>
                  <a:rPr lang="cs-CZ" sz="1600" dirty="0">
                    <a:solidFill>
                      <a:srgbClr val="FFFFFF"/>
                    </a:solidFill>
                    <a:latin typeface="Arial"/>
                    <a:cs typeface="Arial" panose="020B0604020202020204" pitchFamily="34" charset="0"/>
                  </a:rPr>
                  <a:t>nebyly identifikovány žádné nové bezpečnostní signály</a:t>
                </a: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468313" y="4100667"/>
                <a:ext cx="728523" cy="732156"/>
              </a:xfrm>
              <a:custGeom>
                <a:avLst/>
                <a:gdLst>
                  <a:gd name="T0" fmla="*/ 1285 w 2570"/>
                  <a:gd name="T1" fmla="*/ 0 h 2569"/>
                  <a:gd name="T2" fmla="*/ 1285 w 2570"/>
                  <a:gd name="T3" fmla="*/ 0 h 2569"/>
                  <a:gd name="T4" fmla="*/ 0 w 2570"/>
                  <a:gd name="T5" fmla="*/ 1284 h 2569"/>
                  <a:gd name="T6" fmla="*/ 1285 w 2570"/>
                  <a:gd name="T7" fmla="*/ 2569 h 2569"/>
                  <a:gd name="T8" fmla="*/ 2570 w 2570"/>
                  <a:gd name="T9" fmla="*/ 1284 h 2569"/>
                  <a:gd name="T10" fmla="*/ 1285 w 2570"/>
                  <a:gd name="T11" fmla="*/ 0 h 2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0" h="2569">
                    <a:moveTo>
                      <a:pt x="1285" y="0"/>
                    </a:moveTo>
                    <a:lnTo>
                      <a:pt x="1285" y="0"/>
                    </a:lnTo>
                    <a:cubicBezTo>
                      <a:pt x="575" y="0"/>
                      <a:pt x="0" y="574"/>
                      <a:pt x="0" y="1284"/>
                    </a:cubicBezTo>
                    <a:cubicBezTo>
                      <a:pt x="0" y="1994"/>
                      <a:pt x="575" y="2569"/>
                      <a:pt x="1285" y="2569"/>
                    </a:cubicBezTo>
                    <a:cubicBezTo>
                      <a:pt x="1995" y="2569"/>
                      <a:pt x="2570" y="1994"/>
                      <a:pt x="2570" y="1284"/>
                    </a:cubicBezTo>
                    <a:cubicBezTo>
                      <a:pt x="2570" y="574"/>
                      <a:pt x="1995" y="0"/>
                      <a:pt x="12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6CA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70">
                  <a:defRPr/>
                </a:pPr>
                <a:endParaRPr lang="cs-CZ">
                  <a:solidFill>
                    <a:srgbClr val="A2A2A2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98700" y="4237202"/>
              <a:ext cx="467749" cy="459086"/>
              <a:chOff x="598700" y="4138142"/>
              <a:chExt cx="467749" cy="459086"/>
            </a:xfrm>
          </p:grpSpPr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670162" y="4138142"/>
                <a:ext cx="326991" cy="268522"/>
              </a:xfrm>
              <a:custGeom>
                <a:avLst/>
                <a:gdLst>
                  <a:gd name="T0" fmla="*/ 85 w 171"/>
                  <a:gd name="T1" fmla="*/ 139 h 139"/>
                  <a:gd name="T2" fmla="*/ 71 w 171"/>
                  <a:gd name="T3" fmla="*/ 125 h 139"/>
                  <a:gd name="T4" fmla="*/ 29 w 171"/>
                  <a:gd name="T5" fmla="*/ 93 h 139"/>
                  <a:gd name="T6" fmla="*/ 5 w 171"/>
                  <a:gd name="T7" fmla="*/ 62 h 139"/>
                  <a:gd name="T8" fmla="*/ 17 w 171"/>
                  <a:gd name="T9" fmla="*/ 13 h 139"/>
                  <a:gd name="T10" fmla="*/ 41 w 171"/>
                  <a:gd name="T11" fmla="*/ 1 h 139"/>
                  <a:gd name="T12" fmla="*/ 82 w 171"/>
                  <a:gd name="T13" fmla="*/ 23 h 139"/>
                  <a:gd name="T14" fmla="*/ 85 w 171"/>
                  <a:gd name="T15" fmla="*/ 30 h 139"/>
                  <a:gd name="T16" fmla="*/ 86 w 171"/>
                  <a:gd name="T17" fmla="*/ 28 h 139"/>
                  <a:gd name="T18" fmla="*/ 123 w 171"/>
                  <a:gd name="T19" fmla="*/ 1 h 139"/>
                  <a:gd name="T20" fmla="*/ 165 w 171"/>
                  <a:gd name="T21" fmla="*/ 34 h 139"/>
                  <a:gd name="T22" fmla="*/ 151 w 171"/>
                  <a:gd name="T23" fmla="*/ 85 h 139"/>
                  <a:gd name="T24" fmla="*/ 141 w 171"/>
                  <a:gd name="T25" fmla="*/ 94 h 139"/>
                  <a:gd name="T26" fmla="*/ 85 w 171"/>
                  <a:gd name="T27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9">
                    <a:moveTo>
                      <a:pt x="85" y="139"/>
                    </a:moveTo>
                    <a:cubicBezTo>
                      <a:pt x="81" y="134"/>
                      <a:pt x="76" y="130"/>
                      <a:pt x="71" y="125"/>
                    </a:cubicBezTo>
                    <a:cubicBezTo>
                      <a:pt x="58" y="113"/>
                      <a:pt x="43" y="103"/>
                      <a:pt x="29" y="93"/>
                    </a:cubicBezTo>
                    <a:cubicBezTo>
                      <a:pt x="18" y="85"/>
                      <a:pt x="9" y="75"/>
                      <a:pt x="5" y="62"/>
                    </a:cubicBezTo>
                    <a:cubicBezTo>
                      <a:pt x="0" y="44"/>
                      <a:pt x="4" y="27"/>
                      <a:pt x="17" y="13"/>
                    </a:cubicBezTo>
                    <a:cubicBezTo>
                      <a:pt x="23" y="6"/>
                      <a:pt x="32" y="2"/>
                      <a:pt x="41" y="1"/>
                    </a:cubicBezTo>
                    <a:cubicBezTo>
                      <a:pt x="60" y="0"/>
                      <a:pt x="73" y="8"/>
                      <a:pt x="82" y="23"/>
                    </a:cubicBezTo>
                    <a:cubicBezTo>
                      <a:pt x="84" y="25"/>
                      <a:pt x="84" y="28"/>
                      <a:pt x="85" y="30"/>
                    </a:cubicBezTo>
                    <a:cubicBezTo>
                      <a:pt x="86" y="29"/>
                      <a:pt x="86" y="28"/>
                      <a:pt x="86" y="28"/>
                    </a:cubicBezTo>
                    <a:cubicBezTo>
                      <a:pt x="91" y="13"/>
                      <a:pt x="108" y="1"/>
                      <a:pt x="123" y="1"/>
                    </a:cubicBezTo>
                    <a:cubicBezTo>
                      <a:pt x="145" y="1"/>
                      <a:pt x="160" y="14"/>
                      <a:pt x="165" y="34"/>
                    </a:cubicBezTo>
                    <a:cubicBezTo>
                      <a:pt x="171" y="54"/>
                      <a:pt x="165" y="71"/>
                      <a:pt x="151" y="85"/>
                    </a:cubicBezTo>
                    <a:cubicBezTo>
                      <a:pt x="148" y="88"/>
                      <a:pt x="144" y="91"/>
                      <a:pt x="141" y="94"/>
                    </a:cubicBezTo>
                    <a:cubicBezTo>
                      <a:pt x="121" y="107"/>
                      <a:pt x="102" y="121"/>
                      <a:pt x="85" y="139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/>
                <a:endParaRPr lang="cs-CZ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8" name="Freeform 25"/>
              <p:cNvSpPr>
                <a:spLocks/>
              </p:cNvSpPr>
              <p:nvPr/>
            </p:nvSpPr>
            <p:spPr bwMode="auto">
              <a:xfrm>
                <a:off x="874802" y="4216100"/>
                <a:ext cx="191647" cy="381128"/>
              </a:xfrm>
              <a:custGeom>
                <a:avLst/>
                <a:gdLst>
                  <a:gd name="T0" fmla="*/ 70 w 100"/>
                  <a:gd name="T1" fmla="*/ 69 h 198"/>
                  <a:gd name="T2" fmla="*/ 74 w 100"/>
                  <a:gd name="T3" fmla="*/ 40 h 198"/>
                  <a:gd name="T4" fmla="*/ 77 w 100"/>
                  <a:gd name="T5" fmla="*/ 11 h 198"/>
                  <a:gd name="T6" fmla="*/ 89 w 100"/>
                  <a:gd name="T7" fmla="*/ 0 h 198"/>
                  <a:gd name="T8" fmla="*/ 100 w 100"/>
                  <a:gd name="T9" fmla="*/ 12 h 198"/>
                  <a:gd name="T10" fmla="*/ 100 w 100"/>
                  <a:gd name="T11" fmla="*/ 116 h 198"/>
                  <a:gd name="T12" fmla="*/ 95 w 100"/>
                  <a:gd name="T13" fmla="*/ 125 h 198"/>
                  <a:gd name="T14" fmla="*/ 66 w 100"/>
                  <a:gd name="T15" fmla="*/ 151 h 198"/>
                  <a:gd name="T16" fmla="*/ 55 w 100"/>
                  <a:gd name="T17" fmla="*/ 161 h 198"/>
                  <a:gd name="T18" fmla="*/ 48 w 100"/>
                  <a:gd name="T19" fmla="*/ 177 h 198"/>
                  <a:gd name="T20" fmla="*/ 48 w 100"/>
                  <a:gd name="T21" fmla="*/ 189 h 198"/>
                  <a:gd name="T22" fmla="*/ 40 w 100"/>
                  <a:gd name="T23" fmla="*/ 197 h 198"/>
                  <a:gd name="T24" fmla="*/ 8 w 100"/>
                  <a:gd name="T25" fmla="*/ 197 h 198"/>
                  <a:gd name="T26" fmla="*/ 0 w 100"/>
                  <a:gd name="T27" fmla="*/ 189 h 198"/>
                  <a:gd name="T28" fmla="*/ 0 w 100"/>
                  <a:gd name="T29" fmla="*/ 148 h 198"/>
                  <a:gd name="T30" fmla="*/ 9 w 100"/>
                  <a:gd name="T31" fmla="*/ 126 h 198"/>
                  <a:gd name="T32" fmla="*/ 61 w 100"/>
                  <a:gd name="T33" fmla="*/ 79 h 198"/>
                  <a:gd name="T34" fmla="*/ 77 w 100"/>
                  <a:gd name="T35" fmla="*/ 80 h 198"/>
                  <a:gd name="T36" fmla="*/ 76 w 100"/>
                  <a:gd name="T37" fmla="*/ 96 h 198"/>
                  <a:gd name="T38" fmla="*/ 40 w 100"/>
                  <a:gd name="T39" fmla="*/ 129 h 198"/>
                  <a:gd name="T40" fmla="*/ 38 w 100"/>
                  <a:gd name="T41" fmla="*/ 136 h 198"/>
                  <a:gd name="T42" fmla="*/ 44 w 100"/>
                  <a:gd name="T43" fmla="*/ 135 h 198"/>
                  <a:gd name="T44" fmla="*/ 81 w 100"/>
                  <a:gd name="T45" fmla="*/ 101 h 198"/>
                  <a:gd name="T46" fmla="*/ 87 w 100"/>
                  <a:gd name="T47" fmla="*/ 83 h 198"/>
                  <a:gd name="T48" fmla="*/ 73 w 100"/>
                  <a:gd name="T49" fmla="*/ 70 h 198"/>
                  <a:gd name="T50" fmla="*/ 70 w 100"/>
                  <a:gd name="T51" fmla="*/ 6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0" h="198">
                    <a:moveTo>
                      <a:pt x="70" y="69"/>
                    </a:moveTo>
                    <a:cubicBezTo>
                      <a:pt x="72" y="59"/>
                      <a:pt x="73" y="49"/>
                      <a:pt x="74" y="40"/>
                    </a:cubicBezTo>
                    <a:cubicBezTo>
                      <a:pt x="75" y="30"/>
                      <a:pt x="76" y="20"/>
                      <a:pt x="77" y="11"/>
                    </a:cubicBezTo>
                    <a:cubicBezTo>
                      <a:pt x="78" y="5"/>
                      <a:pt x="83" y="0"/>
                      <a:pt x="89" y="0"/>
                    </a:cubicBezTo>
                    <a:cubicBezTo>
                      <a:pt x="96" y="1"/>
                      <a:pt x="100" y="5"/>
                      <a:pt x="100" y="12"/>
                    </a:cubicBezTo>
                    <a:cubicBezTo>
                      <a:pt x="100" y="47"/>
                      <a:pt x="100" y="81"/>
                      <a:pt x="100" y="116"/>
                    </a:cubicBezTo>
                    <a:cubicBezTo>
                      <a:pt x="100" y="120"/>
                      <a:pt x="98" y="122"/>
                      <a:pt x="95" y="125"/>
                    </a:cubicBezTo>
                    <a:cubicBezTo>
                      <a:pt x="86" y="134"/>
                      <a:pt x="76" y="142"/>
                      <a:pt x="66" y="151"/>
                    </a:cubicBezTo>
                    <a:cubicBezTo>
                      <a:pt x="62" y="154"/>
                      <a:pt x="59" y="158"/>
                      <a:pt x="55" y="161"/>
                    </a:cubicBezTo>
                    <a:cubicBezTo>
                      <a:pt x="50" y="166"/>
                      <a:pt x="47" y="171"/>
                      <a:pt x="48" y="177"/>
                    </a:cubicBezTo>
                    <a:cubicBezTo>
                      <a:pt x="48" y="181"/>
                      <a:pt x="48" y="185"/>
                      <a:pt x="48" y="189"/>
                    </a:cubicBezTo>
                    <a:cubicBezTo>
                      <a:pt x="48" y="194"/>
                      <a:pt x="45" y="197"/>
                      <a:pt x="40" y="197"/>
                    </a:cubicBezTo>
                    <a:cubicBezTo>
                      <a:pt x="29" y="198"/>
                      <a:pt x="19" y="198"/>
                      <a:pt x="8" y="197"/>
                    </a:cubicBezTo>
                    <a:cubicBezTo>
                      <a:pt x="3" y="197"/>
                      <a:pt x="0" y="194"/>
                      <a:pt x="0" y="189"/>
                    </a:cubicBezTo>
                    <a:cubicBezTo>
                      <a:pt x="0" y="175"/>
                      <a:pt x="0" y="161"/>
                      <a:pt x="0" y="148"/>
                    </a:cubicBezTo>
                    <a:cubicBezTo>
                      <a:pt x="0" y="139"/>
                      <a:pt x="3" y="132"/>
                      <a:pt x="9" y="126"/>
                    </a:cubicBezTo>
                    <a:cubicBezTo>
                      <a:pt x="26" y="110"/>
                      <a:pt x="44" y="95"/>
                      <a:pt x="61" y="79"/>
                    </a:cubicBezTo>
                    <a:cubicBezTo>
                      <a:pt x="65" y="75"/>
                      <a:pt x="73" y="75"/>
                      <a:pt x="77" y="80"/>
                    </a:cubicBezTo>
                    <a:cubicBezTo>
                      <a:pt x="81" y="85"/>
                      <a:pt x="81" y="92"/>
                      <a:pt x="76" y="96"/>
                    </a:cubicBezTo>
                    <a:cubicBezTo>
                      <a:pt x="64" y="107"/>
                      <a:pt x="52" y="118"/>
                      <a:pt x="40" y="129"/>
                    </a:cubicBezTo>
                    <a:cubicBezTo>
                      <a:pt x="37" y="132"/>
                      <a:pt x="36" y="134"/>
                      <a:pt x="38" y="136"/>
                    </a:cubicBezTo>
                    <a:cubicBezTo>
                      <a:pt x="39" y="138"/>
                      <a:pt x="42" y="137"/>
                      <a:pt x="44" y="135"/>
                    </a:cubicBezTo>
                    <a:cubicBezTo>
                      <a:pt x="57" y="123"/>
                      <a:pt x="69" y="112"/>
                      <a:pt x="81" y="101"/>
                    </a:cubicBezTo>
                    <a:cubicBezTo>
                      <a:pt x="87" y="96"/>
                      <a:pt x="89" y="90"/>
                      <a:pt x="87" y="83"/>
                    </a:cubicBezTo>
                    <a:cubicBezTo>
                      <a:pt x="85" y="76"/>
                      <a:pt x="80" y="71"/>
                      <a:pt x="73" y="70"/>
                    </a:cubicBezTo>
                    <a:cubicBezTo>
                      <a:pt x="72" y="69"/>
                      <a:pt x="71" y="69"/>
                      <a:pt x="70" y="6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/>
                <a:endParaRPr lang="cs-CZ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598700" y="4213935"/>
                <a:ext cx="193813" cy="383293"/>
              </a:xfrm>
              <a:custGeom>
                <a:avLst/>
                <a:gdLst>
                  <a:gd name="T0" fmla="*/ 30 w 101"/>
                  <a:gd name="T1" fmla="*/ 70 h 199"/>
                  <a:gd name="T2" fmla="*/ 16 w 101"/>
                  <a:gd name="T3" fmla="*/ 79 h 199"/>
                  <a:gd name="T4" fmla="*/ 18 w 101"/>
                  <a:gd name="T5" fmla="*/ 101 h 199"/>
                  <a:gd name="T6" fmla="*/ 57 w 101"/>
                  <a:gd name="T7" fmla="*/ 137 h 199"/>
                  <a:gd name="T8" fmla="*/ 63 w 101"/>
                  <a:gd name="T9" fmla="*/ 137 h 199"/>
                  <a:gd name="T10" fmla="*/ 62 w 101"/>
                  <a:gd name="T11" fmla="*/ 131 h 199"/>
                  <a:gd name="T12" fmla="*/ 30 w 101"/>
                  <a:gd name="T13" fmla="*/ 102 h 199"/>
                  <a:gd name="T14" fmla="*/ 25 w 101"/>
                  <a:gd name="T15" fmla="*/ 97 h 199"/>
                  <a:gd name="T16" fmla="*/ 24 w 101"/>
                  <a:gd name="T17" fmla="*/ 81 h 199"/>
                  <a:gd name="T18" fmla="*/ 40 w 101"/>
                  <a:gd name="T19" fmla="*/ 81 h 199"/>
                  <a:gd name="T20" fmla="*/ 91 w 101"/>
                  <a:gd name="T21" fmla="*/ 127 h 199"/>
                  <a:gd name="T22" fmla="*/ 101 w 101"/>
                  <a:gd name="T23" fmla="*/ 149 h 199"/>
                  <a:gd name="T24" fmla="*/ 101 w 101"/>
                  <a:gd name="T25" fmla="*/ 189 h 199"/>
                  <a:gd name="T26" fmla="*/ 92 w 101"/>
                  <a:gd name="T27" fmla="*/ 198 h 199"/>
                  <a:gd name="T28" fmla="*/ 62 w 101"/>
                  <a:gd name="T29" fmla="*/ 198 h 199"/>
                  <a:gd name="T30" fmla="*/ 53 w 101"/>
                  <a:gd name="T31" fmla="*/ 189 h 199"/>
                  <a:gd name="T32" fmla="*/ 53 w 101"/>
                  <a:gd name="T33" fmla="*/ 178 h 199"/>
                  <a:gd name="T34" fmla="*/ 45 w 101"/>
                  <a:gd name="T35" fmla="*/ 162 h 199"/>
                  <a:gd name="T36" fmla="*/ 6 w 101"/>
                  <a:gd name="T37" fmla="*/ 127 h 199"/>
                  <a:gd name="T38" fmla="*/ 0 w 101"/>
                  <a:gd name="T39" fmla="*/ 114 h 199"/>
                  <a:gd name="T40" fmla="*/ 0 w 101"/>
                  <a:gd name="T41" fmla="*/ 13 h 199"/>
                  <a:gd name="T42" fmla="*/ 6 w 101"/>
                  <a:gd name="T43" fmla="*/ 3 h 199"/>
                  <a:gd name="T44" fmla="*/ 18 w 101"/>
                  <a:gd name="T45" fmla="*/ 3 h 199"/>
                  <a:gd name="T46" fmla="*/ 23 w 101"/>
                  <a:gd name="T47" fmla="*/ 11 h 199"/>
                  <a:gd name="T48" fmla="*/ 30 w 101"/>
                  <a:gd name="T49" fmla="*/ 69 h 199"/>
                  <a:gd name="T50" fmla="*/ 30 w 101"/>
                  <a:gd name="T51" fmla="*/ 7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1" h="199">
                    <a:moveTo>
                      <a:pt x="30" y="70"/>
                    </a:moveTo>
                    <a:cubicBezTo>
                      <a:pt x="24" y="71"/>
                      <a:pt x="19" y="74"/>
                      <a:pt x="16" y="79"/>
                    </a:cubicBezTo>
                    <a:cubicBezTo>
                      <a:pt x="11" y="86"/>
                      <a:pt x="12" y="96"/>
                      <a:pt x="18" y="101"/>
                    </a:cubicBezTo>
                    <a:cubicBezTo>
                      <a:pt x="31" y="113"/>
                      <a:pt x="44" y="125"/>
                      <a:pt x="57" y="137"/>
                    </a:cubicBezTo>
                    <a:cubicBezTo>
                      <a:pt x="59" y="138"/>
                      <a:pt x="61" y="138"/>
                      <a:pt x="63" y="137"/>
                    </a:cubicBezTo>
                    <a:cubicBezTo>
                      <a:pt x="64" y="135"/>
                      <a:pt x="64" y="133"/>
                      <a:pt x="62" y="131"/>
                    </a:cubicBezTo>
                    <a:cubicBezTo>
                      <a:pt x="51" y="122"/>
                      <a:pt x="41" y="112"/>
                      <a:pt x="30" y="102"/>
                    </a:cubicBezTo>
                    <a:cubicBezTo>
                      <a:pt x="28" y="101"/>
                      <a:pt x="26" y="99"/>
                      <a:pt x="25" y="97"/>
                    </a:cubicBezTo>
                    <a:cubicBezTo>
                      <a:pt x="19" y="92"/>
                      <a:pt x="19" y="86"/>
                      <a:pt x="24" y="81"/>
                    </a:cubicBezTo>
                    <a:cubicBezTo>
                      <a:pt x="28" y="76"/>
                      <a:pt x="35" y="76"/>
                      <a:pt x="40" y="81"/>
                    </a:cubicBezTo>
                    <a:cubicBezTo>
                      <a:pt x="57" y="96"/>
                      <a:pt x="74" y="111"/>
                      <a:pt x="91" y="127"/>
                    </a:cubicBezTo>
                    <a:cubicBezTo>
                      <a:pt x="97" y="133"/>
                      <a:pt x="101" y="140"/>
                      <a:pt x="101" y="149"/>
                    </a:cubicBezTo>
                    <a:cubicBezTo>
                      <a:pt x="100" y="163"/>
                      <a:pt x="101" y="176"/>
                      <a:pt x="101" y="189"/>
                    </a:cubicBezTo>
                    <a:cubicBezTo>
                      <a:pt x="101" y="195"/>
                      <a:pt x="97" y="198"/>
                      <a:pt x="92" y="198"/>
                    </a:cubicBezTo>
                    <a:cubicBezTo>
                      <a:pt x="82" y="199"/>
                      <a:pt x="72" y="199"/>
                      <a:pt x="62" y="198"/>
                    </a:cubicBezTo>
                    <a:cubicBezTo>
                      <a:pt x="56" y="198"/>
                      <a:pt x="53" y="195"/>
                      <a:pt x="53" y="189"/>
                    </a:cubicBezTo>
                    <a:cubicBezTo>
                      <a:pt x="53" y="186"/>
                      <a:pt x="53" y="182"/>
                      <a:pt x="53" y="178"/>
                    </a:cubicBezTo>
                    <a:cubicBezTo>
                      <a:pt x="53" y="172"/>
                      <a:pt x="50" y="166"/>
                      <a:pt x="45" y="162"/>
                    </a:cubicBezTo>
                    <a:cubicBezTo>
                      <a:pt x="32" y="150"/>
                      <a:pt x="19" y="138"/>
                      <a:pt x="6" y="127"/>
                    </a:cubicBezTo>
                    <a:cubicBezTo>
                      <a:pt x="2" y="123"/>
                      <a:pt x="0" y="120"/>
                      <a:pt x="0" y="114"/>
                    </a:cubicBezTo>
                    <a:cubicBezTo>
                      <a:pt x="0" y="80"/>
                      <a:pt x="0" y="47"/>
                      <a:pt x="0" y="13"/>
                    </a:cubicBezTo>
                    <a:cubicBezTo>
                      <a:pt x="0" y="8"/>
                      <a:pt x="2" y="5"/>
                      <a:pt x="6" y="3"/>
                    </a:cubicBezTo>
                    <a:cubicBezTo>
                      <a:pt x="10" y="0"/>
                      <a:pt x="14" y="1"/>
                      <a:pt x="18" y="3"/>
                    </a:cubicBezTo>
                    <a:cubicBezTo>
                      <a:pt x="21" y="5"/>
                      <a:pt x="23" y="8"/>
                      <a:pt x="23" y="11"/>
                    </a:cubicBezTo>
                    <a:cubicBezTo>
                      <a:pt x="25" y="31"/>
                      <a:pt x="28" y="50"/>
                      <a:pt x="30" y="69"/>
                    </a:cubicBezTo>
                    <a:cubicBezTo>
                      <a:pt x="30" y="70"/>
                      <a:pt x="30" y="70"/>
                      <a:pt x="30" y="7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54"/>
                <a:endParaRPr lang="cs-CZ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623392" y="2149335"/>
            <a:ext cx="10951632" cy="976208"/>
            <a:chOff x="467544" y="1711238"/>
            <a:chExt cx="8213724" cy="732156"/>
          </a:xfrm>
        </p:grpSpPr>
        <p:grpSp>
          <p:nvGrpSpPr>
            <p:cNvPr id="17" name="Group 16"/>
            <p:cNvGrpSpPr/>
            <p:nvPr/>
          </p:nvGrpSpPr>
          <p:grpSpPr>
            <a:xfrm>
              <a:off x="467544" y="1711238"/>
              <a:ext cx="8213724" cy="732156"/>
              <a:chOff x="467544" y="1711238"/>
              <a:chExt cx="8213724" cy="732156"/>
            </a:xfrm>
          </p:grpSpPr>
          <p:sp>
            <p:nvSpPr>
              <p:cNvPr id="30" name="Rounded Rectangle 42"/>
              <p:cNvSpPr/>
              <p:nvPr/>
            </p:nvSpPr>
            <p:spPr>
              <a:xfrm>
                <a:off x="746315" y="1753316"/>
                <a:ext cx="7934953" cy="648000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76000" tIns="0" rIns="0" bIns="0" rtlCol="0" anchor="ctr" anchorCtr="0"/>
              <a:lstStyle/>
              <a:p>
                <a:pPr defTabSz="914377"/>
                <a:r>
                  <a:rPr lang="cs-CZ" sz="1600" dirty="0">
                    <a:solidFill>
                      <a:srgbClr val="FFFFFF"/>
                    </a:solidFill>
                  </a:rPr>
                  <a:t>IMpower130 prokázala statisticky významný a klinicky relevantní přínos v </a:t>
                </a:r>
                <a:r>
                  <a:rPr lang="cs-CZ" sz="1600" dirty="0" smtClean="0">
                    <a:solidFill>
                      <a:srgbClr val="FFFFFF"/>
                    </a:solidFill>
                  </a:rPr>
                  <a:t>OS přidáním</a:t>
                </a:r>
              </a:p>
              <a:p>
                <a:pPr defTabSz="914377"/>
                <a:r>
                  <a:rPr lang="cs-CZ" sz="1600" dirty="0" err="1" smtClean="0">
                    <a:solidFill>
                      <a:srgbClr val="FFFFFF"/>
                    </a:solidFill>
                  </a:rPr>
                  <a:t>atezolizumab</a:t>
                </a:r>
                <a:r>
                  <a:rPr lang="cs-CZ" sz="1600" dirty="0" err="1">
                    <a:solidFill>
                      <a:srgbClr val="FFFFFF"/>
                    </a:solidFill>
                  </a:rPr>
                  <a:t>u</a:t>
                </a:r>
                <a:r>
                  <a:rPr lang="cs-CZ" sz="1600" dirty="0" smtClean="0">
                    <a:solidFill>
                      <a:srgbClr val="FFFFFF"/>
                    </a:solidFill>
                  </a:rPr>
                  <a:t> </a:t>
                </a:r>
                <a:r>
                  <a:rPr lang="cs-CZ" sz="1600" dirty="0">
                    <a:solidFill>
                      <a:srgbClr val="FFFFFF"/>
                    </a:solidFill>
                  </a:rPr>
                  <a:t>ke </a:t>
                </a:r>
                <a:r>
                  <a:rPr lang="cs-CZ" sz="1600" dirty="0" err="1">
                    <a:solidFill>
                      <a:srgbClr val="FFFFFF"/>
                    </a:solidFill>
                  </a:rPr>
                  <a:t>karboplatině</a:t>
                </a:r>
                <a:r>
                  <a:rPr lang="cs-CZ" sz="1600" dirty="0">
                    <a:solidFill>
                      <a:srgbClr val="FFFFFF"/>
                    </a:solidFill>
                  </a:rPr>
                  <a:t> + </a:t>
                </a:r>
                <a:r>
                  <a:rPr lang="cs-CZ" sz="1600" dirty="0" err="1" smtClean="0">
                    <a:solidFill>
                      <a:srgbClr val="FFFFFF"/>
                    </a:solidFill>
                  </a:rPr>
                  <a:t>nab-paklitaxelu</a:t>
                </a:r>
                <a:r>
                  <a:rPr lang="cs-CZ" sz="1600" dirty="0">
                    <a:solidFill>
                      <a:srgbClr val="FFFFFF"/>
                    </a:solidFill>
                  </a:rPr>
                  <a:t>, </a:t>
                </a:r>
                <a:r>
                  <a:rPr lang="cs-CZ" sz="1600" dirty="0" smtClean="0">
                    <a:solidFill>
                      <a:srgbClr val="FFFFFF"/>
                    </a:solidFill>
                  </a:rPr>
                  <a:t>a to i navzdory </a:t>
                </a:r>
                <a:r>
                  <a:rPr lang="cs-CZ" sz="1600" dirty="0">
                    <a:solidFill>
                      <a:srgbClr val="FFFFFF"/>
                    </a:solidFill>
                  </a:rPr>
                  <a:t>vysoké míře </a:t>
                </a:r>
                <a:r>
                  <a:rPr lang="cs-CZ" sz="1600" dirty="0" err="1" smtClean="0">
                    <a:solidFill>
                      <a:srgbClr val="FFFFFF"/>
                    </a:solidFill>
                  </a:rPr>
                  <a:t>cross-over</a:t>
                </a:r>
                <a:endParaRPr lang="cs-CZ" sz="16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467544" y="1711238"/>
                <a:ext cx="728523" cy="732156"/>
              </a:xfrm>
              <a:custGeom>
                <a:avLst/>
                <a:gdLst>
                  <a:gd name="T0" fmla="*/ 1285 w 2570"/>
                  <a:gd name="T1" fmla="*/ 0 h 2569"/>
                  <a:gd name="T2" fmla="*/ 1285 w 2570"/>
                  <a:gd name="T3" fmla="*/ 0 h 2569"/>
                  <a:gd name="T4" fmla="*/ 0 w 2570"/>
                  <a:gd name="T5" fmla="*/ 1284 h 2569"/>
                  <a:gd name="T6" fmla="*/ 1285 w 2570"/>
                  <a:gd name="T7" fmla="*/ 2569 h 2569"/>
                  <a:gd name="T8" fmla="*/ 2570 w 2570"/>
                  <a:gd name="T9" fmla="*/ 1284 h 2569"/>
                  <a:gd name="T10" fmla="*/ 1285 w 2570"/>
                  <a:gd name="T11" fmla="*/ 0 h 2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0" h="2569">
                    <a:moveTo>
                      <a:pt x="1285" y="0"/>
                    </a:moveTo>
                    <a:lnTo>
                      <a:pt x="1285" y="0"/>
                    </a:lnTo>
                    <a:cubicBezTo>
                      <a:pt x="575" y="0"/>
                      <a:pt x="0" y="574"/>
                      <a:pt x="0" y="1284"/>
                    </a:cubicBezTo>
                    <a:cubicBezTo>
                      <a:pt x="0" y="1994"/>
                      <a:pt x="575" y="2569"/>
                      <a:pt x="1285" y="2569"/>
                    </a:cubicBezTo>
                    <a:cubicBezTo>
                      <a:pt x="1995" y="2569"/>
                      <a:pt x="2570" y="1994"/>
                      <a:pt x="2570" y="1284"/>
                    </a:cubicBezTo>
                    <a:cubicBezTo>
                      <a:pt x="2570" y="574"/>
                      <a:pt x="1995" y="0"/>
                      <a:pt x="12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6CA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70">
                  <a:defRPr/>
                </a:pPr>
                <a:endParaRPr lang="cs-CZ">
                  <a:solidFill>
                    <a:srgbClr val="A2A2A2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588126" y="1874810"/>
              <a:ext cx="487358" cy="405013"/>
            </a:xfrm>
            <a:custGeom>
              <a:avLst/>
              <a:gdLst>
                <a:gd name="T0" fmla="*/ 216 w 240"/>
                <a:gd name="T1" fmla="*/ 96 h 192"/>
                <a:gd name="T2" fmla="*/ 120 w 240"/>
                <a:gd name="T3" fmla="*/ 0 h 192"/>
                <a:gd name="T4" fmla="*/ 54 w 240"/>
                <a:gd name="T5" fmla="*/ 26 h 192"/>
                <a:gd name="T6" fmla="*/ 76 w 240"/>
                <a:gd name="T7" fmla="*/ 55 h 192"/>
                <a:gd name="T8" fmla="*/ 120 w 240"/>
                <a:gd name="T9" fmla="*/ 36 h 192"/>
                <a:gd name="T10" fmla="*/ 180 w 240"/>
                <a:gd name="T11" fmla="*/ 96 h 192"/>
                <a:gd name="T12" fmla="*/ 156 w 240"/>
                <a:gd name="T13" fmla="*/ 96 h 192"/>
                <a:gd name="T14" fmla="*/ 198 w 240"/>
                <a:gd name="T15" fmla="*/ 152 h 192"/>
                <a:gd name="T16" fmla="*/ 240 w 240"/>
                <a:gd name="T17" fmla="*/ 96 h 192"/>
                <a:gd name="T18" fmla="*/ 216 w 240"/>
                <a:gd name="T19" fmla="*/ 96 h 192"/>
                <a:gd name="T20" fmla="*/ 120 w 240"/>
                <a:gd name="T21" fmla="*/ 156 h 192"/>
                <a:gd name="T22" fmla="*/ 60 w 240"/>
                <a:gd name="T23" fmla="*/ 96 h 192"/>
                <a:gd name="T24" fmla="*/ 84 w 240"/>
                <a:gd name="T25" fmla="*/ 96 h 192"/>
                <a:gd name="T26" fmla="*/ 42 w 240"/>
                <a:gd name="T27" fmla="*/ 40 h 192"/>
                <a:gd name="T28" fmla="*/ 0 w 240"/>
                <a:gd name="T29" fmla="*/ 96 h 192"/>
                <a:gd name="T30" fmla="*/ 24 w 240"/>
                <a:gd name="T31" fmla="*/ 96 h 192"/>
                <a:gd name="T32" fmla="*/ 120 w 240"/>
                <a:gd name="T33" fmla="*/ 192 h 192"/>
                <a:gd name="T34" fmla="*/ 186 w 240"/>
                <a:gd name="T35" fmla="*/ 166 h 192"/>
                <a:gd name="T36" fmla="*/ 164 w 240"/>
                <a:gd name="T37" fmla="*/ 137 h 192"/>
                <a:gd name="T38" fmla="*/ 120 w 240"/>
                <a:gd name="T39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92">
                  <a:moveTo>
                    <a:pt x="216" y="96"/>
                  </a:moveTo>
                  <a:cubicBezTo>
                    <a:pt x="216" y="43"/>
                    <a:pt x="173" y="0"/>
                    <a:pt x="120" y="0"/>
                  </a:cubicBezTo>
                  <a:cubicBezTo>
                    <a:pt x="94" y="0"/>
                    <a:pt x="71" y="10"/>
                    <a:pt x="54" y="26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87" y="43"/>
                    <a:pt x="103" y="36"/>
                    <a:pt x="120" y="36"/>
                  </a:cubicBezTo>
                  <a:cubicBezTo>
                    <a:pt x="153" y="36"/>
                    <a:pt x="180" y="63"/>
                    <a:pt x="180" y="96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240" y="96"/>
                    <a:pt x="240" y="96"/>
                    <a:pt x="240" y="96"/>
                  </a:cubicBezTo>
                  <a:lnTo>
                    <a:pt x="216" y="96"/>
                  </a:lnTo>
                  <a:close/>
                  <a:moveTo>
                    <a:pt x="120" y="156"/>
                  </a:moveTo>
                  <a:cubicBezTo>
                    <a:pt x="87" y="156"/>
                    <a:pt x="60" y="129"/>
                    <a:pt x="60" y="96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149"/>
                    <a:pt x="67" y="192"/>
                    <a:pt x="120" y="192"/>
                  </a:cubicBezTo>
                  <a:cubicBezTo>
                    <a:pt x="146" y="192"/>
                    <a:pt x="169" y="182"/>
                    <a:pt x="186" y="166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53" y="149"/>
                    <a:pt x="137" y="156"/>
                    <a:pt x="120" y="1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cs-CZ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5952" y="1134623"/>
            <a:ext cx="10951632" cy="976208"/>
            <a:chOff x="461964" y="914762"/>
            <a:chExt cx="8213724" cy="732156"/>
          </a:xfrm>
        </p:grpSpPr>
        <p:grpSp>
          <p:nvGrpSpPr>
            <p:cNvPr id="19" name="Group 18"/>
            <p:cNvGrpSpPr/>
            <p:nvPr/>
          </p:nvGrpSpPr>
          <p:grpSpPr>
            <a:xfrm>
              <a:off x="461964" y="914762"/>
              <a:ext cx="8213724" cy="732156"/>
              <a:chOff x="461964" y="914762"/>
              <a:chExt cx="8213724" cy="732156"/>
            </a:xfrm>
          </p:grpSpPr>
          <p:sp>
            <p:nvSpPr>
              <p:cNvPr id="27" name="Rounded Rectangle 42"/>
              <p:cNvSpPr/>
              <p:nvPr/>
            </p:nvSpPr>
            <p:spPr>
              <a:xfrm>
                <a:off x="740735" y="956840"/>
                <a:ext cx="7934953" cy="648000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76000" tIns="0" rIns="0" bIns="0" rtlCol="0" anchor="ctr" anchorCtr="0"/>
              <a:lstStyle/>
              <a:p>
                <a:pPr defTabSz="914377">
                  <a:lnSpc>
                    <a:spcPct val="120000"/>
                  </a:lnSpc>
                </a:pPr>
                <a:r>
                  <a:rPr lang="cs-CZ" sz="1600" dirty="0">
                    <a:solidFill>
                      <a:srgbClr val="FFFFFF"/>
                    </a:solidFill>
                    <a:latin typeface="Arial"/>
                    <a:cs typeface="Arial"/>
                  </a:rPr>
                  <a:t>IMpower130 </a:t>
                </a:r>
                <a:r>
                  <a:rPr lang="cs-CZ" sz="160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je </a:t>
                </a:r>
                <a:r>
                  <a:rPr lang="cs-CZ" sz="1600" dirty="0">
                    <a:solidFill>
                      <a:srgbClr val="FFFFFF"/>
                    </a:solidFill>
                    <a:latin typeface="Arial"/>
                    <a:cs typeface="Arial"/>
                  </a:rPr>
                  <a:t>studie fáze </a:t>
                </a:r>
                <a:r>
                  <a:rPr lang="cs-CZ" sz="160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III, která nabízí další léčebnou modalitu pomocí kombinace protinádorové </a:t>
                </a:r>
              </a:p>
              <a:p>
                <a:pPr defTabSz="914377">
                  <a:lnSpc>
                    <a:spcPct val="120000"/>
                  </a:lnSpc>
                </a:pPr>
                <a:r>
                  <a:rPr lang="cs-CZ" sz="160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imunoterapie s chemoterapií u pacientů v 1L </a:t>
                </a:r>
                <a:r>
                  <a:rPr lang="cs-CZ" sz="1600" dirty="0" err="1" smtClean="0">
                    <a:solidFill>
                      <a:srgbClr val="FFFFFF"/>
                    </a:solidFill>
                    <a:latin typeface="Arial"/>
                    <a:cs typeface="Arial"/>
                  </a:rPr>
                  <a:t>neskvamózního</a:t>
                </a:r>
                <a:r>
                  <a:rPr lang="cs-CZ" sz="160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 NSCLC</a:t>
                </a:r>
                <a:endParaRPr lang="cs-CZ" sz="16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61964" y="914762"/>
                <a:ext cx="728523" cy="732156"/>
              </a:xfrm>
              <a:custGeom>
                <a:avLst/>
                <a:gdLst>
                  <a:gd name="T0" fmla="*/ 1285 w 2570"/>
                  <a:gd name="T1" fmla="*/ 0 h 2569"/>
                  <a:gd name="T2" fmla="*/ 1285 w 2570"/>
                  <a:gd name="T3" fmla="*/ 0 h 2569"/>
                  <a:gd name="T4" fmla="*/ 0 w 2570"/>
                  <a:gd name="T5" fmla="*/ 1284 h 2569"/>
                  <a:gd name="T6" fmla="*/ 1285 w 2570"/>
                  <a:gd name="T7" fmla="*/ 2569 h 2569"/>
                  <a:gd name="T8" fmla="*/ 2570 w 2570"/>
                  <a:gd name="T9" fmla="*/ 1284 h 2569"/>
                  <a:gd name="T10" fmla="*/ 1285 w 2570"/>
                  <a:gd name="T11" fmla="*/ 0 h 2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0" h="2569">
                    <a:moveTo>
                      <a:pt x="1285" y="0"/>
                    </a:moveTo>
                    <a:lnTo>
                      <a:pt x="1285" y="0"/>
                    </a:lnTo>
                    <a:cubicBezTo>
                      <a:pt x="575" y="0"/>
                      <a:pt x="0" y="574"/>
                      <a:pt x="0" y="1284"/>
                    </a:cubicBezTo>
                    <a:cubicBezTo>
                      <a:pt x="0" y="1994"/>
                      <a:pt x="575" y="2569"/>
                      <a:pt x="1285" y="2569"/>
                    </a:cubicBezTo>
                    <a:cubicBezTo>
                      <a:pt x="1995" y="2569"/>
                      <a:pt x="2570" y="1994"/>
                      <a:pt x="2570" y="1284"/>
                    </a:cubicBezTo>
                    <a:cubicBezTo>
                      <a:pt x="2570" y="574"/>
                      <a:pt x="1995" y="0"/>
                      <a:pt x="12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6CA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70">
                  <a:defRPr/>
                </a:pPr>
                <a:endParaRPr lang="cs-CZ" sz="1867">
                  <a:solidFill>
                    <a:srgbClr val="A2A2A2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571147" y="1064317"/>
              <a:ext cx="510157" cy="433046"/>
            </a:xfrm>
            <a:custGeom>
              <a:avLst/>
              <a:gdLst>
                <a:gd name="T0" fmla="*/ 1811 w 2132"/>
                <a:gd name="T1" fmla="*/ 0 h 1832"/>
                <a:gd name="T2" fmla="*/ 1811 w 2132"/>
                <a:gd name="T3" fmla="*/ 0 h 1832"/>
                <a:gd name="T4" fmla="*/ 767 w 2132"/>
                <a:gd name="T5" fmla="*/ 1241 h 1832"/>
                <a:gd name="T6" fmla="*/ 269 w 2132"/>
                <a:gd name="T7" fmla="*/ 823 h 1832"/>
                <a:gd name="T8" fmla="*/ 0 w 2132"/>
                <a:gd name="T9" fmla="*/ 1143 h 1832"/>
                <a:gd name="T10" fmla="*/ 817 w 2132"/>
                <a:gd name="T11" fmla="*/ 1832 h 1832"/>
                <a:gd name="T12" fmla="*/ 2132 w 2132"/>
                <a:gd name="T13" fmla="*/ 270 h 1832"/>
                <a:gd name="T14" fmla="*/ 1811 w 2132"/>
                <a:gd name="T15" fmla="*/ 0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2" h="1832">
                  <a:moveTo>
                    <a:pt x="1811" y="0"/>
                  </a:moveTo>
                  <a:lnTo>
                    <a:pt x="1811" y="0"/>
                  </a:lnTo>
                  <a:lnTo>
                    <a:pt x="767" y="1241"/>
                  </a:lnTo>
                  <a:lnTo>
                    <a:pt x="269" y="823"/>
                  </a:lnTo>
                  <a:lnTo>
                    <a:pt x="0" y="1143"/>
                  </a:lnTo>
                  <a:lnTo>
                    <a:pt x="817" y="1832"/>
                  </a:lnTo>
                  <a:lnTo>
                    <a:pt x="2132" y="270"/>
                  </a:lnTo>
                  <a:lnTo>
                    <a:pt x="1811" y="0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cs-CZ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5740" y="4178759"/>
            <a:ext cx="10951632" cy="976208"/>
            <a:chOff x="476805" y="3304190"/>
            <a:chExt cx="8213724" cy="732156"/>
          </a:xfrm>
        </p:grpSpPr>
        <p:grpSp>
          <p:nvGrpSpPr>
            <p:cNvPr id="13" name="Group 12"/>
            <p:cNvGrpSpPr/>
            <p:nvPr/>
          </p:nvGrpSpPr>
          <p:grpSpPr>
            <a:xfrm>
              <a:off x="476805" y="3304190"/>
              <a:ext cx="8213724" cy="732156"/>
              <a:chOff x="476805" y="3304190"/>
              <a:chExt cx="8213724" cy="732156"/>
            </a:xfrm>
          </p:grpSpPr>
          <p:sp>
            <p:nvSpPr>
              <p:cNvPr id="23" name="Rounded Rectangle 42"/>
              <p:cNvSpPr/>
              <p:nvPr/>
            </p:nvSpPr>
            <p:spPr>
              <a:xfrm>
                <a:off x="755576" y="3346268"/>
                <a:ext cx="7934953" cy="648000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76000" tIns="0" rIns="0" bIns="0" rtlCol="0" anchor="ctr" anchorCtr="0"/>
              <a:lstStyle/>
              <a:p>
                <a:pPr defTabSz="914377"/>
                <a:r>
                  <a:rPr lang="cs-CZ" sz="160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Zlepšení </a:t>
                </a:r>
                <a:r>
                  <a:rPr lang="cs-CZ" sz="1600" dirty="0">
                    <a:solidFill>
                      <a:srgbClr val="FFFFFF"/>
                    </a:solidFill>
                    <a:latin typeface="Arial"/>
                    <a:cs typeface="Arial"/>
                  </a:rPr>
                  <a:t>OS a </a:t>
                </a:r>
                <a:r>
                  <a:rPr lang="cs-CZ" sz="160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prodloužení PFS </a:t>
                </a:r>
                <a:r>
                  <a:rPr lang="cs-CZ" sz="1600" dirty="0">
                    <a:solidFill>
                      <a:srgbClr val="FFFFFF"/>
                    </a:solidFill>
                    <a:latin typeface="Arial"/>
                    <a:cs typeface="Arial"/>
                  </a:rPr>
                  <a:t>byl pozorován napříč </a:t>
                </a:r>
                <a:r>
                  <a:rPr lang="cs-CZ" sz="160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klíčovými </a:t>
                </a:r>
                <a:r>
                  <a:rPr lang="cs-CZ" sz="1600" dirty="0">
                    <a:solidFill>
                      <a:srgbClr val="FFFFFF"/>
                    </a:solidFill>
                    <a:latin typeface="Arial"/>
                    <a:cs typeface="Arial"/>
                  </a:rPr>
                  <a:t>podskupinami, kromě pacientů s </a:t>
                </a:r>
                <a:r>
                  <a:rPr lang="cs-CZ" sz="1600" i="1" dirty="0">
                    <a:solidFill>
                      <a:srgbClr val="FFFFFF"/>
                    </a:solidFill>
                    <a:latin typeface="Arial"/>
                    <a:cs typeface="Arial"/>
                  </a:rPr>
                  <a:t>EGFR</a:t>
                </a:r>
                <a:r>
                  <a:rPr lang="cs-CZ" sz="1600" dirty="0">
                    <a:solidFill>
                      <a:srgbClr val="FFFFFF"/>
                    </a:solidFill>
                    <a:latin typeface="Arial"/>
                    <a:cs typeface="Arial"/>
                  </a:rPr>
                  <a:t>/</a:t>
                </a:r>
                <a:r>
                  <a:rPr lang="cs-CZ" sz="1600" i="1" dirty="0">
                    <a:solidFill>
                      <a:srgbClr val="FFFFFF"/>
                    </a:solidFill>
                    <a:latin typeface="Arial"/>
                    <a:cs typeface="Arial"/>
                  </a:rPr>
                  <a:t>ALK</a:t>
                </a:r>
                <a:r>
                  <a:rPr lang="cs-CZ" sz="1600" dirty="0">
                    <a:solidFill>
                      <a:srgbClr val="FFFFFF"/>
                    </a:solidFill>
                    <a:latin typeface="Arial"/>
                    <a:cs typeface="Arial"/>
                  </a:rPr>
                  <a:t>+ </a:t>
                </a:r>
                <a:br>
                  <a:rPr lang="cs-CZ" sz="1600" dirty="0">
                    <a:solidFill>
                      <a:srgbClr val="FFFFFF"/>
                    </a:solidFill>
                    <a:latin typeface="Arial"/>
                    <a:cs typeface="Arial"/>
                  </a:rPr>
                </a:br>
                <a:r>
                  <a:rPr lang="cs-CZ" sz="1600" dirty="0">
                    <a:solidFill>
                      <a:srgbClr val="FFFFFF"/>
                    </a:solidFill>
                    <a:latin typeface="Arial"/>
                    <a:cs typeface="Arial"/>
                  </a:rPr>
                  <a:t>NSCLC nebo pacientů s jaterními </a:t>
                </a:r>
                <a:r>
                  <a:rPr lang="cs-CZ" sz="160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metastázami.</a:t>
                </a:r>
                <a:endParaRPr lang="cs-CZ" sz="16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476805" y="3304190"/>
                <a:ext cx="728523" cy="732156"/>
              </a:xfrm>
              <a:custGeom>
                <a:avLst/>
                <a:gdLst>
                  <a:gd name="T0" fmla="*/ 1285 w 2570"/>
                  <a:gd name="T1" fmla="*/ 0 h 2569"/>
                  <a:gd name="T2" fmla="*/ 1285 w 2570"/>
                  <a:gd name="T3" fmla="*/ 0 h 2569"/>
                  <a:gd name="T4" fmla="*/ 0 w 2570"/>
                  <a:gd name="T5" fmla="*/ 1284 h 2569"/>
                  <a:gd name="T6" fmla="*/ 1285 w 2570"/>
                  <a:gd name="T7" fmla="*/ 2569 h 2569"/>
                  <a:gd name="T8" fmla="*/ 2570 w 2570"/>
                  <a:gd name="T9" fmla="*/ 1284 h 2569"/>
                  <a:gd name="T10" fmla="*/ 1285 w 2570"/>
                  <a:gd name="T11" fmla="*/ 0 h 2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0" h="2569">
                    <a:moveTo>
                      <a:pt x="1285" y="0"/>
                    </a:moveTo>
                    <a:lnTo>
                      <a:pt x="1285" y="0"/>
                    </a:lnTo>
                    <a:cubicBezTo>
                      <a:pt x="575" y="0"/>
                      <a:pt x="0" y="574"/>
                      <a:pt x="0" y="1284"/>
                    </a:cubicBezTo>
                    <a:cubicBezTo>
                      <a:pt x="0" y="1994"/>
                      <a:pt x="575" y="2569"/>
                      <a:pt x="1285" y="2569"/>
                    </a:cubicBezTo>
                    <a:cubicBezTo>
                      <a:pt x="1995" y="2569"/>
                      <a:pt x="2570" y="1994"/>
                      <a:pt x="2570" y="1284"/>
                    </a:cubicBezTo>
                    <a:cubicBezTo>
                      <a:pt x="2570" y="574"/>
                      <a:pt x="1995" y="0"/>
                      <a:pt x="12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6CA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70">
                  <a:defRPr/>
                </a:pPr>
                <a:endParaRPr lang="cs-CZ">
                  <a:solidFill>
                    <a:srgbClr val="A2A2A2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40490" y="3424185"/>
              <a:ext cx="513682" cy="495352"/>
              <a:chOff x="636996" y="3409080"/>
              <a:chExt cx="513682" cy="495352"/>
            </a:xfrm>
          </p:grpSpPr>
          <p:sp>
            <p:nvSpPr>
              <p:cNvPr id="46" name="Freeform 45"/>
              <p:cNvSpPr>
                <a:spLocks noChangeAspect="1"/>
              </p:cNvSpPr>
              <p:nvPr/>
            </p:nvSpPr>
            <p:spPr bwMode="auto">
              <a:xfrm>
                <a:off x="752878" y="3608257"/>
                <a:ext cx="397800" cy="296175"/>
              </a:xfrm>
              <a:custGeom>
                <a:avLst/>
                <a:gdLst>
                  <a:gd name="connsiteX0" fmla="*/ 65282 w 382184"/>
                  <a:gd name="connsiteY0" fmla="*/ 174623 h 284548"/>
                  <a:gd name="connsiteX1" fmla="*/ 58254 w 382184"/>
                  <a:gd name="connsiteY1" fmla="*/ 203319 h 284548"/>
                  <a:gd name="connsiteX2" fmla="*/ 29559 w 382184"/>
                  <a:gd name="connsiteY2" fmla="*/ 210346 h 284548"/>
                  <a:gd name="connsiteX3" fmla="*/ 58254 w 382184"/>
                  <a:gd name="connsiteY3" fmla="*/ 217374 h 284548"/>
                  <a:gd name="connsiteX4" fmla="*/ 65282 w 382184"/>
                  <a:gd name="connsiteY4" fmla="*/ 246070 h 284548"/>
                  <a:gd name="connsiteX5" fmla="*/ 72310 w 382184"/>
                  <a:gd name="connsiteY5" fmla="*/ 217374 h 284548"/>
                  <a:gd name="connsiteX6" fmla="*/ 101005 w 382184"/>
                  <a:gd name="connsiteY6" fmla="*/ 210346 h 284548"/>
                  <a:gd name="connsiteX7" fmla="*/ 72310 w 382184"/>
                  <a:gd name="connsiteY7" fmla="*/ 203319 h 284548"/>
                  <a:gd name="connsiteX8" fmla="*/ 161428 w 382184"/>
                  <a:gd name="connsiteY8" fmla="*/ 159832 h 284548"/>
                  <a:gd name="connsiteX9" fmla="*/ 157328 w 382184"/>
                  <a:gd name="connsiteY9" fmla="*/ 174473 h 284548"/>
                  <a:gd name="connsiteX10" fmla="*/ 142687 w 382184"/>
                  <a:gd name="connsiteY10" fmla="*/ 177986 h 284548"/>
                  <a:gd name="connsiteX11" fmla="*/ 157328 w 382184"/>
                  <a:gd name="connsiteY11" fmla="*/ 181500 h 284548"/>
                  <a:gd name="connsiteX12" fmla="*/ 161428 w 382184"/>
                  <a:gd name="connsiteY12" fmla="*/ 196141 h 284548"/>
                  <a:gd name="connsiteX13" fmla="*/ 164356 w 382184"/>
                  <a:gd name="connsiteY13" fmla="*/ 181500 h 284548"/>
                  <a:gd name="connsiteX14" fmla="*/ 179583 w 382184"/>
                  <a:gd name="connsiteY14" fmla="*/ 177986 h 284548"/>
                  <a:gd name="connsiteX15" fmla="*/ 164356 w 382184"/>
                  <a:gd name="connsiteY15" fmla="*/ 174473 h 284548"/>
                  <a:gd name="connsiteX16" fmla="*/ 110705 w 382184"/>
                  <a:gd name="connsiteY16" fmla="*/ 137736 h 284548"/>
                  <a:gd name="connsiteX17" fmla="*/ 107191 w 382184"/>
                  <a:gd name="connsiteY17" fmla="*/ 152962 h 284548"/>
                  <a:gd name="connsiteX18" fmla="*/ 91965 w 382184"/>
                  <a:gd name="connsiteY18" fmla="*/ 156476 h 284548"/>
                  <a:gd name="connsiteX19" fmla="*/ 107191 w 382184"/>
                  <a:gd name="connsiteY19" fmla="*/ 160575 h 284548"/>
                  <a:gd name="connsiteX20" fmla="*/ 110705 w 382184"/>
                  <a:gd name="connsiteY20" fmla="*/ 175802 h 284548"/>
                  <a:gd name="connsiteX21" fmla="*/ 114804 w 382184"/>
                  <a:gd name="connsiteY21" fmla="*/ 160575 h 284548"/>
                  <a:gd name="connsiteX22" fmla="*/ 130031 w 382184"/>
                  <a:gd name="connsiteY22" fmla="*/ 156476 h 284548"/>
                  <a:gd name="connsiteX23" fmla="*/ 114804 w 382184"/>
                  <a:gd name="connsiteY23" fmla="*/ 152962 h 284548"/>
                  <a:gd name="connsiteX24" fmla="*/ 46741 w 382184"/>
                  <a:gd name="connsiteY24" fmla="*/ 81211 h 284548"/>
                  <a:gd name="connsiteX25" fmla="*/ 40299 w 382184"/>
                  <a:gd name="connsiteY25" fmla="*/ 108150 h 284548"/>
                  <a:gd name="connsiteX26" fmla="*/ 13945 w 382184"/>
                  <a:gd name="connsiteY26" fmla="*/ 114593 h 284548"/>
                  <a:gd name="connsiteX27" fmla="*/ 40299 w 382184"/>
                  <a:gd name="connsiteY27" fmla="*/ 121034 h 284548"/>
                  <a:gd name="connsiteX28" fmla="*/ 46741 w 382184"/>
                  <a:gd name="connsiteY28" fmla="*/ 147388 h 284548"/>
                  <a:gd name="connsiteX29" fmla="*/ 53183 w 382184"/>
                  <a:gd name="connsiteY29" fmla="*/ 121034 h 284548"/>
                  <a:gd name="connsiteX30" fmla="*/ 79536 w 382184"/>
                  <a:gd name="connsiteY30" fmla="*/ 114593 h 284548"/>
                  <a:gd name="connsiteX31" fmla="*/ 53183 w 382184"/>
                  <a:gd name="connsiteY31" fmla="*/ 108150 h 284548"/>
                  <a:gd name="connsiteX32" fmla="*/ 177368 w 382184"/>
                  <a:gd name="connsiteY32" fmla="*/ 53157 h 284548"/>
                  <a:gd name="connsiteX33" fmla="*/ 170926 w 382184"/>
                  <a:gd name="connsiteY33" fmla="*/ 79510 h 284548"/>
                  <a:gd name="connsiteX34" fmla="*/ 144573 w 382184"/>
                  <a:gd name="connsiteY34" fmla="*/ 85953 h 284548"/>
                  <a:gd name="connsiteX35" fmla="*/ 170926 w 382184"/>
                  <a:gd name="connsiteY35" fmla="*/ 92394 h 284548"/>
                  <a:gd name="connsiteX36" fmla="*/ 177368 w 382184"/>
                  <a:gd name="connsiteY36" fmla="*/ 118748 h 284548"/>
                  <a:gd name="connsiteX37" fmla="*/ 183810 w 382184"/>
                  <a:gd name="connsiteY37" fmla="*/ 92394 h 284548"/>
                  <a:gd name="connsiteX38" fmla="*/ 210164 w 382184"/>
                  <a:gd name="connsiteY38" fmla="*/ 85953 h 284548"/>
                  <a:gd name="connsiteX39" fmla="*/ 183810 w 382184"/>
                  <a:gd name="connsiteY39" fmla="*/ 79510 h 284548"/>
                  <a:gd name="connsiteX40" fmla="*/ 84267 w 382184"/>
                  <a:gd name="connsiteY40" fmla="*/ 25326 h 284548"/>
                  <a:gd name="connsiteX41" fmla="*/ 80167 w 382184"/>
                  <a:gd name="connsiteY41" fmla="*/ 43480 h 284548"/>
                  <a:gd name="connsiteX42" fmla="*/ 62599 w 382184"/>
                  <a:gd name="connsiteY42" fmla="*/ 47580 h 284548"/>
                  <a:gd name="connsiteX43" fmla="*/ 80167 w 382184"/>
                  <a:gd name="connsiteY43" fmla="*/ 51679 h 284548"/>
                  <a:gd name="connsiteX44" fmla="*/ 84267 w 382184"/>
                  <a:gd name="connsiteY44" fmla="*/ 69248 h 284548"/>
                  <a:gd name="connsiteX45" fmla="*/ 88367 w 382184"/>
                  <a:gd name="connsiteY45" fmla="*/ 51679 h 284548"/>
                  <a:gd name="connsiteX46" fmla="*/ 105936 w 382184"/>
                  <a:gd name="connsiteY46" fmla="*/ 47580 h 284548"/>
                  <a:gd name="connsiteX47" fmla="*/ 88367 w 382184"/>
                  <a:gd name="connsiteY47" fmla="*/ 43480 h 284548"/>
                  <a:gd name="connsiteX48" fmla="*/ 129751 w 382184"/>
                  <a:gd name="connsiteY48" fmla="*/ 20 h 284548"/>
                  <a:gd name="connsiteX49" fmla="*/ 164274 w 382184"/>
                  <a:gd name="connsiteY49" fmla="*/ 3501 h 284548"/>
                  <a:gd name="connsiteX50" fmla="*/ 196080 w 382184"/>
                  <a:gd name="connsiteY50" fmla="*/ 16230 h 284548"/>
                  <a:gd name="connsiteX51" fmla="*/ 208802 w 382184"/>
                  <a:gd name="connsiteY51" fmla="*/ 26838 h 284548"/>
                  <a:gd name="connsiteX52" fmla="*/ 266053 w 382184"/>
                  <a:gd name="connsiteY52" fmla="*/ 26838 h 284548"/>
                  <a:gd name="connsiteX53" fmla="*/ 378435 w 382184"/>
                  <a:gd name="connsiteY53" fmla="*/ 22595 h 284548"/>
                  <a:gd name="connsiteX54" fmla="*/ 323304 w 382184"/>
                  <a:gd name="connsiteY54" fmla="*/ 122307 h 284548"/>
                  <a:gd name="connsiteX55" fmla="*/ 210923 w 382184"/>
                  <a:gd name="connsiteY55" fmla="*/ 160495 h 284548"/>
                  <a:gd name="connsiteX56" fmla="*/ 166394 w 382184"/>
                  <a:gd name="connsiteY56" fmla="*/ 207169 h 284548"/>
                  <a:gd name="connsiteX57" fmla="*/ 92180 w 382184"/>
                  <a:gd name="connsiteY57" fmla="*/ 253843 h 284548"/>
                  <a:gd name="connsiteX58" fmla="*/ 60374 w 382184"/>
                  <a:gd name="connsiteY58" fmla="*/ 283544 h 284548"/>
                  <a:gd name="connsiteX59" fmla="*/ 26447 w 382184"/>
                  <a:gd name="connsiteY59" fmla="*/ 251721 h 284548"/>
                  <a:gd name="connsiteX60" fmla="*/ 15845 w 382184"/>
                  <a:gd name="connsiteY60" fmla="*/ 50174 h 284548"/>
                  <a:gd name="connsiteX61" fmla="*/ 34929 w 382184"/>
                  <a:gd name="connsiteY61" fmla="*/ 28959 h 284548"/>
                  <a:gd name="connsiteX62" fmla="*/ 129751 w 382184"/>
                  <a:gd name="connsiteY62" fmla="*/ 20 h 284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82184" h="284548">
                    <a:moveTo>
                      <a:pt x="65282" y="174623"/>
                    </a:moveTo>
                    <a:lnTo>
                      <a:pt x="58254" y="203319"/>
                    </a:lnTo>
                    <a:lnTo>
                      <a:pt x="29559" y="210346"/>
                    </a:lnTo>
                    <a:lnTo>
                      <a:pt x="58254" y="217374"/>
                    </a:lnTo>
                    <a:lnTo>
                      <a:pt x="65282" y="246070"/>
                    </a:lnTo>
                    <a:lnTo>
                      <a:pt x="72310" y="217374"/>
                    </a:lnTo>
                    <a:lnTo>
                      <a:pt x="101005" y="210346"/>
                    </a:lnTo>
                    <a:lnTo>
                      <a:pt x="72310" y="203319"/>
                    </a:lnTo>
                    <a:close/>
                    <a:moveTo>
                      <a:pt x="161428" y="159832"/>
                    </a:moveTo>
                    <a:lnTo>
                      <a:pt x="157328" y="174473"/>
                    </a:lnTo>
                    <a:lnTo>
                      <a:pt x="142687" y="177986"/>
                    </a:lnTo>
                    <a:lnTo>
                      <a:pt x="157328" y="181500"/>
                    </a:lnTo>
                    <a:lnTo>
                      <a:pt x="161428" y="196141"/>
                    </a:lnTo>
                    <a:lnTo>
                      <a:pt x="164356" y="181500"/>
                    </a:lnTo>
                    <a:lnTo>
                      <a:pt x="179583" y="177986"/>
                    </a:lnTo>
                    <a:lnTo>
                      <a:pt x="164356" y="174473"/>
                    </a:lnTo>
                    <a:close/>
                    <a:moveTo>
                      <a:pt x="110705" y="137736"/>
                    </a:moveTo>
                    <a:lnTo>
                      <a:pt x="107191" y="152962"/>
                    </a:lnTo>
                    <a:lnTo>
                      <a:pt x="91965" y="156476"/>
                    </a:lnTo>
                    <a:lnTo>
                      <a:pt x="107191" y="160575"/>
                    </a:lnTo>
                    <a:lnTo>
                      <a:pt x="110705" y="175802"/>
                    </a:lnTo>
                    <a:lnTo>
                      <a:pt x="114804" y="160575"/>
                    </a:lnTo>
                    <a:lnTo>
                      <a:pt x="130031" y="156476"/>
                    </a:lnTo>
                    <a:lnTo>
                      <a:pt x="114804" y="152962"/>
                    </a:lnTo>
                    <a:close/>
                    <a:moveTo>
                      <a:pt x="46741" y="81211"/>
                    </a:moveTo>
                    <a:lnTo>
                      <a:pt x="40299" y="108150"/>
                    </a:lnTo>
                    <a:lnTo>
                      <a:pt x="13945" y="114593"/>
                    </a:lnTo>
                    <a:lnTo>
                      <a:pt x="40299" y="121034"/>
                    </a:lnTo>
                    <a:lnTo>
                      <a:pt x="46741" y="147388"/>
                    </a:lnTo>
                    <a:lnTo>
                      <a:pt x="53183" y="121034"/>
                    </a:lnTo>
                    <a:lnTo>
                      <a:pt x="79536" y="114593"/>
                    </a:lnTo>
                    <a:lnTo>
                      <a:pt x="53183" y="108150"/>
                    </a:lnTo>
                    <a:close/>
                    <a:moveTo>
                      <a:pt x="177368" y="53157"/>
                    </a:moveTo>
                    <a:lnTo>
                      <a:pt x="170926" y="79510"/>
                    </a:lnTo>
                    <a:lnTo>
                      <a:pt x="144573" y="85953"/>
                    </a:lnTo>
                    <a:lnTo>
                      <a:pt x="170926" y="92394"/>
                    </a:lnTo>
                    <a:lnTo>
                      <a:pt x="177368" y="118748"/>
                    </a:lnTo>
                    <a:lnTo>
                      <a:pt x="183810" y="92394"/>
                    </a:lnTo>
                    <a:lnTo>
                      <a:pt x="210164" y="85953"/>
                    </a:lnTo>
                    <a:lnTo>
                      <a:pt x="183810" y="79510"/>
                    </a:lnTo>
                    <a:close/>
                    <a:moveTo>
                      <a:pt x="84267" y="25326"/>
                    </a:moveTo>
                    <a:lnTo>
                      <a:pt x="80167" y="43480"/>
                    </a:lnTo>
                    <a:lnTo>
                      <a:pt x="62599" y="47580"/>
                    </a:lnTo>
                    <a:lnTo>
                      <a:pt x="80167" y="51679"/>
                    </a:lnTo>
                    <a:lnTo>
                      <a:pt x="84267" y="69248"/>
                    </a:lnTo>
                    <a:lnTo>
                      <a:pt x="88367" y="51679"/>
                    </a:lnTo>
                    <a:lnTo>
                      <a:pt x="105936" y="47580"/>
                    </a:lnTo>
                    <a:lnTo>
                      <a:pt x="88367" y="43480"/>
                    </a:lnTo>
                    <a:close/>
                    <a:moveTo>
                      <a:pt x="129751" y="20"/>
                    </a:moveTo>
                    <a:cubicBezTo>
                      <a:pt x="141082" y="186"/>
                      <a:pt x="152612" y="1379"/>
                      <a:pt x="164274" y="3501"/>
                    </a:cubicBezTo>
                    <a:cubicBezTo>
                      <a:pt x="170635" y="5622"/>
                      <a:pt x="187599" y="11987"/>
                      <a:pt x="196080" y="16230"/>
                    </a:cubicBezTo>
                    <a:cubicBezTo>
                      <a:pt x="213043" y="24716"/>
                      <a:pt x="204562" y="35324"/>
                      <a:pt x="208802" y="26838"/>
                    </a:cubicBezTo>
                    <a:cubicBezTo>
                      <a:pt x="213043" y="16230"/>
                      <a:pt x="246970" y="26838"/>
                      <a:pt x="266053" y="26838"/>
                    </a:cubicBezTo>
                    <a:cubicBezTo>
                      <a:pt x="316944" y="24716"/>
                      <a:pt x="323304" y="11987"/>
                      <a:pt x="378435" y="22595"/>
                    </a:cubicBezTo>
                    <a:cubicBezTo>
                      <a:pt x="395399" y="31080"/>
                      <a:pt x="350870" y="111700"/>
                      <a:pt x="323304" y="122307"/>
                    </a:cubicBezTo>
                    <a:cubicBezTo>
                      <a:pt x="278776" y="143522"/>
                      <a:pt x="208802" y="188075"/>
                      <a:pt x="210923" y="160495"/>
                    </a:cubicBezTo>
                    <a:cubicBezTo>
                      <a:pt x="213043" y="179589"/>
                      <a:pt x="181237" y="194439"/>
                      <a:pt x="166394" y="207169"/>
                    </a:cubicBezTo>
                    <a:cubicBezTo>
                      <a:pt x="147311" y="224141"/>
                      <a:pt x="115504" y="236870"/>
                      <a:pt x="92180" y="253843"/>
                    </a:cubicBezTo>
                    <a:cubicBezTo>
                      <a:pt x="64615" y="272937"/>
                      <a:pt x="60374" y="283544"/>
                      <a:pt x="60374" y="283544"/>
                    </a:cubicBezTo>
                    <a:cubicBezTo>
                      <a:pt x="51892" y="289909"/>
                      <a:pt x="32808" y="264450"/>
                      <a:pt x="26447" y="251721"/>
                    </a:cubicBezTo>
                    <a:cubicBezTo>
                      <a:pt x="3122" y="188075"/>
                      <a:pt x="-13841" y="124428"/>
                      <a:pt x="15845" y="50174"/>
                    </a:cubicBezTo>
                    <a:cubicBezTo>
                      <a:pt x="15845" y="50174"/>
                      <a:pt x="15845" y="50174"/>
                      <a:pt x="34929" y="28959"/>
                    </a:cubicBezTo>
                    <a:cubicBezTo>
                      <a:pt x="63555" y="8274"/>
                      <a:pt x="95758" y="-477"/>
                      <a:pt x="129751" y="2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 w="3175" cap="rnd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457189">
                  <a:defRPr/>
                </a:pPr>
                <a:endParaRPr lang="cs-CZ" sz="2400" kern="0">
                  <a:solidFill>
                    <a:srgbClr val="000000"/>
                  </a:solidFill>
                  <a:latin typeface="Calibri" panose="020F0502020204030204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45" name="Freeform 44"/>
              <p:cNvSpPr>
                <a:spLocks noChangeAspect="1"/>
              </p:cNvSpPr>
              <p:nvPr/>
            </p:nvSpPr>
            <p:spPr bwMode="auto">
              <a:xfrm>
                <a:off x="636996" y="3409080"/>
                <a:ext cx="209523" cy="354055"/>
              </a:xfrm>
              <a:custGeom>
                <a:avLst/>
                <a:gdLst>
                  <a:gd name="connsiteX0" fmla="*/ 52994 w 233130"/>
                  <a:gd name="connsiteY0" fmla="*/ 168256 h 393947"/>
                  <a:gd name="connsiteX1" fmla="*/ 36096 w 233130"/>
                  <a:gd name="connsiteY1" fmla="*/ 185225 h 393947"/>
                  <a:gd name="connsiteX2" fmla="*/ 39476 w 233130"/>
                  <a:gd name="connsiteY2" fmla="*/ 185225 h 393947"/>
                  <a:gd name="connsiteX3" fmla="*/ 93760 w 233130"/>
                  <a:gd name="connsiteY3" fmla="*/ 185225 h 393947"/>
                  <a:gd name="connsiteX4" fmla="*/ 107462 w 233130"/>
                  <a:gd name="connsiteY4" fmla="*/ 185225 h 393947"/>
                  <a:gd name="connsiteX5" fmla="*/ 107638 w 233130"/>
                  <a:gd name="connsiteY5" fmla="*/ 183480 h 393947"/>
                  <a:gd name="connsiteX6" fmla="*/ 111332 w 233130"/>
                  <a:gd name="connsiteY6" fmla="*/ 171581 h 393947"/>
                  <a:gd name="connsiteX7" fmla="*/ 113136 w 233130"/>
                  <a:gd name="connsiteY7" fmla="*/ 168256 h 393947"/>
                  <a:gd name="connsiteX8" fmla="*/ 169740 w 233130"/>
                  <a:gd name="connsiteY8" fmla="*/ 147831 h 393947"/>
                  <a:gd name="connsiteX9" fmla="*/ 121316 w 233130"/>
                  <a:gd name="connsiteY9" fmla="*/ 196255 h 393947"/>
                  <a:gd name="connsiteX10" fmla="*/ 169740 w 233130"/>
                  <a:gd name="connsiteY10" fmla="*/ 244679 h 393947"/>
                  <a:gd name="connsiteX11" fmla="*/ 218164 w 233130"/>
                  <a:gd name="connsiteY11" fmla="*/ 196255 h 393947"/>
                  <a:gd name="connsiteX12" fmla="*/ 169740 w 233130"/>
                  <a:gd name="connsiteY12" fmla="*/ 147831 h 393947"/>
                  <a:gd name="connsiteX13" fmla="*/ 15819 w 233130"/>
                  <a:gd name="connsiteY13" fmla="*/ 260 h 393947"/>
                  <a:gd name="connsiteX14" fmla="*/ 34406 w 233130"/>
                  <a:gd name="connsiteY14" fmla="*/ 15533 h 393947"/>
                  <a:gd name="connsiteX15" fmla="*/ 34406 w 233130"/>
                  <a:gd name="connsiteY15" fmla="*/ 18927 h 393947"/>
                  <a:gd name="connsiteX16" fmla="*/ 149312 w 233130"/>
                  <a:gd name="connsiteY16" fmla="*/ 18927 h 393947"/>
                  <a:gd name="connsiteX17" fmla="*/ 151002 w 233130"/>
                  <a:gd name="connsiteY17" fmla="*/ 13835 h 393947"/>
                  <a:gd name="connsiteX18" fmla="*/ 167900 w 233130"/>
                  <a:gd name="connsiteY18" fmla="*/ 260 h 393947"/>
                  <a:gd name="connsiteX19" fmla="*/ 184798 w 233130"/>
                  <a:gd name="connsiteY19" fmla="*/ 15533 h 393947"/>
                  <a:gd name="connsiteX20" fmla="*/ 179729 w 233130"/>
                  <a:gd name="connsiteY20" fmla="*/ 59652 h 393947"/>
                  <a:gd name="connsiteX21" fmla="*/ 144244 w 233130"/>
                  <a:gd name="connsiteY21" fmla="*/ 105469 h 393947"/>
                  <a:gd name="connsiteX22" fmla="*/ 139174 w 233130"/>
                  <a:gd name="connsiteY22" fmla="*/ 107167 h 393947"/>
                  <a:gd name="connsiteX23" fmla="*/ 107068 w 233130"/>
                  <a:gd name="connsiteY23" fmla="*/ 90197 h 393947"/>
                  <a:gd name="connsiteX24" fmla="*/ 120586 w 233130"/>
                  <a:gd name="connsiteY24" fmla="*/ 81713 h 393947"/>
                  <a:gd name="connsiteX25" fmla="*/ 120586 w 233130"/>
                  <a:gd name="connsiteY25" fmla="*/ 80016 h 393947"/>
                  <a:gd name="connsiteX26" fmla="*/ 86790 w 233130"/>
                  <a:gd name="connsiteY26" fmla="*/ 80016 h 393947"/>
                  <a:gd name="connsiteX27" fmla="*/ 51304 w 233130"/>
                  <a:gd name="connsiteY27" fmla="*/ 57955 h 393947"/>
                  <a:gd name="connsiteX28" fmla="*/ 78341 w 233130"/>
                  <a:gd name="connsiteY28" fmla="*/ 57955 h 393947"/>
                  <a:gd name="connsiteX29" fmla="*/ 132414 w 233130"/>
                  <a:gd name="connsiteY29" fmla="*/ 57955 h 393947"/>
                  <a:gd name="connsiteX30" fmla="*/ 147623 w 233130"/>
                  <a:gd name="connsiteY30" fmla="*/ 40987 h 393947"/>
                  <a:gd name="connsiteX31" fmla="*/ 36096 w 233130"/>
                  <a:gd name="connsiteY31" fmla="*/ 40987 h 393947"/>
                  <a:gd name="connsiteX32" fmla="*/ 52994 w 233130"/>
                  <a:gd name="connsiteY32" fmla="*/ 71531 h 393947"/>
                  <a:gd name="connsiteX33" fmla="*/ 98619 w 233130"/>
                  <a:gd name="connsiteY33" fmla="*/ 96985 h 393947"/>
                  <a:gd name="connsiteX34" fmla="*/ 135583 w 233130"/>
                  <a:gd name="connsiteY34" fmla="*/ 114803 h 393947"/>
                  <a:gd name="connsiteX35" fmla="*/ 157946 w 233130"/>
                  <a:gd name="connsiteY35" fmla="*/ 135246 h 393947"/>
                  <a:gd name="connsiteX36" fmla="*/ 169740 w 233130"/>
                  <a:gd name="connsiteY36" fmla="*/ 132865 h 393947"/>
                  <a:gd name="connsiteX37" fmla="*/ 233130 w 233130"/>
                  <a:gd name="connsiteY37" fmla="*/ 196255 h 393947"/>
                  <a:gd name="connsiteX38" fmla="*/ 169740 w 233130"/>
                  <a:gd name="connsiteY38" fmla="*/ 259645 h 393947"/>
                  <a:gd name="connsiteX39" fmla="*/ 159734 w 233130"/>
                  <a:gd name="connsiteY39" fmla="*/ 257625 h 393947"/>
                  <a:gd name="connsiteX40" fmla="*/ 159451 w 233130"/>
                  <a:gd name="connsiteY40" fmla="*/ 258193 h 393947"/>
                  <a:gd name="connsiteX41" fmla="*/ 142553 w 233130"/>
                  <a:gd name="connsiteY41" fmla="*/ 271768 h 393947"/>
                  <a:gd name="connsiteX42" fmla="*/ 123966 w 233130"/>
                  <a:gd name="connsiteY42" fmla="*/ 264980 h 393947"/>
                  <a:gd name="connsiteX43" fmla="*/ 105378 w 233130"/>
                  <a:gd name="connsiteY43" fmla="*/ 256496 h 393947"/>
                  <a:gd name="connsiteX44" fmla="*/ 120586 w 233130"/>
                  <a:gd name="connsiteY44" fmla="*/ 246314 h 393947"/>
                  <a:gd name="connsiteX45" fmla="*/ 120586 w 233130"/>
                  <a:gd name="connsiteY45" fmla="*/ 244618 h 393947"/>
                  <a:gd name="connsiteX46" fmla="*/ 91859 w 233130"/>
                  <a:gd name="connsiteY46" fmla="*/ 244618 h 393947"/>
                  <a:gd name="connsiteX47" fmla="*/ 52994 w 233130"/>
                  <a:gd name="connsiteY47" fmla="*/ 224254 h 393947"/>
                  <a:gd name="connsiteX48" fmla="*/ 61443 w 233130"/>
                  <a:gd name="connsiteY48" fmla="*/ 224254 h 393947"/>
                  <a:gd name="connsiteX49" fmla="*/ 96718 w 233130"/>
                  <a:gd name="connsiteY49" fmla="*/ 224254 h 393947"/>
                  <a:gd name="connsiteX50" fmla="*/ 113136 w 233130"/>
                  <a:gd name="connsiteY50" fmla="*/ 224254 h 393947"/>
                  <a:gd name="connsiteX51" fmla="*/ 111332 w 233130"/>
                  <a:gd name="connsiteY51" fmla="*/ 220929 h 393947"/>
                  <a:gd name="connsiteX52" fmla="*/ 107638 w 233130"/>
                  <a:gd name="connsiteY52" fmla="*/ 209030 h 393947"/>
                  <a:gd name="connsiteX53" fmla="*/ 107462 w 233130"/>
                  <a:gd name="connsiteY53" fmla="*/ 207285 h 393947"/>
                  <a:gd name="connsiteX54" fmla="*/ 92493 w 233130"/>
                  <a:gd name="connsiteY54" fmla="*/ 207285 h 393947"/>
                  <a:gd name="connsiteX55" fmla="*/ 34406 w 233130"/>
                  <a:gd name="connsiteY55" fmla="*/ 207285 h 393947"/>
                  <a:gd name="connsiteX56" fmla="*/ 41166 w 233130"/>
                  <a:gd name="connsiteY56" fmla="*/ 222557 h 393947"/>
                  <a:gd name="connsiteX57" fmla="*/ 95239 w 233130"/>
                  <a:gd name="connsiteY57" fmla="*/ 263284 h 393947"/>
                  <a:gd name="connsiteX58" fmla="*/ 164521 w 233130"/>
                  <a:gd name="connsiteY58" fmla="*/ 307404 h 393947"/>
                  <a:gd name="connsiteX59" fmla="*/ 184798 w 233130"/>
                  <a:gd name="connsiteY59" fmla="*/ 376978 h 393947"/>
                  <a:gd name="connsiteX60" fmla="*/ 169590 w 233130"/>
                  <a:gd name="connsiteY60" fmla="*/ 393947 h 393947"/>
                  <a:gd name="connsiteX61" fmla="*/ 151002 w 233130"/>
                  <a:gd name="connsiteY61" fmla="*/ 378674 h 393947"/>
                  <a:gd name="connsiteX62" fmla="*/ 149312 w 233130"/>
                  <a:gd name="connsiteY62" fmla="*/ 373584 h 393947"/>
                  <a:gd name="connsiteX63" fmla="*/ 34406 w 233130"/>
                  <a:gd name="connsiteY63" fmla="*/ 373584 h 393947"/>
                  <a:gd name="connsiteX64" fmla="*/ 32717 w 233130"/>
                  <a:gd name="connsiteY64" fmla="*/ 380372 h 393947"/>
                  <a:gd name="connsiteX65" fmla="*/ 15819 w 233130"/>
                  <a:gd name="connsiteY65" fmla="*/ 393947 h 393947"/>
                  <a:gd name="connsiteX66" fmla="*/ 610 w 233130"/>
                  <a:gd name="connsiteY66" fmla="*/ 378674 h 393947"/>
                  <a:gd name="connsiteX67" fmla="*/ 7370 w 233130"/>
                  <a:gd name="connsiteY67" fmla="*/ 331160 h 393947"/>
                  <a:gd name="connsiteX68" fmla="*/ 41166 w 233130"/>
                  <a:gd name="connsiteY68" fmla="*/ 287040 h 393947"/>
                  <a:gd name="connsiteX69" fmla="*/ 46235 w 233130"/>
                  <a:gd name="connsiteY69" fmla="*/ 287040 h 393947"/>
                  <a:gd name="connsiteX70" fmla="*/ 78341 w 233130"/>
                  <a:gd name="connsiteY70" fmla="*/ 302313 h 393947"/>
                  <a:gd name="connsiteX71" fmla="*/ 64823 w 233130"/>
                  <a:gd name="connsiteY71" fmla="*/ 310798 h 393947"/>
                  <a:gd name="connsiteX72" fmla="*/ 64823 w 233130"/>
                  <a:gd name="connsiteY72" fmla="*/ 314192 h 393947"/>
                  <a:gd name="connsiteX73" fmla="*/ 76651 w 233130"/>
                  <a:gd name="connsiteY73" fmla="*/ 314192 h 393947"/>
                  <a:gd name="connsiteX74" fmla="*/ 96929 w 233130"/>
                  <a:gd name="connsiteY74" fmla="*/ 314192 h 393947"/>
                  <a:gd name="connsiteX75" fmla="*/ 134104 w 233130"/>
                  <a:gd name="connsiteY75" fmla="*/ 334554 h 393947"/>
                  <a:gd name="connsiteX76" fmla="*/ 122276 w 233130"/>
                  <a:gd name="connsiteY76" fmla="*/ 334554 h 393947"/>
                  <a:gd name="connsiteX77" fmla="*/ 52994 w 233130"/>
                  <a:gd name="connsiteY77" fmla="*/ 334554 h 393947"/>
                  <a:gd name="connsiteX78" fmla="*/ 36096 w 233130"/>
                  <a:gd name="connsiteY78" fmla="*/ 351524 h 393947"/>
                  <a:gd name="connsiteX79" fmla="*/ 149312 w 233130"/>
                  <a:gd name="connsiteY79" fmla="*/ 351524 h 393947"/>
                  <a:gd name="connsiteX80" fmla="*/ 130725 w 233130"/>
                  <a:gd name="connsiteY80" fmla="*/ 320979 h 393947"/>
                  <a:gd name="connsiteX81" fmla="*/ 86790 w 233130"/>
                  <a:gd name="connsiteY81" fmla="*/ 295525 h 393947"/>
                  <a:gd name="connsiteX82" fmla="*/ 19198 w 233130"/>
                  <a:gd name="connsiteY82" fmla="*/ 249708 h 393947"/>
                  <a:gd name="connsiteX83" fmla="*/ 24268 w 233130"/>
                  <a:gd name="connsiteY83" fmla="*/ 137711 h 393947"/>
                  <a:gd name="connsiteX84" fmla="*/ 24268 w 233130"/>
                  <a:gd name="connsiteY84" fmla="*/ 136014 h 393947"/>
                  <a:gd name="connsiteX85" fmla="*/ 41166 w 233130"/>
                  <a:gd name="connsiteY85" fmla="*/ 120742 h 393947"/>
                  <a:gd name="connsiteX86" fmla="*/ 61443 w 233130"/>
                  <a:gd name="connsiteY86" fmla="*/ 129227 h 393947"/>
                  <a:gd name="connsiteX87" fmla="*/ 80031 w 233130"/>
                  <a:gd name="connsiteY87" fmla="*/ 136014 h 393947"/>
                  <a:gd name="connsiteX88" fmla="*/ 63133 w 233130"/>
                  <a:gd name="connsiteY88" fmla="*/ 146196 h 393947"/>
                  <a:gd name="connsiteX89" fmla="*/ 63133 w 233130"/>
                  <a:gd name="connsiteY89" fmla="*/ 147893 h 393947"/>
                  <a:gd name="connsiteX90" fmla="*/ 93549 w 233130"/>
                  <a:gd name="connsiteY90" fmla="*/ 147893 h 393947"/>
                  <a:gd name="connsiteX91" fmla="*/ 114883 w 233130"/>
                  <a:gd name="connsiteY91" fmla="*/ 151711 h 393947"/>
                  <a:gd name="connsiteX92" fmla="*/ 120395 w 233130"/>
                  <a:gd name="connsiteY92" fmla="*/ 156912 h 393947"/>
                  <a:gd name="connsiteX93" fmla="*/ 124917 w 233130"/>
                  <a:gd name="connsiteY93" fmla="*/ 151431 h 393947"/>
                  <a:gd name="connsiteX94" fmla="*/ 126058 w 233130"/>
                  <a:gd name="connsiteY94" fmla="*/ 150662 h 393947"/>
                  <a:gd name="connsiteX95" fmla="*/ 119952 w 233130"/>
                  <a:gd name="connsiteY95" fmla="*/ 145347 h 393947"/>
                  <a:gd name="connsiteX96" fmla="*/ 88480 w 233130"/>
                  <a:gd name="connsiteY96" fmla="*/ 130923 h 393947"/>
                  <a:gd name="connsiteX97" fmla="*/ 22578 w 233130"/>
                  <a:gd name="connsiteY97" fmla="*/ 88500 h 393947"/>
                  <a:gd name="connsiteX98" fmla="*/ 610 w 233130"/>
                  <a:gd name="connsiteY98" fmla="*/ 17229 h 393947"/>
                  <a:gd name="connsiteX99" fmla="*/ 15819 w 233130"/>
                  <a:gd name="connsiteY99" fmla="*/ 260 h 39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233130" h="393947">
                    <a:moveTo>
                      <a:pt x="52994" y="168256"/>
                    </a:moveTo>
                    <a:cubicBezTo>
                      <a:pt x="41166" y="168256"/>
                      <a:pt x="37786" y="171650"/>
                      <a:pt x="36096" y="185225"/>
                    </a:cubicBezTo>
                    <a:cubicBezTo>
                      <a:pt x="37786" y="185225"/>
                      <a:pt x="37786" y="185225"/>
                      <a:pt x="39476" y="185225"/>
                    </a:cubicBezTo>
                    <a:cubicBezTo>
                      <a:pt x="57219" y="185225"/>
                      <a:pt x="75384" y="185225"/>
                      <a:pt x="93760" y="185225"/>
                    </a:cubicBezTo>
                    <a:lnTo>
                      <a:pt x="107462" y="185225"/>
                    </a:lnTo>
                    <a:lnTo>
                      <a:pt x="107638" y="183480"/>
                    </a:lnTo>
                    <a:cubicBezTo>
                      <a:pt x="108482" y="179353"/>
                      <a:pt x="109728" y="175372"/>
                      <a:pt x="111332" y="171581"/>
                    </a:cubicBezTo>
                    <a:lnTo>
                      <a:pt x="113136" y="168256"/>
                    </a:lnTo>
                    <a:close/>
                    <a:moveTo>
                      <a:pt x="169740" y="147831"/>
                    </a:moveTo>
                    <a:cubicBezTo>
                      <a:pt x="142996" y="147831"/>
                      <a:pt x="121316" y="169511"/>
                      <a:pt x="121316" y="196255"/>
                    </a:cubicBezTo>
                    <a:cubicBezTo>
                      <a:pt x="121316" y="222999"/>
                      <a:pt x="142996" y="244679"/>
                      <a:pt x="169740" y="244679"/>
                    </a:cubicBezTo>
                    <a:cubicBezTo>
                      <a:pt x="196484" y="244679"/>
                      <a:pt x="218164" y="222999"/>
                      <a:pt x="218164" y="196255"/>
                    </a:cubicBezTo>
                    <a:cubicBezTo>
                      <a:pt x="218164" y="169511"/>
                      <a:pt x="196484" y="147831"/>
                      <a:pt x="169740" y="147831"/>
                    </a:cubicBezTo>
                    <a:close/>
                    <a:moveTo>
                      <a:pt x="15819" y="260"/>
                    </a:moveTo>
                    <a:cubicBezTo>
                      <a:pt x="24268" y="-1437"/>
                      <a:pt x="31027" y="5351"/>
                      <a:pt x="34406" y="15533"/>
                    </a:cubicBezTo>
                    <a:cubicBezTo>
                      <a:pt x="34406" y="15533"/>
                      <a:pt x="34406" y="17229"/>
                      <a:pt x="34406" y="18927"/>
                    </a:cubicBezTo>
                    <a:cubicBezTo>
                      <a:pt x="73272" y="18927"/>
                      <a:pt x="110448" y="18927"/>
                      <a:pt x="149312" y="18927"/>
                    </a:cubicBezTo>
                    <a:cubicBezTo>
                      <a:pt x="151002" y="17229"/>
                      <a:pt x="151002" y="15533"/>
                      <a:pt x="151002" y="13835"/>
                    </a:cubicBezTo>
                    <a:cubicBezTo>
                      <a:pt x="154382" y="5351"/>
                      <a:pt x="159451" y="260"/>
                      <a:pt x="167900" y="260"/>
                    </a:cubicBezTo>
                    <a:cubicBezTo>
                      <a:pt x="176349" y="260"/>
                      <a:pt x="183108" y="5351"/>
                      <a:pt x="184798" y="15533"/>
                    </a:cubicBezTo>
                    <a:cubicBezTo>
                      <a:pt x="186488" y="30805"/>
                      <a:pt x="184798" y="44380"/>
                      <a:pt x="179729" y="59652"/>
                    </a:cubicBezTo>
                    <a:cubicBezTo>
                      <a:pt x="172970" y="78319"/>
                      <a:pt x="159451" y="93591"/>
                      <a:pt x="144244" y="105469"/>
                    </a:cubicBezTo>
                    <a:cubicBezTo>
                      <a:pt x="142553" y="107167"/>
                      <a:pt x="140863" y="107167"/>
                      <a:pt x="139174" y="107167"/>
                    </a:cubicBezTo>
                    <a:cubicBezTo>
                      <a:pt x="127346" y="102076"/>
                      <a:pt x="117206" y="96985"/>
                      <a:pt x="107068" y="90197"/>
                    </a:cubicBezTo>
                    <a:cubicBezTo>
                      <a:pt x="110448" y="86803"/>
                      <a:pt x="115517" y="85106"/>
                      <a:pt x="120586" y="81713"/>
                    </a:cubicBezTo>
                    <a:cubicBezTo>
                      <a:pt x="120586" y="81713"/>
                      <a:pt x="120586" y="80016"/>
                      <a:pt x="120586" y="80016"/>
                    </a:cubicBezTo>
                    <a:cubicBezTo>
                      <a:pt x="108757" y="80016"/>
                      <a:pt x="96929" y="78319"/>
                      <a:pt x="86790" y="80016"/>
                    </a:cubicBezTo>
                    <a:cubicBezTo>
                      <a:pt x="69892" y="80016"/>
                      <a:pt x="63133" y="69834"/>
                      <a:pt x="51304" y="57955"/>
                    </a:cubicBezTo>
                    <a:cubicBezTo>
                      <a:pt x="61443" y="57955"/>
                      <a:pt x="69892" y="57955"/>
                      <a:pt x="78341" y="57955"/>
                    </a:cubicBezTo>
                    <a:cubicBezTo>
                      <a:pt x="96929" y="57955"/>
                      <a:pt x="113827" y="57955"/>
                      <a:pt x="132414" y="57955"/>
                    </a:cubicBezTo>
                    <a:cubicBezTo>
                      <a:pt x="144244" y="57955"/>
                      <a:pt x="147623" y="54562"/>
                      <a:pt x="147623" y="40987"/>
                    </a:cubicBezTo>
                    <a:cubicBezTo>
                      <a:pt x="110448" y="40987"/>
                      <a:pt x="73272" y="40987"/>
                      <a:pt x="36096" y="40987"/>
                    </a:cubicBezTo>
                    <a:cubicBezTo>
                      <a:pt x="37786" y="54562"/>
                      <a:pt x="44545" y="64743"/>
                      <a:pt x="52994" y="71531"/>
                    </a:cubicBezTo>
                    <a:cubicBezTo>
                      <a:pt x="66513" y="85106"/>
                      <a:pt x="81721" y="91894"/>
                      <a:pt x="98619" y="96985"/>
                    </a:cubicBezTo>
                    <a:cubicBezTo>
                      <a:pt x="112137" y="101227"/>
                      <a:pt x="124388" y="107167"/>
                      <a:pt x="135583" y="114803"/>
                    </a:cubicBezTo>
                    <a:lnTo>
                      <a:pt x="157946" y="135246"/>
                    </a:lnTo>
                    <a:lnTo>
                      <a:pt x="169740" y="132865"/>
                    </a:lnTo>
                    <a:cubicBezTo>
                      <a:pt x="204750" y="132865"/>
                      <a:pt x="233130" y="161245"/>
                      <a:pt x="233130" y="196255"/>
                    </a:cubicBezTo>
                    <a:cubicBezTo>
                      <a:pt x="233130" y="231265"/>
                      <a:pt x="204750" y="259645"/>
                      <a:pt x="169740" y="259645"/>
                    </a:cubicBezTo>
                    <a:lnTo>
                      <a:pt x="159734" y="257625"/>
                    </a:lnTo>
                    <a:lnTo>
                      <a:pt x="159451" y="258193"/>
                    </a:lnTo>
                    <a:cubicBezTo>
                      <a:pt x="154382" y="263284"/>
                      <a:pt x="149312" y="270071"/>
                      <a:pt x="142553" y="271768"/>
                    </a:cubicBezTo>
                    <a:cubicBezTo>
                      <a:pt x="137484" y="273465"/>
                      <a:pt x="130725" y="266678"/>
                      <a:pt x="123966" y="264980"/>
                    </a:cubicBezTo>
                    <a:cubicBezTo>
                      <a:pt x="117206" y="261586"/>
                      <a:pt x="112137" y="259890"/>
                      <a:pt x="105378" y="256496"/>
                    </a:cubicBezTo>
                    <a:cubicBezTo>
                      <a:pt x="110448" y="253102"/>
                      <a:pt x="115517" y="249708"/>
                      <a:pt x="120586" y="246314"/>
                    </a:cubicBezTo>
                    <a:cubicBezTo>
                      <a:pt x="120586" y="246314"/>
                      <a:pt x="120586" y="246314"/>
                      <a:pt x="120586" y="244618"/>
                    </a:cubicBezTo>
                    <a:cubicBezTo>
                      <a:pt x="112137" y="244618"/>
                      <a:pt x="101998" y="244618"/>
                      <a:pt x="91859" y="244618"/>
                    </a:cubicBezTo>
                    <a:cubicBezTo>
                      <a:pt x="73272" y="244618"/>
                      <a:pt x="64823" y="241224"/>
                      <a:pt x="52994" y="224254"/>
                    </a:cubicBezTo>
                    <a:cubicBezTo>
                      <a:pt x="56374" y="224254"/>
                      <a:pt x="58064" y="224254"/>
                      <a:pt x="61443" y="224254"/>
                    </a:cubicBezTo>
                    <a:cubicBezTo>
                      <a:pt x="73272" y="224254"/>
                      <a:pt x="85100" y="224254"/>
                      <a:pt x="96718" y="224254"/>
                    </a:cubicBezTo>
                    <a:lnTo>
                      <a:pt x="113136" y="224254"/>
                    </a:lnTo>
                    <a:lnTo>
                      <a:pt x="111332" y="220929"/>
                    </a:lnTo>
                    <a:cubicBezTo>
                      <a:pt x="109728" y="217137"/>
                      <a:pt x="108482" y="213157"/>
                      <a:pt x="107638" y="209030"/>
                    </a:cubicBezTo>
                    <a:lnTo>
                      <a:pt x="107462" y="207285"/>
                    </a:lnTo>
                    <a:lnTo>
                      <a:pt x="92493" y="207285"/>
                    </a:lnTo>
                    <a:cubicBezTo>
                      <a:pt x="73272" y="207285"/>
                      <a:pt x="53839" y="207285"/>
                      <a:pt x="34406" y="207285"/>
                    </a:cubicBezTo>
                    <a:cubicBezTo>
                      <a:pt x="37786" y="214072"/>
                      <a:pt x="39476" y="219164"/>
                      <a:pt x="41166" y="222557"/>
                    </a:cubicBezTo>
                    <a:cubicBezTo>
                      <a:pt x="54684" y="244618"/>
                      <a:pt x="73272" y="256496"/>
                      <a:pt x="95239" y="263284"/>
                    </a:cubicBezTo>
                    <a:cubicBezTo>
                      <a:pt x="122276" y="271768"/>
                      <a:pt x="145933" y="285344"/>
                      <a:pt x="164521" y="307404"/>
                    </a:cubicBezTo>
                    <a:cubicBezTo>
                      <a:pt x="181419" y="327767"/>
                      <a:pt x="186488" y="351524"/>
                      <a:pt x="184798" y="376978"/>
                    </a:cubicBezTo>
                    <a:cubicBezTo>
                      <a:pt x="184798" y="385462"/>
                      <a:pt x="178039" y="392250"/>
                      <a:pt x="169590" y="393947"/>
                    </a:cubicBezTo>
                    <a:cubicBezTo>
                      <a:pt x="159451" y="393947"/>
                      <a:pt x="152692" y="388856"/>
                      <a:pt x="151002" y="378674"/>
                    </a:cubicBezTo>
                    <a:cubicBezTo>
                      <a:pt x="151002" y="376978"/>
                      <a:pt x="151002" y="375280"/>
                      <a:pt x="149312" y="373584"/>
                    </a:cubicBezTo>
                    <a:cubicBezTo>
                      <a:pt x="112137" y="373584"/>
                      <a:pt x="73272" y="373584"/>
                      <a:pt x="34406" y="373584"/>
                    </a:cubicBezTo>
                    <a:cubicBezTo>
                      <a:pt x="34406" y="375280"/>
                      <a:pt x="34406" y="378674"/>
                      <a:pt x="32717" y="380372"/>
                    </a:cubicBezTo>
                    <a:cubicBezTo>
                      <a:pt x="31027" y="388856"/>
                      <a:pt x="24268" y="393947"/>
                      <a:pt x="15819" y="393947"/>
                    </a:cubicBezTo>
                    <a:cubicBezTo>
                      <a:pt x="9059" y="392250"/>
                      <a:pt x="2300" y="387159"/>
                      <a:pt x="610" y="378674"/>
                    </a:cubicBezTo>
                    <a:cubicBezTo>
                      <a:pt x="-1079" y="363402"/>
                      <a:pt x="610" y="346433"/>
                      <a:pt x="7370" y="331160"/>
                    </a:cubicBezTo>
                    <a:cubicBezTo>
                      <a:pt x="14129" y="314192"/>
                      <a:pt x="25957" y="298919"/>
                      <a:pt x="41166" y="287040"/>
                    </a:cubicBezTo>
                    <a:cubicBezTo>
                      <a:pt x="42855" y="287040"/>
                      <a:pt x="44545" y="285344"/>
                      <a:pt x="46235" y="287040"/>
                    </a:cubicBezTo>
                    <a:cubicBezTo>
                      <a:pt x="56374" y="292131"/>
                      <a:pt x="68202" y="297222"/>
                      <a:pt x="78341" y="302313"/>
                    </a:cubicBezTo>
                    <a:cubicBezTo>
                      <a:pt x="73272" y="305707"/>
                      <a:pt x="69892" y="309100"/>
                      <a:pt x="64823" y="310798"/>
                    </a:cubicBezTo>
                    <a:cubicBezTo>
                      <a:pt x="64823" y="312494"/>
                      <a:pt x="64823" y="312494"/>
                      <a:pt x="64823" y="314192"/>
                    </a:cubicBezTo>
                    <a:cubicBezTo>
                      <a:pt x="68202" y="314192"/>
                      <a:pt x="73272" y="314192"/>
                      <a:pt x="76651" y="314192"/>
                    </a:cubicBezTo>
                    <a:cubicBezTo>
                      <a:pt x="83410" y="314192"/>
                      <a:pt x="90170" y="314192"/>
                      <a:pt x="96929" y="314192"/>
                    </a:cubicBezTo>
                    <a:cubicBezTo>
                      <a:pt x="113827" y="310798"/>
                      <a:pt x="122276" y="322676"/>
                      <a:pt x="134104" y="334554"/>
                    </a:cubicBezTo>
                    <a:cubicBezTo>
                      <a:pt x="129035" y="334554"/>
                      <a:pt x="125655" y="334554"/>
                      <a:pt x="122276" y="334554"/>
                    </a:cubicBezTo>
                    <a:cubicBezTo>
                      <a:pt x="98619" y="334554"/>
                      <a:pt x="76651" y="334554"/>
                      <a:pt x="52994" y="334554"/>
                    </a:cubicBezTo>
                    <a:cubicBezTo>
                      <a:pt x="41166" y="334554"/>
                      <a:pt x="37786" y="337948"/>
                      <a:pt x="36096" y="351524"/>
                    </a:cubicBezTo>
                    <a:cubicBezTo>
                      <a:pt x="73272" y="351524"/>
                      <a:pt x="110448" y="351524"/>
                      <a:pt x="149312" y="351524"/>
                    </a:cubicBezTo>
                    <a:cubicBezTo>
                      <a:pt x="147623" y="337948"/>
                      <a:pt x="139174" y="329464"/>
                      <a:pt x="130725" y="320979"/>
                    </a:cubicBezTo>
                    <a:cubicBezTo>
                      <a:pt x="118897" y="309100"/>
                      <a:pt x="103688" y="300616"/>
                      <a:pt x="86790" y="295525"/>
                    </a:cubicBezTo>
                    <a:cubicBezTo>
                      <a:pt x="59753" y="287040"/>
                      <a:pt x="36096" y="273465"/>
                      <a:pt x="19198" y="249708"/>
                    </a:cubicBezTo>
                    <a:cubicBezTo>
                      <a:pt x="-7839" y="215770"/>
                      <a:pt x="-6149" y="169953"/>
                      <a:pt x="24268" y="137711"/>
                    </a:cubicBezTo>
                    <a:cubicBezTo>
                      <a:pt x="24268" y="136014"/>
                      <a:pt x="24268" y="136014"/>
                      <a:pt x="24268" y="136014"/>
                    </a:cubicBezTo>
                    <a:cubicBezTo>
                      <a:pt x="31027" y="130923"/>
                      <a:pt x="36096" y="124136"/>
                      <a:pt x="41166" y="120742"/>
                    </a:cubicBezTo>
                    <a:cubicBezTo>
                      <a:pt x="49615" y="117348"/>
                      <a:pt x="54684" y="125833"/>
                      <a:pt x="61443" y="129227"/>
                    </a:cubicBezTo>
                    <a:cubicBezTo>
                      <a:pt x="68202" y="130923"/>
                      <a:pt x="73272" y="132620"/>
                      <a:pt x="80031" y="136014"/>
                    </a:cubicBezTo>
                    <a:cubicBezTo>
                      <a:pt x="73272" y="139408"/>
                      <a:pt x="68202" y="142802"/>
                      <a:pt x="63133" y="146196"/>
                    </a:cubicBezTo>
                    <a:cubicBezTo>
                      <a:pt x="63133" y="146196"/>
                      <a:pt x="63133" y="147893"/>
                      <a:pt x="63133" y="147893"/>
                    </a:cubicBezTo>
                    <a:cubicBezTo>
                      <a:pt x="73272" y="147893"/>
                      <a:pt x="83410" y="149590"/>
                      <a:pt x="93549" y="147893"/>
                    </a:cubicBezTo>
                    <a:cubicBezTo>
                      <a:pt x="101998" y="146196"/>
                      <a:pt x="108757" y="147893"/>
                      <a:pt x="114883" y="151711"/>
                    </a:cubicBezTo>
                    <a:lnTo>
                      <a:pt x="120395" y="156912"/>
                    </a:lnTo>
                    <a:lnTo>
                      <a:pt x="124917" y="151431"/>
                    </a:lnTo>
                    <a:lnTo>
                      <a:pt x="126058" y="150662"/>
                    </a:lnTo>
                    <a:lnTo>
                      <a:pt x="119952" y="145347"/>
                    </a:lnTo>
                    <a:cubicBezTo>
                      <a:pt x="110870" y="138984"/>
                      <a:pt x="100308" y="134317"/>
                      <a:pt x="88480" y="130923"/>
                    </a:cubicBezTo>
                    <a:cubicBezTo>
                      <a:pt x="63133" y="122439"/>
                      <a:pt x="39476" y="108863"/>
                      <a:pt x="22578" y="88500"/>
                    </a:cubicBezTo>
                    <a:cubicBezTo>
                      <a:pt x="5680" y="68137"/>
                      <a:pt x="-1079" y="44380"/>
                      <a:pt x="610" y="17229"/>
                    </a:cubicBezTo>
                    <a:cubicBezTo>
                      <a:pt x="610" y="7048"/>
                      <a:pt x="7370" y="260"/>
                      <a:pt x="15819" y="26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9170">
                  <a:defRPr/>
                </a:pPr>
                <a:endParaRPr lang="cs-CZ" sz="2400" kern="0">
                  <a:solidFill>
                    <a:prstClr val="black"/>
                  </a:solidFill>
                  <a:latin typeface="Calibri" panose="020F0502020204030204"/>
                  <a:cs typeface="Arial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23392" y="3164047"/>
            <a:ext cx="10951632" cy="976208"/>
            <a:chOff x="467544" y="2507714"/>
            <a:chExt cx="8213724" cy="732156"/>
          </a:xfrm>
        </p:grpSpPr>
        <p:grpSp>
          <p:nvGrpSpPr>
            <p:cNvPr id="21" name="Group 20"/>
            <p:cNvGrpSpPr/>
            <p:nvPr/>
          </p:nvGrpSpPr>
          <p:grpSpPr>
            <a:xfrm>
              <a:off x="467544" y="2507714"/>
              <a:ext cx="8213724" cy="732156"/>
              <a:chOff x="467544" y="2507714"/>
              <a:chExt cx="8213724" cy="732156"/>
            </a:xfrm>
          </p:grpSpPr>
          <p:sp>
            <p:nvSpPr>
              <p:cNvPr id="25" name="Rounded Rectangle 42"/>
              <p:cNvSpPr/>
              <p:nvPr/>
            </p:nvSpPr>
            <p:spPr>
              <a:xfrm>
                <a:off x="746315" y="2549792"/>
                <a:ext cx="7934953" cy="648000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76000" tIns="0" rIns="0" bIns="0" rtlCol="0" anchor="ctr" anchorCtr="0"/>
              <a:lstStyle/>
              <a:p>
                <a:pPr defTabSz="914377"/>
                <a:r>
                  <a:rPr lang="cs-CZ" sz="1600" dirty="0">
                    <a:solidFill>
                      <a:srgbClr val="FFFFFF"/>
                    </a:solidFill>
                    <a:latin typeface="Arial"/>
                    <a:cs typeface="Arial"/>
                  </a:rPr>
                  <a:t>IMpower130 prokázala </a:t>
                </a:r>
                <a:r>
                  <a:rPr lang="cs-CZ" sz="160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prodloužení PFS </a:t>
                </a:r>
                <a:r>
                  <a:rPr lang="cs-CZ" sz="1600" dirty="0">
                    <a:solidFill>
                      <a:srgbClr val="FFFFFF"/>
                    </a:solidFill>
                    <a:latin typeface="Arial"/>
                    <a:cs typeface="Arial"/>
                  </a:rPr>
                  <a:t>a vyšší ORR, pokud byl </a:t>
                </a:r>
                <a:r>
                  <a:rPr lang="cs-CZ" sz="160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atezolizumab</a:t>
                </a:r>
                <a:r>
                  <a:rPr lang="cs-CZ" sz="1600" dirty="0">
                    <a:solidFill>
                      <a:srgbClr val="FFFFFF"/>
                    </a:solidFill>
                    <a:latin typeface="Arial"/>
                    <a:cs typeface="Arial"/>
                  </a:rPr>
                  <a:t> přidán ke  </a:t>
                </a:r>
              </a:p>
              <a:p>
                <a:pPr defTabSz="914377"/>
                <a:r>
                  <a:rPr lang="cs-CZ" sz="1600" dirty="0" err="1">
                    <a:solidFill>
                      <a:srgbClr val="FFFFFF"/>
                    </a:solidFill>
                    <a:latin typeface="Arial"/>
                    <a:cs typeface="Arial"/>
                  </a:rPr>
                  <a:t>karboplatině</a:t>
                </a:r>
                <a:r>
                  <a:rPr lang="cs-CZ" sz="1600" dirty="0">
                    <a:solidFill>
                      <a:srgbClr val="FFFFFF"/>
                    </a:solidFill>
                    <a:latin typeface="Arial"/>
                    <a:cs typeface="Arial"/>
                  </a:rPr>
                  <a:t> + </a:t>
                </a:r>
                <a:r>
                  <a:rPr lang="cs-CZ" sz="1600" dirty="0" err="1" smtClean="0">
                    <a:solidFill>
                      <a:srgbClr val="FFFFFF"/>
                    </a:solidFill>
                    <a:latin typeface="Arial"/>
                    <a:cs typeface="Arial"/>
                  </a:rPr>
                  <a:t>nab-paklitaxelu</a:t>
                </a:r>
                <a:endParaRPr lang="cs-CZ" sz="1600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467544" y="2507714"/>
                <a:ext cx="728523" cy="732156"/>
              </a:xfrm>
              <a:custGeom>
                <a:avLst/>
                <a:gdLst>
                  <a:gd name="T0" fmla="*/ 1285 w 2570"/>
                  <a:gd name="T1" fmla="*/ 0 h 2569"/>
                  <a:gd name="T2" fmla="*/ 1285 w 2570"/>
                  <a:gd name="T3" fmla="*/ 0 h 2569"/>
                  <a:gd name="T4" fmla="*/ 0 w 2570"/>
                  <a:gd name="T5" fmla="*/ 1284 h 2569"/>
                  <a:gd name="T6" fmla="*/ 1285 w 2570"/>
                  <a:gd name="T7" fmla="*/ 2569 h 2569"/>
                  <a:gd name="T8" fmla="*/ 2570 w 2570"/>
                  <a:gd name="T9" fmla="*/ 1284 h 2569"/>
                  <a:gd name="T10" fmla="*/ 1285 w 2570"/>
                  <a:gd name="T11" fmla="*/ 0 h 2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0" h="2569">
                    <a:moveTo>
                      <a:pt x="1285" y="0"/>
                    </a:moveTo>
                    <a:lnTo>
                      <a:pt x="1285" y="0"/>
                    </a:lnTo>
                    <a:cubicBezTo>
                      <a:pt x="575" y="0"/>
                      <a:pt x="0" y="574"/>
                      <a:pt x="0" y="1284"/>
                    </a:cubicBezTo>
                    <a:cubicBezTo>
                      <a:pt x="0" y="1994"/>
                      <a:pt x="575" y="2569"/>
                      <a:pt x="1285" y="2569"/>
                    </a:cubicBezTo>
                    <a:cubicBezTo>
                      <a:pt x="1995" y="2569"/>
                      <a:pt x="2570" y="1994"/>
                      <a:pt x="2570" y="1284"/>
                    </a:cubicBezTo>
                    <a:cubicBezTo>
                      <a:pt x="2570" y="574"/>
                      <a:pt x="1995" y="0"/>
                      <a:pt x="12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6CA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70">
                  <a:defRPr/>
                </a:pPr>
                <a:endParaRPr lang="cs-CZ">
                  <a:solidFill>
                    <a:srgbClr val="A2A2A2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7" name="Freeform 32"/>
            <p:cNvSpPr>
              <a:spLocks noEditPoints="1"/>
            </p:cNvSpPr>
            <p:nvPr/>
          </p:nvSpPr>
          <p:spPr bwMode="auto">
            <a:xfrm>
              <a:off x="631774" y="2635752"/>
              <a:ext cx="371486" cy="414169"/>
            </a:xfrm>
            <a:custGeom>
              <a:avLst/>
              <a:gdLst>
                <a:gd name="T0" fmla="*/ 1334 w 1871"/>
                <a:gd name="T1" fmla="*/ 2086 h 2086"/>
                <a:gd name="T2" fmla="*/ 1334 w 1871"/>
                <a:gd name="T3" fmla="*/ 2086 h 2086"/>
                <a:gd name="T4" fmla="*/ 1871 w 1871"/>
                <a:gd name="T5" fmla="*/ 2086 h 2086"/>
                <a:gd name="T6" fmla="*/ 1871 w 1871"/>
                <a:gd name="T7" fmla="*/ 795 h 2086"/>
                <a:gd name="T8" fmla="*/ 1334 w 1871"/>
                <a:gd name="T9" fmla="*/ 795 h 2086"/>
                <a:gd name="T10" fmla="*/ 1334 w 1871"/>
                <a:gd name="T11" fmla="*/ 2086 h 2086"/>
                <a:gd name="T12" fmla="*/ 1368 w 1871"/>
                <a:gd name="T13" fmla="*/ 0 h 2086"/>
                <a:gd name="T14" fmla="*/ 1368 w 1871"/>
                <a:gd name="T15" fmla="*/ 0 h 2086"/>
                <a:gd name="T16" fmla="*/ 852 w 1871"/>
                <a:gd name="T17" fmla="*/ 0 h 2086"/>
                <a:gd name="T18" fmla="*/ 983 w 1871"/>
                <a:gd name="T19" fmla="*/ 132 h 2086"/>
                <a:gd name="T20" fmla="*/ 12 w 1871"/>
                <a:gd name="T21" fmla="*/ 1286 h 2086"/>
                <a:gd name="T22" fmla="*/ 12 w 1871"/>
                <a:gd name="T23" fmla="*/ 1334 h 2086"/>
                <a:gd name="T24" fmla="*/ 65 w 1871"/>
                <a:gd name="T25" fmla="*/ 1340 h 2086"/>
                <a:gd name="T26" fmla="*/ 1237 w 1871"/>
                <a:gd name="T27" fmla="*/ 388 h 2086"/>
                <a:gd name="T28" fmla="*/ 1368 w 1871"/>
                <a:gd name="T29" fmla="*/ 521 h 2086"/>
                <a:gd name="T30" fmla="*/ 1368 w 1871"/>
                <a:gd name="T31" fmla="*/ 0 h 2086"/>
                <a:gd name="T32" fmla="*/ 672 w 1871"/>
                <a:gd name="T33" fmla="*/ 2086 h 2086"/>
                <a:gd name="T34" fmla="*/ 672 w 1871"/>
                <a:gd name="T35" fmla="*/ 2086 h 2086"/>
                <a:gd name="T36" fmla="*/ 1208 w 1871"/>
                <a:gd name="T37" fmla="*/ 2086 h 2086"/>
                <a:gd name="T38" fmla="*/ 1208 w 1871"/>
                <a:gd name="T39" fmla="*/ 1222 h 2086"/>
                <a:gd name="T40" fmla="*/ 672 w 1871"/>
                <a:gd name="T41" fmla="*/ 1222 h 2086"/>
                <a:gd name="T42" fmla="*/ 672 w 1871"/>
                <a:gd name="T43" fmla="*/ 2086 h 2086"/>
                <a:gd name="T44" fmla="*/ 9 w 1871"/>
                <a:gd name="T45" fmla="*/ 2086 h 2086"/>
                <a:gd name="T46" fmla="*/ 9 w 1871"/>
                <a:gd name="T47" fmla="*/ 2086 h 2086"/>
                <a:gd name="T48" fmla="*/ 545 w 1871"/>
                <a:gd name="T49" fmla="*/ 2086 h 2086"/>
                <a:gd name="T50" fmla="*/ 545 w 1871"/>
                <a:gd name="T51" fmla="*/ 1654 h 2086"/>
                <a:gd name="T52" fmla="*/ 9 w 1871"/>
                <a:gd name="T53" fmla="*/ 1654 h 2086"/>
                <a:gd name="T54" fmla="*/ 9 w 1871"/>
                <a:gd name="T55" fmla="*/ 2086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71" h="2086">
                  <a:moveTo>
                    <a:pt x="1334" y="2086"/>
                  </a:moveTo>
                  <a:lnTo>
                    <a:pt x="1334" y="2086"/>
                  </a:lnTo>
                  <a:lnTo>
                    <a:pt x="1871" y="2086"/>
                  </a:lnTo>
                  <a:lnTo>
                    <a:pt x="1871" y="795"/>
                  </a:lnTo>
                  <a:lnTo>
                    <a:pt x="1334" y="795"/>
                  </a:lnTo>
                  <a:lnTo>
                    <a:pt x="1334" y="2086"/>
                  </a:lnTo>
                  <a:close/>
                  <a:moveTo>
                    <a:pt x="1368" y="0"/>
                  </a:moveTo>
                  <a:lnTo>
                    <a:pt x="1368" y="0"/>
                  </a:lnTo>
                  <a:lnTo>
                    <a:pt x="852" y="0"/>
                  </a:lnTo>
                  <a:lnTo>
                    <a:pt x="983" y="132"/>
                  </a:lnTo>
                  <a:lnTo>
                    <a:pt x="12" y="1286"/>
                  </a:lnTo>
                  <a:cubicBezTo>
                    <a:pt x="1" y="1299"/>
                    <a:pt x="0" y="1320"/>
                    <a:pt x="12" y="1334"/>
                  </a:cubicBezTo>
                  <a:cubicBezTo>
                    <a:pt x="25" y="1350"/>
                    <a:pt x="49" y="1353"/>
                    <a:pt x="65" y="1340"/>
                  </a:cubicBezTo>
                  <a:lnTo>
                    <a:pt x="1237" y="388"/>
                  </a:lnTo>
                  <a:lnTo>
                    <a:pt x="1368" y="521"/>
                  </a:lnTo>
                  <a:lnTo>
                    <a:pt x="1368" y="0"/>
                  </a:lnTo>
                  <a:close/>
                  <a:moveTo>
                    <a:pt x="672" y="2086"/>
                  </a:moveTo>
                  <a:lnTo>
                    <a:pt x="672" y="2086"/>
                  </a:lnTo>
                  <a:lnTo>
                    <a:pt x="1208" y="2086"/>
                  </a:lnTo>
                  <a:lnTo>
                    <a:pt x="1208" y="1222"/>
                  </a:lnTo>
                  <a:lnTo>
                    <a:pt x="672" y="1222"/>
                  </a:lnTo>
                  <a:lnTo>
                    <a:pt x="672" y="2086"/>
                  </a:lnTo>
                  <a:close/>
                  <a:moveTo>
                    <a:pt x="9" y="2086"/>
                  </a:moveTo>
                  <a:lnTo>
                    <a:pt x="9" y="2086"/>
                  </a:lnTo>
                  <a:lnTo>
                    <a:pt x="545" y="2086"/>
                  </a:lnTo>
                  <a:lnTo>
                    <a:pt x="545" y="1654"/>
                  </a:lnTo>
                  <a:lnTo>
                    <a:pt x="9" y="1654"/>
                  </a:lnTo>
                  <a:lnTo>
                    <a:pt x="9" y="2086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cs-CZ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9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4417" y="260351"/>
            <a:ext cx="10943169" cy="828776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Reference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sz="1400" dirty="0"/>
              <a:t>American Cancer Society: </a:t>
            </a:r>
            <a:r>
              <a:rPr lang="en-GB" sz="1400" dirty="0">
                <a:hlinkClick r:id="rId2"/>
              </a:rPr>
              <a:t>https://www.cancer.org/cancer/lung-cancer.html</a:t>
            </a:r>
            <a:endParaRPr lang="en-GB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/>
              <a:t>MORGENSZTERN, et al. J </a:t>
            </a:r>
            <a:r>
              <a:rPr lang="en-GB" sz="1400" dirty="0" err="1"/>
              <a:t>Thorac</a:t>
            </a:r>
            <a:r>
              <a:rPr lang="en-GB" sz="1400" dirty="0"/>
              <a:t> </a:t>
            </a:r>
            <a:r>
              <a:rPr lang="en-GB" sz="1400" dirty="0" err="1"/>
              <a:t>Oncol</a:t>
            </a:r>
            <a:r>
              <a:rPr lang="en-GB" sz="1400" dirty="0"/>
              <a:t> 2010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/>
              <a:t>GUTIERREZ, et al. </a:t>
            </a:r>
            <a:r>
              <a:rPr lang="en-GB" sz="1400" dirty="0" err="1"/>
              <a:t>Clin</a:t>
            </a:r>
            <a:r>
              <a:rPr lang="en-GB" sz="1400" dirty="0"/>
              <a:t> Lung Cancer 2017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/>
              <a:t>BARLESI, et al. Lancet 2016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/>
              <a:t>CHEN and MELLMAN. Immunity </a:t>
            </a:r>
            <a:r>
              <a:rPr lang="en-US" altLang="en-US" sz="1400" dirty="0" smtClean="0"/>
              <a:t>2013</a:t>
            </a:r>
            <a:endParaRPr lang="en-US" alt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/>
              <a:t>HERBST, et al. Nature 2014</a:t>
            </a:r>
            <a:br>
              <a:rPr lang="en-US" altLang="en-US" sz="1400" dirty="0"/>
            </a:br>
            <a:r>
              <a:rPr lang="en-US" altLang="en-US" sz="1400" dirty="0"/>
              <a:t>HODGE, et al. </a:t>
            </a:r>
            <a:r>
              <a:rPr lang="en-US" altLang="en-US" sz="1400" dirty="0" err="1"/>
              <a:t>Int</a:t>
            </a:r>
            <a:r>
              <a:rPr lang="en-US" altLang="en-US" sz="1400" dirty="0"/>
              <a:t> J Cancer 2013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en-US" sz="1400" dirty="0"/>
              <a:t>GABRILOVICH, et al. </a:t>
            </a:r>
            <a:r>
              <a:rPr lang="cs-CZ" altLang="en-US" sz="1400" dirty="0" err="1"/>
              <a:t>Nat</a:t>
            </a:r>
            <a:r>
              <a:rPr lang="cs-CZ" altLang="en-US" sz="1400" dirty="0"/>
              <a:t> Med 1996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en-US" sz="1400" dirty="0"/>
              <a:t>OYAMA, et al. J </a:t>
            </a:r>
            <a:r>
              <a:rPr lang="cs-CZ" altLang="en-US" sz="1400" dirty="0" err="1"/>
              <a:t>Immunol</a:t>
            </a:r>
            <a:r>
              <a:rPr lang="cs-CZ" altLang="en-US" sz="1400" dirty="0"/>
              <a:t> </a:t>
            </a:r>
            <a:r>
              <a:rPr lang="cs-CZ" altLang="en-US" sz="1400" dirty="0" smtClean="0"/>
              <a:t>1998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/>
              <a:t>CHEN and </a:t>
            </a:r>
            <a:r>
              <a:rPr lang="en-US" altLang="en-US" sz="1400" dirty="0" smtClean="0"/>
              <a:t>MELLMAN</a:t>
            </a:r>
            <a:r>
              <a:rPr lang="cs-CZ" altLang="en-US" sz="1400" dirty="0" smtClean="0"/>
              <a:t>, </a:t>
            </a:r>
            <a:r>
              <a:rPr lang="en-GB" sz="1400" dirty="0" smtClean="0"/>
              <a:t>Nature </a:t>
            </a:r>
            <a:r>
              <a:rPr lang="en-GB" sz="1400" dirty="0"/>
              <a:t>2017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 smtClean="0"/>
              <a:t>H</a:t>
            </a:r>
            <a:r>
              <a:rPr lang="cs-CZ" sz="1400" dirty="0" smtClean="0"/>
              <a:t>EDGE</a:t>
            </a:r>
            <a:r>
              <a:rPr lang="en-GB" sz="1400" dirty="0" smtClean="0"/>
              <a:t>, </a:t>
            </a:r>
            <a:r>
              <a:rPr lang="en-GB" sz="1400" dirty="0"/>
              <a:t>et al. </a:t>
            </a:r>
            <a:r>
              <a:rPr lang="en-GB" sz="1400" dirty="0" err="1"/>
              <a:t>Clin</a:t>
            </a:r>
            <a:r>
              <a:rPr lang="en-GB" sz="1400" dirty="0"/>
              <a:t> Cancer Res 2016</a:t>
            </a:r>
            <a:endParaRPr lang="cs-CZ" alt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/>
              <a:t>CAPPUZZO, et al. ESMO 2018 (</a:t>
            </a:r>
            <a:r>
              <a:rPr lang="cs-CZ" sz="1400" dirty="0" err="1"/>
              <a:t>Abs</a:t>
            </a:r>
            <a:r>
              <a:rPr lang="cs-CZ" sz="1400" dirty="0"/>
              <a:t> LBA53)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dirty="0">
                <a:solidFill>
                  <a:srgbClr val="000000"/>
                </a:solidFill>
              </a:rPr>
              <a:t>WEST</a:t>
            </a:r>
            <a:r>
              <a:rPr lang="en-GB" sz="1400" dirty="0"/>
              <a:t> et al. Lancet </a:t>
            </a:r>
            <a:r>
              <a:rPr lang="en-GB" sz="1400" dirty="0" err="1"/>
              <a:t>Oncol</a:t>
            </a:r>
            <a:r>
              <a:rPr lang="en-GB" sz="1400" dirty="0"/>
              <a:t> </a:t>
            </a:r>
            <a:r>
              <a:rPr lang="en-GB" sz="1400" dirty="0" smtClean="0"/>
              <a:t>2019</a:t>
            </a:r>
            <a:endParaRPr lang="cs-CZ" sz="1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KIM </a:t>
            </a:r>
            <a:r>
              <a:rPr lang="en-GB" sz="1400" dirty="0" smtClean="0"/>
              <a:t>and C</a:t>
            </a:r>
            <a:r>
              <a:rPr lang="cs-CZ" sz="1400" smtClean="0"/>
              <a:t>HEN</a:t>
            </a:r>
            <a:r>
              <a:rPr lang="en-GB" sz="1400" smtClean="0"/>
              <a:t>. </a:t>
            </a:r>
            <a:r>
              <a:rPr lang="en-GB" sz="1400" dirty="0"/>
              <a:t>Ann </a:t>
            </a:r>
            <a:r>
              <a:rPr lang="en-GB" sz="1400" dirty="0" err="1"/>
              <a:t>Oncol</a:t>
            </a:r>
            <a:r>
              <a:rPr lang="en-GB" sz="1400" dirty="0"/>
              <a:t> 2016; </a:t>
            </a:r>
          </a:p>
        </p:txBody>
      </p:sp>
    </p:spTree>
    <p:extLst>
      <p:ext uri="{BB962C8B-B14F-4D97-AF65-F5344CB8AC3E}">
        <p14:creationId xmlns:p14="http://schemas.microsoft.com/office/powerpoint/2010/main" val="24563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4426" y="603849"/>
            <a:ext cx="10943167" cy="5520495"/>
          </a:xfrm>
        </p:spPr>
        <p:txBody>
          <a:bodyPr/>
          <a:lstStyle/>
          <a:p>
            <a:pPr marL="0" indent="0" algn="just">
              <a:buNone/>
            </a:pPr>
            <a:r>
              <a:rPr lang="cs-CZ" sz="800" b="1" dirty="0"/>
              <a:t>Zkrácená informace o přípravku ▼TECENTRIQ 1200 mg koncentrát pro infuzní roztok.</a:t>
            </a:r>
            <a:r>
              <a:rPr lang="cs-CZ" sz="800" dirty="0"/>
              <a:t> </a:t>
            </a:r>
            <a:r>
              <a:rPr lang="cs-CZ" sz="800" b="1" dirty="0"/>
              <a:t>Účinná látka:</a:t>
            </a:r>
            <a:r>
              <a:rPr lang="cs-CZ" sz="800" dirty="0"/>
              <a:t> </a:t>
            </a:r>
            <a:r>
              <a:rPr lang="cs-CZ" sz="800" dirty="0" err="1"/>
              <a:t>atezolizumabum</a:t>
            </a:r>
            <a:r>
              <a:rPr lang="cs-CZ" sz="800" dirty="0"/>
              <a:t> </a:t>
            </a:r>
            <a:r>
              <a:rPr lang="cs-CZ" sz="800" b="1" dirty="0"/>
              <a:t>Indikace:</a:t>
            </a:r>
            <a:r>
              <a:rPr lang="cs-CZ" sz="800" dirty="0"/>
              <a:t> </a:t>
            </a:r>
            <a:r>
              <a:rPr lang="cs-CZ" sz="800" i="1" u="sng" dirty="0" err="1"/>
              <a:t>Uroteliální</a:t>
            </a:r>
            <a:r>
              <a:rPr lang="cs-CZ" sz="800" i="1" u="sng" dirty="0"/>
              <a:t> karcinom</a:t>
            </a:r>
            <a:r>
              <a:rPr lang="cs-CZ" sz="800" dirty="0"/>
              <a:t>: Přípravek </a:t>
            </a:r>
            <a:r>
              <a:rPr lang="cs-CZ" sz="800" dirty="0" err="1"/>
              <a:t>Tecentriq</a:t>
            </a:r>
            <a:r>
              <a:rPr lang="cs-CZ" sz="800" dirty="0"/>
              <a:t> je jako </a:t>
            </a:r>
            <a:r>
              <a:rPr lang="cs-CZ" sz="800" dirty="0" err="1"/>
              <a:t>monoterapie</a:t>
            </a:r>
            <a:r>
              <a:rPr lang="cs-CZ" sz="800" dirty="0"/>
              <a:t> indikován k léčbě dospělých pacientů s lokálně pokročilým nebo metastazujícím </a:t>
            </a:r>
            <a:r>
              <a:rPr lang="cs-CZ" sz="800" dirty="0" err="1"/>
              <a:t>uroteliálním</a:t>
            </a:r>
            <a:r>
              <a:rPr lang="cs-CZ" sz="800" dirty="0"/>
              <a:t> karcinomem (UK) po předchozí chemoterapii obsahující platinu nebo u pacientů, kteří jsou považováni za nezpůsobilé k léčbě </a:t>
            </a:r>
            <a:r>
              <a:rPr lang="cs-CZ" sz="800" dirty="0" err="1"/>
              <a:t>cisplatinou</a:t>
            </a:r>
            <a:r>
              <a:rPr lang="cs-CZ" sz="800" dirty="0"/>
              <a:t> a jejichž nádory mají expresi PD-L1 ≥ 5 %. </a:t>
            </a:r>
            <a:r>
              <a:rPr lang="cs-CZ" sz="800" i="1" u="sng" dirty="0"/>
              <a:t>Nemalobuněčný karcinom plic</a:t>
            </a:r>
            <a:r>
              <a:rPr lang="cs-CZ" sz="800" u="sng" dirty="0"/>
              <a:t>:</a:t>
            </a:r>
            <a:r>
              <a:rPr lang="cs-CZ" sz="800" dirty="0"/>
              <a:t> 1) Přípravek </a:t>
            </a:r>
            <a:r>
              <a:rPr lang="cs-CZ" sz="800" dirty="0" err="1"/>
              <a:t>Tecentriq</a:t>
            </a:r>
            <a:r>
              <a:rPr lang="cs-CZ" sz="800" dirty="0"/>
              <a:t> je jako </a:t>
            </a:r>
            <a:r>
              <a:rPr lang="cs-CZ" sz="800" dirty="0" err="1"/>
              <a:t>monoterapie</a:t>
            </a:r>
            <a:r>
              <a:rPr lang="cs-CZ" sz="800" dirty="0"/>
              <a:t> indikován k léčbě dospělých pacientů s lokálně pokročilým nebo metastazujícím NSCLC po předchozí chemoterapii. Pacientům s mutacemi aktivujícími EGFR nebo ALK-pozitivní mutací nádoru má být také podávána cílená léčba před podáním </a:t>
            </a:r>
            <a:r>
              <a:rPr lang="cs-CZ" sz="800" dirty="0" err="1"/>
              <a:t>atezolizumabu</a:t>
            </a:r>
            <a:r>
              <a:rPr lang="cs-CZ" sz="800" dirty="0"/>
              <a:t>. 2) Přípravek </a:t>
            </a:r>
            <a:r>
              <a:rPr lang="cs-CZ" sz="800" dirty="0" err="1"/>
              <a:t>Tecentriq</a:t>
            </a:r>
            <a:r>
              <a:rPr lang="cs-CZ" sz="800" dirty="0"/>
              <a:t> je v kombinaci s </a:t>
            </a:r>
            <a:r>
              <a:rPr lang="cs-CZ" sz="800" dirty="0" err="1"/>
              <a:t>bevacizumabem</a:t>
            </a:r>
            <a:r>
              <a:rPr lang="cs-CZ" sz="800" dirty="0"/>
              <a:t>, </a:t>
            </a:r>
            <a:r>
              <a:rPr lang="cs-CZ" sz="800" dirty="0" err="1"/>
              <a:t>paklitaxelem</a:t>
            </a:r>
            <a:r>
              <a:rPr lang="cs-CZ" sz="800" dirty="0"/>
              <a:t> a </a:t>
            </a:r>
            <a:r>
              <a:rPr lang="cs-CZ" sz="800" dirty="0" err="1"/>
              <a:t>karboplatinou</a:t>
            </a:r>
            <a:r>
              <a:rPr lang="cs-CZ" sz="800" dirty="0"/>
              <a:t> indikován k první linii léčby dospělých pacientů s metastazujícím </a:t>
            </a:r>
            <a:r>
              <a:rPr lang="cs-CZ" sz="800" dirty="0" err="1"/>
              <a:t>neskvamózním</a:t>
            </a:r>
            <a:r>
              <a:rPr lang="cs-CZ" sz="800" dirty="0"/>
              <a:t> NSCLC. U pacientů s aktivačními mutacemi EGFR nebo ALK pozitivním NSCLC je přípravek </a:t>
            </a:r>
            <a:r>
              <a:rPr lang="cs-CZ" sz="800" dirty="0" err="1"/>
              <a:t>Tecentriq</a:t>
            </a:r>
            <a:r>
              <a:rPr lang="cs-CZ" sz="800" dirty="0"/>
              <a:t> v kombinaci s </a:t>
            </a:r>
            <a:r>
              <a:rPr lang="cs-CZ" sz="800" dirty="0" err="1"/>
              <a:t>bevacizumabem</a:t>
            </a:r>
            <a:r>
              <a:rPr lang="cs-CZ" sz="800" dirty="0"/>
              <a:t>, </a:t>
            </a:r>
            <a:r>
              <a:rPr lang="cs-CZ" sz="800" dirty="0" err="1"/>
              <a:t>paklitaxelem</a:t>
            </a:r>
            <a:r>
              <a:rPr lang="cs-CZ" sz="800" dirty="0"/>
              <a:t> a </a:t>
            </a:r>
            <a:r>
              <a:rPr lang="cs-CZ" sz="800" dirty="0" err="1"/>
              <a:t>karboplatinou</a:t>
            </a:r>
            <a:r>
              <a:rPr lang="cs-CZ" sz="800" dirty="0"/>
              <a:t> indikován až po selhání vhodných možností cílené léčby</a:t>
            </a:r>
            <a:r>
              <a:rPr lang="cs-CZ" sz="800" i="1" dirty="0"/>
              <a:t>.</a:t>
            </a:r>
            <a:r>
              <a:rPr lang="cs-CZ" sz="800" dirty="0"/>
              <a:t> 3) Přípravek </a:t>
            </a:r>
            <a:r>
              <a:rPr lang="cs-CZ" sz="800" dirty="0" err="1"/>
              <a:t>Tecentriq</a:t>
            </a:r>
            <a:r>
              <a:rPr lang="cs-CZ" sz="800" dirty="0"/>
              <a:t> je v kombinaci s </a:t>
            </a:r>
            <a:r>
              <a:rPr lang="cs-CZ" sz="800" dirty="0" err="1"/>
              <a:t>nab-paklitaxelem</a:t>
            </a:r>
            <a:r>
              <a:rPr lang="cs-CZ" sz="800" dirty="0"/>
              <a:t> a </a:t>
            </a:r>
            <a:r>
              <a:rPr lang="cs-CZ" sz="800" dirty="0" err="1"/>
              <a:t>karboplatinou</a:t>
            </a:r>
            <a:r>
              <a:rPr lang="cs-CZ" sz="800" dirty="0"/>
              <a:t> indikován k první linii léčby dospělých pacientů s metastazujícím </a:t>
            </a:r>
            <a:r>
              <a:rPr lang="cs-CZ" sz="800" dirty="0" err="1"/>
              <a:t>neskvamózním</a:t>
            </a:r>
            <a:r>
              <a:rPr lang="cs-CZ" sz="800" dirty="0"/>
              <a:t> NSCLC bez aktivačních mutací EGFR nebo bez přestavby ALK. *4) Přípravek </a:t>
            </a:r>
            <a:r>
              <a:rPr lang="cs-CZ" sz="800" dirty="0" err="1"/>
              <a:t>Tecentriq</a:t>
            </a:r>
            <a:r>
              <a:rPr lang="cs-CZ" sz="800" dirty="0"/>
              <a:t> je jako </a:t>
            </a:r>
            <a:r>
              <a:rPr lang="cs-CZ" sz="800" dirty="0" err="1"/>
              <a:t>monoterapie</a:t>
            </a:r>
            <a:r>
              <a:rPr lang="cs-CZ" sz="800" dirty="0"/>
              <a:t> indikován k první linii léčby dospělých pacientů s metastazujícím nemalobuněčným karcinomem plic (NSCLC), kteří mají nádory s expresí PD-L1 na ≥ 50 % nádorových buňkách (TC) nebo ≥ 10 % na tumor infiltrujících imunitních buňkách (IC) a kteří nemají NSCLC s mutacemi EGFR nebo přestavbami ALK. </a:t>
            </a:r>
            <a:r>
              <a:rPr lang="cs-CZ" sz="800" i="1" u="sng" dirty="0"/>
              <a:t>Malobuněčný karcinom plic:</a:t>
            </a:r>
            <a:r>
              <a:rPr lang="cs-CZ" sz="800" u="sng" dirty="0"/>
              <a:t> </a:t>
            </a:r>
            <a:r>
              <a:rPr lang="cs-CZ" sz="800" dirty="0"/>
              <a:t>Přípravek </a:t>
            </a:r>
            <a:r>
              <a:rPr lang="cs-CZ" sz="800" dirty="0" err="1"/>
              <a:t>Tecentriq</a:t>
            </a:r>
            <a:r>
              <a:rPr lang="cs-CZ" sz="800" dirty="0"/>
              <a:t> je v kombinaci s </a:t>
            </a:r>
            <a:r>
              <a:rPr lang="cs-CZ" sz="800" dirty="0" err="1"/>
              <a:t>karboplatinou</a:t>
            </a:r>
            <a:r>
              <a:rPr lang="cs-CZ" sz="800" dirty="0"/>
              <a:t> a </a:t>
            </a:r>
            <a:r>
              <a:rPr lang="cs-CZ" sz="800" dirty="0" err="1"/>
              <a:t>etoposidem</a:t>
            </a:r>
            <a:r>
              <a:rPr lang="cs-CZ" sz="800" dirty="0"/>
              <a:t> indikován k první linii léčby dospělých pacientů s extenzivním stádiem malobuněčného karcinomu plic. *</a:t>
            </a:r>
            <a:r>
              <a:rPr lang="cs-CZ" sz="800" u="sng" dirty="0"/>
              <a:t>Hepatocelulární karcinom: </a:t>
            </a:r>
            <a:r>
              <a:rPr lang="cs-CZ" sz="800" dirty="0"/>
              <a:t>Přípravek </a:t>
            </a:r>
            <a:r>
              <a:rPr lang="cs-CZ" sz="800" dirty="0" err="1"/>
              <a:t>Tecentriq</a:t>
            </a:r>
            <a:r>
              <a:rPr lang="cs-CZ" sz="800" dirty="0"/>
              <a:t> je v kombinaci s </a:t>
            </a:r>
            <a:r>
              <a:rPr lang="cs-CZ" sz="800" dirty="0" err="1"/>
              <a:t>bevacizumabem</a:t>
            </a:r>
            <a:r>
              <a:rPr lang="cs-CZ" sz="800" dirty="0"/>
              <a:t> indikován k léčbě dospělých pacientů s pokročilým nebo </a:t>
            </a:r>
            <a:r>
              <a:rPr lang="cs-CZ" sz="800" dirty="0" err="1"/>
              <a:t>neresekovatelným</a:t>
            </a:r>
            <a:r>
              <a:rPr lang="cs-CZ" sz="800" dirty="0"/>
              <a:t> hepatocelulárním karcinomem (HCC), kteří dosud neužívali systémovou léčbu. </a:t>
            </a:r>
            <a:r>
              <a:rPr lang="cs-CZ" sz="800" b="1" dirty="0"/>
              <a:t>Dávkování:</a:t>
            </a:r>
            <a:r>
              <a:rPr lang="cs-CZ" sz="800" dirty="0"/>
              <a:t> </a:t>
            </a:r>
            <a:r>
              <a:rPr lang="cs-CZ" sz="800" i="1" u="sng" dirty="0" err="1"/>
              <a:t>Monoterapie</a:t>
            </a:r>
            <a:r>
              <a:rPr lang="cs-CZ" sz="800" i="1" u="sng" dirty="0"/>
              <a:t>:</a:t>
            </a:r>
            <a:r>
              <a:rPr lang="cs-CZ" sz="800" dirty="0"/>
              <a:t> Doporučená dávka přípravku </a:t>
            </a:r>
            <a:r>
              <a:rPr lang="cs-CZ" sz="800" dirty="0" err="1"/>
              <a:t>Tecentriq</a:t>
            </a:r>
            <a:r>
              <a:rPr lang="cs-CZ" sz="800" dirty="0"/>
              <a:t> je 1200 mg podávaná </a:t>
            </a:r>
            <a:r>
              <a:rPr lang="cs-CZ" sz="800" dirty="0" err="1"/>
              <a:t>i.v</a:t>
            </a:r>
            <a:r>
              <a:rPr lang="cs-CZ" sz="800" dirty="0"/>
              <a:t>. každé tři týdny. Infuze nesmí být podávány jako intravenózní injekce nebo bolus. </a:t>
            </a:r>
            <a:r>
              <a:rPr lang="cs-CZ" sz="800" i="1" u="sng" dirty="0"/>
              <a:t>V kombinaci s </a:t>
            </a:r>
            <a:r>
              <a:rPr lang="cs-CZ" sz="800" i="1" u="sng" dirty="0" err="1"/>
              <a:t>bevacizumabem</a:t>
            </a:r>
            <a:r>
              <a:rPr lang="cs-CZ" sz="800" i="1" u="sng" dirty="0"/>
              <a:t>, </a:t>
            </a:r>
            <a:r>
              <a:rPr lang="cs-CZ" sz="800" i="1" u="sng" dirty="0" err="1"/>
              <a:t>paklitaxelem</a:t>
            </a:r>
            <a:r>
              <a:rPr lang="cs-CZ" sz="800" i="1" u="sng" dirty="0"/>
              <a:t> a </a:t>
            </a:r>
            <a:r>
              <a:rPr lang="cs-CZ" sz="800" i="1" u="sng" dirty="0" err="1"/>
              <a:t>karboplatinou</a:t>
            </a:r>
            <a:r>
              <a:rPr lang="cs-CZ" sz="800" i="1" u="sng" dirty="0"/>
              <a:t>: </a:t>
            </a:r>
            <a:r>
              <a:rPr lang="cs-CZ" sz="800" i="1" dirty="0"/>
              <a:t>Doporučená dávka přípravku </a:t>
            </a:r>
            <a:r>
              <a:rPr lang="cs-CZ" sz="800" i="1" dirty="0" err="1"/>
              <a:t>Tecentriq</a:t>
            </a:r>
            <a:r>
              <a:rPr lang="cs-CZ" sz="800" i="1" dirty="0"/>
              <a:t> v úvodní fázi je 1 200 mg podaná intravenózní infuzí, po které následuje </a:t>
            </a:r>
            <a:r>
              <a:rPr lang="cs-CZ" sz="800" i="1" dirty="0" err="1"/>
              <a:t>bevacizumab</a:t>
            </a:r>
            <a:r>
              <a:rPr lang="cs-CZ" sz="800" i="1" dirty="0"/>
              <a:t>, </a:t>
            </a:r>
            <a:r>
              <a:rPr lang="cs-CZ" sz="800" i="1" dirty="0" err="1"/>
              <a:t>paklitaxel</a:t>
            </a:r>
            <a:r>
              <a:rPr lang="cs-CZ" sz="800" i="1" dirty="0"/>
              <a:t>, a pak </a:t>
            </a:r>
            <a:r>
              <a:rPr lang="cs-CZ" sz="800" i="1" dirty="0" err="1"/>
              <a:t>karboplatina</a:t>
            </a:r>
            <a:r>
              <a:rPr lang="cs-CZ" sz="800" i="1" dirty="0"/>
              <a:t> každé tři týdny během čtyř nebo šesti cyklů. Po úvodní fázi následuje udržovací fáze bez chemoterapie, ve které se formou intravenózní infuze každé tři týdny podává přípravek </a:t>
            </a:r>
            <a:r>
              <a:rPr lang="cs-CZ" sz="800" i="1" dirty="0" err="1"/>
              <a:t>Tecentriq</a:t>
            </a:r>
            <a:r>
              <a:rPr lang="cs-CZ" sz="800" i="1" dirty="0"/>
              <a:t> 1 200 mg, a po něm </a:t>
            </a:r>
            <a:r>
              <a:rPr lang="cs-CZ" sz="800" i="1" dirty="0" err="1"/>
              <a:t>bevacizumab</a:t>
            </a:r>
            <a:r>
              <a:rPr lang="cs-CZ" sz="800" dirty="0"/>
              <a:t>. </a:t>
            </a:r>
            <a:r>
              <a:rPr lang="cs-CZ" sz="800" i="1" u="sng" dirty="0"/>
              <a:t>V kombinaci s </a:t>
            </a:r>
            <a:r>
              <a:rPr lang="cs-CZ" sz="800" i="1" u="sng" dirty="0" err="1"/>
              <a:t>nab-paklitaxelem</a:t>
            </a:r>
            <a:r>
              <a:rPr lang="cs-CZ" sz="800" i="1" u="sng" dirty="0"/>
              <a:t> a </a:t>
            </a:r>
            <a:r>
              <a:rPr lang="cs-CZ" sz="800" i="1" u="sng" dirty="0" err="1"/>
              <a:t>karboplatinou</a:t>
            </a:r>
            <a:r>
              <a:rPr lang="cs-CZ" sz="800" i="1" u="sng" dirty="0"/>
              <a:t>: </a:t>
            </a:r>
            <a:r>
              <a:rPr lang="cs-CZ" sz="800" dirty="0"/>
              <a:t>Doporučená dávka přípravku </a:t>
            </a:r>
            <a:r>
              <a:rPr lang="cs-CZ" sz="800" dirty="0" err="1"/>
              <a:t>Tecentriq</a:t>
            </a:r>
            <a:r>
              <a:rPr lang="cs-CZ" sz="800" dirty="0"/>
              <a:t> v úvodní fázi je 1 200 mg podaná intravenózní infuzí, po které následuje </a:t>
            </a:r>
            <a:r>
              <a:rPr lang="cs-CZ" sz="800" dirty="0" err="1"/>
              <a:t>nab-paklitaxel</a:t>
            </a:r>
            <a:r>
              <a:rPr lang="cs-CZ" sz="800" dirty="0"/>
              <a:t> a </a:t>
            </a:r>
            <a:r>
              <a:rPr lang="cs-CZ" sz="800" dirty="0" err="1"/>
              <a:t>karboplatina</a:t>
            </a:r>
            <a:r>
              <a:rPr lang="cs-CZ" sz="800" dirty="0"/>
              <a:t> každé tři týdny během čtyř nebo šesti cyklů. Přípravek </a:t>
            </a:r>
            <a:r>
              <a:rPr lang="cs-CZ" sz="800" dirty="0" err="1"/>
              <a:t>Tecentriq</a:t>
            </a:r>
            <a:r>
              <a:rPr lang="cs-CZ" sz="800" dirty="0"/>
              <a:t>, </a:t>
            </a:r>
            <a:r>
              <a:rPr lang="cs-CZ" sz="800" dirty="0" err="1"/>
              <a:t>nab-paklitaxel</a:t>
            </a:r>
            <a:r>
              <a:rPr lang="cs-CZ" sz="800" dirty="0"/>
              <a:t> a </a:t>
            </a:r>
            <a:r>
              <a:rPr lang="cs-CZ" sz="800" dirty="0" err="1"/>
              <a:t>karboplatina</a:t>
            </a:r>
            <a:r>
              <a:rPr lang="cs-CZ" sz="800" dirty="0"/>
              <a:t> jsou podávány v den 1 každého 21denního cyklu. </a:t>
            </a:r>
            <a:r>
              <a:rPr lang="cs-CZ" sz="800" dirty="0" err="1"/>
              <a:t>Nab‑paklitaxel</a:t>
            </a:r>
            <a:r>
              <a:rPr lang="cs-CZ" sz="800" dirty="0"/>
              <a:t> se podává navíc ve dnech 8 a 15. Po úvodní fázi následuje udržovací fáze bez chemoterapie, ve které se formou intravenózní infuze každé tři týdny podává přípravek </a:t>
            </a:r>
            <a:r>
              <a:rPr lang="cs-CZ" sz="800" dirty="0" err="1"/>
              <a:t>Tecentriq</a:t>
            </a:r>
            <a:r>
              <a:rPr lang="cs-CZ" sz="800" dirty="0"/>
              <a:t> 1 200 mg. </a:t>
            </a:r>
            <a:r>
              <a:rPr lang="cs-CZ" sz="800" i="1" u="sng" dirty="0"/>
              <a:t>V kombinaci s </a:t>
            </a:r>
            <a:r>
              <a:rPr lang="cs-CZ" sz="800" i="1" u="sng" dirty="0" err="1"/>
              <a:t>karboplatinou</a:t>
            </a:r>
            <a:r>
              <a:rPr lang="cs-CZ" sz="800" i="1" u="sng" dirty="0"/>
              <a:t> a </a:t>
            </a:r>
            <a:r>
              <a:rPr lang="cs-CZ" sz="800" i="1" u="sng" dirty="0" err="1"/>
              <a:t>etoposidem</a:t>
            </a:r>
            <a:r>
              <a:rPr lang="cs-CZ" sz="800" i="1" u="sng" dirty="0"/>
              <a:t>: </a:t>
            </a:r>
            <a:r>
              <a:rPr lang="cs-CZ" sz="800" dirty="0"/>
              <a:t>Doporučená dávka přípravku </a:t>
            </a:r>
            <a:r>
              <a:rPr lang="cs-CZ" sz="800" dirty="0" err="1"/>
              <a:t>Tecentriq</a:t>
            </a:r>
            <a:r>
              <a:rPr lang="cs-CZ" sz="800" dirty="0"/>
              <a:t> v úvodní fázi je 1 200 mg podaná intravenózní infuzí, po které následuje </a:t>
            </a:r>
            <a:r>
              <a:rPr lang="cs-CZ" sz="800" dirty="0" err="1"/>
              <a:t>karboplatina</a:t>
            </a:r>
            <a:r>
              <a:rPr lang="cs-CZ" sz="800" dirty="0"/>
              <a:t>, a pak </a:t>
            </a:r>
            <a:r>
              <a:rPr lang="cs-CZ" sz="800" dirty="0" err="1"/>
              <a:t>etoposid</a:t>
            </a:r>
            <a:r>
              <a:rPr lang="cs-CZ" sz="800" dirty="0"/>
              <a:t> formou intravenózní infuze v den 1. </a:t>
            </a:r>
            <a:r>
              <a:rPr lang="cs-CZ" sz="800" dirty="0" err="1"/>
              <a:t>Etoposid</a:t>
            </a:r>
            <a:r>
              <a:rPr lang="cs-CZ" sz="800" dirty="0"/>
              <a:t> se dále podává intravenózní infuzí ve dnech 2 a 3. Tento režim se podává každé tři týdny po dobu čtyř cyklů. Po úvodní fázi následuje udržovací fáze bez chemoterapie, ve které se formou intravenózní infuze každé tři týdny podává přípravek </a:t>
            </a:r>
            <a:r>
              <a:rPr lang="cs-CZ" sz="800" dirty="0" err="1"/>
              <a:t>Tecentriq</a:t>
            </a:r>
            <a:r>
              <a:rPr lang="cs-CZ" sz="800" dirty="0"/>
              <a:t> 1 200 mg. V</a:t>
            </a:r>
            <a:r>
              <a:rPr lang="cs-CZ" sz="800" i="1" dirty="0"/>
              <a:t> kombinaci s </a:t>
            </a:r>
            <a:r>
              <a:rPr lang="cs-CZ" sz="800" i="1" dirty="0" err="1"/>
              <a:t>bevacizumabem</a:t>
            </a:r>
            <a:r>
              <a:rPr lang="cs-CZ" sz="800" i="1" dirty="0"/>
              <a:t>: </a:t>
            </a:r>
            <a:r>
              <a:rPr lang="cs-CZ" sz="800" dirty="0"/>
              <a:t>Doporučená dávka přípravku </a:t>
            </a:r>
            <a:r>
              <a:rPr lang="cs-CZ" sz="800" dirty="0" err="1"/>
              <a:t>Tecentriq</a:t>
            </a:r>
            <a:r>
              <a:rPr lang="cs-CZ" sz="800" dirty="0"/>
              <a:t> je 1200 mg, po které následuje </a:t>
            </a:r>
            <a:r>
              <a:rPr lang="cs-CZ" sz="800" dirty="0" err="1"/>
              <a:t>bevacizumab</a:t>
            </a:r>
            <a:r>
              <a:rPr lang="cs-CZ" sz="800" dirty="0"/>
              <a:t> 15 mg/kg tělesné hmotnosti, podané formou intravenózní infuze každé tři týdny. </a:t>
            </a:r>
            <a:r>
              <a:rPr lang="cs-CZ" sz="800" b="1" dirty="0"/>
              <a:t>Způsob podání:</a:t>
            </a:r>
            <a:r>
              <a:rPr lang="cs-CZ" sz="800" dirty="0"/>
              <a:t> Úvodní dávka musí být podávána po dobu 60 minut. Pokud je první infuze dobře snášena, mohou být následující infuze podávány po dobu 30 minut. Léčba by měla trvat, dokud nedojde k progresi onemocnění, ke ztrátě klinického přínosu nebo k nezvládnutelné toxicitě (blíže viz příslušný Souhrn údajů o přípravku - SPC). Snižování dávky </a:t>
            </a:r>
            <a:r>
              <a:rPr lang="cs-CZ" sz="800" dirty="0" err="1"/>
              <a:t>atezolizumabu</a:t>
            </a:r>
            <a:r>
              <a:rPr lang="cs-CZ" sz="800" dirty="0"/>
              <a:t> se nedoporučuje. Doporučení pro úpravy dávkování u konkrétních nežádoucích účinků naleznete v SPC. Pacienti v první linii UK a první linii NSCLC mají být k léčbě vybíráni na základě potvrzené exprese PD-L1 validovaným testem.</a:t>
            </a:r>
            <a:r>
              <a:rPr lang="cs-CZ" sz="800" b="1" dirty="0"/>
              <a:t> Kontraindikace:</a:t>
            </a:r>
            <a:r>
              <a:rPr lang="cs-CZ" sz="800" dirty="0"/>
              <a:t> Hypersenzitivita na </a:t>
            </a:r>
            <a:r>
              <a:rPr lang="cs-CZ" sz="800" dirty="0" err="1"/>
              <a:t>atezolizumab</a:t>
            </a:r>
            <a:r>
              <a:rPr lang="cs-CZ" sz="800" dirty="0"/>
              <a:t> nebo na kteroukoli pomocnou látku. </a:t>
            </a:r>
            <a:r>
              <a:rPr lang="cs-CZ" sz="800" b="1" dirty="0"/>
              <a:t>Upozornění:</a:t>
            </a:r>
            <a:r>
              <a:rPr lang="cs-CZ" sz="800" dirty="0"/>
              <a:t> Z důvodu snadnější zpětné zjistitelnosti biologických léčivých přípravků má být obchodní název a číslo šarže podávaného přípravku zřetelně zaznamenány v pacientově dokumentaci. </a:t>
            </a:r>
            <a:r>
              <a:rPr lang="cs-CZ" sz="800" b="1" i="1" dirty="0"/>
              <a:t>Byly pozorovány imunitně podmíněné nežádoucí účinky postihující více než jeden tělesný systém.</a:t>
            </a:r>
            <a:r>
              <a:rPr lang="cs-CZ" sz="800" dirty="0"/>
              <a:t>  Většina imunitně podmíněných nežádoucích účinků vyskytujících se v průběhu léčby </a:t>
            </a:r>
            <a:r>
              <a:rPr lang="cs-CZ" sz="800" dirty="0" err="1"/>
              <a:t>atezolizumabem</a:t>
            </a:r>
            <a:r>
              <a:rPr lang="cs-CZ" sz="800" dirty="0"/>
              <a:t> byla reverzibilních při přerušení podávání </a:t>
            </a:r>
            <a:r>
              <a:rPr lang="cs-CZ" sz="800" dirty="0" err="1"/>
              <a:t>atezolizumabu</a:t>
            </a:r>
            <a:r>
              <a:rPr lang="cs-CZ" sz="800" dirty="0"/>
              <a:t> a zahájení léčby kortikosteroidy a/nebo podpůrné péče. Při podezření na imunitně podmíněné nežádoucí účinky musí být provedeno důkladné posouzení za účelem potvrzení etiologie a vyloučení jiných příčin. Podle závažnosti nežádoucího účinku je třeba ukončit podávání </a:t>
            </a:r>
            <a:r>
              <a:rPr lang="cs-CZ" sz="800" dirty="0" err="1"/>
              <a:t>atezolizumabu</a:t>
            </a:r>
            <a:r>
              <a:rPr lang="cs-CZ" sz="800" dirty="0"/>
              <a:t> a zahájit léčbu kortikosteroidy. Podrobné informace týkající se jednotlivých imunitně podmíněných nežádoucích reakcí a doporučení pro léčbu naleznete v Souhrnu údajů o přípravku. Všichni lékaři, kteří předepisují přípravek </a:t>
            </a:r>
            <a:r>
              <a:rPr lang="cs-CZ" sz="800" dirty="0" err="1"/>
              <a:t>Tecentriq</a:t>
            </a:r>
            <a:r>
              <a:rPr lang="cs-CZ" sz="800" dirty="0"/>
              <a:t>, musejí dobře znát Pokyny a informace pro lékaře týkající se léčby. Předepisující lékař musí s pacientem probrat rizika léčby přípravkem </a:t>
            </a:r>
            <a:r>
              <a:rPr lang="cs-CZ" sz="800" dirty="0" err="1"/>
              <a:t>Tecentriq</a:t>
            </a:r>
            <a:r>
              <a:rPr lang="cs-CZ" sz="800" dirty="0"/>
              <a:t>. Pacient dostane kartu pacienta a bude poučen, aby ji nosil stále u sebe. *</a:t>
            </a:r>
            <a:r>
              <a:rPr lang="cs-CZ" sz="800" b="1" i="1" u="sng" dirty="0"/>
              <a:t>Opatření specifická pro použití </a:t>
            </a:r>
            <a:r>
              <a:rPr lang="cs-CZ" sz="800" b="1" i="1" u="sng" dirty="0" err="1"/>
              <a:t>atezolizumabu</a:t>
            </a:r>
            <a:r>
              <a:rPr lang="cs-CZ" sz="800" b="1" i="1" u="sng" dirty="0"/>
              <a:t> v kombinaci s </a:t>
            </a:r>
            <a:r>
              <a:rPr lang="cs-CZ" sz="800" b="1" i="1" u="sng" dirty="0" err="1"/>
              <a:t>bevacizumabem</a:t>
            </a:r>
            <a:r>
              <a:rPr lang="cs-CZ" sz="800" b="1" i="1" u="sng" dirty="0"/>
              <a:t> u hepatocelulárního karcinomu: </a:t>
            </a:r>
            <a:r>
              <a:rPr lang="cs-CZ" sz="800" u="sng" dirty="0"/>
              <a:t> </a:t>
            </a:r>
            <a:r>
              <a:rPr lang="cs-CZ" sz="800" dirty="0"/>
              <a:t>Pacienti léčení </a:t>
            </a:r>
            <a:r>
              <a:rPr lang="cs-CZ" sz="800" dirty="0" err="1"/>
              <a:t>bevacizumabem</a:t>
            </a:r>
            <a:r>
              <a:rPr lang="cs-CZ" sz="800" dirty="0"/>
              <a:t> mají zvýšené riziko krvácení a u pacientů s hepatocelulárním karcinomem (HCC) léčených </a:t>
            </a:r>
            <a:r>
              <a:rPr lang="cs-CZ" sz="800" dirty="0" err="1"/>
              <a:t>atezolizumabem</a:t>
            </a:r>
            <a:r>
              <a:rPr lang="cs-CZ" sz="800" dirty="0"/>
              <a:t> v kombinaci s </a:t>
            </a:r>
            <a:r>
              <a:rPr lang="cs-CZ" sz="800" dirty="0" err="1"/>
              <a:t>bevacizumabem</a:t>
            </a:r>
            <a:r>
              <a:rPr lang="cs-CZ" sz="800" dirty="0"/>
              <a:t> byly hlášeny případy těžkého gastrointestinálního krvácení včetně fatálních příhod. U pacientů s HCC je před zahájením léčby kombinací </a:t>
            </a:r>
            <a:r>
              <a:rPr lang="cs-CZ" sz="800" dirty="0" err="1"/>
              <a:t>atezolizumabu</a:t>
            </a:r>
            <a:r>
              <a:rPr lang="cs-CZ" sz="800" dirty="0"/>
              <a:t> s </a:t>
            </a:r>
            <a:r>
              <a:rPr lang="cs-CZ" sz="800" dirty="0" err="1"/>
              <a:t>bevacizumabem</a:t>
            </a:r>
            <a:r>
              <a:rPr lang="cs-CZ" sz="800" dirty="0"/>
              <a:t> třeba provést </a:t>
            </a:r>
            <a:r>
              <a:rPr lang="cs-CZ" sz="800" dirty="0" err="1"/>
              <a:t>screening</a:t>
            </a:r>
            <a:r>
              <a:rPr lang="cs-CZ" sz="800" dirty="0"/>
              <a:t> jícnových varixů a jejich následnou léčbu dle klinické praxe. </a:t>
            </a:r>
            <a:r>
              <a:rPr lang="cs-CZ" sz="800" b="1" dirty="0"/>
              <a:t>Klinicky významné interakce: </a:t>
            </a:r>
            <a:r>
              <a:rPr lang="cs-CZ" sz="800" dirty="0"/>
              <a:t>S </a:t>
            </a:r>
            <a:r>
              <a:rPr lang="cs-CZ" sz="800" dirty="0" err="1"/>
              <a:t>atezolizumabem</a:t>
            </a:r>
            <a:r>
              <a:rPr lang="cs-CZ" sz="800" dirty="0"/>
              <a:t> nebyly provedeny žádné formální studie farmakokinetické lékové interakce. Protože se </a:t>
            </a:r>
            <a:r>
              <a:rPr lang="cs-CZ" sz="800" dirty="0" err="1"/>
              <a:t>atezolizumab</a:t>
            </a:r>
            <a:r>
              <a:rPr lang="cs-CZ" sz="800" dirty="0"/>
              <a:t> z cirkulace odstraňuje katabolismem, neočekávají se žádné metabolické lékové interakce. Před zahájením léčby </a:t>
            </a:r>
            <a:r>
              <a:rPr lang="cs-CZ" sz="800" dirty="0" err="1"/>
              <a:t>atezolizumabem</a:t>
            </a:r>
            <a:r>
              <a:rPr lang="cs-CZ" sz="800" dirty="0"/>
              <a:t> je třeba se vyvarovat užívání systémových kortikosteroidů nebo </a:t>
            </a:r>
            <a:r>
              <a:rPr lang="cs-CZ" sz="800" dirty="0" err="1"/>
              <a:t>imunosupresiv</a:t>
            </a:r>
            <a:r>
              <a:rPr lang="cs-CZ" sz="800" dirty="0"/>
              <a:t>. Systémové kortikosteroidy a </a:t>
            </a:r>
            <a:r>
              <a:rPr lang="cs-CZ" sz="800" dirty="0" err="1"/>
              <a:t>imunosupresiva</a:t>
            </a:r>
            <a:r>
              <a:rPr lang="cs-CZ" sz="800" dirty="0"/>
              <a:t> ale lze použít k léčbě imunitně podmíněných nežádoucích účinků po zahájení léčby </a:t>
            </a:r>
            <a:r>
              <a:rPr lang="cs-CZ" sz="800" dirty="0" err="1"/>
              <a:t>atezolizumabem</a:t>
            </a:r>
            <a:r>
              <a:rPr lang="cs-CZ" sz="800" dirty="0"/>
              <a:t>. </a:t>
            </a:r>
            <a:r>
              <a:rPr lang="cs-CZ" sz="800" b="1" dirty="0"/>
              <a:t>Hlavní klinicky významné nežádoucí účinky:</a:t>
            </a:r>
            <a:r>
              <a:rPr lang="cs-CZ" sz="800" dirty="0"/>
              <a:t> Nejčastějšími nežádoucími účinky (&gt; 10 %) </a:t>
            </a:r>
            <a:r>
              <a:rPr lang="cs-CZ" sz="800" dirty="0" err="1"/>
              <a:t>monoterapie</a:t>
            </a:r>
            <a:r>
              <a:rPr lang="cs-CZ" sz="800" dirty="0"/>
              <a:t> byly únava, snížená chuť k jídlu, nauzea, horečka, vyrážka, kašel, průjem, dušnost, </a:t>
            </a:r>
            <a:r>
              <a:rPr lang="cs-CZ" sz="800" dirty="0" err="1"/>
              <a:t>muskuloskeletální</a:t>
            </a:r>
            <a:r>
              <a:rPr lang="cs-CZ" sz="800" dirty="0"/>
              <a:t> bolest, bolest zad, astenie, zvracení, pruritus, artralgie, infekce močových cest a bolest hlavy. </a:t>
            </a:r>
            <a:r>
              <a:rPr lang="cs-CZ" sz="800" i="1" dirty="0"/>
              <a:t>Nejčastějšími nežádoucími účinky (≥ 20 %) </a:t>
            </a:r>
            <a:r>
              <a:rPr lang="cs-CZ" sz="800" i="1" dirty="0" err="1"/>
              <a:t>atezolizumabu</a:t>
            </a:r>
            <a:r>
              <a:rPr lang="cs-CZ" sz="800" i="1" dirty="0"/>
              <a:t> v kombinaci s  </a:t>
            </a:r>
            <a:r>
              <a:rPr lang="cs-CZ" sz="800" i="1" dirty="0" err="1"/>
              <a:t>s</a:t>
            </a:r>
            <a:r>
              <a:rPr lang="cs-CZ" sz="800" i="1" dirty="0"/>
              <a:t> jinými látkami </a:t>
            </a:r>
            <a:r>
              <a:rPr lang="cs-CZ" sz="800" dirty="0"/>
              <a:t> byly anémie, </a:t>
            </a:r>
            <a:r>
              <a:rPr lang="cs-CZ" sz="800" dirty="0" err="1"/>
              <a:t>neutropenie</a:t>
            </a:r>
            <a:r>
              <a:rPr lang="cs-CZ" sz="800" dirty="0"/>
              <a:t>, nauzea, únava, trombocytopenie, vyrážka, průjem, alopecie, zácpa, snížená chuť k jídlu a *periferní neuropatie</a:t>
            </a:r>
            <a:r>
              <a:rPr lang="cs-CZ" sz="800" i="1" dirty="0"/>
              <a:t>.</a:t>
            </a:r>
            <a:r>
              <a:rPr lang="cs-CZ" sz="800" dirty="0"/>
              <a:t> Imunitně podmíněné nežádoucí účinky, které se vyskytly u &lt; 10 % pacientů, zahrnovaly hypotyreózu. U &lt; 5 % pacientů se vyskytly: pneumonitida, kolitida, hepatitida, *diabetes </a:t>
            </a:r>
            <a:r>
              <a:rPr lang="cs-CZ" sz="800" dirty="0" err="1"/>
              <a:t>mellitus</a:t>
            </a:r>
            <a:r>
              <a:rPr lang="cs-CZ" sz="800" dirty="0"/>
              <a:t> a hypertyreóza. U &lt; 1 % pacientů se vyskytly: insuficience nadledvin, </a:t>
            </a:r>
            <a:r>
              <a:rPr lang="cs-CZ" sz="800" dirty="0" err="1"/>
              <a:t>hypofyzitida</a:t>
            </a:r>
            <a:r>
              <a:rPr lang="cs-CZ" sz="800" dirty="0"/>
              <a:t>,   meningoencefalitida, neuropatie, myastenický syndrom, pankreatitida, myokarditida, nefritida, </a:t>
            </a:r>
            <a:r>
              <a:rPr lang="cs-CZ" sz="800" dirty="0" err="1"/>
              <a:t>myozitida</a:t>
            </a:r>
            <a:r>
              <a:rPr lang="cs-CZ" sz="800" dirty="0"/>
              <a:t> a *těžké kožní nežádoucí účinky. </a:t>
            </a:r>
            <a:r>
              <a:rPr lang="cs-CZ" sz="800" b="1" dirty="0"/>
              <a:t>Těhotenství a kojení:</a:t>
            </a:r>
            <a:r>
              <a:rPr lang="cs-CZ" sz="800" dirty="0"/>
              <a:t> Ženy ve fertilním věku musí během léčby </a:t>
            </a:r>
            <a:r>
              <a:rPr lang="cs-CZ" sz="800" dirty="0" err="1"/>
              <a:t>atezolizumabem</a:t>
            </a:r>
            <a:r>
              <a:rPr lang="cs-CZ" sz="800" dirty="0"/>
              <a:t> a 5 měsíců po poslední dávce používat účinnou antikoncepci. O použití </a:t>
            </a:r>
            <a:r>
              <a:rPr lang="cs-CZ" sz="800" dirty="0" err="1"/>
              <a:t>atezolizumabu</a:t>
            </a:r>
            <a:r>
              <a:rPr lang="cs-CZ" sz="800" dirty="0"/>
              <a:t> u těhotných žen nejsou k dispozici žádné údaje. </a:t>
            </a:r>
            <a:r>
              <a:rPr lang="cs-CZ" sz="800" dirty="0" err="1"/>
              <a:t>Atezolizumab</a:t>
            </a:r>
            <a:r>
              <a:rPr lang="cs-CZ" sz="800" dirty="0"/>
              <a:t> se nemá během těhotenství užívat, pokud klinický stav ženy nevyžaduje léčbu </a:t>
            </a:r>
            <a:r>
              <a:rPr lang="cs-CZ" sz="800" dirty="0" err="1"/>
              <a:t>atezolizumabem</a:t>
            </a:r>
            <a:r>
              <a:rPr lang="cs-CZ" sz="800" dirty="0"/>
              <a:t>. Není známo, jestli je </a:t>
            </a:r>
            <a:r>
              <a:rPr lang="cs-CZ" sz="800" dirty="0" err="1"/>
              <a:t>atezolizumab</a:t>
            </a:r>
            <a:r>
              <a:rPr lang="cs-CZ" sz="800" dirty="0"/>
              <a:t> vylučován do lidského mléka. Nelze vyloučit riziko pro novorozence/kojence. Je třeba učinit rozhodnutí, jestli ukončit kojení nebo ukončit podávání </a:t>
            </a:r>
            <a:r>
              <a:rPr lang="cs-CZ" sz="800" dirty="0" err="1"/>
              <a:t>atezolizumabu</a:t>
            </a:r>
            <a:r>
              <a:rPr lang="cs-CZ" sz="800" dirty="0"/>
              <a:t> s ohledem na prospěch kojení pro dítě a prospěch léčby pro ženu. </a:t>
            </a:r>
            <a:r>
              <a:rPr lang="cs-CZ" sz="800" b="1" dirty="0"/>
              <a:t>Balení přípravku: </a:t>
            </a:r>
            <a:r>
              <a:rPr lang="cs-CZ" sz="800" dirty="0"/>
              <a:t>1 injekční lahvička s uzávěrem z butylové pryže a hliníkovým uzávěrem s plastovým akvamarínovým </a:t>
            </a:r>
            <a:r>
              <a:rPr lang="cs-CZ" sz="800" dirty="0" err="1"/>
              <a:t>odtrhávacím</a:t>
            </a:r>
            <a:r>
              <a:rPr lang="cs-CZ" sz="800" dirty="0"/>
              <a:t> víčkem obsahující 20 ml koncentrátu pro infuzní roztok. </a:t>
            </a:r>
            <a:r>
              <a:rPr lang="cs-CZ" sz="800" b="1" dirty="0"/>
              <a:t>Podmínky uchovávání:</a:t>
            </a:r>
            <a:r>
              <a:rPr lang="cs-CZ" sz="800" dirty="0"/>
              <a:t> Uchovávejte v chladničce (2 °C - 8 °C). Chraňte před mrazem. Uchovávejte injekční lahvičku v krabičce, aby byl přípravek chráněn před světlem. </a:t>
            </a:r>
            <a:r>
              <a:rPr lang="cs-CZ" sz="800" b="1" dirty="0"/>
              <a:t>Držitel registračního rozhodnutí:</a:t>
            </a:r>
            <a:r>
              <a:rPr lang="cs-CZ" sz="800" dirty="0"/>
              <a:t> </a:t>
            </a:r>
            <a:r>
              <a:rPr lang="cs-CZ" sz="800" dirty="0" err="1"/>
              <a:t>Roche</a:t>
            </a:r>
            <a:r>
              <a:rPr lang="cs-CZ" sz="800" dirty="0"/>
              <a:t> </a:t>
            </a:r>
            <a:r>
              <a:rPr lang="cs-CZ" sz="800" dirty="0" err="1"/>
              <a:t>Registration</a:t>
            </a:r>
            <a:r>
              <a:rPr lang="cs-CZ" sz="800" dirty="0"/>
              <a:t> </a:t>
            </a:r>
            <a:r>
              <a:rPr lang="cs-CZ" sz="800" dirty="0" err="1"/>
              <a:t>GmbH</a:t>
            </a:r>
            <a:r>
              <a:rPr lang="cs-CZ" sz="800" dirty="0"/>
              <a:t>, Emil-</a:t>
            </a:r>
            <a:r>
              <a:rPr lang="cs-CZ" sz="800" dirty="0" err="1"/>
              <a:t>Barell</a:t>
            </a:r>
            <a:r>
              <a:rPr lang="cs-CZ" sz="800" dirty="0"/>
              <a:t>-</a:t>
            </a:r>
            <a:r>
              <a:rPr lang="cs-CZ" sz="800" dirty="0" err="1"/>
              <a:t>Strasse</a:t>
            </a:r>
            <a:r>
              <a:rPr lang="cs-CZ" sz="800" dirty="0"/>
              <a:t> 1, 79639 </a:t>
            </a:r>
            <a:r>
              <a:rPr lang="cs-CZ" sz="800" dirty="0" err="1"/>
              <a:t>Grenzach-Wyhlen</a:t>
            </a:r>
            <a:r>
              <a:rPr lang="cs-CZ" sz="800" dirty="0"/>
              <a:t>, Německo </a:t>
            </a:r>
            <a:r>
              <a:rPr lang="cs-CZ" sz="800" b="1" dirty="0"/>
              <a:t>Registrační číslo: </a:t>
            </a:r>
            <a:r>
              <a:rPr lang="cs-CZ" sz="800" dirty="0"/>
              <a:t>EU/1/17/1220/001 </a:t>
            </a:r>
            <a:r>
              <a:rPr lang="cs-CZ" sz="800" b="1" dirty="0"/>
              <a:t>Poslední revize textu: </a:t>
            </a:r>
            <a:r>
              <a:rPr lang="cs-CZ" sz="800" dirty="0"/>
              <a:t>30.04.2021</a:t>
            </a:r>
            <a:r>
              <a:rPr lang="cs-CZ" sz="800" b="1" dirty="0"/>
              <a:t>. Výdej léčivého přípravku je vázán na lékařský předpis.</a:t>
            </a:r>
            <a:r>
              <a:rPr lang="cs-CZ" sz="800" dirty="0"/>
              <a:t> Léčivý přípravek TECENTRIQ 1200MG INF CNC SOL 1X20ML  (kód SÚKL:  0222461)  je v </a:t>
            </a:r>
            <a:r>
              <a:rPr lang="cs-CZ" sz="800" dirty="0" err="1"/>
              <a:t>monoterapii</a:t>
            </a:r>
            <a:r>
              <a:rPr lang="cs-CZ" sz="800" dirty="0"/>
              <a:t> hrazen z prostředků veřejného zdravotního pojištění k léčbě dospělých pacientů s lokálně pokročilým nebo metastazujícím NSCLC po předchozí chemoterapii. Další podmínky úhrady viz </a:t>
            </a:r>
            <a:r>
              <a:rPr lang="cs-CZ" sz="800" u="sng" dirty="0">
                <a:hlinkClick r:id="rId2"/>
              </a:rPr>
              <a:t>www.sukl.cz</a:t>
            </a:r>
            <a:r>
              <a:rPr lang="cs-CZ" sz="800" dirty="0"/>
              <a:t>. O úhradě v dalších indikacích zatím nebylo rozhodnuto. Léčivý přípravek TECENTRIQ 840MG INF CNC SOL 1X14ML (kód SÚKL: 0238583) není hrazen z prostředků veřejného zdravotního pojištění. </a:t>
            </a:r>
            <a:endParaRPr lang="en-US" sz="800" dirty="0"/>
          </a:p>
          <a:p>
            <a:pPr marL="0" indent="0" algn="just">
              <a:buNone/>
            </a:pPr>
            <a:r>
              <a:rPr lang="cs-CZ" sz="800" b="1" dirty="0"/>
              <a:t>▼Tento léčivý přípravek podléhá dalšímu sledování. To umožní rychlé získání nových informací o bezpečnosti. Žádáme zdravotnické pracovníky, aby hlásili jakákoli podezření na nežádoucí účinky na www.sukl.cz/</a:t>
            </a:r>
            <a:r>
              <a:rPr lang="cs-CZ" sz="800" b="1" dirty="0" err="1"/>
              <a:t>nahlasit-nezadouci-ucinek</a:t>
            </a:r>
            <a:r>
              <a:rPr lang="cs-CZ" sz="800" b="1" dirty="0"/>
              <a:t>. </a:t>
            </a:r>
            <a:r>
              <a:rPr lang="cs-CZ" sz="800" dirty="0"/>
              <a:t>Další informace o přípravku získáte z platného Souhrnu údajů o přípravku </a:t>
            </a:r>
            <a:r>
              <a:rPr lang="cs-CZ" sz="800" dirty="0" err="1"/>
              <a:t>Tecentriq</a:t>
            </a:r>
            <a:r>
              <a:rPr lang="cs-CZ" sz="800" dirty="0"/>
              <a:t>, nebo na adrese: </a:t>
            </a:r>
            <a:r>
              <a:rPr lang="cs-CZ" sz="800" dirty="0" err="1"/>
              <a:t>Roche</a:t>
            </a:r>
            <a:r>
              <a:rPr lang="cs-CZ" sz="800" dirty="0"/>
              <a:t> s.r.o., </a:t>
            </a:r>
            <a:r>
              <a:rPr lang="cs-CZ" sz="800" dirty="0" err="1"/>
              <a:t>Futurama</a:t>
            </a:r>
            <a:r>
              <a:rPr lang="cs-CZ" sz="800" dirty="0"/>
              <a:t> Business Park </a:t>
            </a:r>
            <a:r>
              <a:rPr lang="cs-CZ" sz="800" dirty="0" err="1"/>
              <a:t>Bld</a:t>
            </a:r>
            <a:r>
              <a:rPr lang="cs-CZ" sz="800" dirty="0"/>
              <a:t> F, Sokolovská 685/136f, 186 00 Praha 8, telefon 220 382 111. Podrobné informace o tomto přípravku jsou uveřejněny na webových stránkách Evropské lékové agentury (EMA) </a:t>
            </a:r>
            <a:r>
              <a:rPr lang="cs-CZ" sz="800" u="sng" dirty="0">
                <a:hlinkClick r:id="rId3"/>
              </a:rPr>
              <a:t>http://www.ema.europa.eu/</a:t>
            </a:r>
            <a:r>
              <a:rPr lang="cs-CZ" sz="800" dirty="0"/>
              <a:t>. </a:t>
            </a:r>
            <a:endParaRPr lang="cs-CZ" sz="800" dirty="0" smtClean="0"/>
          </a:p>
          <a:p>
            <a:pPr marL="0" indent="0" algn="just">
              <a:buNone/>
            </a:pPr>
            <a:endParaRPr lang="cs-CZ" sz="800" i="1" dirty="0"/>
          </a:p>
          <a:p>
            <a:pPr marL="0" indent="0" algn="just">
              <a:buNone/>
            </a:pPr>
            <a:r>
              <a:rPr lang="cs-CZ" sz="800" i="1" dirty="0" smtClean="0"/>
              <a:t>* </a:t>
            </a:r>
            <a:r>
              <a:rPr lang="cs-CZ" sz="800" i="1" dirty="0"/>
              <a:t>Všimněte si, prosím, změn v informacích o léčivém přípravku.</a:t>
            </a:r>
            <a:endParaRPr lang="en-US" sz="800" dirty="0"/>
          </a:p>
          <a:p>
            <a:pPr algn="just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6056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-406400"/>
            <a:ext cx="12192000" cy="7264400"/>
            <a:chOff x="0" y="-172026"/>
            <a:chExt cx="9144000" cy="6461615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72026"/>
              <a:ext cx="9144000" cy="6461615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5" b="16562"/>
            <a:stretch/>
          </p:blipFill>
          <p:spPr>
            <a:xfrm>
              <a:off x="0" y="1384646"/>
              <a:ext cx="9144000" cy="4776671"/>
            </a:xfrm>
            <a:prstGeom prst="rect">
              <a:avLst/>
            </a:prstGeom>
          </p:spPr>
        </p:pic>
      </p:grpSp>
      <p:grpSp>
        <p:nvGrpSpPr>
          <p:cNvPr id="13" name="Skupina 12"/>
          <p:cNvGrpSpPr/>
          <p:nvPr/>
        </p:nvGrpSpPr>
        <p:grpSpPr>
          <a:xfrm>
            <a:off x="1294757" y="1576368"/>
            <a:ext cx="9909577" cy="4904728"/>
            <a:chOff x="302740" y="847811"/>
            <a:chExt cx="8483313" cy="4295689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40" y="847811"/>
              <a:ext cx="4011538" cy="4295689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777" y="2221379"/>
              <a:ext cx="4385276" cy="1548551"/>
            </a:xfrm>
            <a:prstGeom prst="rect">
              <a:avLst/>
            </a:prstGeom>
          </p:spPr>
        </p:pic>
      </p:grpSp>
      <p:pic>
        <p:nvPicPr>
          <p:cNvPr id="14" name="Obráze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467" y="79169"/>
            <a:ext cx="2709333" cy="778933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99" y="357581"/>
            <a:ext cx="901671" cy="4666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6E13A2-B2D2-7D48-98C7-AB0EADBB643A}"/>
              </a:ext>
            </a:extLst>
          </p:cNvPr>
          <p:cNvSpPr txBox="1"/>
          <p:nvPr/>
        </p:nvSpPr>
        <p:spPr>
          <a:xfrm>
            <a:off x="10753499" y="6388763"/>
            <a:ext cx="10678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M-CZ-00000337</a:t>
            </a:r>
            <a:endParaRPr lang="en-CZ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3979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A9B13D8-4E17-494F-A0C2-83CC9D98D1D2}"/>
              </a:ext>
            </a:extLst>
          </p:cNvPr>
          <p:cNvGrpSpPr/>
          <p:nvPr/>
        </p:nvGrpSpPr>
        <p:grpSpPr>
          <a:xfrm>
            <a:off x="0" y="4140751"/>
            <a:ext cx="12192000" cy="937045"/>
            <a:chOff x="0" y="4713077"/>
            <a:chExt cx="12192000" cy="9370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E60D85-0EC7-4427-A679-01B0747A436B}"/>
                </a:ext>
              </a:extLst>
            </p:cNvPr>
            <p:cNvSpPr/>
            <p:nvPr/>
          </p:nvSpPr>
          <p:spPr>
            <a:xfrm>
              <a:off x="0" y="4713077"/>
              <a:ext cx="12192000" cy="937045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Imago" panose="02000500060000020004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FB21CA-7CEE-4145-98CD-6C74E87127E7}"/>
                </a:ext>
              </a:extLst>
            </p:cNvPr>
            <p:cNvSpPr txBox="1"/>
            <p:nvPr/>
          </p:nvSpPr>
          <p:spPr>
            <a:xfrm>
              <a:off x="2407527" y="4853189"/>
              <a:ext cx="94796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>
                      <a:lumMod val="65000"/>
                    </a:schemeClr>
                  </a:solidFill>
                  <a:ea typeface="+mj-ea"/>
                  <a:cs typeface="Arial" pitchFamily="34" charset="0"/>
                </a:rPr>
                <a:t>IMpower1</a:t>
              </a:r>
              <a:r>
                <a:rPr lang="cs-CZ" sz="2400" dirty="0">
                  <a:solidFill>
                    <a:schemeClr val="bg1">
                      <a:lumMod val="65000"/>
                    </a:schemeClr>
                  </a:solidFill>
                  <a:ea typeface="+mj-ea"/>
                  <a:cs typeface="Arial" pitchFamily="34" charset="0"/>
                </a:rPr>
                <a:t>3</a:t>
              </a:r>
              <a:r>
                <a:rPr lang="en-GB" sz="2400" dirty="0" smtClean="0">
                  <a:solidFill>
                    <a:schemeClr val="bg1">
                      <a:lumMod val="65000"/>
                    </a:schemeClr>
                  </a:solidFill>
                  <a:ea typeface="+mj-ea"/>
                  <a:cs typeface="Arial" pitchFamily="34" charset="0"/>
                </a:rPr>
                <a:t>0 </a:t>
              </a:r>
              <a:r>
                <a:rPr lang="mr-IN" sz="2400" dirty="0">
                  <a:solidFill>
                    <a:schemeClr val="bg1">
                      <a:lumMod val="65000"/>
                    </a:schemeClr>
                  </a:solidFill>
                  <a:ea typeface="+mj-ea"/>
                </a:rPr>
                <a:t>–</a:t>
              </a:r>
              <a:r>
                <a:rPr lang="cs-CZ" sz="2400" dirty="0">
                  <a:solidFill>
                    <a:schemeClr val="bg1">
                      <a:lumMod val="65000"/>
                    </a:schemeClr>
                  </a:solidFill>
                  <a:ea typeface="+mj-ea"/>
                  <a:cs typeface="Arial" pitchFamily="34" charset="0"/>
                </a:rPr>
                <a:t> </a:t>
              </a:r>
              <a:r>
                <a:rPr lang="cs-CZ" sz="2400" dirty="0" smtClean="0">
                  <a:solidFill>
                    <a:schemeClr val="bg1">
                      <a:lumMod val="65000"/>
                    </a:schemeClr>
                  </a:solidFill>
                  <a:ea typeface="+mj-ea"/>
                  <a:cs typeface="Arial" pitchFamily="34" charset="0"/>
                </a:rPr>
                <a:t>design studie, účinnost </a:t>
              </a:r>
              <a:r>
                <a:rPr lang="cs-CZ" sz="2400" dirty="0">
                  <a:solidFill>
                    <a:schemeClr val="bg1">
                      <a:lumMod val="65000"/>
                    </a:schemeClr>
                  </a:solidFill>
                  <a:ea typeface="+mj-ea"/>
                  <a:cs typeface="Arial" pitchFamily="34" charset="0"/>
                </a:rPr>
                <a:t>a bezpečnost</a:t>
              </a:r>
              <a:endParaRPr lang="en-GB" sz="2400" dirty="0">
                <a:solidFill>
                  <a:schemeClr val="bg1">
                    <a:lumMod val="6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A47A7CB-663E-4A9C-A9ED-CE66B561FC7D}"/>
              </a:ext>
            </a:extLst>
          </p:cNvPr>
          <p:cNvSpPr/>
          <p:nvPr/>
        </p:nvSpPr>
        <p:spPr>
          <a:xfrm>
            <a:off x="0" y="2696751"/>
            <a:ext cx="12192000" cy="9370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Imago" panose="0200050006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464B74-8228-4D06-934C-2BFEB21F86F2}"/>
              </a:ext>
            </a:extLst>
          </p:cNvPr>
          <p:cNvSpPr txBox="1"/>
          <p:nvPr/>
        </p:nvSpPr>
        <p:spPr>
          <a:xfrm>
            <a:off x="2407525" y="2882854"/>
            <a:ext cx="94796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>
                    <a:lumMod val="65000"/>
                  </a:schemeClr>
                </a:solidFill>
                <a:ea typeface="+mj-ea"/>
                <a:cs typeface="Arial" pitchFamily="34" charset="0"/>
              </a:rPr>
              <a:t>Zdůvodnění pro kombinaci </a:t>
            </a:r>
            <a:r>
              <a:rPr lang="cs-CZ" sz="2400" dirty="0" err="1">
                <a:solidFill>
                  <a:schemeClr val="bg1">
                    <a:lumMod val="65000"/>
                  </a:schemeClr>
                </a:solidFill>
                <a:ea typeface="+mj-ea"/>
                <a:cs typeface="Arial" pitchFamily="34" charset="0"/>
              </a:rPr>
              <a:t>atezolizumabu</a:t>
            </a:r>
            <a:r>
              <a:rPr lang="cs-CZ" sz="2400" dirty="0">
                <a:solidFill>
                  <a:schemeClr val="bg1">
                    <a:lumMod val="65000"/>
                  </a:schemeClr>
                </a:solidFill>
                <a:ea typeface="+mj-ea"/>
                <a:cs typeface="Arial" pitchFamily="34" charset="0"/>
              </a:rPr>
              <a:t> a chemoterapie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3D73C-4A71-4C32-83FC-D7FE47840B81}"/>
              </a:ext>
            </a:extLst>
          </p:cNvPr>
          <p:cNvSpPr/>
          <p:nvPr/>
        </p:nvSpPr>
        <p:spPr>
          <a:xfrm>
            <a:off x="0" y="1252751"/>
            <a:ext cx="12192000" cy="9370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Imago" panose="0200050006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1B158-0FA2-44CC-816F-B730D6D40977}"/>
              </a:ext>
            </a:extLst>
          </p:cNvPr>
          <p:cNvSpPr txBox="1"/>
          <p:nvPr/>
        </p:nvSpPr>
        <p:spPr>
          <a:xfrm>
            <a:off x="2407525" y="1467774"/>
            <a:ext cx="94796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ea typeface="+mj-ea"/>
                <a:cs typeface="Arial" pitchFamily="34" charset="0"/>
              </a:rPr>
              <a:t>Pozadí onemocnění a </a:t>
            </a:r>
            <a:r>
              <a:rPr lang="cs-CZ" sz="2400" dirty="0" smtClean="0">
                <a:ea typeface="+mj-ea"/>
                <a:cs typeface="Arial" pitchFamily="34" charset="0"/>
              </a:rPr>
              <a:t>nenaplněná medicínská potřeba</a:t>
            </a:r>
            <a:endParaRPr lang="cs-CZ" sz="2400" dirty="0">
              <a:ea typeface="+mj-ea"/>
              <a:cs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13447" y="1113601"/>
            <a:ext cx="1307941" cy="1215344"/>
            <a:chOff x="613447" y="5445601"/>
            <a:chExt cx="1307941" cy="1215344"/>
          </a:xfrm>
        </p:grpSpPr>
        <p:sp>
          <p:nvSpPr>
            <p:cNvPr id="51" name="Flowchart: Preparation 50">
              <a:extLst>
                <a:ext uri="{FF2B5EF4-FFF2-40B4-BE49-F238E27FC236}">
                  <a16:creationId xmlns:a16="http://schemas.microsoft.com/office/drawing/2014/main" id="{5C6E0C55-698F-45D5-9E25-E2D1EB30A7F0}"/>
                </a:ext>
              </a:extLst>
            </p:cNvPr>
            <p:cNvSpPr/>
            <p:nvPr/>
          </p:nvSpPr>
          <p:spPr>
            <a:xfrm>
              <a:off x="613447" y="5445601"/>
              <a:ext cx="1307941" cy="1215344"/>
            </a:xfrm>
            <a:prstGeom prst="flowChartPreparation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Imago" panose="02000500060000020004" pitchFamily="2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6D936F5-5B4C-4137-8E6A-D29F74290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889200" y="5616000"/>
              <a:ext cx="826211" cy="82921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30210" y="2572874"/>
            <a:ext cx="1307941" cy="1215344"/>
            <a:chOff x="613447" y="5445601"/>
            <a:chExt cx="1307941" cy="1215344"/>
          </a:xfrm>
          <a:solidFill>
            <a:schemeClr val="bg1">
              <a:lumMod val="85000"/>
            </a:schemeClr>
          </a:solidFill>
        </p:grpSpPr>
        <p:sp>
          <p:nvSpPr>
            <p:cNvPr id="21" name="Flowchart: Preparation 50">
              <a:extLst>
                <a:ext uri="{FF2B5EF4-FFF2-40B4-BE49-F238E27FC236}">
                  <a16:creationId xmlns:a16="http://schemas.microsoft.com/office/drawing/2014/main" id="{5C6E0C55-698F-45D5-9E25-E2D1EB30A7F0}"/>
                </a:ext>
              </a:extLst>
            </p:cNvPr>
            <p:cNvSpPr/>
            <p:nvPr/>
          </p:nvSpPr>
          <p:spPr>
            <a:xfrm>
              <a:off x="613447" y="5445601"/>
              <a:ext cx="1307941" cy="1215344"/>
            </a:xfrm>
            <a:prstGeom prst="flowChartPreparati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Imago" panose="02000500060000020004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6D936F5-5B4C-4137-8E6A-D29F74290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89200" y="5616000"/>
              <a:ext cx="826211" cy="82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23" name="Group 22"/>
          <p:cNvGrpSpPr/>
          <p:nvPr/>
        </p:nvGrpSpPr>
        <p:grpSpPr>
          <a:xfrm>
            <a:off x="617878" y="4077011"/>
            <a:ext cx="1307941" cy="1215344"/>
            <a:chOff x="613447" y="5445601"/>
            <a:chExt cx="1307941" cy="1215344"/>
          </a:xfrm>
          <a:solidFill>
            <a:schemeClr val="bg1">
              <a:lumMod val="85000"/>
            </a:schemeClr>
          </a:solidFill>
        </p:grpSpPr>
        <p:sp>
          <p:nvSpPr>
            <p:cNvPr id="24" name="Flowchart: Preparation 50">
              <a:extLst>
                <a:ext uri="{FF2B5EF4-FFF2-40B4-BE49-F238E27FC236}">
                  <a16:creationId xmlns:a16="http://schemas.microsoft.com/office/drawing/2014/main" id="{5C6E0C55-698F-45D5-9E25-E2D1EB30A7F0}"/>
                </a:ext>
              </a:extLst>
            </p:cNvPr>
            <p:cNvSpPr/>
            <p:nvPr/>
          </p:nvSpPr>
          <p:spPr>
            <a:xfrm>
              <a:off x="613447" y="5445601"/>
              <a:ext cx="1307941" cy="1215344"/>
            </a:xfrm>
            <a:prstGeom prst="flowChartPreparati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Imago" panose="02000500060000020004" pitchFamily="2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D936F5-5B4C-4137-8E6A-D29F74290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89200" y="5616000"/>
              <a:ext cx="826211" cy="829215"/>
            </a:xfrm>
            <a:prstGeom prst="rect">
              <a:avLst/>
            </a:prstGeom>
            <a:grpFill/>
          </p:spPr>
        </p:pic>
      </p:grpSp>
      <p:sp>
        <p:nvSpPr>
          <p:cNvPr id="27" name="Title 2">
            <a:extLst>
              <a:ext uri="{FF2B5EF4-FFF2-40B4-BE49-F238E27FC236}">
                <a16:creationId xmlns:a16="http://schemas.microsoft.com/office/drawing/2014/main" id="{2D62F095-28A5-194C-A74D-6E50A5DBE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19" y="17807"/>
            <a:ext cx="10830982" cy="100584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101037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09145" y="1316766"/>
            <a:ext cx="10932764" cy="4429300"/>
            <a:chOff x="381858" y="1254059"/>
            <a:chExt cx="8199573" cy="3321975"/>
          </a:xfrm>
        </p:grpSpPr>
        <p:graphicFrame>
          <p:nvGraphicFramePr>
            <p:cNvPr id="7" name="Chart 6"/>
            <p:cNvGraphicFramePr/>
            <p:nvPr/>
          </p:nvGraphicFramePr>
          <p:xfrm>
            <a:off x="381858" y="1254059"/>
            <a:ext cx="5486286" cy="3321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4" name="Left Brace 53"/>
            <p:cNvSpPr/>
            <p:nvPr/>
          </p:nvSpPr>
          <p:spPr bwMode="auto">
            <a:xfrm flipH="1">
              <a:off x="5782260" y="1541196"/>
              <a:ext cx="182323" cy="1561264"/>
            </a:xfrm>
            <a:prstGeom prst="leftBrace">
              <a:avLst>
                <a:gd name="adj1" fmla="val 36371"/>
                <a:gd name="adj2" fmla="val 48795"/>
              </a:avLst>
            </a:prstGeom>
            <a:noFill/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868" tIns="60933" rIns="121868" bIns="60933" numCol="1" rtlCol="0" anchor="t" anchorCtr="0" compatLnSpc="1">
              <a:prstTxWarp prst="textNoShape">
                <a:avLst/>
              </a:prstTxWarp>
            </a:bodyPr>
            <a:lstStyle/>
            <a:p>
              <a:pPr marL="579952" indent="-579952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z="3200" b="1" i="1">
                <a:solidFill>
                  <a:srgbClr val="1C1C1C"/>
                </a:solidFill>
                <a:latin typeface="Imago" pitchFamily="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068843" y="3175639"/>
              <a:ext cx="2353259" cy="86192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Skvamózní</a:t>
              </a:r>
              <a:r>
                <a:rPr lang="cs-CZ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NSCLC</a:t>
              </a:r>
            </a:p>
            <a:p>
              <a:pPr marL="228594" indent="-228594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cs-CZ" sz="1467" dirty="0">
                  <a:latin typeface="Arial" panose="020B0604020202020204" pitchFamily="34" charset="0"/>
                  <a:cs typeface="Arial" panose="020B0604020202020204" pitchFamily="34" charset="0"/>
                </a:rPr>
                <a:t>Obvykle lokalizován centrálně</a:t>
              </a:r>
            </a:p>
            <a:p>
              <a:pPr marL="228594" indent="-228594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cs-CZ" sz="1467" dirty="0">
                  <a:latin typeface="Arial" panose="020B0604020202020204" pitchFamily="34" charset="0"/>
                  <a:cs typeface="Arial" panose="020B0604020202020204" pitchFamily="34" charset="0"/>
                </a:rPr>
                <a:t>Většina případů je způsobena kouřením 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071554" y="1475134"/>
              <a:ext cx="2509877" cy="120071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cs-CZ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Neskvamózní</a:t>
              </a:r>
              <a:r>
                <a:rPr lang="cs-CZ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NSCLC:</a:t>
              </a:r>
            </a:p>
            <a:p>
              <a:pPr marL="228594" indent="-228594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cs-CZ" sz="1467" dirty="0">
                  <a:latin typeface="Arial" panose="020B0604020202020204" pitchFamily="34" charset="0"/>
                  <a:cs typeface="Arial" panose="020B0604020202020204" pitchFamily="34" charset="0"/>
                </a:rPr>
                <a:t>Obvykle lokalizován na periferii </a:t>
              </a:r>
            </a:p>
            <a:p>
              <a:pPr marL="228594" indent="-228594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cs-CZ" sz="1467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Roste pomalu</a:t>
              </a:r>
              <a:endParaRPr lang="cs-CZ" sz="1467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594" indent="-228594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cs-CZ" sz="1467" dirty="0">
                  <a:latin typeface="Arial" panose="020B0604020202020204" pitchFamily="34" charset="0"/>
                  <a:cs typeface="Arial" panose="020B0604020202020204" pitchFamily="34" charset="0"/>
                </a:rPr>
                <a:t>Častější u asijské populace</a:t>
              </a:r>
            </a:p>
            <a:p>
              <a:pPr marL="228594" indent="-228594" eaLnBrk="0" fontAlgn="base" hangingPunct="0">
                <a:spcBef>
                  <a:spcPct val="5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cs-CZ" sz="1467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Left Brace 59"/>
            <p:cNvSpPr/>
            <p:nvPr/>
          </p:nvSpPr>
          <p:spPr bwMode="auto">
            <a:xfrm flipH="1">
              <a:off x="5782259" y="3152753"/>
              <a:ext cx="182323" cy="709793"/>
            </a:xfrm>
            <a:prstGeom prst="leftBrace">
              <a:avLst>
                <a:gd name="adj1" fmla="val 36371"/>
                <a:gd name="adj2" fmla="val 48795"/>
              </a:avLst>
            </a:prstGeom>
            <a:noFill/>
            <a:ln w="127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21868" tIns="60933" rIns="121868" bIns="60933" numCol="1" rtlCol="0" anchor="t" anchorCtr="0" compatLnSpc="1">
              <a:prstTxWarp prst="textNoShape">
                <a:avLst/>
              </a:prstTxWarp>
            </a:bodyPr>
            <a:lstStyle/>
            <a:p>
              <a:pPr marL="579952" indent="-579952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sz="3200" b="1" i="1">
                <a:solidFill>
                  <a:srgbClr val="1C1C1C"/>
                </a:solidFill>
                <a:latin typeface="Imago" pitchFamily="2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260351"/>
            <a:ext cx="9564612" cy="828776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Nemalobuněčný plicní karcinom (NSCLC) tvoří 85-90 % všech karcinomů plic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4416" y="5829754"/>
            <a:ext cx="5471583" cy="431800"/>
          </a:xfrm>
        </p:spPr>
        <p:txBody>
          <a:bodyPr/>
          <a:lstStyle/>
          <a:p>
            <a:r>
              <a:rPr lang="cs-CZ" sz="1000" dirty="0"/>
              <a:t>*Včetně smíšených histologií (</a:t>
            </a:r>
            <a:r>
              <a:rPr lang="cs-CZ" sz="1000" dirty="0" err="1"/>
              <a:t>adenosquamózní</a:t>
            </a:r>
            <a:r>
              <a:rPr lang="cs-CZ" sz="1000" dirty="0"/>
              <a:t> a </a:t>
            </a:r>
            <a:r>
              <a:rPr lang="cs-CZ" sz="1000" dirty="0" err="1"/>
              <a:t>sarkomatoidní</a:t>
            </a:r>
            <a:r>
              <a:rPr lang="cs-CZ" sz="1000" dirty="0"/>
              <a:t> karcinomy)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49288" y="6324941"/>
            <a:ext cx="10943169" cy="431800"/>
          </a:xfrm>
        </p:spPr>
        <p:txBody>
          <a:bodyPr/>
          <a:lstStyle/>
          <a:p>
            <a:r>
              <a:rPr lang="cs-CZ" sz="800" dirty="0"/>
              <a:t>1. </a:t>
            </a:r>
            <a:r>
              <a:rPr lang="cs-CZ" sz="800" dirty="0" err="1"/>
              <a:t>American</a:t>
            </a:r>
            <a:r>
              <a:rPr lang="cs-CZ" sz="800" dirty="0"/>
              <a:t> </a:t>
            </a:r>
            <a:r>
              <a:rPr lang="cs-CZ" sz="800" dirty="0" err="1"/>
              <a:t>Cancer</a:t>
            </a:r>
            <a:r>
              <a:rPr lang="cs-CZ" sz="800" dirty="0"/>
              <a:t> Society: </a:t>
            </a:r>
            <a:r>
              <a:rPr lang="cs-CZ" sz="800" dirty="0">
                <a:hlinkClick r:id="rId4"/>
              </a:rPr>
              <a:t>https://</a:t>
            </a:r>
            <a:r>
              <a:rPr lang="cs-CZ" sz="800" dirty="0" smtClean="0">
                <a:hlinkClick r:id="rId4"/>
              </a:rPr>
              <a:t>www.cancer.org/</a:t>
            </a:r>
            <a:r>
              <a:rPr lang="cs-CZ" sz="800" dirty="0" err="1" smtClean="0">
                <a:hlinkClick r:id="rId4"/>
              </a:rPr>
              <a:t>cancer</a:t>
            </a:r>
            <a:r>
              <a:rPr lang="cs-CZ" sz="800" dirty="0" smtClean="0">
                <a:hlinkClick r:id="rId4"/>
              </a:rPr>
              <a:t>/lung-cancer.html</a:t>
            </a:r>
            <a:r>
              <a:rPr lang="cs-CZ" sz="800" dirty="0" smtClean="0"/>
              <a:t>, 2</a:t>
            </a:r>
            <a:r>
              <a:rPr lang="cs-CZ" sz="800" dirty="0"/>
              <a:t>. </a:t>
            </a:r>
            <a:r>
              <a:rPr lang="cs-CZ" sz="800" dirty="0" err="1"/>
              <a:t>Morgensztern</a:t>
            </a:r>
            <a:r>
              <a:rPr lang="cs-CZ" sz="800" dirty="0"/>
              <a:t>, et al. J </a:t>
            </a:r>
            <a:r>
              <a:rPr lang="cs-CZ" sz="800" dirty="0" err="1"/>
              <a:t>Thorac</a:t>
            </a:r>
            <a:r>
              <a:rPr lang="cs-CZ" sz="800" dirty="0"/>
              <a:t> </a:t>
            </a:r>
            <a:r>
              <a:rPr lang="cs-CZ" sz="800" dirty="0" err="1"/>
              <a:t>Oncol</a:t>
            </a:r>
            <a:r>
              <a:rPr lang="cs-CZ" sz="800" dirty="0"/>
              <a:t> 2010</a:t>
            </a:r>
            <a:endParaRPr lang="cs-CZ" sz="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2344" y="3121993"/>
            <a:ext cx="1585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>
                <a:latin typeface="+mj-lt"/>
              </a:rPr>
              <a:t>NSCLC</a:t>
            </a:r>
          </a:p>
          <a:p>
            <a:pPr algn="ctr"/>
            <a:r>
              <a:rPr lang="cs-CZ" sz="2200" dirty="0">
                <a:latin typeface="+mj-lt"/>
              </a:rPr>
              <a:t>(85-90%)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5550" y="3104192"/>
            <a:ext cx="1585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>
                <a:latin typeface="+mj-lt"/>
              </a:rPr>
              <a:t>SCLC</a:t>
            </a:r>
          </a:p>
          <a:p>
            <a:pPr algn="ctr"/>
            <a:r>
              <a:rPr lang="cs-CZ" sz="2200" dirty="0">
                <a:latin typeface="+mj-lt"/>
              </a:rPr>
              <a:t>(10-15%)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72476" y="2225070"/>
            <a:ext cx="1529635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Adenokarcinom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73589" y="4079996"/>
            <a:ext cx="1809407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Skvamózní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karcinom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37927" y="3199854"/>
            <a:ext cx="1921628" cy="7540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Velkobuněčný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karcinom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2177" y="4889201"/>
            <a:ext cx="1727459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Další podtypy*</a:t>
            </a:r>
            <a:endParaRPr lang="cs-CZ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48649" y="2471290"/>
            <a:ext cx="1632000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~40%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873505" y="4289981"/>
            <a:ext cx="1632000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~25–30%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895072" y="3595966"/>
            <a:ext cx="1632000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~10–15%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950995" y="5097895"/>
            <a:ext cx="1632000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1400" b="1">
                <a:latin typeface="Arial" panose="020B0604020202020204" pitchFamily="34" charset="0"/>
                <a:cs typeface="Arial" panose="020B0604020202020204" pitchFamily="34" charset="0"/>
              </a:rPr>
              <a:t>≤15%</a:t>
            </a:r>
            <a:endParaRPr lang="cs-CZ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091793" y="3161286"/>
            <a:ext cx="3346503" cy="56445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28594" indent="-228594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1467" dirty="0">
                <a:latin typeface="Arial" panose="020B0604020202020204" pitchFamily="34" charset="0"/>
                <a:cs typeface="Arial" panose="020B0604020202020204" pitchFamily="34" charset="0"/>
              </a:rPr>
              <a:t>Obvykle lokalizován na periferii </a:t>
            </a:r>
          </a:p>
          <a:p>
            <a:pPr marL="228594" indent="-228594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1467" dirty="0" smtClean="0">
                <a:latin typeface="Arial" panose="020B0604020202020204" pitchFamily="34" charset="0"/>
                <a:cs typeface="Arial" panose="020B0604020202020204" pitchFamily="34" charset="0"/>
              </a:rPr>
              <a:t>Roste a šíří se rychle</a:t>
            </a:r>
            <a:endParaRPr lang="cs-CZ" sz="14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52787" y="1883943"/>
            <a:ext cx="3391043" cy="1056117"/>
          </a:xfrm>
          <a:prstGeom prst="rect">
            <a:avLst/>
          </a:prstGeom>
          <a:noFill/>
          <a:ln w="12700" cap="flat" cmpd="sng" algn="ctr">
            <a:solidFill>
              <a:srgbClr val="005182"/>
            </a:solidFill>
            <a:prstDash val="solid"/>
            <a:miter lim="800000"/>
            <a:headEnd type="triangle" w="med" len="sm"/>
            <a:tailEnd type="triangle" w="med" len="sm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2400">
              <a:latin typeface="Imago" pitchFamily="2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8045985" y="3123438"/>
            <a:ext cx="3391043" cy="710207"/>
          </a:xfrm>
          <a:prstGeom prst="rect">
            <a:avLst/>
          </a:prstGeom>
          <a:noFill/>
          <a:ln w="12700" cap="flat" cmpd="sng" algn="ctr">
            <a:solidFill>
              <a:srgbClr val="35B3FF"/>
            </a:solidFill>
            <a:prstDash val="solid"/>
            <a:miter lim="800000"/>
            <a:headEnd type="triangle" w="med" len="sm"/>
            <a:tailEnd type="triangle" w="med" len="sm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2400">
              <a:latin typeface="Imago" pitchFamily="2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8019129" y="4164100"/>
            <a:ext cx="3391043" cy="903114"/>
          </a:xfrm>
          <a:prstGeom prst="rect">
            <a:avLst/>
          </a:prstGeom>
          <a:noFill/>
          <a:ln w="12700" cap="flat" cmpd="sng" algn="ctr">
            <a:solidFill>
              <a:srgbClr val="78CCFF"/>
            </a:solidFill>
            <a:prstDash val="solid"/>
            <a:miter lim="800000"/>
            <a:headEnd type="triangle" w="med" len="sm"/>
            <a:tailEnd type="triangle" w="med" len="sm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2400">
              <a:latin typeface="Imag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e 34"/>
          <p:cNvSpPr/>
          <p:nvPr/>
        </p:nvSpPr>
        <p:spPr bwMode="auto">
          <a:xfrm>
            <a:off x="6483919" y="1185193"/>
            <a:ext cx="5158020" cy="5158020"/>
          </a:xfrm>
          <a:prstGeom prst="pie">
            <a:avLst>
              <a:gd name="adj1" fmla="val 1370213"/>
              <a:gd name="adj2" fmla="val 18859986"/>
            </a:avLst>
          </a:prstGeom>
          <a:gradFill flip="none" rotWithShape="1">
            <a:gsLst>
              <a:gs pos="0">
                <a:srgbClr val="79AFFF"/>
              </a:gs>
              <a:gs pos="37000">
                <a:srgbClr val="79AFFF"/>
              </a:gs>
              <a:gs pos="100000">
                <a:schemeClr val="bg1"/>
              </a:gs>
              <a:gs pos="55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  <a:headEnd type="triangle" w="med" len="sm"/>
            <a:tailEnd type="triangle" w="med" len="sm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cs-CZ" sz="2400">
              <a:latin typeface="Imago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74" y="195036"/>
            <a:ext cx="10943169" cy="828776"/>
          </a:xfrm>
        </p:spPr>
        <p:txBody>
          <a:bodyPr>
            <a:normAutofit/>
          </a:bodyPr>
          <a:lstStyle/>
          <a:p>
            <a:r>
              <a:rPr lang="cs-CZ" dirty="0" smtClean="0"/>
              <a:t>L</a:t>
            </a:r>
            <a:r>
              <a:rPr lang="cs-CZ" sz="2800" dirty="0" smtClean="0">
                <a:solidFill>
                  <a:schemeClr val="tx1"/>
                </a:solidFill>
              </a:rPr>
              <a:t>éčba </a:t>
            </a:r>
            <a:r>
              <a:rPr lang="cs-CZ" sz="2800" dirty="0">
                <a:solidFill>
                  <a:schemeClr val="tx1"/>
                </a:solidFill>
              </a:rPr>
              <a:t>pacientů s NSCLC bez aktivního biomarkeru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6489028" y="6328906"/>
            <a:ext cx="5471584" cy="431800"/>
          </a:xfrm>
        </p:spPr>
        <p:txBody>
          <a:bodyPr/>
          <a:lstStyle/>
          <a:p>
            <a:r>
              <a:rPr lang="cs-CZ" sz="800" dirty="0"/>
              <a:t>1. </a:t>
            </a:r>
            <a:r>
              <a:rPr lang="cs-CZ" sz="800" dirty="0" err="1"/>
              <a:t>Gutierrez</a:t>
            </a:r>
            <a:r>
              <a:rPr lang="cs-CZ" sz="800" dirty="0"/>
              <a:t>, et al. </a:t>
            </a:r>
            <a:r>
              <a:rPr lang="cs-CZ" sz="800" dirty="0" err="1"/>
              <a:t>Clin</a:t>
            </a:r>
            <a:r>
              <a:rPr lang="cs-CZ" sz="800" dirty="0"/>
              <a:t> </a:t>
            </a:r>
            <a:r>
              <a:rPr lang="cs-CZ" sz="800" dirty="0" err="1"/>
              <a:t>Lung</a:t>
            </a:r>
            <a:r>
              <a:rPr lang="cs-CZ" sz="800" dirty="0"/>
              <a:t> </a:t>
            </a:r>
            <a:r>
              <a:rPr lang="cs-CZ" sz="800" dirty="0" err="1"/>
              <a:t>Cancer</a:t>
            </a:r>
            <a:r>
              <a:rPr lang="cs-CZ" sz="800" dirty="0"/>
              <a:t> 2017; 2. </a:t>
            </a:r>
            <a:r>
              <a:rPr lang="cs-CZ" sz="800" dirty="0" err="1"/>
              <a:t>Barlesi</a:t>
            </a:r>
            <a:r>
              <a:rPr lang="cs-CZ" sz="800" dirty="0"/>
              <a:t>, et al. Lancet 2016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019658457"/>
              </p:ext>
            </p:extLst>
          </p:nvPr>
        </p:nvGraphicFramePr>
        <p:xfrm>
          <a:off x="6912936" y="2241291"/>
          <a:ext cx="4295537" cy="297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6699861" y="1233889"/>
            <a:ext cx="5050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000000"/>
                </a:solidFill>
              </a:rPr>
              <a:t>Molekulární profilování 17 664 pacientů s NSCLC podle </a:t>
            </a:r>
            <a:r>
              <a:rPr lang="cs-CZ" sz="1400" b="1" dirty="0" err="1">
                <a:solidFill>
                  <a:srgbClr val="000000"/>
                </a:solidFill>
              </a:rPr>
              <a:t>French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err="1">
                <a:solidFill>
                  <a:srgbClr val="000000"/>
                </a:solidFill>
              </a:rPr>
              <a:t>Cooperative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err="1">
                <a:solidFill>
                  <a:srgbClr val="000000"/>
                </a:solidFill>
              </a:rPr>
              <a:t>Thoracic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err="1">
                <a:solidFill>
                  <a:srgbClr val="000000"/>
                </a:solidFill>
              </a:rPr>
              <a:t>Intergroup</a:t>
            </a:r>
            <a:r>
              <a:rPr lang="cs-CZ" sz="1400" b="1" dirty="0">
                <a:solidFill>
                  <a:srgbClr val="000000"/>
                </a:solidFill>
              </a:rPr>
              <a:t> (IFCT)</a:t>
            </a:r>
            <a:r>
              <a:rPr lang="cs-CZ" sz="1400" b="1" baseline="30000" dirty="0">
                <a:solidFill>
                  <a:srgbClr val="000000"/>
                </a:solidFill>
              </a:rPr>
              <a:t>2</a:t>
            </a:r>
            <a:endParaRPr lang="cs-CZ" sz="1400" b="1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2218" y="1266547"/>
            <a:ext cx="5050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000000"/>
                </a:solidFill>
              </a:rPr>
              <a:t>Celkové přežití u pacientů s </a:t>
            </a:r>
            <a:r>
              <a:rPr lang="cs-CZ" sz="1400" b="1" dirty="0" smtClean="0">
                <a:solidFill>
                  <a:srgbClr val="000000"/>
                </a:solidFill>
              </a:rPr>
              <a:t>NSCLC</a:t>
            </a:r>
          </a:p>
          <a:p>
            <a:pPr algn="ctr"/>
            <a:r>
              <a:rPr lang="cs-CZ" sz="1400" b="1" dirty="0" smtClean="0">
                <a:solidFill>
                  <a:srgbClr val="000000"/>
                </a:solidFill>
              </a:rPr>
              <a:t>stratifikované </a:t>
            </a:r>
            <a:r>
              <a:rPr lang="cs-CZ" sz="1400" b="1" dirty="0">
                <a:solidFill>
                  <a:srgbClr val="000000"/>
                </a:solidFill>
              </a:rPr>
              <a:t>podle typu léčby (n = </a:t>
            </a:r>
            <a:r>
              <a:rPr lang="cs-CZ" sz="1400" b="1" dirty="0" smtClean="0">
                <a:solidFill>
                  <a:srgbClr val="000000"/>
                </a:solidFill>
              </a:rPr>
              <a:t>805)</a:t>
            </a:r>
            <a:r>
              <a:rPr lang="cs-CZ" sz="1400" b="1" baseline="30000" dirty="0" smtClean="0">
                <a:solidFill>
                  <a:srgbClr val="000000"/>
                </a:solidFill>
              </a:rPr>
              <a:t>1</a:t>
            </a:r>
            <a:endParaRPr lang="cs-CZ" sz="1400" b="1" baseline="30000" dirty="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69341" y="1973714"/>
            <a:ext cx="4492374" cy="3461165"/>
            <a:chOff x="5302003" y="1335906"/>
            <a:chExt cx="3369280" cy="2595874"/>
          </a:xfrm>
        </p:grpSpPr>
        <p:sp>
          <p:nvSpPr>
            <p:cNvPr id="5" name="TextBox 4"/>
            <p:cNvSpPr txBox="1"/>
            <p:nvPr/>
          </p:nvSpPr>
          <p:spPr>
            <a:xfrm>
              <a:off x="6350967" y="1335906"/>
              <a:ext cx="53782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>
                  <a:latin typeface="+mj-lt"/>
                </a:rPr>
                <a:t>KRAS</a:t>
              </a:r>
            </a:p>
            <a:p>
              <a:pPr algn="ctr"/>
              <a:r>
                <a:rPr lang="cs-CZ" sz="1400">
                  <a:latin typeface="+mj-lt"/>
                </a:rPr>
                <a:t>29%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69807" y="1839754"/>
              <a:ext cx="54518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>
                  <a:latin typeface="+mj-lt"/>
                </a:rPr>
                <a:t>EGFR</a:t>
              </a:r>
            </a:p>
            <a:p>
              <a:pPr algn="ctr"/>
              <a:r>
                <a:rPr lang="cs-CZ" sz="1400">
                  <a:latin typeface="+mj-lt"/>
                </a:rPr>
                <a:t>11%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88866" y="2175986"/>
              <a:ext cx="53032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>
                  <a:latin typeface="+mj-lt"/>
                </a:rPr>
                <a:t>HER2</a:t>
              </a:r>
            </a:p>
            <a:p>
              <a:pPr algn="ctr"/>
              <a:r>
                <a:rPr lang="cs-CZ" sz="1400">
                  <a:latin typeface="+mj-lt"/>
                </a:rPr>
                <a:t>1%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60015" y="2901341"/>
              <a:ext cx="42565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>
                  <a:latin typeface="+mj-lt"/>
                </a:rPr>
                <a:t>ALK</a:t>
              </a:r>
            </a:p>
            <a:p>
              <a:pPr algn="ctr"/>
              <a:r>
                <a:rPr lang="cs-CZ" sz="1400">
                  <a:latin typeface="+mj-lt"/>
                </a:rPr>
                <a:t>5%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58619" y="3139089"/>
              <a:ext cx="46306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>
                  <a:latin typeface="+mj-lt"/>
                </a:rPr>
                <a:t>PI3K</a:t>
              </a:r>
            </a:p>
            <a:p>
              <a:pPr algn="ctr"/>
              <a:r>
                <a:rPr lang="cs-CZ" sz="1400">
                  <a:latin typeface="+mj-lt"/>
                </a:rPr>
                <a:t>2%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19239" y="3539365"/>
              <a:ext cx="7059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>
                  <a:latin typeface="+mj-lt"/>
                </a:rPr>
                <a:t>Neznámý</a:t>
              </a:r>
            </a:p>
            <a:p>
              <a:pPr algn="ctr"/>
              <a:r>
                <a:rPr lang="cs-CZ" sz="1400" dirty="0">
                  <a:latin typeface="+mj-lt"/>
                </a:rPr>
                <a:t>35%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02003" y="2375134"/>
              <a:ext cx="60136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>
                  <a:latin typeface="+mj-lt"/>
                </a:rPr>
                <a:t>Full WT</a:t>
              </a:r>
            </a:p>
            <a:p>
              <a:pPr algn="ctr"/>
              <a:r>
                <a:rPr lang="cs-CZ" sz="1400" dirty="0">
                  <a:latin typeface="+mj-lt"/>
                </a:rPr>
                <a:t>15%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43457" y="2556033"/>
              <a:ext cx="527826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i="1">
                  <a:latin typeface="+mj-lt"/>
                </a:rPr>
                <a:t>BRAF</a:t>
              </a:r>
            </a:p>
            <a:p>
              <a:pPr algn="ctr"/>
              <a:r>
                <a:rPr lang="cs-CZ" sz="1400">
                  <a:latin typeface="+mj-lt"/>
                </a:rPr>
                <a:t>2%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7510468" y="3029246"/>
              <a:ext cx="190495" cy="152104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7546187" y="2867322"/>
              <a:ext cx="561969" cy="161628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7581906" y="2690813"/>
              <a:ext cx="604832" cy="744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7589050" y="2381250"/>
              <a:ext cx="583400" cy="236041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7519994" y="2076450"/>
              <a:ext cx="438144" cy="262234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6624638" y="1724025"/>
              <a:ext cx="28575" cy="165184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5791200" y="2634540"/>
              <a:ext cx="207169" cy="27699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6391275" y="3395664"/>
              <a:ext cx="80963" cy="174707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D12473-E630-4728-8546-1CB306E6DF8E}"/>
              </a:ext>
            </a:extLst>
          </p:cNvPr>
          <p:cNvGrpSpPr/>
          <p:nvPr/>
        </p:nvGrpSpPr>
        <p:grpSpPr>
          <a:xfrm>
            <a:off x="554773" y="2768821"/>
            <a:ext cx="4664919" cy="3584440"/>
            <a:chOff x="416079" y="2076616"/>
            <a:chExt cx="3498689" cy="268833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694859" y="3262366"/>
              <a:ext cx="0" cy="107419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cxn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976652" y="3262366"/>
              <a:ext cx="1923711" cy="1074191"/>
            </a:xfrm>
            <a:custGeom>
              <a:avLst/>
              <a:gdLst>
                <a:gd name="T0" fmla="*/ 1601 w 1601"/>
                <a:gd name="T1" fmla="*/ 1092 h 1092"/>
                <a:gd name="T2" fmla="*/ 1601 w 1601"/>
                <a:gd name="T3" fmla="*/ 0 h 1092"/>
                <a:gd name="T4" fmla="*/ 0 w 1601"/>
                <a:gd name="T5" fmla="*/ 0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1" h="1092">
                  <a:moveTo>
                    <a:pt x="1601" y="1092"/>
                  </a:moveTo>
                  <a:lnTo>
                    <a:pt x="1601" y="0"/>
                  </a:lnTo>
                  <a:lnTo>
                    <a:pt x="0" y="0"/>
                  </a:lnTo>
                </a:path>
              </a:pathLst>
            </a:custGeom>
            <a:noFill/>
            <a:ln w="28575" cap="sq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67">
                <a:solidFill>
                  <a:srgbClr val="FF0000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255121" y="3262366"/>
              <a:ext cx="0" cy="107419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754C140-A615-47F7-AC71-EB964AAC7B51}"/>
                </a:ext>
              </a:extLst>
            </p:cNvPr>
            <p:cNvGrpSpPr/>
            <p:nvPr/>
          </p:nvGrpSpPr>
          <p:grpSpPr>
            <a:xfrm>
              <a:off x="979488" y="2188367"/>
              <a:ext cx="2755900" cy="1743075"/>
              <a:chOff x="979488" y="2181224"/>
              <a:chExt cx="2755900" cy="1743075"/>
            </a:xfrm>
          </p:grpSpPr>
          <p:sp>
            <p:nvSpPr>
              <p:cNvPr id="85" name="Freeform 7">
                <a:extLst>
                  <a:ext uri="{FF2B5EF4-FFF2-40B4-BE49-F238E27FC236}">
                    <a16:creationId xmlns:a16="http://schemas.microsoft.com/office/drawing/2014/main" id="{B919CB03-A97D-40F1-8B77-7E1F183EB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601" y="2181224"/>
                <a:ext cx="2230438" cy="1743075"/>
              </a:xfrm>
              <a:custGeom>
                <a:avLst/>
                <a:gdLst>
                  <a:gd name="T0" fmla="*/ 2 w 616"/>
                  <a:gd name="T1" fmla="*/ 7 h 480"/>
                  <a:gd name="T2" fmla="*/ 5 w 616"/>
                  <a:gd name="T3" fmla="*/ 11 h 480"/>
                  <a:gd name="T4" fmla="*/ 6 w 616"/>
                  <a:gd name="T5" fmla="*/ 19 h 480"/>
                  <a:gd name="T6" fmla="*/ 8 w 616"/>
                  <a:gd name="T7" fmla="*/ 22 h 480"/>
                  <a:gd name="T8" fmla="*/ 9 w 616"/>
                  <a:gd name="T9" fmla="*/ 28 h 480"/>
                  <a:gd name="T10" fmla="*/ 10 w 616"/>
                  <a:gd name="T11" fmla="*/ 33 h 480"/>
                  <a:gd name="T12" fmla="*/ 11 w 616"/>
                  <a:gd name="T13" fmla="*/ 43 h 480"/>
                  <a:gd name="T14" fmla="*/ 12 w 616"/>
                  <a:gd name="T15" fmla="*/ 58 h 480"/>
                  <a:gd name="T16" fmla="*/ 16 w 616"/>
                  <a:gd name="T17" fmla="*/ 74 h 480"/>
                  <a:gd name="T18" fmla="*/ 18 w 616"/>
                  <a:gd name="T19" fmla="*/ 107 h 480"/>
                  <a:gd name="T20" fmla="*/ 25 w 616"/>
                  <a:gd name="T21" fmla="*/ 127 h 480"/>
                  <a:gd name="T22" fmla="*/ 26 w 616"/>
                  <a:gd name="T23" fmla="*/ 154 h 480"/>
                  <a:gd name="T24" fmla="*/ 29 w 616"/>
                  <a:gd name="T25" fmla="*/ 161 h 480"/>
                  <a:gd name="T26" fmla="*/ 30 w 616"/>
                  <a:gd name="T27" fmla="*/ 180 h 480"/>
                  <a:gd name="T28" fmla="*/ 35 w 616"/>
                  <a:gd name="T29" fmla="*/ 188 h 480"/>
                  <a:gd name="T30" fmla="*/ 37 w 616"/>
                  <a:gd name="T31" fmla="*/ 198 h 480"/>
                  <a:gd name="T32" fmla="*/ 44 w 616"/>
                  <a:gd name="T33" fmla="*/ 217 h 480"/>
                  <a:gd name="T34" fmla="*/ 46 w 616"/>
                  <a:gd name="T35" fmla="*/ 246 h 480"/>
                  <a:gd name="T36" fmla="*/ 60 w 616"/>
                  <a:gd name="T37" fmla="*/ 251 h 480"/>
                  <a:gd name="T38" fmla="*/ 63 w 616"/>
                  <a:gd name="T39" fmla="*/ 276 h 480"/>
                  <a:gd name="T40" fmla="*/ 68 w 616"/>
                  <a:gd name="T41" fmla="*/ 283 h 480"/>
                  <a:gd name="T42" fmla="*/ 73 w 616"/>
                  <a:gd name="T43" fmla="*/ 304 h 480"/>
                  <a:gd name="T44" fmla="*/ 81 w 616"/>
                  <a:gd name="T45" fmla="*/ 308 h 480"/>
                  <a:gd name="T46" fmla="*/ 85 w 616"/>
                  <a:gd name="T47" fmla="*/ 320 h 480"/>
                  <a:gd name="T48" fmla="*/ 90 w 616"/>
                  <a:gd name="T49" fmla="*/ 324 h 480"/>
                  <a:gd name="T50" fmla="*/ 92 w 616"/>
                  <a:gd name="T51" fmla="*/ 333 h 480"/>
                  <a:gd name="T52" fmla="*/ 95 w 616"/>
                  <a:gd name="T53" fmla="*/ 336 h 480"/>
                  <a:gd name="T54" fmla="*/ 107 w 616"/>
                  <a:gd name="T55" fmla="*/ 347 h 480"/>
                  <a:gd name="T56" fmla="*/ 119 w 616"/>
                  <a:gd name="T57" fmla="*/ 351 h 480"/>
                  <a:gd name="T58" fmla="*/ 124 w 616"/>
                  <a:gd name="T59" fmla="*/ 370 h 480"/>
                  <a:gd name="T60" fmla="*/ 128 w 616"/>
                  <a:gd name="T61" fmla="*/ 380 h 480"/>
                  <a:gd name="T62" fmla="*/ 142 w 616"/>
                  <a:gd name="T63" fmla="*/ 383 h 480"/>
                  <a:gd name="T64" fmla="*/ 146 w 616"/>
                  <a:gd name="T65" fmla="*/ 390 h 480"/>
                  <a:gd name="T66" fmla="*/ 151 w 616"/>
                  <a:gd name="T67" fmla="*/ 392 h 480"/>
                  <a:gd name="T68" fmla="*/ 156 w 616"/>
                  <a:gd name="T69" fmla="*/ 397 h 480"/>
                  <a:gd name="T70" fmla="*/ 171 w 616"/>
                  <a:gd name="T71" fmla="*/ 408 h 480"/>
                  <a:gd name="T72" fmla="*/ 175 w 616"/>
                  <a:gd name="T73" fmla="*/ 413 h 480"/>
                  <a:gd name="T74" fmla="*/ 186 w 616"/>
                  <a:gd name="T75" fmla="*/ 415 h 480"/>
                  <a:gd name="T76" fmla="*/ 216 w 616"/>
                  <a:gd name="T77" fmla="*/ 425 h 480"/>
                  <a:gd name="T78" fmla="*/ 222 w 616"/>
                  <a:gd name="T79" fmla="*/ 432 h 480"/>
                  <a:gd name="T80" fmla="*/ 227 w 616"/>
                  <a:gd name="T81" fmla="*/ 443 h 480"/>
                  <a:gd name="T82" fmla="*/ 246 w 616"/>
                  <a:gd name="T83" fmla="*/ 447 h 480"/>
                  <a:gd name="T84" fmla="*/ 332 w 616"/>
                  <a:gd name="T85" fmla="*/ 463 h 480"/>
                  <a:gd name="T86" fmla="*/ 616 w 616"/>
                  <a:gd name="T87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16" h="480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8" y="107"/>
                      <a:pt x="18" y="107"/>
                      <a:pt x="18" y="107"/>
                    </a:cubicBez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27"/>
                      <a:pt x="20" y="127"/>
                      <a:pt x="20" y="127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5" y="148"/>
                      <a:pt x="25" y="148"/>
                      <a:pt x="25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6" y="154"/>
                      <a:pt x="26" y="154"/>
                      <a:pt x="26" y="154"/>
                    </a:cubicBezTo>
                    <a:cubicBezTo>
                      <a:pt x="28" y="154"/>
                      <a:pt x="28" y="154"/>
                      <a:pt x="28" y="154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9" y="161"/>
                      <a:pt x="29" y="161"/>
                      <a:pt x="29" y="161"/>
                    </a:cubicBezTo>
                    <a:cubicBezTo>
                      <a:pt x="29" y="173"/>
                      <a:pt x="29" y="173"/>
                      <a:pt x="29" y="173"/>
                    </a:cubicBezTo>
                    <a:cubicBezTo>
                      <a:pt x="30" y="173"/>
                      <a:pt x="30" y="173"/>
                      <a:pt x="30" y="173"/>
                    </a:cubicBezTo>
                    <a:cubicBezTo>
                      <a:pt x="30" y="180"/>
                      <a:pt x="30" y="180"/>
                      <a:pt x="30" y="180"/>
                    </a:cubicBezTo>
                    <a:cubicBezTo>
                      <a:pt x="34" y="180"/>
                      <a:pt x="34" y="180"/>
                      <a:pt x="34" y="180"/>
                    </a:cubicBezTo>
                    <a:cubicBezTo>
                      <a:pt x="34" y="188"/>
                      <a:pt x="34" y="188"/>
                      <a:pt x="34" y="188"/>
                    </a:cubicBezTo>
                    <a:cubicBezTo>
                      <a:pt x="35" y="188"/>
                      <a:pt x="35" y="188"/>
                      <a:pt x="35" y="188"/>
                    </a:cubicBezTo>
                    <a:cubicBezTo>
                      <a:pt x="35" y="192"/>
                      <a:pt x="35" y="192"/>
                      <a:pt x="35" y="192"/>
                    </a:cubicBezTo>
                    <a:cubicBezTo>
                      <a:pt x="37" y="192"/>
                      <a:pt x="37" y="192"/>
                      <a:pt x="37" y="192"/>
                    </a:cubicBezTo>
                    <a:cubicBezTo>
                      <a:pt x="37" y="198"/>
                      <a:pt x="37" y="198"/>
                      <a:pt x="37" y="198"/>
                    </a:cubicBezTo>
                    <a:cubicBezTo>
                      <a:pt x="39" y="198"/>
                      <a:pt x="39" y="198"/>
                      <a:pt x="39" y="198"/>
                    </a:cubicBezTo>
                    <a:cubicBezTo>
                      <a:pt x="39" y="217"/>
                      <a:pt x="39" y="217"/>
                      <a:pt x="39" y="217"/>
                    </a:cubicBezTo>
                    <a:cubicBezTo>
                      <a:pt x="44" y="217"/>
                      <a:pt x="44" y="217"/>
                      <a:pt x="44" y="217"/>
                    </a:cubicBezTo>
                    <a:cubicBezTo>
                      <a:pt x="44" y="234"/>
                      <a:pt x="44" y="234"/>
                      <a:pt x="44" y="234"/>
                    </a:cubicBezTo>
                    <a:cubicBezTo>
                      <a:pt x="46" y="234"/>
                      <a:pt x="46" y="234"/>
                      <a:pt x="46" y="234"/>
                    </a:cubicBezTo>
                    <a:cubicBezTo>
                      <a:pt x="46" y="246"/>
                      <a:pt x="46" y="246"/>
                      <a:pt x="46" y="246"/>
                    </a:cubicBezTo>
                    <a:cubicBezTo>
                      <a:pt x="52" y="246"/>
                      <a:pt x="52" y="246"/>
                      <a:pt x="52" y="246"/>
                    </a:cubicBezTo>
                    <a:cubicBezTo>
                      <a:pt x="52" y="251"/>
                      <a:pt x="52" y="251"/>
                      <a:pt x="52" y="251"/>
                    </a:cubicBezTo>
                    <a:cubicBezTo>
                      <a:pt x="60" y="251"/>
                      <a:pt x="60" y="251"/>
                      <a:pt x="60" y="251"/>
                    </a:cubicBezTo>
                    <a:cubicBezTo>
                      <a:pt x="60" y="260"/>
                      <a:pt x="60" y="260"/>
                      <a:pt x="60" y="260"/>
                    </a:cubicBezTo>
                    <a:cubicBezTo>
                      <a:pt x="63" y="260"/>
                      <a:pt x="63" y="260"/>
                      <a:pt x="63" y="260"/>
                    </a:cubicBezTo>
                    <a:cubicBezTo>
                      <a:pt x="63" y="276"/>
                      <a:pt x="63" y="276"/>
                      <a:pt x="63" y="276"/>
                    </a:cubicBezTo>
                    <a:cubicBezTo>
                      <a:pt x="65" y="276"/>
                      <a:pt x="65" y="276"/>
                      <a:pt x="65" y="276"/>
                    </a:cubicBezTo>
                    <a:cubicBezTo>
                      <a:pt x="65" y="283"/>
                      <a:pt x="65" y="283"/>
                      <a:pt x="65" y="283"/>
                    </a:cubicBezTo>
                    <a:cubicBezTo>
                      <a:pt x="68" y="283"/>
                      <a:pt x="68" y="283"/>
                      <a:pt x="68" y="283"/>
                    </a:cubicBezTo>
                    <a:cubicBezTo>
                      <a:pt x="68" y="294"/>
                      <a:pt x="68" y="294"/>
                      <a:pt x="68" y="294"/>
                    </a:cubicBezTo>
                    <a:cubicBezTo>
                      <a:pt x="73" y="294"/>
                      <a:pt x="73" y="294"/>
                      <a:pt x="73" y="294"/>
                    </a:cubicBezTo>
                    <a:cubicBezTo>
                      <a:pt x="73" y="304"/>
                      <a:pt x="73" y="304"/>
                      <a:pt x="73" y="304"/>
                    </a:cubicBezTo>
                    <a:cubicBezTo>
                      <a:pt x="78" y="304"/>
                      <a:pt x="78" y="304"/>
                      <a:pt x="78" y="304"/>
                    </a:cubicBezTo>
                    <a:cubicBezTo>
                      <a:pt x="78" y="308"/>
                      <a:pt x="78" y="308"/>
                      <a:pt x="78" y="308"/>
                    </a:cubicBezTo>
                    <a:cubicBezTo>
                      <a:pt x="81" y="308"/>
                      <a:pt x="81" y="308"/>
                      <a:pt x="81" y="308"/>
                    </a:cubicBezTo>
                    <a:cubicBezTo>
                      <a:pt x="81" y="314"/>
                      <a:pt x="81" y="314"/>
                      <a:pt x="81" y="314"/>
                    </a:cubicBezTo>
                    <a:cubicBezTo>
                      <a:pt x="85" y="314"/>
                      <a:pt x="85" y="314"/>
                      <a:pt x="85" y="314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9" y="320"/>
                      <a:pt x="89" y="320"/>
                      <a:pt x="89" y="320"/>
                    </a:cubicBezTo>
                    <a:cubicBezTo>
                      <a:pt x="89" y="324"/>
                      <a:pt x="89" y="324"/>
                      <a:pt x="89" y="324"/>
                    </a:cubicBezTo>
                    <a:cubicBezTo>
                      <a:pt x="90" y="324"/>
                      <a:pt x="90" y="324"/>
                      <a:pt x="90" y="324"/>
                    </a:cubicBezTo>
                    <a:cubicBezTo>
                      <a:pt x="90" y="329"/>
                      <a:pt x="90" y="329"/>
                      <a:pt x="90" y="329"/>
                    </a:cubicBezTo>
                    <a:cubicBezTo>
                      <a:pt x="92" y="329"/>
                      <a:pt x="92" y="329"/>
                      <a:pt x="92" y="329"/>
                    </a:cubicBezTo>
                    <a:cubicBezTo>
                      <a:pt x="92" y="333"/>
                      <a:pt x="92" y="333"/>
                      <a:pt x="92" y="333"/>
                    </a:cubicBezTo>
                    <a:cubicBezTo>
                      <a:pt x="94" y="333"/>
                      <a:pt x="94" y="333"/>
                      <a:pt x="94" y="333"/>
                    </a:cubicBezTo>
                    <a:cubicBezTo>
                      <a:pt x="94" y="336"/>
                      <a:pt x="94" y="336"/>
                      <a:pt x="94" y="336"/>
                    </a:cubicBezTo>
                    <a:cubicBezTo>
                      <a:pt x="95" y="336"/>
                      <a:pt x="95" y="336"/>
                      <a:pt x="95" y="336"/>
                    </a:cubicBezTo>
                    <a:cubicBezTo>
                      <a:pt x="95" y="342"/>
                      <a:pt x="95" y="342"/>
                      <a:pt x="95" y="342"/>
                    </a:cubicBezTo>
                    <a:cubicBezTo>
                      <a:pt x="107" y="342"/>
                      <a:pt x="107" y="342"/>
                      <a:pt x="107" y="342"/>
                    </a:cubicBezTo>
                    <a:cubicBezTo>
                      <a:pt x="107" y="347"/>
                      <a:pt x="107" y="347"/>
                      <a:pt x="107" y="347"/>
                    </a:cubicBezTo>
                    <a:cubicBezTo>
                      <a:pt x="110" y="347"/>
                      <a:pt x="110" y="347"/>
                      <a:pt x="110" y="347"/>
                    </a:cubicBezTo>
                    <a:cubicBezTo>
                      <a:pt x="110" y="351"/>
                      <a:pt x="110" y="351"/>
                      <a:pt x="110" y="351"/>
                    </a:cubicBezTo>
                    <a:cubicBezTo>
                      <a:pt x="119" y="351"/>
                      <a:pt x="119" y="351"/>
                      <a:pt x="119" y="351"/>
                    </a:cubicBezTo>
                    <a:cubicBezTo>
                      <a:pt x="119" y="366"/>
                      <a:pt x="119" y="366"/>
                      <a:pt x="119" y="366"/>
                    </a:cubicBezTo>
                    <a:cubicBezTo>
                      <a:pt x="124" y="366"/>
                      <a:pt x="124" y="366"/>
                      <a:pt x="124" y="366"/>
                    </a:cubicBezTo>
                    <a:cubicBezTo>
                      <a:pt x="124" y="370"/>
                      <a:pt x="124" y="370"/>
                      <a:pt x="124" y="370"/>
                    </a:cubicBezTo>
                    <a:cubicBezTo>
                      <a:pt x="128" y="370"/>
                      <a:pt x="128" y="370"/>
                      <a:pt x="128" y="370"/>
                    </a:cubicBezTo>
                    <a:cubicBezTo>
                      <a:pt x="128" y="376"/>
                      <a:pt x="128" y="376"/>
                      <a:pt x="128" y="376"/>
                    </a:cubicBezTo>
                    <a:cubicBezTo>
                      <a:pt x="128" y="380"/>
                      <a:pt x="128" y="380"/>
                      <a:pt x="128" y="380"/>
                    </a:cubicBezTo>
                    <a:cubicBezTo>
                      <a:pt x="138" y="380"/>
                      <a:pt x="138" y="380"/>
                      <a:pt x="138" y="380"/>
                    </a:cubicBezTo>
                    <a:cubicBezTo>
                      <a:pt x="138" y="383"/>
                      <a:pt x="138" y="383"/>
                      <a:pt x="138" y="383"/>
                    </a:cubicBezTo>
                    <a:cubicBezTo>
                      <a:pt x="142" y="383"/>
                      <a:pt x="142" y="383"/>
                      <a:pt x="142" y="383"/>
                    </a:cubicBezTo>
                    <a:cubicBezTo>
                      <a:pt x="142" y="386"/>
                      <a:pt x="142" y="386"/>
                      <a:pt x="142" y="386"/>
                    </a:cubicBezTo>
                    <a:cubicBezTo>
                      <a:pt x="146" y="386"/>
                      <a:pt x="146" y="386"/>
                      <a:pt x="146" y="386"/>
                    </a:cubicBezTo>
                    <a:cubicBezTo>
                      <a:pt x="146" y="390"/>
                      <a:pt x="146" y="390"/>
                      <a:pt x="146" y="390"/>
                    </a:cubicBezTo>
                    <a:cubicBezTo>
                      <a:pt x="148" y="390"/>
                      <a:pt x="148" y="390"/>
                      <a:pt x="148" y="390"/>
                    </a:cubicBezTo>
                    <a:cubicBezTo>
                      <a:pt x="148" y="392"/>
                      <a:pt x="148" y="392"/>
                      <a:pt x="148" y="392"/>
                    </a:cubicBezTo>
                    <a:cubicBezTo>
                      <a:pt x="151" y="392"/>
                      <a:pt x="151" y="392"/>
                      <a:pt x="151" y="392"/>
                    </a:cubicBezTo>
                    <a:cubicBezTo>
                      <a:pt x="151" y="394"/>
                      <a:pt x="151" y="394"/>
                      <a:pt x="151" y="394"/>
                    </a:cubicBezTo>
                    <a:cubicBezTo>
                      <a:pt x="156" y="394"/>
                      <a:pt x="156" y="394"/>
                      <a:pt x="156" y="394"/>
                    </a:cubicBezTo>
                    <a:cubicBezTo>
                      <a:pt x="156" y="397"/>
                      <a:pt x="156" y="397"/>
                      <a:pt x="156" y="397"/>
                    </a:cubicBezTo>
                    <a:cubicBezTo>
                      <a:pt x="158" y="397"/>
                      <a:pt x="158" y="397"/>
                      <a:pt x="158" y="397"/>
                    </a:cubicBezTo>
                    <a:cubicBezTo>
                      <a:pt x="158" y="408"/>
                      <a:pt x="158" y="408"/>
                      <a:pt x="158" y="408"/>
                    </a:cubicBezTo>
                    <a:cubicBezTo>
                      <a:pt x="171" y="408"/>
                      <a:pt x="171" y="408"/>
                      <a:pt x="171" y="408"/>
                    </a:cubicBezTo>
                    <a:cubicBezTo>
                      <a:pt x="171" y="411"/>
                      <a:pt x="171" y="411"/>
                      <a:pt x="171" y="411"/>
                    </a:cubicBezTo>
                    <a:cubicBezTo>
                      <a:pt x="175" y="411"/>
                      <a:pt x="175" y="411"/>
                      <a:pt x="175" y="411"/>
                    </a:cubicBezTo>
                    <a:cubicBezTo>
                      <a:pt x="175" y="413"/>
                      <a:pt x="175" y="413"/>
                      <a:pt x="175" y="413"/>
                    </a:cubicBezTo>
                    <a:cubicBezTo>
                      <a:pt x="177" y="413"/>
                      <a:pt x="177" y="413"/>
                      <a:pt x="177" y="413"/>
                    </a:cubicBezTo>
                    <a:cubicBezTo>
                      <a:pt x="177" y="415"/>
                      <a:pt x="177" y="415"/>
                      <a:pt x="177" y="415"/>
                    </a:cubicBezTo>
                    <a:cubicBezTo>
                      <a:pt x="186" y="415"/>
                      <a:pt x="186" y="415"/>
                      <a:pt x="186" y="415"/>
                    </a:cubicBezTo>
                    <a:cubicBezTo>
                      <a:pt x="186" y="421"/>
                      <a:pt x="186" y="421"/>
                      <a:pt x="186" y="421"/>
                    </a:cubicBezTo>
                    <a:cubicBezTo>
                      <a:pt x="216" y="421"/>
                      <a:pt x="216" y="421"/>
                      <a:pt x="216" y="421"/>
                    </a:cubicBezTo>
                    <a:cubicBezTo>
                      <a:pt x="216" y="425"/>
                      <a:pt x="216" y="425"/>
                      <a:pt x="216" y="425"/>
                    </a:cubicBezTo>
                    <a:cubicBezTo>
                      <a:pt x="219" y="425"/>
                      <a:pt x="219" y="425"/>
                      <a:pt x="219" y="425"/>
                    </a:cubicBezTo>
                    <a:cubicBezTo>
                      <a:pt x="219" y="432"/>
                      <a:pt x="219" y="432"/>
                      <a:pt x="219" y="432"/>
                    </a:cubicBezTo>
                    <a:cubicBezTo>
                      <a:pt x="222" y="432"/>
                      <a:pt x="222" y="432"/>
                      <a:pt x="222" y="432"/>
                    </a:cubicBezTo>
                    <a:cubicBezTo>
                      <a:pt x="222" y="438"/>
                      <a:pt x="222" y="438"/>
                      <a:pt x="222" y="438"/>
                    </a:cubicBezTo>
                    <a:cubicBezTo>
                      <a:pt x="227" y="438"/>
                      <a:pt x="227" y="438"/>
                      <a:pt x="227" y="438"/>
                    </a:cubicBezTo>
                    <a:cubicBezTo>
                      <a:pt x="227" y="443"/>
                      <a:pt x="227" y="443"/>
                      <a:pt x="227" y="443"/>
                    </a:cubicBezTo>
                    <a:cubicBezTo>
                      <a:pt x="236" y="443"/>
                      <a:pt x="236" y="443"/>
                      <a:pt x="236" y="443"/>
                    </a:cubicBezTo>
                    <a:cubicBezTo>
                      <a:pt x="236" y="447"/>
                      <a:pt x="236" y="447"/>
                      <a:pt x="236" y="447"/>
                    </a:cubicBezTo>
                    <a:cubicBezTo>
                      <a:pt x="246" y="447"/>
                      <a:pt x="246" y="447"/>
                      <a:pt x="246" y="447"/>
                    </a:cubicBezTo>
                    <a:cubicBezTo>
                      <a:pt x="246" y="447"/>
                      <a:pt x="246" y="453"/>
                      <a:pt x="246" y="453"/>
                    </a:cubicBezTo>
                    <a:cubicBezTo>
                      <a:pt x="246" y="453"/>
                      <a:pt x="332" y="453"/>
                      <a:pt x="332" y="453"/>
                    </a:cubicBezTo>
                    <a:cubicBezTo>
                      <a:pt x="332" y="463"/>
                      <a:pt x="332" y="463"/>
                      <a:pt x="332" y="463"/>
                    </a:cubicBezTo>
                    <a:cubicBezTo>
                      <a:pt x="402" y="463"/>
                      <a:pt x="402" y="463"/>
                      <a:pt x="402" y="463"/>
                    </a:cubicBezTo>
                    <a:cubicBezTo>
                      <a:pt x="402" y="480"/>
                      <a:pt x="402" y="480"/>
                      <a:pt x="402" y="480"/>
                    </a:cubicBezTo>
                    <a:cubicBezTo>
                      <a:pt x="616" y="480"/>
                      <a:pt x="616" y="480"/>
                      <a:pt x="616" y="480"/>
                    </a:cubicBezTo>
                  </a:path>
                </a:pathLst>
              </a:custGeom>
              <a:noFill/>
              <a:ln w="285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400"/>
              </a:p>
            </p:txBody>
          </p:sp>
          <p:sp>
            <p:nvSpPr>
              <p:cNvPr id="86" name="Freeform 6">
                <a:extLst>
                  <a:ext uri="{FF2B5EF4-FFF2-40B4-BE49-F238E27FC236}">
                    <a16:creationId xmlns:a16="http://schemas.microsoft.com/office/drawing/2014/main" id="{F254600D-2013-4F56-9405-7366C7515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838" y="2181224"/>
                <a:ext cx="2749550" cy="1706563"/>
              </a:xfrm>
              <a:custGeom>
                <a:avLst/>
                <a:gdLst>
                  <a:gd name="T0" fmla="*/ 26 w 1732"/>
                  <a:gd name="T1" fmla="*/ 7 h 1075"/>
                  <a:gd name="T2" fmla="*/ 32 w 1732"/>
                  <a:gd name="T3" fmla="*/ 32 h 1075"/>
                  <a:gd name="T4" fmla="*/ 42 w 1732"/>
                  <a:gd name="T5" fmla="*/ 44 h 1075"/>
                  <a:gd name="T6" fmla="*/ 48 w 1732"/>
                  <a:gd name="T7" fmla="*/ 53 h 1075"/>
                  <a:gd name="T8" fmla="*/ 64 w 1732"/>
                  <a:gd name="T9" fmla="*/ 99 h 1075"/>
                  <a:gd name="T10" fmla="*/ 71 w 1732"/>
                  <a:gd name="T11" fmla="*/ 121 h 1075"/>
                  <a:gd name="T12" fmla="*/ 87 w 1732"/>
                  <a:gd name="T13" fmla="*/ 160 h 1075"/>
                  <a:gd name="T14" fmla="*/ 108 w 1732"/>
                  <a:gd name="T15" fmla="*/ 204 h 1075"/>
                  <a:gd name="T16" fmla="*/ 121 w 1732"/>
                  <a:gd name="T17" fmla="*/ 247 h 1075"/>
                  <a:gd name="T18" fmla="*/ 142 w 1732"/>
                  <a:gd name="T19" fmla="*/ 266 h 1075"/>
                  <a:gd name="T20" fmla="*/ 160 w 1732"/>
                  <a:gd name="T21" fmla="*/ 288 h 1075"/>
                  <a:gd name="T22" fmla="*/ 162 w 1732"/>
                  <a:gd name="T23" fmla="*/ 295 h 1075"/>
                  <a:gd name="T24" fmla="*/ 169 w 1732"/>
                  <a:gd name="T25" fmla="*/ 302 h 1075"/>
                  <a:gd name="T26" fmla="*/ 176 w 1732"/>
                  <a:gd name="T27" fmla="*/ 316 h 1075"/>
                  <a:gd name="T28" fmla="*/ 181 w 1732"/>
                  <a:gd name="T29" fmla="*/ 323 h 1075"/>
                  <a:gd name="T30" fmla="*/ 187 w 1732"/>
                  <a:gd name="T31" fmla="*/ 332 h 1075"/>
                  <a:gd name="T32" fmla="*/ 192 w 1732"/>
                  <a:gd name="T33" fmla="*/ 341 h 1075"/>
                  <a:gd name="T34" fmla="*/ 197 w 1732"/>
                  <a:gd name="T35" fmla="*/ 348 h 1075"/>
                  <a:gd name="T36" fmla="*/ 215 w 1732"/>
                  <a:gd name="T37" fmla="*/ 371 h 1075"/>
                  <a:gd name="T38" fmla="*/ 229 w 1732"/>
                  <a:gd name="T39" fmla="*/ 394 h 1075"/>
                  <a:gd name="T40" fmla="*/ 242 w 1732"/>
                  <a:gd name="T41" fmla="*/ 421 h 1075"/>
                  <a:gd name="T42" fmla="*/ 256 w 1732"/>
                  <a:gd name="T43" fmla="*/ 446 h 1075"/>
                  <a:gd name="T44" fmla="*/ 274 w 1732"/>
                  <a:gd name="T45" fmla="*/ 469 h 1075"/>
                  <a:gd name="T46" fmla="*/ 283 w 1732"/>
                  <a:gd name="T47" fmla="*/ 487 h 1075"/>
                  <a:gd name="T48" fmla="*/ 290 w 1732"/>
                  <a:gd name="T49" fmla="*/ 494 h 1075"/>
                  <a:gd name="T50" fmla="*/ 306 w 1732"/>
                  <a:gd name="T51" fmla="*/ 506 h 1075"/>
                  <a:gd name="T52" fmla="*/ 315 w 1732"/>
                  <a:gd name="T53" fmla="*/ 513 h 1075"/>
                  <a:gd name="T54" fmla="*/ 322 w 1732"/>
                  <a:gd name="T55" fmla="*/ 524 h 1075"/>
                  <a:gd name="T56" fmla="*/ 338 w 1732"/>
                  <a:gd name="T57" fmla="*/ 533 h 1075"/>
                  <a:gd name="T58" fmla="*/ 347 w 1732"/>
                  <a:gd name="T59" fmla="*/ 556 h 1075"/>
                  <a:gd name="T60" fmla="*/ 352 w 1732"/>
                  <a:gd name="T61" fmla="*/ 563 h 1075"/>
                  <a:gd name="T62" fmla="*/ 359 w 1732"/>
                  <a:gd name="T63" fmla="*/ 572 h 1075"/>
                  <a:gd name="T64" fmla="*/ 375 w 1732"/>
                  <a:gd name="T65" fmla="*/ 597 h 1075"/>
                  <a:gd name="T66" fmla="*/ 381 w 1732"/>
                  <a:gd name="T67" fmla="*/ 616 h 1075"/>
                  <a:gd name="T68" fmla="*/ 388 w 1732"/>
                  <a:gd name="T69" fmla="*/ 622 h 1075"/>
                  <a:gd name="T70" fmla="*/ 393 w 1732"/>
                  <a:gd name="T71" fmla="*/ 632 h 1075"/>
                  <a:gd name="T72" fmla="*/ 400 w 1732"/>
                  <a:gd name="T73" fmla="*/ 638 h 1075"/>
                  <a:gd name="T74" fmla="*/ 404 w 1732"/>
                  <a:gd name="T75" fmla="*/ 648 h 1075"/>
                  <a:gd name="T76" fmla="*/ 429 w 1732"/>
                  <a:gd name="T77" fmla="*/ 664 h 1075"/>
                  <a:gd name="T78" fmla="*/ 452 w 1732"/>
                  <a:gd name="T79" fmla="*/ 684 h 1075"/>
                  <a:gd name="T80" fmla="*/ 486 w 1732"/>
                  <a:gd name="T81" fmla="*/ 719 h 1075"/>
                  <a:gd name="T82" fmla="*/ 525 w 1732"/>
                  <a:gd name="T83" fmla="*/ 741 h 1075"/>
                  <a:gd name="T84" fmla="*/ 557 w 1732"/>
                  <a:gd name="T85" fmla="*/ 757 h 1075"/>
                  <a:gd name="T86" fmla="*/ 587 w 1732"/>
                  <a:gd name="T87" fmla="*/ 776 h 1075"/>
                  <a:gd name="T88" fmla="*/ 623 w 1732"/>
                  <a:gd name="T89" fmla="*/ 796 h 1075"/>
                  <a:gd name="T90" fmla="*/ 639 w 1732"/>
                  <a:gd name="T91" fmla="*/ 806 h 1075"/>
                  <a:gd name="T92" fmla="*/ 673 w 1732"/>
                  <a:gd name="T93" fmla="*/ 812 h 1075"/>
                  <a:gd name="T94" fmla="*/ 737 w 1732"/>
                  <a:gd name="T95" fmla="*/ 833 h 1075"/>
                  <a:gd name="T96" fmla="*/ 749 w 1732"/>
                  <a:gd name="T97" fmla="*/ 856 h 1075"/>
                  <a:gd name="T98" fmla="*/ 767 w 1732"/>
                  <a:gd name="T99" fmla="*/ 872 h 1075"/>
                  <a:gd name="T100" fmla="*/ 833 w 1732"/>
                  <a:gd name="T101" fmla="*/ 892 h 1075"/>
                  <a:gd name="T102" fmla="*/ 840 w 1732"/>
                  <a:gd name="T103" fmla="*/ 906 h 1075"/>
                  <a:gd name="T104" fmla="*/ 844 w 1732"/>
                  <a:gd name="T105" fmla="*/ 913 h 1075"/>
                  <a:gd name="T106" fmla="*/ 854 w 1732"/>
                  <a:gd name="T107" fmla="*/ 922 h 1075"/>
                  <a:gd name="T108" fmla="*/ 863 w 1732"/>
                  <a:gd name="T109" fmla="*/ 931 h 1075"/>
                  <a:gd name="T110" fmla="*/ 870 w 1732"/>
                  <a:gd name="T111" fmla="*/ 940 h 1075"/>
                  <a:gd name="T112" fmla="*/ 943 w 1732"/>
                  <a:gd name="T113" fmla="*/ 957 h 1075"/>
                  <a:gd name="T114" fmla="*/ 970 w 1732"/>
                  <a:gd name="T115" fmla="*/ 977 h 1075"/>
                  <a:gd name="T116" fmla="*/ 1038 w 1732"/>
                  <a:gd name="T117" fmla="*/ 998 h 1075"/>
                  <a:gd name="T118" fmla="*/ 1086 w 1732"/>
                  <a:gd name="T119" fmla="*/ 1014 h 1075"/>
                  <a:gd name="T120" fmla="*/ 1148 w 1732"/>
                  <a:gd name="T121" fmla="*/ 1037 h 1075"/>
                  <a:gd name="T122" fmla="*/ 1289 w 1732"/>
                  <a:gd name="T123" fmla="*/ 1053 h 1075"/>
                  <a:gd name="T124" fmla="*/ 1383 w 1732"/>
                  <a:gd name="T1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32" h="1075">
                    <a:moveTo>
                      <a:pt x="0" y="0"/>
                    </a:moveTo>
                    <a:lnTo>
                      <a:pt x="19" y="0"/>
                    </a:lnTo>
                    <a:lnTo>
                      <a:pt x="19" y="7"/>
                    </a:lnTo>
                    <a:lnTo>
                      <a:pt x="26" y="7"/>
                    </a:lnTo>
                    <a:lnTo>
                      <a:pt x="26" y="23"/>
                    </a:lnTo>
                    <a:lnTo>
                      <a:pt x="30" y="23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2" y="37"/>
                    </a:lnTo>
                    <a:lnTo>
                      <a:pt x="37" y="37"/>
                    </a:lnTo>
                    <a:lnTo>
                      <a:pt x="37" y="44"/>
                    </a:lnTo>
                    <a:lnTo>
                      <a:pt x="42" y="44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4" y="53"/>
                    </a:lnTo>
                    <a:lnTo>
                      <a:pt x="48" y="53"/>
                    </a:lnTo>
                    <a:lnTo>
                      <a:pt x="48" y="67"/>
                    </a:lnTo>
                    <a:lnTo>
                      <a:pt x="57" y="67"/>
                    </a:lnTo>
                    <a:lnTo>
                      <a:pt x="57" y="99"/>
                    </a:lnTo>
                    <a:lnTo>
                      <a:pt x="64" y="99"/>
                    </a:lnTo>
                    <a:lnTo>
                      <a:pt x="64" y="103"/>
                    </a:lnTo>
                    <a:lnTo>
                      <a:pt x="71" y="103"/>
                    </a:lnTo>
                    <a:lnTo>
                      <a:pt x="71" y="112"/>
                    </a:lnTo>
                    <a:lnTo>
                      <a:pt x="71" y="121"/>
                    </a:lnTo>
                    <a:lnTo>
                      <a:pt x="80" y="121"/>
                    </a:lnTo>
                    <a:lnTo>
                      <a:pt x="80" y="142"/>
                    </a:lnTo>
                    <a:lnTo>
                      <a:pt x="87" y="142"/>
                    </a:lnTo>
                    <a:lnTo>
                      <a:pt x="87" y="160"/>
                    </a:lnTo>
                    <a:lnTo>
                      <a:pt x="103" y="160"/>
                    </a:lnTo>
                    <a:lnTo>
                      <a:pt x="103" y="176"/>
                    </a:lnTo>
                    <a:lnTo>
                      <a:pt x="108" y="176"/>
                    </a:lnTo>
                    <a:lnTo>
                      <a:pt x="108" y="204"/>
                    </a:lnTo>
                    <a:lnTo>
                      <a:pt x="119" y="204"/>
                    </a:lnTo>
                    <a:lnTo>
                      <a:pt x="119" y="227"/>
                    </a:lnTo>
                    <a:lnTo>
                      <a:pt x="121" y="227"/>
                    </a:lnTo>
                    <a:lnTo>
                      <a:pt x="121" y="247"/>
                    </a:lnTo>
                    <a:lnTo>
                      <a:pt x="133" y="247"/>
                    </a:lnTo>
                    <a:lnTo>
                      <a:pt x="133" y="256"/>
                    </a:lnTo>
                    <a:lnTo>
                      <a:pt x="142" y="256"/>
                    </a:lnTo>
                    <a:lnTo>
                      <a:pt x="142" y="266"/>
                    </a:lnTo>
                    <a:lnTo>
                      <a:pt x="142" y="277"/>
                    </a:lnTo>
                    <a:lnTo>
                      <a:pt x="158" y="277"/>
                    </a:lnTo>
                    <a:lnTo>
                      <a:pt x="158" y="288"/>
                    </a:lnTo>
                    <a:lnTo>
                      <a:pt x="160" y="288"/>
                    </a:lnTo>
                    <a:lnTo>
                      <a:pt x="160" y="291"/>
                    </a:lnTo>
                    <a:lnTo>
                      <a:pt x="162" y="291"/>
                    </a:lnTo>
                    <a:lnTo>
                      <a:pt x="162" y="295"/>
                    </a:lnTo>
                    <a:lnTo>
                      <a:pt x="162" y="295"/>
                    </a:lnTo>
                    <a:lnTo>
                      <a:pt x="162" y="298"/>
                    </a:lnTo>
                    <a:lnTo>
                      <a:pt x="167" y="298"/>
                    </a:lnTo>
                    <a:lnTo>
                      <a:pt x="167" y="302"/>
                    </a:lnTo>
                    <a:lnTo>
                      <a:pt x="169" y="302"/>
                    </a:lnTo>
                    <a:lnTo>
                      <a:pt x="169" y="307"/>
                    </a:lnTo>
                    <a:lnTo>
                      <a:pt x="174" y="307"/>
                    </a:lnTo>
                    <a:lnTo>
                      <a:pt x="174" y="316"/>
                    </a:lnTo>
                    <a:lnTo>
                      <a:pt x="176" y="316"/>
                    </a:lnTo>
                    <a:lnTo>
                      <a:pt x="176" y="318"/>
                    </a:lnTo>
                    <a:lnTo>
                      <a:pt x="178" y="318"/>
                    </a:lnTo>
                    <a:lnTo>
                      <a:pt x="178" y="323"/>
                    </a:lnTo>
                    <a:lnTo>
                      <a:pt x="181" y="323"/>
                    </a:lnTo>
                    <a:lnTo>
                      <a:pt x="181" y="327"/>
                    </a:lnTo>
                    <a:lnTo>
                      <a:pt x="183" y="327"/>
                    </a:lnTo>
                    <a:lnTo>
                      <a:pt x="183" y="332"/>
                    </a:lnTo>
                    <a:lnTo>
                      <a:pt x="187" y="332"/>
                    </a:lnTo>
                    <a:lnTo>
                      <a:pt x="187" y="334"/>
                    </a:lnTo>
                    <a:lnTo>
                      <a:pt x="190" y="334"/>
                    </a:lnTo>
                    <a:lnTo>
                      <a:pt x="190" y="341"/>
                    </a:lnTo>
                    <a:lnTo>
                      <a:pt x="192" y="341"/>
                    </a:lnTo>
                    <a:lnTo>
                      <a:pt x="192" y="346"/>
                    </a:lnTo>
                    <a:lnTo>
                      <a:pt x="194" y="346"/>
                    </a:lnTo>
                    <a:lnTo>
                      <a:pt x="194" y="348"/>
                    </a:lnTo>
                    <a:lnTo>
                      <a:pt x="197" y="348"/>
                    </a:lnTo>
                    <a:lnTo>
                      <a:pt x="197" y="353"/>
                    </a:lnTo>
                    <a:lnTo>
                      <a:pt x="206" y="353"/>
                    </a:lnTo>
                    <a:lnTo>
                      <a:pt x="206" y="371"/>
                    </a:lnTo>
                    <a:lnTo>
                      <a:pt x="215" y="371"/>
                    </a:lnTo>
                    <a:lnTo>
                      <a:pt x="215" y="385"/>
                    </a:lnTo>
                    <a:lnTo>
                      <a:pt x="222" y="385"/>
                    </a:lnTo>
                    <a:lnTo>
                      <a:pt x="222" y="394"/>
                    </a:lnTo>
                    <a:lnTo>
                      <a:pt x="229" y="394"/>
                    </a:lnTo>
                    <a:lnTo>
                      <a:pt x="229" y="405"/>
                    </a:lnTo>
                    <a:lnTo>
                      <a:pt x="235" y="405"/>
                    </a:lnTo>
                    <a:lnTo>
                      <a:pt x="235" y="421"/>
                    </a:lnTo>
                    <a:lnTo>
                      <a:pt x="242" y="421"/>
                    </a:lnTo>
                    <a:lnTo>
                      <a:pt x="242" y="439"/>
                    </a:lnTo>
                    <a:lnTo>
                      <a:pt x="249" y="439"/>
                    </a:lnTo>
                    <a:lnTo>
                      <a:pt x="249" y="446"/>
                    </a:lnTo>
                    <a:lnTo>
                      <a:pt x="256" y="446"/>
                    </a:lnTo>
                    <a:lnTo>
                      <a:pt x="256" y="458"/>
                    </a:lnTo>
                    <a:lnTo>
                      <a:pt x="265" y="458"/>
                    </a:lnTo>
                    <a:lnTo>
                      <a:pt x="265" y="469"/>
                    </a:lnTo>
                    <a:lnTo>
                      <a:pt x="274" y="469"/>
                    </a:lnTo>
                    <a:lnTo>
                      <a:pt x="274" y="483"/>
                    </a:lnTo>
                    <a:lnTo>
                      <a:pt x="279" y="483"/>
                    </a:lnTo>
                    <a:lnTo>
                      <a:pt x="279" y="487"/>
                    </a:lnTo>
                    <a:lnTo>
                      <a:pt x="283" y="487"/>
                    </a:lnTo>
                    <a:lnTo>
                      <a:pt x="283" y="490"/>
                    </a:lnTo>
                    <a:lnTo>
                      <a:pt x="288" y="490"/>
                    </a:lnTo>
                    <a:lnTo>
                      <a:pt x="288" y="494"/>
                    </a:lnTo>
                    <a:lnTo>
                      <a:pt x="290" y="494"/>
                    </a:lnTo>
                    <a:lnTo>
                      <a:pt x="290" y="499"/>
                    </a:lnTo>
                    <a:lnTo>
                      <a:pt x="304" y="499"/>
                    </a:lnTo>
                    <a:lnTo>
                      <a:pt x="304" y="506"/>
                    </a:lnTo>
                    <a:lnTo>
                      <a:pt x="306" y="506"/>
                    </a:lnTo>
                    <a:lnTo>
                      <a:pt x="306" y="508"/>
                    </a:lnTo>
                    <a:lnTo>
                      <a:pt x="308" y="508"/>
                    </a:lnTo>
                    <a:lnTo>
                      <a:pt x="308" y="513"/>
                    </a:lnTo>
                    <a:lnTo>
                      <a:pt x="315" y="513"/>
                    </a:lnTo>
                    <a:lnTo>
                      <a:pt x="315" y="517"/>
                    </a:lnTo>
                    <a:lnTo>
                      <a:pt x="318" y="517"/>
                    </a:lnTo>
                    <a:lnTo>
                      <a:pt x="318" y="524"/>
                    </a:lnTo>
                    <a:lnTo>
                      <a:pt x="322" y="524"/>
                    </a:lnTo>
                    <a:lnTo>
                      <a:pt x="322" y="529"/>
                    </a:lnTo>
                    <a:lnTo>
                      <a:pt x="327" y="529"/>
                    </a:lnTo>
                    <a:lnTo>
                      <a:pt x="327" y="533"/>
                    </a:lnTo>
                    <a:lnTo>
                      <a:pt x="338" y="533"/>
                    </a:lnTo>
                    <a:lnTo>
                      <a:pt x="338" y="547"/>
                    </a:lnTo>
                    <a:lnTo>
                      <a:pt x="343" y="547"/>
                    </a:lnTo>
                    <a:lnTo>
                      <a:pt x="343" y="556"/>
                    </a:lnTo>
                    <a:lnTo>
                      <a:pt x="347" y="556"/>
                    </a:lnTo>
                    <a:lnTo>
                      <a:pt x="347" y="561"/>
                    </a:lnTo>
                    <a:lnTo>
                      <a:pt x="349" y="561"/>
                    </a:lnTo>
                    <a:lnTo>
                      <a:pt x="349" y="563"/>
                    </a:lnTo>
                    <a:lnTo>
                      <a:pt x="352" y="563"/>
                    </a:lnTo>
                    <a:lnTo>
                      <a:pt x="352" y="568"/>
                    </a:lnTo>
                    <a:lnTo>
                      <a:pt x="356" y="568"/>
                    </a:lnTo>
                    <a:lnTo>
                      <a:pt x="356" y="572"/>
                    </a:lnTo>
                    <a:lnTo>
                      <a:pt x="359" y="572"/>
                    </a:lnTo>
                    <a:lnTo>
                      <a:pt x="359" y="588"/>
                    </a:lnTo>
                    <a:lnTo>
                      <a:pt x="365" y="588"/>
                    </a:lnTo>
                    <a:lnTo>
                      <a:pt x="365" y="597"/>
                    </a:lnTo>
                    <a:lnTo>
                      <a:pt x="375" y="597"/>
                    </a:lnTo>
                    <a:lnTo>
                      <a:pt x="375" y="609"/>
                    </a:lnTo>
                    <a:lnTo>
                      <a:pt x="381" y="609"/>
                    </a:lnTo>
                    <a:lnTo>
                      <a:pt x="381" y="616"/>
                    </a:lnTo>
                    <a:lnTo>
                      <a:pt x="381" y="616"/>
                    </a:lnTo>
                    <a:lnTo>
                      <a:pt x="381" y="620"/>
                    </a:lnTo>
                    <a:lnTo>
                      <a:pt x="384" y="620"/>
                    </a:lnTo>
                    <a:lnTo>
                      <a:pt x="384" y="622"/>
                    </a:lnTo>
                    <a:lnTo>
                      <a:pt x="388" y="622"/>
                    </a:lnTo>
                    <a:lnTo>
                      <a:pt x="388" y="627"/>
                    </a:lnTo>
                    <a:lnTo>
                      <a:pt x="391" y="627"/>
                    </a:lnTo>
                    <a:lnTo>
                      <a:pt x="391" y="632"/>
                    </a:lnTo>
                    <a:lnTo>
                      <a:pt x="393" y="632"/>
                    </a:lnTo>
                    <a:lnTo>
                      <a:pt x="393" y="636"/>
                    </a:lnTo>
                    <a:lnTo>
                      <a:pt x="395" y="636"/>
                    </a:lnTo>
                    <a:lnTo>
                      <a:pt x="395" y="638"/>
                    </a:lnTo>
                    <a:lnTo>
                      <a:pt x="400" y="638"/>
                    </a:lnTo>
                    <a:lnTo>
                      <a:pt x="400" y="643"/>
                    </a:lnTo>
                    <a:lnTo>
                      <a:pt x="402" y="643"/>
                    </a:lnTo>
                    <a:lnTo>
                      <a:pt x="402" y="648"/>
                    </a:lnTo>
                    <a:lnTo>
                      <a:pt x="404" y="648"/>
                    </a:lnTo>
                    <a:lnTo>
                      <a:pt x="404" y="652"/>
                    </a:lnTo>
                    <a:lnTo>
                      <a:pt x="420" y="652"/>
                    </a:lnTo>
                    <a:lnTo>
                      <a:pt x="420" y="664"/>
                    </a:lnTo>
                    <a:lnTo>
                      <a:pt x="429" y="664"/>
                    </a:lnTo>
                    <a:lnTo>
                      <a:pt x="429" y="675"/>
                    </a:lnTo>
                    <a:lnTo>
                      <a:pt x="436" y="675"/>
                    </a:lnTo>
                    <a:lnTo>
                      <a:pt x="436" y="684"/>
                    </a:lnTo>
                    <a:lnTo>
                      <a:pt x="452" y="684"/>
                    </a:lnTo>
                    <a:lnTo>
                      <a:pt x="452" y="700"/>
                    </a:lnTo>
                    <a:lnTo>
                      <a:pt x="473" y="700"/>
                    </a:lnTo>
                    <a:lnTo>
                      <a:pt x="473" y="719"/>
                    </a:lnTo>
                    <a:lnTo>
                      <a:pt x="486" y="719"/>
                    </a:lnTo>
                    <a:lnTo>
                      <a:pt x="486" y="728"/>
                    </a:lnTo>
                    <a:lnTo>
                      <a:pt x="507" y="728"/>
                    </a:lnTo>
                    <a:lnTo>
                      <a:pt x="507" y="741"/>
                    </a:lnTo>
                    <a:lnTo>
                      <a:pt x="525" y="741"/>
                    </a:lnTo>
                    <a:lnTo>
                      <a:pt x="525" y="751"/>
                    </a:lnTo>
                    <a:lnTo>
                      <a:pt x="541" y="751"/>
                    </a:lnTo>
                    <a:lnTo>
                      <a:pt x="541" y="757"/>
                    </a:lnTo>
                    <a:lnTo>
                      <a:pt x="557" y="757"/>
                    </a:lnTo>
                    <a:lnTo>
                      <a:pt x="557" y="764"/>
                    </a:lnTo>
                    <a:lnTo>
                      <a:pt x="566" y="764"/>
                    </a:lnTo>
                    <a:lnTo>
                      <a:pt x="566" y="776"/>
                    </a:lnTo>
                    <a:lnTo>
                      <a:pt x="587" y="776"/>
                    </a:lnTo>
                    <a:lnTo>
                      <a:pt x="587" y="785"/>
                    </a:lnTo>
                    <a:lnTo>
                      <a:pt x="609" y="785"/>
                    </a:lnTo>
                    <a:lnTo>
                      <a:pt x="609" y="796"/>
                    </a:lnTo>
                    <a:lnTo>
                      <a:pt x="623" y="796"/>
                    </a:lnTo>
                    <a:lnTo>
                      <a:pt x="623" y="803"/>
                    </a:lnTo>
                    <a:lnTo>
                      <a:pt x="628" y="803"/>
                    </a:lnTo>
                    <a:lnTo>
                      <a:pt x="628" y="806"/>
                    </a:lnTo>
                    <a:lnTo>
                      <a:pt x="639" y="806"/>
                    </a:lnTo>
                    <a:lnTo>
                      <a:pt x="639" y="808"/>
                    </a:lnTo>
                    <a:lnTo>
                      <a:pt x="669" y="808"/>
                    </a:lnTo>
                    <a:lnTo>
                      <a:pt x="669" y="812"/>
                    </a:lnTo>
                    <a:lnTo>
                      <a:pt x="673" y="812"/>
                    </a:lnTo>
                    <a:lnTo>
                      <a:pt x="673" y="819"/>
                    </a:lnTo>
                    <a:lnTo>
                      <a:pt x="717" y="819"/>
                    </a:lnTo>
                    <a:lnTo>
                      <a:pt x="717" y="833"/>
                    </a:lnTo>
                    <a:lnTo>
                      <a:pt x="737" y="833"/>
                    </a:lnTo>
                    <a:lnTo>
                      <a:pt x="737" y="849"/>
                    </a:lnTo>
                    <a:lnTo>
                      <a:pt x="744" y="849"/>
                    </a:lnTo>
                    <a:lnTo>
                      <a:pt x="744" y="856"/>
                    </a:lnTo>
                    <a:lnTo>
                      <a:pt x="749" y="856"/>
                    </a:lnTo>
                    <a:lnTo>
                      <a:pt x="749" y="860"/>
                    </a:lnTo>
                    <a:lnTo>
                      <a:pt x="762" y="860"/>
                    </a:lnTo>
                    <a:lnTo>
                      <a:pt x="762" y="872"/>
                    </a:lnTo>
                    <a:lnTo>
                      <a:pt x="767" y="872"/>
                    </a:lnTo>
                    <a:lnTo>
                      <a:pt x="767" y="879"/>
                    </a:lnTo>
                    <a:lnTo>
                      <a:pt x="776" y="879"/>
                    </a:lnTo>
                    <a:lnTo>
                      <a:pt x="776" y="892"/>
                    </a:lnTo>
                    <a:lnTo>
                      <a:pt x="833" y="892"/>
                    </a:lnTo>
                    <a:lnTo>
                      <a:pt x="833" y="902"/>
                    </a:lnTo>
                    <a:lnTo>
                      <a:pt x="835" y="902"/>
                    </a:lnTo>
                    <a:lnTo>
                      <a:pt x="835" y="906"/>
                    </a:lnTo>
                    <a:lnTo>
                      <a:pt x="840" y="906"/>
                    </a:lnTo>
                    <a:lnTo>
                      <a:pt x="840" y="911"/>
                    </a:lnTo>
                    <a:lnTo>
                      <a:pt x="842" y="911"/>
                    </a:lnTo>
                    <a:lnTo>
                      <a:pt x="842" y="913"/>
                    </a:lnTo>
                    <a:lnTo>
                      <a:pt x="844" y="913"/>
                    </a:lnTo>
                    <a:lnTo>
                      <a:pt x="844" y="918"/>
                    </a:lnTo>
                    <a:lnTo>
                      <a:pt x="847" y="918"/>
                    </a:lnTo>
                    <a:lnTo>
                      <a:pt x="847" y="922"/>
                    </a:lnTo>
                    <a:lnTo>
                      <a:pt x="854" y="922"/>
                    </a:lnTo>
                    <a:lnTo>
                      <a:pt x="854" y="927"/>
                    </a:lnTo>
                    <a:lnTo>
                      <a:pt x="858" y="927"/>
                    </a:lnTo>
                    <a:lnTo>
                      <a:pt x="858" y="931"/>
                    </a:lnTo>
                    <a:lnTo>
                      <a:pt x="863" y="931"/>
                    </a:lnTo>
                    <a:lnTo>
                      <a:pt x="863" y="936"/>
                    </a:lnTo>
                    <a:lnTo>
                      <a:pt x="865" y="936"/>
                    </a:lnTo>
                    <a:lnTo>
                      <a:pt x="865" y="940"/>
                    </a:lnTo>
                    <a:lnTo>
                      <a:pt x="870" y="940"/>
                    </a:lnTo>
                    <a:lnTo>
                      <a:pt x="870" y="943"/>
                    </a:lnTo>
                    <a:lnTo>
                      <a:pt x="899" y="943"/>
                    </a:lnTo>
                    <a:lnTo>
                      <a:pt x="899" y="957"/>
                    </a:lnTo>
                    <a:lnTo>
                      <a:pt x="943" y="957"/>
                    </a:lnTo>
                    <a:lnTo>
                      <a:pt x="943" y="963"/>
                    </a:lnTo>
                    <a:lnTo>
                      <a:pt x="963" y="963"/>
                    </a:lnTo>
                    <a:lnTo>
                      <a:pt x="963" y="977"/>
                    </a:lnTo>
                    <a:lnTo>
                      <a:pt x="970" y="977"/>
                    </a:lnTo>
                    <a:lnTo>
                      <a:pt x="970" y="989"/>
                    </a:lnTo>
                    <a:lnTo>
                      <a:pt x="986" y="989"/>
                    </a:lnTo>
                    <a:lnTo>
                      <a:pt x="986" y="998"/>
                    </a:lnTo>
                    <a:lnTo>
                      <a:pt x="1038" y="998"/>
                    </a:lnTo>
                    <a:lnTo>
                      <a:pt x="1038" y="1007"/>
                    </a:lnTo>
                    <a:lnTo>
                      <a:pt x="1068" y="1007"/>
                    </a:lnTo>
                    <a:lnTo>
                      <a:pt x="1068" y="1014"/>
                    </a:lnTo>
                    <a:lnTo>
                      <a:pt x="1086" y="1014"/>
                    </a:lnTo>
                    <a:lnTo>
                      <a:pt x="1086" y="1025"/>
                    </a:lnTo>
                    <a:lnTo>
                      <a:pt x="1134" y="1025"/>
                    </a:lnTo>
                    <a:lnTo>
                      <a:pt x="1134" y="1037"/>
                    </a:lnTo>
                    <a:lnTo>
                      <a:pt x="1148" y="1037"/>
                    </a:lnTo>
                    <a:lnTo>
                      <a:pt x="1148" y="1043"/>
                    </a:lnTo>
                    <a:lnTo>
                      <a:pt x="1285" y="1043"/>
                    </a:lnTo>
                    <a:lnTo>
                      <a:pt x="1289" y="1043"/>
                    </a:lnTo>
                    <a:lnTo>
                      <a:pt x="1289" y="1053"/>
                    </a:lnTo>
                    <a:lnTo>
                      <a:pt x="1333" y="1053"/>
                    </a:lnTo>
                    <a:lnTo>
                      <a:pt x="1333" y="1062"/>
                    </a:lnTo>
                    <a:lnTo>
                      <a:pt x="1383" y="1062"/>
                    </a:lnTo>
                    <a:lnTo>
                      <a:pt x="1383" y="1075"/>
                    </a:lnTo>
                    <a:lnTo>
                      <a:pt x="1732" y="1075"/>
                    </a:lnTo>
                  </a:path>
                </a:pathLst>
              </a:custGeom>
              <a:noFill/>
              <a:ln w="28575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400"/>
              </a:p>
            </p:txBody>
          </p:sp>
          <p:sp>
            <p:nvSpPr>
              <p:cNvPr id="87" name="Freeform 5">
                <a:extLst>
                  <a:ext uri="{FF2B5EF4-FFF2-40B4-BE49-F238E27FC236}">
                    <a16:creationId xmlns:a16="http://schemas.microsoft.com/office/drawing/2014/main" id="{EB72E064-601B-455A-A613-506766261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488" y="2181224"/>
                <a:ext cx="2651125" cy="1365250"/>
              </a:xfrm>
              <a:custGeom>
                <a:avLst/>
                <a:gdLst>
                  <a:gd name="T0" fmla="*/ 57 w 1670"/>
                  <a:gd name="T1" fmla="*/ 0 h 860"/>
                  <a:gd name="T2" fmla="*/ 71 w 1670"/>
                  <a:gd name="T3" fmla="*/ 21 h 860"/>
                  <a:gd name="T4" fmla="*/ 75 w 1670"/>
                  <a:gd name="T5" fmla="*/ 32 h 860"/>
                  <a:gd name="T6" fmla="*/ 93 w 1670"/>
                  <a:gd name="T7" fmla="*/ 62 h 860"/>
                  <a:gd name="T8" fmla="*/ 112 w 1670"/>
                  <a:gd name="T9" fmla="*/ 83 h 860"/>
                  <a:gd name="T10" fmla="*/ 125 w 1670"/>
                  <a:gd name="T11" fmla="*/ 99 h 860"/>
                  <a:gd name="T12" fmla="*/ 150 w 1670"/>
                  <a:gd name="T13" fmla="*/ 105 h 860"/>
                  <a:gd name="T14" fmla="*/ 160 w 1670"/>
                  <a:gd name="T15" fmla="*/ 115 h 860"/>
                  <a:gd name="T16" fmla="*/ 173 w 1670"/>
                  <a:gd name="T17" fmla="*/ 126 h 860"/>
                  <a:gd name="T18" fmla="*/ 201 w 1670"/>
                  <a:gd name="T19" fmla="*/ 144 h 860"/>
                  <a:gd name="T20" fmla="*/ 205 w 1670"/>
                  <a:gd name="T21" fmla="*/ 153 h 860"/>
                  <a:gd name="T22" fmla="*/ 253 w 1670"/>
                  <a:gd name="T23" fmla="*/ 169 h 860"/>
                  <a:gd name="T24" fmla="*/ 292 w 1670"/>
                  <a:gd name="T25" fmla="*/ 208 h 860"/>
                  <a:gd name="T26" fmla="*/ 299 w 1670"/>
                  <a:gd name="T27" fmla="*/ 215 h 860"/>
                  <a:gd name="T28" fmla="*/ 308 w 1670"/>
                  <a:gd name="T29" fmla="*/ 227 h 860"/>
                  <a:gd name="T30" fmla="*/ 328 w 1670"/>
                  <a:gd name="T31" fmla="*/ 238 h 860"/>
                  <a:gd name="T32" fmla="*/ 342 w 1670"/>
                  <a:gd name="T33" fmla="*/ 272 h 860"/>
                  <a:gd name="T34" fmla="*/ 385 w 1670"/>
                  <a:gd name="T35" fmla="*/ 282 h 860"/>
                  <a:gd name="T36" fmla="*/ 395 w 1670"/>
                  <a:gd name="T37" fmla="*/ 288 h 860"/>
                  <a:gd name="T38" fmla="*/ 447 w 1670"/>
                  <a:gd name="T39" fmla="*/ 298 h 860"/>
                  <a:gd name="T40" fmla="*/ 467 w 1670"/>
                  <a:gd name="T41" fmla="*/ 311 h 860"/>
                  <a:gd name="T42" fmla="*/ 474 w 1670"/>
                  <a:gd name="T43" fmla="*/ 327 h 860"/>
                  <a:gd name="T44" fmla="*/ 481 w 1670"/>
                  <a:gd name="T45" fmla="*/ 334 h 860"/>
                  <a:gd name="T46" fmla="*/ 486 w 1670"/>
                  <a:gd name="T47" fmla="*/ 341 h 860"/>
                  <a:gd name="T48" fmla="*/ 490 w 1670"/>
                  <a:gd name="T49" fmla="*/ 353 h 860"/>
                  <a:gd name="T50" fmla="*/ 632 w 1670"/>
                  <a:gd name="T51" fmla="*/ 357 h 860"/>
                  <a:gd name="T52" fmla="*/ 641 w 1670"/>
                  <a:gd name="T53" fmla="*/ 371 h 860"/>
                  <a:gd name="T54" fmla="*/ 661 w 1670"/>
                  <a:gd name="T55" fmla="*/ 385 h 860"/>
                  <a:gd name="T56" fmla="*/ 684 w 1670"/>
                  <a:gd name="T57" fmla="*/ 394 h 860"/>
                  <a:gd name="T58" fmla="*/ 702 w 1670"/>
                  <a:gd name="T59" fmla="*/ 407 h 860"/>
                  <a:gd name="T60" fmla="*/ 714 w 1670"/>
                  <a:gd name="T61" fmla="*/ 421 h 860"/>
                  <a:gd name="T62" fmla="*/ 739 w 1670"/>
                  <a:gd name="T63" fmla="*/ 435 h 860"/>
                  <a:gd name="T64" fmla="*/ 816 w 1670"/>
                  <a:gd name="T65" fmla="*/ 446 h 860"/>
                  <a:gd name="T66" fmla="*/ 878 w 1670"/>
                  <a:gd name="T67" fmla="*/ 465 h 860"/>
                  <a:gd name="T68" fmla="*/ 883 w 1670"/>
                  <a:gd name="T69" fmla="*/ 474 h 860"/>
                  <a:gd name="T70" fmla="*/ 901 w 1670"/>
                  <a:gd name="T71" fmla="*/ 487 h 860"/>
                  <a:gd name="T72" fmla="*/ 965 w 1670"/>
                  <a:gd name="T73" fmla="*/ 517 h 860"/>
                  <a:gd name="T74" fmla="*/ 972 w 1670"/>
                  <a:gd name="T75" fmla="*/ 538 h 860"/>
                  <a:gd name="T76" fmla="*/ 990 w 1670"/>
                  <a:gd name="T77" fmla="*/ 558 h 860"/>
                  <a:gd name="T78" fmla="*/ 1017 w 1670"/>
                  <a:gd name="T79" fmla="*/ 579 h 860"/>
                  <a:gd name="T80" fmla="*/ 1022 w 1670"/>
                  <a:gd name="T81" fmla="*/ 593 h 860"/>
                  <a:gd name="T82" fmla="*/ 1024 w 1670"/>
                  <a:gd name="T83" fmla="*/ 604 h 860"/>
                  <a:gd name="T84" fmla="*/ 1026 w 1670"/>
                  <a:gd name="T85" fmla="*/ 618 h 860"/>
                  <a:gd name="T86" fmla="*/ 1042 w 1670"/>
                  <a:gd name="T87" fmla="*/ 632 h 860"/>
                  <a:gd name="T88" fmla="*/ 1049 w 1670"/>
                  <a:gd name="T89" fmla="*/ 652 h 860"/>
                  <a:gd name="T90" fmla="*/ 1200 w 1670"/>
                  <a:gd name="T91" fmla="*/ 668 h 860"/>
                  <a:gd name="T92" fmla="*/ 1204 w 1670"/>
                  <a:gd name="T93" fmla="*/ 693 h 860"/>
                  <a:gd name="T94" fmla="*/ 1327 w 1670"/>
                  <a:gd name="T95" fmla="*/ 721 h 860"/>
                  <a:gd name="T96" fmla="*/ 1371 w 1670"/>
                  <a:gd name="T97" fmla="*/ 755 h 860"/>
                  <a:gd name="T98" fmla="*/ 1380 w 1670"/>
                  <a:gd name="T99" fmla="*/ 787 h 860"/>
                  <a:gd name="T100" fmla="*/ 1670 w 1670"/>
                  <a:gd name="T101" fmla="*/ 860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70" h="860">
                    <a:moveTo>
                      <a:pt x="0" y="0"/>
                    </a:moveTo>
                    <a:lnTo>
                      <a:pt x="57" y="0"/>
                    </a:lnTo>
                    <a:lnTo>
                      <a:pt x="57" y="21"/>
                    </a:lnTo>
                    <a:lnTo>
                      <a:pt x="71" y="21"/>
                    </a:lnTo>
                    <a:lnTo>
                      <a:pt x="71" y="32"/>
                    </a:lnTo>
                    <a:lnTo>
                      <a:pt x="75" y="32"/>
                    </a:lnTo>
                    <a:lnTo>
                      <a:pt x="75" y="62"/>
                    </a:lnTo>
                    <a:lnTo>
                      <a:pt x="93" y="62"/>
                    </a:lnTo>
                    <a:lnTo>
                      <a:pt x="93" y="83"/>
                    </a:lnTo>
                    <a:lnTo>
                      <a:pt x="112" y="83"/>
                    </a:lnTo>
                    <a:lnTo>
                      <a:pt x="112" y="99"/>
                    </a:lnTo>
                    <a:lnTo>
                      <a:pt x="125" y="99"/>
                    </a:lnTo>
                    <a:lnTo>
                      <a:pt x="125" y="105"/>
                    </a:lnTo>
                    <a:lnTo>
                      <a:pt x="150" y="105"/>
                    </a:lnTo>
                    <a:lnTo>
                      <a:pt x="150" y="115"/>
                    </a:lnTo>
                    <a:lnTo>
                      <a:pt x="160" y="115"/>
                    </a:lnTo>
                    <a:lnTo>
                      <a:pt x="160" y="126"/>
                    </a:lnTo>
                    <a:lnTo>
                      <a:pt x="173" y="126"/>
                    </a:lnTo>
                    <a:lnTo>
                      <a:pt x="173" y="144"/>
                    </a:lnTo>
                    <a:lnTo>
                      <a:pt x="201" y="144"/>
                    </a:lnTo>
                    <a:lnTo>
                      <a:pt x="201" y="153"/>
                    </a:lnTo>
                    <a:lnTo>
                      <a:pt x="205" y="153"/>
                    </a:lnTo>
                    <a:lnTo>
                      <a:pt x="205" y="169"/>
                    </a:lnTo>
                    <a:lnTo>
                      <a:pt x="253" y="169"/>
                    </a:lnTo>
                    <a:lnTo>
                      <a:pt x="253" y="208"/>
                    </a:lnTo>
                    <a:lnTo>
                      <a:pt x="292" y="208"/>
                    </a:lnTo>
                    <a:lnTo>
                      <a:pt x="292" y="215"/>
                    </a:lnTo>
                    <a:lnTo>
                      <a:pt x="299" y="215"/>
                    </a:lnTo>
                    <a:lnTo>
                      <a:pt x="299" y="227"/>
                    </a:lnTo>
                    <a:lnTo>
                      <a:pt x="308" y="227"/>
                    </a:lnTo>
                    <a:lnTo>
                      <a:pt x="308" y="238"/>
                    </a:lnTo>
                    <a:lnTo>
                      <a:pt x="328" y="238"/>
                    </a:lnTo>
                    <a:lnTo>
                      <a:pt x="328" y="272"/>
                    </a:lnTo>
                    <a:lnTo>
                      <a:pt x="342" y="272"/>
                    </a:lnTo>
                    <a:lnTo>
                      <a:pt x="342" y="282"/>
                    </a:lnTo>
                    <a:lnTo>
                      <a:pt x="385" y="282"/>
                    </a:lnTo>
                    <a:lnTo>
                      <a:pt x="385" y="288"/>
                    </a:lnTo>
                    <a:lnTo>
                      <a:pt x="395" y="288"/>
                    </a:lnTo>
                    <a:lnTo>
                      <a:pt x="395" y="298"/>
                    </a:lnTo>
                    <a:lnTo>
                      <a:pt x="447" y="298"/>
                    </a:lnTo>
                    <a:lnTo>
                      <a:pt x="447" y="311"/>
                    </a:lnTo>
                    <a:lnTo>
                      <a:pt x="467" y="311"/>
                    </a:lnTo>
                    <a:lnTo>
                      <a:pt x="467" y="327"/>
                    </a:lnTo>
                    <a:lnTo>
                      <a:pt x="474" y="327"/>
                    </a:lnTo>
                    <a:lnTo>
                      <a:pt x="474" y="334"/>
                    </a:lnTo>
                    <a:lnTo>
                      <a:pt x="481" y="334"/>
                    </a:lnTo>
                    <a:lnTo>
                      <a:pt x="481" y="341"/>
                    </a:lnTo>
                    <a:lnTo>
                      <a:pt x="486" y="341"/>
                    </a:lnTo>
                    <a:lnTo>
                      <a:pt x="486" y="353"/>
                    </a:lnTo>
                    <a:lnTo>
                      <a:pt x="490" y="353"/>
                    </a:lnTo>
                    <a:lnTo>
                      <a:pt x="490" y="357"/>
                    </a:lnTo>
                    <a:lnTo>
                      <a:pt x="632" y="357"/>
                    </a:lnTo>
                    <a:lnTo>
                      <a:pt x="632" y="371"/>
                    </a:lnTo>
                    <a:lnTo>
                      <a:pt x="641" y="371"/>
                    </a:lnTo>
                    <a:lnTo>
                      <a:pt x="641" y="385"/>
                    </a:lnTo>
                    <a:lnTo>
                      <a:pt x="661" y="385"/>
                    </a:lnTo>
                    <a:lnTo>
                      <a:pt x="661" y="394"/>
                    </a:lnTo>
                    <a:lnTo>
                      <a:pt x="684" y="394"/>
                    </a:lnTo>
                    <a:lnTo>
                      <a:pt x="684" y="407"/>
                    </a:lnTo>
                    <a:lnTo>
                      <a:pt x="702" y="407"/>
                    </a:lnTo>
                    <a:lnTo>
                      <a:pt x="702" y="421"/>
                    </a:lnTo>
                    <a:lnTo>
                      <a:pt x="714" y="421"/>
                    </a:lnTo>
                    <a:lnTo>
                      <a:pt x="714" y="435"/>
                    </a:lnTo>
                    <a:lnTo>
                      <a:pt x="739" y="435"/>
                    </a:lnTo>
                    <a:lnTo>
                      <a:pt x="739" y="446"/>
                    </a:lnTo>
                    <a:lnTo>
                      <a:pt x="816" y="446"/>
                    </a:lnTo>
                    <a:lnTo>
                      <a:pt x="816" y="465"/>
                    </a:lnTo>
                    <a:lnTo>
                      <a:pt x="878" y="465"/>
                    </a:lnTo>
                    <a:lnTo>
                      <a:pt x="878" y="474"/>
                    </a:lnTo>
                    <a:lnTo>
                      <a:pt x="883" y="474"/>
                    </a:lnTo>
                    <a:lnTo>
                      <a:pt x="883" y="487"/>
                    </a:lnTo>
                    <a:lnTo>
                      <a:pt x="901" y="487"/>
                    </a:lnTo>
                    <a:lnTo>
                      <a:pt x="901" y="517"/>
                    </a:lnTo>
                    <a:lnTo>
                      <a:pt x="965" y="517"/>
                    </a:lnTo>
                    <a:lnTo>
                      <a:pt x="965" y="538"/>
                    </a:lnTo>
                    <a:lnTo>
                      <a:pt x="972" y="538"/>
                    </a:lnTo>
                    <a:lnTo>
                      <a:pt x="972" y="558"/>
                    </a:lnTo>
                    <a:lnTo>
                      <a:pt x="990" y="558"/>
                    </a:lnTo>
                    <a:lnTo>
                      <a:pt x="990" y="579"/>
                    </a:lnTo>
                    <a:lnTo>
                      <a:pt x="1017" y="579"/>
                    </a:lnTo>
                    <a:lnTo>
                      <a:pt x="1017" y="593"/>
                    </a:lnTo>
                    <a:lnTo>
                      <a:pt x="1022" y="593"/>
                    </a:lnTo>
                    <a:lnTo>
                      <a:pt x="1022" y="604"/>
                    </a:lnTo>
                    <a:lnTo>
                      <a:pt x="1024" y="604"/>
                    </a:lnTo>
                    <a:lnTo>
                      <a:pt x="1024" y="618"/>
                    </a:lnTo>
                    <a:lnTo>
                      <a:pt x="1026" y="618"/>
                    </a:lnTo>
                    <a:lnTo>
                      <a:pt x="1026" y="632"/>
                    </a:lnTo>
                    <a:lnTo>
                      <a:pt x="1042" y="632"/>
                    </a:lnTo>
                    <a:lnTo>
                      <a:pt x="1042" y="652"/>
                    </a:lnTo>
                    <a:lnTo>
                      <a:pt x="1049" y="652"/>
                    </a:lnTo>
                    <a:lnTo>
                      <a:pt x="1049" y="668"/>
                    </a:lnTo>
                    <a:lnTo>
                      <a:pt x="1200" y="668"/>
                    </a:lnTo>
                    <a:lnTo>
                      <a:pt x="1200" y="693"/>
                    </a:lnTo>
                    <a:lnTo>
                      <a:pt x="1204" y="693"/>
                    </a:lnTo>
                    <a:lnTo>
                      <a:pt x="1204" y="721"/>
                    </a:lnTo>
                    <a:lnTo>
                      <a:pt x="1327" y="721"/>
                    </a:lnTo>
                    <a:lnTo>
                      <a:pt x="1327" y="755"/>
                    </a:lnTo>
                    <a:lnTo>
                      <a:pt x="1371" y="755"/>
                    </a:lnTo>
                    <a:lnTo>
                      <a:pt x="1371" y="787"/>
                    </a:lnTo>
                    <a:lnTo>
                      <a:pt x="1380" y="787"/>
                    </a:lnTo>
                    <a:lnTo>
                      <a:pt x="1380" y="860"/>
                    </a:lnTo>
                    <a:lnTo>
                      <a:pt x="1670" y="860"/>
                    </a:lnTo>
                  </a:path>
                </a:pathLst>
              </a:custGeom>
              <a:noFill/>
              <a:ln w="285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 sz="2400"/>
              </a:p>
            </p:txBody>
          </p:sp>
        </p:grp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1237458" y="4143741"/>
              <a:ext cx="432000" cy="156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2000" tIns="24000" rIns="72000" bIns="24000">
              <a:noAutofit/>
            </a:bodyPr>
            <a:lstStyle/>
            <a:p>
              <a:pPr defTabSz="1219111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cs-CZ" sz="1333" b="1" ker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5,1</a:t>
              </a: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2890904" y="4143741"/>
              <a:ext cx="432000" cy="156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2000" tIns="24000" rIns="72000" bIns="24000">
              <a:noAutofit/>
            </a:bodyPr>
            <a:lstStyle/>
            <a:p>
              <a:pPr defTabSz="1219111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cs-CZ" sz="1333" b="1" kern="0">
                  <a:solidFill>
                    <a:schemeClr val="accent1"/>
                  </a:solidFill>
                </a:rPr>
                <a:t>31,8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990C83F-A58C-490F-AACA-C6EED828BA20}"/>
                </a:ext>
              </a:extLst>
            </p:cNvPr>
            <p:cNvGrpSpPr/>
            <p:nvPr/>
          </p:nvGrpSpPr>
          <p:grpSpPr>
            <a:xfrm>
              <a:off x="416079" y="2076616"/>
              <a:ext cx="3498689" cy="2688330"/>
              <a:chOff x="416079" y="2076616"/>
              <a:chExt cx="3498689" cy="2688330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618134" y="2076616"/>
                <a:ext cx="316432" cy="22309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cs-CZ" sz="1333" b="1">
                    <a:solidFill>
                      <a:prstClr val="black"/>
                    </a:solidFill>
                  </a:rPr>
                  <a:t>1.0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18134" y="2506480"/>
                <a:ext cx="316432" cy="22309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cs-CZ" sz="1333" b="1">
                    <a:solidFill>
                      <a:prstClr val="black"/>
                    </a:solidFill>
                  </a:rPr>
                  <a:t>0.8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18134" y="2936346"/>
                <a:ext cx="316432" cy="22309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cs-CZ" sz="1333" b="1">
                    <a:solidFill>
                      <a:prstClr val="black"/>
                    </a:solidFill>
                  </a:rPr>
                  <a:t>0.6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18134" y="3366210"/>
                <a:ext cx="316432" cy="22309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cs-CZ" sz="1333" b="1">
                    <a:solidFill>
                      <a:prstClr val="black"/>
                    </a:solidFill>
                  </a:rPr>
                  <a:t>0.4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18134" y="3796075"/>
                <a:ext cx="316432" cy="22309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cs-CZ" sz="1333" b="1">
                    <a:solidFill>
                      <a:prstClr val="black"/>
                    </a:solidFill>
                  </a:rPr>
                  <a:t>0.2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25131" y="4225940"/>
                <a:ext cx="209433" cy="22309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r"/>
                <a:r>
                  <a:rPr lang="cs-CZ" sz="1333" b="1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88023" y="4399082"/>
                <a:ext cx="180000" cy="198715"/>
              </a:xfrm>
              <a:prstGeom prst="rect">
                <a:avLst/>
              </a:prstGeom>
              <a:noFill/>
            </p:spPr>
            <p:txBody>
              <a:bodyPr wrap="none" lIns="0" rIns="0" rtlCol="0" anchor="ctr">
                <a:noAutofit/>
              </a:bodyPr>
              <a:lstStyle/>
              <a:p>
                <a:pPr algn="ctr"/>
                <a:r>
                  <a:rPr lang="cs-CZ" sz="1333" b="1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867510" y="4541855"/>
                <a:ext cx="1291728" cy="2230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sz="1333" b="1" dirty="0">
                    <a:solidFill>
                      <a:prstClr val="black"/>
                    </a:solidFill>
                  </a:rPr>
                  <a:t>Čas (měsíce)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16200000">
                <a:off x="-550979" y="3150411"/>
                <a:ext cx="2157205" cy="22309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spcBef>
                    <a:spcPct val="0"/>
                  </a:spcBef>
                  <a:spcAft>
                    <a:spcPts val="533"/>
                  </a:spcAft>
                </a:pPr>
                <a:r>
                  <a:rPr lang="cs-CZ" altLang="en-US" sz="1333" b="1">
                    <a:solidFill>
                      <a:prstClr val="black"/>
                    </a:solidFill>
                  </a:rPr>
                  <a:t>OS odhad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023081" y="4399082"/>
                <a:ext cx="180000" cy="198715"/>
              </a:xfrm>
              <a:prstGeom prst="rect">
                <a:avLst/>
              </a:prstGeom>
              <a:noFill/>
            </p:spPr>
            <p:txBody>
              <a:bodyPr wrap="none" lIns="0" rIns="0" rtlCol="0" anchor="ctr">
                <a:noAutofit/>
              </a:bodyPr>
              <a:lstStyle/>
              <a:p>
                <a:pPr algn="ctr"/>
                <a:r>
                  <a:rPr lang="cs-CZ" sz="1333" b="1">
                    <a:solidFill>
                      <a:prstClr val="black"/>
                    </a:solidFill>
                  </a:rPr>
                  <a:t>36</a:t>
                </a:r>
              </a:p>
            </p:txBody>
          </p:sp>
          <p:sp>
            <p:nvSpPr>
              <p:cNvPr id="57" name="TextBox 14"/>
              <p:cNvSpPr txBox="1">
                <a:spLocks noChangeArrowheads="1"/>
              </p:cNvSpPr>
              <p:nvPr/>
            </p:nvSpPr>
            <p:spPr bwMode="auto">
              <a:xfrm>
                <a:off x="1599709" y="4399082"/>
                <a:ext cx="180000" cy="198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 anchor="ctr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cs-CZ" altLang="en-US" sz="1333" b="1">
                    <a:solidFill>
                      <a:prstClr val="black"/>
                    </a:solidFill>
                    <a:latin typeface="+mn-lt"/>
                  </a:rPr>
                  <a:t>12</a:t>
                </a:r>
              </a:p>
            </p:txBody>
          </p:sp>
          <p:sp>
            <p:nvSpPr>
              <p:cNvPr id="58" name="TextBox 20"/>
              <p:cNvSpPr txBox="1">
                <a:spLocks noChangeArrowheads="1"/>
              </p:cNvSpPr>
              <p:nvPr/>
            </p:nvSpPr>
            <p:spPr bwMode="auto">
              <a:xfrm>
                <a:off x="1243866" y="4399082"/>
                <a:ext cx="180000" cy="198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 anchor="ctr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cs-CZ" altLang="en-US" sz="1333" b="1">
                    <a:solidFill>
                      <a:prstClr val="black"/>
                    </a:solidFill>
                    <a:latin typeface="+mn-lt"/>
                  </a:rPr>
                  <a:t>6</a:t>
                </a:r>
              </a:p>
            </p:txBody>
          </p:sp>
          <p:sp>
            <p:nvSpPr>
              <p:cNvPr id="59" name="TextBox 106"/>
              <p:cNvSpPr txBox="1">
                <a:spLocks noChangeArrowheads="1"/>
              </p:cNvSpPr>
              <p:nvPr/>
            </p:nvSpPr>
            <p:spPr bwMode="auto">
              <a:xfrm>
                <a:off x="2311395" y="4399082"/>
                <a:ext cx="180000" cy="198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 anchor="ctr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cs-CZ" altLang="en-US" sz="1333" b="1">
                    <a:solidFill>
                      <a:prstClr val="black"/>
                    </a:solidFill>
                    <a:latin typeface="+mn-lt"/>
                  </a:rPr>
                  <a:t>24</a:t>
                </a:r>
              </a:p>
            </p:txBody>
          </p:sp>
          <p:sp>
            <p:nvSpPr>
              <p:cNvPr id="60" name="TextBox 110"/>
              <p:cNvSpPr txBox="1">
                <a:spLocks noChangeArrowheads="1"/>
              </p:cNvSpPr>
              <p:nvPr/>
            </p:nvSpPr>
            <p:spPr bwMode="auto">
              <a:xfrm>
                <a:off x="2667238" y="4399082"/>
                <a:ext cx="180000" cy="198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 anchor="ctr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cs-CZ" altLang="en-US" sz="1333" b="1">
                    <a:solidFill>
                      <a:prstClr val="black"/>
                    </a:solidFill>
                    <a:latin typeface="+mn-lt"/>
                  </a:rPr>
                  <a:t>30</a:t>
                </a:r>
              </a:p>
            </p:txBody>
          </p:sp>
          <p:sp>
            <p:nvSpPr>
              <p:cNvPr id="61" name="TextBox 41"/>
              <p:cNvSpPr txBox="1">
                <a:spLocks noChangeArrowheads="1"/>
              </p:cNvSpPr>
              <p:nvPr/>
            </p:nvSpPr>
            <p:spPr bwMode="auto">
              <a:xfrm>
                <a:off x="1955552" y="4399082"/>
                <a:ext cx="180000" cy="198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rIns="0" anchor="ctr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cs-CZ" altLang="en-US" sz="1333" b="1">
                    <a:solidFill>
                      <a:prstClr val="black"/>
                    </a:solidFill>
                    <a:latin typeface="+mn-lt"/>
                  </a:rPr>
                  <a:t>18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378924" y="4399082"/>
                <a:ext cx="180000" cy="198715"/>
              </a:xfrm>
              <a:prstGeom prst="rect">
                <a:avLst/>
              </a:prstGeom>
              <a:noFill/>
            </p:spPr>
            <p:txBody>
              <a:bodyPr wrap="none" lIns="0" rIns="0" rtlCol="0" anchor="ctr">
                <a:noAutofit/>
              </a:bodyPr>
              <a:lstStyle/>
              <a:p>
                <a:pPr algn="ctr"/>
                <a:r>
                  <a:rPr lang="cs-CZ" sz="1333" b="1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734768" y="4399082"/>
                <a:ext cx="180000" cy="198715"/>
              </a:xfrm>
              <a:prstGeom prst="rect">
                <a:avLst/>
              </a:prstGeom>
              <a:noFill/>
            </p:spPr>
            <p:txBody>
              <a:bodyPr wrap="none" lIns="0" rIns="0" rtlCol="0" anchor="ctr">
                <a:noAutofit/>
              </a:bodyPr>
              <a:lstStyle/>
              <a:p>
                <a:pPr algn="ctr"/>
                <a:r>
                  <a:rPr lang="cs-CZ" sz="1333" b="1">
                    <a:solidFill>
                      <a:prstClr val="black"/>
                    </a:solidFill>
                  </a:rPr>
                  <a:t>48</a:t>
                </a: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1489C15E-7188-4031-94DD-AC33ADCC4CD4}"/>
                  </a:ext>
                </a:extLst>
              </p:cNvPr>
              <p:cNvGrpSpPr/>
              <p:nvPr/>
            </p:nvGrpSpPr>
            <p:grpSpPr>
              <a:xfrm>
                <a:off x="898960" y="2188174"/>
                <a:ext cx="2929662" cy="2213755"/>
                <a:chOff x="898960" y="2188174"/>
                <a:chExt cx="2929662" cy="2213755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5E736F33-186A-479F-BE3F-522BCA41D09A}"/>
                    </a:ext>
                  </a:extLst>
                </p:cNvPr>
                <p:cNvGrpSpPr/>
                <p:nvPr/>
              </p:nvGrpSpPr>
              <p:grpSpPr>
                <a:xfrm>
                  <a:off x="898960" y="2188174"/>
                  <a:ext cx="77692" cy="2148383"/>
                  <a:chOff x="898960" y="2188174"/>
                  <a:chExt cx="77692" cy="2148383"/>
                </a:xfrm>
              </p:grpSpPr>
              <p:sp>
                <p:nvSpPr>
                  <p:cNvPr id="77" name="Freeform 6"/>
                  <p:cNvSpPr>
                    <a:spLocks/>
                  </p:cNvSpPr>
                  <p:nvPr/>
                </p:nvSpPr>
                <p:spPr bwMode="auto">
                  <a:xfrm>
                    <a:off x="976652" y="2189666"/>
                    <a:ext cx="0" cy="2140925"/>
                  </a:xfrm>
                  <a:custGeom>
                    <a:avLst/>
                    <a:gdLst>
                      <a:gd name="T0" fmla="*/ 0 h 2126"/>
                      <a:gd name="T1" fmla="*/ 676 h 2126"/>
                      <a:gd name="T2" fmla="*/ 2126 h 2126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2126">
                        <a:moveTo>
                          <a:pt x="0" y="0"/>
                        </a:moveTo>
                        <a:lnTo>
                          <a:pt x="0" y="676"/>
                        </a:lnTo>
                        <a:lnTo>
                          <a:pt x="0" y="2126"/>
                        </a:lnTo>
                      </a:path>
                    </a:pathLst>
                  </a:custGeom>
                  <a:noFill/>
                  <a:ln w="28575" cap="sq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 sz="1867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C3E92907-056F-4D90-A1AC-4578784D6E30}"/>
                      </a:ext>
                    </a:extLst>
                  </p:cNvPr>
                  <p:cNvGrpSpPr/>
                  <p:nvPr/>
                </p:nvGrpSpPr>
                <p:grpSpPr>
                  <a:xfrm>
                    <a:off x="898960" y="2188174"/>
                    <a:ext cx="77692" cy="2148383"/>
                    <a:chOff x="898960" y="2188174"/>
                    <a:chExt cx="77692" cy="2148383"/>
                  </a:xfrm>
                </p:grpSpPr>
                <p:sp>
                  <p:nvSpPr>
                    <p:cNvPr id="79" name="Line 2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8960" y="3906880"/>
                      <a:ext cx="77692" cy="0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cs-CZ" sz="1867" b="1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0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8960" y="4336557"/>
                      <a:ext cx="77692" cy="0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cs-CZ" sz="1867" b="1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1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8960" y="3477204"/>
                      <a:ext cx="77692" cy="0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cs-CZ" sz="1867" b="1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2" name="Line 2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8960" y="2617850"/>
                      <a:ext cx="77692" cy="0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cs-CZ" sz="1867" b="1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3" name="Line 2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8960" y="3047527"/>
                      <a:ext cx="77692" cy="0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cs-CZ" sz="1867" b="1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4" name="Line 2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8960" y="2188174"/>
                      <a:ext cx="77692" cy="0"/>
                    </a:xfrm>
                    <a:prstGeom prst="line">
                      <a:avLst/>
                    </a:prstGeom>
                    <a:noFill/>
                    <a:ln w="28575" cap="sq">
                      <a:solidFill>
                        <a:schemeClr val="tx1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cs-CZ" sz="1867" b="1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38E5D4-F097-4668-B859-C3C6A203F247}"/>
                    </a:ext>
                  </a:extLst>
                </p:cNvPr>
                <p:cNvGrpSpPr/>
                <p:nvPr/>
              </p:nvGrpSpPr>
              <p:grpSpPr>
                <a:xfrm>
                  <a:off x="976651" y="4336557"/>
                  <a:ext cx="2851971" cy="65372"/>
                  <a:chOff x="976651" y="4336557"/>
                  <a:chExt cx="2851971" cy="65372"/>
                </a:xfrm>
              </p:grpSpPr>
              <p:sp>
                <p:nvSpPr>
                  <p:cNvPr id="67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76651" y="4336557"/>
                    <a:ext cx="2851970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 sz="1867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" name="Line 2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76652" y="4341477"/>
                    <a:ext cx="0" cy="6045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cs-CZ" sz="1867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" name="Line 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2636" y="4341477"/>
                    <a:ext cx="0" cy="6045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cs-CZ" sz="1867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" name="Line 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89644" y="4341477"/>
                    <a:ext cx="0" cy="6045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cs-CZ" sz="1867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1" name="Line 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59132" y="4341477"/>
                    <a:ext cx="0" cy="6045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cs-CZ" sz="1867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2" name="Line 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46140" y="4341477"/>
                    <a:ext cx="0" cy="6045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cs-CZ" sz="1867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3" name="Line 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3148" y="4341477"/>
                    <a:ext cx="0" cy="6045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cs-CZ" sz="1867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4" name="Line 2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72124" y="4341477"/>
                    <a:ext cx="0" cy="6045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cs-CZ" sz="1867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" name="Line 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28622" y="4341477"/>
                    <a:ext cx="0" cy="6045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cs-CZ" sz="1867" b="1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6" name="Line 2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15628" y="4341477"/>
                    <a:ext cx="0" cy="6045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cs-CZ" sz="1867" b="1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1674084" y="4143741"/>
              <a:ext cx="432000" cy="156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2000" tIns="24000" rIns="72000" bIns="24000">
              <a:noAutofit/>
            </a:bodyPr>
            <a:lstStyle/>
            <a:p>
              <a:pPr defTabSz="1219111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cs-CZ" sz="1333" b="1" kern="0">
                  <a:solidFill>
                    <a:srgbClr val="C00000"/>
                  </a:solidFill>
                </a:rPr>
                <a:t>12,7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546546" y="2047726"/>
            <a:ext cx="2854879" cy="1938529"/>
            <a:chOff x="2883694" y="2525353"/>
            <a:chExt cx="2141159" cy="1453897"/>
          </a:xfrm>
        </p:grpSpPr>
        <p:sp>
          <p:nvSpPr>
            <p:cNvPr id="90" name="TextBox 89"/>
            <p:cNvSpPr txBox="1"/>
            <p:nvPr/>
          </p:nvSpPr>
          <p:spPr>
            <a:xfrm>
              <a:off x="3019276" y="2525353"/>
              <a:ext cx="2005577" cy="1453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spcAft>
                  <a:spcPts val="600"/>
                </a:spcAft>
                <a:tabLst>
                  <a:tab pos="3225800" algn="ctr"/>
                </a:tabLst>
                <a:defRPr sz="1400" b="1">
                  <a:solidFill>
                    <a:prstClr val="black"/>
                  </a:solidFill>
                </a:defRPr>
              </a:lvl1pPr>
            </a:lstStyle>
            <a:p>
              <a:r>
                <a:rPr lang="cs-CZ" sz="1333" b="0" dirty="0"/>
                <a:t>Cílená terapie (n=131)</a:t>
              </a:r>
              <a:br>
                <a:rPr lang="cs-CZ" sz="1333" b="0" dirty="0"/>
              </a:br>
              <a:r>
                <a:rPr lang="cs-CZ" sz="1333" b="0" dirty="0"/>
                <a:t>Necílená cytotoxická terapie (n=482)</a:t>
              </a:r>
              <a:br>
                <a:rPr lang="cs-CZ" sz="1333" b="0" dirty="0"/>
              </a:br>
              <a:r>
                <a:rPr lang="cs-CZ" sz="1333" b="0" dirty="0"/>
                <a:t>Pozorování (n=192)</a:t>
              </a:r>
              <a:br>
                <a:rPr lang="cs-CZ" sz="1333" b="0" dirty="0"/>
              </a:br>
              <a:r>
                <a:rPr lang="cs-CZ" sz="1333" b="0" dirty="0"/>
                <a:t/>
              </a:r>
              <a:br>
                <a:rPr lang="cs-CZ" sz="1333" b="0" dirty="0"/>
              </a:br>
              <a:r>
                <a:rPr lang="cs-CZ" sz="1333" dirty="0"/>
                <a:t>Cílená terapie vs. necílená terapie </a:t>
              </a:r>
              <a:br>
                <a:rPr lang="cs-CZ" sz="1333" dirty="0"/>
              </a:br>
              <a:r>
                <a:rPr lang="cs-CZ" sz="1333" b="0" dirty="0"/>
                <a:t>HR=0,47 (95% CI: 0,36–0,63)</a:t>
              </a:r>
              <a:br>
                <a:rPr lang="cs-CZ" sz="1333" b="0" dirty="0"/>
              </a:br>
              <a:r>
                <a:rPr lang="cs-CZ" sz="1333" b="0" dirty="0"/>
                <a:t>P&lt;0,0001</a:t>
              </a: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2883694" y="2653448"/>
              <a:ext cx="157857" cy="465526"/>
              <a:chOff x="2794696" y="2653448"/>
              <a:chExt cx="246855" cy="465526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2794696" y="2653448"/>
                <a:ext cx="246855" cy="0"/>
              </a:xfrm>
              <a:prstGeom prst="line">
                <a:avLst/>
              </a:prstGeom>
              <a:noFill/>
              <a:ln w="28575" cap="flat">
                <a:solidFill>
                  <a:schemeClr val="accent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2794696" y="2806440"/>
                <a:ext cx="246855" cy="0"/>
              </a:xfrm>
              <a:prstGeom prst="line">
                <a:avLst/>
              </a:prstGeom>
              <a:noFill/>
              <a:ln w="28575" cap="flat">
                <a:solidFill>
                  <a:srgbClr val="C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2794696" y="3118974"/>
                <a:ext cx="246855" cy="0"/>
              </a:xfrm>
              <a:prstGeom prst="line">
                <a:avLst/>
              </a:prstGeom>
              <a:noFill/>
              <a:ln w="28575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5944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A9B13D8-4E17-494F-A0C2-83CC9D98D1D2}"/>
              </a:ext>
            </a:extLst>
          </p:cNvPr>
          <p:cNvGrpSpPr/>
          <p:nvPr/>
        </p:nvGrpSpPr>
        <p:grpSpPr>
          <a:xfrm>
            <a:off x="0" y="4140751"/>
            <a:ext cx="12192000" cy="937045"/>
            <a:chOff x="0" y="4713077"/>
            <a:chExt cx="12192000" cy="9370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E60D85-0EC7-4427-A679-01B0747A436B}"/>
                </a:ext>
              </a:extLst>
            </p:cNvPr>
            <p:cNvSpPr/>
            <p:nvPr/>
          </p:nvSpPr>
          <p:spPr>
            <a:xfrm>
              <a:off x="0" y="4713077"/>
              <a:ext cx="12192000" cy="937045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ago" panose="02000500060000020004" pitchFamily="2" charset="0"/>
                <a:ea typeface="+mn-ea"/>
                <a:cs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FB21CA-7CEE-4145-98CD-6C74E87127E7}"/>
                </a:ext>
              </a:extLst>
            </p:cNvPr>
            <p:cNvSpPr txBox="1"/>
            <p:nvPr/>
          </p:nvSpPr>
          <p:spPr>
            <a:xfrm>
              <a:off x="2407527" y="4853189"/>
              <a:ext cx="94796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IMpower1</a:t>
              </a:r>
              <a:r>
                <a: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3</a:t>
              </a: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0 </a:t>
              </a:r>
              <a:r>
                <a:rPr kumimoji="0" lang="mr-I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+mn-ea"/>
                </a:rPr>
                <a:t>–</a:t>
              </a:r>
              <a:r>
                <a: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 </a:t>
              </a:r>
              <a:r>
                <a:rPr kumimoji="0" lang="cs-CZ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design studie, účinnost </a:t>
              </a:r>
              <a:r>
                <a: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a bezpečnost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A47A7CB-663E-4A9C-A9ED-CE66B561FC7D}"/>
              </a:ext>
            </a:extLst>
          </p:cNvPr>
          <p:cNvSpPr/>
          <p:nvPr/>
        </p:nvSpPr>
        <p:spPr>
          <a:xfrm>
            <a:off x="0" y="2696751"/>
            <a:ext cx="12192000" cy="9370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ago" panose="02000500060000020004" pitchFamily="2" charset="0"/>
              <a:ea typeface="+mn-ea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464B74-8228-4D06-934C-2BFEB21F86F2}"/>
              </a:ext>
            </a:extLst>
          </p:cNvPr>
          <p:cNvSpPr txBox="1"/>
          <p:nvPr/>
        </p:nvSpPr>
        <p:spPr>
          <a:xfrm>
            <a:off x="2407525" y="2882854"/>
            <a:ext cx="94796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Zdůvodnění pro kombinaci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atezolizumabu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a chemoterapie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3D73C-4A71-4C32-83FC-D7FE47840B81}"/>
              </a:ext>
            </a:extLst>
          </p:cNvPr>
          <p:cNvSpPr/>
          <p:nvPr/>
        </p:nvSpPr>
        <p:spPr>
          <a:xfrm>
            <a:off x="0" y="1252751"/>
            <a:ext cx="12192000" cy="93704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ago" panose="02000500060000020004" pitchFamily="2" charset="0"/>
              <a:ea typeface="+mn-ea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1B158-0FA2-44CC-816F-B730D6D40977}"/>
              </a:ext>
            </a:extLst>
          </p:cNvPr>
          <p:cNvSpPr txBox="1"/>
          <p:nvPr/>
        </p:nvSpPr>
        <p:spPr>
          <a:xfrm>
            <a:off x="2407525" y="1467774"/>
            <a:ext cx="94796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Pozadí onemocnění a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nenaplněná medicínská potřeba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13447" y="1113601"/>
            <a:ext cx="1307941" cy="1215344"/>
            <a:chOff x="613447" y="5445601"/>
            <a:chExt cx="1307941" cy="1215344"/>
          </a:xfrm>
          <a:solidFill>
            <a:schemeClr val="bg1">
              <a:lumMod val="85000"/>
            </a:schemeClr>
          </a:solidFill>
        </p:grpSpPr>
        <p:sp>
          <p:nvSpPr>
            <p:cNvPr id="51" name="Flowchart: Preparation 50">
              <a:extLst>
                <a:ext uri="{FF2B5EF4-FFF2-40B4-BE49-F238E27FC236}">
                  <a16:creationId xmlns:a16="http://schemas.microsoft.com/office/drawing/2014/main" id="{5C6E0C55-698F-45D5-9E25-E2D1EB30A7F0}"/>
                </a:ext>
              </a:extLst>
            </p:cNvPr>
            <p:cNvSpPr/>
            <p:nvPr/>
          </p:nvSpPr>
          <p:spPr>
            <a:xfrm>
              <a:off x="613447" y="5445601"/>
              <a:ext cx="1307941" cy="1215344"/>
            </a:xfrm>
            <a:prstGeom prst="flowChartPreparation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ago" panose="02000500060000020004" pitchFamily="2" charset="0"/>
                <a:ea typeface="+mn-ea"/>
                <a:cs typeface="Arial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6D936F5-5B4C-4137-8E6A-D29F74290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89200" y="5616000"/>
              <a:ext cx="826211" cy="829215"/>
            </a:xfrm>
            <a:prstGeom prst="rect">
              <a:avLst/>
            </a:prstGeom>
            <a:grpFill/>
          </p:spPr>
        </p:pic>
      </p:grpSp>
      <p:grpSp>
        <p:nvGrpSpPr>
          <p:cNvPr id="20" name="Group 19"/>
          <p:cNvGrpSpPr/>
          <p:nvPr/>
        </p:nvGrpSpPr>
        <p:grpSpPr>
          <a:xfrm>
            <a:off x="630210" y="2572874"/>
            <a:ext cx="1307941" cy="1215344"/>
            <a:chOff x="613447" y="5445601"/>
            <a:chExt cx="1307941" cy="1215344"/>
          </a:xfrm>
        </p:grpSpPr>
        <p:sp>
          <p:nvSpPr>
            <p:cNvPr id="21" name="Flowchart: Preparation 50">
              <a:extLst>
                <a:ext uri="{FF2B5EF4-FFF2-40B4-BE49-F238E27FC236}">
                  <a16:creationId xmlns:a16="http://schemas.microsoft.com/office/drawing/2014/main" id="{5C6E0C55-698F-45D5-9E25-E2D1EB30A7F0}"/>
                </a:ext>
              </a:extLst>
            </p:cNvPr>
            <p:cNvSpPr/>
            <p:nvPr/>
          </p:nvSpPr>
          <p:spPr>
            <a:xfrm>
              <a:off x="613447" y="5445601"/>
              <a:ext cx="1307941" cy="1215344"/>
            </a:xfrm>
            <a:prstGeom prst="flowChartPreparation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ago" panose="02000500060000020004" pitchFamily="2" charset="0"/>
                <a:ea typeface="+mn-ea"/>
                <a:cs typeface="Arial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6D936F5-5B4C-4137-8E6A-D29F74290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889200" y="5616000"/>
              <a:ext cx="826211" cy="82921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17878" y="4077011"/>
            <a:ext cx="1307941" cy="1215344"/>
            <a:chOff x="613447" y="5445601"/>
            <a:chExt cx="1307941" cy="1215344"/>
          </a:xfrm>
        </p:grpSpPr>
        <p:sp>
          <p:nvSpPr>
            <p:cNvPr id="24" name="Flowchart: Preparation 50">
              <a:extLst>
                <a:ext uri="{FF2B5EF4-FFF2-40B4-BE49-F238E27FC236}">
                  <a16:creationId xmlns:a16="http://schemas.microsoft.com/office/drawing/2014/main" id="{5C6E0C55-698F-45D5-9E25-E2D1EB30A7F0}"/>
                </a:ext>
              </a:extLst>
            </p:cNvPr>
            <p:cNvSpPr/>
            <p:nvPr/>
          </p:nvSpPr>
          <p:spPr>
            <a:xfrm>
              <a:off x="613447" y="5445601"/>
              <a:ext cx="1307941" cy="1215344"/>
            </a:xfrm>
            <a:prstGeom prst="flowChartPreparati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ago" panose="02000500060000020004" pitchFamily="2" charset="0"/>
                <a:ea typeface="+mn-ea"/>
                <a:cs typeface="Arial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D936F5-5B4C-4137-8E6A-D29F74290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89200" y="5616000"/>
              <a:ext cx="826211" cy="8292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</p:grpSp>
      <p:sp>
        <p:nvSpPr>
          <p:cNvPr id="27" name="Title 2">
            <a:extLst>
              <a:ext uri="{FF2B5EF4-FFF2-40B4-BE49-F238E27FC236}">
                <a16:creationId xmlns:a16="http://schemas.microsoft.com/office/drawing/2014/main" id="{2D62F095-28A5-194C-A74D-6E50A5DBE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19" y="17807"/>
            <a:ext cx="10830982" cy="100584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14705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260351"/>
            <a:ext cx="10943169" cy="828776"/>
          </a:xfrm>
        </p:spPr>
        <p:txBody>
          <a:bodyPr/>
          <a:lstStyle/>
          <a:p>
            <a:r>
              <a:rPr lang="cs-CZ" sz="2800" dirty="0">
                <a:solidFill>
                  <a:schemeClr val="tx1"/>
                </a:solidFill>
                <a:latin typeface="Imago" panose="02000500060000020004" pitchFamily="2" charset="0"/>
              </a:rPr>
              <a:t>Zdůvodnění pro kombinaci </a:t>
            </a:r>
            <a:r>
              <a:rPr lang="cs-CZ" sz="2800" dirty="0" err="1">
                <a:solidFill>
                  <a:schemeClr val="tx1"/>
                </a:solidFill>
                <a:latin typeface="Imago" panose="02000500060000020004" pitchFamily="2" charset="0"/>
              </a:rPr>
              <a:t>atezolizumabu</a:t>
            </a:r>
            <a:r>
              <a:rPr lang="cs-CZ" sz="2800" dirty="0">
                <a:solidFill>
                  <a:schemeClr val="tx1"/>
                </a:solidFill>
                <a:latin typeface="Imago" panose="02000500060000020004" pitchFamily="2" charset="0"/>
              </a:rPr>
              <a:t> a chemoterapie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53050" y="6248399"/>
            <a:ext cx="6617459" cy="425449"/>
          </a:xfrm>
        </p:spPr>
        <p:txBody>
          <a:bodyPr/>
          <a:lstStyle/>
          <a:p>
            <a:r>
              <a:rPr lang="cs-CZ" altLang="en-US" sz="800" dirty="0"/>
              <a:t>1. </a:t>
            </a:r>
            <a:r>
              <a:rPr lang="cs-CZ" altLang="en-US" sz="800" dirty="0" err="1"/>
              <a:t>Chen</a:t>
            </a:r>
            <a:r>
              <a:rPr lang="cs-CZ" altLang="en-US" sz="800" dirty="0"/>
              <a:t> and </a:t>
            </a:r>
            <a:r>
              <a:rPr lang="cs-CZ" altLang="en-US" sz="800" dirty="0" err="1"/>
              <a:t>Mellman</a:t>
            </a:r>
            <a:r>
              <a:rPr lang="cs-CZ" altLang="en-US" sz="800" dirty="0"/>
              <a:t>. </a:t>
            </a:r>
            <a:r>
              <a:rPr lang="cs-CZ" altLang="en-US" sz="800" dirty="0" err="1"/>
              <a:t>Immunity</a:t>
            </a:r>
            <a:r>
              <a:rPr lang="cs-CZ" altLang="en-US" sz="800" dirty="0"/>
              <a:t> 2013; 2. </a:t>
            </a:r>
            <a:r>
              <a:rPr lang="cs-CZ" altLang="en-US" sz="800" dirty="0" err="1"/>
              <a:t>Herbst</a:t>
            </a:r>
            <a:r>
              <a:rPr lang="cs-CZ" altLang="en-US" sz="800" dirty="0"/>
              <a:t>, et al. </a:t>
            </a:r>
            <a:r>
              <a:rPr lang="cs-CZ" altLang="en-US" sz="800" dirty="0" err="1"/>
              <a:t>Nature</a:t>
            </a:r>
            <a:r>
              <a:rPr lang="cs-CZ" altLang="en-US" sz="800" dirty="0"/>
              <a:t> </a:t>
            </a:r>
            <a:r>
              <a:rPr lang="cs-CZ" altLang="en-US" sz="800" dirty="0" smtClean="0"/>
              <a:t>2014, 3</a:t>
            </a:r>
            <a:r>
              <a:rPr lang="cs-CZ" altLang="en-US" sz="800" dirty="0"/>
              <a:t>. </a:t>
            </a:r>
            <a:r>
              <a:rPr lang="cs-CZ" altLang="en-US" sz="800" dirty="0" err="1"/>
              <a:t>Hodge</a:t>
            </a:r>
            <a:r>
              <a:rPr lang="cs-CZ" altLang="en-US" sz="800" dirty="0"/>
              <a:t>, et al. </a:t>
            </a:r>
            <a:r>
              <a:rPr lang="cs-CZ" altLang="en-US" sz="800" dirty="0" err="1"/>
              <a:t>Int</a:t>
            </a:r>
            <a:r>
              <a:rPr lang="cs-CZ" altLang="en-US" sz="800" dirty="0"/>
              <a:t> J </a:t>
            </a:r>
            <a:r>
              <a:rPr lang="cs-CZ" altLang="en-US" sz="800" dirty="0" err="1"/>
              <a:t>Cancer</a:t>
            </a:r>
            <a:r>
              <a:rPr lang="cs-CZ" altLang="en-US" sz="800" dirty="0"/>
              <a:t> 2013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24417" y="1939955"/>
            <a:ext cx="4800000" cy="1855031"/>
            <a:chOff x="346804" y="1691272"/>
            <a:chExt cx="3600000" cy="1391273"/>
          </a:xfrm>
        </p:grpSpPr>
        <p:sp>
          <p:nvSpPr>
            <p:cNvPr id="6" name="Rectangle 5"/>
            <p:cNvSpPr/>
            <p:nvPr/>
          </p:nvSpPr>
          <p:spPr>
            <a:xfrm>
              <a:off x="346804" y="1930545"/>
              <a:ext cx="3600000" cy="1152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82DA"/>
              </a:solidFill>
              <a:prstDash val="solid"/>
            </a:ln>
            <a:effectLst/>
          </p:spPr>
          <p:txBody>
            <a:bodyPr lIns="0" tIns="0" rIns="0" bIns="96000" rtlCol="0" anchor="ctr">
              <a:noAutofit/>
            </a:bodyPr>
            <a:lstStyle/>
            <a:p>
              <a:pPr algn="ctr" defTabSz="121914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cs-CZ" sz="2133" kern="0" dirty="0">
                  <a:solidFill>
                    <a:srgbClr val="000000"/>
                  </a:solidFill>
                  <a:latin typeface="Arial"/>
                  <a:cs typeface="Arial"/>
                </a:rPr>
                <a:t/>
              </a:r>
              <a:br>
                <a:rPr lang="cs-CZ" sz="2133" kern="0" dirty="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cs-CZ" sz="2133" kern="0" dirty="0" err="1">
                  <a:solidFill>
                    <a:srgbClr val="000000"/>
                  </a:solidFill>
                  <a:latin typeface="Arial"/>
                  <a:cs typeface="Arial"/>
                </a:rPr>
                <a:t>Atezolizumab</a:t>
              </a:r>
              <a:r>
                <a:rPr lang="cs-CZ" sz="2133" kern="0" dirty="0">
                  <a:solidFill>
                    <a:srgbClr val="000000"/>
                  </a:solidFill>
                  <a:latin typeface="Arial"/>
                  <a:cs typeface="Arial"/>
                </a:rPr>
                <a:t> má schopnost obnovit protinádorovou imunitu tím,                 že zabraňuje deaktivaci </a:t>
              </a:r>
              <a:r>
                <a:rPr lang="cs-CZ" sz="2133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T-buněk</a:t>
              </a:r>
              <a:r>
                <a:rPr lang="cs-CZ" sz="2133" kern="0" baseline="30000" dirty="0" smtClean="0">
                  <a:solidFill>
                    <a:srgbClr val="000000"/>
                  </a:solidFill>
                  <a:latin typeface="Arial"/>
                  <a:cs typeface="Arial"/>
                </a:rPr>
                <a:t>1,2</a:t>
              </a:r>
              <a:endParaRPr lang="cs-CZ" sz="2133" kern="0" baseline="30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6804" y="1691272"/>
              <a:ext cx="3600000" cy="432000"/>
            </a:xfrm>
            <a:prstGeom prst="rect">
              <a:avLst/>
            </a:prstGeom>
            <a:solidFill>
              <a:srgbClr val="0082DA"/>
            </a:solidFill>
            <a:ln w="25400" cap="flat" cmpd="sng" algn="ctr">
              <a:solidFill>
                <a:srgbClr val="0082DA"/>
              </a:solidFill>
              <a:prstDash val="solid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algn="ctr" defTabSz="121914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cs-CZ" sz="2400" b="1" kern="0">
                  <a:solidFill>
                    <a:srgbClr val="FFFFFF"/>
                  </a:solidFill>
                  <a:latin typeface="Arial"/>
                  <a:cs typeface="Arial"/>
                </a:rPr>
                <a:t>Atezolizumab</a:t>
              </a:r>
              <a:endParaRPr lang="cs-CZ" sz="2400" ker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67583" y="1939895"/>
            <a:ext cx="4800001" cy="1855091"/>
            <a:chOff x="6090139" y="1691227"/>
            <a:chExt cx="3600001" cy="1391318"/>
          </a:xfrm>
        </p:grpSpPr>
        <p:sp>
          <p:nvSpPr>
            <p:cNvPr id="9" name="Rectangle 8"/>
            <p:cNvSpPr/>
            <p:nvPr/>
          </p:nvSpPr>
          <p:spPr>
            <a:xfrm>
              <a:off x="6090140" y="1930545"/>
              <a:ext cx="3600000" cy="11520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tIns="0" rIns="0" bIns="96000" rtlCol="0" anchor="ctr">
              <a:noAutofit/>
            </a:bodyPr>
            <a:lstStyle/>
            <a:p>
              <a:pPr algn="ctr" defTabSz="121914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cs-CZ" sz="2133" kern="0" dirty="0">
                  <a:solidFill>
                    <a:srgbClr val="000000"/>
                  </a:solidFill>
                </a:rPr>
                <a:t/>
              </a:r>
              <a:br>
                <a:rPr lang="cs-CZ" sz="2133" kern="0" dirty="0">
                  <a:solidFill>
                    <a:srgbClr val="000000"/>
                  </a:solidFill>
                </a:rPr>
              </a:br>
              <a:r>
                <a:rPr lang="cs-CZ" sz="2133" kern="0" dirty="0">
                  <a:solidFill>
                    <a:srgbClr val="000000"/>
                  </a:solidFill>
                </a:rPr>
                <a:t>Chemoterapií indukovaná imunogenní buněčná smrt může vyvolat uvolnění nádorových antigenů</a:t>
              </a:r>
              <a:r>
                <a:rPr lang="cs-CZ" sz="2133" kern="0" baseline="30000" dirty="0">
                  <a:solidFill>
                    <a:srgbClr val="000000"/>
                  </a:solidFill>
                </a:rPr>
                <a:t>1,3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0139" y="1691227"/>
              <a:ext cx="3600000" cy="43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0" tIns="0" rIns="0" bIns="0" rtlCol="0" anchor="ctr">
              <a:noAutofit/>
            </a:bodyPr>
            <a:lstStyle/>
            <a:p>
              <a:pPr algn="ctr" defTabSz="121914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cs-CZ" sz="2400" b="1" kern="0">
                  <a:solidFill>
                    <a:srgbClr val="FFFFFF"/>
                  </a:solidFill>
                  <a:latin typeface="Arial"/>
                  <a:cs typeface="Arial"/>
                </a:rPr>
                <a:t>Chemoterapie</a:t>
              </a: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347770" y="4110098"/>
            <a:ext cx="11394863" cy="1005840"/>
          </a:xfrm>
          <a:prstGeom prst="rect">
            <a:avLst/>
          </a:prstGeom>
        </p:spPr>
        <p:txBody>
          <a:bodyPr vert="horz" lIns="121917" tIns="60959" rIns="121917" bIns="60959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i="1" kern="0" dirty="0">
                <a:solidFill>
                  <a:srgbClr val="000000"/>
                </a:solidFill>
              </a:rPr>
              <a:t>Cílem </a:t>
            </a:r>
            <a:r>
              <a:rPr lang="cs-CZ" i="1" kern="0" dirty="0" smtClean="0">
                <a:solidFill>
                  <a:srgbClr val="000000"/>
                </a:solidFill>
              </a:rPr>
              <a:t>léčebných kombinací s CIT </a:t>
            </a:r>
            <a:r>
              <a:rPr lang="cs-CZ" i="1" kern="0" dirty="0">
                <a:solidFill>
                  <a:srgbClr val="000000"/>
                </a:solidFill>
              </a:rPr>
              <a:t>je vytvořit  </a:t>
            </a:r>
            <a:r>
              <a:rPr lang="cs-CZ" i="1" kern="0" dirty="0">
                <a:solidFill>
                  <a:srgbClr val="CD1420"/>
                </a:solidFill>
              </a:rPr>
              <a:t>příznivější prostředí </a:t>
            </a:r>
            <a:r>
              <a:rPr lang="cs-CZ" i="1" kern="0" dirty="0" smtClean="0">
                <a:solidFill>
                  <a:srgbClr val="CD1420"/>
                </a:solidFill>
              </a:rPr>
              <a:t>k </a:t>
            </a:r>
            <a:r>
              <a:rPr lang="cs-CZ" i="1" kern="0" dirty="0">
                <a:solidFill>
                  <a:srgbClr val="CD1420"/>
                </a:solidFill>
              </a:rPr>
              <a:t>maximalizaci potenciálu </a:t>
            </a:r>
            <a:r>
              <a:rPr lang="cs-CZ" i="1" kern="0" dirty="0">
                <a:solidFill>
                  <a:srgbClr val="000000"/>
                </a:solidFill>
              </a:rPr>
              <a:t>imunitního systému zničit zhoubný nádor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9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Protinádorová imunoterapie v kombinaci s chemoterapií může nabídnout lepší výsledky u </a:t>
            </a:r>
            <a:r>
              <a:rPr lang="en-GB" dirty="0" smtClean="0"/>
              <a:t>NSCLC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873375" y="6426200"/>
            <a:ext cx="9318625" cy="431800"/>
          </a:xfrm>
        </p:spPr>
        <p:txBody>
          <a:bodyPr/>
          <a:lstStyle/>
          <a:p>
            <a:endParaRPr lang="cs-CZ" sz="800" dirty="0" smtClean="0"/>
          </a:p>
          <a:p>
            <a:pPr algn="r"/>
            <a:r>
              <a:rPr lang="en-GB" sz="800" dirty="0" smtClean="0"/>
              <a:t>Cancer-immunity </a:t>
            </a:r>
            <a:r>
              <a:rPr lang="en-GB" sz="800" dirty="0"/>
              <a:t>cycle adapted from Chen and </a:t>
            </a:r>
            <a:r>
              <a:rPr lang="en-GB" sz="800" dirty="0" err="1"/>
              <a:t>Mellman</a:t>
            </a:r>
            <a:r>
              <a:rPr lang="en-GB" sz="800" dirty="0"/>
              <a:t>. Immunity 2013; </a:t>
            </a:r>
            <a:r>
              <a:rPr lang="en-GB" sz="800" dirty="0" err="1"/>
              <a:t>Hegde</a:t>
            </a:r>
            <a:r>
              <a:rPr lang="en-GB" sz="800" dirty="0"/>
              <a:t>, et al. </a:t>
            </a:r>
            <a:r>
              <a:rPr lang="en-GB" sz="800" dirty="0" err="1"/>
              <a:t>Clin</a:t>
            </a:r>
            <a:r>
              <a:rPr lang="en-GB" sz="800" dirty="0"/>
              <a:t> Cancer Res </a:t>
            </a:r>
            <a:r>
              <a:rPr lang="en-GB" sz="800" dirty="0" smtClean="0"/>
              <a:t>2016</a:t>
            </a:r>
            <a:r>
              <a:rPr lang="cs-CZ" sz="800" dirty="0" smtClean="0"/>
              <a:t>, </a:t>
            </a:r>
            <a:r>
              <a:rPr lang="en-GB" sz="800" dirty="0" smtClean="0"/>
              <a:t>Kim </a:t>
            </a:r>
            <a:r>
              <a:rPr lang="en-GB" sz="800" dirty="0"/>
              <a:t>and Chen. Ann </a:t>
            </a:r>
            <a:r>
              <a:rPr lang="en-GB" sz="800" dirty="0" err="1"/>
              <a:t>Oncol</a:t>
            </a:r>
            <a:r>
              <a:rPr lang="en-GB" sz="800" dirty="0"/>
              <a:t> 2016; Chen and </a:t>
            </a:r>
            <a:r>
              <a:rPr lang="en-GB" sz="800" dirty="0" err="1"/>
              <a:t>Mellman</a:t>
            </a:r>
            <a:r>
              <a:rPr lang="en-GB" sz="800" dirty="0"/>
              <a:t>. Nature 2017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3183564" y="1311567"/>
            <a:ext cx="5405755" cy="4293020"/>
            <a:chOff x="803602" y="1335092"/>
            <a:chExt cx="6514773" cy="5173755"/>
          </a:xfrm>
        </p:grpSpPr>
        <p:pic>
          <p:nvPicPr>
            <p:cNvPr id="126" name="Picture 8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16" r="14899" b="60529"/>
            <a:stretch>
              <a:fillRect/>
            </a:stretch>
          </p:blipFill>
          <p:spPr bwMode="auto">
            <a:xfrm>
              <a:off x="3214688" y="1335092"/>
              <a:ext cx="3865562" cy="208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7" name="Group 126"/>
            <p:cNvGrpSpPr/>
            <p:nvPr/>
          </p:nvGrpSpPr>
          <p:grpSpPr>
            <a:xfrm>
              <a:off x="803602" y="1430434"/>
              <a:ext cx="6514773" cy="5078413"/>
              <a:chOff x="803602" y="1430434"/>
              <a:chExt cx="6514773" cy="5078413"/>
            </a:xfrm>
          </p:grpSpPr>
          <p:pic>
            <p:nvPicPr>
              <p:cNvPr id="128" name="Picture 6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683"/>
              <a:stretch>
                <a:fillRect/>
              </a:stretch>
            </p:blipFill>
            <p:spPr bwMode="auto">
              <a:xfrm>
                <a:off x="803602" y="1430434"/>
                <a:ext cx="3638318" cy="5078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9" name="Group 128"/>
              <p:cNvGrpSpPr/>
              <p:nvPr/>
            </p:nvGrpSpPr>
            <p:grpSpPr>
              <a:xfrm>
                <a:off x="2085975" y="2068518"/>
                <a:ext cx="5232400" cy="4068761"/>
                <a:chOff x="2085975" y="2068518"/>
                <a:chExt cx="5232400" cy="4068761"/>
              </a:xfrm>
            </p:grpSpPr>
            <p:sp>
              <p:nvSpPr>
                <p:cNvPr id="130" name="Shape 331"/>
                <p:cNvSpPr>
                  <a:spLocks noChangeArrowheads="1"/>
                </p:cNvSpPr>
                <p:nvPr/>
              </p:nvSpPr>
              <p:spPr bwMode="auto">
                <a:xfrm>
                  <a:off x="4757737" y="2492214"/>
                  <a:ext cx="1428750" cy="503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354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Pct val="25000"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altLang="en-US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846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  <a:sym typeface="Arial" panose="020B0604020202020204" pitchFamily="34" charset="0"/>
                    </a:rPr>
                    <a:t>A</a:t>
                  </a:r>
                  <a:r>
                    <a:rPr kumimoji="0" lang="cs-CZ" altLang="en-US" sz="10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846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  <a:sym typeface="Arial" panose="020B0604020202020204" pitchFamily="34" charset="0"/>
                    </a:rPr>
                    <a:t>ktivní</a:t>
                  </a:r>
                  <a:r>
                    <a:rPr kumimoji="0" lang="cs-CZ" altLang="en-US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846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  <a:sym typeface="Arial" panose="020B0604020202020204" pitchFamily="34" charset="0"/>
                    </a:rPr>
                    <a:t> </a:t>
                  </a:r>
                  <a:r>
                    <a:rPr kumimoji="0" lang="en-GB" altLang="en-US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846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  <a:sym typeface="Arial" panose="020B0604020202020204" pitchFamily="34" charset="0"/>
                    </a:rPr>
                    <a:t>T</a:t>
                  </a:r>
                  <a:r>
                    <a:rPr kumimoji="0" lang="cs-CZ" altLang="en-US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846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  <a:sym typeface="Arial" panose="020B0604020202020204" pitchFamily="34" charset="0"/>
                    </a:rPr>
                    <a:t>-buňky</a:t>
                  </a:r>
                  <a:endParaRPr kumimoji="0" lang="en-GB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846"/>
                    </a:solidFill>
                    <a:effectLst/>
                    <a:uLnTx/>
                    <a:uFillTx/>
                    <a:latin typeface="Imago" panose="020B0500060000020004" pitchFamily="34" charset="0"/>
                    <a:ea typeface="MS PGothic" panose="020B0600070205080204" pitchFamily="34" charset="-128"/>
                    <a:cs typeface="Arial"/>
                    <a:sym typeface="Arial" panose="020B0604020202020204" pitchFamily="34" charset="0"/>
                  </a:endParaRPr>
                </a:p>
              </p:txBody>
            </p:sp>
            <p:pic>
              <p:nvPicPr>
                <p:cNvPr id="131" name="Picture 9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289" t="34402" r="10240" b="7713"/>
                <a:stretch>
                  <a:fillRect/>
                </a:stretch>
              </p:blipFill>
              <p:spPr bwMode="auto">
                <a:xfrm>
                  <a:off x="2087563" y="3192467"/>
                  <a:ext cx="5230812" cy="2944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4427539" y="3484567"/>
                  <a:ext cx="2089150" cy="370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354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cs-CZ" altLang="en-US" sz="1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</a:rPr>
                    <a:t>NÁDOROVÉ</a:t>
                  </a:r>
                  <a:r>
                    <a:rPr kumimoji="0" lang="en-GB" altLang="en-US" sz="1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</a:rPr>
                    <a:t> MI</a:t>
                  </a:r>
                  <a:r>
                    <a:rPr kumimoji="0" lang="cs-CZ" altLang="en-US" sz="1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</a:rPr>
                    <a:t>K</a:t>
                  </a:r>
                  <a:r>
                    <a:rPr kumimoji="0" lang="en-GB" altLang="en-US" sz="1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</a:rPr>
                    <a:t>RO</a:t>
                  </a:r>
                  <a:r>
                    <a:rPr kumimoji="0" lang="cs-CZ" altLang="en-US" sz="1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</a:rPr>
                    <a:t>PROSTŘEDÍ</a:t>
                  </a:r>
                  <a:endParaRPr kumimoji="0" lang="en-GB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Imago" panose="020B05000600000200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33" name="TextBox 125"/>
                <p:cNvSpPr txBox="1">
                  <a:spLocks noChangeArrowheads="1"/>
                </p:cNvSpPr>
                <p:nvPr/>
              </p:nvSpPr>
              <p:spPr bwMode="auto">
                <a:xfrm rot="3514613">
                  <a:off x="3290093" y="2698895"/>
                  <a:ext cx="1446213" cy="185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cs-CZ" altLang="en-US" sz="1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</a:rPr>
                    <a:t>KREVNÍ OBĚH</a:t>
                  </a:r>
                  <a:endParaRPr kumimoji="0" lang="en-GB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Imago" panose="020B05000600000200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34" name="TextBox 74"/>
                <p:cNvSpPr txBox="1">
                  <a:spLocks noChangeArrowheads="1"/>
                </p:cNvSpPr>
                <p:nvPr/>
              </p:nvSpPr>
              <p:spPr bwMode="auto">
                <a:xfrm rot="19956932">
                  <a:off x="2452101" y="3449827"/>
                  <a:ext cx="1141370" cy="370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354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altLang="en-US" sz="1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</a:rPr>
                    <a:t>LYM</a:t>
                  </a:r>
                  <a:r>
                    <a:rPr kumimoji="0" lang="cs-CZ" altLang="en-US" sz="1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</a:rPr>
                    <a:t>FATICKÉ </a:t>
                  </a:r>
                </a:p>
                <a:p>
                  <a:pPr marL="0" marR="0" lvl="0" indent="0" algn="l" defTabSz="914354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cs-CZ" altLang="en-US" sz="1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</a:rPr>
                    <a:t>UZLINY</a:t>
                  </a:r>
                  <a:endParaRPr kumimoji="0" lang="en-GB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Imago" panose="020B0500060000020004" pitchFamily="34" charset="0"/>
                    <a:ea typeface="MS PGothic" panose="020B0600070205080204" pitchFamily="34" charset="-128"/>
                    <a:cs typeface="Arial"/>
                  </a:endParaRPr>
                </a:p>
              </p:txBody>
            </p:sp>
            <p:sp>
              <p:nvSpPr>
                <p:cNvPr id="135" name="Shape 331"/>
                <p:cNvSpPr>
                  <a:spLocks noChangeArrowheads="1"/>
                </p:cNvSpPr>
                <p:nvPr/>
              </p:nvSpPr>
              <p:spPr bwMode="auto">
                <a:xfrm>
                  <a:off x="3578225" y="4431693"/>
                  <a:ext cx="1880012" cy="5016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Pct val="25000"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altLang="en-US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846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  <a:sym typeface="Arial" panose="020B0604020202020204" pitchFamily="34" charset="0"/>
                    </a:rPr>
                    <a:t>Apoptotic</a:t>
                  </a:r>
                  <a:r>
                    <a:rPr kumimoji="0" lang="cs-CZ" altLang="en-US" sz="10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002846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  <a:sym typeface="Arial" panose="020B0604020202020204" pitchFamily="34" charset="0"/>
                    </a:rPr>
                    <a:t>ké</a:t>
                  </a:r>
                  <a:r>
                    <a:rPr kumimoji="0" lang="cs-CZ" altLang="en-US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846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  <a:sym typeface="Arial" panose="020B0604020202020204" pitchFamily="34" charset="0"/>
                    </a:rPr>
                    <a:t> </a:t>
                  </a:r>
                </a:p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Pct val="25000"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cs-CZ" altLang="en-US" sz="1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2846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  <a:sym typeface="Arial" panose="020B0604020202020204" pitchFamily="34" charset="0"/>
                    </a:rPr>
                    <a:t>nádorové buňky</a:t>
                  </a:r>
                  <a:endParaRPr kumimoji="0" lang="en-GB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846"/>
                    </a:solidFill>
                    <a:effectLst/>
                    <a:uLnTx/>
                    <a:uFillTx/>
                    <a:latin typeface="Imago" panose="020B0500060000020004" pitchFamily="34" charset="0"/>
                    <a:ea typeface="MS PGothic" panose="020B0600070205080204" pitchFamily="34" charset="-128"/>
                    <a:cs typeface="Arial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Shape 331"/>
                <p:cNvSpPr>
                  <a:spLocks noChangeArrowheads="1"/>
                </p:cNvSpPr>
                <p:nvPr/>
              </p:nvSpPr>
              <p:spPr bwMode="auto">
                <a:xfrm>
                  <a:off x="2085975" y="4340229"/>
                  <a:ext cx="1141413" cy="50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Pct val="25000"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846"/>
                      </a:solidFill>
                      <a:effectLst/>
                      <a:uLnTx/>
                      <a:uFillTx/>
                      <a:latin typeface="Imago" panose="020B0500060000020004" pitchFamily="34" charset="0"/>
                      <a:ea typeface="MS PGothic" panose="020B0600070205080204" pitchFamily="34" charset="-128"/>
                      <a:cs typeface="Arial"/>
                      <a:sym typeface="Arial" panose="020B0604020202020204" pitchFamily="34" charset="0"/>
                    </a:rPr>
                    <a:t>Antigens</a:t>
                  </a:r>
                </a:p>
              </p:txBody>
            </p:sp>
          </p:grpSp>
        </p:grpSp>
      </p:grpSp>
      <p:grpSp>
        <p:nvGrpSpPr>
          <p:cNvPr id="137" name="Group 136"/>
          <p:cNvGrpSpPr/>
          <p:nvPr/>
        </p:nvGrpSpPr>
        <p:grpSpPr>
          <a:xfrm>
            <a:off x="3038237" y="1667611"/>
            <a:ext cx="1883791" cy="292388"/>
            <a:chOff x="995092" y="1832975"/>
            <a:chExt cx="1883792" cy="292388"/>
          </a:xfrm>
        </p:grpSpPr>
        <p:sp>
          <p:nvSpPr>
            <p:cNvPr id="138" name="Oval 137"/>
            <p:cNvSpPr/>
            <p:nvPr/>
          </p:nvSpPr>
          <p:spPr bwMode="auto">
            <a:xfrm>
              <a:off x="995092" y="1850736"/>
              <a:ext cx="255548" cy="25686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</a:t>
              </a:r>
            </a:p>
          </p:txBody>
        </p:sp>
        <p:sp>
          <p:nvSpPr>
            <p:cNvPr id="139" name="TextBox 52"/>
            <p:cNvSpPr txBox="1">
              <a:spLocks noChangeArrowheads="1"/>
            </p:cNvSpPr>
            <p:nvPr/>
          </p:nvSpPr>
          <p:spPr bwMode="auto">
            <a:xfrm>
              <a:off x="1227469" y="1832975"/>
              <a:ext cx="165141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361934" marR="0" lvl="0" indent="-361934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Priming </a:t>
              </a:r>
              <a:r>
                <a:rPr kumimoji="0" lang="en-GB" alt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a </a:t>
              </a:r>
              <a:r>
                <a:rPr kumimoji="0" lang="en-GB" altLang="en-US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a</a:t>
              </a:r>
              <a:r>
                <a:rPr kumimoji="0" lang="cs-CZ" alt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k</a:t>
              </a:r>
              <a:r>
                <a:rPr kumimoji="0" lang="en-GB" altLang="en-US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tiva</a:t>
              </a:r>
              <a:r>
                <a:rPr kumimoji="0" lang="cs-CZ" altLang="en-US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ce</a:t>
              </a:r>
              <a:endParaRPr kumimoji="0" lang="en-GB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550125" y="2867990"/>
            <a:ext cx="2470331" cy="907941"/>
            <a:chOff x="739753" y="3892459"/>
            <a:chExt cx="1751190" cy="907936"/>
          </a:xfrm>
        </p:grpSpPr>
        <p:sp>
          <p:nvSpPr>
            <p:cNvPr id="141" name="Oval 140"/>
            <p:cNvSpPr/>
            <p:nvPr/>
          </p:nvSpPr>
          <p:spPr bwMode="auto">
            <a:xfrm>
              <a:off x="739753" y="4205357"/>
              <a:ext cx="212334" cy="255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</a:t>
              </a:r>
            </a:p>
          </p:txBody>
        </p:sp>
        <p:sp>
          <p:nvSpPr>
            <p:cNvPr id="142" name="TextBox 53"/>
            <p:cNvSpPr txBox="1">
              <a:spLocks noChangeArrowheads="1"/>
            </p:cNvSpPr>
            <p:nvPr/>
          </p:nvSpPr>
          <p:spPr bwMode="auto">
            <a:xfrm>
              <a:off x="919164" y="3892459"/>
              <a:ext cx="1571779" cy="907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361934" marR="0" lvl="0" indent="-361934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cs-CZ" alt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P</a:t>
              </a:r>
              <a:r>
                <a:rPr kumimoji="0" lang="en-GB" alt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re</a:t>
              </a:r>
              <a:r>
                <a:rPr kumimoji="0" lang="cs-CZ" alt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z</a:t>
              </a:r>
              <a:r>
                <a:rPr kumimoji="0" lang="en-GB" altLang="en-US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enta</a:t>
              </a:r>
              <a:r>
                <a:rPr kumimoji="0" lang="cs-CZ" altLang="en-US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ce</a:t>
              </a:r>
              <a:r>
                <a:rPr kumimoji="0" lang="cs-CZ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 </a:t>
              </a:r>
              <a:r>
                <a:rPr kumimoji="0" lang="cs-CZ" alt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nádorových</a:t>
              </a:r>
            </a:p>
            <a:p>
              <a:pPr marL="361934" marR="0" lvl="0" indent="-361934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antigen</a:t>
              </a:r>
              <a:r>
                <a:rPr kumimoji="0" lang="cs-CZ" alt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ů</a:t>
              </a:r>
              <a:endParaRPr kumimoji="0" lang="en-GB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 </a:t>
              </a:r>
              <a:endPara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940599" y="5050035"/>
            <a:ext cx="2250704" cy="492443"/>
            <a:chOff x="5884878" y="4909353"/>
            <a:chExt cx="2250704" cy="492445"/>
          </a:xfrm>
        </p:grpSpPr>
        <p:sp>
          <p:nvSpPr>
            <p:cNvPr id="144" name="Oval 143"/>
            <p:cNvSpPr/>
            <p:nvPr/>
          </p:nvSpPr>
          <p:spPr bwMode="auto">
            <a:xfrm>
              <a:off x="5884878" y="5027141"/>
              <a:ext cx="255548" cy="2568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</a:t>
              </a:r>
            </a:p>
          </p:txBody>
        </p:sp>
        <p:sp>
          <p:nvSpPr>
            <p:cNvPr id="145" name="TextBox 55"/>
            <p:cNvSpPr txBox="1">
              <a:spLocks noChangeArrowheads="1"/>
            </p:cNvSpPr>
            <p:nvPr/>
          </p:nvSpPr>
          <p:spPr bwMode="auto">
            <a:xfrm>
              <a:off x="6149141" y="4909353"/>
              <a:ext cx="1986441" cy="492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361934" marR="0" lvl="0" indent="-361934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cs-CZ" alt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Usmrcení nádorových </a:t>
              </a:r>
            </a:p>
            <a:p>
              <a:pPr marL="361934" marR="0" lvl="0" indent="-361934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cs-CZ" alt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buněk</a:t>
              </a:r>
              <a:endParaRPr kumimoji="0" lang="en-GB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8612850" y="3569879"/>
            <a:ext cx="2045914" cy="738664"/>
            <a:chOff x="6903436" y="3425179"/>
            <a:chExt cx="2045914" cy="738662"/>
          </a:xfrm>
        </p:grpSpPr>
        <p:sp>
          <p:nvSpPr>
            <p:cNvPr id="147" name="Oval 146"/>
            <p:cNvSpPr/>
            <p:nvPr/>
          </p:nvSpPr>
          <p:spPr bwMode="auto">
            <a:xfrm>
              <a:off x="6903436" y="3521622"/>
              <a:ext cx="251085" cy="255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</a:t>
              </a:r>
            </a:p>
          </p:txBody>
        </p:sp>
        <p:sp>
          <p:nvSpPr>
            <p:cNvPr id="148" name="TextBox 56"/>
            <p:cNvSpPr txBox="1">
              <a:spLocks noChangeArrowheads="1"/>
            </p:cNvSpPr>
            <p:nvPr/>
          </p:nvSpPr>
          <p:spPr bwMode="auto">
            <a:xfrm>
              <a:off x="7135456" y="3425179"/>
              <a:ext cx="1813894" cy="73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R</a:t>
              </a:r>
              <a:r>
                <a:rPr kumimoji="0" lang="cs-CZ" alt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ozpoznání</a:t>
              </a:r>
              <a:r>
                <a:rPr kumimoji="0" lang="cs-CZ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 nádorových buněk T-buňkami</a:t>
              </a:r>
              <a:endPara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8589321" y="2571410"/>
            <a:ext cx="1923171" cy="523220"/>
            <a:chOff x="6729307" y="2504552"/>
            <a:chExt cx="1923170" cy="523219"/>
          </a:xfrm>
        </p:grpSpPr>
        <p:sp>
          <p:nvSpPr>
            <p:cNvPr id="150" name="Oval 149"/>
            <p:cNvSpPr/>
            <p:nvPr/>
          </p:nvSpPr>
          <p:spPr bwMode="auto">
            <a:xfrm>
              <a:off x="6729307" y="2528371"/>
              <a:ext cx="255548" cy="255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</a:t>
              </a:r>
            </a:p>
          </p:txBody>
        </p:sp>
        <p:sp>
          <p:nvSpPr>
            <p:cNvPr id="151" name="TextBox 57"/>
            <p:cNvSpPr txBox="1">
              <a:spLocks noChangeArrowheads="1"/>
            </p:cNvSpPr>
            <p:nvPr/>
          </p:nvSpPr>
          <p:spPr bwMode="auto">
            <a:xfrm>
              <a:off x="6941106" y="2504552"/>
              <a:ext cx="1711371" cy="523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Infiltra</a:t>
              </a:r>
              <a:r>
                <a:rPr kumimoji="0" lang="cs-CZ" alt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ce</a:t>
              </a:r>
              <a:r>
                <a:rPr kumimoji="0" lang="cs-CZ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 </a:t>
              </a:r>
              <a:r>
                <a:rPr kumimoji="0" lang="en-GB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T</a:t>
              </a:r>
              <a:r>
                <a:rPr kumimoji="0" lang="cs-CZ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-buněk do nádoru</a:t>
              </a:r>
              <a:endPara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348648" y="1342508"/>
            <a:ext cx="2544941" cy="523220"/>
            <a:chOff x="6064343" y="1871640"/>
            <a:chExt cx="2544941" cy="523220"/>
          </a:xfrm>
        </p:grpSpPr>
        <p:sp>
          <p:nvSpPr>
            <p:cNvPr id="153" name="Oval 152"/>
            <p:cNvSpPr/>
            <p:nvPr/>
          </p:nvSpPr>
          <p:spPr bwMode="auto">
            <a:xfrm>
              <a:off x="6064343" y="1909751"/>
              <a:ext cx="255548" cy="255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</a:t>
              </a:r>
            </a:p>
          </p:txBody>
        </p:sp>
        <p:sp>
          <p:nvSpPr>
            <p:cNvPr id="154" name="TextBox 58"/>
            <p:cNvSpPr txBox="1">
              <a:spLocks noChangeArrowheads="1"/>
            </p:cNvSpPr>
            <p:nvPr/>
          </p:nvSpPr>
          <p:spPr bwMode="auto">
            <a:xfrm>
              <a:off x="6290398" y="1871640"/>
              <a:ext cx="23188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cs-CZ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Dopravení</a:t>
              </a:r>
              <a:r>
                <a:rPr kumimoji="0" lang="en-GB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 T</a:t>
              </a:r>
              <a:r>
                <a:rPr kumimoji="0" lang="cs-CZ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-buněk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cs-CZ" altLang="en-US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do místa </a:t>
              </a:r>
              <a:r>
                <a:rPr kumimoji="0" lang="cs-CZ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nádoru</a:t>
              </a:r>
              <a:endPara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2409371" y="4448735"/>
            <a:ext cx="3129304" cy="492443"/>
            <a:chOff x="1239603" y="4859656"/>
            <a:chExt cx="2918165" cy="492440"/>
          </a:xfrm>
        </p:grpSpPr>
        <p:sp>
          <p:nvSpPr>
            <p:cNvPr id="156" name="Oval 155"/>
            <p:cNvSpPr/>
            <p:nvPr/>
          </p:nvSpPr>
          <p:spPr bwMode="auto">
            <a:xfrm>
              <a:off x="1239603" y="5007790"/>
              <a:ext cx="255548" cy="2542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</p:txBody>
        </p:sp>
        <p:sp>
          <p:nvSpPr>
            <p:cNvPr id="157" name="TextBox 54"/>
            <p:cNvSpPr txBox="1">
              <a:spLocks noChangeArrowheads="1"/>
            </p:cNvSpPr>
            <p:nvPr/>
          </p:nvSpPr>
          <p:spPr bwMode="auto">
            <a:xfrm>
              <a:off x="1451608" y="4859656"/>
              <a:ext cx="2706160" cy="49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cs-CZ" alt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Uvolnění nádorových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cs-CZ" alt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antigenů</a:t>
              </a:r>
              <a:endParaRPr kumimoji="0" lang="en-GB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5523518" y="4271036"/>
            <a:ext cx="2868215" cy="1780357"/>
            <a:chOff x="3816907" y="4219424"/>
            <a:chExt cx="1612751" cy="1552454"/>
          </a:xfrm>
        </p:grpSpPr>
        <p:sp>
          <p:nvSpPr>
            <p:cNvPr id="159" name="Round Same Side Corner Rectangle 158"/>
            <p:cNvSpPr/>
            <p:nvPr/>
          </p:nvSpPr>
          <p:spPr>
            <a:xfrm>
              <a:off x="3816907" y="5277755"/>
              <a:ext cx="1612751" cy="494122"/>
            </a:xfrm>
            <a:prstGeom prst="round2SameRect">
              <a:avLst>
                <a:gd name="adj1" fmla="val 0"/>
                <a:gd name="adj2" fmla="val 34035"/>
              </a:avLst>
            </a:prstGeom>
            <a:solidFill>
              <a:srgbClr val="DEDEDE"/>
            </a:solidFill>
            <a:ln w="19050">
              <a:solidFill>
                <a:srgbClr val="3C4F9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rIns="72000" anchor="ctr">
              <a:no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Exprese </a:t>
              </a: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PD-L1 </a:t>
              </a: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vede k inhibici protinádorové</a:t>
              </a: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T-</a:t>
              </a: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buněčné </a:t>
              </a: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r>
                <a:rPr kumimoji="0" lang="cs-CZ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ktivity</a:t>
              </a: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 nádorovém </a:t>
              </a: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mi</a:t>
              </a: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k</a:t>
              </a:r>
              <a:r>
                <a:rPr kumimoji="0" lang="en-GB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ro</a:t>
              </a: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prostředí</a:t>
              </a: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(via PD-1)</a:t>
              </a: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3816907" y="4219424"/>
              <a:ext cx="1612751" cy="1552454"/>
            </a:xfrm>
            <a:prstGeom prst="roundRect">
              <a:avLst>
                <a:gd name="adj" fmla="val 10696"/>
              </a:avLst>
            </a:prstGeom>
            <a:noFill/>
            <a:ln w="19050" cmpd="sng">
              <a:solidFill>
                <a:srgbClr val="3C4F9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61" name="Multiply 160"/>
          <p:cNvSpPr/>
          <p:nvPr/>
        </p:nvSpPr>
        <p:spPr>
          <a:xfrm>
            <a:off x="6296205" y="4325482"/>
            <a:ext cx="701639" cy="710015"/>
          </a:xfrm>
          <a:prstGeom prst="mathMultiply">
            <a:avLst/>
          </a:prstGeom>
          <a:solidFill>
            <a:srgbClr val="CC0000"/>
          </a:solidFill>
          <a:ln w="12700">
            <a:noFill/>
          </a:ln>
          <a:effectLst>
            <a:outerShdw blurRad="44450" dist="127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ago" panose="020B0500060000020004" pitchFamily="34" charset="0"/>
              <a:ea typeface="+mn-ea"/>
              <a:cs typeface="Arial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3327169" y="1125291"/>
            <a:ext cx="2953057" cy="1803548"/>
            <a:chOff x="3741214" y="4219423"/>
            <a:chExt cx="1688444" cy="1572676"/>
          </a:xfrm>
        </p:grpSpPr>
        <p:sp>
          <p:nvSpPr>
            <p:cNvPr id="163" name="Round Same Side Corner Rectangle 162"/>
            <p:cNvSpPr/>
            <p:nvPr/>
          </p:nvSpPr>
          <p:spPr>
            <a:xfrm>
              <a:off x="3741214" y="4219423"/>
              <a:ext cx="1688444" cy="494122"/>
            </a:xfrm>
            <a:prstGeom prst="round2SameRect">
              <a:avLst>
                <a:gd name="adj1" fmla="val 31792"/>
                <a:gd name="adj2" fmla="val 0"/>
              </a:avLst>
            </a:prstGeom>
            <a:solidFill>
              <a:srgbClr val="DEDEDE"/>
            </a:solidFill>
            <a:ln w="19050">
              <a:solidFill>
                <a:srgbClr val="3C4F9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rIns="72000" anchor="ctr">
              <a:no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Exprese </a:t>
              </a: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PD-L1 </a:t>
              </a: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brání </a:t>
              </a: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priming</a:t>
              </a: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</a:t>
              </a: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a </a:t>
              </a:r>
              <a:r>
                <a:rPr kumimoji="0" lang="en-GB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k</a:t>
              </a:r>
              <a:r>
                <a:rPr kumimoji="0" lang="en-GB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tiva</a:t>
              </a:r>
              <a:r>
                <a:rPr kumimoji="0" lang="cs-CZ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ci</a:t>
              </a: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T-buněk</a:t>
              </a: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</a:t>
              </a: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GB" sz="11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lym</a:t>
              </a:r>
              <a:r>
                <a:rPr kumimoji="0" lang="cs-CZ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fatické uzlině</a:t>
              </a:r>
              <a:r>
                <a:rPr kumimoji="0" lang="en-GB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(via B7.1)</a:t>
              </a:r>
            </a:p>
          </p:txBody>
        </p:sp>
        <p:sp>
          <p:nvSpPr>
            <p:cNvPr id="164" name="Rounded Rectangle 163"/>
            <p:cNvSpPr/>
            <p:nvPr/>
          </p:nvSpPr>
          <p:spPr>
            <a:xfrm>
              <a:off x="3741214" y="4219423"/>
              <a:ext cx="1688444" cy="1572676"/>
            </a:xfrm>
            <a:prstGeom prst="roundRect">
              <a:avLst>
                <a:gd name="adj" fmla="val 10696"/>
              </a:avLst>
            </a:prstGeom>
            <a:noFill/>
            <a:ln w="19050" cmpd="sng">
              <a:solidFill>
                <a:srgbClr val="3C4F9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65" name="Multiply 164"/>
          <p:cNvSpPr/>
          <p:nvPr/>
        </p:nvSpPr>
        <p:spPr>
          <a:xfrm>
            <a:off x="4446973" y="1916707"/>
            <a:ext cx="701639" cy="710015"/>
          </a:xfrm>
          <a:prstGeom prst="mathMultiply">
            <a:avLst/>
          </a:prstGeom>
          <a:solidFill>
            <a:srgbClr val="CC0000"/>
          </a:solidFill>
          <a:ln w="12700">
            <a:noFill/>
          </a:ln>
          <a:effectLst>
            <a:outerShdw blurRad="44450" dist="127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ago" panose="020B0500060000020004" pitchFamily="34" charset="0"/>
              <a:ea typeface="+mn-ea"/>
              <a:cs typeface="Arial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331709" y="3565187"/>
            <a:ext cx="3102855" cy="1486412"/>
            <a:chOff x="3741214" y="4234232"/>
            <a:chExt cx="1688445" cy="1576745"/>
          </a:xfrm>
        </p:grpSpPr>
        <p:sp>
          <p:nvSpPr>
            <p:cNvPr id="47" name="Round Same Side Corner Rectangle 46"/>
            <p:cNvSpPr/>
            <p:nvPr/>
          </p:nvSpPr>
          <p:spPr>
            <a:xfrm>
              <a:off x="3741215" y="4234232"/>
              <a:ext cx="1688444" cy="636748"/>
            </a:xfrm>
            <a:prstGeom prst="round2SameRect">
              <a:avLst>
                <a:gd name="adj1" fmla="val 24916"/>
                <a:gd name="adj2" fmla="val 0"/>
              </a:avLst>
            </a:prstGeom>
            <a:solidFill>
              <a:srgbClr val="DEDEDE"/>
            </a:solidFill>
            <a:ln w="19050">
              <a:solidFill>
                <a:srgbClr val="BADAFE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72000" rIns="72000" anchor="ctr">
              <a:no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Chemoterapií indukovaná imunogenní buněčná smrt může vyvolat uvolnění nádorových antigenů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741214" y="4238301"/>
              <a:ext cx="1688444" cy="1572676"/>
            </a:xfrm>
            <a:prstGeom prst="roundRect">
              <a:avLst>
                <a:gd name="adj" fmla="val 10696"/>
              </a:avLst>
            </a:prstGeom>
            <a:noFill/>
            <a:ln w="19050" cmpd="sng">
              <a:solidFill>
                <a:srgbClr val="BADA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3285" y="5000985"/>
            <a:ext cx="3909095" cy="1180025"/>
            <a:chOff x="348996" y="3750737"/>
            <a:chExt cx="2931821" cy="885019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2842580" y="3750737"/>
              <a:ext cx="0" cy="221468"/>
            </a:xfrm>
            <a:prstGeom prst="line">
              <a:avLst/>
            </a:prstGeom>
            <a:ln w="22225" cap="sq">
              <a:solidFill>
                <a:schemeClr val="accent6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/>
            <p:cNvSpPr>
              <a:spLocks/>
            </p:cNvSpPr>
            <p:nvPr/>
          </p:nvSpPr>
          <p:spPr>
            <a:xfrm>
              <a:off x="348996" y="3914655"/>
              <a:ext cx="2931821" cy="721101"/>
            </a:xfrm>
            <a:prstGeom prst="roundRect">
              <a:avLst/>
            </a:prstGeom>
            <a:solidFill>
              <a:schemeClr val="accent6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04" tIns="60904" rIns="60904" bIns="609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67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Obnovení</a:t>
              </a:r>
              <a:r>
                <a:rPr kumimoji="0" lang="en-GB" sz="1467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GB" sz="1467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tumor</a:t>
              </a:r>
              <a:r>
                <a:rPr kumimoji="0" lang="en-GB" sz="1467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-specific</a:t>
              </a:r>
              <a:r>
                <a:rPr kumimoji="0" lang="cs-CZ" sz="1467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ké</a:t>
              </a:r>
              <a:r>
                <a:rPr kumimoji="0" lang="en-GB" sz="1467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T-</a:t>
              </a:r>
              <a:r>
                <a:rPr kumimoji="0" lang="cs-CZ" sz="1467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buněčné</a:t>
              </a:r>
              <a:r>
                <a:rPr kumimoji="0" lang="en-GB" sz="1467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GB" sz="1467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imunity</a:t>
              </a:r>
              <a:r>
                <a:rPr kumimoji="0" lang="en-GB" sz="1467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cs-CZ" sz="1467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pomoci inhibice</a:t>
              </a:r>
              <a:r>
                <a:rPr kumimoji="0" lang="en-GB" sz="1467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GB" sz="1467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PD-L1 </a:t>
              </a:r>
              <a:r>
                <a:rPr kumimoji="0" lang="cs-CZ" sz="1467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může vést k prohloubení a delšímu trvání odpovědi</a:t>
              </a:r>
              <a:r>
                <a:rPr kumimoji="0" lang="en-GB" sz="1467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GB" sz="1467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ve</a:t>
              </a:r>
              <a:r>
                <a:rPr kumimoji="0" lang="cs-CZ" sz="1467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srovnání se samotnou</a:t>
              </a:r>
              <a:r>
                <a:rPr kumimoji="0" lang="en-GB" sz="1467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GB" sz="1467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chemoterap</a:t>
              </a:r>
              <a:r>
                <a:rPr kumimoji="0" lang="cs-CZ" sz="1467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ií</a:t>
              </a:r>
              <a:endParaRPr kumimoji="0" lang="en-GB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9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Zdůvodnění k</a:t>
            </a:r>
            <a:r>
              <a:rPr lang="en-GB" dirty="0" err="1" smtClean="0"/>
              <a:t>ombin</a:t>
            </a:r>
            <a:r>
              <a:rPr lang="cs-CZ" dirty="0" err="1" smtClean="0"/>
              <a:t>ace</a:t>
            </a:r>
            <a:r>
              <a:rPr lang="en-GB" dirty="0" smtClean="0"/>
              <a:t> </a:t>
            </a:r>
            <a:r>
              <a:rPr lang="en-GB" dirty="0"/>
              <a:t>TECENTRIQ </a:t>
            </a:r>
            <a:r>
              <a:rPr lang="cs-CZ" dirty="0" smtClean="0"/>
              <a:t>s</a:t>
            </a:r>
            <a:r>
              <a:rPr lang="en-GB" dirty="0" smtClean="0"/>
              <a:t> nab-pa</a:t>
            </a:r>
            <a:r>
              <a:rPr lang="cs-CZ" dirty="0" smtClean="0"/>
              <a:t>k</a:t>
            </a:r>
            <a:r>
              <a:rPr lang="en-GB" dirty="0" err="1" smtClean="0"/>
              <a:t>litaxel</a:t>
            </a:r>
            <a:r>
              <a:rPr lang="cs-CZ" dirty="0" err="1" smtClean="0"/>
              <a:t>em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versus </a:t>
            </a:r>
            <a:r>
              <a:rPr lang="en-GB" dirty="0" smtClean="0"/>
              <a:t>pa</a:t>
            </a:r>
            <a:r>
              <a:rPr lang="cs-CZ" dirty="0" smtClean="0"/>
              <a:t>k</a:t>
            </a:r>
            <a:r>
              <a:rPr lang="en-GB" dirty="0" err="1" smtClean="0"/>
              <a:t>litaxel</a:t>
            </a:r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5127079" y="1868023"/>
            <a:ext cx="739251" cy="3937700"/>
            <a:chOff x="4294525" y="970540"/>
            <a:chExt cx="554951" cy="2956010"/>
          </a:xfrm>
          <a:solidFill>
            <a:schemeClr val="tx1"/>
          </a:solidFill>
        </p:grpSpPr>
        <p:cxnSp>
          <p:nvCxnSpPr>
            <p:cNvPr id="34" name="Straight Connector 33"/>
            <p:cNvCxnSpPr>
              <a:endCxn id="47" idx="4"/>
            </p:cNvCxnSpPr>
            <p:nvPr/>
          </p:nvCxnSpPr>
          <p:spPr>
            <a:xfrm>
              <a:off x="4572000" y="1023938"/>
              <a:ext cx="1" cy="2902612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4294525" y="970540"/>
              <a:ext cx="554951" cy="554951"/>
              <a:chOff x="-159663" y="1832389"/>
              <a:chExt cx="554951" cy="554951"/>
            </a:xfrm>
            <a:grpFill/>
          </p:grpSpPr>
          <p:sp>
            <p:nvSpPr>
              <p:cNvPr id="61" name="Oval 60"/>
              <p:cNvSpPr/>
              <p:nvPr/>
            </p:nvSpPr>
            <p:spPr>
              <a:xfrm>
                <a:off x="-159663" y="1832389"/>
                <a:ext cx="554951" cy="554951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356" tIns="45677" rIns="91356" bIns="456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80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grpSp>
            <p:nvGrpSpPr>
              <p:cNvPr id="62" name="Group 12"/>
              <p:cNvGrpSpPr>
                <a:grpSpLocks noChangeAspect="1"/>
              </p:cNvGrpSpPr>
              <p:nvPr/>
            </p:nvGrpSpPr>
            <p:grpSpPr bwMode="auto">
              <a:xfrm>
                <a:off x="-23034" y="1968730"/>
                <a:ext cx="286940" cy="285750"/>
                <a:chOff x="346" y="1967"/>
                <a:chExt cx="241" cy="240"/>
              </a:xfrm>
              <a:grpFill/>
            </p:grpSpPr>
            <p:sp>
              <p:nvSpPr>
                <p:cNvPr id="63" name="Oval 13"/>
                <p:cNvSpPr>
                  <a:spLocks noChangeArrowheads="1"/>
                </p:cNvSpPr>
                <p:nvPr/>
              </p:nvSpPr>
              <p:spPr bwMode="auto">
                <a:xfrm>
                  <a:off x="346" y="1967"/>
                  <a:ext cx="241" cy="240"/>
                </a:xfrm>
                <a:prstGeom prst="ellipse">
                  <a:avLst/>
                </a:prstGeom>
                <a:grpFill/>
                <a:ln w="19050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356" tIns="45677" rIns="91356" bIns="4567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07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9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64" name="Line 14"/>
                <p:cNvSpPr>
                  <a:spLocks noChangeShapeType="1"/>
                </p:cNvSpPr>
                <p:nvPr/>
              </p:nvSpPr>
              <p:spPr bwMode="auto">
                <a:xfrm>
                  <a:off x="422" y="2085"/>
                  <a:ext cx="89" cy="0"/>
                </a:xfrm>
                <a:prstGeom prst="line">
                  <a:avLst/>
                </a:prstGeom>
                <a:grpFill/>
                <a:ln w="19050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356" tIns="45677" rIns="91356" bIns="4567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07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9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  <p:sp>
              <p:nvSpPr>
                <p:cNvPr id="65" name="Line 15"/>
                <p:cNvSpPr>
                  <a:spLocks noChangeShapeType="1"/>
                </p:cNvSpPr>
                <p:nvPr/>
              </p:nvSpPr>
              <p:spPr bwMode="auto">
                <a:xfrm>
                  <a:off x="465" y="2042"/>
                  <a:ext cx="0" cy="90"/>
                </a:xfrm>
                <a:prstGeom prst="line">
                  <a:avLst/>
                </a:prstGeom>
                <a:grpFill/>
                <a:ln w="19050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356" tIns="45677" rIns="91356" bIns="45677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072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59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4294525" y="2571246"/>
              <a:ext cx="554951" cy="554951"/>
              <a:chOff x="-159663" y="3333058"/>
              <a:chExt cx="554951" cy="554951"/>
            </a:xfrm>
            <a:grpFill/>
          </p:grpSpPr>
          <p:sp>
            <p:nvSpPr>
              <p:cNvPr id="59" name="Oval 58"/>
              <p:cNvSpPr/>
              <p:nvPr/>
            </p:nvSpPr>
            <p:spPr>
              <a:xfrm>
                <a:off x="-159663" y="3333058"/>
                <a:ext cx="554951" cy="554951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356" tIns="45677" rIns="91356" bIns="456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80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0" name="Down Arrow 59"/>
              <p:cNvSpPr/>
              <p:nvPr/>
            </p:nvSpPr>
            <p:spPr>
              <a:xfrm>
                <a:off x="31962" y="3465752"/>
                <a:ext cx="168574" cy="295747"/>
              </a:xfrm>
              <a:prstGeom prst="downArrow">
                <a:avLst/>
              </a:prstGeom>
              <a:grpFill/>
              <a:ln w="12700">
                <a:solidFill>
                  <a:srgbClr val="FFFFFF"/>
                </a:solidFill>
              </a:ln>
            </p:spPr>
            <p:txBody>
              <a:bodyPr vert="horz" wrap="square" lIns="91356" tIns="45677" rIns="91356" bIns="45677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12180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294525" y="1770893"/>
              <a:ext cx="554951" cy="554951"/>
              <a:chOff x="-159663" y="2540192"/>
              <a:chExt cx="554951" cy="554951"/>
            </a:xfrm>
            <a:grpFill/>
          </p:grpSpPr>
          <p:sp>
            <p:nvSpPr>
              <p:cNvPr id="51" name="Oval 50"/>
              <p:cNvSpPr/>
              <p:nvPr/>
            </p:nvSpPr>
            <p:spPr>
              <a:xfrm>
                <a:off x="-159663" y="2540192"/>
                <a:ext cx="554951" cy="554951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356" tIns="45677" rIns="91356" bIns="456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80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>
                <a:off x="-38275" y="2707157"/>
                <a:ext cx="349450" cy="217280"/>
              </a:xfrm>
              <a:custGeom>
                <a:avLst/>
                <a:gdLst>
                  <a:gd name="T0" fmla="*/ 0 w 349"/>
                  <a:gd name="T1" fmla="*/ 125 h 217"/>
                  <a:gd name="T2" fmla="*/ 94 w 349"/>
                  <a:gd name="T3" fmla="*/ 125 h 217"/>
                  <a:gd name="T4" fmla="*/ 106 w 349"/>
                  <a:gd name="T5" fmla="*/ 104 h 217"/>
                  <a:gd name="T6" fmla="*/ 121 w 349"/>
                  <a:gd name="T7" fmla="*/ 145 h 217"/>
                  <a:gd name="T8" fmla="*/ 150 w 349"/>
                  <a:gd name="T9" fmla="*/ 0 h 217"/>
                  <a:gd name="T10" fmla="*/ 178 w 349"/>
                  <a:gd name="T11" fmla="*/ 217 h 217"/>
                  <a:gd name="T12" fmla="*/ 203 w 349"/>
                  <a:gd name="T13" fmla="*/ 125 h 217"/>
                  <a:gd name="T14" fmla="*/ 222 w 349"/>
                  <a:gd name="T15" fmla="*/ 125 h 217"/>
                  <a:gd name="T16" fmla="*/ 234 w 349"/>
                  <a:gd name="T17" fmla="*/ 96 h 217"/>
                  <a:gd name="T18" fmla="*/ 246 w 349"/>
                  <a:gd name="T19" fmla="*/ 152 h 217"/>
                  <a:gd name="T20" fmla="*/ 260 w 349"/>
                  <a:gd name="T21" fmla="*/ 125 h 217"/>
                  <a:gd name="T22" fmla="*/ 349 w 349"/>
                  <a:gd name="T23" fmla="*/ 125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9" h="217">
                    <a:moveTo>
                      <a:pt x="0" y="125"/>
                    </a:moveTo>
                    <a:lnTo>
                      <a:pt x="94" y="125"/>
                    </a:lnTo>
                    <a:lnTo>
                      <a:pt x="106" y="104"/>
                    </a:lnTo>
                    <a:lnTo>
                      <a:pt x="121" y="145"/>
                    </a:lnTo>
                    <a:lnTo>
                      <a:pt x="150" y="0"/>
                    </a:lnTo>
                    <a:lnTo>
                      <a:pt x="178" y="217"/>
                    </a:lnTo>
                    <a:lnTo>
                      <a:pt x="203" y="125"/>
                    </a:lnTo>
                    <a:lnTo>
                      <a:pt x="222" y="125"/>
                    </a:lnTo>
                    <a:lnTo>
                      <a:pt x="234" y="96"/>
                    </a:lnTo>
                    <a:lnTo>
                      <a:pt x="246" y="152"/>
                    </a:lnTo>
                    <a:lnTo>
                      <a:pt x="260" y="125"/>
                    </a:lnTo>
                    <a:lnTo>
                      <a:pt x="349" y="125"/>
                    </a:lnTo>
                  </a:path>
                </a:pathLst>
              </a:custGeom>
              <a:grpFill/>
              <a:ln w="1270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356" tIns="45677" rIns="91356" bIns="4567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0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 flipV="1">
                <a:off x="115652" y="2596885"/>
                <a:ext cx="0" cy="53579"/>
              </a:xfrm>
              <a:prstGeom prst="line">
                <a:avLst/>
              </a:prstGeom>
              <a:grp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356" tIns="45677" rIns="91356" bIns="4567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0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 flipV="1">
                <a:off x="150181" y="2613555"/>
                <a:ext cx="36910" cy="36910"/>
              </a:xfrm>
              <a:prstGeom prst="line">
                <a:avLst/>
              </a:prstGeom>
              <a:grp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356" tIns="45677" rIns="91356" bIns="4567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0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 flipH="1" flipV="1">
                <a:off x="45406" y="2613555"/>
                <a:ext cx="36910" cy="36910"/>
              </a:xfrm>
              <a:prstGeom prst="line">
                <a:avLst/>
              </a:prstGeom>
              <a:grp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356" tIns="45677" rIns="91356" bIns="4567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0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6" name="Line 53"/>
              <p:cNvSpPr>
                <a:spLocks noChangeShapeType="1"/>
              </p:cNvSpPr>
              <p:nvPr/>
            </p:nvSpPr>
            <p:spPr bwMode="auto">
              <a:xfrm>
                <a:off x="115652" y="2981338"/>
                <a:ext cx="0" cy="54769"/>
              </a:xfrm>
              <a:prstGeom prst="line">
                <a:avLst/>
              </a:prstGeom>
              <a:grp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356" tIns="45677" rIns="91356" bIns="4567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0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7" name="Line 54"/>
              <p:cNvSpPr>
                <a:spLocks noChangeShapeType="1"/>
              </p:cNvSpPr>
              <p:nvPr/>
            </p:nvSpPr>
            <p:spPr bwMode="auto">
              <a:xfrm flipH="1">
                <a:off x="45406" y="2981338"/>
                <a:ext cx="36910" cy="38100"/>
              </a:xfrm>
              <a:prstGeom prst="line">
                <a:avLst/>
              </a:prstGeom>
              <a:grp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356" tIns="45677" rIns="91356" bIns="4567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0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>
                <a:off x="150181" y="2981338"/>
                <a:ext cx="36910" cy="38100"/>
              </a:xfrm>
              <a:prstGeom prst="line">
                <a:avLst/>
              </a:prstGeom>
              <a:grpFill/>
              <a:ln w="142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356" tIns="45677" rIns="91356" bIns="4567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0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294525" y="3371599"/>
              <a:ext cx="554951" cy="554951"/>
              <a:chOff x="-159663" y="4040862"/>
              <a:chExt cx="554951" cy="554951"/>
            </a:xfrm>
            <a:grpFill/>
          </p:grpSpPr>
          <p:sp>
            <p:nvSpPr>
              <p:cNvPr id="47" name="Oval 46"/>
              <p:cNvSpPr/>
              <p:nvPr/>
            </p:nvSpPr>
            <p:spPr>
              <a:xfrm>
                <a:off x="-159663" y="4040862"/>
                <a:ext cx="554951" cy="554951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356" tIns="45677" rIns="91356" bIns="4567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80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97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8" name="Freeform 60"/>
              <p:cNvSpPr>
                <a:spLocks noEditPoints="1"/>
              </p:cNvSpPr>
              <p:nvPr/>
            </p:nvSpPr>
            <p:spPr bwMode="auto">
              <a:xfrm>
                <a:off x="-40894" y="4158835"/>
                <a:ext cx="323851" cy="289322"/>
              </a:xfrm>
              <a:custGeom>
                <a:avLst/>
                <a:gdLst>
                  <a:gd name="T0" fmla="*/ 116 w 533"/>
                  <a:gd name="T1" fmla="*/ 316 h 474"/>
                  <a:gd name="T2" fmla="*/ 228 w 533"/>
                  <a:gd name="T3" fmla="*/ 318 h 474"/>
                  <a:gd name="T4" fmla="*/ 256 w 533"/>
                  <a:gd name="T5" fmla="*/ 311 h 474"/>
                  <a:gd name="T6" fmla="*/ 224 w 533"/>
                  <a:gd name="T7" fmla="*/ 240 h 474"/>
                  <a:gd name="T8" fmla="*/ 141 w 533"/>
                  <a:gd name="T9" fmla="*/ 183 h 474"/>
                  <a:gd name="T10" fmla="*/ 208 w 533"/>
                  <a:gd name="T11" fmla="*/ 253 h 474"/>
                  <a:gd name="T12" fmla="*/ 156 w 533"/>
                  <a:gd name="T13" fmla="*/ 254 h 474"/>
                  <a:gd name="T14" fmla="*/ 83 w 533"/>
                  <a:gd name="T15" fmla="*/ 134 h 474"/>
                  <a:gd name="T16" fmla="*/ 100 w 533"/>
                  <a:gd name="T17" fmla="*/ 99 h 474"/>
                  <a:gd name="T18" fmla="*/ 144 w 533"/>
                  <a:gd name="T19" fmla="*/ 140 h 474"/>
                  <a:gd name="T20" fmla="*/ 201 w 533"/>
                  <a:gd name="T21" fmla="*/ 145 h 474"/>
                  <a:gd name="T22" fmla="*/ 238 w 533"/>
                  <a:gd name="T23" fmla="*/ 211 h 474"/>
                  <a:gd name="T24" fmla="*/ 245 w 533"/>
                  <a:gd name="T25" fmla="*/ 226 h 474"/>
                  <a:gd name="T26" fmla="*/ 258 w 533"/>
                  <a:gd name="T27" fmla="*/ 201 h 474"/>
                  <a:gd name="T28" fmla="*/ 249 w 533"/>
                  <a:gd name="T29" fmla="*/ 160 h 474"/>
                  <a:gd name="T30" fmla="*/ 296 w 533"/>
                  <a:gd name="T31" fmla="*/ 78 h 474"/>
                  <a:gd name="T32" fmla="*/ 379 w 533"/>
                  <a:gd name="T33" fmla="*/ 58 h 474"/>
                  <a:gd name="T34" fmla="*/ 451 w 533"/>
                  <a:gd name="T35" fmla="*/ 4 h 474"/>
                  <a:gd name="T36" fmla="*/ 461 w 533"/>
                  <a:gd name="T37" fmla="*/ 6 h 474"/>
                  <a:gd name="T38" fmla="*/ 428 w 533"/>
                  <a:gd name="T39" fmla="*/ 192 h 474"/>
                  <a:gd name="T40" fmla="*/ 303 w 533"/>
                  <a:gd name="T41" fmla="*/ 230 h 474"/>
                  <a:gd name="T42" fmla="*/ 308 w 533"/>
                  <a:gd name="T43" fmla="*/ 208 h 474"/>
                  <a:gd name="T44" fmla="*/ 397 w 533"/>
                  <a:gd name="T45" fmla="*/ 140 h 474"/>
                  <a:gd name="T46" fmla="*/ 400 w 533"/>
                  <a:gd name="T47" fmla="*/ 137 h 474"/>
                  <a:gd name="T48" fmla="*/ 346 w 533"/>
                  <a:gd name="T49" fmla="*/ 160 h 474"/>
                  <a:gd name="T50" fmla="*/ 270 w 533"/>
                  <a:gd name="T51" fmla="*/ 239 h 474"/>
                  <a:gd name="T52" fmla="*/ 296 w 533"/>
                  <a:gd name="T53" fmla="*/ 319 h 474"/>
                  <a:gd name="T54" fmla="*/ 352 w 533"/>
                  <a:gd name="T55" fmla="*/ 321 h 474"/>
                  <a:gd name="T56" fmla="*/ 354 w 533"/>
                  <a:gd name="T57" fmla="*/ 372 h 474"/>
                  <a:gd name="T58" fmla="*/ 239 w 533"/>
                  <a:gd name="T59" fmla="*/ 384 h 474"/>
                  <a:gd name="T60" fmla="*/ 232 w 533"/>
                  <a:gd name="T61" fmla="*/ 391 h 474"/>
                  <a:gd name="T62" fmla="*/ 269 w 533"/>
                  <a:gd name="T63" fmla="*/ 396 h 474"/>
                  <a:gd name="T64" fmla="*/ 383 w 533"/>
                  <a:gd name="T65" fmla="*/ 382 h 474"/>
                  <a:gd name="T66" fmla="*/ 457 w 533"/>
                  <a:gd name="T67" fmla="*/ 339 h 474"/>
                  <a:gd name="T68" fmla="*/ 516 w 533"/>
                  <a:gd name="T69" fmla="*/ 315 h 474"/>
                  <a:gd name="T70" fmla="*/ 529 w 533"/>
                  <a:gd name="T71" fmla="*/ 344 h 474"/>
                  <a:gd name="T72" fmla="*/ 419 w 533"/>
                  <a:gd name="T73" fmla="*/ 418 h 474"/>
                  <a:gd name="T74" fmla="*/ 324 w 533"/>
                  <a:gd name="T75" fmla="*/ 463 h 474"/>
                  <a:gd name="T76" fmla="*/ 235 w 533"/>
                  <a:gd name="T77" fmla="*/ 460 h 474"/>
                  <a:gd name="T78" fmla="*/ 105 w 533"/>
                  <a:gd name="T79" fmla="*/ 454 h 474"/>
                  <a:gd name="T80" fmla="*/ 81 w 533"/>
                  <a:gd name="T81" fmla="*/ 469 h 474"/>
                  <a:gd name="T82" fmla="*/ 8 w 533"/>
                  <a:gd name="T83" fmla="*/ 446 h 474"/>
                  <a:gd name="T84" fmla="*/ 1 w 533"/>
                  <a:gd name="T85" fmla="*/ 344 h 474"/>
                  <a:gd name="T86" fmla="*/ 70 w 533"/>
                  <a:gd name="T87" fmla="*/ 312 h 474"/>
                  <a:gd name="T88" fmla="*/ 55 w 533"/>
                  <a:gd name="T89" fmla="*/ 448 h 474"/>
                  <a:gd name="T90" fmla="*/ 55 w 533"/>
                  <a:gd name="T91" fmla="*/ 417 h 474"/>
                  <a:gd name="T92" fmla="*/ 55 w 533"/>
                  <a:gd name="T93" fmla="*/ 448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474">
                    <a:moveTo>
                      <a:pt x="96" y="324"/>
                    </a:moveTo>
                    <a:cubicBezTo>
                      <a:pt x="103" y="321"/>
                      <a:pt x="109" y="318"/>
                      <a:pt x="116" y="316"/>
                    </a:cubicBezTo>
                    <a:cubicBezTo>
                      <a:pt x="139" y="307"/>
                      <a:pt x="163" y="305"/>
                      <a:pt x="187" y="309"/>
                    </a:cubicBezTo>
                    <a:cubicBezTo>
                      <a:pt x="201" y="310"/>
                      <a:pt x="214" y="314"/>
                      <a:pt x="228" y="318"/>
                    </a:cubicBezTo>
                    <a:cubicBezTo>
                      <a:pt x="239" y="320"/>
                      <a:pt x="250" y="320"/>
                      <a:pt x="262" y="320"/>
                    </a:cubicBezTo>
                    <a:cubicBezTo>
                      <a:pt x="260" y="317"/>
                      <a:pt x="258" y="314"/>
                      <a:pt x="256" y="311"/>
                    </a:cubicBezTo>
                    <a:cubicBezTo>
                      <a:pt x="250" y="301"/>
                      <a:pt x="246" y="290"/>
                      <a:pt x="244" y="279"/>
                    </a:cubicBezTo>
                    <a:cubicBezTo>
                      <a:pt x="240" y="265"/>
                      <a:pt x="233" y="252"/>
                      <a:pt x="224" y="240"/>
                    </a:cubicBezTo>
                    <a:cubicBezTo>
                      <a:pt x="207" y="217"/>
                      <a:pt x="185" y="200"/>
                      <a:pt x="159" y="189"/>
                    </a:cubicBezTo>
                    <a:cubicBezTo>
                      <a:pt x="153" y="186"/>
                      <a:pt x="147" y="185"/>
                      <a:pt x="141" y="183"/>
                    </a:cubicBezTo>
                    <a:cubicBezTo>
                      <a:pt x="140" y="183"/>
                      <a:pt x="140" y="183"/>
                      <a:pt x="139" y="183"/>
                    </a:cubicBezTo>
                    <a:cubicBezTo>
                      <a:pt x="164" y="204"/>
                      <a:pt x="191" y="224"/>
                      <a:pt x="208" y="253"/>
                    </a:cubicBezTo>
                    <a:cubicBezTo>
                      <a:pt x="204" y="256"/>
                      <a:pt x="199" y="258"/>
                      <a:pt x="194" y="259"/>
                    </a:cubicBezTo>
                    <a:cubicBezTo>
                      <a:pt x="181" y="261"/>
                      <a:pt x="168" y="259"/>
                      <a:pt x="156" y="254"/>
                    </a:cubicBezTo>
                    <a:cubicBezTo>
                      <a:pt x="123" y="240"/>
                      <a:pt x="101" y="215"/>
                      <a:pt x="90" y="181"/>
                    </a:cubicBezTo>
                    <a:cubicBezTo>
                      <a:pt x="85" y="166"/>
                      <a:pt x="82" y="150"/>
                      <a:pt x="83" y="134"/>
                    </a:cubicBezTo>
                    <a:cubicBezTo>
                      <a:pt x="84" y="123"/>
                      <a:pt x="87" y="111"/>
                      <a:pt x="92" y="100"/>
                    </a:cubicBezTo>
                    <a:cubicBezTo>
                      <a:pt x="94" y="96"/>
                      <a:pt x="97" y="95"/>
                      <a:pt x="100" y="99"/>
                    </a:cubicBezTo>
                    <a:cubicBezTo>
                      <a:pt x="102" y="101"/>
                      <a:pt x="102" y="103"/>
                      <a:pt x="103" y="105"/>
                    </a:cubicBezTo>
                    <a:cubicBezTo>
                      <a:pt x="112" y="122"/>
                      <a:pt x="125" y="134"/>
                      <a:pt x="144" y="140"/>
                    </a:cubicBezTo>
                    <a:cubicBezTo>
                      <a:pt x="153" y="143"/>
                      <a:pt x="163" y="143"/>
                      <a:pt x="172" y="143"/>
                    </a:cubicBezTo>
                    <a:cubicBezTo>
                      <a:pt x="182" y="143"/>
                      <a:pt x="191" y="142"/>
                      <a:pt x="201" y="145"/>
                    </a:cubicBezTo>
                    <a:cubicBezTo>
                      <a:pt x="221" y="151"/>
                      <a:pt x="237" y="171"/>
                      <a:pt x="239" y="192"/>
                    </a:cubicBezTo>
                    <a:cubicBezTo>
                      <a:pt x="240" y="198"/>
                      <a:pt x="239" y="205"/>
                      <a:pt x="238" y="211"/>
                    </a:cubicBezTo>
                    <a:cubicBezTo>
                      <a:pt x="237" y="215"/>
                      <a:pt x="238" y="217"/>
                      <a:pt x="240" y="220"/>
                    </a:cubicBezTo>
                    <a:cubicBezTo>
                      <a:pt x="242" y="222"/>
                      <a:pt x="243" y="224"/>
                      <a:pt x="245" y="226"/>
                    </a:cubicBezTo>
                    <a:cubicBezTo>
                      <a:pt x="246" y="225"/>
                      <a:pt x="246" y="224"/>
                      <a:pt x="246" y="224"/>
                    </a:cubicBezTo>
                    <a:cubicBezTo>
                      <a:pt x="249" y="216"/>
                      <a:pt x="253" y="208"/>
                      <a:pt x="258" y="201"/>
                    </a:cubicBezTo>
                    <a:cubicBezTo>
                      <a:pt x="262" y="196"/>
                      <a:pt x="261" y="191"/>
                      <a:pt x="258" y="185"/>
                    </a:cubicBezTo>
                    <a:cubicBezTo>
                      <a:pt x="254" y="178"/>
                      <a:pt x="251" y="169"/>
                      <a:pt x="249" y="160"/>
                    </a:cubicBezTo>
                    <a:cubicBezTo>
                      <a:pt x="247" y="146"/>
                      <a:pt x="249" y="132"/>
                      <a:pt x="256" y="118"/>
                    </a:cubicBezTo>
                    <a:cubicBezTo>
                      <a:pt x="264" y="100"/>
                      <a:pt x="279" y="87"/>
                      <a:pt x="296" y="78"/>
                    </a:cubicBezTo>
                    <a:cubicBezTo>
                      <a:pt x="309" y="71"/>
                      <a:pt x="323" y="67"/>
                      <a:pt x="338" y="65"/>
                    </a:cubicBezTo>
                    <a:cubicBezTo>
                      <a:pt x="352" y="62"/>
                      <a:pt x="366" y="61"/>
                      <a:pt x="379" y="58"/>
                    </a:cubicBezTo>
                    <a:cubicBezTo>
                      <a:pt x="408" y="52"/>
                      <a:pt x="430" y="35"/>
                      <a:pt x="446" y="11"/>
                    </a:cubicBezTo>
                    <a:cubicBezTo>
                      <a:pt x="448" y="9"/>
                      <a:pt x="449" y="6"/>
                      <a:pt x="451" y="4"/>
                    </a:cubicBezTo>
                    <a:cubicBezTo>
                      <a:pt x="452" y="2"/>
                      <a:pt x="454" y="0"/>
                      <a:pt x="456" y="1"/>
                    </a:cubicBezTo>
                    <a:cubicBezTo>
                      <a:pt x="459" y="1"/>
                      <a:pt x="460" y="3"/>
                      <a:pt x="461" y="6"/>
                    </a:cubicBezTo>
                    <a:cubicBezTo>
                      <a:pt x="470" y="28"/>
                      <a:pt x="473" y="51"/>
                      <a:pt x="472" y="75"/>
                    </a:cubicBezTo>
                    <a:cubicBezTo>
                      <a:pt x="471" y="119"/>
                      <a:pt x="456" y="158"/>
                      <a:pt x="428" y="192"/>
                    </a:cubicBezTo>
                    <a:cubicBezTo>
                      <a:pt x="410" y="215"/>
                      <a:pt x="386" y="230"/>
                      <a:pt x="357" y="236"/>
                    </a:cubicBezTo>
                    <a:cubicBezTo>
                      <a:pt x="339" y="241"/>
                      <a:pt x="321" y="239"/>
                      <a:pt x="303" y="230"/>
                    </a:cubicBezTo>
                    <a:cubicBezTo>
                      <a:pt x="301" y="229"/>
                      <a:pt x="299" y="228"/>
                      <a:pt x="296" y="227"/>
                    </a:cubicBezTo>
                    <a:cubicBezTo>
                      <a:pt x="301" y="221"/>
                      <a:pt x="304" y="214"/>
                      <a:pt x="308" y="208"/>
                    </a:cubicBezTo>
                    <a:cubicBezTo>
                      <a:pt x="318" y="193"/>
                      <a:pt x="332" y="182"/>
                      <a:pt x="346" y="172"/>
                    </a:cubicBezTo>
                    <a:cubicBezTo>
                      <a:pt x="363" y="160"/>
                      <a:pt x="380" y="150"/>
                      <a:pt x="397" y="140"/>
                    </a:cubicBezTo>
                    <a:cubicBezTo>
                      <a:pt x="397" y="140"/>
                      <a:pt x="398" y="140"/>
                      <a:pt x="398" y="140"/>
                    </a:cubicBezTo>
                    <a:cubicBezTo>
                      <a:pt x="399" y="139"/>
                      <a:pt x="399" y="138"/>
                      <a:pt x="400" y="137"/>
                    </a:cubicBezTo>
                    <a:cubicBezTo>
                      <a:pt x="399" y="137"/>
                      <a:pt x="398" y="137"/>
                      <a:pt x="397" y="137"/>
                    </a:cubicBezTo>
                    <a:cubicBezTo>
                      <a:pt x="379" y="143"/>
                      <a:pt x="362" y="151"/>
                      <a:pt x="346" y="160"/>
                    </a:cubicBezTo>
                    <a:cubicBezTo>
                      <a:pt x="333" y="167"/>
                      <a:pt x="320" y="174"/>
                      <a:pt x="308" y="184"/>
                    </a:cubicBezTo>
                    <a:cubicBezTo>
                      <a:pt x="291" y="199"/>
                      <a:pt x="278" y="217"/>
                      <a:pt x="270" y="239"/>
                    </a:cubicBezTo>
                    <a:cubicBezTo>
                      <a:pt x="262" y="263"/>
                      <a:pt x="267" y="285"/>
                      <a:pt x="283" y="305"/>
                    </a:cubicBezTo>
                    <a:cubicBezTo>
                      <a:pt x="287" y="310"/>
                      <a:pt x="291" y="314"/>
                      <a:pt x="296" y="319"/>
                    </a:cubicBezTo>
                    <a:cubicBezTo>
                      <a:pt x="296" y="320"/>
                      <a:pt x="298" y="320"/>
                      <a:pt x="299" y="320"/>
                    </a:cubicBezTo>
                    <a:cubicBezTo>
                      <a:pt x="316" y="320"/>
                      <a:pt x="334" y="320"/>
                      <a:pt x="352" y="321"/>
                    </a:cubicBezTo>
                    <a:cubicBezTo>
                      <a:pt x="366" y="321"/>
                      <a:pt x="377" y="332"/>
                      <a:pt x="378" y="346"/>
                    </a:cubicBezTo>
                    <a:cubicBezTo>
                      <a:pt x="378" y="360"/>
                      <a:pt x="368" y="371"/>
                      <a:pt x="354" y="372"/>
                    </a:cubicBezTo>
                    <a:cubicBezTo>
                      <a:pt x="330" y="375"/>
                      <a:pt x="306" y="377"/>
                      <a:pt x="282" y="379"/>
                    </a:cubicBezTo>
                    <a:cubicBezTo>
                      <a:pt x="268" y="381"/>
                      <a:pt x="254" y="382"/>
                      <a:pt x="239" y="384"/>
                    </a:cubicBezTo>
                    <a:cubicBezTo>
                      <a:pt x="239" y="384"/>
                      <a:pt x="238" y="384"/>
                      <a:pt x="238" y="384"/>
                    </a:cubicBezTo>
                    <a:cubicBezTo>
                      <a:pt x="234" y="384"/>
                      <a:pt x="232" y="387"/>
                      <a:pt x="232" y="391"/>
                    </a:cubicBezTo>
                    <a:cubicBezTo>
                      <a:pt x="232" y="394"/>
                      <a:pt x="235" y="397"/>
                      <a:pt x="239" y="397"/>
                    </a:cubicBezTo>
                    <a:cubicBezTo>
                      <a:pt x="249" y="397"/>
                      <a:pt x="259" y="397"/>
                      <a:pt x="269" y="396"/>
                    </a:cubicBezTo>
                    <a:cubicBezTo>
                      <a:pt x="285" y="395"/>
                      <a:pt x="300" y="394"/>
                      <a:pt x="316" y="393"/>
                    </a:cubicBezTo>
                    <a:cubicBezTo>
                      <a:pt x="338" y="391"/>
                      <a:pt x="361" y="388"/>
                      <a:pt x="383" y="382"/>
                    </a:cubicBezTo>
                    <a:cubicBezTo>
                      <a:pt x="390" y="380"/>
                      <a:pt x="396" y="377"/>
                      <a:pt x="402" y="373"/>
                    </a:cubicBezTo>
                    <a:cubicBezTo>
                      <a:pt x="421" y="362"/>
                      <a:pt x="439" y="350"/>
                      <a:pt x="457" y="339"/>
                    </a:cubicBezTo>
                    <a:cubicBezTo>
                      <a:pt x="471" y="331"/>
                      <a:pt x="485" y="324"/>
                      <a:pt x="500" y="318"/>
                    </a:cubicBezTo>
                    <a:cubicBezTo>
                      <a:pt x="505" y="316"/>
                      <a:pt x="510" y="314"/>
                      <a:pt x="516" y="315"/>
                    </a:cubicBezTo>
                    <a:cubicBezTo>
                      <a:pt x="527" y="317"/>
                      <a:pt x="533" y="325"/>
                      <a:pt x="531" y="336"/>
                    </a:cubicBezTo>
                    <a:cubicBezTo>
                      <a:pt x="530" y="339"/>
                      <a:pt x="530" y="342"/>
                      <a:pt x="529" y="344"/>
                    </a:cubicBezTo>
                    <a:cubicBezTo>
                      <a:pt x="527" y="350"/>
                      <a:pt x="523" y="355"/>
                      <a:pt x="517" y="358"/>
                    </a:cubicBezTo>
                    <a:cubicBezTo>
                      <a:pt x="484" y="378"/>
                      <a:pt x="452" y="398"/>
                      <a:pt x="419" y="418"/>
                    </a:cubicBezTo>
                    <a:cubicBezTo>
                      <a:pt x="401" y="429"/>
                      <a:pt x="383" y="440"/>
                      <a:pt x="365" y="451"/>
                    </a:cubicBezTo>
                    <a:cubicBezTo>
                      <a:pt x="352" y="458"/>
                      <a:pt x="339" y="463"/>
                      <a:pt x="324" y="463"/>
                    </a:cubicBezTo>
                    <a:cubicBezTo>
                      <a:pt x="312" y="464"/>
                      <a:pt x="300" y="463"/>
                      <a:pt x="287" y="463"/>
                    </a:cubicBezTo>
                    <a:cubicBezTo>
                      <a:pt x="270" y="462"/>
                      <a:pt x="252" y="461"/>
                      <a:pt x="235" y="460"/>
                    </a:cubicBezTo>
                    <a:cubicBezTo>
                      <a:pt x="209" y="459"/>
                      <a:pt x="183" y="458"/>
                      <a:pt x="157" y="457"/>
                    </a:cubicBezTo>
                    <a:cubicBezTo>
                      <a:pt x="140" y="456"/>
                      <a:pt x="122" y="455"/>
                      <a:pt x="105" y="454"/>
                    </a:cubicBezTo>
                    <a:cubicBezTo>
                      <a:pt x="104" y="454"/>
                      <a:pt x="102" y="455"/>
                      <a:pt x="102" y="456"/>
                    </a:cubicBezTo>
                    <a:cubicBezTo>
                      <a:pt x="98" y="464"/>
                      <a:pt x="90" y="469"/>
                      <a:pt x="81" y="469"/>
                    </a:cubicBezTo>
                    <a:cubicBezTo>
                      <a:pt x="67" y="470"/>
                      <a:pt x="53" y="472"/>
                      <a:pt x="39" y="472"/>
                    </a:cubicBezTo>
                    <a:cubicBezTo>
                      <a:pt x="22" y="474"/>
                      <a:pt x="10" y="463"/>
                      <a:pt x="8" y="446"/>
                    </a:cubicBezTo>
                    <a:cubicBezTo>
                      <a:pt x="7" y="422"/>
                      <a:pt x="5" y="398"/>
                      <a:pt x="3" y="373"/>
                    </a:cubicBezTo>
                    <a:cubicBezTo>
                      <a:pt x="3" y="364"/>
                      <a:pt x="2" y="354"/>
                      <a:pt x="1" y="344"/>
                    </a:cubicBezTo>
                    <a:cubicBezTo>
                      <a:pt x="0" y="328"/>
                      <a:pt x="12" y="315"/>
                      <a:pt x="29" y="314"/>
                    </a:cubicBezTo>
                    <a:cubicBezTo>
                      <a:pt x="42" y="314"/>
                      <a:pt x="56" y="313"/>
                      <a:pt x="70" y="312"/>
                    </a:cubicBezTo>
                    <a:cubicBezTo>
                      <a:pt x="83" y="311"/>
                      <a:pt x="88" y="314"/>
                      <a:pt x="96" y="324"/>
                    </a:cubicBezTo>
                    <a:close/>
                    <a:moveTo>
                      <a:pt x="55" y="448"/>
                    </a:moveTo>
                    <a:cubicBezTo>
                      <a:pt x="64" y="448"/>
                      <a:pt x="70" y="441"/>
                      <a:pt x="70" y="433"/>
                    </a:cubicBezTo>
                    <a:cubicBezTo>
                      <a:pt x="70" y="424"/>
                      <a:pt x="64" y="417"/>
                      <a:pt x="55" y="417"/>
                    </a:cubicBezTo>
                    <a:cubicBezTo>
                      <a:pt x="46" y="417"/>
                      <a:pt x="39" y="424"/>
                      <a:pt x="39" y="433"/>
                    </a:cubicBezTo>
                    <a:cubicBezTo>
                      <a:pt x="39" y="441"/>
                      <a:pt x="46" y="448"/>
                      <a:pt x="55" y="448"/>
                    </a:cubicBezTo>
                    <a:close/>
                  </a:path>
                </a:pathLst>
              </a:custGeom>
              <a:grp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356" tIns="45677" rIns="91356" bIns="4567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0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49" name="Freeform 61"/>
              <p:cNvSpPr>
                <a:spLocks/>
              </p:cNvSpPr>
              <p:nvPr/>
            </p:nvSpPr>
            <p:spPr bwMode="auto">
              <a:xfrm>
                <a:off x="201993" y="4338619"/>
                <a:ext cx="53579" cy="33338"/>
              </a:xfrm>
              <a:custGeom>
                <a:avLst/>
                <a:gdLst>
                  <a:gd name="T0" fmla="*/ 3 w 88"/>
                  <a:gd name="T1" fmla="*/ 53 h 53"/>
                  <a:gd name="T2" fmla="*/ 0 w 88"/>
                  <a:gd name="T3" fmla="*/ 36 h 53"/>
                  <a:gd name="T4" fmla="*/ 2 w 88"/>
                  <a:gd name="T5" fmla="*/ 33 h 53"/>
                  <a:gd name="T6" fmla="*/ 37 w 88"/>
                  <a:gd name="T7" fmla="*/ 15 h 53"/>
                  <a:gd name="T8" fmla="*/ 63 w 88"/>
                  <a:gd name="T9" fmla="*/ 3 h 53"/>
                  <a:gd name="T10" fmla="*/ 86 w 88"/>
                  <a:gd name="T11" fmla="*/ 4 h 53"/>
                  <a:gd name="T12" fmla="*/ 87 w 88"/>
                  <a:gd name="T13" fmla="*/ 5 h 53"/>
                  <a:gd name="T14" fmla="*/ 88 w 88"/>
                  <a:gd name="T15" fmla="*/ 5 h 53"/>
                  <a:gd name="T16" fmla="*/ 3 w 88"/>
                  <a:gd name="T1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53">
                    <a:moveTo>
                      <a:pt x="3" y="53"/>
                    </a:moveTo>
                    <a:cubicBezTo>
                      <a:pt x="2" y="47"/>
                      <a:pt x="1" y="42"/>
                      <a:pt x="0" y="36"/>
                    </a:cubicBezTo>
                    <a:cubicBezTo>
                      <a:pt x="0" y="35"/>
                      <a:pt x="1" y="34"/>
                      <a:pt x="2" y="33"/>
                    </a:cubicBezTo>
                    <a:cubicBezTo>
                      <a:pt x="14" y="27"/>
                      <a:pt x="25" y="21"/>
                      <a:pt x="37" y="15"/>
                    </a:cubicBezTo>
                    <a:cubicBezTo>
                      <a:pt x="45" y="11"/>
                      <a:pt x="54" y="7"/>
                      <a:pt x="63" y="3"/>
                    </a:cubicBezTo>
                    <a:cubicBezTo>
                      <a:pt x="71" y="0"/>
                      <a:pt x="78" y="0"/>
                      <a:pt x="86" y="4"/>
                    </a:cubicBezTo>
                    <a:cubicBezTo>
                      <a:pt x="86" y="4"/>
                      <a:pt x="87" y="4"/>
                      <a:pt x="87" y="5"/>
                    </a:cubicBezTo>
                    <a:cubicBezTo>
                      <a:pt x="87" y="5"/>
                      <a:pt x="87" y="5"/>
                      <a:pt x="88" y="5"/>
                    </a:cubicBezTo>
                    <a:cubicBezTo>
                      <a:pt x="58" y="19"/>
                      <a:pt x="30" y="35"/>
                      <a:pt x="3" y="53"/>
                    </a:cubicBezTo>
                    <a:close/>
                  </a:path>
                </a:pathLst>
              </a:custGeom>
              <a:grp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356" tIns="45677" rIns="91356" bIns="4567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0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50" name="Freeform 62"/>
              <p:cNvSpPr>
                <a:spLocks/>
              </p:cNvSpPr>
              <p:nvPr/>
            </p:nvSpPr>
            <p:spPr bwMode="auto">
              <a:xfrm>
                <a:off x="190088" y="4331476"/>
                <a:ext cx="40481" cy="19050"/>
              </a:xfrm>
              <a:custGeom>
                <a:avLst/>
                <a:gdLst>
                  <a:gd name="T0" fmla="*/ 67 w 67"/>
                  <a:gd name="T1" fmla="*/ 5 h 31"/>
                  <a:gd name="T2" fmla="*/ 11 w 67"/>
                  <a:gd name="T3" fmla="*/ 31 h 31"/>
                  <a:gd name="T4" fmla="*/ 1 w 67"/>
                  <a:gd name="T5" fmla="*/ 19 h 31"/>
                  <a:gd name="T6" fmla="*/ 0 w 67"/>
                  <a:gd name="T7" fmla="*/ 20 h 31"/>
                  <a:gd name="T8" fmla="*/ 7 w 67"/>
                  <a:gd name="T9" fmla="*/ 17 h 31"/>
                  <a:gd name="T10" fmla="*/ 45 w 67"/>
                  <a:gd name="T11" fmla="*/ 2 h 31"/>
                  <a:gd name="T12" fmla="*/ 65 w 67"/>
                  <a:gd name="T13" fmla="*/ 3 h 31"/>
                  <a:gd name="T14" fmla="*/ 67 w 67"/>
                  <a:gd name="T15" fmla="*/ 4 h 31"/>
                  <a:gd name="T16" fmla="*/ 67 w 67"/>
                  <a:gd name="T17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31">
                    <a:moveTo>
                      <a:pt x="67" y="5"/>
                    </a:moveTo>
                    <a:cubicBezTo>
                      <a:pt x="49" y="14"/>
                      <a:pt x="29" y="20"/>
                      <a:pt x="11" y="31"/>
                    </a:cubicBezTo>
                    <a:cubicBezTo>
                      <a:pt x="8" y="27"/>
                      <a:pt x="5" y="23"/>
                      <a:pt x="1" y="19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2" y="19"/>
                      <a:pt x="5" y="18"/>
                      <a:pt x="7" y="17"/>
                    </a:cubicBezTo>
                    <a:cubicBezTo>
                      <a:pt x="20" y="12"/>
                      <a:pt x="32" y="7"/>
                      <a:pt x="45" y="2"/>
                    </a:cubicBezTo>
                    <a:cubicBezTo>
                      <a:pt x="52" y="0"/>
                      <a:pt x="59" y="0"/>
                      <a:pt x="65" y="3"/>
                    </a:cubicBezTo>
                    <a:cubicBezTo>
                      <a:pt x="66" y="4"/>
                      <a:pt x="66" y="4"/>
                      <a:pt x="67" y="4"/>
                    </a:cubicBezTo>
                    <a:cubicBezTo>
                      <a:pt x="67" y="5"/>
                      <a:pt x="67" y="5"/>
                      <a:pt x="67" y="5"/>
                    </a:cubicBezTo>
                    <a:close/>
                  </a:path>
                </a:pathLst>
              </a:custGeom>
              <a:grp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356" tIns="45677" rIns="91356" bIns="45677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07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</p:grpSp>
      <p:sp>
        <p:nvSpPr>
          <p:cNvPr id="66" name="Rectangle 65"/>
          <p:cNvSpPr/>
          <p:nvPr/>
        </p:nvSpPr>
        <p:spPr>
          <a:xfrm>
            <a:off x="5966176" y="4946814"/>
            <a:ext cx="5360787" cy="10201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956" tIns="47956" rIns="47956" bIns="4795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Nab-pa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k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litaxel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se 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nepodáva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na</a:t>
            </a:r>
            <a:r>
              <a:rPr kumimoji="0" lang="cs-CZ" sz="20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bázi</a:t>
            </a:r>
            <a:r>
              <a:rPr lang="cs-CZ" sz="20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cs-CZ" sz="2000" b="1" kern="0" dirty="0" smtClean="0">
                <a:solidFill>
                  <a:srgbClr val="22ACEA"/>
                </a:solidFill>
                <a:latin typeface="Arial"/>
                <a:cs typeface="Arial"/>
              </a:rPr>
              <a:t>rozpouštědla,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proto za</a:t>
            </a:r>
            <a:r>
              <a:rPr kumimoji="0" lang="cs-CZ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normálních okolností nevyžaduje premedikaci obsahující steroidy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70417" y="1953727"/>
            <a:ext cx="4618749" cy="866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956" tIns="47956" rIns="47956" bIns="4795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1218072" rtl="0" eaLnBrk="1" fontAlgn="auto" latinLnBrk="0" hangingPunct="1">
              <a:lnSpc>
                <a:spcPts val="1999"/>
              </a:lnSpc>
              <a:spcBef>
                <a:spcPts val="0"/>
              </a:spcBef>
              <a:spcAft>
                <a:spcPts val="1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Pa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k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litaxel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cs-CZ" sz="2000" kern="0" dirty="0" smtClean="0">
                <a:solidFill>
                  <a:srgbClr val="000000"/>
                </a:solidFill>
                <a:latin typeface="Arial"/>
                <a:cs typeface="Arial"/>
              </a:rPr>
              <a:t>se obvykle </a:t>
            </a: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podáva</a:t>
            </a:r>
            <a:r>
              <a:rPr lang="cs-CZ" sz="2000" b="1" kern="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cs-CZ" sz="2000" b="1" kern="0" dirty="0" smtClean="0">
                <a:solidFill>
                  <a:srgbClr val="22ACEA"/>
                </a:solidFill>
                <a:latin typeface="Arial"/>
                <a:cs typeface="Arial"/>
              </a:rPr>
              <a:t>na bázi r</a:t>
            </a: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cs typeface="Arial"/>
              </a:rPr>
              <a:t>ozpouštědla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cs typeface="Arial"/>
              </a:rPr>
              <a:t>Cremophor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cs typeface="Arial"/>
              </a:rPr>
              <a:t>EL)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r>
              <a:rPr kumimoji="0" lang="cs-CZ" sz="2000" b="1" i="0" u="none" strike="noStrike" kern="0" cap="none" spc="0" normalizeH="0" noProof="0" dirty="0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aby mohl být ve vodě rozpustný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70417" y="3898064"/>
            <a:ext cx="4618751" cy="10201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956" tIns="47956" rIns="47956" bIns="4795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Steroid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y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jsou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poten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ciální</a:t>
            </a:r>
            <a:r>
              <a:rPr lang="cs-CZ" sz="200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cs typeface="Arial"/>
              </a:rPr>
              <a:t>imunosupres</a:t>
            </a: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cs typeface="Arial"/>
              </a:rPr>
              <a:t>íva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 m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ohou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cs typeface="Arial"/>
              </a:rPr>
              <a:t>snižovat účinnost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cs typeface="Arial"/>
              </a:rPr>
              <a:t>protinádorové imunoterapie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22ACEA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966176" y="2811250"/>
            <a:ext cx="5750543" cy="10201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956" tIns="47956" rIns="47956" bIns="47956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799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litaxel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 bázi rozpouštědla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ůže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způsobovat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závažné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hypersensitiv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ní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D142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které vyžadují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emedi</a:t>
            </a:r>
            <a:r>
              <a:rPr kumimoji="0" lang="cs-CZ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kaci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včetně k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orti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osteroid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2ACE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ů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22ACE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88321" y="1287300"/>
            <a:ext cx="6411008" cy="37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65" b="1" i="1" u="none" strike="noStrike" kern="120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Nab-pa</a:t>
            </a:r>
            <a:r>
              <a:rPr kumimoji="0" lang="cs-CZ" sz="1865" b="1" i="1" u="none" strike="noStrike" kern="120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</a:t>
            </a:r>
            <a:r>
              <a:rPr kumimoji="0" lang="en-IE" sz="1865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litaxel</a:t>
            </a:r>
            <a:r>
              <a:rPr kumimoji="0" lang="en-IE" sz="1865" b="1" i="1" u="none" strike="noStrike" kern="120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865" b="1" i="1" u="none" strike="noStrike" kern="120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je</a:t>
            </a:r>
            <a:r>
              <a:rPr kumimoji="0" lang="en-IE" sz="1865" b="1" i="1" u="none" strike="noStrike" kern="120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IE" sz="1865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poten</a:t>
            </a:r>
            <a:r>
              <a:rPr kumimoji="0" lang="cs-CZ" sz="1865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ciálně</a:t>
            </a:r>
            <a:r>
              <a:rPr kumimoji="0" lang="cs-CZ" sz="1865" b="1" i="1" u="none" strike="noStrike" kern="1200" cap="none" spc="0" normalizeH="0" baseline="0" noProof="0" dirty="0" smtClean="0">
                <a:ln>
                  <a:noFill/>
                </a:ln>
                <a:solidFill>
                  <a:srgbClr val="6E295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steroid-šetřící</a:t>
            </a:r>
            <a:endParaRPr kumimoji="0" lang="en-IE" sz="1865" b="1" i="1" u="none" strike="noStrike" kern="1200" cap="none" spc="0" normalizeH="0" baseline="0" noProof="0" dirty="0">
              <a:ln>
                <a:noFill/>
              </a:ln>
              <a:solidFill>
                <a:srgbClr val="6E295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4" val="RXP"/>
  <p:tag name="VARPPTCOMPATIBLERD03" val="RXP"/>
  <p:tag name="VARPPTTYPE" val="RXP"/>
  <p:tag name="VARPPTSLIDEFORMAT" val="RXP"/>
  <p:tag name="VARSAVEMESSAGETIMESTAMP" val="RXP13.05.2021"/>
</p:tagLst>
</file>

<file path=ppt/theme/theme1.xml><?xml version="1.0" encoding="utf-8"?>
<a:theme xmlns:a="http://schemas.openxmlformats.org/drawingml/2006/main" name="1_Plain template">
  <a:themeElements>
    <a:clrScheme name="Custom 149">
      <a:dk1>
        <a:srgbClr val="000000"/>
      </a:dk1>
      <a:lt1>
        <a:srgbClr val="FFFFFF"/>
      </a:lt1>
      <a:dk2>
        <a:srgbClr val="808080"/>
      </a:dk2>
      <a:lt2>
        <a:srgbClr val="006CAD"/>
      </a:lt2>
      <a:accent1>
        <a:srgbClr val="0082DA"/>
      </a:accent1>
      <a:accent2>
        <a:srgbClr val="D220C5"/>
      </a:accent2>
      <a:accent3>
        <a:srgbClr val="009900"/>
      </a:accent3>
      <a:accent4>
        <a:srgbClr val="603016"/>
      </a:accent4>
      <a:accent5>
        <a:srgbClr val="969696"/>
      </a:accent5>
      <a:accent6>
        <a:srgbClr val="006CAD"/>
      </a:accent6>
      <a:hlink>
        <a:srgbClr val="642D86"/>
      </a:hlink>
      <a:folHlink>
        <a:srgbClr val="0082DA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2700" cap="flat" cmpd="sng" algn="ctr">
          <a:solidFill>
            <a:srgbClr val="FFFF00"/>
          </a:solidFill>
          <a:prstDash val="solid"/>
          <a:miter lim="800000"/>
          <a:headEnd type="triangle" w="med" len="sm"/>
          <a:tailEnd type="triangle" w="med" len="sm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Roche 1">
        <a:dk1>
          <a:srgbClr val="0099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0082DA"/>
        </a:accent2>
        <a:accent3>
          <a:srgbClr val="AAACCD"/>
        </a:accent3>
        <a:accent4>
          <a:srgbClr val="DADADA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0000"/>
        </a:dk1>
        <a:lt1>
          <a:srgbClr val="FFFFFF"/>
        </a:lt1>
        <a:dk2>
          <a:srgbClr val="969696"/>
        </a:dk2>
        <a:lt2>
          <a:srgbClr val="009900"/>
        </a:lt2>
        <a:accent1>
          <a:srgbClr val="FF7F00"/>
        </a:accent1>
        <a:accent2>
          <a:srgbClr val="0082DA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FTF D1 Plenary (open)">
  <a:themeElements>
    <a:clrScheme name="Custom 30">
      <a:dk1>
        <a:srgbClr val="000000"/>
      </a:dk1>
      <a:lt1>
        <a:srgbClr val="FFFFFF"/>
      </a:lt1>
      <a:dk2>
        <a:srgbClr val="969696"/>
      </a:dk2>
      <a:lt2>
        <a:srgbClr val="57A1C2"/>
      </a:lt2>
      <a:accent1>
        <a:srgbClr val="6F2A5C"/>
      </a:accent1>
      <a:accent2>
        <a:srgbClr val="CD1420"/>
      </a:accent2>
      <a:accent3>
        <a:srgbClr val="0082DA"/>
      </a:accent3>
      <a:accent4>
        <a:srgbClr val="FF7F00"/>
      </a:accent4>
      <a:accent5>
        <a:srgbClr val="009900"/>
      </a:accent5>
      <a:accent6>
        <a:srgbClr val="FFCC00"/>
      </a:accent6>
      <a:hlink>
        <a:srgbClr val="9933FF"/>
      </a:hlink>
      <a:folHlink>
        <a:srgbClr val="FF330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noAutofit/>
      </a:bodyPr>
      <a:lstStyle>
        <a:defPPr algn="ctr">
          <a:defRPr sz="1600" dirty="0" smtClean="0">
            <a:solidFill>
              <a:schemeClr val="tx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SCO Slide Template_ 16-9 [Read-Only]" id="{57A80794-5FC5-495A-993B-7955C7BAA0FC}" vid="{5B7B2426-ABBF-42D2-9BAA-F13B0EF50EF4}"/>
    </a:ext>
  </a:extLst>
</a:theme>
</file>

<file path=ppt/theme/theme3.xml><?xml version="1.0" encoding="utf-8"?>
<a:theme xmlns:a="http://schemas.openxmlformats.org/drawingml/2006/main" name="Plain template">
  <a:themeElements>
    <a:clrScheme name="Custom 149">
      <a:dk1>
        <a:srgbClr val="000000"/>
      </a:dk1>
      <a:lt1>
        <a:srgbClr val="FFFFFF"/>
      </a:lt1>
      <a:dk2>
        <a:srgbClr val="808080"/>
      </a:dk2>
      <a:lt2>
        <a:srgbClr val="006CAD"/>
      </a:lt2>
      <a:accent1>
        <a:srgbClr val="0082DA"/>
      </a:accent1>
      <a:accent2>
        <a:srgbClr val="D220C5"/>
      </a:accent2>
      <a:accent3>
        <a:srgbClr val="009900"/>
      </a:accent3>
      <a:accent4>
        <a:srgbClr val="603016"/>
      </a:accent4>
      <a:accent5>
        <a:srgbClr val="969696"/>
      </a:accent5>
      <a:accent6>
        <a:srgbClr val="006CAD"/>
      </a:accent6>
      <a:hlink>
        <a:srgbClr val="642D86"/>
      </a:hlink>
      <a:folHlink>
        <a:srgbClr val="0082DA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  <a:headEnd type="triangle" w="med" len="sm"/>
          <a:tailEnd type="triangle" w="med" len="sm"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Roche 1">
        <a:dk1>
          <a:srgbClr val="0099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0082DA"/>
        </a:accent2>
        <a:accent3>
          <a:srgbClr val="AAACCD"/>
        </a:accent3>
        <a:accent4>
          <a:srgbClr val="DADADA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0000"/>
        </a:dk1>
        <a:lt1>
          <a:srgbClr val="FFFFFF"/>
        </a:lt1>
        <a:dk2>
          <a:srgbClr val="969696"/>
        </a:dk2>
        <a:lt2>
          <a:srgbClr val="009900"/>
        </a:lt2>
        <a:accent1>
          <a:srgbClr val="FF7F00"/>
        </a:accent1>
        <a:accent2>
          <a:srgbClr val="0082DA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0075C5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9">
    <a:dk1>
      <a:sysClr val="windowText" lastClr="000000"/>
    </a:dk1>
    <a:lt1>
      <a:sysClr val="window" lastClr="FFFFFF"/>
    </a:lt1>
    <a:dk2>
      <a:srgbClr val="6E1E50"/>
    </a:dk2>
    <a:lt2>
      <a:srgbClr val="EEECE1"/>
    </a:lt2>
    <a:accent1>
      <a:srgbClr val="1E325F"/>
    </a:accent1>
    <a:accent2>
      <a:srgbClr val="6E1E50"/>
    </a:accent2>
    <a:accent3>
      <a:srgbClr val="7D8232"/>
    </a:accent3>
    <a:accent4>
      <a:srgbClr val="32502D"/>
    </a:accent4>
    <a:accent5>
      <a:srgbClr val="8795A0"/>
    </a:accent5>
    <a:accent6>
      <a:srgbClr val="56639D"/>
    </a:accent6>
    <a:hlink>
      <a:srgbClr val="000000"/>
    </a:hlink>
    <a:folHlink>
      <a:srgbClr val="00000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9">
    <a:dk1>
      <a:sysClr val="windowText" lastClr="000000"/>
    </a:dk1>
    <a:lt1>
      <a:sysClr val="window" lastClr="FFFFFF"/>
    </a:lt1>
    <a:dk2>
      <a:srgbClr val="6E1E50"/>
    </a:dk2>
    <a:lt2>
      <a:srgbClr val="EEECE1"/>
    </a:lt2>
    <a:accent1>
      <a:srgbClr val="1E325F"/>
    </a:accent1>
    <a:accent2>
      <a:srgbClr val="6E1E50"/>
    </a:accent2>
    <a:accent3>
      <a:srgbClr val="7D8232"/>
    </a:accent3>
    <a:accent4>
      <a:srgbClr val="32502D"/>
    </a:accent4>
    <a:accent5>
      <a:srgbClr val="8795A0"/>
    </a:accent5>
    <a:accent6>
      <a:srgbClr val="56639D"/>
    </a:accent6>
    <a:hlink>
      <a:srgbClr val="000000"/>
    </a:hlink>
    <a:folHlink>
      <a:srgbClr val="00000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9">
    <a:dk1>
      <a:sysClr val="windowText" lastClr="000000"/>
    </a:dk1>
    <a:lt1>
      <a:sysClr val="window" lastClr="FFFFFF"/>
    </a:lt1>
    <a:dk2>
      <a:srgbClr val="6E1E50"/>
    </a:dk2>
    <a:lt2>
      <a:srgbClr val="EEECE1"/>
    </a:lt2>
    <a:accent1>
      <a:srgbClr val="1E325F"/>
    </a:accent1>
    <a:accent2>
      <a:srgbClr val="6E1E50"/>
    </a:accent2>
    <a:accent3>
      <a:srgbClr val="7D8232"/>
    </a:accent3>
    <a:accent4>
      <a:srgbClr val="32502D"/>
    </a:accent4>
    <a:accent5>
      <a:srgbClr val="8795A0"/>
    </a:accent5>
    <a:accent6>
      <a:srgbClr val="56639D"/>
    </a:accent6>
    <a:hlink>
      <a:srgbClr val="000000"/>
    </a:hlink>
    <a:folHlink>
      <a:srgbClr val="000000"/>
    </a:folHlink>
  </a:clrScheme>
  <a:fontScheme name="Custom 6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16468</TotalTime>
  <Words>5080</Words>
  <Application>Microsoft Office PowerPoint</Application>
  <PresentationFormat>Širokoúhlá obrazovka</PresentationFormat>
  <Paragraphs>770</Paragraphs>
  <Slides>26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26</vt:i4>
      </vt:variant>
    </vt:vector>
  </HeadingPairs>
  <TitlesOfParts>
    <vt:vector size="39" baseType="lpstr">
      <vt:lpstr>Malgun Gothic</vt:lpstr>
      <vt:lpstr>MS PGothic</vt:lpstr>
      <vt:lpstr>MS PGothic</vt:lpstr>
      <vt:lpstr>Arial</vt:lpstr>
      <vt:lpstr>Arial Narrow</vt:lpstr>
      <vt:lpstr>Calibri</vt:lpstr>
      <vt:lpstr>Imago</vt:lpstr>
      <vt:lpstr>Minion</vt:lpstr>
      <vt:lpstr>Times New Roman</vt:lpstr>
      <vt:lpstr>Wingdings</vt:lpstr>
      <vt:lpstr>1_Plain template</vt:lpstr>
      <vt:lpstr>FFTF D1 Plenary (open)</vt:lpstr>
      <vt:lpstr>Plain template</vt:lpstr>
      <vt:lpstr>Prezentace aplikace PowerPoint</vt:lpstr>
      <vt:lpstr>Obsah</vt:lpstr>
      <vt:lpstr>Obsah</vt:lpstr>
      <vt:lpstr>Nemalobuněčný plicní karcinom (NSCLC) tvoří 85-90 % všech karcinomů plic</vt:lpstr>
      <vt:lpstr>Léčba pacientů s NSCLC bez aktivního biomarkeru</vt:lpstr>
      <vt:lpstr>Obsah</vt:lpstr>
      <vt:lpstr>Zdůvodnění pro kombinaci atezolizumabu a chemoterapie</vt:lpstr>
      <vt:lpstr>Protinádorová imunoterapie v kombinaci s chemoterapií může nabídnout lepší výsledky u NSCLC</vt:lpstr>
      <vt:lpstr>Zdůvodnění kombinace TECENTRIQ s nab-paklitaxelem  versus paklitaxel</vt:lpstr>
      <vt:lpstr>Obsah</vt:lpstr>
      <vt:lpstr>IMpower130: studie fáze III u nedlaždicobuněčného typu </vt:lpstr>
      <vt:lpstr>Základní charakteristiky byly obecně mezi rameny dobře vyvážené  (ITT-WT*)</vt:lpstr>
      <vt:lpstr>Investigátorem hodnocené PFS bylo signifikantně zlepšeno  přidáním atezolizumabu ke karboplatině + nab-paklitaxelu  (ITT-WT)</vt:lpstr>
      <vt:lpstr>OS bylo signifikantně zlepšeno přidáním atezolizumabu  ke karboplatině + nab-paklitaxelu (ITT-WT)</vt:lpstr>
      <vt:lpstr>Prodloužení PFS bylo pozorováno napříč klinicky relevantními podskupinami v ITT-WT populaci</vt:lpstr>
      <vt:lpstr>Prodloužení OS bylo pozorováno napříč klinicky relevantními podskupinami v ITT-WT populaci</vt:lpstr>
      <vt:lpstr>Nebyl pozorován žádný klinický přínos v PFS nebo OS u pacientů  s EGFR/ALK+ NSCLC (ITT)</vt:lpstr>
      <vt:lpstr>Prodloužení PFS bylo pozorováno napříč testovanými podskupinami PD-L1 (ITT-WT) </vt:lpstr>
      <vt:lpstr>Prodloužení OS bylo pozorováno napříč testovanými  podskupinami PD-L1 (ITT-WT)</vt:lpstr>
      <vt:lpstr>ORR a DOR byly lepší v rameni A vs. rameno B (ITT-WT)</vt:lpstr>
      <vt:lpstr>Atezolizumab + karboplatina + nab-paklitaxel byl dobře tolerován, bezpečnostní profil byl konzistentní se známými bezpečnostními profily jednotlivých látek</vt:lpstr>
      <vt:lpstr>Výskyt s imunitně podmíněných nežádoucích účinků je konzistentní  s těmi pozorovanými u monoterapie atezolizumabem</vt:lpstr>
      <vt:lpstr>Závěr: </vt:lpstr>
      <vt:lpstr>Reference</vt:lpstr>
      <vt:lpstr>Prezentace aplikace PowerPoint</vt:lpstr>
      <vt:lpstr>Prezentace aplikace PowerPoint</vt:lpstr>
    </vt:vector>
  </TitlesOfParts>
  <Company>F. Hoffmann-La Roche,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Pituchova, Ivana {MWJC~Prague}</dc:creator>
  <cp:lastModifiedBy>Pituchova, Ivana {MWJC~Prague}</cp:lastModifiedBy>
  <cp:revision>90</cp:revision>
  <dcterms:created xsi:type="dcterms:W3CDTF">2020-04-22T13:07:06Z</dcterms:created>
  <dcterms:modified xsi:type="dcterms:W3CDTF">2021-05-13T06:54:04Z</dcterms:modified>
</cp:coreProperties>
</file>