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5" r:id="rId20"/>
    <p:sldId id="275" r:id="rId21"/>
  </p:sldIdLst>
  <p:sldSz cx="12192000" cy="6858000"/>
  <p:notesSz cx="6858000" cy="9777413"/>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54">
          <p15:clr>
            <a:srgbClr val="A4A3A4"/>
          </p15:clr>
        </p15:guide>
        <p15:guide id="2" orient="horz" pos="330">
          <p15:clr>
            <a:srgbClr val="A4A3A4"/>
          </p15:clr>
        </p15:guide>
        <p15:guide id="3" orient="horz" pos="1182">
          <p15:clr>
            <a:srgbClr val="A4A3A4"/>
          </p15:clr>
        </p15:guide>
        <p15:guide id="4" orient="horz" pos="1098">
          <p15:clr>
            <a:srgbClr val="A4A3A4"/>
          </p15:clr>
        </p15:guide>
        <p15:guide id="5" orient="horz" pos="4110">
          <p15:clr>
            <a:srgbClr val="A4A3A4"/>
          </p15:clr>
        </p15:guide>
        <p15:guide id="6" pos="340">
          <p15:clr>
            <a:srgbClr val="A4A3A4"/>
          </p15:clr>
        </p15:guide>
        <p15:guide id="7" pos="7357">
          <p15:clr>
            <a:srgbClr val="A4A3A4"/>
          </p15:clr>
        </p15:guide>
      </p15:sldGuideLst>
    </p:ext>
    <p:ext uri="{2D200454-40CA-4A62-9FC3-DE9A4176ACB9}">
      <p15:notesGuideLst xmlns:p15="http://schemas.microsoft.com/office/powerpoint/2012/main">
        <p15:guide id="1" orient="horz" pos="3079">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hlG268FPU4HczLKU5qg4eEFBd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32"/>
      </p:cViewPr>
      <p:guideLst>
        <p:guide orient="horz" pos="3954"/>
        <p:guide orient="horz" pos="330"/>
        <p:guide orient="horz" pos="1182"/>
        <p:guide orient="horz" pos="1098"/>
        <p:guide orient="horz" pos="4110"/>
        <p:guide pos="340"/>
        <p:guide pos="7357"/>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7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4" name="Google Shape;4;n"/>
          <p:cNvSpPr txBox="1">
            <a:spLocks noGrp="1"/>
          </p:cNvSpPr>
          <p:nvPr>
            <p:ph type="body" idx="1"/>
          </p:nvPr>
        </p:nvSpPr>
        <p:spPr>
          <a:xfrm>
            <a:off x="914400" y="4641850"/>
            <a:ext cx="5029200" cy="4516438"/>
          </a:xfrm>
          <a:prstGeom prst="rect">
            <a:avLst/>
          </a:prstGeom>
          <a:noFill/>
          <a:ln>
            <a:noFill/>
          </a:ln>
        </p:spPr>
        <p:txBody>
          <a:bodyPr spcFirstLastPara="1" wrap="square" lIns="90475" tIns="44450" rIns="90475" bIns="444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06" name="Google Shape;206;p1: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10: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16" name="Google Shape;516;p10: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11: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34" name="Google Shape;534;p11: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12: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60" name="Google Shape;560;p12: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13: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79" name="Google Shape;579;p13: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14: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12" name="Google Shape;612;p14: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p15: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30" name="Google Shape;630;p15: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16: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61" name="Google Shape;661;p16: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17: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76" name="Google Shape;676;p17: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1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00" name="Google Shape;700;p1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1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00" name="Google Shape;700;p1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54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16" name="Google Shape;216;p2: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20: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16" name="Google Shape;716;p20: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52" name="Google Shape;252;p3: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4: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382" name="Google Shape;382;p4: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5: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399" name="Google Shape;399;p5: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6: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20" name="Google Shape;420;p6: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7: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37" name="Google Shape;437;p7: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68" name="Google Shape;468;p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9: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88" name="Google Shape;488;p9: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1"/>
        <p:cNvGrpSpPr/>
        <p:nvPr/>
      </p:nvGrpSpPr>
      <p:grpSpPr>
        <a:xfrm>
          <a:off x="0" y="0"/>
          <a:ext cx="0" cy="0"/>
          <a:chOff x="0" y="0"/>
          <a:chExt cx="0" cy="0"/>
        </a:xfrm>
      </p:grpSpPr>
      <p:pic>
        <p:nvPicPr>
          <p:cNvPr id="12" name="Google Shape;12;p22"/>
          <p:cNvPicPr preferRelativeResize="0"/>
          <p:nvPr/>
        </p:nvPicPr>
        <p:blipFill rotWithShape="1">
          <a:blip r:embed="rId2">
            <a:alphaModFix/>
          </a:blip>
          <a:srcRect t="16518"/>
          <a:stretch/>
        </p:blipFill>
        <p:spPr>
          <a:xfrm>
            <a:off x="-3000" y="1028733"/>
            <a:ext cx="12192000" cy="5829267"/>
          </a:xfrm>
          <a:prstGeom prst="rect">
            <a:avLst/>
          </a:prstGeom>
          <a:noFill/>
          <a:ln>
            <a:noFill/>
          </a:ln>
        </p:spPr>
      </p:pic>
      <p:grpSp>
        <p:nvGrpSpPr>
          <p:cNvPr id="13" name="Google Shape;13;p22"/>
          <p:cNvGrpSpPr/>
          <p:nvPr/>
        </p:nvGrpSpPr>
        <p:grpSpPr>
          <a:xfrm>
            <a:off x="8106063" y="4869161"/>
            <a:ext cx="3816864" cy="1927649"/>
            <a:chOff x="226540" y="2038867"/>
            <a:chExt cx="8483313" cy="4295689"/>
          </a:xfrm>
        </p:grpSpPr>
        <p:pic>
          <p:nvPicPr>
            <p:cNvPr id="14" name="Google Shape;14;p22"/>
            <p:cNvPicPr preferRelativeResize="0"/>
            <p:nvPr/>
          </p:nvPicPr>
          <p:blipFill rotWithShape="1">
            <a:blip r:embed="rId3">
              <a:alphaModFix/>
            </a:blip>
            <a:srcRect/>
            <a:stretch/>
          </p:blipFill>
          <p:spPr>
            <a:xfrm>
              <a:off x="226540" y="2038867"/>
              <a:ext cx="4011538" cy="4295689"/>
            </a:xfrm>
            <a:prstGeom prst="rect">
              <a:avLst/>
            </a:prstGeom>
            <a:noFill/>
            <a:ln>
              <a:noFill/>
            </a:ln>
          </p:spPr>
        </p:pic>
        <p:pic>
          <p:nvPicPr>
            <p:cNvPr id="15" name="Google Shape;15;p22"/>
            <p:cNvPicPr preferRelativeResize="0"/>
            <p:nvPr/>
          </p:nvPicPr>
          <p:blipFill rotWithShape="1">
            <a:blip r:embed="rId4">
              <a:alphaModFix/>
            </a:blip>
            <a:srcRect/>
            <a:stretch/>
          </p:blipFill>
          <p:spPr>
            <a:xfrm>
              <a:off x="4324577" y="3412435"/>
              <a:ext cx="4385276" cy="1548551"/>
            </a:xfrm>
            <a:prstGeom prst="rect">
              <a:avLst/>
            </a:prstGeom>
            <a:noFill/>
            <a:ln>
              <a:noFill/>
            </a:ln>
          </p:spPr>
        </p:pic>
      </p:grpSp>
      <p:sp>
        <p:nvSpPr>
          <p:cNvPr id="16" name="Google Shape;16;p22"/>
          <p:cNvSpPr txBox="1">
            <a:spLocks noGrp="1"/>
          </p:cNvSpPr>
          <p:nvPr>
            <p:ph type="ctrTitle"/>
          </p:nvPr>
        </p:nvSpPr>
        <p:spPr>
          <a:xfrm>
            <a:off x="511908" y="2601913"/>
            <a:ext cx="11168184" cy="1008062"/>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2"/>
          <p:cNvSpPr txBox="1">
            <a:spLocks noGrp="1"/>
          </p:cNvSpPr>
          <p:nvPr>
            <p:ph type="subTitle" idx="1"/>
          </p:nvPr>
        </p:nvSpPr>
        <p:spPr>
          <a:xfrm>
            <a:off x="531447" y="3644902"/>
            <a:ext cx="11148647" cy="576263"/>
          </a:xfrm>
          <a:prstGeom prst="rect">
            <a:avLst/>
          </a:prstGeom>
          <a:noFill/>
          <a:ln>
            <a:noFill/>
          </a:ln>
        </p:spPr>
        <p:txBody>
          <a:bodyPr spcFirstLastPara="1" wrap="square" lIns="0" tIns="0" rIns="0" bIns="0" anchor="t" anchorCtr="0">
            <a:noAutofit/>
          </a:bodyPr>
          <a:lstStyle>
            <a:lvl1pPr lvl="0" algn="l">
              <a:spcBef>
                <a:spcPts val="2475"/>
              </a:spcBef>
              <a:spcAft>
                <a:spcPts val="0"/>
              </a:spcAft>
              <a:buClr>
                <a:schemeClr val="dk1"/>
              </a:buClr>
              <a:buSzPts val="3300"/>
              <a:buFont typeface="Arial"/>
              <a:buNone/>
              <a:defRPr sz="3300" b="1" i="1">
                <a:latin typeface="Arial"/>
                <a:ea typeface="Arial"/>
                <a:cs typeface="Arial"/>
                <a:sym typeface="Arial"/>
              </a:defRPr>
            </a:lvl1pPr>
            <a:lvl2pPr lvl="1" algn="l">
              <a:spcBef>
                <a:spcPts val="54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22"/>
          <p:cNvSpPr/>
          <p:nvPr/>
        </p:nvSpPr>
        <p:spPr>
          <a:xfrm>
            <a:off x="10661650" y="115888"/>
            <a:ext cx="1416537" cy="86518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pic>
        <p:nvPicPr>
          <p:cNvPr id="19" name="Google Shape;19;p22"/>
          <p:cNvPicPr preferRelativeResize="0"/>
          <p:nvPr/>
        </p:nvPicPr>
        <p:blipFill rotWithShape="1">
          <a:blip r:embed="rId5">
            <a:alphaModFix/>
          </a:blip>
          <a:srcRect/>
          <a:stretch/>
        </p:blipFill>
        <p:spPr>
          <a:xfrm>
            <a:off x="10957560" y="180340"/>
            <a:ext cx="979170" cy="655320"/>
          </a:xfrm>
          <a:prstGeom prst="rect">
            <a:avLst/>
          </a:prstGeom>
          <a:noFill/>
          <a:ln>
            <a:noFill/>
          </a:ln>
        </p:spPr>
      </p:pic>
      <p:sp>
        <p:nvSpPr>
          <p:cNvPr id="20" name="Google Shape;20;p22"/>
          <p:cNvSpPr/>
          <p:nvPr/>
        </p:nvSpPr>
        <p:spPr>
          <a:xfrm>
            <a:off x="11382163" y="6673334"/>
            <a:ext cx="809837"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a:solidFill>
                  <a:schemeClr val="dk1"/>
                </a:solidFill>
                <a:latin typeface="Arial"/>
                <a:ea typeface="Arial"/>
                <a:cs typeface="Arial"/>
                <a:sym typeface="Arial"/>
              </a:rPr>
              <a:t>CZ/TCN/0219/0010</a:t>
            </a:r>
            <a:endParaRPr sz="60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32"/>
          <p:cNvSpPr txBox="1">
            <a:spLocks noGrp="1"/>
          </p:cNvSpPr>
          <p:nvPr>
            <p:ph type="title"/>
          </p:nvPr>
        </p:nvSpPr>
        <p:spPr>
          <a:xfrm>
            <a:off x="2389555" y="4800600"/>
            <a:ext cx="7315200" cy="56673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2"/>
          <p:cNvSpPr>
            <a:spLocks noGrp="1"/>
          </p:cNvSpPr>
          <p:nvPr>
            <p:ph type="pic" idx="2"/>
          </p:nvPr>
        </p:nvSpPr>
        <p:spPr>
          <a:xfrm>
            <a:off x="2389555" y="612775"/>
            <a:ext cx="7315200" cy="4114800"/>
          </a:xfrm>
          <a:prstGeom prst="rect">
            <a:avLst/>
          </a:prstGeom>
          <a:noFill/>
          <a:ln>
            <a:noFill/>
          </a:ln>
        </p:spPr>
        <p:txBody>
          <a:bodyPr spcFirstLastPara="1" wrap="square" lIns="0" tIns="0" rIns="0" bIns="0" anchor="t" anchorCtr="0">
            <a:noAutofit/>
          </a:bodyPr>
          <a:lstStyle>
            <a:lvl1pPr marR="0" lvl="0" algn="l" rtl="0">
              <a:spcBef>
                <a:spcPts val="24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84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7" name="Google Shape;67;p32"/>
          <p:cNvSpPr txBox="1">
            <a:spLocks noGrp="1"/>
          </p:cNvSpPr>
          <p:nvPr>
            <p:ph type="body" idx="1"/>
          </p:nvPr>
        </p:nvSpPr>
        <p:spPr>
          <a:xfrm>
            <a:off x="2389555" y="5367338"/>
            <a:ext cx="7315200" cy="804862"/>
          </a:xfrm>
          <a:prstGeom prst="rect">
            <a:avLst/>
          </a:prstGeom>
          <a:noFill/>
          <a:ln>
            <a:noFill/>
          </a:ln>
        </p:spPr>
        <p:txBody>
          <a:bodyPr spcFirstLastPara="1" wrap="square" lIns="0" tIns="0" rIns="0" bIns="0" anchor="t" anchorCtr="0">
            <a:noAutofit/>
          </a:bodyPr>
          <a:lstStyle>
            <a:lvl1pPr marL="457200" lvl="0" indent="-228600" algn="l">
              <a:spcBef>
                <a:spcPts val="1050"/>
              </a:spcBef>
              <a:spcAft>
                <a:spcPts val="0"/>
              </a:spcAft>
              <a:buClr>
                <a:schemeClr val="dk1"/>
              </a:buClr>
              <a:buSzPts val="1400"/>
              <a:buNone/>
              <a:defRPr sz="1400"/>
            </a:lvl1pPr>
            <a:lvl2pPr marL="914400" lvl="1" indent="-228600" algn="l">
              <a:spcBef>
                <a:spcPts val="36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8" name="Google Shape;68;p32"/>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32"/>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3"/>
          <p:cNvSpPr txBox="1">
            <a:spLocks noGrp="1"/>
          </p:cNvSpPr>
          <p:nvPr>
            <p:ph type="body" idx="1"/>
          </p:nvPr>
        </p:nvSpPr>
        <p:spPr>
          <a:xfrm rot="5400000">
            <a:off x="3862938" y="-1526869"/>
            <a:ext cx="4471988" cy="11138876"/>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33"/>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33"/>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4"/>
          <p:cNvSpPr txBox="1">
            <a:spLocks noGrp="1"/>
          </p:cNvSpPr>
          <p:nvPr>
            <p:ph type="title"/>
          </p:nvPr>
        </p:nvSpPr>
        <p:spPr>
          <a:xfrm rot="5400000">
            <a:off x="7362214" y="1972409"/>
            <a:ext cx="5826125" cy="2786184"/>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4"/>
          <p:cNvSpPr txBox="1">
            <a:spLocks noGrp="1"/>
          </p:cNvSpPr>
          <p:nvPr>
            <p:ph type="body" idx="1"/>
          </p:nvPr>
        </p:nvSpPr>
        <p:spPr>
          <a:xfrm rot="5400000">
            <a:off x="1693131" y="-722921"/>
            <a:ext cx="5826125" cy="8176845"/>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34"/>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34"/>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95"/>
        <p:cNvGrpSpPr/>
        <p:nvPr/>
      </p:nvGrpSpPr>
      <p:grpSpPr>
        <a:xfrm>
          <a:off x="0" y="0"/>
          <a:ext cx="0" cy="0"/>
          <a:chOff x="0" y="0"/>
          <a:chExt cx="0" cy="0"/>
        </a:xfrm>
      </p:grpSpPr>
      <p:sp>
        <p:nvSpPr>
          <p:cNvPr id="96" name="Google Shape;96;p38"/>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7" name="Google Shape;97;p3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8"/>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99" name="Google Shape;99;p3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00"/>
        <p:cNvGrpSpPr/>
        <p:nvPr/>
      </p:nvGrpSpPr>
      <p:grpSpPr>
        <a:xfrm>
          <a:off x="0" y="0"/>
          <a:ext cx="0" cy="0"/>
          <a:chOff x="0" y="0"/>
          <a:chExt cx="0" cy="0"/>
        </a:xfrm>
      </p:grpSpPr>
      <p:sp>
        <p:nvSpPr>
          <p:cNvPr id="101" name="Google Shape;101;p39"/>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2" name="Google Shape;102;p3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39"/>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4" name="Google Shape;104;p3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05"/>
        <p:cNvGrpSpPr/>
        <p:nvPr/>
      </p:nvGrpSpPr>
      <p:grpSpPr>
        <a:xfrm>
          <a:off x="0" y="0"/>
          <a:ext cx="0" cy="0"/>
          <a:chOff x="0" y="0"/>
          <a:chExt cx="0" cy="0"/>
        </a:xfrm>
      </p:grpSpPr>
      <p:sp>
        <p:nvSpPr>
          <p:cNvPr id="106" name="Google Shape;106;p40"/>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7" name="Google Shape;107;p4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40"/>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9" name="Google Shape;109;p4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10"/>
        <p:cNvGrpSpPr/>
        <p:nvPr/>
      </p:nvGrpSpPr>
      <p:grpSpPr>
        <a:xfrm>
          <a:off x="0" y="0"/>
          <a:ext cx="0" cy="0"/>
          <a:chOff x="0" y="0"/>
          <a:chExt cx="0" cy="0"/>
        </a:xfrm>
      </p:grpSpPr>
      <p:sp>
        <p:nvSpPr>
          <p:cNvPr id="111" name="Google Shape;111;p41"/>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2" name="Google Shape;112;p4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41"/>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14" name="Google Shape;114;p4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5"/>
        <p:cNvGrpSpPr/>
        <p:nvPr/>
      </p:nvGrpSpPr>
      <p:grpSpPr>
        <a:xfrm>
          <a:off x="0" y="0"/>
          <a:ext cx="0" cy="0"/>
          <a:chOff x="0" y="0"/>
          <a:chExt cx="0" cy="0"/>
        </a:xfrm>
      </p:grpSpPr>
      <p:sp>
        <p:nvSpPr>
          <p:cNvPr id="116" name="Google Shape;116;p42"/>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42"/>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8" name="Google Shape;118;p42"/>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119"/>
        <p:cNvGrpSpPr/>
        <p:nvPr/>
      </p:nvGrpSpPr>
      <p:grpSpPr>
        <a:xfrm>
          <a:off x="0" y="0"/>
          <a:ext cx="0" cy="0"/>
          <a:chOff x="0" y="0"/>
          <a:chExt cx="0" cy="0"/>
        </a:xfrm>
      </p:grpSpPr>
      <p:sp>
        <p:nvSpPr>
          <p:cNvPr id="120" name="Google Shape;120;p43"/>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43"/>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43"/>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123"/>
        <p:cNvGrpSpPr/>
        <p:nvPr/>
      </p:nvGrpSpPr>
      <p:grpSpPr>
        <a:xfrm>
          <a:off x="0" y="0"/>
          <a:ext cx="0" cy="0"/>
          <a:chOff x="0" y="0"/>
          <a:chExt cx="0" cy="0"/>
        </a:xfrm>
      </p:grpSpPr>
      <p:sp>
        <p:nvSpPr>
          <p:cNvPr id="124" name="Google Shape;124;p44"/>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44"/>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6" name="Google Shape;126;p44"/>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lastní rozložení">
  <p:cSld name="Vlastní rozložení">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chemeClr val="dk1"/>
              </a:buClr>
              <a:buSzPts val="800"/>
              <a:buNone/>
              <a:defRPr sz="800">
                <a:solidFill>
                  <a:schemeClr val="dk1"/>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127"/>
        <p:cNvGrpSpPr/>
        <p:nvPr/>
      </p:nvGrpSpPr>
      <p:grpSpPr>
        <a:xfrm>
          <a:off x="0" y="0"/>
          <a:ext cx="0" cy="0"/>
          <a:chOff x="0" y="0"/>
          <a:chExt cx="0" cy="0"/>
        </a:xfrm>
      </p:grpSpPr>
      <p:sp>
        <p:nvSpPr>
          <p:cNvPr id="128" name="Google Shape;128;p45"/>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9" name="Google Shape;129;p45"/>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5"/>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31" name="Google Shape;131;p45"/>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1_Title and Content">
  <p:cSld name="11_Title and Content">
    <p:spTree>
      <p:nvGrpSpPr>
        <p:cNvPr id="1" name="Shape 137"/>
        <p:cNvGrpSpPr/>
        <p:nvPr/>
      </p:nvGrpSpPr>
      <p:grpSpPr>
        <a:xfrm>
          <a:off x="0" y="0"/>
          <a:ext cx="0" cy="0"/>
          <a:chOff x="0" y="0"/>
          <a:chExt cx="0" cy="0"/>
        </a:xfrm>
      </p:grpSpPr>
      <p:sp>
        <p:nvSpPr>
          <p:cNvPr id="138" name="Google Shape;138;p47"/>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9" name="Google Shape;139;p47"/>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47"/>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41" name="Google Shape;141;p47"/>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2_Title and Content">
  <p:cSld name="12_Title and Content">
    <p:spTree>
      <p:nvGrpSpPr>
        <p:cNvPr id="1" name="Shape 142"/>
        <p:cNvGrpSpPr/>
        <p:nvPr/>
      </p:nvGrpSpPr>
      <p:grpSpPr>
        <a:xfrm>
          <a:off x="0" y="0"/>
          <a:ext cx="0" cy="0"/>
          <a:chOff x="0" y="0"/>
          <a:chExt cx="0" cy="0"/>
        </a:xfrm>
      </p:grpSpPr>
      <p:sp>
        <p:nvSpPr>
          <p:cNvPr id="143" name="Google Shape;143;p48"/>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4" name="Google Shape;144;p4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48"/>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46" name="Google Shape;146;p4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spTree>
      <p:nvGrpSpPr>
        <p:cNvPr id="1" name="Shape 147"/>
        <p:cNvGrpSpPr/>
        <p:nvPr/>
      </p:nvGrpSpPr>
      <p:grpSpPr>
        <a:xfrm>
          <a:off x="0" y="0"/>
          <a:ext cx="0" cy="0"/>
          <a:chOff x="0" y="0"/>
          <a:chExt cx="0" cy="0"/>
        </a:xfrm>
      </p:grpSpPr>
      <p:sp>
        <p:nvSpPr>
          <p:cNvPr id="148" name="Google Shape;148;p49"/>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9" name="Google Shape;149;p4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49"/>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1" name="Google Shape;151;p4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152"/>
        <p:cNvGrpSpPr/>
        <p:nvPr/>
      </p:nvGrpSpPr>
      <p:grpSpPr>
        <a:xfrm>
          <a:off x="0" y="0"/>
          <a:ext cx="0" cy="0"/>
          <a:chOff x="0" y="0"/>
          <a:chExt cx="0" cy="0"/>
        </a:xfrm>
      </p:grpSpPr>
      <p:sp>
        <p:nvSpPr>
          <p:cNvPr id="153" name="Google Shape;153;p5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5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5" name="Google Shape;155;p5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156"/>
        <p:cNvGrpSpPr/>
        <p:nvPr/>
      </p:nvGrpSpPr>
      <p:grpSpPr>
        <a:xfrm>
          <a:off x="0" y="0"/>
          <a:ext cx="0" cy="0"/>
          <a:chOff x="0" y="0"/>
          <a:chExt cx="0" cy="0"/>
        </a:xfrm>
      </p:grpSpPr>
      <p:sp>
        <p:nvSpPr>
          <p:cNvPr id="157" name="Google Shape;157;p5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51"/>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9" name="Google Shape;159;p5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6_Title only">
  <p:cSld name="6_Title only">
    <p:spTree>
      <p:nvGrpSpPr>
        <p:cNvPr id="1" name="Shape 160"/>
        <p:cNvGrpSpPr/>
        <p:nvPr/>
      </p:nvGrpSpPr>
      <p:grpSpPr>
        <a:xfrm>
          <a:off x="0" y="0"/>
          <a:ext cx="0" cy="0"/>
          <a:chOff x="0" y="0"/>
          <a:chExt cx="0" cy="0"/>
        </a:xfrm>
      </p:grpSpPr>
      <p:sp>
        <p:nvSpPr>
          <p:cNvPr id="161" name="Google Shape;161;p52"/>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52"/>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63" name="Google Shape;163;p52"/>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7_Title only">
  <p:cSld name="7_Title only">
    <p:spTree>
      <p:nvGrpSpPr>
        <p:cNvPr id="1" name="Shape 164"/>
        <p:cNvGrpSpPr/>
        <p:nvPr/>
      </p:nvGrpSpPr>
      <p:grpSpPr>
        <a:xfrm>
          <a:off x="0" y="0"/>
          <a:ext cx="0" cy="0"/>
          <a:chOff x="0" y="0"/>
          <a:chExt cx="0" cy="0"/>
        </a:xfrm>
      </p:grpSpPr>
      <p:sp>
        <p:nvSpPr>
          <p:cNvPr id="165" name="Google Shape;165;p53"/>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53"/>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67" name="Google Shape;167;p53"/>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8_Title only">
  <p:cSld name="8_Title only">
    <p:spTree>
      <p:nvGrpSpPr>
        <p:cNvPr id="1" name="Shape 168"/>
        <p:cNvGrpSpPr/>
        <p:nvPr/>
      </p:nvGrpSpPr>
      <p:grpSpPr>
        <a:xfrm>
          <a:off x="0" y="0"/>
          <a:ext cx="0" cy="0"/>
          <a:chOff x="0" y="0"/>
          <a:chExt cx="0" cy="0"/>
        </a:xfrm>
      </p:grpSpPr>
      <p:sp>
        <p:nvSpPr>
          <p:cNvPr id="169" name="Google Shape;169;p54"/>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0" name="Google Shape;170;p54"/>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1" name="Google Shape;171;p54"/>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9_Title only">
  <p:cSld name="9_Title only">
    <p:spTree>
      <p:nvGrpSpPr>
        <p:cNvPr id="1" name="Shape 172"/>
        <p:cNvGrpSpPr/>
        <p:nvPr/>
      </p:nvGrpSpPr>
      <p:grpSpPr>
        <a:xfrm>
          <a:off x="0" y="0"/>
          <a:ext cx="0" cy="0"/>
          <a:chOff x="0" y="0"/>
          <a:chExt cx="0" cy="0"/>
        </a:xfrm>
      </p:grpSpPr>
      <p:sp>
        <p:nvSpPr>
          <p:cNvPr id="173" name="Google Shape;173;p55"/>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55"/>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5" name="Google Shape;175;p55"/>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body" idx="1"/>
          </p:nvPr>
        </p:nvSpPr>
        <p:spPr>
          <a:xfrm>
            <a:off x="529494" y="1806575"/>
            <a:ext cx="11138876" cy="4471988"/>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25"/>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25"/>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0_Title only">
  <p:cSld name="10_Title only">
    <p:spTree>
      <p:nvGrpSpPr>
        <p:cNvPr id="1" name="Shape 176"/>
        <p:cNvGrpSpPr/>
        <p:nvPr/>
      </p:nvGrpSpPr>
      <p:grpSpPr>
        <a:xfrm>
          <a:off x="0" y="0"/>
          <a:ext cx="0" cy="0"/>
          <a:chOff x="0" y="0"/>
          <a:chExt cx="0" cy="0"/>
        </a:xfrm>
      </p:grpSpPr>
      <p:sp>
        <p:nvSpPr>
          <p:cNvPr id="177" name="Google Shape;177;p56"/>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5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9" name="Google Shape;179;p56"/>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1_Title only">
  <p:cSld name="11_Title only">
    <p:spTree>
      <p:nvGrpSpPr>
        <p:cNvPr id="1" name="Shape 180"/>
        <p:cNvGrpSpPr/>
        <p:nvPr/>
      </p:nvGrpSpPr>
      <p:grpSpPr>
        <a:xfrm>
          <a:off x="0" y="0"/>
          <a:ext cx="0" cy="0"/>
          <a:chOff x="0" y="0"/>
          <a:chExt cx="0" cy="0"/>
        </a:xfrm>
      </p:grpSpPr>
      <p:sp>
        <p:nvSpPr>
          <p:cNvPr id="181" name="Google Shape;181;p57"/>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2" name="Google Shape;182;p57"/>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83" name="Google Shape;183;p57"/>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12_Title only">
  <p:cSld name="12_Title only">
    <p:spTree>
      <p:nvGrpSpPr>
        <p:cNvPr id="1" name="Shape 184"/>
        <p:cNvGrpSpPr/>
        <p:nvPr/>
      </p:nvGrpSpPr>
      <p:grpSpPr>
        <a:xfrm>
          <a:off x="0" y="0"/>
          <a:ext cx="0" cy="0"/>
          <a:chOff x="0" y="0"/>
          <a:chExt cx="0" cy="0"/>
        </a:xfrm>
      </p:grpSpPr>
      <p:sp>
        <p:nvSpPr>
          <p:cNvPr id="185" name="Google Shape;185;p5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58"/>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87" name="Google Shape;187;p5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13_Title only">
  <p:cSld name="13_Title only">
    <p:spTree>
      <p:nvGrpSpPr>
        <p:cNvPr id="1" name="Shape 188"/>
        <p:cNvGrpSpPr/>
        <p:nvPr/>
      </p:nvGrpSpPr>
      <p:grpSpPr>
        <a:xfrm>
          <a:off x="0" y="0"/>
          <a:ext cx="0" cy="0"/>
          <a:chOff x="0" y="0"/>
          <a:chExt cx="0" cy="0"/>
        </a:xfrm>
      </p:grpSpPr>
      <p:sp>
        <p:nvSpPr>
          <p:cNvPr id="189" name="Google Shape;189;p5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59"/>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1" name="Google Shape;191;p5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4_Title only">
  <p:cSld name="14_Title only">
    <p:spTree>
      <p:nvGrpSpPr>
        <p:cNvPr id="1" name="Shape 192"/>
        <p:cNvGrpSpPr/>
        <p:nvPr/>
      </p:nvGrpSpPr>
      <p:grpSpPr>
        <a:xfrm>
          <a:off x="0" y="0"/>
          <a:ext cx="0" cy="0"/>
          <a:chOff x="0" y="0"/>
          <a:chExt cx="0" cy="0"/>
        </a:xfrm>
      </p:grpSpPr>
      <p:sp>
        <p:nvSpPr>
          <p:cNvPr id="193" name="Google Shape;193;p6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6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5" name="Google Shape;195;p6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15_Title only">
  <p:cSld name="15_Title only">
    <p:spTree>
      <p:nvGrpSpPr>
        <p:cNvPr id="1" name="Shape 196"/>
        <p:cNvGrpSpPr/>
        <p:nvPr/>
      </p:nvGrpSpPr>
      <p:grpSpPr>
        <a:xfrm>
          <a:off x="0" y="0"/>
          <a:ext cx="0" cy="0"/>
          <a:chOff x="0" y="0"/>
          <a:chExt cx="0" cy="0"/>
        </a:xfrm>
      </p:grpSpPr>
      <p:sp>
        <p:nvSpPr>
          <p:cNvPr id="197" name="Google Shape;197;p6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61"/>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9" name="Google Shape;199;p6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16_Title only">
  <p:cSld name="16_Title only">
    <p:spTree>
      <p:nvGrpSpPr>
        <p:cNvPr id="1" name="Shape 200"/>
        <p:cNvGrpSpPr/>
        <p:nvPr/>
      </p:nvGrpSpPr>
      <p:grpSpPr>
        <a:xfrm>
          <a:off x="0" y="0"/>
          <a:ext cx="0" cy="0"/>
          <a:chOff x="0" y="0"/>
          <a:chExt cx="0" cy="0"/>
        </a:xfrm>
      </p:grpSpPr>
      <p:sp>
        <p:nvSpPr>
          <p:cNvPr id="201" name="Google Shape;201;p62"/>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62"/>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203" name="Google Shape;203;p62"/>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963247" y="4406902"/>
            <a:ext cx="10363200" cy="1362075"/>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963247" y="2906713"/>
            <a:ext cx="10363200" cy="1500187"/>
          </a:xfrm>
          <a:prstGeom prst="rect">
            <a:avLst/>
          </a:prstGeom>
          <a:noFill/>
          <a:ln>
            <a:noFill/>
          </a:ln>
        </p:spPr>
        <p:txBody>
          <a:bodyPr spcFirstLastPara="1" wrap="square" lIns="0" tIns="0" rIns="0" bIns="0" anchor="b" anchorCtr="0">
            <a:noAutofit/>
          </a:bodyPr>
          <a:lstStyle>
            <a:lvl1pPr marL="457200" lvl="0" indent="-228600" algn="l">
              <a:spcBef>
                <a:spcPts val="1500"/>
              </a:spcBef>
              <a:spcAft>
                <a:spcPts val="0"/>
              </a:spcAft>
              <a:buClr>
                <a:schemeClr val="dk1"/>
              </a:buClr>
              <a:buSzPts val="2000"/>
              <a:buNone/>
              <a:defRPr sz="2000"/>
            </a:lvl1pPr>
            <a:lvl2pPr marL="914400" lvl="1" indent="-228600" algn="l">
              <a:spcBef>
                <a:spcPts val="54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6" name="Google Shape;36;p26"/>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26"/>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2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body" idx="1"/>
          </p:nvPr>
        </p:nvSpPr>
        <p:spPr>
          <a:xfrm>
            <a:off x="529493" y="1806575"/>
            <a:ext cx="5474677" cy="4471988"/>
          </a:xfrm>
          <a:prstGeom prst="rect">
            <a:avLst/>
          </a:prstGeom>
          <a:noFill/>
          <a:ln>
            <a:noFill/>
          </a:ln>
        </p:spPr>
        <p:txBody>
          <a:bodyPr spcFirstLastPara="1" wrap="square" lIns="0" tIns="0" rIns="0" bIns="0" anchor="t" anchorCtr="0">
            <a:noAutofit/>
          </a:bodyPr>
          <a:lstStyle>
            <a:lvl1pPr marL="457200" lvl="0" indent="-406400" algn="l">
              <a:spcBef>
                <a:spcPts val="2100"/>
              </a:spcBef>
              <a:spcAft>
                <a:spcPts val="0"/>
              </a:spcAft>
              <a:buClr>
                <a:schemeClr val="dk1"/>
              </a:buClr>
              <a:buSzPts val="2800"/>
              <a:buChar char="•"/>
              <a:defRPr sz="2800"/>
            </a:lvl1pPr>
            <a:lvl2pPr marL="914400" lvl="1" indent="-381000" algn="l">
              <a:spcBef>
                <a:spcPts val="72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1" name="Google Shape;41;p27"/>
          <p:cNvSpPr txBox="1">
            <a:spLocks noGrp="1"/>
          </p:cNvSpPr>
          <p:nvPr>
            <p:ph type="body" idx="2"/>
          </p:nvPr>
        </p:nvSpPr>
        <p:spPr>
          <a:xfrm>
            <a:off x="6191739" y="1806575"/>
            <a:ext cx="5476631" cy="4471988"/>
          </a:xfrm>
          <a:prstGeom prst="rect">
            <a:avLst/>
          </a:prstGeom>
          <a:noFill/>
          <a:ln>
            <a:noFill/>
          </a:ln>
        </p:spPr>
        <p:txBody>
          <a:bodyPr spcFirstLastPara="1" wrap="square" lIns="0" tIns="0" rIns="0" bIns="0" anchor="t" anchorCtr="0">
            <a:noAutofit/>
          </a:bodyPr>
          <a:lstStyle>
            <a:lvl1pPr marL="457200" lvl="0" indent="-406400" algn="l">
              <a:spcBef>
                <a:spcPts val="2100"/>
              </a:spcBef>
              <a:spcAft>
                <a:spcPts val="0"/>
              </a:spcAft>
              <a:buClr>
                <a:schemeClr val="dk1"/>
              </a:buClr>
              <a:buSzPts val="2800"/>
              <a:buChar char="•"/>
              <a:defRPr sz="2800"/>
            </a:lvl1pPr>
            <a:lvl2pPr marL="914400" lvl="1" indent="-381000" algn="l">
              <a:spcBef>
                <a:spcPts val="72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2" name="Google Shape;42;p27"/>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27"/>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609600" y="274638"/>
            <a:ext cx="10972800" cy="1143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8"/>
          <p:cNvSpPr txBox="1">
            <a:spLocks noGrp="1"/>
          </p:cNvSpPr>
          <p:nvPr>
            <p:ph type="body" idx="1"/>
          </p:nvPr>
        </p:nvSpPr>
        <p:spPr>
          <a:xfrm>
            <a:off x="609600" y="1535113"/>
            <a:ext cx="5386755" cy="639762"/>
          </a:xfrm>
          <a:prstGeom prst="rect">
            <a:avLst/>
          </a:prstGeom>
          <a:noFill/>
          <a:ln>
            <a:noFill/>
          </a:ln>
        </p:spPr>
        <p:txBody>
          <a:bodyPr spcFirstLastPara="1" wrap="square" lIns="0" tIns="0" rIns="0" bIns="0" anchor="b" anchorCtr="0">
            <a:noAutofit/>
          </a:bodyPr>
          <a:lstStyle>
            <a:lvl1pPr marL="457200" lvl="0" indent="-228600" algn="l">
              <a:spcBef>
                <a:spcPts val="1800"/>
              </a:spcBef>
              <a:spcAft>
                <a:spcPts val="0"/>
              </a:spcAft>
              <a:buClr>
                <a:schemeClr val="dk1"/>
              </a:buClr>
              <a:buSzPts val="2400"/>
              <a:buNone/>
              <a:defRPr sz="2400" b="1"/>
            </a:lvl1pPr>
            <a:lvl2pPr marL="914400" lvl="1" indent="-228600" algn="l">
              <a:spcBef>
                <a:spcPts val="6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7" name="Google Shape;47;p28"/>
          <p:cNvSpPr txBox="1">
            <a:spLocks noGrp="1"/>
          </p:cNvSpPr>
          <p:nvPr>
            <p:ph type="body" idx="2"/>
          </p:nvPr>
        </p:nvSpPr>
        <p:spPr>
          <a:xfrm>
            <a:off x="609600" y="2174875"/>
            <a:ext cx="5386755" cy="3951288"/>
          </a:xfrm>
          <a:prstGeom prst="rect">
            <a:avLst/>
          </a:prstGeom>
          <a:noFill/>
          <a:ln>
            <a:noFill/>
          </a:ln>
        </p:spPr>
        <p:txBody>
          <a:bodyPr spcFirstLastPara="1" wrap="square" lIns="0" tIns="0" rIns="0" bIns="0" anchor="t" anchorCtr="0">
            <a:noAutofit/>
          </a:bodyPr>
          <a:lstStyle>
            <a:lvl1pPr marL="457200" lvl="0" indent="-381000" algn="l">
              <a:spcBef>
                <a:spcPts val="1800"/>
              </a:spcBef>
              <a:spcAft>
                <a:spcPts val="0"/>
              </a:spcAft>
              <a:buClr>
                <a:schemeClr val="dk1"/>
              </a:buClr>
              <a:buSzPts val="2400"/>
              <a:buChar char="•"/>
              <a:defRPr sz="2400"/>
            </a:lvl1pPr>
            <a:lvl2pPr marL="914400" lvl="1" indent="-355600" algn="l">
              <a:spcBef>
                <a:spcPts val="6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8" name="Google Shape;48;p28"/>
          <p:cNvSpPr txBox="1">
            <a:spLocks noGrp="1"/>
          </p:cNvSpPr>
          <p:nvPr>
            <p:ph type="body" idx="3"/>
          </p:nvPr>
        </p:nvSpPr>
        <p:spPr>
          <a:xfrm>
            <a:off x="6193694" y="1535113"/>
            <a:ext cx="5388708" cy="639762"/>
          </a:xfrm>
          <a:prstGeom prst="rect">
            <a:avLst/>
          </a:prstGeom>
          <a:noFill/>
          <a:ln>
            <a:noFill/>
          </a:ln>
        </p:spPr>
        <p:txBody>
          <a:bodyPr spcFirstLastPara="1" wrap="square" lIns="0" tIns="0" rIns="0" bIns="0" anchor="b" anchorCtr="0">
            <a:noAutofit/>
          </a:bodyPr>
          <a:lstStyle>
            <a:lvl1pPr marL="457200" lvl="0" indent="-228600" algn="l">
              <a:spcBef>
                <a:spcPts val="1800"/>
              </a:spcBef>
              <a:spcAft>
                <a:spcPts val="0"/>
              </a:spcAft>
              <a:buClr>
                <a:schemeClr val="dk1"/>
              </a:buClr>
              <a:buSzPts val="2400"/>
              <a:buNone/>
              <a:defRPr sz="2400" b="1"/>
            </a:lvl1pPr>
            <a:lvl2pPr marL="914400" lvl="1" indent="-228600" algn="l">
              <a:spcBef>
                <a:spcPts val="6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9" name="Google Shape;49;p28"/>
          <p:cNvSpPr txBox="1">
            <a:spLocks noGrp="1"/>
          </p:cNvSpPr>
          <p:nvPr>
            <p:ph type="body" idx="4"/>
          </p:nvPr>
        </p:nvSpPr>
        <p:spPr>
          <a:xfrm>
            <a:off x="6193694" y="2174875"/>
            <a:ext cx="5388708" cy="3951288"/>
          </a:xfrm>
          <a:prstGeom prst="rect">
            <a:avLst/>
          </a:prstGeom>
          <a:noFill/>
          <a:ln>
            <a:noFill/>
          </a:ln>
        </p:spPr>
        <p:txBody>
          <a:bodyPr spcFirstLastPara="1" wrap="square" lIns="0" tIns="0" rIns="0" bIns="0" anchor="t" anchorCtr="0">
            <a:noAutofit/>
          </a:bodyPr>
          <a:lstStyle>
            <a:lvl1pPr marL="457200" lvl="0" indent="-381000" algn="l">
              <a:spcBef>
                <a:spcPts val="1800"/>
              </a:spcBef>
              <a:spcAft>
                <a:spcPts val="0"/>
              </a:spcAft>
              <a:buClr>
                <a:schemeClr val="dk1"/>
              </a:buClr>
              <a:buSzPts val="2400"/>
              <a:buChar char="•"/>
              <a:defRPr sz="2400"/>
            </a:lvl1pPr>
            <a:lvl2pPr marL="914400" lvl="1" indent="-355600" algn="l">
              <a:spcBef>
                <a:spcPts val="6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0" name="Google Shape;50;p28"/>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28"/>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29"/>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29"/>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6"/>
        <p:cNvGrpSpPr/>
        <p:nvPr/>
      </p:nvGrpSpPr>
      <p:grpSpPr>
        <a:xfrm>
          <a:off x="0" y="0"/>
          <a:ext cx="0" cy="0"/>
          <a:chOff x="0" y="0"/>
          <a:chExt cx="0" cy="0"/>
        </a:xfrm>
      </p:grpSpPr>
      <p:sp>
        <p:nvSpPr>
          <p:cNvPr id="57" name="Google Shape;57;p3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600"/>
              </a:spcBef>
              <a:spcAft>
                <a:spcPts val="0"/>
              </a:spcAft>
              <a:buClr>
                <a:schemeClr val="dk1"/>
              </a:buClr>
              <a:buSzPts val="800"/>
              <a:buNone/>
              <a:defRPr sz="800">
                <a:solidFill>
                  <a:schemeClr val="dk1"/>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1"/>
          <p:cNvSpPr txBox="1">
            <a:spLocks noGrp="1"/>
          </p:cNvSpPr>
          <p:nvPr>
            <p:ph type="title"/>
          </p:nvPr>
        </p:nvSpPr>
        <p:spPr>
          <a:xfrm>
            <a:off x="609600" y="273050"/>
            <a:ext cx="4011247" cy="1162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1"/>
          <p:cNvSpPr txBox="1">
            <a:spLocks noGrp="1"/>
          </p:cNvSpPr>
          <p:nvPr>
            <p:ph type="body" idx="1"/>
          </p:nvPr>
        </p:nvSpPr>
        <p:spPr>
          <a:xfrm>
            <a:off x="4767384" y="273052"/>
            <a:ext cx="6815016" cy="5853113"/>
          </a:xfrm>
          <a:prstGeom prst="rect">
            <a:avLst/>
          </a:prstGeom>
          <a:noFill/>
          <a:ln>
            <a:noFill/>
          </a:ln>
        </p:spPr>
        <p:txBody>
          <a:bodyPr spcFirstLastPara="1" wrap="square" lIns="0" tIns="0" rIns="0" bIns="0" anchor="t" anchorCtr="0">
            <a:noAutofit/>
          </a:bodyPr>
          <a:lstStyle>
            <a:lvl1pPr marL="457200" lvl="0" indent="-431800" algn="l">
              <a:spcBef>
                <a:spcPts val="2400"/>
              </a:spcBef>
              <a:spcAft>
                <a:spcPts val="0"/>
              </a:spcAft>
              <a:buClr>
                <a:schemeClr val="dk1"/>
              </a:buClr>
              <a:buSzPts val="3200"/>
              <a:buChar char="•"/>
              <a:defRPr sz="3200"/>
            </a:lvl1pPr>
            <a:lvl2pPr marL="914400" lvl="1" indent="-406400" algn="l">
              <a:spcBef>
                <a:spcPts val="84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31"/>
          <p:cNvSpPr txBox="1">
            <a:spLocks noGrp="1"/>
          </p:cNvSpPr>
          <p:nvPr>
            <p:ph type="body" idx="2"/>
          </p:nvPr>
        </p:nvSpPr>
        <p:spPr>
          <a:xfrm>
            <a:off x="609600" y="1435102"/>
            <a:ext cx="4011247" cy="4691063"/>
          </a:xfrm>
          <a:prstGeom prst="rect">
            <a:avLst/>
          </a:prstGeom>
          <a:noFill/>
          <a:ln>
            <a:noFill/>
          </a:ln>
        </p:spPr>
        <p:txBody>
          <a:bodyPr spcFirstLastPara="1" wrap="square" lIns="0" tIns="0" rIns="0" bIns="0" anchor="t" anchorCtr="0">
            <a:noAutofit/>
          </a:bodyPr>
          <a:lstStyle>
            <a:lvl1pPr marL="457200" lvl="0" indent="-228600" algn="l">
              <a:spcBef>
                <a:spcPts val="1050"/>
              </a:spcBef>
              <a:spcAft>
                <a:spcPts val="0"/>
              </a:spcAft>
              <a:buClr>
                <a:schemeClr val="dk1"/>
              </a:buClr>
              <a:buSzPts val="1400"/>
              <a:buNone/>
              <a:defRPr sz="1400"/>
            </a:lvl1pPr>
            <a:lvl2pPr marL="914400" lvl="1" indent="-228600" algn="l">
              <a:spcBef>
                <a:spcPts val="36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31"/>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Google Shape;63;p31"/>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7" name="Google Shape;7;p21"/>
          <p:cNvSpPr txBox="1">
            <a:spLocks noGrp="1"/>
          </p:cNvSpPr>
          <p:nvPr>
            <p:ph type="body" idx="1"/>
          </p:nvPr>
        </p:nvSpPr>
        <p:spPr>
          <a:xfrm>
            <a:off x="529494" y="1806575"/>
            <a:ext cx="11138876" cy="4471988"/>
          </a:xfrm>
          <a:prstGeom prst="rect">
            <a:avLst/>
          </a:prstGeom>
          <a:noFill/>
          <a:ln>
            <a:noFill/>
          </a:ln>
        </p:spPr>
        <p:txBody>
          <a:bodyPr spcFirstLastPara="1" wrap="square" lIns="0" tIns="0" rIns="0" bIns="0" anchor="t" anchorCtr="0">
            <a:noAutofit/>
          </a:bodyPr>
          <a:lstStyle>
            <a:lvl1pPr marL="457200" marR="0" lvl="0" indent="-355600" algn="l" rtl="0">
              <a:spcBef>
                <a:spcPts val="1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21"/>
          <p:cNvSpPr/>
          <p:nvPr/>
        </p:nvSpPr>
        <p:spPr>
          <a:xfrm>
            <a:off x="10661650" y="115888"/>
            <a:ext cx="1416539" cy="86518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9" name="Google Shape;9;p21"/>
          <p:cNvPicPr preferRelativeResize="0"/>
          <p:nvPr/>
        </p:nvPicPr>
        <p:blipFill rotWithShape="1">
          <a:blip r:embed="rId38">
            <a:alphaModFix/>
          </a:blip>
          <a:srcRect/>
          <a:stretch/>
        </p:blipFill>
        <p:spPr>
          <a:xfrm>
            <a:off x="10957560" y="180340"/>
            <a:ext cx="979170" cy="655320"/>
          </a:xfrm>
          <a:prstGeom prst="rect">
            <a:avLst/>
          </a:prstGeom>
          <a:noFill/>
          <a:ln>
            <a:noFill/>
          </a:ln>
        </p:spPr>
      </p:pic>
      <p:sp>
        <p:nvSpPr>
          <p:cNvPr id="10" name="Google Shape;10;p21"/>
          <p:cNvSpPr/>
          <p:nvPr/>
        </p:nvSpPr>
        <p:spPr>
          <a:xfrm>
            <a:off x="11382163" y="6673334"/>
            <a:ext cx="809837"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b="0" i="0" u="none" strike="noStrike" cap="none">
                <a:solidFill>
                  <a:schemeClr val="dk1"/>
                </a:solidFill>
                <a:latin typeface="Arial"/>
                <a:ea typeface="Arial"/>
                <a:cs typeface="Arial"/>
                <a:sym typeface="Arial"/>
              </a:rPr>
              <a:t>CZ/TCN/0219/0010</a:t>
            </a:r>
            <a:endParaRPr sz="60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4" r:id="rId21"/>
    <p:sldLayoutId id="2147483675" r:id="rId22"/>
    <p:sldLayoutId id="2147483676" r:id="rId23"/>
    <p:sldLayoutId id="2147483677" r:id="rId24"/>
    <p:sldLayoutId id="2147483678" r:id="rId25"/>
    <p:sldLayoutId id="2147483679" r:id="rId26"/>
    <p:sldLayoutId id="2147483680" r:id="rId27"/>
    <p:sldLayoutId id="2147483681" r:id="rId28"/>
    <p:sldLayoutId id="2147483682" r:id="rId29"/>
    <p:sldLayoutId id="2147483683" r:id="rId30"/>
    <p:sldLayoutId id="2147483684" r:id="rId31"/>
    <p:sldLayoutId id="2147483685" r:id="rId32"/>
    <p:sldLayoutId id="2147483686" r:id="rId33"/>
    <p:sldLayoutId id="2147483687" r:id="rId34"/>
    <p:sldLayoutId id="2147483688" r:id="rId35"/>
    <p:sldLayoutId id="2147483689" r:id="rId3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ukl.cz/"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ema.europa.e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8.xml"/><Relationship Id="rId4" Type="http://schemas.openxmlformats.org/officeDocument/2006/relationships/slide" Target="slide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
          <p:cNvSpPr/>
          <p:nvPr/>
        </p:nvSpPr>
        <p:spPr>
          <a:xfrm>
            <a:off x="29310" y="6672542"/>
            <a:ext cx="184731"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9" name="Google Shape;209;p1"/>
          <p:cNvSpPr txBox="1">
            <a:spLocks noGrp="1"/>
          </p:cNvSpPr>
          <p:nvPr>
            <p:ph type="ctrTitle"/>
          </p:nvPr>
        </p:nvSpPr>
        <p:spPr>
          <a:xfrm>
            <a:off x="640875" y="2195050"/>
            <a:ext cx="10536300" cy="1785104"/>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en-US" sz="3000" b="1" i="0" u="none" strike="noStrike" cap="none" dirty="0" err="1" smtClean="0">
                <a:solidFill>
                  <a:schemeClr val="dk1"/>
                </a:solidFill>
                <a:latin typeface="Arial"/>
                <a:ea typeface="Arial"/>
                <a:cs typeface="Arial"/>
                <a:sym typeface="Arial"/>
              </a:rPr>
              <a:t>Atezolizumab</a:t>
            </a:r>
            <a:endParaRPr sz="3000" b="1" i="0" u="none" strike="noStrike" cap="none" dirty="0">
              <a:solidFill>
                <a:schemeClr val="dk1"/>
              </a:solidFill>
              <a:latin typeface="Arial"/>
              <a:ea typeface="Arial"/>
              <a:cs typeface="Arial"/>
              <a:sym typeface="Arial"/>
            </a:endParaRPr>
          </a:p>
          <a:p>
            <a:pPr marL="0" lvl="0" indent="0" algn="l" rtl="0">
              <a:spcBef>
                <a:spcPts val="0"/>
              </a:spcBef>
              <a:spcAft>
                <a:spcPts val="0"/>
              </a:spcAft>
              <a:buNone/>
            </a:pPr>
            <a:r>
              <a:rPr lang="en-US" sz="3000" b="1" i="0" u="none" strike="noStrike" cap="none" dirty="0">
                <a:solidFill>
                  <a:schemeClr val="dk1"/>
                </a:solidFill>
                <a:latin typeface="Arial"/>
                <a:ea typeface="Arial"/>
                <a:cs typeface="Arial"/>
                <a:sym typeface="Arial"/>
              </a:rPr>
              <a:t/>
            </a:r>
            <a:br>
              <a:rPr lang="en-US" sz="3000" b="1" i="0" u="none" strike="noStrike" cap="none" dirty="0">
                <a:solidFill>
                  <a:schemeClr val="dk1"/>
                </a:solidFill>
                <a:latin typeface="Arial"/>
                <a:ea typeface="Arial"/>
                <a:cs typeface="Arial"/>
                <a:sym typeface="Arial"/>
              </a:rPr>
            </a:br>
            <a:r>
              <a:rPr lang="en-US" sz="2800" b="1" i="0" u="none" strike="noStrike" cap="none" dirty="0" err="1">
                <a:solidFill>
                  <a:schemeClr val="dk1"/>
                </a:solidFill>
                <a:latin typeface="Arial"/>
                <a:ea typeface="Arial"/>
                <a:cs typeface="Arial"/>
                <a:sym typeface="Arial"/>
              </a:rPr>
              <a:t>Praktický</a:t>
            </a:r>
            <a:r>
              <a:rPr lang="en-US" sz="2800" b="1" i="0" u="none" strike="noStrike" cap="none" dirty="0">
                <a:solidFill>
                  <a:schemeClr val="dk1"/>
                </a:solidFill>
                <a:latin typeface="Arial"/>
                <a:ea typeface="Arial"/>
                <a:cs typeface="Arial"/>
                <a:sym typeface="Arial"/>
              </a:rPr>
              <a:t> </a:t>
            </a:r>
            <a:r>
              <a:rPr lang="en-US" sz="2800" dirty="0" err="1"/>
              <a:t>průvodce</a:t>
            </a:r>
            <a:r>
              <a:rPr lang="en-US" sz="2800" dirty="0"/>
              <a:t> </a:t>
            </a:r>
            <a:r>
              <a:rPr lang="en-US" sz="2800" dirty="0" err="1"/>
              <a:t>nejčastějšími</a:t>
            </a:r>
            <a:r>
              <a:rPr lang="en-US" sz="2800" dirty="0"/>
              <a:t> </a:t>
            </a:r>
            <a:r>
              <a:rPr lang="en-US" sz="2800" dirty="0" err="1"/>
              <a:t>imunitně</a:t>
            </a:r>
            <a:r>
              <a:rPr lang="en-US" sz="2800" dirty="0"/>
              <a:t> </a:t>
            </a:r>
            <a:r>
              <a:rPr lang="en-US" sz="2800" dirty="0" err="1"/>
              <a:t>podmíněnými</a:t>
            </a:r>
            <a:r>
              <a:rPr lang="en-US" sz="2800" dirty="0"/>
              <a:t> </a:t>
            </a:r>
            <a:r>
              <a:rPr lang="en-US" sz="2800" dirty="0" err="1"/>
              <a:t>nežádoucími</a:t>
            </a:r>
            <a:r>
              <a:rPr lang="en-US" sz="2800" dirty="0"/>
              <a:t> </a:t>
            </a:r>
            <a:r>
              <a:rPr lang="en-US" sz="2800" dirty="0" err="1"/>
              <a:t>účinky</a:t>
            </a:r>
            <a:endParaRPr sz="2800" b="1" i="0" u="none" strike="noStrike" cap="none" dirty="0">
              <a:solidFill>
                <a:schemeClr val="dk1"/>
              </a:solidFill>
              <a:latin typeface="Arial"/>
              <a:ea typeface="Arial"/>
              <a:cs typeface="Arial"/>
              <a:sym typeface="Arial"/>
            </a:endParaRPr>
          </a:p>
        </p:txBody>
      </p:sp>
      <p:sp>
        <p:nvSpPr>
          <p:cNvPr id="210" name="Google Shape;210;p1"/>
          <p:cNvSpPr txBox="1">
            <a:spLocks noGrp="1"/>
          </p:cNvSpPr>
          <p:nvPr>
            <p:ph type="subTitle" idx="1"/>
          </p:nvPr>
        </p:nvSpPr>
        <p:spPr>
          <a:xfrm>
            <a:off x="703425" y="4590647"/>
            <a:ext cx="10536300" cy="923400"/>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3300"/>
              <a:buFont typeface="Arial"/>
              <a:buNone/>
            </a:pPr>
            <a:r>
              <a:rPr lang="en-US" sz="3300" b="1" i="1" u="none" strike="noStrike" cap="none">
                <a:solidFill>
                  <a:schemeClr val="dk1"/>
                </a:solidFill>
                <a:latin typeface="Arial"/>
                <a:ea typeface="Arial"/>
                <a:cs typeface="Arial"/>
                <a:sym typeface="Arial"/>
              </a:rPr>
              <a:t> </a:t>
            </a:r>
            <a:endParaRPr sz="3300" b="1" i="1" u="none" strike="noStrike" cap="none">
              <a:solidFill>
                <a:schemeClr val="dk1"/>
              </a:solidFill>
              <a:latin typeface="Arial"/>
              <a:ea typeface="Arial"/>
              <a:cs typeface="Arial"/>
              <a:sym typeface="Arial"/>
            </a:endParaRPr>
          </a:p>
        </p:txBody>
      </p:sp>
      <p:sp>
        <p:nvSpPr>
          <p:cNvPr id="213" name="Google Shape;213;p1"/>
          <p:cNvSpPr/>
          <p:nvPr/>
        </p:nvSpPr>
        <p:spPr>
          <a:xfrm>
            <a:off x="368260" y="4216372"/>
            <a:ext cx="6360368" cy="761707"/>
          </a:xfrm>
          <a:prstGeom prst="rect">
            <a:avLst/>
          </a:prstGeom>
          <a:noFill/>
          <a:ln>
            <a:noFill/>
          </a:ln>
        </p:spPr>
        <p:txBody>
          <a:bodyPr spcFirstLastPara="1" wrap="square" lIns="91425" tIns="45700" rIns="91425" bIns="45700" anchor="t" anchorCtr="0">
            <a:spAutoFit/>
          </a:bodyPr>
          <a:lstStyle/>
          <a:p>
            <a:pPr marL="0" marR="0" lvl="0" indent="0" algn="l" rtl="0">
              <a:spcBef>
                <a:spcPts val="900"/>
              </a:spcBef>
              <a:spcAft>
                <a:spcPts val="0"/>
              </a:spcAft>
              <a:buNone/>
            </a:pPr>
            <a:r>
              <a:rPr lang="en-US" sz="1800" dirty="0">
                <a:solidFill>
                  <a:schemeClr val="dk1"/>
                </a:solidFill>
                <a:latin typeface="Arial"/>
                <a:ea typeface="Arial"/>
                <a:cs typeface="Arial"/>
                <a:sym typeface="Arial"/>
              </a:rPr>
              <a:t/>
            </a:r>
            <a:br>
              <a:rPr lang="en-US" sz="1800" dirty="0">
                <a:solidFill>
                  <a:schemeClr val="dk1"/>
                </a:solidFill>
                <a:latin typeface="Arial"/>
                <a:ea typeface="Arial"/>
                <a:cs typeface="Arial"/>
                <a:sym typeface="Arial"/>
              </a:rPr>
            </a:br>
            <a:endParaRPr sz="1800" dirty="0">
              <a:solidFill>
                <a:schemeClr val="dk1"/>
              </a:solidFill>
              <a:latin typeface="Arial"/>
              <a:ea typeface="Arial"/>
              <a:cs typeface="Arial"/>
              <a:sym typeface="Arial"/>
            </a:endParaRPr>
          </a:p>
        </p:txBody>
      </p:sp>
      <p:sp>
        <p:nvSpPr>
          <p:cNvPr id="9" name="Rectangle 8"/>
          <p:cNvSpPr/>
          <p:nvPr/>
        </p:nvSpPr>
        <p:spPr>
          <a:xfrm>
            <a:off x="0" y="6674001"/>
            <a:ext cx="12192000" cy="230832"/>
          </a:xfrm>
          <a:prstGeom prst="rect">
            <a:avLst/>
          </a:prstGeom>
          <a:solidFill>
            <a:schemeClr val="bg1"/>
          </a:solidFill>
        </p:spPr>
        <p:txBody>
          <a:bodyPr wrap="square">
            <a:spAutoFit/>
          </a:bodyPr>
          <a:lstStyle/>
          <a:p>
            <a:pPr algn="r"/>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10"/>
          <p:cNvSpPr txBox="1">
            <a:spLocks noGrp="1"/>
          </p:cNvSpPr>
          <p:nvPr>
            <p:ph type="title"/>
          </p:nvPr>
        </p:nvSpPr>
        <p:spPr>
          <a:xfrm>
            <a:off x="153292" y="57634"/>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2900" dirty="0" err="1"/>
              <a:t>Imunitně</a:t>
            </a:r>
            <a:r>
              <a:rPr lang="en-US" sz="2900" dirty="0"/>
              <a:t> </a:t>
            </a:r>
            <a:r>
              <a:rPr lang="en-US" sz="2900" dirty="0" err="1"/>
              <a:t>podmíněná</a:t>
            </a:r>
            <a:r>
              <a:rPr lang="en-US" sz="2900" dirty="0"/>
              <a:t> </a:t>
            </a:r>
            <a:endParaRPr sz="2900" dirty="0"/>
          </a:p>
          <a:p>
            <a:pPr marL="0" lvl="0" indent="0" algn="l" rtl="0">
              <a:spcBef>
                <a:spcPts val="0"/>
              </a:spcBef>
              <a:spcAft>
                <a:spcPts val="0"/>
              </a:spcAft>
              <a:buNone/>
            </a:pPr>
            <a:r>
              <a:rPr lang="en-US" sz="2900" dirty="0" err="1"/>
              <a:t>pneumonitida</a:t>
            </a:r>
            <a:r>
              <a:rPr lang="en-US" sz="2900" dirty="0"/>
              <a:t>:</a:t>
            </a:r>
            <a:br>
              <a:rPr lang="en-US" sz="2900" dirty="0"/>
            </a:br>
            <a:r>
              <a:rPr lang="en-US" sz="2900" dirty="0" err="1"/>
              <a:t>klasifikace</a:t>
            </a:r>
            <a:endParaRPr sz="2900" dirty="0"/>
          </a:p>
          <a:p>
            <a:pPr marL="0" lvl="0" indent="0" algn="l" rtl="0">
              <a:spcBef>
                <a:spcPts val="0"/>
              </a:spcBef>
              <a:spcAft>
                <a:spcPts val="0"/>
              </a:spcAft>
              <a:buNone/>
            </a:pPr>
            <a:endParaRPr dirty="0"/>
          </a:p>
        </p:txBody>
      </p:sp>
      <p:sp>
        <p:nvSpPr>
          <p:cNvPr id="519" name="Google Shape;519;p10"/>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a:t>
            </a:r>
            <a:r>
              <a:rPr lang="cs-CZ" dirty="0" smtClean="0"/>
              <a:t>0</a:t>
            </a:r>
            <a:r>
              <a:rPr lang="en-US" dirty="0" smtClean="0"/>
              <a:t> </a:t>
            </a:r>
            <a:endParaRPr dirty="0"/>
          </a:p>
        </p:txBody>
      </p:sp>
      <p:sp>
        <p:nvSpPr>
          <p:cNvPr id="520" name="Google Shape;520;p10"/>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0"/>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sz="1400">
                <a:solidFill>
                  <a:srgbClr val="6F2A5C"/>
                </a:solidFill>
                <a:latin typeface="Arial"/>
                <a:ea typeface="Arial"/>
                <a:cs typeface="Arial"/>
                <a:sym typeface="Arial"/>
              </a:rPr>
              <a:t>Nově se vyskytující nebo zhoršující se kašel, dušnost, bolest na hru</a:t>
            </a:r>
            <a:r>
              <a:rPr lang="en-US">
                <a:solidFill>
                  <a:srgbClr val="6F2A5C"/>
                </a:solidFill>
              </a:rPr>
              <a:t>di</a:t>
            </a:r>
            <a:endParaRPr sz="1400">
              <a:solidFill>
                <a:srgbClr val="6F2A5C"/>
              </a:solidFill>
              <a:latin typeface="Arial"/>
              <a:ea typeface="Arial"/>
              <a:cs typeface="Arial"/>
              <a:sym typeface="Arial"/>
            </a:endParaRPr>
          </a:p>
        </p:txBody>
      </p:sp>
      <p:cxnSp>
        <p:nvCxnSpPr>
          <p:cNvPr id="522" name="Google Shape;522;p10"/>
          <p:cNvCxnSpPr>
            <a:stCxn id="523" idx="2"/>
            <a:endCxn id="524" idx="0"/>
          </p:cNvCxnSpPr>
          <p:nvPr/>
        </p:nvCxnSpPr>
        <p:spPr>
          <a:xfrm>
            <a:off x="3097914" y="1960019"/>
            <a:ext cx="0" cy="455700"/>
          </a:xfrm>
          <a:prstGeom prst="straightConnector1">
            <a:avLst/>
          </a:prstGeom>
          <a:noFill/>
          <a:ln w="28575" cap="flat" cmpd="sng">
            <a:solidFill>
              <a:schemeClr val="dk1"/>
            </a:solidFill>
            <a:prstDash val="solid"/>
            <a:round/>
            <a:headEnd type="none" w="med" len="med"/>
            <a:tailEnd type="triangle" w="med" len="med"/>
          </a:ln>
        </p:spPr>
      </p:cxnSp>
      <p:sp>
        <p:nvSpPr>
          <p:cNvPr id="523" name="Google Shape;523;p10"/>
          <p:cNvSpPr txBox="1"/>
          <p:nvPr/>
        </p:nvSpPr>
        <p:spPr>
          <a:xfrm>
            <a:off x="1562176" y="1578376"/>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524" name="Google Shape;524;p10"/>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Symptomatick</a:t>
            </a:r>
            <a:r>
              <a:rPr lang="en-US" sz="1900">
                <a:solidFill>
                  <a:srgbClr val="FFFFFF"/>
                </a:solidFill>
              </a:rPr>
              <a:t>é stadium</a:t>
            </a:r>
            <a:r>
              <a:rPr lang="en-US" sz="1900">
                <a:solidFill>
                  <a:srgbClr val="FFFFFF"/>
                </a:solidFill>
                <a:latin typeface="Arial"/>
                <a:ea typeface="Arial"/>
                <a:cs typeface="Arial"/>
                <a:sym typeface="Arial"/>
              </a:rPr>
              <a:t>; i</a:t>
            </a:r>
            <a:r>
              <a:rPr lang="en-US" sz="1900">
                <a:solidFill>
                  <a:srgbClr val="FFFFFF"/>
                </a:solidFill>
              </a:rPr>
              <a:t>ndikována intervence</a:t>
            </a:r>
            <a:r>
              <a:rPr lang="en-US" sz="1900">
                <a:solidFill>
                  <a:srgbClr val="FFFFFF"/>
                </a:solidFill>
                <a:latin typeface="Arial"/>
                <a:ea typeface="Arial"/>
                <a:cs typeface="Arial"/>
                <a:sym typeface="Arial"/>
              </a:rPr>
              <a:t>; stav limi</a:t>
            </a:r>
            <a:r>
              <a:rPr lang="en-US" sz="1900">
                <a:solidFill>
                  <a:srgbClr val="FFFFFF"/>
                </a:solidFill>
              </a:rPr>
              <a:t>tující denní úkony pacienta</a:t>
            </a:r>
            <a:endParaRPr sz="1900">
              <a:solidFill>
                <a:srgbClr val="FFFFFF"/>
              </a:solidFill>
              <a:latin typeface="Arial"/>
              <a:ea typeface="Arial"/>
              <a:cs typeface="Arial"/>
              <a:sym typeface="Arial"/>
            </a:endParaRPr>
          </a:p>
        </p:txBody>
      </p:sp>
      <p:cxnSp>
        <p:nvCxnSpPr>
          <p:cNvPr id="525" name="Google Shape;525;p10"/>
          <p:cNvCxnSpPr>
            <a:stCxn id="526" idx="2"/>
            <a:endCxn id="527"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526" name="Google Shape;526;p10"/>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a:t>
            </a:r>
            <a:r>
              <a:rPr lang="en-US" sz="1900" b="1">
                <a:solidFill>
                  <a:schemeClr val="lt1"/>
                </a:solidFill>
              </a:rPr>
              <a:t>tupeň</a:t>
            </a:r>
            <a:r>
              <a:rPr lang="en-US" sz="1900" b="1">
                <a:solidFill>
                  <a:srgbClr val="FFFFFF"/>
                </a:solidFill>
                <a:latin typeface="Arial"/>
                <a:ea typeface="Arial"/>
                <a:cs typeface="Arial"/>
                <a:sym typeface="Arial"/>
              </a:rPr>
              <a:t> 3</a:t>
            </a:r>
            <a:endParaRPr/>
          </a:p>
        </p:txBody>
      </p:sp>
      <p:sp>
        <p:nvSpPr>
          <p:cNvPr id="527" name="Google Shape;527;p10"/>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Těžké</a:t>
            </a:r>
            <a:r>
              <a:rPr lang="en-US" sz="1900" dirty="0">
                <a:solidFill>
                  <a:srgbClr val="FFFFFF"/>
                </a:solidFill>
              </a:rPr>
              <a:t> </a:t>
            </a:r>
            <a:r>
              <a:rPr lang="en-US" sz="1900" dirty="0" err="1">
                <a:solidFill>
                  <a:srgbClr val="FFFFFF"/>
                </a:solidFill>
              </a:rPr>
              <a:t>symptomy</a:t>
            </a:r>
            <a:r>
              <a:rPr lang="en-US" sz="1900" dirty="0">
                <a:solidFill>
                  <a:srgbClr val="FFFFFF"/>
                </a:solidFill>
              </a:rPr>
              <a:t>, </a:t>
            </a:r>
            <a:r>
              <a:rPr lang="en-US" sz="1900" dirty="0" err="1">
                <a:solidFill>
                  <a:schemeClr val="lt1"/>
                </a:solidFill>
              </a:rPr>
              <a:t>stav</a:t>
            </a:r>
            <a:r>
              <a:rPr lang="en-US" sz="1900" dirty="0">
                <a:solidFill>
                  <a:schemeClr val="lt1"/>
                </a:solidFill>
              </a:rPr>
              <a:t> </a:t>
            </a:r>
            <a:r>
              <a:rPr lang="en-US" sz="1900" dirty="0" err="1">
                <a:solidFill>
                  <a:schemeClr val="lt1"/>
                </a:solidFill>
              </a:rPr>
              <a:t>limitující</a:t>
            </a:r>
            <a:r>
              <a:rPr lang="en-US" sz="1900" dirty="0">
                <a:solidFill>
                  <a:schemeClr val="lt1"/>
                </a:solidFill>
              </a:rPr>
              <a:t> </a:t>
            </a:r>
            <a:r>
              <a:rPr lang="en-US" sz="1900" dirty="0" err="1">
                <a:solidFill>
                  <a:schemeClr val="lt1"/>
                </a:solidFill>
              </a:rPr>
              <a:t>denní</a:t>
            </a:r>
            <a:r>
              <a:rPr lang="en-US" sz="1900" dirty="0">
                <a:solidFill>
                  <a:schemeClr val="lt1"/>
                </a:solidFill>
              </a:rPr>
              <a:t> </a:t>
            </a:r>
            <a:r>
              <a:rPr lang="en-US" sz="1900" dirty="0" err="1">
                <a:solidFill>
                  <a:schemeClr val="lt1"/>
                </a:solidFill>
              </a:rPr>
              <a:t>úkony</a:t>
            </a:r>
            <a:r>
              <a:rPr lang="en-US" sz="1900" dirty="0">
                <a:solidFill>
                  <a:schemeClr val="lt1"/>
                </a:solidFill>
              </a:rPr>
              <a:t> </a:t>
            </a:r>
            <a:r>
              <a:rPr lang="en-US" sz="1900" dirty="0" err="1">
                <a:solidFill>
                  <a:schemeClr val="lt1"/>
                </a:solidFill>
              </a:rPr>
              <a:t>pacienta</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indik</a:t>
            </a:r>
            <a:r>
              <a:rPr lang="cs-CZ" sz="1900" dirty="0" smtClean="0">
                <a:solidFill>
                  <a:srgbClr val="FFFFFF"/>
                </a:solidFill>
              </a:rPr>
              <a:t>ace</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kyslíku</a:t>
            </a:r>
            <a:r>
              <a:rPr lang="en-US" sz="1900" dirty="0">
                <a:solidFill>
                  <a:srgbClr val="FFFFFF"/>
                </a:solidFill>
                <a:latin typeface="Arial"/>
                <a:ea typeface="Arial"/>
                <a:cs typeface="Arial"/>
                <a:sym typeface="Arial"/>
              </a:rPr>
              <a:t> </a:t>
            </a:r>
            <a:endParaRPr sz="1900" dirty="0">
              <a:solidFill>
                <a:srgbClr val="FFFFFF"/>
              </a:solidFill>
              <a:latin typeface="Arial"/>
              <a:ea typeface="Arial"/>
              <a:cs typeface="Arial"/>
              <a:sym typeface="Arial"/>
            </a:endParaRPr>
          </a:p>
        </p:txBody>
      </p:sp>
      <p:cxnSp>
        <p:nvCxnSpPr>
          <p:cNvPr id="528" name="Google Shape;528;p10"/>
          <p:cNvCxnSpPr>
            <a:stCxn id="529" idx="2"/>
            <a:endCxn id="530"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529" name="Google Shape;529;p10"/>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a:t>
            </a:r>
            <a:r>
              <a:rPr lang="en-US" sz="1900" b="1">
                <a:solidFill>
                  <a:schemeClr val="lt1"/>
                </a:solidFill>
              </a:rPr>
              <a:t>tupeň </a:t>
            </a:r>
            <a:r>
              <a:rPr lang="en-US" sz="1900" b="1">
                <a:solidFill>
                  <a:srgbClr val="FFFFFF"/>
                </a:solidFill>
                <a:latin typeface="Arial"/>
                <a:ea typeface="Arial"/>
                <a:cs typeface="Arial"/>
                <a:sym typeface="Arial"/>
              </a:rPr>
              <a:t>4</a:t>
            </a:r>
            <a:endParaRPr/>
          </a:p>
        </p:txBody>
      </p:sp>
      <p:sp>
        <p:nvSpPr>
          <p:cNvPr id="530" name="Google Shape;530;p10"/>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poruchy dýchání; indikována urgentní intervence (např.</a:t>
            </a:r>
            <a:r>
              <a:rPr lang="en-US" sz="1900">
                <a:solidFill>
                  <a:srgbClr val="FFFFFF"/>
                </a:solidFill>
                <a:latin typeface="Arial"/>
                <a:ea typeface="Arial"/>
                <a:cs typeface="Arial"/>
                <a:sym typeface="Arial"/>
              </a:rPr>
              <a:t> tracheotom</a:t>
            </a:r>
            <a:r>
              <a:rPr lang="en-US" sz="1900">
                <a:solidFill>
                  <a:srgbClr val="FFFFFF"/>
                </a:solidFill>
              </a:rPr>
              <a:t>ie nebo</a:t>
            </a:r>
            <a:r>
              <a:rPr lang="en-US" sz="1900">
                <a:solidFill>
                  <a:srgbClr val="FFFFFF"/>
                </a:solidFill>
                <a:latin typeface="Arial"/>
                <a:ea typeface="Arial"/>
                <a:cs typeface="Arial"/>
                <a:sym typeface="Arial"/>
              </a:rPr>
              <a:t> </a:t>
            </a:r>
            <a:br>
              <a:rPr lang="en-US" sz="1900">
                <a:solidFill>
                  <a:srgbClr val="FFFFFF"/>
                </a:solidFill>
                <a:latin typeface="Arial"/>
                <a:ea typeface="Arial"/>
                <a:cs typeface="Arial"/>
                <a:sym typeface="Arial"/>
              </a:rPr>
            </a:br>
            <a:r>
              <a:rPr lang="en-US" sz="1900">
                <a:solidFill>
                  <a:srgbClr val="FFFFFF"/>
                </a:solidFill>
              </a:rPr>
              <a:t>nebo</a:t>
            </a:r>
            <a:r>
              <a:rPr lang="en-US" sz="1900">
                <a:solidFill>
                  <a:srgbClr val="FFFFFF"/>
                </a:solidFill>
                <a:latin typeface="Arial"/>
                <a:ea typeface="Arial"/>
                <a:cs typeface="Arial"/>
                <a:sym typeface="Arial"/>
              </a:rPr>
              <a:t> intuba</a:t>
            </a:r>
            <a:r>
              <a:rPr lang="en-US" sz="1900">
                <a:solidFill>
                  <a:srgbClr val="FFFFFF"/>
                </a:solidFill>
              </a:rPr>
              <a:t>ce</a:t>
            </a:r>
            <a:r>
              <a:rPr lang="en-US" sz="1900">
                <a:solidFill>
                  <a:srgbClr val="FFFFFF"/>
                </a:solidFill>
                <a:latin typeface="Arial"/>
                <a:ea typeface="Arial"/>
                <a:cs typeface="Arial"/>
                <a:sym typeface="Arial"/>
              </a:rPr>
              <a:t>)</a:t>
            </a:r>
            <a:endParaRPr sz="1900">
              <a:solidFill>
                <a:srgbClr val="FFFFFF"/>
              </a:solidFill>
              <a:latin typeface="Arial"/>
              <a:ea typeface="Arial"/>
              <a:cs typeface="Arial"/>
              <a:sym typeface="Arial"/>
            </a:endParaRPr>
          </a:p>
        </p:txBody>
      </p:sp>
      <p:sp>
        <p:nvSpPr>
          <p:cNvPr id="531" name="Google Shape;531;p10"/>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1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7" name="Rectangle 1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11"/>
          <p:cNvSpPr txBox="1">
            <a:spLocks noGrp="1"/>
          </p:cNvSpPr>
          <p:nvPr>
            <p:ph type="title"/>
          </p:nvPr>
        </p:nvSpPr>
        <p:spPr>
          <a:xfrm>
            <a:off x="227546" y="124389"/>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sz="2900"/>
              <a:t>Imunitně podmíněná </a:t>
            </a:r>
            <a:endParaRPr sz="2900"/>
          </a:p>
          <a:p>
            <a:pPr marL="0" lvl="0" indent="0" algn="l" rtl="0">
              <a:spcBef>
                <a:spcPts val="0"/>
              </a:spcBef>
              <a:spcAft>
                <a:spcPts val="0"/>
              </a:spcAft>
              <a:buNone/>
            </a:pPr>
            <a:r>
              <a:rPr lang="en-US" sz="2900"/>
              <a:t>pneumonitida: </a:t>
            </a:r>
            <a:endParaRPr sz="2900"/>
          </a:p>
          <a:p>
            <a:pPr marL="0" lvl="0" indent="0" algn="l" rtl="0">
              <a:spcBef>
                <a:spcPts val="0"/>
              </a:spcBef>
              <a:spcAft>
                <a:spcPts val="0"/>
              </a:spcAft>
              <a:buClr>
                <a:schemeClr val="dk1"/>
              </a:buClr>
              <a:buFont typeface="Arial"/>
              <a:buNone/>
            </a:pPr>
            <a:r>
              <a:rPr lang="en-US" sz="2900"/>
              <a:t>doporučení pro atezolizumab</a:t>
            </a:r>
            <a:endParaRPr sz="2900"/>
          </a:p>
        </p:txBody>
      </p:sp>
      <p:sp>
        <p:nvSpPr>
          <p:cNvPr id="538" name="Google Shape;538;p11"/>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39" name="Google Shape;539;p11"/>
          <p:cNvCxnSpPr>
            <a:stCxn id="540" idx="2"/>
            <a:endCxn id="541" idx="0"/>
          </p:cNvCxnSpPr>
          <p:nvPr/>
        </p:nvCxnSpPr>
        <p:spPr>
          <a:xfrm>
            <a:off x="4529131" y="4107284"/>
            <a:ext cx="0" cy="581684"/>
          </a:xfrm>
          <a:prstGeom prst="straightConnector1">
            <a:avLst/>
          </a:prstGeom>
          <a:noFill/>
          <a:ln w="28575" cap="flat" cmpd="sng">
            <a:solidFill>
              <a:schemeClr val="dk1"/>
            </a:solidFill>
            <a:prstDash val="solid"/>
            <a:round/>
            <a:headEnd type="none" w="med" len="med"/>
            <a:tailEnd type="triangle" w="med" len="med"/>
          </a:ln>
        </p:spPr>
      </p:cxnSp>
      <p:cxnSp>
        <p:nvCxnSpPr>
          <p:cNvPr id="542" name="Google Shape;542;p11"/>
          <p:cNvCxnSpPr>
            <a:stCxn id="543" idx="2"/>
            <a:endCxn id="544" idx="0"/>
          </p:cNvCxnSpPr>
          <p:nvPr/>
        </p:nvCxnSpPr>
        <p:spPr>
          <a:xfrm>
            <a:off x="4529131" y="1888056"/>
            <a:ext cx="0" cy="377700"/>
          </a:xfrm>
          <a:prstGeom prst="straightConnector1">
            <a:avLst/>
          </a:prstGeom>
          <a:noFill/>
          <a:ln w="28575" cap="flat" cmpd="sng">
            <a:solidFill>
              <a:schemeClr val="dk1"/>
            </a:solidFill>
            <a:prstDash val="solid"/>
            <a:round/>
            <a:headEnd type="none" w="med" len="med"/>
            <a:tailEnd type="triangle" w="med" len="med"/>
          </a:ln>
        </p:spPr>
      </p:cxnSp>
      <p:sp>
        <p:nvSpPr>
          <p:cNvPr id="543" name="Google Shape;543;p11"/>
          <p:cNvSpPr txBox="1"/>
          <p:nvPr/>
        </p:nvSpPr>
        <p:spPr>
          <a:xfrm>
            <a:off x="2155531" y="1501800"/>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540" name="Google Shape;540;p11"/>
          <p:cNvSpPr txBox="1"/>
          <p:nvPr/>
        </p:nvSpPr>
        <p:spPr>
          <a:xfrm>
            <a:off x="2155531" y="2986998"/>
            <a:ext cx="4747200" cy="1120286"/>
          </a:xfrm>
          <a:prstGeom prst="rect">
            <a:avLst/>
          </a:prstGeom>
          <a:solidFill>
            <a:srgbClr val="00406D"/>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Denni</a:t>
            </a:r>
            <a:r>
              <a:rPr lang="en-US" sz="1800" dirty="0">
                <a:solidFill>
                  <a:srgbClr val="FFFFFF"/>
                </a:solidFill>
              </a:rPr>
              <a:t> m</a:t>
            </a:r>
            <a:r>
              <a:rPr lang="en-US" sz="1800" dirty="0">
                <a:solidFill>
                  <a:srgbClr val="FFFFFF"/>
                </a:solidFill>
                <a:sym typeface="Arial"/>
              </a:rPr>
              <a:t>onitoring;</a:t>
            </a:r>
            <a:br>
              <a:rPr lang="en-US" sz="1800" dirty="0">
                <a:solidFill>
                  <a:srgbClr val="FFFFFF"/>
                </a:solidFill>
                <a:sym typeface="Arial"/>
              </a:rPr>
            </a:br>
            <a:r>
              <a:rPr lang="en-US" sz="1800" dirty="0" err="1">
                <a:solidFill>
                  <a:srgbClr val="FFFFFF"/>
                </a:solidFill>
                <a:sym typeface="Arial"/>
              </a:rPr>
              <a:t>zvážení</a:t>
            </a:r>
            <a:r>
              <a:rPr lang="en-US" sz="1800" dirty="0">
                <a:solidFill>
                  <a:srgbClr val="FFFFFF"/>
                </a:solidFill>
                <a:sym typeface="Arial"/>
              </a:rPr>
              <a:t> </a:t>
            </a:r>
            <a:r>
              <a:rPr lang="en-US" sz="1800" dirty="0" err="1">
                <a:solidFill>
                  <a:srgbClr val="FFFFFF"/>
                </a:solidFill>
                <a:sym typeface="Arial"/>
              </a:rPr>
              <a:t>bronchoskopie</a:t>
            </a:r>
            <a:r>
              <a:rPr lang="en-US" sz="1800" dirty="0">
                <a:solidFill>
                  <a:srgbClr val="FFFFFF"/>
                </a:solidFill>
                <a:sym typeface="Arial"/>
              </a:rPr>
              <a:t> a </a:t>
            </a:r>
            <a:r>
              <a:rPr lang="en-US" sz="1800" dirty="0" err="1">
                <a:solidFill>
                  <a:srgbClr val="FFFFFF"/>
                </a:solidFill>
                <a:sym typeface="Arial"/>
              </a:rPr>
              <a:t>plicní</a:t>
            </a:r>
            <a:r>
              <a:rPr lang="en-US" sz="1800" dirty="0">
                <a:solidFill>
                  <a:srgbClr val="FFFFFF"/>
                </a:solidFill>
                <a:sym typeface="Arial"/>
              </a:rPr>
              <a:t> </a:t>
            </a:r>
            <a:r>
              <a:rPr lang="en-US" sz="1800" dirty="0" err="1">
                <a:solidFill>
                  <a:srgbClr val="FFFFFF"/>
                </a:solidFill>
                <a:sym typeface="Arial"/>
              </a:rPr>
              <a:t>biops</a:t>
            </a:r>
            <a:r>
              <a:rPr lang="en-US" sz="1800" dirty="0" err="1">
                <a:solidFill>
                  <a:srgbClr val="FFFFFF"/>
                </a:solidFill>
              </a:rPr>
              <a:t>ie</a:t>
            </a:r>
            <a:r>
              <a:rPr lang="en-US" sz="1800" dirty="0">
                <a:solidFill>
                  <a:srgbClr val="FFFFFF"/>
                </a:solidFill>
                <a:sym typeface="Arial"/>
              </a:rPr>
              <a:t>; </a:t>
            </a:r>
            <a:r>
              <a:rPr lang="en-US" sz="1800" dirty="0" err="1">
                <a:solidFill>
                  <a:srgbClr val="FFFFFF"/>
                </a:solidFill>
              </a:rPr>
              <a:t>zahájit</a:t>
            </a:r>
            <a:r>
              <a:rPr lang="en-US" sz="1800" dirty="0">
                <a:solidFill>
                  <a:srgbClr val="FFFFFF"/>
                </a:solidFill>
                <a:sym typeface="Arial"/>
              </a:rPr>
              <a:t> 1–2 mg/kg/den </a:t>
            </a:r>
            <a:r>
              <a:rPr lang="en-US" sz="1800" dirty="0" err="1">
                <a:solidFill>
                  <a:srgbClr val="FFFFFF"/>
                </a:solidFill>
                <a:sym typeface="Arial"/>
              </a:rPr>
              <a:t>prednison</a:t>
            </a:r>
            <a:r>
              <a:rPr lang="en-US" sz="1800" dirty="0">
                <a:solidFill>
                  <a:srgbClr val="FFFFFF"/>
                </a:solidFill>
                <a:sym typeface="Arial"/>
              </a:rPr>
              <a:t> </a:t>
            </a:r>
            <a:br>
              <a:rPr lang="en-US" sz="1800" dirty="0">
                <a:solidFill>
                  <a:srgbClr val="FFFFFF"/>
                </a:solidFill>
                <a:sym typeface="Arial"/>
              </a:rPr>
            </a:br>
            <a:r>
              <a:rPr lang="en-US" sz="1800" dirty="0" err="1">
                <a:solidFill>
                  <a:srgbClr val="FFFFFF"/>
                </a:solidFill>
              </a:rPr>
              <a:t>nebo</a:t>
            </a:r>
            <a:r>
              <a:rPr lang="en-US" sz="1800" dirty="0">
                <a:solidFill>
                  <a:srgbClr val="FFFFFF"/>
                </a:solidFill>
              </a:rPr>
              <a:t> </a:t>
            </a:r>
            <a:r>
              <a:rPr lang="en-US" sz="1800" dirty="0" err="1">
                <a:solidFill>
                  <a:srgbClr val="FFFFFF"/>
                </a:solidFill>
              </a:rPr>
              <a:t>podobný</a:t>
            </a:r>
            <a:r>
              <a:rPr lang="en-US" sz="1800" dirty="0">
                <a:solidFill>
                  <a:srgbClr val="FFFFFF"/>
                </a:solidFill>
              </a:rPr>
              <a:t> </a:t>
            </a:r>
            <a:r>
              <a:rPr lang="en-US" sz="1800" dirty="0" err="1">
                <a:solidFill>
                  <a:srgbClr val="FFFFFF"/>
                </a:solidFill>
              </a:rPr>
              <a:t>kortikoid</a:t>
            </a:r>
            <a:endParaRPr sz="1800" dirty="0"/>
          </a:p>
        </p:txBody>
      </p:sp>
      <p:sp>
        <p:nvSpPr>
          <p:cNvPr id="544" name="Google Shape;544;p11"/>
          <p:cNvSpPr txBox="1"/>
          <p:nvPr/>
        </p:nvSpPr>
        <p:spPr>
          <a:xfrm>
            <a:off x="2155531" y="2265789"/>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541" name="Google Shape;541;p11"/>
          <p:cNvSpPr txBox="1"/>
          <p:nvPr/>
        </p:nvSpPr>
        <p:spPr>
          <a:xfrm>
            <a:off x="2155531" y="4688968"/>
            <a:ext cx="4747200" cy="115724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900"/>
              <a:buFont typeface="Noto Sans Symbols"/>
              <a:buNone/>
            </a:pPr>
            <a:r>
              <a:rPr lang="en-US" sz="1800" b="1" dirty="0" err="1">
                <a:solidFill>
                  <a:srgbClr val="FFFFFF"/>
                </a:solidFill>
              </a:rPr>
              <a:t>Znovu</a:t>
            </a:r>
            <a:r>
              <a:rPr lang="en-US" sz="1800" b="1" dirty="0">
                <a:solidFill>
                  <a:srgbClr val="FFFFFF"/>
                </a:solidFill>
              </a:rPr>
              <a:t> </a:t>
            </a:r>
            <a:r>
              <a:rPr lang="en-US" sz="1800" b="1" dirty="0" err="1">
                <a:solidFill>
                  <a:srgbClr val="FFFFFF"/>
                </a:solidFill>
              </a:rPr>
              <a:t>zhodnotit</a:t>
            </a:r>
            <a:r>
              <a:rPr lang="en-US" sz="1800" b="1" dirty="0">
                <a:solidFill>
                  <a:srgbClr val="FFFFFF"/>
                </a:solidFill>
              </a:rPr>
              <a:t> </a:t>
            </a:r>
            <a:r>
              <a:rPr lang="en-US" sz="1800" b="1" dirty="0" err="1">
                <a:solidFill>
                  <a:srgbClr val="FFFFFF"/>
                </a:solidFill>
              </a:rPr>
              <a:t>stav</a:t>
            </a:r>
            <a:r>
              <a:rPr lang="en-US" sz="1800" b="1" dirty="0">
                <a:solidFill>
                  <a:srgbClr val="FFFFFF"/>
                </a:solidFill>
              </a:rPr>
              <a:t> </a:t>
            </a:r>
            <a:r>
              <a:rPr lang="en-US" sz="1800" b="1" dirty="0" err="1">
                <a:solidFill>
                  <a:srgbClr val="FFFFFF"/>
                </a:solidFill>
              </a:rPr>
              <a:t>za</a:t>
            </a:r>
            <a:r>
              <a:rPr lang="en-US" sz="1800" b="1" dirty="0">
                <a:solidFill>
                  <a:srgbClr val="FFFFFF"/>
                </a:solidFill>
                <a:sym typeface="Arial"/>
              </a:rPr>
              <a:t> 1–2 </a:t>
            </a:r>
            <a:r>
              <a:rPr lang="en-US" sz="1800" b="1" dirty="0" err="1">
                <a:solidFill>
                  <a:srgbClr val="FFFFFF"/>
                </a:solidFill>
              </a:rPr>
              <a:t>týdny</a:t>
            </a:r>
            <a:r>
              <a:rPr lang="en-US" sz="1800" b="1" dirty="0">
                <a:solidFill>
                  <a:srgbClr val="FFFFFF"/>
                </a:solidFill>
                <a:sym typeface="Arial"/>
              </a:rPr>
              <a:t>:</a:t>
            </a:r>
            <a:r>
              <a:rPr lang="en-US" sz="1800" dirty="0">
                <a:solidFill>
                  <a:srgbClr val="FFFFFF"/>
                </a:solidFill>
                <a:sym typeface="Arial"/>
              </a:rPr>
              <a:t> </a:t>
            </a:r>
            <a:r>
              <a:rPr lang="en-US" sz="1800" dirty="0" err="1">
                <a:solidFill>
                  <a:srgbClr val="FFFFFF"/>
                </a:solidFill>
              </a:rPr>
              <a:t>vrátit</a:t>
            </a:r>
            <a:r>
              <a:rPr lang="en-US" sz="1800" dirty="0">
                <a:solidFill>
                  <a:srgbClr val="FFFFFF"/>
                </a:solidFill>
              </a:rPr>
              <a:t> se </a:t>
            </a:r>
            <a:r>
              <a:rPr lang="en-US" sz="1800" dirty="0" err="1">
                <a:solidFill>
                  <a:srgbClr val="FFFFFF"/>
                </a:solidFill>
              </a:rPr>
              <a:t>zpět</a:t>
            </a:r>
            <a:r>
              <a:rPr lang="en-US" sz="1800" dirty="0">
                <a:solidFill>
                  <a:srgbClr val="FFFFFF"/>
                </a:solidFill>
              </a:rPr>
              <a:t> k</a:t>
            </a:r>
            <a:r>
              <a:rPr lang="en-US" sz="1800" dirty="0">
                <a:solidFill>
                  <a:srgbClr val="FFFFFF"/>
                </a:solidFill>
                <a:sym typeface="Arial"/>
              </a:rPr>
              <a:t> </a:t>
            </a:r>
            <a:r>
              <a:rPr lang="en-US" sz="1800" dirty="0" err="1">
                <a:solidFill>
                  <a:srgbClr val="FFFFFF"/>
                </a:solidFill>
                <a:sym typeface="Arial"/>
              </a:rPr>
              <a:t>atezolizumabu</a:t>
            </a:r>
            <a:r>
              <a:rPr lang="en-US" sz="1800" dirty="0">
                <a:solidFill>
                  <a:srgbClr val="FFFFFF"/>
                </a:solidFill>
                <a:sym typeface="Arial"/>
              </a:rPr>
              <a:t> </a:t>
            </a:r>
            <a:r>
              <a:rPr lang="en-US" sz="1800" dirty="0" err="1">
                <a:solidFill>
                  <a:srgbClr val="FFFFFF"/>
                </a:solidFill>
              </a:rPr>
              <a:t>pokud</a:t>
            </a:r>
            <a:r>
              <a:rPr lang="en-US" sz="1800" dirty="0">
                <a:solidFill>
                  <a:srgbClr val="FFFFFF"/>
                </a:solidFill>
                <a:sym typeface="Arial"/>
              </a:rPr>
              <a:t> ≤ </a:t>
            </a:r>
            <a:r>
              <a:rPr lang="en-US" sz="1800" dirty="0" err="1">
                <a:solidFill>
                  <a:srgbClr val="FFFFFF"/>
                </a:solidFill>
              </a:rPr>
              <a:t>stupeň</a:t>
            </a:r>
            <a:r>
              <a:rPr lang="en-US" sz="1800" dirty="0">
                <a:solidFill>
                  <a:srgbClr val="FFFFFF"/>
                </a:solidFill>
                <a:sym typeface="Arial"/>
              </a:rPr>
              <a:t> 1 </a:t>
            </a:r>
            <a:r>
              <a:rPr lang="en-US" sz="1800" dirty="0" err="1">
                <a:solidFill>
                  <a:srgbClr val="FFFFFF"/>
                </a:solidFill>
                <a:sym typeface="Arial"/>
              </a:rPr>
              <a:t>během</a:t>
            </a:r>
            <a:r>
              <a:rPr lang="en-US" sz="1800" dirty="0">
                <a:solidFill>
                  <a:srgbClr val="FFFFFF"/>
                </a:solidFill>
                <a:sym typeface="Arial"/>
              </a:rPr>
              <a:t> 12 </a:t>
            </a:r>
            <a:r>
              <a:rPr lang="en-US" sz="1800" dirty="0" err="1">
                <a:solidFill>
                  <a:srgbClr val="FFFFFF"/>
                </a:solidFill>
                <a:sym typeface="Arial"/>
              </a:rPr>
              <a:t>týdnů</a:t>
            </a:r>
            <a:r>
              <a:rPr lang="en-US" sz="1800" dirty="0">
                <a:solidFill>
                  <a:srgbClr val="FFFFFF"/>
                </a:solidFill>
                <a:sym typeface="Arial"/>
              </a:rPr>
              <a:t>; </a:t>
            </a:r>
            <a:r>
              <a:rPr lang="en-US" sz="1800" dirty="0" err="1">
                <a:solidFill>
                  <a:srgbClr val="FFFFFF"/>
                </a:solidFill>
                <a:sym typeface="Arial"/>
              </a:rPr>
              <a:t>zac</a:t>
            </a:r>
            <a:r>
              <a:rPr lang="en-US" sz="1800" dirty="0" err="1">
                <a:solidFill>
                  <a:srgbClr val="FFFFFF"/>
                </a:solidFill>
              </a:rPr>
              <a:t>házet</a:t>
            </a:r>
            <a:r>
              <a:rPr lang="en-US" sz="1800" dirty="0">
                <a:solidFill>
                  <a:srgbClr val="FFFFFF"/>
                </a:solidFill>
              </a:rPr>
              <a:t> </a:t>
            </a:r>
            <a:r>
              <a:rPr lang="en-US" sz="1800" dirty="0" err="1">
                <a:solidFill>
                  <a:srgbClr val="FFFFFF"/>
                </a:solidFill>
              </a:rPr>
              <a:t>jako</a:t>
            </a:r>
            <a:r>
              <a:rPr lang="en-US" sz="1800" dirty="0">
                <a:solidFill>
                  <a:srgbClr val="FFFFFF"/>
                </a:solidFill>
              </a:rPr>
              <a:t> </a:t>
            </a:r>
            <a:r>
              <a:rPr lang="en-US" sz="1800" dirty="0" err="1" smtClean="0">
                <a:solidFill>
                  <a:srgbClr val="FFFFFF"/>
                </a:solidFill>
              </a:rPr>
              <a:t>stup</a:t>
            </a:r>
            <a:r>
              <a:rPr lang="cs-CZ" sz="1800" dirty="0" smtClean="0">
                <a:solidFill>
                  <a:srgbClr val="FFFFFF"/>
                </a:solidFill>
              </a:rPr>
              <a:t>e</a:t>
            </a:r>
            <a:r>
              <a:rPr lang="en-US" sz="1800" dirty="0" smtClean="0">
                <a:solidFill>
                  <a:srgbClr val="FFFFFF"/>
                </a:solidFill>
              </a:rPr>
              <a:t>ň </a:t>
            </a:r>
            <a:r>
              <a:rPr lang="en-US" sz="1800" dirty="0">
                <a:solidFill>
                  <a:srgbClr val="FFFFFF"/>
                </a:solidFill>
                <a:sym typeface="Arial"/>
              </a:rPr>
              <a:t>3–4 </a:t>
            </a:r>
            <a:r>
              <a:rPr lang="en-US" sz="1800" dirty="0" err="1">
                <a:solidFill>
                  <a:srgbClr val="FFFFFF"/>
                </a:solidFill>
                <a:sym typeface="Arial"/>
              </a:rPr>
              <a:t>pokud</a:t>
            </a:r>
            <a:r>
              <a:rPr lang="en-US" sz="1800" dirty="0">
                <a:solidFill>
                  <a:srgbClr val="FFFFFF"/>
                </a:solidFill>
                <a:sym typeface="Arial"/>
              </a:rPr>
              <a:t> </a:t>
            </a:r>
            <a:r>
              <a:rPr lang="en-US" sz="1800" dirty="0" err="1">
                <a:solidFill>
                  <a:srgbClr val="FFFFFF"/>
                </a:solidFill>
                <a:sym typeface="Arial"/>
              </a:rPr>
              <a:t>nedoj</a:t>
            </a:r>
            <a:r>
              <a:rPr lang="en-US" sz="1800" dirty="0" err="1">
                <a:solidFill>
                  <a:srgbClr val="FFFFFF"/>
                </a:solidFill>
              </a:rPr>
              <a:t>de</a:t>
            </a:r>
            <a:r>
              <a:rPr lang="en-US" sz="1800" dirty="0">
                <a:solidFill>
                  <a:srgbClr val="FFFFFF"/>
                </a:solidFill>
              </a:rPr>
              <a:t> k </a:t>
            </a:r>
            <a:r>
              <a:rPr lang="en-US" sz="1800" dirty="0" err="1">
                <a:solidFill>
                  <a:srgbClr val="FFFFFF"/>
                </a:solidFill>
              </a:rPr>
              <a:t>zlepšení</a:t>
            </a:r>
            <a:endParaRPr sz="1800" dirty="0">
              <a:solidFill>
                <a:srgbClr val="FFFFFF"/>
              </a:solidFill>
              <a:sym typeface="Arial"/>
            </a:endParaRPr>
          </a:p>
        </p:txBody>
      </p:sp>
      <p:cxnSp>
        <p:nvCxnSpPr>
          <p:cNvPr id="545" name="Google Shape;545;p11"/>
          <p:cNvCxnSpPr>
            <a:stCxn id="544" idx="2"/>
            <a:endCxn id="540" idx="0"/>
          </p:cNvCxnSpPr>
          <p:nvPr/>
        </p:nvCxnSpPr>
        <p:spPr>
          <a:xfrm>
            <a:off x="4529131" y="2652045"/>
            <a:ext cx="0" cy="334953"/>
          </a:xfrm>
          <a:prstGeom prst="straightConnector1">
            <a:avLst/>
          </a:prstGeom>
          <a:noFill/>
          <a:ln w="28575" cap="flat" cmpd="sng">
            <a:solidFill>
              <a:schemeClr val="dk1"/>
            </a:solidFill>
            <a:prstDash val="solid"/>
            <a:round/>
            <a:headEnd type="none" w="med" len="med"/>
            <a:tailEnd type="triangle" w="med" len="med"/>
          </a:ln>
        </p:spPr>
      </p:cxnSp>
      <p:sp>
        <p:nvSpPr>
          <p:cNvPr id="546" name="Google Shape;546;p11"/>
          <p:cNvSpPr txBox="1"/>
          <p:nvPr/>
        </p:nvSpPr>
        <p:spPr>
          <a:xfrm>
            <a:off x="132524" y="2272750"/>
            <a:ext cx="19314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547" name="Google Shape;547;p11"/>
          <p:cNvSpPr txBox="1"/>
          <p:nvPr/>
        </p:nvSpPr>
        <p:spPr>
          <a:xfrm>
            <a:off x="132527" y="3363275"/>
            <a:ext cx="1533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48" name="Google Shape;548;p11"/>
          <p:cNvSpPr txBox="1"/>
          <p:nvPr/>
        </p:nvSpPr>
        <p:spPr>
          <a:xfrm>
            <a:off x="132527" y="5083725"/>
            <a:ext cx="1793148"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a:solidFill>
                  <a:srgbClr val="000000"/>
                </a:solidFill>
                <a:latin typeface="Arial"/>
                <a:ea typeface="Arial"/>
                <a:cs typeface="Arial"/>
                <a:sym typeface="Arial"/>
              </a:rPr>
              <a:t>Follow-up</a:t>
            </a:r>
            <a:endParaRPr dirty="0"/>
          </a:p>
        </p:txBody>
      </p:sp>
      <p:cxnSp>
        <p:nvCxnSpPr>
          <p:cNvPr id="549" name="Google Shape;549;p11"/>
          <p:cNvCxnSpPr>
            <a:stCxn id="550" idx="2"/>
            <a:endCxn id="551" idx="0"/>
          </p:cNvCxnSpPr>
          <p:nvPr/>
        </p:nvCxnSpPr>
        <p:spPr>
          <a:xfrm>
            <a:off x="9506187" y="4144223"/>
            <a:ext cx="0" cy="544745"/>
          </a:xfrm>
          <a:prstGeom prst="straightConnector1">
            <a:avLst/>
          </a:prstGeom>
          <a:noFill/>
          <a:ln w="28575" cap="flat" cmpd="sng">
            <a:solidFill>
              <a:schemeClr val="dk1"/>
            </a:solidFill>
            <a:prstDash val="solid"/>
            <a:round/>
            <a:headEnd type="none" w="med" len="med"/>
            <a:tailEnd type="triangle" w="med" len="med"/>
          </a:ln>
        </p:spPr>
      </p:cxnSp>
      <p:cxnSp>
        <p:nvCxnSpPr>
          <p:cNvPr id="552" name="Google Shape;552;p11"/>
          <p:cNvCxnSpPr>
            <a:stCxn id="553" idx="2"/>
            <a:endCxn id="554" idx="0"/>
          </p:cNvCxnSpPr>
          <p:nvPr/>
        </p:nvCxnSpPr>
        <p:spPr>
          <a:xfrm>
            <a:off x="9506187" y="1888056"/>
            <a:ext cx="0" cy="377700"/>
          </a:xfrm>
          <a:prstGeom prst="straightConnector1">
            <a:avLst/>
          </a:prstGeom>
          <a:noFill/>
          <a:ln w="28575" cap="flat" cmpd="sng">
            <a:solidFill>
              <a:schemeClr val="dk1"/>
            </a:solidFill>
            <a:prstDash val="solid"/>
            <a:round/>
            <a:headEnd type="none" w="med" len="med"/>
            <a:tailEnd type="triangle" w="med" len="med"/>
          </a:ln>
        </p:spPr>
      </p:cxnSp>
      <p:sp>
        <p:nvSpPr>
          <p:cNvPr id="553" name="Google Shape;553;p11"/>
          <p:cNvSpPr txBox="1"/>
          <p:nvPr/>
        </p:nvSpPr>
        <p:spPr>
          <a:xfrm>
            <a:off x="7132587" y="1501800"/>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3–4</a:t>
            </a:r>
            <a:endParaRPr/>
          </a:p>
        </p:txBody>
      </p:sp>
      <p:sp>
        <p:nvSpPr>
          <p:cNvPr id="550" name="Google Shape;550;p11"/>
          <p:cNvSpPr txBox="1"/>
          <p:nvPr/>
        </p:nvSpPr>
        <p:spPr>
          <a:xfrm>
            <a:off x="7132587" y="2968521"/>
            <a:ext cx="4747200" cy="1175702"/>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Poskytnout O</a:t>
            </a:r>
            <a:r>
              <a:rPr lang="en-US" sz="1900" baseline="-25000">
                <a:solidFill>
                  <a:srgbClr val="FFFFFF"/>
                </a:solidFill>
                <a:latin typeface="Arial"/>
                <a:ea typeface="Arial"/>
                <a:cs typeface="Arial"/>
                <a:sym typeface="Arial"/>
              </a:rPr>
              <a:t>2</a:t>
            </a:r>
            <a:r>
              <a:rPr lang="en-US" sz="1900">
                <a:solidFill>
                  <a:srgbClr val="FFFFFF"/>
                </a:solidFill>
                <a:latin typeface="Arial"/>
                <a:ea typeface="Arial"/>
                <a:cs typeface="Arial"/>
                <a:sym typeface="Arial"/>
              </a:rPr>
              <a:t>; </a:t>
            </a:r>
            <a:r>
              <a:rPr lang="en-US" sz="1900">
                <a:solidFill>
                  <a:schemeClr val="lt1"/>
                </a:solidFill>
              </a:rPr>
              <a:t>denni monitoring;</a:t>
            </a:r>
            <a:br>
              <a:rPr lang="en-US" sz="1900">
                <a:solidFill>
                  <a:schemeClr val="lt1"/>
                </a:solidFill>
              </a:rPr>
            </a:br>
            <a:r>
              <a:rPr lang="en-US" sz="1900">
                <a:solidFill>
                  <a:schemeClr val="lt1"/>
                </a:solidFill>
              </a:rPr>
              <a:t>zvážení bronchoskopie a plicní biopsie; zahájit 1–2 mg/kg/den prednison </a:t>
            </a:r>
            <a:br>
              <a:rPr lang="en-US" sz="1900">
                <a:solidFill>
                  <a:schemeClr val="lt1"/>
                </a:solidFill>
              </a:rPr>
            </a:br>
            <a:r>
              <a:rPr lang="en-US" sz="1900">
                <a:solidFill>
                  <a:schemeClr val="lt1"/>
                </a:solidFill>
              </a:rPr>
              <a:t>nebo podobný kortikoid</a:t>
            </a:r>
            <a:endParaRPr sz="1900">
              <a:solidFill>
                <a:srgbClr val="FFFFFF"/>
              </a:solidFill>
              <a:latin typeface="Arial"/>
              <a:ea typeface="Arial"/>
              <a:cs typeface="Arial"/>
              <a:sym typeface="Arial"/>
            </a:endParaRPr>
          </a:p>
        </p:txBody>
      </p:sp>
      <p:sp>
        <p:nvSpPr>
          <p:cNvPr id="554" name="Google Shape;554;p11"/>
          <p:cNvSpPr txBox="1"/>
          <p:nvPr/>
        </p:nvSpPr>
        <p:spPr>
          <a:xfrm>
            <a:off x="7132587" y="2265789"/>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Permanentně vysadit</a:t>
            </a:r>
            <a:endParaRPr/>
          </a:p>
        </p:txBody>
      </p:sp>
      <p:sp>
        <p:nvSpPr>
          <p:cNvPr id="551" name="Google Shape;551;p11"/>
          <p:cNvSpPr txBox="1"/>
          <p:nvPr/>
        </p:nvSpPr>
        <p:spPr>
          <a:xfrm>
            <a:off x="7132587" y="4688968"/>
            <a:ext cx="4747200" cy="112028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FEFDDE"/>
              </a:buClr>
              <a:buSzPts val="1900"/>
              <a:buFont typeface="Noto Sans Symbols"/>
              <a:buNone/>
            </a:pPr>
            <a:r>
              <a:rPr lang="en-US" sz="1800" b="1" dirty="0" err="1">
                <a:solidFill>
                  <a:schemeClr val="lt1"/>
                </a:solidFill>
              </a:rPr>
              <a:t>Znovu</a:t>
            </a:r>
            <a:r>
              <a:rPr lang="en-US" sz="1800" b="1" dirty="0">
                <a:solidFill>
                  <a:schemeClr val="lt1"/>
                </a:solidFill>
              </a:rPr>
              <a:t> </a:t>
            </a:r>
            <a:r>
              <a:rPr lang="en-US" sz="1800" b="1" dirty="0" err="1">
                <a:solidFill>
                  <a:schemeClr val="lt1"/>
                </a:solidFill>
              </a:rPr>
              <a:t>zhodnotit</a:t>
            </a:r>
            <a:r>
              <a:rPr lang="en-US" sz="1800" b="1" dirty="0">
                <a:solidFill>
                  <a:schemeClr val="lt1"/>
                </a:solidFill>
              </a:rPr>
              <a:t> </a:t>
            </a:r>
            <a:r>
              <a:rPr lang="en-US" sz="1800" b="1" dirty="0" err="1">
                <a:solidFill>
                  <a:schemeClr val="lt1"/>
                </a:solidFill>
              </a:rPr>
              <a:t>stav</a:t>
            </a:r>
            <a:r>
              <a:rPr lang="en-US" sz="1800" b="1" dirty="0">
                <a:solidFill>
                  <a:schemeClr val="lt1"/>
                </a:solidFill>
              </a:rPr>
              <a:t> </a:t>
            </a:r>
            <a:r>
              <a:rPr lang="en-US" sz="1800" b="1" dirty="0" err="1">
                <a:solidFill>
                  <a:schemeClr val="lt1"/>
                </a:solidFill>
              </a:rPr>
              <a:t>za</a:t>
            </a:r>
            <a:r>
              <a:rPr lang="en-US" sz="1800" b="1" dirty="0">
                <a:solidFill>
                  <a:srgbClr val="FFFFFF"/>
                </a:solidFill>
                <a:sym typeface="Arial"/>
              </a:rPr>
              <a:t> 3–5 </a:t>
            </a:r>
            <a:r>
              <a:rPr lang="en-US" sz="1800" b="1" dirty="0" err="1">
                <a:solidFill>
                  <a:srgbClr val="FFFFFF"/>
                </a:solidFill>
                <a:sym typeface="Arial"/>
              </a:rPr>
              <a:t>d</a:t>
            </a:r>
            <a:r>
              <a:rPr lang="en-US" sz="1800" b="1" dirty="0" err="1">
                <a:solidFill>
                  <a:srgbClr val="FFFFFF"/>
                </a:solidFill>
              </a:rPr>
              <a:t>ní</a:t>
            </a:r>
            <a:r>
              <a:rPr lang="en-US" sz="1800" b="1" dirty="0">
                <a:solidFill>
                  <a:srgbClr val="FFFFFF"/>
                </a:solidFill>
                <a:sym typeface="Arial"/>
              </a:rPr>
              <a:t>:</a:t>
            </a:r>
            <a:r>
              <a:rPr lang="en-US" sz="1800" dirty="0">
                <a:solidFill>
                  <a:srgbClr val="FFFFFF"/>
                </a:solidFill>
                <a:sym typeface="Arial"/>
              </a:rPr>
              <a:t> </a:t>
            </a:r>
            <a:r>
              <a:rPr lang="en-US" sz="1800" dirty="0" err="1">
                <a:solidFill>
                  <a:srgbClr val="FFFFFF"/>
                </a:solidFill>
                <a:sym typeface="Arial"/>
              </a:rPr>
              <a:t>pokud</a:t>
            </a:r>
            <a:r>
              <a:rPr lang="en-US" sz="1800" dirty="0">
                <a:solidFill>
                  <a:srgbClr val="FFFFFF"/>
                </a:solidFill>
                <a:sym typeface="Arial"/>
              </a:rPr>
              <a:t> </a:t>
            </a:r>
            <a:r>
              <a:rPr lang="en-US" sz="1800" dirty="0" err="1">
                <a:solidFill>
                  <a:srgbClr val="FFFFFF"/>
                </a:solidFill>
                <a:sym typeface="Arial"/>
              </a:rPr>
              <a:t>nedojde</a:t>
            </a:r>
            <a:r>
              <a:rPr lang="en-US" sz="1800" dirty="0">
                <a:solidFill>
                  <a:srgbClr val="FFFFFF"/>
                </a:solidFill>
                <a:sym typeface="Arial"/>
              </a:rPr>
              <a:t> </a:t>
            </a:r>
            <a:r>
              <a:rPr lang="en-US" sz="1800" dirty="0" err="1">
                <a:solidFill>
                  <a:srgbClr val="FFFFFF"/>
                </a:solidFill>
                <a:sym typeface="Arial"/>
              </a:rPr>
              <a:t>ke</a:t>
            </a:r>
            <a:r>
              <a:rPr lang="en-US" sz="1800" dirty="0">
                <a:solidFill>
                  <a:srgbClr val="FFFFFF"/>
                </a:solidFill>
                <a:sym typeface="Arial"/>
              </a:rPr>
              <a:t> </a:t>
            </a:r>
            <a:r>
              <a:rPr lang="en-US" sz="1800" dirty="0" err="1">
                <a:solidFill>
                  <a:srgbClr val="FFFFFF"/>
                </a:solidFill>
                <a:sym typeface="Arial"/>
              </a:rPr>
              <a:t>zlepšení</a:t>
            </a:r>
            <a:r>
              <a:rPr lang="en-US" sz="1800" dirty="0">
                <a:solidFill>
                  <a:srgbClr val="FFFFFF"/>
                </a:solidFill>
                <a:sym typeface="Arial"/>
              </a:rPr>
              <a:t> </a:t>
            </a:r>
            <a:r>
              <a:rPr lang="en-US" sz="1800" dirty="0" err="1">
                <a:solidFill>
                  <a:srgbClr val="FFFFFF"/>
                </a:solidFill>
                <a:sym typeface="Arial"/>
              </a:rPr>
              <a:t>během</a:t>
            </a:r>
            <a:r>
              <a:rPr lang="en-US" sz="1800" dirty="0">
                <a:solidFill>
                  <a:srgbClr val="FFFFFF"/>
                </a:solidFill>
                <a:sym typeface="Arial"/>
              </a:rPr>
              <a:t> 48h, </a:t>
            </a:r>
            <a:r>
              <a:rPr lang="en-US" sz="1800" dirty="0" err="1">
                <a:solidFill>
                  <a:srgbClr val="FFFFFF"/>
                </a:solidFill>
                <a:sym typeface="Arial"/>
              </a:rPr>
              <a:t>zvážit</a:t>
            </a:r>
            <a:r>
              <a:rPr lang="en-US" sz="1800" dirty="0">
                <a:solidFill>
                  <a:srgbClr val="FFFFFF"/>
                </a:solidFill>
                <a:sym typeface="Arial"/>
              </a:rPr>
              <a:t> </a:t>
            </a:r>
            <a:r>
              <a:rPr lang="en-US" sz="1800" dirty="0" err="1">
                <a:solidFill>
                  <a:srgbClr val="FFFFFF"/>
                </a:solidFill>
                <a:sym typeface="Arial"/>
              </a:rPr>
              <a:t>další</a:t>
            </a:r>
            <a:r>
              <a:rPr lang="en-US" sz="1800" dirty="0">
                <a:solidFill>
                  <a:srgbClr val="FFFFFF"/>
                </a:solidFill>
                <a:sym typeface="Arial"/>
              </a:rPr>
              <a:t> </a:t>
            </a:r>
            <a:r>
              <a:rPr lang="en-US" sz="1800" dirty="0" err="1">
                <a:solidFill>
                  <a:srgbClr val="FFFFFF"/>
                </a:solidFill>
                <a:sym typeface="Arial"/>
              </a:rPr>
              <a:t>immunosupresiva</a:t>
            </a:r>
            <a:r>
              <a:rPr lang="en-US" sz="1800" dirty="0">
                <a:solidFill>
                  <a:srgbClr val="FFFFFF"/>
                </a:solidFill>
                <a:sym typeface="Arial"/>
              </a:rPr>
              <a:t> a</a:t>
            </a:r>
            <a:r>
              <a:rPr lang="en-US" sz="1800" dirty="0">
                <a:solidFill>
                  <a:srgbClr val="FFFFFF"/>
                </a:solidFill>
              </a:rPr>
              <a:t> </a:t>
            </a:r>
            <a:r>
              <a:rPr lang="en-US" sz="1800" dirty="0" err="1">
                <a:solidFill>
                  <a:srgbClr val="FFFFFF"/>
                </a:solidFill>
              </a:rPr>
              <a:t>odeslat</a:t>
            </a:r>
            <a:r>
              <a:rPr lang="en-US" sz="1800" dirty="0">
                <a:solidFill>
                  <a:srgbClr val="FFFFFF"/>
                </a:solidFill>
              </a:rPr>
              <a:t> k</a:t>
            </a:r>
            <a:r>
              <a:rPr lang="en-US" sz="1800" dirty="0">
                <a:solidFill>
                  <a:srgbClr val="FFFFFF"/>
                </a:solidFill>
                <a:sym typeface="Arial"/>
              </a:rPr>
              <a:t> </a:t>
            </a:r>
            <a:r>
              <a:rPr lang="en-US" sz="1800" dirty="0" err="1" smtClean="0">
                <a:solidFill>
                  <a:srgbClr val="FFFFFF"/>
                </a:solidFill>
              </a:rPr>
              <a:t>pneumologovi</a:t>
            </a:r>
            <a:endParaRPr lang="cs-CZ" sz="1800" dirty="0" smtClean="0">
              <a:solidFill>
                <a:srgbClr val="FFFFFF"/>
              </a:solidFill>
            </a:endParaRPr>
          </a:p>
          <a:p>
            <a:pPr marL="0" marR="0" lvl="0" indent="0" algn="ctr" rtl="0">
              <a:lnSpc>
                <a:spcPct val="90000"/>
              </a:lnSpc>
              <a:spcBef>
                <a:spcPts val="0"/>
              </a:spcBef>
              <a:spcAft>
                <a:spcPts val="0"/>
              </a:spcAft>
              <a:buClr>
                <a:srgbClr val="FEFDDE"/>
              </a:buClr>
              <a:buSzPts val="1900"/>
              <a:buFont typeface="Noto Sans Symbols"/>
              <a:buNone/>
            </a:pPr>
            <a:r>
              <a:rPr lang="en-US" sz="1800" dirty="0" smtClean="0">
                <a:solidFill>
                  <a:srgbClr val="FFFFFF"/>
                </a:solidFill>
                <a:sym typeface="Arial"/>
              </a:rPr>
              <a:t> </a:t>
            </a:r>
            <a:endParaRPr sz="1800" dirty="0"/>
          </a:p>
        </p:txBody>
      </p:sp>
      <p:cxnSp>
        <p:nvCxnSpPr>
          <p:cNvPr id="555" name="Google Shape;555;p11"/>
          <p:cNvCxnSpPr>
            <a:stCxn id="554" idx="2"/>
            <a:endCxn id="550" idx="0"/>
          </p:cNvCxnSpPr>
          <p:nvPr/>
        </p:nvCxnSpPr>
        <p:spPr>
          <a:xfrm>
            <a:off x="9506187" y="2652045"/>
            <a:ext cx="0" cy="316500"/>
          </a:xfrm>
          <a:prstGeom prst="straightConnector1">
            <a:avLst/>
          </a:prstGeom>
          <a:noFill/>
          <a:ln w="28575" cap="flat" cmpd="sng">
            <a:solidFill>
              <a:schemeClr val="dk1"/>
            </a:solidFill>
            <a:prstDash val="solid"/>
            <a:round/>
            <a:headEnd type="none" w="med" len="med"/>
            <a:tailEnd type="triangle" w="med" len="med"/>
          </a:ln>
        </p:spPr>
      </p:cxnSp>
      <p:sp>
        <p:nvSpPr>
          <p:cNvPr id="556" name="Google Shape;556;p11"/>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557" name="Google Shape;557;p11"/>
          <p:cNvSpPr/>
          <p:nvPr/>
        </p:nvSpPr>
        <p:spPr>
          <a:xfrm>
            <a:off x="7075493" y="195742"/>
            <a:ext cx="3701100" cy="1167000"/>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sz="1400">
                <a:solidFill>
                  <a:srgbClr val="6F2A5C"/>
                </a:solidFill>
                <a:latin typeface="Arial"/>
                <a:ea typeface="Arial"/>
                <a:cs typeface="Arial"/>
                <a:sym typeface="Arial"/>
              </a:rPr>
              <a:t>Nově se vyskytující nebo zhoršující se kašel, dušnost, bolest na hru</a:t>
            </a:r>
            <a:r>
              <a:rPr lang="en-US">
                <a:solidFill>
                  <a:srgbClr val="6F2A5C"/>
                </a:solidFill>
              </a:rPr>
              <a:t>di</a:t>
            </a:r>
            <a:endParaRPr sz="1400">
              <a:solidFill>
                <a:srgbClr val="6F2A5C"/>
              </a:solidFill>
              <a:latin typeface="Arial"/>
              <a:ea typeface="Arial"/>
              <a:cs typeface="Arial"/>
              <a:sym typeface="Arial"/>
            </a:endParaRPr>
          </a:p>
        </p:txBody>
      </p:sp>
      <p:sp>
        <p:nvSpPr>
          <p:cNvPr id="24"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5" name="Rectangle 24"/>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6" name="Rectangle 25"/>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12"/>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kolitída:</a:t>
            </a:r>
            <a:br>
              <a:rPr lang="en-US"/>
            </a:br>
            <a:r>
              <a:rPr lang="en-US"/>
              <a:t>klasifikace</a:t>
            </a:r>
            <a:endParaRPr/>
          </a:p>
        </p:txBody>
      </p:sp>
      <p:sp>
        <p:nvSpPr>
          <p:cNvPr id="563" name="Google Shape;563;p12"/>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a:t>
            </a:r>
            <a:endParaRPr dirty="0"/>
          </a:p>
        </p:txBody>
      </p:sp>
      <p:sp>
        <p:nvSpPr>
          <p:cNvPr id="564" name="Google Shape;564;p12"/>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2"/>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Průjem</a:t>
            </a:r>
            <a:r>
              <a:rPr lang="en-US" sz="1400">
                <a:solidFill>
                  <a:srgbClr val="6F2A5C"/>
                </a:solidFill>
                <a:latin typeface="Arial"/>
                <a:ea typeface="Arial"/>
                <a:cs typeface="Arial"/>
                <a:sym typeface="Arial"/>
              </a:rPr>
              <a:t>, krev ve stolici, bolest břicha</a:t>
            </a:r>
            <a:endParaRPr/>
          </a:p>
        </p:txBody>
      </p:sp>
      <p:cxnSp>
        <p:nvCxnSpPr>
          <p:cNvPr id="566" name="Google Shape;566;p12"/>
          <p:cNvCxnSpPr>
            <a:stCxn id="567" idx="2"/>
            <a:endCxn id="568"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567" name="Google Shape;567;p12"/>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2</a:t>
            </a:r>
            <a:endParaRPr/>
          </a:p>
        </p:txBody>
      </p:sp>
      <p:sp>
        <p:nvSpPr>
          <p:cNvPr id="568" name="Google Shape;568;p12"/>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Bolest břicha, hlen nebo krev ve stolici</a:t>
            </a:r>
            <a:r>
              <a:rPr lang="en-US" sz="1900">
                <a:solidFill>
                  <a:srgbClr val="FFFFFF"/>
                </a:solidFill>
                <a:latin typeface="Arial"/>
                <a:ea typeface="Arial"/>
                <a:cs typeface="Arial"/>
                <a:sym typeface="Arial"/>
              </a:rPr>
              <a:t>, 4-7 sto</a:t>
            </a:r>
            <a:r>
              <a:rPr lang="en-US" sz="1900">
                <a:solidFill>
                  <a:srgbClr val="FFFFFF"/>
                </a:solidFill>
              </a:rPr>
              <a:t>lic denně</a:t>
            </a:r>
            <a:r>
              <a:rPr lang="en-US" sz="1900">
                <a:solidFill>
                  <a:srgbClr val="FFFFFF"/>
                </a:solidFill>
                <a:latin typeface="Arial"/>
                <a:ea typeface="Arial"/>
                <a:cs typeface="Arial"/>
                <a:sym typeface="Arial"/>
              </a:rPr>
              <a:t> </a:t>
            </a:r>
            <a:endParaRPr sz="1900">
              <a:solidFill>
                <a:srgbClr val="FFFFFF"/>
              </a:solidFill>
              <a:latin typeface="Arial"/>
              <a:ea typeface="Arial"/>
              <a:cs typeface="Arial"/>
              <a:sym typeface="Arial"/>
            </a:endParaRPr>
          </a:p>
        </p:txBody>
      </p:sp>
      <p:cxnSp>
        <p:nvCxnSpPr>
          <p:cNvPr id="569" name="Google Shape;569;p12"/>
          <p:cNvCxnSpPr>
            <a:stCxn id="570" idx="2"/>
            <a:endCxn id="571"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570" name="Google Shape;570;p12"/>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571" name="Google Shape;571;p12"/>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Závažná bolest břicha, změna zažívacích zvyklostí</a:t>
            </a:r>
            <a:r>
              <a:rPr lang="en-US" sz="1900">
                <a:solidFill>
                  <a:srgbClr val="FFFFFF"/>
                </a:solidFill>
                <a:latin typeface="Arial"/>
                <a:ea typeface="Arial"/>
                <a:cs typeface="Arial"/>
                <a:sym typeface="Arial"/>
              </a:rPr>
              <a:t>; </a:t>
            </a:r>
            <a:r>
              <a:rPr lang="en-US" sz="1900">
                <a:solidFill>
                  <a:srgbClr val="FFFFFF"/>
                </a:solidFill>
              </a:rPr>
              <a:t>indikace léčebné intervence</a:t>
            </a:r>
            <a:r>
              <a:rPr lang="en-US" sz="1900">
                <a:solidFill>
                  <a:srgbClr val="FFFFFF"/>
                </a:solidFill>
                <a:latin typeface="Arial"/>
                <a:ea typeface="Arial"/>
                <a:cs typeface="Arial"/>
                <a:sym typeface="Arial"/>
              </a:rPr>
              <a:t>; peritone</a:t>
            </a:r>
            <a:r>
              <a:rPr lang="en-US" sz="1900">
                <a:solidFill>
                  <a:srgbClr val="FFFFFF"/>
                </a:solidFill>
              </a:rPr>
              <a:t>ální obtíže</a:t>
            </a:r>
            <a:endParaRPr sz="1900">
              <a:solidFill>
                <a:srgbClr val="FFFFFF"/>
              </a:solidFill>
              <a:latin typeface="Arial"/>
              <a:ea typeface="Arial"/>
              <a:cs typeface="Arial"/>
              <a:sym typeface="Arial"/>
            </a:endParaRPr>
          </a:p>
        </p:txBody>
      </p:sp>
      <p:cxnSp>
        <p:nvCxnSpPr>
          <p:cNvPr id="572" name="Google Shape;572;p12"/>
          <p:cNvCxnSpPr>
            <a:stCxn id="573" idx="2"/>
            <a:endCxn id="574"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573" name="Google Shape;573;p12"/>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574" name="Google Shape;574;p12"/>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Život</a:t>
            </a:r>
            <a:r>
              <a:rPr lang="en-US" sz="1900" dirty="0">
                <a:solidFill>
                  <a:srgbClr val="FFFFFF"/>
                </a:solidFill>
              </a:rPr>
              <a:t> </a:t>
            </a:r>
            <a:r>
              <a:rPr lang="en-US" sz="1900" dirty="0" err="1">
                <a:solidFill>
                  <a:srgbClr val="FFFFFF"/>
                </a:solidFill>
              </a:rPr>
              <a:t>ohrožující</a:t>
            </a:r>
            <a:r>
              <a:rPr lang="en-US" sz="1900" dirty="0">
                <a:solidFill>
                  <a:srgbClr val="FFFFFF"/>
                </a:solidFill>
              </a:rPr>
              <a:t> </a:t>
            </a:r>
            <a:r>
              <a:rPr lang="en-US" sz="1900" dirty="0" err="1">
                <a:solidFill>
                  <a:srgbClr val="FFFFFF"/>
                </a:solidFill>
              </a:rPr>
              <a:t>stavy</a:t>
            </a:r>
            <a:r>
              <a:rPr lang="en-US" sz="1900" dirty="0">
                <a:solidFill>
                  <a:srgbClr val="FFFFFF"/>
                </a:solidFill>
              </a:rPr>
              <a:t>, </a:t>
            </a:r>
            <a:r>
              <a:rPr lang="en-US" sz="1900" dirty="0" err="1">
                <a:solidFill>
                  <a:srgbClr val="FFFFFF"/>
                </a:solidFill>
              </a:rPr>
              <a:t>indikace</a:t>
            </a:r>
            <a:r>
              <a:rPr lang="en-US" sz="1900" dirty="0">
                <a:solidFill>
                  <a:srgbClr val="FFFFFF"/>
                </a:solidFill>
              </a:rPr>
              <a:t> </a:t>
            </a:r>
            <a:r>
              <a:rPr lang="en-US" sz="1900" dirty="0" smtClean="0">
                <a:solidFill>
                  <a:srgbClr val="FFFFFF"/>
                </a:solidFill>
              </a:rPr>
              <a:t>u</a:t>
            </a:r>
            <a:r>
              <a:rPr lang="cs-CZ" sz="1900" dirty="0" smtClean="0">
                <a:solidFill>
                  <a:srgbClr val="FFFFFF"/>
                </a:solidFill>
              </a:rPr>
              <a:t>r</a:t>
            </a:r>
            <a:r>
              <a:rPr lang="en-US" sz="1900" dirty="0" err="1" smtClean="0">
                <a:solidFill>
                  <a:srgbClr val="FFFFFF"/>
                </a:solidFill>
              </a:rPr>
              <a:t>gentní</a:t>
            </a:r>
            <a:r>
              <a:rPr lang="en-US" sz="1900" dirty="0" smtClean="0">
                <a:solidFill>
                  <a:srgbClr val="FFFFFF"/>
                </a:solidFill>
              </a:rPr>
              <a:t> </a:t>
            </a:r>
            <a:r>
              <a:rPr lang="en-US" sz="1900" dirty="0" err="1">
                <a:solidFill>
                  <a:srgbClr val="FFFFFF"/>
                </a:solidFill>
              </a:rPr>
              <a:t>intervence</a:t>
            </a:r>
            <a:endParaRPr sz="1900" dirty="0">
              <a:solidFill>
                <a:srgbClr val="FFFFFF"/>
              </a:solidFill>
              <a:latin typeface="Arial"/>
              <a:ea typeface="Arial"/>
              <a:cs typeface="Arial"/>
              <a:sym typeface="Arial"/>
            </a:endParaRPr>
          </a:p>
        </p:txBody>
      </p:sp>
      <p:sp>
        <p:nvSpPr>
          <p:cNvPr id="575" name="Google Shape;575;p12"/>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Definice</a:t>
            </a:r>
            <a:endParaRPr sz="1900" b="1" dirty="0">
              <a:solidFill>
                <a:srgbClr val="000000"/>
              </a:solidFill>
              <a:latin typeface="Arial"/>
              <a:ea typeface="Arial"/>
              <a:cs typeface="Arial"/>
              <a:sym typeface="Arial"/>
            </a:endParaRPr>
          </a:p>
        </p:txBody>
      </p:sp>
      <p:sp>
        <p:nvSpPr>
          <p:cNvPr id="576" name="Google Shape;576;p12"/>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7"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8" name="Rectangle 17"/>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1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latin typeface="Arial"/>
                <a:ea typeface="Arial"/>
                <a:cs typeface="Arial"/>
                <a:sym typeface="Arial"/>
              </a:rPr>
              <a:t>I</a:t>
            </a:r>
            <a:r>
              <a:rPr lang="en-US"/>
              <a:t>munitně podmíněná kolitída:</a:t>
            </a:r>
            <a:br>
              <a:rPr lang="en-US"/>
            </a:br>
            <a:r>
              <a:rPr lang="en-US"/>
              <a:t>doporučení k atezolizumabu</a:t>
            </a:r>
            <a:endParaRPr/>
          </a:p>
        </p:txBody>
      </p:sp>
      <p:sp>
        <p:nvSpPr>
          <p:cNvPr id="583" name="Google Shape;583;p13"/>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84" name="Google Shape;584;p13"/>
          <p:cNvCxnSpPr>
            <a:stCxn id="585" idx="2"/>
            <a:endCxn id="586" idx="0"/>
          </p:cNvCxnSpPr>
          <p:nvPr/>
        </p:nvCxnSpPr>
        <p:spPr>
          <a:xfrm>
            <a:off x="3517761"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587" name="Google Shape;587;p13"/>
          <p:cNvCxnSpPr>
            <a:stCxn id="588" idx="2"/>
            <a:endCxn id="589" idx="0"/>
          </p:cNvCxnSpPr>
          <p:nvPr/>
        </p:nvCxnSpPr>
        <p:spPr>
          <a:xfrm>
            <a:off x="3517761"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588" name="Google Shape;588;p13"/>
          <p:cNvSpPr txBox="1"/>
          <p:nvPr/>
        </p:nvSpPr>
        <p:spPr>
          <a:xfrm>
            <a:off x="1933761" y="1501800"/>
            <a:ext cx="3168000" cy="344709"/>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rgbClr val="FFFFFF"/>
                </a:solidFill>
              </a:rPr>
              <a:t>Stupeň</a:t>
            </a:r>
            <a:r>
              <a:rPr lang="en-US" sz="1600" b="1">
                <a:solidFill>
                  <a:srgbClr val="FFFFFF"/>
                </a:solidFill>
                <a:latin typeface="Arial"/>
                <a:ea typeface="Arial"/>
                <a:cs typeface="Arial"/>
                <a:sym typeface="Arial"/>
              </a:rPr>
              <a:t> 2</a:t>
            </a:r>
            <a:endParaRPr/>
          </a:p>
        </p:txBody>
      </p:sp>
      <p:sp>
        <p:nvSpPr>
          <p:cNvPr id="585" name="Google Shape;585;p13"/>
          <p:cNvSpPr txBox="1"/>
          <p:nvPr/>
        </p:nvSpPr>
        <p:spPr>
          <a:xfrm>
            <a:off x="1933761" y="3093727"/>
            <a:ext cx="3168000" cy="1896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rPr>
              <a:t>Zahájit </a:t>
            </a:r>
            <a:r>
              <a:rPr lang="en-US" sz="1600">
                <a:solidFill>
                  <a:srgbClr val="FFFFFF"/>
                </a:solidFill>
                <a:latin typeface="Arial"/>
                <a:ea typeface="Arial"/>
                <a:cs typeface="Arial"/>
                <a:sym typeface="Arial"/>
              </a:rPr>
              <a:t>symptomatickou léčbu  </a:t>
            </a:r>
            <a:r>
              <a:rPr lang="en-US" sz="1600">
                <a:solidFill>
                  <a:srgbClr val="FFFFFF"/>
                </a:solidFill>
              </a:rPr>
              <a:t>a </a:t>
            </a:r>
            <a:r>
              <a:rPr lang="en-US" sz="1600">
                <a:solidFill>
                  <a:srgbClr val="FFFFFF"/>
                </a:solidFill>
                <a:latin typeface="Arial"/>
                <a:ea typeface="Arial"/>
                <a:cs typeface="Arial"/>
                <a:sym typeface="Arial"/>
              </a:rPr>
              <a:t> monitorovat každ</a:t>
            </a:r>
            <a:r>
              <a:rPr lang="en-US" sz="1600">
                <a:solidFill>
                  <a:srgbClr val="FFFFFF"/>
                </a:solidFill>
              </a:rPr>
              <a:t>é</a:t>
            </a:r>
            <a:r>
              <a:rPr lang="en-US" sz="1600">
                <a:solidFill>
                  <a:srgbClr val="FFFFFF"/>
                </a:solidFill>
                <a:latin typeface="Arial"/>
                <a:ea typeface="Arial"/>
                <a:cs typeface="Arial"/>
                <a:sym typeface="Arial"/>
              </a:rPr>
              <a:t> 2–3 dny; pokud přetrvávají &gt;5 dní, léčit</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mg/kg/d</a:t>
            </a:r>
            <a:r>
              <a:rPr lang="en-US" sz="1600">
                <a:solidFill>
                  <a:srgbClr val="FFFFFF"/>
                </a:solidFill>
              </a:rPr>
              <a:t>en</a:t>
            </a:r>
            <a:r>
              <a:rPr lang="en-US" sz="1600">
                <a:solidFill>
                  <a:srgbClr val="FFFFFF"/>
                </a:solidFill>
                <a:latin typeface="Arial"/>
                <a:ea typeface="Arial"/>
                <a:cs typeface="Arial"/>
                <a:sym typeface="Arial"/>
              </a:rPr>
              <a:t> prednisonem nebo podobným</a:t>
            </a:r>
            <a:r>
              <a:rPr lang="en-US" sz="1600">
                <a:solidFill>
                  <a:srgbClr val="FFFFFF"/>
                </a:solidFill>
              </a:rPr>
              <a:t> kortikoidem</a:t>
            </a:r>
            <a:endParaRPr/>
          </a:p>
        </p:txBody>
      </p:sp>
      <p:sp>
        <p:nvSpPr>
          <p:cNvPr id="589" name="Google Shape;589;p13"/>
          <p:cNvSpPr txBox="1"/>
          <p:nvPr/>
        </p:nvSpPr>
        <p:spPr>
          <a:xfrm>
            <a:off x="1933761" y="2214105"/>
            <a:ext cx="3168000" cy="6384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dirty="0" err="1">
                <a:solidFill>
                  <a:srgbClr val="FFFFFF"/>
                </a:solidFill>
              </a:rPr>
              <a:t>Přerušit</a:t>
            </a:r>
            <a:r>
              <a:rPr lang="en-US" sz="1600" dirty="0">
                <a:solidFill>
                  <a:srgbClr val="FFFFFF"/>
                </a:solidFill>
              </a:rPr>
              <a:t>, </a:t>
            </a:r>
            <a:r>
              <a:rPr lang="en-US" sz="1600" dirty="0" err="1">
                <a:solidFill>
                  <a:srgbClr val="FFFFFF"/>
                </a:solidFill>
              </a:rPr>
              <a:t>pokud</a:t>
            </a:r>
            <a:r>
              <a:rPr lang="en-US" sz="1600" dirty="0">
                <a:solidFill>
                  <a:srgbClr val="FFFFFF"/>
                </a:solidFill>
              </a:rPr>
              <a:t> </a:t>
            </a:r>
            <a:r>
              <a:rPr lang="en-US" sz="1600" dirty="0" err="1">
                <a:solidFill>
                  <a:srgbClr val="FFFFFF"/>
                </a:solidFill>
              </a:rPr>
              <a:t>obtíže</a:t>
            </a:r>
            <a:r>
              <a:rPr lang="en-US" sz="1600" dirty="0">
                <a:solidFill>
                  <a:srgbClr val="FFFFFF"/>
                </a:solidFill>
              </a:rPr>
              <a:t> </a:t>
            </a:r>
            <a:r>
              <a:rPr lang="en-US" sz="1600" dirty="0" err="1">
                <a:solidFill>
                  <a:srgbClr val="FFFFFF"/>
                </a:solidFill>
              </a:rPr>
              <a:t>přetrvávají</a:t>
            </a:r>
            <a:r>
              <a:rPr lang="en-US" sz="1600" dirty="0">
                <a:solidFill>
                  <a:srgbClr val="FFFFFF"/>
                </a:solidFill>
              </a:rPr>
              <a:t> </a:t>
            </a:r>
            <a:r>
              <a:rPr lang="en-US" sz="1600" dirty="0">
                <a:solidFill>
                  <a:srgbClr val="FFFFFF"/>
                </a:solidFill>
                <a:latin typeface="Arial"/>
                <a:ea typeface="Arial"/>
                <a:cs typeface="Arial"/>
                <a:sym typeface="Arial"/>
              </a:rPr>
              <a:t>&gt; 5 </a:t>
            </a:r>
            <a:r>
              <a:rPr lang="en-US" sz="1600" dirty="0" err="1">
                <a:solidFill>
                  <a:srgbClr val="FFFFFF"/>
                </a:solidFill>
              </a:rPr>
              <a:t>dní</a:t>
            </a:r>
            <a:r>
              <a:rPr lang="en-US" sz="1600" dirty="0">
                <a:solidFill>
                  <a:srgbClr val="FFFFFF"/>
                </a:solidFill>
              </a:rPr>
              <a:t> </a:t>
            </a:r>
            <a:r>
              <a:rPr lang="en-US" sz="1600" dirty="0" err="1">
                <a:solidFill>
                  <a:srgbClr val="FFFFFF"/>
                </a:solidFill>
              </a:rPr>
              <a:t>nebo</a:t>
            </a:r>
            <a:r>
              <a:rPr lang="en-US" sz="1600" dirty="0">
                <a:solidFill>
                  <a:srgbClr val="FFFFFF"/>
                </a:solidFill>
              </a:rPr>
              <a:t> se </a:t>
            </a:r>
            <a:r>
              <a:rPr lang="en-US" sz="1600" dirty="0" err="1">
                <a:solidFill>
                  <a:srgbClr val="FFFFFF"/>
                </a:solidFill>
              </a:rPr>
              <a:t>vracejí</a:t>
            </a:r>
            <a:endParaRPr sz="1600" dirty="0">
              <a:solidFill>
                <a:srgbClr val="FFFFFF"/>
              </a:solidFill>
              <a:latin typeface="Arial"/>
              <a:ea typeface="Arial"/>
              <a:cs typeface="Arial"/>
              <a:sym typeface="Arial"/>
            </a:endParaRPr>
          </a:p>
        </p:txBody>
      </p:sp>
      <p:sp>
        <p:nvSpPr>
          <p:cNvPr id="586" name="Google Shape;586;p13"/>
          <p:cNvSpPr txBox="1"/>
          <p:nvPr/>
        </p:nvSpPr>
        <p:spPr>
          <a:xfrm>
            <a:off x="1933761" y="5249323"/>
            <a:ext cx="3168000" cy="11568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Přehodnotit</a:t>
            </a:r>
            <a:r>
              <a:rPr lang="en-US" sz="1600" b="1" dirty="0">
                <a:solidFill>
                  <a:srgbClr val="FFFFFF"/>
                </a:solidFill>
              </a:rPr>
              <a:t> </a:t>
            </a:r>
            <a:r>
              <a:rPr lang="en-US" sz="1600" b="1" dirty="0" err="1">
                <a:solidFill>
                  <a:srgbClr val="FFFFFF"/>
                </a:solidFill>
              </a:rPr>
              <a:t>každý</a:t>
            </a:r>
            <a:r>
              <a:rPr lang="en-US" sz="1600" b="1" dirty="0">
                <a:solidFill>
                  <a:srgbClr val="FFFFFF"/>
                </a:solidFill>
              </a:rPr>
              <a:t> </a:t>
            </a:r>
            <a:r>
              <a:rPr lang="en-US" sz="1600" b="1" dirty="0" err="1">
                <a:solidFill>
                  <a:srgbClr val="FFFFFF"/>
                </a:solidFill>
              </a:rPr>
              <a:t>týden</a:t>
            </a:r>
            <a:r>
              <a:rPr lang="en-US" sz="1600" b="1" dirty="0">
                <a:solidFill>
                  <a:srgbClr val="FFFFFF"/>
                </a:solidFill>
                <a:latin typeface="Arial"/>
                <a:ea typeface="Arial"/>
                <a:cs typeface="Arial"/>
                <a:sym typeface="Arial"/>
              </a:rPr>
              <a:t>:</a:t>
            </a:r>
            <a:br>
              <a:rPr lang="en-US" sz="1600" b="1" dirty="0">
                <a:solidFill>
                  <a:srgbClr val="FFFFFF"/>
                </a:solidFill>
                <a:latin typeface="Arial"/>
                <a:ea typeface="Arial"/>
                <a:cs typeface="Arial"/>
                <a:sym typeface="Arial"/>
              </a:rPr>
            </a:br>
            <a:r>
              <a:rPr lang="en-US" sz="1600" dirty="0" err="1">
                <a:solidFill>
                  <a:srgbClr val="FFFFFF"/>
                </a:solidFill>
                <a:latin typeface="Arial"/>
                <a:ea typeface="Arial"/>
                <a:cs typeface="Arial"/>
                <a:sym typeface="Arial"/>
              </a:rPr>
              <a:t>pokračovat</a:t>
            </a:r>
            <a:r>
              <a:rPr lang="en-US" sz="1600" dirty="0">
                <a:solidFill>
                  <a:srgbClr val="FFFFFF"/>
                </a:solidFill>
              </a:rPr>
              <a:t> s </a:t>
            </a:r>
            <a:r>
              <a:rPr lang="en-US" sz="1600" dirty="0" err="1">
                <a:solidFill>
                  <a:srgbClr val="FFFFFF"/>
                </a:solidFill>
              </a:rPr>
              <a:t>a</a:t>
            </a:r>
            <a:r>
              <a:rPr lang="en-US" sz="1600" dirty="0" err="1">
                <a:solidFill>
                  <a:srgbClr val="FFFFFF"/>
                </a:solidFill>
                <a:latin typeface="Arial"/>
                <a:ea typeface="Arial"/>
                <a:cs typeface="Arial"/>
                <a:sym typeface="Arial"/>
              </a:rPr>
              <a:t>tezo</a:t>
            </a:r>
            <a:r>
              <a:rPr lang="en-US" sz="1600" dirty="0">
                <a:solidFill>
                  <a:srgbClr val="FFFFFF"/>
                </a:solidFill>
              </a:rPr>
              <a:t>.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a:solidFill>
                  <a:srgbClr val="FFFFFF"/>
                </a:solidFil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během</a:t>
            </a:r>
            <a:r>
              <a:rPr lang="en-US" sz="1600" dirty="0">
                <a:solidFill>
                  <a:srgbClr val="FFFFFF"/>
                </a:solidFill>
                <a:latin typeface="Arial"/>
                <a:ea typeface="Arial"/>
                <a:cs typeface="Arial"/>
                <a:sym typeface="Arial"/>
              </a:rPr>
              <a:t> 12 </a:t>
            </a:r>
            <a:r>
              <a:rPr lang="en-US" sz="1600" dirty="0" err="1">
                <a:solidFill>
                  <a:srgbClr val="FFFFFF"/>
                </a:solidFill>
                <a:latin typeface="Arial"/>
                <a:ea typeface="Arial"/>
                <a:cs typeface="Arial"/>
                <a:sym typeface="Arial"/>
              </a:rPr>
              <a:t>týdnů</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léčit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jako</a:t>
            </a:r>
            <a:r>
              <a:rPr lang="en-US" sz="1600" dirty="0">
                <a:solidFill>
                  <a:srgbClr val="FFFFFF"/>
                </a:solidFill>
                <a:latin typeface="Arial"/>
                <a:ea typeface="Arial"/>
                <a:cs typeface="Arial"/>
                <a:sym typeface="Arial"/>
              </a:rPr>
              <a:t> </a:t>
            </a:r>
            <a:r>
              <a:rPr lang="cs-CZ" sz="1600" dirty="0" err="1">
                <a:solidFill>
                  <a:srgbClr val="FFFFFF"/>
                </a:solidFill>
              </a:rPr>
              <a:t>s</a:t>
            </a:r>
            <a:r>
              <a:rPr lang="en-US" sz="1600" dirty="0" err="1" smtClean="0">
                <a:solidFill>
                  <a:srgbClr val="FFFFFF"/>
                </a:solidFill>
                <a:latin typeface="Arial"/>
                <a:ea typeface="Arial"/>
                <a:cs typeface="Arial"/>
                <a:sym typeface="Aria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3–4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nedojde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ke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zlepšení</a:t>
            </a:r>
            <a:endParaRPr sz="1600" dirty="0">
              <a:solidFill>
                <a:srgbClr val="FFFFFF"/>
              </a:solidFill>
              <a:latin typeface="Arial"/>
              <a:ea typeface="Arial"/>
              <a:cs typeface="Arial"/>
              <a:sym typeface="Arial"/>
            </a:endParaRPr>
          </a:p>
        </p:txBody>
      </p:sp>
      <p:cxnSp>
        <p:nvCxnSpPr>
          <p:cNvPr id="590" name="Google Shape;590;p13"/>
          <p:cNvCxnSpPr>
            <a:stCxn id="589" idx="2"/>
            <a:endCxn id="585" idx="0"/>
          </p:cNvCxnSpPr>
          <p:nvPr/>
        </p:nvCxnSpPr>
        <p:spPr>
          <a:xfrm>
            <a:off x="3517761" y="2852505"/>
            <a:ext cx="0" cy="241200"/>
          </a:xfrm>
          <a:prstGeom prst="straightConnector1">
            <a:avLst/>
          </a:prstGeom>
          <a:noFill/>
          <a:ln w="28575" cap="flat" cmpd="sng">
            <a:solidFill>
              <a:schemeClr val="dk1"/>
            </a:solidFill>
            <a:prstDash val="solid"/>
            <a:round/>
            <a:headEnd type="none" w="med" len="med"/>
            <a:tailEnd type="triangle" w="med" len="med"/>
          </a:ln>
        </p:spPr>
      </p:cxnSp>
      <p:sp>
        <p:nvSpPr>
          <p:cNvPr id="591" name="Google Shape;591;p13"/>
          <p:cNvSpPr txBox="1"/>
          <p:nvPr/>
        </p:nvSpPr>
        <p:spPr>
          <a:xfrm>
            <a:off x="132527" y="3857800"/>
            <a:ext cx="1651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92" name="Google Shape;592;p13"/>
          <p:cNvSpPr txBox="1"/>
          <p:nvPr/>
        </p:nvSpPr>
        <p:spPr>
          <a:xfrm>
            <a:off x="132527" y="5643850"/>
            <a:ext cx="1651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593" name="Google Shape;593;p13"/>
          <p:cNvCxnSpPr>
            <a:stCxn id="594" idx="2"/>
            <a:endCxn id="595" idx="0"/>
          </p:cNvCxnSpPr>
          <p:nvPr/>
        </p:nvCxnSpPr>
        <p:spPr>
          <a:xfrm>
            <a:off x="6916764"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596" name="Google Shape;596;p13"/>
          <p:cNvCxnSpPr>
            <a:stCxn id="597" idx="2"/>
            <a:endCxn id="598" idx="0"/>
          </p:cNvCxnSpPr>
          <p:nvPr/>
        </p:nvCxnSpPr>
        <p:spPr>
          <a:xfrm>
            <a:off x="6916764"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597" name="Google Shape;597;p13"/>
          <p:cNvSpPr txBox="1"/>
          <p:nvPr/>
        </p:nvSpPr>
        <p:spPr>
          <a:xfrm>
            <a:off x="5332764" y="1501800"/>
            <a:ext cx="3168000" cy="344709"/>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 </a:t>
            </a:r>
            <a:r>
              <a:rPr lang="en-US" sz="1600" b="1">
                <a:solidFill>
                  <a:srgbClr val="FFFFFF"/>
                </a:solidFill>
                <a:latin typeface="Arial"/>
                <a:ea typeface="Arial"/>
                <a:cs typeface="Arial"/>
                <a:sym typeface="Arial"/>
              </a:rPr>
              <a:t>3</a:t>
            </a:r>
            <a:endParaRPr/>
          </a:p>
        </p:txBody>
      </p:sp>
      <p:sp>
        <p:nvSpPr>
          <p:cNvPr id="594" name="Google Shape;594;p13"/>
          <p:cNvSpPr txBox="1"/>
          <p:nvPr/>
        </p:nvSpPr>
        <p:spPr>
          <a:xfrm>
            <a:off x="5332764" y="3093727"/>
            <a:ext cx="3168000" cy="18960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dirty="0" err="1">
                <a:solidFill>
                  <a:schemeClr val="lt1"/>
                </a:solidFill>
              </a:rPr>
              <a:t>Zahájit</a:t>
            </a:r>
            <a:r>
              <a:rPr lang="en-US" sz="1600" dirty="0">
                <a:solidFill>
                  <a:schemeClr val="lt1"/>
                </a:solidFill>
              </a:rPr>
              <a:t> </a:t>
            </a:r>
            <a:r>
              <a:rPr lang="en-US" sz="1600" dirty="0" err="1">
                <a:solidFill>
                  <a:schemeClr val="lt1"/>
                </a:solidFill>
              </a:rPr>
              <a:t>symptomatickou</a:t>
            </a:r>
            <a:r>
              <a:rPr lang="en-US" sz="1600" dirty="0">
                <a:solidFill>
                  <a:schemeClr val="lt1"/>
                </a:solidFill>
              </a:rPr>
              <a:t> </a:t>
            </a:r>
            <a:r>
              <a:rPr lang="en-US" sz="1600" dirty="0" err="1">
                <a:solidFill>
                  <a:schemeClr val="lt1"/>
                </a:solidFill>
              </a:rPr>
              <a:t>léčbu</a:t>
            </a:r>
            <a:r>
              <a:rPr lang="en-US" sz="1600" dirty="0">
                <a:solidFill>
                  <a:srgbClr val="FFFFFF"/>
                </a:solidFill>
                <a:latin typeface="Arial"/>
                <a:ea typeface="Arial"/>
                <a:cs typeface="Arial"/>
                <a:sym typeface="Arial"/>
              </a:rPr>
              <a:t> a </a:t>
            </a:r>
            <a:r>
              <a:rPr lang="en-US" sz="1600" dirty="0" err="1">
                <a:solidFill>
                  <a:srgbClr val="FFFFFF"/>
                </a:solidFill>
                <a:latin typeface="Arial"/>
                <a:ea typeface="Arial"/>
                <a:cs typeface="Arial"/>
                <a:sym typeface="Arial"/>
              </a:rPr>
              <a:t>monitorovat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denně</a:t>
            </a:r>
            <a:r>
              <a:rPr lang="en-US" sz="1600" dirty="0">
                <a:solidFill>
                  <a:srgbClr val="FFFFFF"/>
                </a:solidFill>
                <a:latin typeface="Arial"/>
                <a:ea typeface="Arial"/>
                <a:cs typeface="Arial"/>
                <a:sym typeface="Arial"/>
              </a:rPr>
              <a:t>; </a:t>
            </a:r>
            <a:r>
              <a:rPr lang="en-US" sz="1600" dirty="0" err="1">
                <a:solidFill>
                  <a:srgbClr val="FFFFFF"/>
                </a:solidFill>
              </a:rPr>
              <a:t>aplikovat</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1–2 mg/kg/</a:t>
            </a:r>
            <a:r>
              <a:rPr lang="en-US" sz="1600" dirty="0">
                <a:solidFill>
                  <a:srgbClr val="FFFFFF"/>
                </a:solidFill>
              </a:rPr>
              <a:t>den</a:t>
            </a:r>
            <a:r>
              <a:rPr lang="en-US" sz="1600" dirty="0">
                <a:solidFill>
                  <a:srgbClr val="FFFFFF"/>
                </a:solidFill>
                <a:latin typeface="Arial"/>
                <a:ea typeface="Arial"/>
                <a:cs typeface="Arial"/>
                <a:sym typeface="Arial"/>
              </a:rPr>
              <a:t> IV </a:t>
            </a:r>
            <a:r>
              <a:rPr lang="en-US" sz="1600" dirty="0" err="1" smtClean="0">
                <a:solidFill>
                  <a:srgbClr val="FFFFFF"/>
                </a:solidFill>
                <a:latin typeface="Arial"/>
                <a:ea typeface="Arial"/>
                <a:cs typeface="Arial"/>
                <a:sym typeface="Arial"/>
              </a:rPr>
              <a:t>methylprednisolon</a:t>
            </a:r>
            <a:r>
              <a:rPr lang="cs-CZ" sz="1600" dirty="0" smtClean="0">
                <a:solidFill>
                  <a:srgbClr val="FFFFFF"/>
                </a:solidFill>
                <a:latin typeface="Arial"/>
                <a:ea typeface="Arial"/>
                <a:cs typeface="Arial"/>
                <a:sym typeface="Arial"/>
              </a:rPr>
              <a:t> </a:t>
            </a:r>
            <a:r>
              <a:rPr lang="en-US" sz="1600" dirty="0" err="1" smtClean="0">
                <a:solidFill>
                  <a:srgbClr val="FFFFFF"/>
                </a:solidFill>
              </a:rPr>
              <a:t>nebo</a:t>
            </a:r>
            <a:r>
              <a:rPr lang="en-US" sz="1600" dirty="0" smtClean="0">
                <a:solidFill>
                  <a:srgbClr val="FFFFFF"/>
                </a:solidFill>
              </a:rPr>
              <a:t> </a:t>
            </a:r>
            <a:r>
              <a:rPr lang="en-US" sz="1600" dirty="0" err="1">
                <a:solidFill>
                  <a:srgbClr val="FFFFFF"/>
                </a:solidFill>
              </a:rPr>
              <a:t>podobný</a:t>
            </a:r>
            <a:r>
              <a:rPr lang="en-US" sz="1600" dirty="0">
                <a:solidFill>
                  <a:srgbClr val="FFFFFF"/>
                </a:solidFill>
              </a:rPr>
              <a:t>, </a:t>
            </a:r>
            <a:r>
              <a:rPr lang="en-US" sz="1600" dirty="0" err="1">
                <a:solidFill>
                  <a:srgbClr val="FFFFFF"/>
                </a:solidFill>
              </a:rPr>
              <a:t>následovaný</a:t>
            </a:r>
            <a:r>
              <a:rPr lang="en-US" sz="1600" dirty="0">
                <a:solidFill>
                  <a:srgbClr val="FFFFFF"/>
                </a:solidFil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1–2 mg/kg/d</a:t>
            </a:r>
            <a:r>
              <a:rPr lang="en-US" sz="1600" dirty="0">
                <a:solidFill>
                  <a:srgbClr val="FFFFFF"/>
                </a:solidFill>
              </a:rPr>
              <a:t>en</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prednison</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nebo</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podobný</a:t>
            </a:r>
            <a:r>
              <a:rPr lang="en-US" sz="1600" dirty="0">
                <a:solidFill>
                  <a:srgbClr val="FFFFFF"/>
                </a:solidFill>
                <a:latin typeface="Arial"/>
                <a:ea typeface="Arial"/>
                <a:cs typeface="Arial"/>
                <a:sym typeface="Arial"/>
              </a:rPr>
              <a:t> </a:t>
            </a:r>
            <a:r>
              <a:rPr lang="en-US" sz="1600" dirty="0" err="1">
                <a:solidFill>
                  <a:srgbClr val="FFFFFF"/>
                </a:solidFill>
              </a:rPr>
              <a:t>až</a:t>
            </a:r>
            <a:r>
              <a:rPr lang="en-US" sz="1600" dirty="0">
                <a:solidFill>
                  <a:srgbClr val="FFFFFF"/>
                </a:solidFill>
              </a:rPr>
              <a:t> do </a:t>
            </a:r>
            <a:r>
              <a:rPr lang="en-US" sz="1600" dirty="0" err="1">
                <a:solidFill>
                  <a:srgbClr val="FFFFFF"/>
                </a:solidFill>
              </a:rPr>
              <a:t>zlepšení</a:t>
            </a:r>
            <a:endParaRPr dirty="0"/>
          </a:p>
        </p:txBody>
      </p:sp>
      <p:sp>
        <p:nvSpPr>
          <p:cNvPr id="598" name="Google Shape;598;p13"/>
          <p:cNvSpPr txBox="1"/>
          <p:nvPr/>
        </p:nvSpPr>
        <p:spPr>
          <a:xfrm>
            <a:off x="5332764" y="2214105"/>
            <a:ext cx="3168000"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Přerušit</a:t>
            </a:r>
            <a:endParaRPr sz="1600">
              <a:solidFill>
                <a:srgbClr val="FFFFFF"/>
              </a:solidFill>
              <a:latin typeface="Arial"/>
              <a:ea typeface="Arial"/>
              <a:cs typeface="Arial"/>
              <a:sym typeface="Arial"/>
            </a:endParaRPr>
          </a:p>
        </p:txBody>
      </p:sp>
      <p:sp>
        <p:nvSpPr>
          <p:cNvPr id="595" name="Google Shape;595;p13"/>
          <p:cNvSpPr txBox="1"/>
          <p:nvPr/>
        </p:nvSpPr>
        <p:spPr>
          <a:xfrm>
            <a:off x="5332764" y="5249323"/>
            <a:ext cx="3168000" cy="11568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Přehodnotit</a:t>
            </a:r>
            <a:r>
              <a:rPr lang="en-US" sz="1600" b="1" dirty="0">
                <a:solidFill>
                  <a:srgbClr val="FFFFFF"/>
                </a:solidFill>
              </a:rPr>
              <a:t> </a:t>
            </a:r>
            <a:r>
              <a:rPr lang="en-US" sz="1600" b="1" dirty="0" err="1">
                <a:solidFill>
                  <a:srgbClr val="FFFFFF"/>
                </a:solidFill>
              </a:rPr>
              <a:t>každých</a:t>
            </a:r>
            <a:r>
              <a:rPr lang="en-US" sz="1600" b="1" dirty="0">
                <a:solidFill>
                  <a:srgbClr val="FFFFFF"/>
                </a:solidFill>
              </a:rPr>
              <a:t> </a:t>
            </a:r>
            <a:r>
              <a:rPr lang="en-US" sz="1600" b="1" dirty="0">
                <a:solidFill>
                  <a:srgbClr val="FFFFFF"/>
                </a:solidFill>
                <a:latin typeface="Arial"/>
                <a:ea typeface="Arial"/>
                <a:cs typeface="Arial"/>
                <a:sym typeface="Arial"/>
              </a:rPr>
              <a:t>3–5 </a:t>
            </a:r>
            <a:r>
              <a:rPr lang="en-US" sz="1600" b="1" dirty="0" err="1">
                <a:solidFill>
                  <a:srgbClr val="FFFFFF"/>
                </a:solidFill>
                <a:latin typeface="Arial"/>
                <a:ea typeface="Arial"/>
                <a:cs typeface="Arial"/>
                <a:sym typeface="Arial"/>
              </a:rPr>
              <a:t>d</a:t>
            </a:r>
            <a:r>
              <a:rPr lang="en-US" sz="1600" b="1" dirty="0" err="1">
                <a:solidFill>
                  <a:srgbClr val="FFFFFF"/>
                </a:solidFill>
              </a:rPr>
              <a:t>ní</a:t>
            </a:r>
            <a:r>
              <a:rPr lang="en-US" sz="1600" b="1"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pokračovat</a:t>
            </a:r>
            <a:r>
              <a:rPr lang="en-US" sz="1600" dirty="0">
                <a:solidFill>
                  <a:srgbClr val="FFFFFF"/>
                </a:solidFill>
                <a:latin typeface="Arial"/>
                <a:ea typeface="Arial"/>
                <a:cs typeface="Arial"/>
                <a:sym typeface="Arial"/>
              </a:rPr>
              <a:t> s </a:t>
            </a:r>
            <a:r>
              <a:rPr lang="en-US" sz="1600" dirty="0" err="1">
                <a:solidFill>
                  <a:srgbClr val="FFFFFF"/>
                </a:solidFill>
                <a:latin typeface="Arial"/>
                <a:ea typeface="Arial"/>
                <a:cs typeface="Arial"/>
                <a:sym typeface="Arial"/>
              </a:rPr>
              <a:t>atezo</a:t>
            </a:r>
            <a:r>
              <a:rPr lang="en-US" sz="1600" dirty="0">
                <a:solidFill>
                  <a:srgbClr val="FFFFFF"/>
                </a:solidFill>
                <a:latin typeface="Arial"/>
                <a:ea typeface="Arial"/>
                <a:cs typeface="Arial"/>
                <a:sym typeface="Arial"/>
              </a:rPr>
              <a:t>.</a:t>
            </a:r>
            <a:r>
              <a:rPr lang="en-US" sz="1600" dirty="0">
                <a:solidFill>
                  <a:srgbClr val="FFFFFF"/>
                </a:solidFil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a:solidFill>
                  <a:srgbClr val="FFFFFF"/>
                </a:solidFill>
              </a:rPr>
              <a:t>s</a:t>
            </a:r>
            <a:r>
              <a:rPr lang="en-US" sz="1600" dirty="0" err="1" smtClean="0">
                <a:solidFill>
                  <a:srgbClr val="FFFFFF"/>
                </a:solidFill>
                <a:latin typeface="Arial"/>
                <a:ea typeface="Arial"/>
                <a:cs typeface="Arial"/>
                <a:sym typeface="Arial"/>
              </a:rPr>
              <a:t>tupeň</a:t>
            </a:r>
            <a:r>
              <a:rPr lang="en-US" sz="1600" dirty="0" smtClean="0">
                <a:solidFill>
                  <a:srgbClr val="FFFFFF"/>
                </a:solidFil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během</a:t>
            </a:r>
            <a:r>
              <a:rPr lang="en-US" sz="1600" dirty="0">
                <a:solidFill>
                  <a:srgbClr val="FFFFFF"/>
                </a:solidFill>
                <a:latin typeface="Arial"/>
                <a:ea typeface="Arial"/>
                <a:cs typeface="Arial"/>
                <a:sym typeface="Arial"/>
              </a:rPr>
              <a:t> 12 </a:t>
            </a:r>
            <a:r>
              <a:rPr lang="en-US" sz="1600" dirty="0" err="1">
                <a:solidFill>
                  <a:srgbClr val="FFFFFF"/>
                </a:solidFill>
                <a:latin typeface="Arial"/>
                <a:ea typeface="Arial"/>
                <a:cs typeface="Arial"/>
                <a:sym typeface="Arial"/>
              </a:rPr>
              <a:t>týdnů</a:t>
            </a:r>
            <a:r>
              <a:rPr lang="en-US" sz="1600" dirty="0">
                <a:solidFill>
                  <a:srgbClr val="FFFFFF"/>
                </a:solidFill>
                <a:latin typeface="Arial"/>
                <a:ea typeface="Arial"/>
                <a:cs typeface="Arial"/>
                <a:sym typeface="Arial"/>
              </a:rPr>
              <a:t>; </a:t>
            </a:r>
            <a:r>
              <a:rPr lang="en-US" sz="1600" dirty="0" err="1">
                <a:solidFill>
                  <a:schemeClr val="lt1"/>
                </a:solidFill>
              </a:rPr>
              <a:t>léčit</a:t>
            </a:r>
            <a:r>
              <a:rPr lang="en-US" sz="1600" dirty="0">
                <a:solidFill>
                  <a:schemeClr val="lt1"/>
                </a:solidFill>
              </a:rPr>
              <a:t> </a:t>
            </a:r>
            <a:r>
              <a:rPr lang="en-US" sz="1600" dirty="0" err="1">
                <a:solidFill>
                  <a:schemeClr val="lt1"/>
                </a:solidFill>
              </a:rPr>
              <a:t>jako</a:t>
            </a:r>
            <a:r>
              <a:rPr lang="en-US" sz="1600" dirty="0">
                <a:solidFill>
                  <a:schemeClr val="lt1"/>
                </a:solidFill>
              </a:rPr>
              <a:t> </a:t>
            </a:r>
            <a:r>
              <a:rPr lang="cs-CZ" sz="1600" dirty="0" err="1">
                <a:solidFill>
                  <a:schemeClr val="lt1"/>
                </a:solidFill>
              </a:rPr>
              <a:t>s</a:t>
            </a:r>
            <a:r>
              <a:rPr lang="en-US" sz="1600" dirty="0" err="1" smtClean="0">
                <a:solidFill>
                  <a:schemeClr val="lt1"/>
                </a:solidFill>
              </a:rPr>
              <a:t>tupeň</a:t>
            </a:r>
            <a:r>
              <a:rPr lang="en-US" sz="1600" dirty="0" smtClean="0">
                <a:solidFill>
                  <a:schemeClr val="lt1"/>
                </a:solidFill>
              </a:rPr>
              <a:t> </a:t>
            </a:r>
            <a:r>
              <a:rPr lang="en-US" sz="1600" dirty="0">
                <a:solidFill>
                  <a:schemeClr val="lt1"/>
                </a:solidFill>
              </a:rPr>
              <a:t>4 </a:t>
            </a:r>
            <a:r>
              <a:rPr lang="en-US" sz="1600" dirty="0" err="1">
                <a:solidFill>
                  <a:schemeClr val="lt1"/>
                </a:solidFill>
              </a:rPr>
              <a:t>pokud</a:t>
            </a:r>
            <a:r>
              <a:rPr lang="en-US" sz="1600" dirty="0">
                <a:solidFill>
                  <a:schemeClr val="lt1"/>
                </a:solidFill>
              </a:rPr>
              <a:t> </a:t>
            </a:r>
            <a:r>
              <a:rPr lang="en-US" sz="1600" dirty="0" err="1">
                <a:solidFill>
                  <a:schemeClr val="lt1"/>
                </a:solidFill>
              </a:rPr>
              <a:t>nedojde</a:t>
            </a:r>
            <a:r>
              <a:rPr lang="en-US" sz="1600" dirty="0">
                <a:solidFill>
                  <a:schemeClr val="lt1"/>
                </a:solidFill>
              </a:rPr>
              <a:t> </a:t>
            </a:r>
            <a:r>
              <a:rPr lang="en-US" sz="1600" dirty="0" err="1">
                <a:solidFill>
                  <a:schemeClr val="lt1"/>
                </a:solidFill>
              </a:rPr>
              <a:t>ke</a:t>
            </a:r>
            <a:r>
              <a:rPr lang="en-US" sz="1600" dirty="0">
                <a:solidFill>
                  <a:schemeClr val="lt1"/>
                </a:solidFill>
              </a:rPr>
              <a:t> </a:t>
            </a:r>
            <a:r>
              <a:rPr lang="en-US" sz="1600" dirty="0" err="1">
                <a:solidFill>
                  <a:schemeClr val="lt1"/>
                </a:solidFill>
              </a:rPr>
              <a:t>zlepšení</a:t>
            </a:r>
            <a:endParaRPr dirty="0"/>
          </a:p>
        </p:txBody>
      </p:sp>
      <p:cxnSp>
        <p:nvCxnSpPr>
          <p:cNvPr id="599" name="Google Shape;599;p13"/>
          <p:cNvCxnSpPr>
            <a:stCxn id="598" idx="2"/>
            <a:endCxn id="594" idx="0"/>
          </p:cNvCxnSpPr>
          <p:nvPr/>
        </p:nvCxnSpPr>
        <p:spPr>
          <a:xfrm>
            <a:off x="6916764" y="2852505"/>
            <a:ext cx="0" cy="241200"/>
          </a:xfrm>
          <a:prstGeom prst="straightConnector1">
            <a:avLst/>
          </a:prstGeom>
          <a:noFill/>
          <a:ln w="28575" cap="flat" cmpd="sng">
            <a:solidFill>
              <a:schemeClr val="dk1"/>
            </a:solidFill>
            <a:prstDash val="solid"/>
            <a:round/>
            <a:headEnd type="none" w="med" len="med"/>
            <a:tailEnd type="triangle" w="med" len="med"/>
          </a:ln>
        </p:spPr>
      </p:cxnSp>
      <p:cxnSp>
        <p:nvCxnSpPr>
          <p:cNvPr id="600" name="Google Shape;600;p13"/>
          <p:cNvCxnSpPr>
            <a:stCxn id="601" idx="2"/>
            <a:endCxn id="602" idx="0"/>
          </p:cNvCxnSpPr>
          <p:nvPr/>
        </p:nvCxnSpPr>
        <p:spPr>
          <a:xfrm>
            <a:off x="10314255" y="4989631"/>
            <a:ext cx="0" cy="259800"/>
          </a:xfrm>
          <a:prstGeom prst="straightConnector1">
            <a:avLst/>
          </a:prstGeom>
          <a:noFill/>
          <a:ln w="28575" cap="flat" cmpd="sng">
            <a:solidFill>
              <a:schemeClr val="dk1"/>
            </a:solidFill>
            <a:prstDash val="solid"/>
            <a:round/>
            <a:headEnd type="none" w="med" len="med"/>
            <a:tailEnd type="triangle" w="med" len="med"/>
          </a:ln>
        </p:spPr>
      </p:cxnSp>
      <p:cxnSp>
        <p:nvCxnSpPr>
          <p:cNvPr id="603" name="Google Shape;603;p13"/>
          <p:cNvCxnSpPr>
            <a:stCxn id="604" idx="2"/>
            <a:endCxn id="605" idx="0"/>
          </p:cNvCxnSpPr>
          <p:nvPr/>
        </p:nvCxnSpPr>
        <p:spPr>
          <a:xfrm>
            <a:off x="10314255" y="1846509"/>
            <a:ext cx="0" cy="403652"/>
          </a:xfrm>
          <a:prstGeom prst="straightConnector1">
            <a:avLst/>
          </a:prstGeom>
          <a:noFill/>
          <a:ln w="28575" cap="flat" cmpd="sng">
            <a:solidFill>
              <a:schemeClr val="dk1"/>
            </a:solidFill>
            <a:prstDash val="solid"/>
            <a:round/>
            <a:headEnd type="none" w="med" len="med"/>
            <a:tailEnd type="triangle" w="med" len="med"/>
          </a:ln>
        </p:spPr>
      </p:cxnSp>
      <p:sp>
        <p:nvSpPr>
          <p:cNvPr id="604" name="Google Shape;604;p13"/>
          <p:cNvSpPr txBox="1"/>
          <p:nvPr/>
        </p:nvSpPr>
        <p:spPr>
          <a:xfrm>
            <a:off x="8730255" y="1501800"/>
            <a:ext cx="3168000" cy="344709"/>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 </a:t>
            </a:r>
            <a:r>
              <a:rPr lang="en-US" sz="1600" b="1">
                <a:solidFill>
                  <a:srgbClr val="FFFFFF"/>
                </a:solidFill>
                <a:latin typeface="Arial"/>
                <a:ea typeface="Arial"/>
                <a:cs typeface="Arial"/>
                <a:sym typeface="Arial"/>
              </a:rPr>
              <a:t>4</a:t>
            </a:r>
            <a:endParaRPr/>
          </a:p>
        </p:txBody>
      </p:sp>
      <p:sp>
        <p:nvSpPr>
          <p:cNvPr id="601" name="Google Shape;601;p13"/>
          <p:cNvSpPr txBox="1"/>
          <p:nvPr/>
        </p:nvSpPr>
        <p:spPr>
          <a:xfrm>
            <a:off x="8730255" y="3093727"/>
            <a:ext cx="3168000" cy="1895904"/>
          </a:xfrm>
          <a:prstGeom prst="rect">
            <a:avLst/>
          </a:prstGeom>
          <a:solidFill>
            <a:srgbClr val="C000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chemeClr val="lt1"/>
                </a:solidFill>
              </a:rPr>
              <a:t>Zahájit symptomatickou léčbu a monitorovat denně</a:t>
            </a:r>
            <a:r>
              <a:rPr lang="en-US" sz="1600">
                <a:solidFill>
                  <a:srgbClr val="FFFFFF"/>
                </a:solidFill>
                <a:latin typeface="Arial"/>
                <a:ea typeface="Arial"/>
                <a:cs typeface="Arial"/>
                <a:sym typeface="Arial"/>
              </a:rPr>
              <a:t>; uvážit endoskopii a biopsii; </a:t>
            </a:r>
            <a:r>
              <a:rPr lang="en-US" sz="1600">
                <a:solidFill>
                  <a:schemeClr val="lt1"/>
                </a:solidFill>
              </a:rPr>
              <a:t>aplikovat</a:t>
            </a:r>
            <a:br>
              <a:rPr lang="en-US" sz="1600">
                <a:solidFill>
                  <a:schemeClr val="lt1"/>
                </a:solidFill>
              </a:rPr>
            </a:br>
            <a:r>
              <a:rPr lang="en-US" sz="1600">
                <a:solidFill>
                  <a:schemeClr val="lt1"/>
                </a:solidFill>
              </a:rPr>
              <a:t>1–2 mg/kg/den IV methylprednisolon nebo podobný, následovaný </a:t>
            </a:r>
            <a:br>
              <a:rPr lang="en-US" sz="1600">
                <a:solidFill>
                  <a:schemeClr val="lt1"/>
                </a:solidFill>
              </a:rPr>
            </a:br>
            <a:r>
              <a:rPr lang="en-US" sz="1600">
                <a:solidFill>
                  <a:schemeClr val="lt1"/>
                </a:solidFill>
              </a:rPr>
              <a:t>1–2 mg/kg/den prednison nebo podobný až do zlepšení</a:t>
            </a:r>
            <a:endParaRPr/>
          </a:p>
        </p:txBody>
      </p:sp>
      <p:sp>
        <p:nvSpPr>
          <p:cNvPr id="605" name="Google Shape;605;p13"/>
          <p:cNvSpPr txBox="1"/>
          <p:nvPr/>
        </p:nvSpPr>
        <p:spPr>
          <a:xfrm>
            <a:off x="8730255" y="2250161"/>
            <a:ext cx="3168000" cy="566289"/>
          </a:xfrm>
          <a:prstGeom prst="rect">
            <a:avLst/>
          </a:prstGeom>
          <a:solidFill>
            <a:srgbClr val="C00000"/>
          </a:solidFill>
          <a:ln>
            <a:noFill/>
          </a:ln>
        </p:spPr>
        <p:txBody>
          <a:bodyPr spcFirstLastPara="1" wrap="square" lIns="47975" tIns="60950" rIns="47975" bIns="60950" anchor="ctr" anchorCtr="0">
            <a:spAutoFit/>
          </a:bodyPr>
          <a:lstStyle/>
          <a:p>
            <a:pPr marL="0" marR="0" lvl="0" indent="0" algn="ctr" rtl="0">
              <a:lnSpc>
                <a:spcPct val="90000"/>
              </a:lnSpc>
              <a:spcBef>
                <a:spcPts val="0"/>
              </a:spcBef>
              <a:spcAft>
                <a:spcPts val="0"/>
              </a:spcAft>
              <a:buClr>
                <a:srgbClr val="FEFDDE"/>
              </a:buClr>
              <a:buSzPts val="1600"/>
              <a:buFont typeface="Noto Sans Symbols"/>
              <a:buNone/>
            </a:pPr>
            <a:endParaRPr lang="cs-CZ" sz="1600" dirty="0" smtClean="0">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FEFDDE"/>
              </a:buClr>
              <a:buSzPts val="1600"/>
              <a:buFont typeface="Noto Sans Symbols"/>
              <a:buNone/>
            </a:pPr>
            <a:r>
              <a:rPr lang="en-US" sz="1600" dirty="0" err="1" smtClean="0">
                <a:solidFill>
                  <a:srgbClr val="FFFFFF"/>
                </a:solidFill>
                <a:latin typeface="Arial"/>
                <a:ea typeface="Arial"/>
                <a:cs typeface="Arial"/>
                <a:sym typeface="Arial"/>
              </a:rPr>
              <a:t>Permanent</a:t>
            </a:r>
            <a:r>
              <a:rPr lang="en-US" sz="1600" dirty="0" err="1" smtClean="0">
                <a:solidFill>
                  <a:srgbClr val="FFFFFF"/>
                </a:solidFill>
              </a:rPr>
              <a:t>ně</a:t>
            </a:r>
            <a:r>
              <a:rPr lang="en-US" sz="1600" dirty="0" smtClean="0">
                <a:solidFill>
                  <a:srgbClr val="FFFFFF"/>
                </a:solidFill>
                <a:latin typeface="Arial"/>
                <a:ea typeface="Arial"/>
                <a:cs typeface="Arial"/>
                <a:sym typeface="Arial"/>
              </a:rPr>
              <a:t> </a:t>
            </a:r>
            <a:r>
              <a:rPr lang="en-US" sz="1600" dirty="0" err="1">
                <a:solidFill>
                  <a:srgbClr val="FFFFFF"/>
                </a:solidFill>
              </a:rPr>
              <a:t>vysadit</a:t>
            </a:r>
            <a:endParaRPr sz="1600" dirty="0">
              <a:solidFill>
                <a:srgbClr val="FFFFFF"/>
              </a:solidFill>
              <a:latin typeface="Arial"/>
              <a:ea typeface="Arial"/>
              <a:cs typeface="Arial"/>
              <a:sym typeface="Arial"/>
            </a:endParaRPr>
          </a:p>
        </p:txBody>
      </p:sp>
      <p:sp>
        <p:nvSpPr>
          <p:cNvPr id="602" name="Google Shape;602;p13"/>
          <p:cNvSpPr txBox="1"/>
          <p:nvPr/>
        </p:nvSpPr>
        <p:spPr>
          <a:xfrm>
            <a:off x="8730255" y="5249323"/>
            <a:ext cx="3168000" cy="11568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Přehodnotit</a:t>
            </a:r>
            <a:r>
              <a:rPr lang="en-US" sz="1600" b="1" dirty="0">
                <a:solidFill>
                  <a:schemeClr val="lt1"/>
                </a:solidFill>
              </a:rPr>
              <a:t> </a:t>
            </a:r>
            <a:r>
              <a:rPr lang="en-US" sz="1600" b="1" dirty="0" err="1">
                <a:solidFill>
                  <a:schemeClr val="lt1"/>
                </a:solidFill>
              </a:rPr>
              <a:t>každých</a:t>
            </a:r>
            <a:r>
              <a:rPr lang="en-US" sz="1600" b="1" dirty="0">
                <a:solidFill>
                  <a:schemeClr val="lt1"/>
                </a:solidFill>
              </a:rPr>
              <a:t> 1–3 </a:t>
            </a:r>
            <a:r>
              <a:rPr lang="en-US" sz="1600" b="1" dirty="0" err="1">
                <a:solidFill>
                  <a:schemeClr val="lt1"/>
                </a:solidFill>
              </a:rPr>
              <a:t>dní</a:t>
            </a:r>
            <a:r>
              <a:rPr lang="en-US" sz="1600" b="1" dirty="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err="1">
                <a:solidFill>
                  <a:srgbClr val="FFFFFF"/>
                </a:solidFill>
              </a:rPr>
              <a:t>snižovat</a:t>
            </a:r>
            <a:r>
              <a:rPr lang="en-US" sz="1600" dirty="0">
                <a:solidFill>
                  <a:srgbClr val="FFFFFF"/>
                </a:solidFill>
              </a:rPr>
              <a:t> </a:t>
            </a:r>
            <a:r>
              <a:rPr lang="en-US" sz="1600" dirty="0" err="1">
                <a:solidFill>
                  <a:srgbClr val="FFFFFF"/>
                </a:solidFill>
              </a:rPr>
              <a:t>kortikosteroidy</a:t>
            </a:r>
            <a:r>
              <a:rPr lang="en-US" sz="1600" dirty="0">
                <a:solidFill>
                  <a:srgbClr val="FFFFFF"/>
                </a:solidFil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smtClean="0">
                <a:solidFill>
                  <a:srgbClr val="FFFFFF"/>
                </a:solidFill>
                <a:latin typeface="Arial"/>
                <a:ea typeface="Arial"/>
                <a:cs typeface="Arial"/>
                <a:sym typeface="Arial"/>
              </a:rPr>
              <a:t>≤</a:t>
            </a:r>
            <a:r>
              <a:rPr lang="cs-CZ" sz="1600" dirty="0" smtClean="0">
                <a:solidFill>
                  <a:srgbClr val="FFFFFF"/>
                </a:solidFill>
                <a:latin typeface="Arial"/>
                <a:ea typeface="Arial"/>
                <a:cs typeface="Arial"/>
                <a:sym typeface="Arial"/>
              </a:rPr>
              <a:t> </a:t>
            </a:r>
            <a:r>
              <a:rPr lang="cs-CZ" sz="1600" dirty="0" smtClean="0">
                <a:solidFill>
                  <a:srgbClr val="FFFFFF"/>
                </a:solidFil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uvážit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další</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imunosupresivum</a:t>
            </a:r>
            <a:r>
              <a:rPr lang="en-US" sz="1600" dirty="0">
                <a:solidFill>
                  <a:srgbClr val="FFFFFF"/>
                </a:solidFill>
                <a:latin typeface="Arial"/>
                <a:ea typeface="Arial"/>
                <a:cs typeface="Arial"/>
                <a:sym typeface="Arial"/>
              </a:rPr>
              <a:t> a</a:t>
            </a:r>
            <a:r>
              <a:rPr lang="en-US" sz="1600" dirty="0">
                <a:solidFill>
                  <a:srgbClr val="FFFFFF"/>
                </a:solidFill>
              </a:rPr>
              <a:t> </a:t>
            </a:r>
            <a:r>
              <a:rPr lang="en-US" sz="1600" dirty="0" err="1">
                <a:solidFill>
                  <a:srgbClr val="FFFFFF"/>
                </a:solidFill>
              </a:rPr>
              <a:t>odeslat</a:t>
            </a:r>
            <a:r>
              <a:rPr lang="en-US" sz="1600" dirty="0">
                <a:solidFill>
                  <a:srgbClr val="FFFFFF"/>
                </a:solidFill>
              </a:rPr>
              <a:t> </a:t>
            </a:r>
            <a:r>
              <a:rPr lang="en-US" sz="1600" dirty="0" err="1">
                <a:solidFill>
                  <a:srgbClr val="FFFFFF"/>
                </a:solidFill>
              </a:rPr>
              <a:t>ke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gastroenterolog</a:t>
            </a:r>
            <a:r>
              <a:rPr lang="en-US" sz="1600" dirty="0" err="1">
                <a:solidFill>
                  <a:srgbClr val="FFFFFF"/>
                </a:solidFill>
              </a:rPr>
              <a:t>ovi</a:t>
            </a:r>
            <a:endParaRPr sz="1600" dirty="0">
              <a:solidFill>
                <a:srgbClr val="FFFFFF"/>
              </a:solidFill>
              <a:latin typeface="Arial"/>
              <a:ea typeface="Arial"/>
              <a:cs typeface="Arial"/>
              <a:sym typeface="Arial"/>
            </a:endParaRPr>
          </a:p>
        </p:txBody>
      </p:sp>
      <p:cxnSp>
        <p:nvCxnSpPr>
          <p:cNvPr id="606" name="Google Shape;606;p13"/>
          <p:cNvCxnSpPr>
            <a:stCxn id="605" idx="2"/>
            <a:endCxn id="601" idx="0"/>
          </p:cNvCxnSpPr>
          <p:nvPr/>
        </p:nvCxnSpPr>
        <p:spPr>
          <a:xfrm>
            <a:off x="10314255" y="2816450"/>
            <a:ext cx="0" cy="277277"/>
          </a:xfrm>
          <a:prstGeom prst="straightConnector1">
            <a:avLst/>
          </a:prstGeom>
          <a:noFill/>
          <a:ln w="28575" cap="flat" cmpd="sng">
            <a:solidFill>
              <a:schemeClr val="dk1"/>
            </a:solidFill>
            <a:prstDash val="solid"/>
            <a:round/>
            <a:headEnd type="none" w="med" len="med"/>
            <a:tailEnd type="triangle" w="med" len="med"/>
          </a:ln>
        </p:spPr>
      </p:cxnSp>
      <p:sp>
        <p:nvSpPr>
          <p:cNvPr id="607" name="Google Shape;607;p13"/>
          <p:cNvSpPr txBox="1"/>
          <p:nvPr/>
        </p:nvSpPr>
        <p:spPr>
          <a:xfrm>
            <a:off x="132525" y="2349425"/>
            <a:ext cx="180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08" name="Google Shape;608;p13"/>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09" name="Google Shape;609;p13"/>
          <p:cNvSpPr/>
          <p:nvPr/>
        </p:nvSpPr>
        <p:spPr>
          <a:xfrm>
            <a:off x="7075493" y="195742"/>
            <a:ext cx="3701100" cy="1167000"/>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Průjem</a:t>
            </a:r>
            <a:r>
              <a:rPr lang="en-US" sz="1400">
                <a:solidFill>
                  <a:srgbClr val="6F2A5C"/>
                </a:solidFill>
                <a:latin typeface="Arial"/>
                <a:ea typeface="Arial"/>
                <a:cs typeface="Arial"/>
                <a:sym typeface="Arial"/>
              </a:rPr>
              <a:t>, krev ve stolici, bolest břicha</a:t>
            </a:r>
            <a:endParaRPr/>
          </a:p>
        </p:txBody>
      </p:sp>
      <p:sp>
        <p:nvSpPr>
          <p:cNvPr id="31"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2" name="Rectangle 31"/>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33" name="Rectangle 32"/>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14"/>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myositida:</a:t>
            </a:r>
            <a:br>
              <a:rPr lang="en-US"/>
            </a:br>
            <a:r>
              <a:rPr lang="en-US"/>
              <a:t>klasifikace</a:t>
            </a:r>
            <a:endParaRPr/>
          </a:p>
        </p:txBody>
      </p:sp>
      <p:sp>
        <p:nvSpPr>
          <p:cNvPr id="615" name="Google Shape;615;p14"/>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a:t>
            </a:r>
            <a:endParaRPr dirty="0"/>
          </a:p>
        </p:txBody>
      </p:sp>
      <p:sp>
        <p:nvSpPr>
          <p:cNvPr id="616" name="Google Shape;616;p14"/>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Bolest svalů, vyrážka, slabost. </a:t>
            </a:r>
            <a:r>
              <a:rPr lang="en-US" sz="1400">
                <a:solidFill>
                  <a:srgbClr val="6F2A5C"/>
                </a:solidFill>
                <a:latin typeface="Arial"/>
                <a:ea typeface="Arial"/>
                <a:cs typeface="Arial"/>
                <a:sym typeface="Arial"/>
              </a:rPr>
              <a:t> </a:t>
            </a:r>
            <a:endParaRPr sz="1400">
              <a:solidFill>
                <a:srgbClr val="6F2A5C"/>
              </a:solidFill>
              <a:latin typeface="Arial"/>
              <a:ea typeface="Arial"/>
              <a:cs typeface="Arial"/>
              <a:sym typeface="Arial"/>
            </a:endParaRPr>
          </a:p>
        </p:txBody>
      </p:sp>
      <p:cxnSp>
        <p:nvCxnSpPr>
          <p:cNvPr id="617" name="Google Shape;617;p14"/>
          <p:cNvCxnSpPr>
            <a:stCxn id="618" idx="2"/>
            <a:endCxn id="619"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618" name="Google Shape;618;p14"/>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2</a:t>
            </a:r>
            <a:endParaRPr/>
          </a:p>
        </p:txBody>
      </p:sp>
      <p:sp>
        <p:nvSpPr>
          <p:cNvPr id="619" name="Google Shape;619;p14"/>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Středně silná svalová bolest; slabost; ovlivnění denní rutiny </a:t>
            </a:r>
            <a:endParaRPr sz="1900">
              <a:solidFill>
                <a:srgbClr val="FFFFFF"/>
              </a:solidFill>
              <a:latin typeface="Arial"/>
              <a:ea typeface="Arial"/>
              <a:cs typeface="Arial"/>
              <a:sym typeface="Arial"/>
            </a:endParaRPr>
          </a:p>
        </p:txBody>
      </p:sp>
      <p:cxnSp>
        <p:nvCxnSpPr>
          <p:cNvPr id="620" name="Google Shape;620;p14"/>
          <p:cNvCxnSpPr>
            <a:stCxn id="621" idx="2"/>
            <a:endCxn id="622"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621" name="Google Shape;621;p14"/>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622" name="Google Shape;622;p14"/>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Závažná svalová bolest, omezená schopnost pacienta se o sebe postarat </a:t>
            </a:r>
            <a:endParaRPr sz="1900">
              <a:solidFill>
                <a:srgbClr val="FFFFFF"/>
              </a:solidFill>
              <a:latin typeface="Arial"/>
              <a:ea typeface="Arial"/>
              <a:cs typeface="Arial"/>
              <a:sym typeface="Arial"/>
            </a:endParaRPr>
          </a:p>
        </p:txBody>
      </p:sp>
      <p:cxnSp>
        <p:nvCxnSpPr>
          <p:cNvPr id="623" name="Google Shape;623;p14"/>
          <p:cNvCxnSpPr>
            <a:stCxn id="624" idx="2"/>
            <a:endCxn id="625"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624" name="Google Shape;624;p14"/>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625" name="Google Shape;625;p14"/>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situace; indikace urgentní intervence </a:t>
            </a:r>
            <a:endParaRPr sz="1900">
              <a:solidFill>
                <a:srgbClr val="FFFFFF"/>
              </a:solidFill>
              <a:latin typeface="Arial"/>
              <a:ea typeface="Arial"/>
              <a:cs typeface="Arial"/>
              <a:sym typeface="Arial"/>
            </a:endParaRPr>
          </a:p>
        </p:txBody>
      </p:sp>
      <p:sp>
        <p:nvSpPr>
          <p:cNvPr id="626" name="Google Shape;626;p14"/>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627" name="Google Shape;627;p14"/>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7" name="Rectangle 1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1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myositida:</a:t>
            </a:r>
            <a:br>
              <a:rPr lang="en-US"/>
            </a:br>
            <a:r>
              <a:rPr lang="en-US"/>
              <a:t>doporučení k atezolizumabu </a:t>
            </a:r>
            <a:endParaRPr/>
          </a:p>
        </p:txBody>
      </p:sp>
      <p:cxnSp>
        <p:nvCxnSpPr>
          <p:cNvPr id="634" name="Google Shape;634;p15"/>
          <p:cNvCxnSpPr>
            <a:stCxn id="635" idx="2"/>
            <a:endCxn id="636" idx="0"/>
          </p:cNvCxnSpPr>
          <p:nvPr/>
        </p:nvCxnSpPr>
        <p:spPr>
          <a:xfrm>
            <a:off x="3517761"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637" name="Google Shape;637;p15"/>
          <p:cNvCxnSpPr>
            <a:stCxn id="638" idx="2"/>
            <a:endCxn id="639" idx="0"/>
          </p:cNvCxnSpPr>
          <p:nvPr/>
        </p:nvCxnSpPr>
        <p:spPr>
          <a:xfrm>
            <a:off x="3517761"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638" name="Google Shape;638;p15"/>
          <p:cNvSpPr txBox="1"/>
          <p:nvPr/>
        </p:nvSpPr>
        <p:spPr>
          <a:xfrm>
            <a:off x="1933761" y="1501800"/>
            <a:ext cx="3168000" cy="344709"/>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rgbClr val="FFFFFF"/>
                </a:solidFill>
              </a:rPr>
              <a:t>Stupeň </a:t>
            </a:r>
            <a:r>
              <a:rPr lang="en-US" sz="1600" b="1">
                <a:solidFill>
                  <a:srgbClr val="FFFFFF"/>
                </a:solidFill>
                <a:latin typeface="Arial"/>
                <a:ea typeface="Arial"/>
                <a:cs typeface="Arial"/>
                <a:sym typeface="Arial"/>
              </a:rPr>
              <a:t>2</a:t>
            </a:r>
            <a:endParaRPr/>
          </a:p>
        </p:txBody>
      </p:sp>
      <p:sp>
        <p:nvSpPr>
          <p:cNvPr id="635" name="Google Shape;635;p15"/>
          <p:cNvSpPr txBox="1"/>
          <p:nvPr/>
        </p:nvSpPr>
        <p:spPr>
          <a:xfrm>
            <a:off x="1933761" y="3093727"/>
            <a:ext cx="3168000" cy="1896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latin typeface="Arial"/>
                <a:ea typeface="Arial"/>
                <a:cs typeface="Arial"/>
                <a:sym typeface="Arial"/>
              </a:rPr>
              <a:t>Ini</a:t>
            </a:r>
            <a:r>
              <a:rPr lang="en-US" sz="1600">
                <a:solidFill>
                  <a:srgbClr val="FFFFFF"/>
                </a:solidFill>
              </a:rPr>
              <a:t>ciace</a:t>
            </a:r>
            <a:r>
              <a:rPr lang="en-US" sz="1600">
                <a:solidFill>
                  <a:srgbClr val="FFFFFF"/>
                </a:solidFill>
                <a:latin typeface="Arial"/>
                <a:ea typeface="Arial"/>
                <a:cs typeface="Arial"/>
                <a:sym typeface="Arial"/>
              </a:rPr>
              <a:t> symptomatické </a:t>
            </a:r>
            <a:r>
              <a:rPr lang="en-US" sz="1600">
                <a:solidFill>
                  <a:srgbClr val="FFFFFF"/>
                </a:solidFill>
              </a:rPr>
              <a:t>léčby,</a:t>
            </a:r>
            <a:r>
              <a:rPr lang="en-US" sz="1600">
                <a:solidFill>
                  <a:srgbClr val="FFFFFF"/>
                </a:solidFill>
                <a:latin typeface="Arial"/>
                <a:ea typeface="Arial"/>
                <a:cs typeface="Arial"/>
                <a:sym typeface="Arial"/>
              </a:rPr>
              <a:t> </a:t>
            </a:r>
            <a:r>
              <a:rPr lang="en-US" sz="1600">
                <a:solidFill>
                  <a:srgbClr val="FFFFFF"/>
                </a:solidFill>
              </a:rPr>
              <a:t>Léčit pomocí </a:t>
            </a:r>
            <a:r>
              <a:rPr lang="en-US" sz="1600">
                <a:solidFill>
                  <a:srgbClr val="FFFFFF"/>
                </a:solidFill>
                <a:latin typeface="Arial"/>
                <a:ea typeface="Arial"/>
                <a:cs typeface="Arial"/>
                <a:sym typeface="Arial"/>
              </a:rPr>
              <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a:t>
            </a:r>
            <a:r>
              <a:rPr lang="en-US" sz="1600">
                <a:solidFill>
                  <a:srgbClr val="FFFFFF"/>
                </a:solidFill>
              </a:rPr>
              <a:t>den</a:t>
            </a:r>
            <a:r>
              <a:rPr lang="en-US" sz="1600">
                <a:solidFill>
                  <a:srgbClr val="FFFFFF"/>
                </a:solidFill>
                <a:latin typeface="Arial"/>
                <a:ea typeface="Arial"/>
                <a:cs typeface="Arial"/>
                <a:sym typeface="Arial"/>
              </a:rPr>
              <a:t> prednisonem </a:t>
            </a:r>
            <a:br>
              <a:rPr lang="en-US" sz="1600">
                <a:solidFill>
                  <a:srgbClr val="FFFFFF"/>
                </a:solidFill>
                <a:latin typeface="Arial"/>
                <a:ea typeface="Arial"/>
                <a:cs typeface="Arial"/>
                <a:sym typeface="Arial"/>
              </a:rPr>
            </a:br>
            <a:r>
              <a:rPr lang="en-US" sz="1600">
                <a:solidFill>
                  <a:srgbClr val="FFFFFF"/>
                </a:solidFill>
              </a:rPr>
              <a:t>nebo podobným</a:t>
            </a:r>
            <a:r>
              <a:rPr lang="en-US" sz="1600">
                <a:solidFill>
                  <a:srgbClr val="FFFFFF"/>
                </a:solidFill>
                <a:latin typeface="Arial"/>
                <a:ea typeface="Arial"/>
                <a:cs typeface="Arial"/>
                <a:sym typeface="Arial"/>
              </a:rPr>
              <a:t>. Monitorovat </a:t>
            </a:r>
            <a:r>
              <a:rPr lang="en-US" sz="1600">
                <a:solidFill>
                  <a:srgbClr val="FFFFFF"/>
                </a:solidFill>
              </a:rPr>
              <a:t>k</a:t>
            </a:r>
            <a:r>
              <a:rPr lang="en-US" sz="1600">
                <a:solidFill>
                  <a:srgbClr val="FFFFFF"/>
                </a:solidFill>
                <a:latin typeface="Arial"/>
                <a:ea typeface="Arial"/>
                <a:cs typeface="Arial"/>
                <a:sym typeface="Arial"/>
              </a:rPr>
              <a:t>reatinkin</a:t>
            </a:r>
            <a:r>
              <a:rPr lang="en-US" sz="1600">
                <a:solidFill>
                  <a:srgbClr val="FFFFFF"/>
                </a:solidFill>
              </a:rPr>
              <a:t>ázu</a:t>
            </a:r>
            <a:r>
              <a:rPr lang="en-US" sz="1600">
                <a:solidFill>
                  <a:srgbClr val="FFFFFF"/>
                </a:solidFill>
                <a:latin typeface="Arial"/>
                <a:ea typeface="Arial"/>
                <a:cs typeface="Arial"/>
                <a:sym typeface="Arial"/>
              </a:rPr>
              <a:t>.</a:t>
            </a:r>
            <a:endParaRPr/>
          </a:p>
          <a:p>
            <a:pPr marL="0" marR="0" lvl="0" indent="0" algn="ctr" rtl="0">
              <a:lnSpc>
                <a:spcPct val="90000"/>
              </a:lnSpc>
              <a:spcBef>
                <a:spcPts val="960"/>
              </a:spcBef>
              <a:spcAft>
                <a:spcPts val="0"/>
              </a:spcAft>
              <a:buClr>
                <a:srgbClr val="8B3D9A"/>
              </a:buClr>
              <a:buSzPts val="1600"/>
              <a:buFont typeface="Noto Sans Symbols"/>
              <a:buNone/>
            </a:pPr>
            <a:r>
              <a:rPr lang="en-US" sz="1600">
                <a:solidFill>
                  <a:srgbClr val="FFFFFF"/>
                </a:solidFill>
              </a:rPr>
              <a:t>Odeslat na </a:t>
            </a:r>
            <a:r>
              <a:rPr lang="en-US" sz="1600">
                <a:solidFill>
                  <a:srgbClr val="FFFFFF"/>
                </a:solidFill>
                <a:latin typeface="Arial"/>
                <a:ea typeface="Arial"/>
                <a:cs typeface="Arial"/>
                <a:sym typeface="Arial"/>
              </a:rPr>
              <a:t>r</a:t>
            </a:r>
            <a:r>
              <a:rPr lang="en-US" sz="1600">
                <a:solidFill>
                  <a:srgbClr val="FFFFFF"/>
                </a:solidFill>
              </a:rPr>
              <a:t>ev</a:t>
            </a:r>
            <a:r>
              <a:rPr lang="en-US" sz="1600">
                <a:solidFill>
                  <a:srgbClr val="FFFFFF"/>
                </a:solidFill>
                <a:latin typeface="Arial"/>
                <a:ea typeface="Arial"/>
                <a:cs typeface="Arial"/>
                <a:sym typeface="Arial"/>
              </a:rPr>
              <a:t>matologii nebo neurologii</a:t>
            </a:r>
            <a:r>
              <a:rPr lang="en-US" sz="1600">
                <a:solidFill>
                  <a:srgbClr val="FFFFFF"/>
                </a:solidFill>
              </a:rPr>
              <a:t>.</a:t>
            </a:r>
            <a:endParaRPr sz="1600">
              <a:solidFill>
                <a:srgbClr val="FFFFFF"/>
              </a:solidFill>
              <a:latin typeface="Arial"/>
              <a:ea typeface="Arial"/>
              <a:cs typeface="Arial"/>
              <a:sym typeface="Arial"/>
            </a:endParaRPr>
          </a:p>
        </p:txBody>
      </p:sp>
      <p:sp>
        <p:nvSpPr>
          <p:cNvPr id="639" name="Google Shape;639;p15"/>
          <p:cNvSpPr txBox="1"/>
          <p:nvPr/>
        </p:nvSpPr>
        <p:spPr>
          <a:xfrm>
            <a:off x="1933761" y="2214105"/>
            <a:ext cx="3168000" cy="6384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rPr>
              <a:t>Přerušit do vyřešení </a:t>
            </a:r>
            <a:endParaRPr sz="1600">
              <a:solidFill>
                <a:srgbClr val="FFFFFF"/>
              </a:solidFill>
              <a:latin typeface="Arial"/>
              <a:ea typeface="Arial"/>
              <a:cs typeface="Arial"/>
              <a:sym typeface="Arial"/>
            </a:endParaRPr>
          </a:p>
        </p:txBody>
      </p:sp>
      <p:sp>
        <p:nvSpPr>
          <p:cNvPr id="636" name="Google Shape;636;p15"/>
          <p:cNvSpPr txBox="1"/>
          <p:nvPr/>
        </p:nvSpPr>
        <p:spPr>
          <a:xfrm>
            <a:off x="1933761" y="5249323"/>
            <a:ext cx="3168000" cy="11568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Zhodnotit</a:t>
            </a:r>
            <a:r>
              <a:rPr lang="en-US" sz="1600" b="1" dirty="0">
                <a:solidFill>
                  <a:srgbClr val="FFFFFF"/>
                </a:solidFill>
              </a:rPr>
              <a:t> </a:t>
            </a:r>
            <a:r>
              <a:rPr lang="en-US" sz="1600" b="1" dirty="0" err="1">
                <a:solidFill>
                  <a:srgbClr val="FFFFFF"/>
                </a:solidFill>
              </a:rPr>
              <a:t>každé</a:t>
            </a:r>
            <a:r>
              <a:rPr lang="en-US" sz="1600" b="1" dirty="0">
                <a:solidFill>
                  <a:srgbClr val="FFFFFF"/>
                </a:solidFill>
                <a:latin typeface="Arial"/>
                <a:ea typeface="Arial"/>
                <a:cs typeface="Arial"/>
                <a:sym typeface="Arial"/>
              </a:rPr>
              <a:t> 2-3 </a:t>
            </a:r>
            <a:r>
              <a:rPr lang="en-US" sz="1600" b="1" dirty="0" err="1">
                <a:solidFill>
                  <a:srgbClr val="FFFFFF"/>
                </a:solidFill>
                <a:latin typeface="Arial"/>
                <a:ea typeface="Arial"/>
                <a:cs typeface="Arial"/>
                <a:sym typeface="Arial"/>
              </a:rPr>
              <a:t>dny</a:t>
            </a:r>
            <a:r>
              <a:rPr lang="en-US" sz="1600" b="1" dirty="0">
                <a:solidFill>
                  <a:srgbClr val="FFFFFF"/>
                </a:solidFill>
                <a:latin typeface="Arial"/>
                <a:ea typeface="Arial"/>
                <a:cs typeface="Arial"/>
                <a:sym typeface="Arial"/>
              </a:rPr>
              <a:t>:</a:t>
            </a:r>
            <a:br>
              <a:rPr lang="en-US" sz="1600" b="1" dirty="0">
                <a:solidFill>
                  <a:srgbClr val="FFFFFF"/>
                </a:solidFill>
                <a:latin typeface="Arial"/>
                <a:ea typeface="Arial"/>
                <a:cs typeface="Arial"/>
                <a:sym typeface="Arial"/>
              </a:rPr>
            </a:br>
            <a:r>
              <a:rPr lang="en-US" sz="1600" dirty="0" err="1">
                <a:solidFill>
                  <a:srgbClr val="FFFFFF"/>
                </a:solidFill>
              </a:rPr>
              <a:t>obnovit</a:t>
            </a:r>
            <a:r>
              <a:rPr lang="en-US" sz="1600" dirty="0">
                <a:solidFill>
                  <a:srgbClr val="FFFFFF"/>
                </a:solidFill>
              </a:rPr>
              <a:t> </a:t>
            </a:r>
            <a:r>
              <a:rPr lang="en-US" sz="1600" dirty="0" err="1" smtClean="0">
                <a:solidFill>
                  <a:srgbClr val="FFFFFF"/>
                </a:solidFill>
                <a:latin typeface="Arial"/>
                <a:ea typeface="Arial"/>
                <a:cs typeface="Arial"/>
                <a:sym typeface="Arial"/>
              </a:rPr>
              <a:t>atezolizumab</a:t>
            </a:r>
            <a:r>
              <a:rPr lang="cs-CZ" sz="1600" dirty="0" smtClean="0">
                <a:solidFill>
                  <a:srgbClr val="FFFFFF"/>
                </a:solidFill>
                <a:latin typeface="Arial"/>
                <a:ea typeface="Arial"/>
                <a:cs typeface="Arial"/>
                <a:sym typeface="Arial"/>
              </a:rPr>
              <a:t>,</a:t>
            </a:r>
            <a:r>
              <a:rPr lang="en-US" sz="1600" dirty="0" smtClean="0">
                <a:solidFill>
                  <a:srgbClr val="FFFFFF"/>
                </a:solidFill>
                <a:latin typeface="Arial"/>
                <a:ea typeface="Arial"/>
                <a:cs typeface="Arial"/>
                <a:sym typeface="Aria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smtClean="0">
                <a:solidFill>
                  <a:srgbClr val="FFFFFF"/>
                </a:solidFill>
                <a:latin typeface="Arial"/>
                <a:ea typeface="Arial"/>
                <a:cs typeface="Arial"/>
                <a:sym typeface="Aria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rPr>
              <a:t>bude</a:t>
            </a:r>
            <a:r>
              <a:rPr lang="en-US" sz="1600" dirty="0">
                <a:solidFill>
                  <a:srgbClr val="FFFFFF"/>
                </a:solidFill>
              </a:rPr>
              <a:t> </a:t>
            </a:r>
            <a:r>
              <a:rPr lang="en-US" sz="1600" dirty="0" err="1">
                <a:solidFill>
                  <a:srgbClr val="FFFFFF"/>
                </a:solidFill>
              </a:rPr>
              <a:t>dosažen</a:t>
            </a:r>
            <a:r>
              <a:rPr lang="en-US" sz="1600" dirty="0">
                <a:solidFill>
                  <a:srgbClr val="FFFFFF"/>
                </a:solidFill>
              </a:rPr>
              <a:t> do </a:t>
            </a:r>
            <a:r>
              <a:rPr lang="en-US" sz="1600" dirty="0">
                <a:solidFill>
                  <a:srgbClr val="FFFFFF"/>
                </a:solidFill>
                <a:latin typeface="Arial"/>
                <a:ea typeface="Arial"/>
                <a:cs typeface="Arial"/>
                <a:sym typeface="Arial"/>
              </a:rPr>
              <a:t>12 </a:t>
            </a:r>
            <a:r>
              <a:rPr lang="en-US" sz="1600" dirty="0" err="1">
                <a:solidFill>
                  <a:srgbClr val="FFFFFF"/>
                </a:solidFill>
              </a:rPr>
              <a:t>týdnů</a:t>
            </a:r>
            <a:r>
              <a:rPr lang="en-US" sz="1600" dirty="0">
                <a:solidFill>
                  <a:srgbClr val="FFFFFF"/>
                </a:solidFill>
                <a:latin typeface="Arial"/>
                <a:ea typeface="Arial"/>
                <a:cs typeface="Arial"/>
                <a:sym typeface="Arial"/>
              </a:rPr>
              <a:t>; </a:t>
            </a:r>
            <a:r>
              <a:rPr lang="en-US" sz="1600" dirty="0" err="1">
                <a:solidFill>
                  <a:srgbClr val="FFFFFF"/>
                </a:solidFill>
              </a:rPr>
              <a:t>léčit</a:t>
            </a:r>
            <a:r>
              <a:rPr lang="en-US" sz="1600" dirty="0">
                <a:solidFill>
                  <a:srgbClr val="FFFFFF"/>
                </a:solidFill>
              </a:rPr>
              <a:t> </a:t>
            </a:r>
            <a:r>
              <a:rPr lang="en-US" sz="1600" dirty="0" err="1">
                <a:solidFill>
                  <a:srgbClr val="FFFFFF"/>
                </a:solidFill>
              </a:rPr>
              <a:t>jako</a:t>
            </a:r>
            <a:r>
              <a:rPr lang="en-US" sz="1600" dirty="0">
                <a:solidFill>
                  <a:srgbClr val="FFFFFF"/>
                </a:solidFill>
              </a:rPr>
              <a:t> </a:t>
            </a:r>
            <a:r>
              <a:rPr lang="cs-CZ" sz="1600" dirty="0" smtClean="0">
                <a:solidFill>
                  <a:srgbClr val="FFFFFF"/>
                </a:solidFill>
              </a:rPr>
              <a:t>s</a:t>
            </a:r>
            <a:r>
              <a:rPr lang="en-US" sz="1600" dirty="0" err="1" smtClean="0">
                <a:solidFill>
                  <a:srgbClr val="FFFFFF"/>
                </a:solidFill>
              </a:rPr>
              <a:t>tupeň</a:t>
            </a:r>
            <a:r>
              <a:rPr lang="en-US" sz="1600" dirty="0" smtClean="0">
                <a:solidFill>
                  <a:srgbClr val="FFFFFF"/>
                </a:solidFill>
              </a:rPr>
              <a:t> </a:t>
            </a:r>
            <a:r>
              <a:rPr lang="en-US" sz="1600" dirty="0" smtClean="0">
                <a:solidFill>
                  <a:srgbClr val="FFFFFF"/>
                </a:solidFill>
                <a:latin typeface="Arial"/>
                <a:ea typeface="Arial"/>
                <a:cs typeface="Arial"/>
                <a:sym typeface="Arial"/>
              </a:rPr>
              <a:t>3–4</a:t>
            </a:r>
            <a:r>
              <a:rPr lang="cs-CZ" sz="1600" dirty="0" smtClean="0">
                <a:solidFill>
                  <a:srgbClr val="FFFFFF"/>
                </a:solidFill>
                <a:latin typeface="Arial"/>
                <a:ea typeface="Arial"/>
                <a:cs typeface="Arial"/>
                <a:sym typeface="Arial"/>
              </a:rPr>
              <a:t>,</a:t>
            </a:r>
            <a:r>
              <a:rPr lang="en-US" sz="1600" dirty="0" smtClean="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bez </a:t>
            </a:r>
            <a:r>
              <a:rPr lang="en-US" sz="1600" dirty="0" err="1">
                <a:solidFill>
                  <a:srgbClr val="FFFFFF"/>
                </a:solidFill>
                <a:latin typeface="Arial"/>
                <a:ea typeface="Arial"/>
                <a:cs typeface="Arial"/>
                <a:sym typeface="Arial"/>
              </a:rPr>
              <a:t>zlepšení</a:t>
            </a:r>
            <a:endParaRPr sz="1600" dirty="0">
              <a:solidFill>
                <a:srgbClr val="FFFFFF"/>
              </a:solidFill>
              <a:latin typeface="Arial"/>
              <a:ea typeface="Arial"/>
              <a:cs typeface="Arial"/>
              <a:sym typeface="Arial"/>
            </a:endParaRPr>
          </a:p>
        </p:txBody>
      </p:sp>
      <p:cxnSp>
        <p:nvCxnSpPr>
          <p:cNvPr id="640" name="Google Shape;640;p15"/>
          <p:cNvCxnSpPr>
            <a:stCxn id="639" idx="2"/>
            <a:endCxn id="635" idx="0"/>
          </p:cNvCxnSpPr>
          <p:nvPr/>
        </p:nvCxnSpPr>
        <p:spPr>
          <a:xfrm>
            <a:off x="3517761" y="2852505"/>
            <a:ext cx="0" cy="241200"/>
          </a:xfrm>
          <a:prstGeom prst="straightConnector1">
            <a:avLst/>
          </a:prstGeom>
          <a:noFill/>
          <a:ln w="28575" cap="flat" cmpd="sng">
            <a:solidFill>
              <a:schemeClr val="dk1"/>
            </a:solidFill>
            <a:prstDash val="solid"/>
            <a:round/>
            <a:headEnd type="none" w="med" len="med"/>
            <a:tailEnd type="triangle" w="med" len="med"/>
          </a:ln>
        </p:spPr>
      </p:cxnSp>
      <p:sp>
        <p:nvSpPr>
          <p:cNvPr id="641" name="Google Shape;641;p15"/>
          <p:cNvSpPr txBox="1"/>
          <p:nvPr/>
        </p:nvSpPr>
        <p:spPr>
          <a:xfrm>
            <a:off x="132528" y="3857800"/>
            <a:ext cx="16947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642" name="Google Shape;642;p15"/>
          <p:cNvSpPr txBox="1"/>
          <p:nvPr/>
        </p:nvSpPr>
        <p:spPr>
          <a:xfrm>
            <a:off x="132528" y="5643850"/>
            <a:ext cx="16947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643" name="Google Shape;643;p15"/>
          <p:cNvCxnSpPr>
            <a:stCxn id="644" idx="2"/>
            <a:endCxn id="645" idx="0"/>
          </p:cNvCxnSpPr>
          <p:nvPr/>
        </p:nvCxnSpPr>
        <p:spPr>
          <a:xfrm>
            <a:off x="6916764"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646" name="Google Shape;646;p15"/>
          <p:cNvCxnSpPr>
            <a:stCxn id="647" idx="2"/>
            <a:endCxn id="648" idx="0"/>
          </p:cNvCxnSpPr>
          <p:nvPr/>
        </p:nvCxnSpPr>
        <p:spPr>
          <a:xfrm>
            <a:off x="6916764"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647" name="Google Shape;647;p15"/>
          <p:cNvSpPr txBox="1"/>
          <p:nvPr/>
        </p:nvSpPr>
        <p:spPr>
          <a:xfrm>
            <a:off x="5332764" y="1501800"/>
            <a:ext cx="3168000" cy="344709"/>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a:t>
            </a:r>
            <a:r>
              <a:rPr lang="en-US" sz="1600" b="1">
                <a:solidFill>
                  <a:srgbClr val="FFFFFF"/>
                </a:solidFill>
                <a:latin typeface="Arial"/>
                <a:ea typeface="Arial"/>
                <a:cs typeface="Arial"/>
                <a:sym typeface="Arial"/>
              </a:rPr>
              <a:t> 3</a:t>
            </a:r>
            <a:endParaRPr/>
          </a:p>
        </p:txBody>
      </p:sp>
      <p:sp>
        <p:nvSpPr>
          <p:cNvPr id="644" name="Google Shape;644;p15"/>
          <p:cNvSpPr txBox="1"/>
          <p:nvPr/>
        </p:nvSpPr>
        <p:spPr>
          <a:xfrm>
            <a:off x="5332764" y="3093727"/>
            <a:ext cx="3168000" cy="1896000"/>
          </a:xfrm>
          <a:prstGeom prst="rect">
            <a:avLst/>
          </a:prstGeom>
          <a:solidFill>
            <a:srgbClr val="00406D"/>
          </a:solidFill>
          <a:ln>
            <a:noFill/>
          </a:ln>
        </p:spPr>
        <p:txBody>
          <a:bodyPr spcFirstLastPara="1" wrap="square" lIns="121900" tIns="60950" rIns="121900" bIns="60950" anchor="ctr" anchorCtr="0">
            <a:noAutofit/>
          </a:bodyPr>
          <a:lstStyle/>
          <a:p>
            <a:pPr marL="0" lvl="0" indent="0" algn="ctr" rtl="0">
              <a:lnSpc>
                <a:spcPct val="90000"/>
              </a:lnSpc>
              <a:spcBef>
                <a:spcPts val="0"/>
              </a:spcBef>
              <a:spcAft>
                <a:spcPts val="0"/>
              </a:spcAft>
              <a:buClr>
                <a:srgbClr val="8B3D9A"/>
              </a:buClr>
              <a:buSzPts val="1600"/>
              <a:buFont typeface="Noto Sans Symbols"/>
              <a:buNone/>
            </a:pPr>
            <a:r>
              <a:rPr lang="en-US" sz="1600">
                <a:solidFill>
                  <a:schemeClr val="lt1"/>
                </a:solidFill>
              </a:rPr>
              <a:t>Iniciace symptomatické léčby, Léčit pomocí </a:t>
            </a:r>
            <a:br>
              <a:rPr lang="en-US" sz="1600">
                <a:solidFill>
                  <a:schemeClr val="lt1"/>
                </a:solidFill>
              </a:rPr>
            </a:br>
            <a:r>
              <a:rPr lang="en-US" sz="1600">
                <a:solidFill>
                  <a:schemeClr val="lt1"/>
                </a:solidFill>
              </a:rPr>
              <a:t>1–2 mg/kg/den prednisonem </a:t>
            </a:r>
            <a:br>
              <a:rPr lang="en-US" sz="1600">
                <a:solidFill>
                  <a:schemeClr val="lt1"/>
                </a:solidFill>
              </a:rPr>
            </a:br>
            <a:r>
              <a:rPr lang="en-US" sz="1600">
                <a:solidFill>
                  <a:schemeClr val="lt1"/>
                </a:solidFill>
              </a:rPr>
              <a:t>nebo podobným. Monitorovat kreatinkinázu.</a:t>
            </a:r>
            <a:endParaRPr>
              <a:solidFill>
                <a:schemeClr val="dk1"/>
              </a:solidFill>
            </a:endParaRPr>
          </a:p>
          <a:p>
            <a:pPr marL="0" lvl="0" indent="0" algn="ctr" rtl="0">
              <a:lnSpc>
                <a:spcPct val="90000"/>
              </a:lnSpc>
              <a:spcBef>
                <a:spcPts val="960"/>
              </a:spcBef>
              <a:spcAft>
                <a:spcPts val="0"/>
              </a:spcAft>
              <a:buClr>
                <a:srgbClr val="8B3D9A"/>
              </a:buClr>
              <a:buSzPts val="1600"/>
              <a:buFont typeface="Noto Sans Symbols"/>
              <a:buNone/>
            </a:pPr>
            <a:r>
              <a:rPr lang="en-US" sz="1600">
                <a:solidFill>
                  <a:schemeClr val="lt1"/>
                </a:solidFill>
              </a:rPr>
              <a:t>Odeslat na revmatologii nebo neurologii.</a:t>
            </a:r>
            <a:endParaRPr sz="1600">
              <a:solidFill>
                <a:srgbClr val="FFFFFF"/>
              </a:solidFill>
            </a:endParaRPr>
          </a:p>
        </p:txBody>
      </p:sp>
      <p:sp>
        <p:nvSpPr>
          <p:cNvPr id="648" name="Google Shape;648;p15"/>
          <p:cNvSpPr txBox="1"/>
          <p:nvPr/>
        </p:nvSpPr>
        <p:spPr>
          <a:xfrm>
            <a:off x="5332764" y="2214105"/>
            <a:ext cx="3168000"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Přerušit</a:t>
            </a:r>
            <a:endParaRPr sz="1600">
              <a:solidFill>
                <a:srgbClr val="FFFFFF"/>
              </a:solidFill>
              <a:latin typeface="Arial"/>
              <a:ea typeface="Arial"/>
              <a:cs typeface="Arial"/>
              <a:sym typeface="Arial"/>
            </a:endParaRPr>
          </a:p>
        </p:txBody>
      </p:sp>
      <p:sp>
        <p:nvSpPr>
          <p:cNvPr id="645" name="Google Shape;645;p15"/>
          <p:cNvSpPr txBox="1"/>
          <p:nvPr/>
        </p:nvSpPr>
        <p:spPr>
          <a:xfrm>
            <a:off x="5332764" y="5249323"/>
            <a:ext cx="3168000" cy="11568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Zhodnotit</a:t>
            </a:r>
            <a:r>
              <a:rPr lang="en-US" sz="1600" b="1" dirty="0">
                <a:solidFill>
                  <a:schemeClr val="lt1"/>
                </a:solidFill>
              </a:rPr>
              <a:t> </a:t>
            </a:r>
            <a:r>
              <a:rPr lang="en-US" sz="1600" b="1" dirty="0" err="1">
                <a:solidFill>
                  <a:schemeClr val="lt1"/>
                </a:solidFill>
              </a:rPr>
              <a:t>každé</a:t>
            </a:r>
            <a:r>
              <a:rPr lang="en-US" sz="1600" b="1" dirty="0">
                <a:solidFill>
                  <a:schemeClr val="lt1"/>
                </a:solidFill>
              </a:rPr>
              <a:t> 2-3 </a:t>
            </a:r>
            <a:r>
              <a:rPr lang="en-US" sz="1600" b="1" dirty="0" err="1">
                <a:solidFill>
                  <a:schemeClr val="lt1"/>
                </a:solidFill>
              </a:rPr>
              <a:t>dny</a:t>
            </a:r>
            <a:r>
              <a:rPr lang="en-US" sz="1600" b="1" dirty="0">
                <a:solidFill>
                  <a:schemeClr val="lt1"/>
                </a:solidFill>
              </a:rPr>
              <a:t>:</a:t>
            </a:r>
            <a:r>
              <a:rPr lang="en-US" sz="1600" b="1" dirty="0">
                <a:solidFill>
                  <a:srgbClr val="FFFFFF"/>
                </a:solidFill>
                <a:latin typeface="Arial"/>
                <a:ea typeface="Arial"/>
                <a:cs typeface="Arial"/>
                <a:sym typeface="Arial"/>
              </a:rPr>
              <a:t> </a:t>
            </a:r>
            <a:r>
              <a:rPr lang="en-US" sz="1600" dirty="0" err="1">
                <a:solidFill>
                  <a:schemeClr val="lt1"/>
                </a:solidFill>
              </a:rPr>
              <a:t>obnovit</a:t>
            </a:r>
            <a:r>
              <a:rPr lang="en-US" sz="1600" dirty="0">
                <a:solidFill>
                  <a:schemeClr val="lt1"/>
                </a:solidFill>
              </a:rPr>
              <a:t> </a:t>
            </a:r>
            <a:r>
              <a:rPr lang="en-US" sz="1600" dirty="0" err="1" smtClean="0">
                <a:solidFill>
                  <a:schemeClr val="lt1"/>
                </a:solidFill>
              </a:rPr>
              <a:t>atezolizumab</a:t>
            </a:r>
            <a:r>
              <a:rPr lang="cs-CZ" sz="1600" dirty="0" smtClean="0">
                <a:solidFill>
                  <a:schemeClr val="lt1"/>
                </a:solidFill>
              </a:rPr>
              <a:t>,</a:t>
            </a:r>
            <a:r>
              <a:rPr lang="en-US" sz="1600" dirty="0" smtClean="0">
                <a:solidFill>
                  <a:schemeClr val="lt1"/>
                </a:solidFill>
              </a:rPr>
              <a:t> </a:t>
            </a:r>
            <a:r>
              <a:rPr lang="en-US" sz="1600" dirty="0" err="1">
                <a:solidFill>
                  <a:schemeClr val="lt1"/>
                </a:solidFill>
              </a:rPr>
              <a:t>pokud</a:t>
            </a:r>
            <a:r>
              <a:rPr lang="en-US" sz="1600" dirty="0">
                <a:solidFill>
                  <a:schemeClr val="lt1"/>
                </a:solidFill>
              </a:rPr>
              <a:t/>
            </a:r>
            <a:br>
              <a:rPr lang="en-US" sz="1600" dirty="0">
                <a:solidFill>
                  <a:schemeClr val="lt1"/>
                </a:solidFill>
              </a:rPr>
            </a:br>
            <a:r>
              <a:rPr lang="en-US" sz="1600" dirty="0">
                <a:solidFill>
                  <a:schemeClr val="lt1"/>
                </a:solidFill>
              </a:rPr>
              <a:t>≤ </a:t>
            </a:r>
            <a:r>
              <a:rPr lang="cs-CZ" sz="1600" dirty="0" err="1">
                <a:solidFill>
                  <a:schemeClr val="lt1"/>
                </a:solidFill>
              </a:rPr>
              <a:t>s</a:t>
            </a:r>
            <a:r>
              <a:rPr lang="en-US" sz="1600" dirty="0" err="1" smtClean="0">
                <a:solidFill>
                  <a:schemeClr val="lt1"/>
                </a:solidFill>
              </a:rPr>
              <a:t>tupeň</a:t>
            </a:r>
            <a:r>
              <a:rPr lang="en-US" sz="1600" dirty="0" smtClean="0">
                <a:solidFill>
                  <a:schemeClr val="lt1"/>
                </a:solidFill>
              </a:rPr>
              <a:t> </a:t>
            </a:r>
            <a:r>
              <a:rPr lang="en-US" sz="1600" dirty="0">
                <a:solidFill>
                  <a:schemeClr val="lt1"/>
                </a:solidFill>
              </a:rPr>
              <a:t>1 </a:t>
            </a:r>
            <a:r>
              <a:rPr lang="en-US" sz="1600" dirty="0" err="1">
                <a:solidFill>
                  <a:schemeClr val="lt1"/>
                </a:solidFill>
              </a:rPr>
              <a:t>bude</a:t>
            </a:r>
            <a:r>
              <a:rPr lang="en-US" sz="1600" dirty="0">
                <a:solidFill>
                  <a:schemeClr val="lt1"/>
                </a:solidFill>
              </a:rPr>
              <a:t> </a:t>
            </a:r>
            <a:r>
              <a:rPr lang="en-US" sz="1600" dirty="0" err="1">
                <a:solidFill>
                  <a:schemeClr val="lt1"/>
                </a:solidFill>
              </a:rPr>
              <a:t>dosažen</a:t>
            </a:r>
            <a:r>
              <a:rPr lang="en-US" sz="1600" dirty="0">
                <a:solidFill>
                  <a:schemeClr val="lt1"/>
                </a:solidFill>
              </a:rPr>
              <a:t> do 12 </a:t>
            </a:r>
            <a:r>
              <a:rPr lang="en-US" sz="1600" dirty="0" err="1">
                <a:solidFill>
                  <a:schemeClr val="lt1"/>
                </a:solidFill>
              </a:rPr>
              <a:t>týdnů</a:t>
            </a:r>
            <a:r>
              <a:rPr lang="en-US" sz="1600" dirty="0">
                <a:solidFill>
                  <a:schemeClr val="lt1"/>
                </a:solidFill>
              </a:rPr>
              <a:t>; </a:t>
            </a:r>
            <a:r>
              <a:rPr lang="en-US" sz="1600" dirty="0" err="1">
                <a:solidFill>
                  <a:schemeClr val="lt1"/>
                </a:solidFill>
              </a:rPr>
              <a:t>léčit</a:t>
            </a:r>
            <a:r>
              <a:rPr lang="en-US" sz="1600" dirty="0">
                <a:solidFill>
                  <a:schemeClr val="lt1"/>
                </a:solidFill>
              </a:rPr>
              <a:t> </a:t>
            </a:r>
            <a:r>
              <a:rPr lang="en-US" sz="1600" dirty="0" err="1">
                <a:solidFill>
                  <a:schemeClr val="lt1"/>
                </a:solidFill>
              </a:rPr>
              <a:t>jako</a:t>
            </a:r>
            <a:r>
              <a:rPr lang="en-US" sz="1600" dirty="0">
                <a:solidFill>
                  <a:schemeClr val="lt1"/>
                </a:solidFill>
              </a:rPr>
              <a:t> </a:t>
            </a:r>
            <a:r>
              <a:rPr lang="cs-CZ" sz="1600" dirty="0">
                <a:solidFill>
                  <a:schemeClr val="lt1"/>
                </a:solidFill>
              </a:rPr>
              <a:t>s</a:t>
            </a:r>
            <a:r>
              <a:rPr lang="en-US" sz="1600" dirty="0" err="1" smtClean="0">
                <a:solidFill>
                  <a:schemeClr val="lt1"/>
                </a:solidFill>
              </a:rPr>
              <a:t>tupeň</a:t>
            </a:r>
            <a:r>
              <a:rPr lang="en-US" sz="1600" dirty="0" smtClean="0">
                <a:solidFill>
                  <a:schemeClr val="lt1"/>
                </a:solidFill>
              </a:rPr>
              <a:t> 4</a:t>
            </a:r>
            <a:r>
              <a:rPr lang="cs-CZ" sz="1600" dirty="0" smtClean="0">
                <a:solidFill>
                  <a:schemeClr val="lt1"/>
                </a:solidFill>
              </a:rPr>
              <a:t>,</a:t>
            </a:r>
            <a:r>
              <a:rPr lang="en-US" sz="1600" dirty="0" smtClean="0">
                <a:solidFill>
                  <a:schemeClr val="lt1"/>
                </a:solidFill>
              </a:rPr>
              <a:t> </a:t>
            </a:r>
            <a:r>
              <a:rPr lang="en-US" sz="1600" dirty="0" err="1">
                <a:solidFill>
                  <a:schemeClr val="lt1"/>
                </a:solidFill>
              </a:rPr>
              <a:t>pokud</a:t>
            </a:r>
            <a:r>
              <a:rPr lang="en-US" sz="1600" dirty="0">
                <a:solidFill>
                  <a:schemeClr val="lt1"/>
                </a:solidFill>
              </a:rPr>
              <a:t> bez </a:t>
            </a:r>
            <a:r>
              <a:rPr lang="en-US" sz="1600" dirty="0" err="1">
                <a:solidFill>
                  <a:schemeClr val="lt1"/>
                </a:solidFill>
              </a:rPr>
              <a:t>zlepšení</a:t>
            </a:r>
            <a:endParaRPr dirty="0"/>
          </a:p>
        </p:txBody>
      </p:sp>
      <p:cxnSp>
        <p:nvCxnSpPr>
          <p:cNvPr id="649" name="Google Shape;649;p15"/>
          <p:cNvCxnSpPr>
            <a:stCxn id="648" idx="2"/>
            <a:endCxn id="644" idx="0"/>
          </p:cNvCxnSpPr>
          <p:nvPr/>
        </p:nvCxnSpPr>
        <p:spPr>
          <a:xfrm>
            <a:off x="6916764" y="2852505"/>
            <a:ext cx="0" cy="241200"/>
          </a:xfrm>
          <a:prstGeom prst="straightConnector1">
            <a:avLst/>
          </a:prstGeom>
          <a:noFill/>
          <a:ln w="28575" cap="flat" cmpd="sng">
            <a:solidFill>
              <a:schemeClr val="dk1"/>
            </a:solidFill>
            <a:prstDash val="solid"/>
            <a:round/>
            <a:headEnd type="none" w="med" len="med"/>
            <a:tailEnd type="triangle" w="med" len="med"/>
          </a:ln>
        </p:spPr>
      </p:cxnSp>
      <p:cxnSp>
        <p:nvCxnSpPr>
          <p:cNvPr id="650" name="Google Shape;650;p15"/>
          <p:cNvCxnSpPr>
            <a:stCxn id="651" idx="2"/>
            <a:endCxn id="652" idx="0"/>
          </p:cNvCxnSpPr>
          <p:nvPr/>
        </p:nvCxnSpPr>
        <p:spPr>
          <a:xfrm>
            <a:off x="10314255" y="4989631"/>
            <a:ext cx="0" cy="259800"/>
          </a:xfrm>
          <a:prstGeom prst="straightConnector1">
            <a:avLst/>
          </a:prstGeom>
          <a:noFill/>
          <a:ln w="28575" cap="flat" cmpd="sng">
            <a:solidFill>
              <a:schemeClr val="dk1"/>
            </a:solidFill>
            <a:prstDash val="solid"/>
            <a:round/>
            <a:headEnd type="none" w="med" len="med"/>
            <a:tailEnd type="triangle" w="med" len="med"/>
          </a:ln>
        </p:spPr>
      </p:cxnSp>
      <p:cxnSp>
        <p:nvCxnSpPr>
          <p:cNvPr id="653" name="Google Shape;653;p15"/>
          <p:cNvCxnSpPr>
            <a:stCxn id="654" idx="2"/>
            <a:endCxn id="655" idx="0"/>
          </p:cNvCxnSpPr>
          <p:nvPr/>
        </p:nvCxnSpPr>
        <p:spPr>
          <a:xfrm>
            <a:off x="10314255" y="1846509"/>
            <a:ext cx="0" cy="514500"/>
          </a:xfrm>
          <a:prstGeom prst="straightConnector1">
            <a:avLst/>
          </a:prstGeom>
          <a:noFill/>
          <a:ln w="28575" cap="flat" cmpd="sng">
            <a:solidFill>
              <a:schemeClr val="dk1"/>
            </a:solidFill>
            <a:prstDash val="solid"/>
            <a:round/>
            <a:headEnd type="none" w="med" len="med"/>
            <a:tailEnd type="triangle" w="med" len="med"/>
          </a:ln>
        </p:spPr>
      </p:cxnSp>
      <p:sp>
        <p:nvSpPr>
          <p:cNvPr id="654" name="Google Shape;654;p15"/>
          <p:cNvSpPr txBox="1"/>
          <p:nvPr/>
        </p:nvSpPr>
        <p:spPr>
          <a:xfrm>
            <a:off x="8730255" y="1501800"/>
            <a:ext cx="3168000" cy="344709"/>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a:t>
            </a:r>
            <a:r>
              <a:rPr lang="en-US" sz="1600" b="1">
                <a:solidFill>
                  <a:srgbClr val="FFFFFF"/>
                </a:solidFill>
                <a:latin typeface="Arial"/>
                <a:ea typeface="Arial"/>
                <a:cs typeface="Arial"/>
                <a:sym typeface="Arial"/>
              </a:rPr>
              <a:t> 4</a:t>
            </a:r>
            <a:endParaRPr/>
          </a:p>
        </p:txBody>
      </p:sp>
      <p:sp>
        <p:nvSpPr>
          <p:cNvPr id="651" name="Google Shape;651;p15"/>
          <p:cNvSpPr txBox="1"/>
          <p:nvPr/>
        </p:nvSpPr>
        <p:spPr>
          <a:xfrm>
            <a:off x="8730255" y="3093727"/>
            <a:ext cx="3168000" cy="1895904"/>
          </a:xfrm>
          <a:prstGeom prst="rect">
            <a:avLst/>
          </a:prstGeom>
          <a:solidFill>
            <a:srgbClr val="C000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latin typeface="Arial"/>
                <a:ea typeface="Arial"/>
                <a:cs typeface="Arial"/>
                <a:sym typeface="Arial"/>
              </a:rPr>
              <a:t>I</a:t>
            </a:r>
            <a:r>
              <a:rPr lang="en-US" sz="1600">
                <a:solidFill>
                  <a:schemeClr val="lt1"/>
                </a:solidFill>
              </a:rPr>
              <a:t>niciace symptomatické léčby a denně monitorovat</a:t>
            </a:r>
            <a:r>
              <a:rPr lang="en-US" sz="1600">
                <a:solidFill>
                  <a:srgbClr val="FFFFFF"/>
                </a:solidFill>
                <a:latin typeface="Arial"/>
                <a:ea typeface="Arial"/>
                <a:cs typeface="Arial"/>
                <a:sym typeface="Arial"/>
              </a:rPr>
              <a:t>; zvážit endoskopii </a:t>
            </a:r>
            <a:r>
              <a:rPr lang="en-US" sz="1600">
                <a:solidFill>
                  <a:srgbClr val="FFFFFF"/>
                </a:solidFill>
              </a:rPr>
              <a:t>a biopsii, léčit pomocí</a:t>
            </a:r>
            <a:r>
              <a:rPr lang="en-US" sz="1600">
                <a:solidFill>
                  <a:srgbClr val="FFFFFF"/>
                </a:solidFill>
                <a:latin typeface="Arial"/>
                <a:ea typeface="Arial"/>
                <a:cs typeface="Arial"/>
                <a:sym typeface="Arial"/>
              </a:rPr>
              <a:t> 1–2 mg/kg/den IV methylprednisolon</a:t>
            </a:r>
            <a:r>
              <a:rPr lang="en-US" sz="1600">
                <a:solidFill>
                  <a:srgbClr val="FFFFFF"/>
                </a:solidFill>
              </a:rPr>
              <a:t>u</a:t>
            </a:r>
            <a:r>
              <a:rPr lang="en-US" sz="1600">
                <a:solidFill>
                  <a:srgbClr val="FFFFFF"/>
                </a:solidFill>
                <a:latin typeface="Arial"/>
                <a:ea typeface="Arial"/>
                <a:cs typeface="Arial"/>
                <a:sym typeface="Arial"/>
              </a:rPr>
              <a:t> nebo ve větším bolu </a:t>
            </a:r>
            <a:r>
              <a:rPr lang="en-US" sz="1600">
                <a:solidFill>
                  <a:srgbClr val="FFFFFF"/>
                </a:solidFill>
              </a:rPr>
              <a:t>následovaným</a:t>
            </a:r>
            <a:r>
              <a:rPr lang="en-US" sz="1600">
                <a:solidFill>
                  <a:srgbClr val="FFFFFF"/>
                </a:solidFill>
                <a:latin typeface="Arial"/>
                <a:ea typeface="Arial"/>
                <a:cs typeface="Arial"/>
                <a:sym typeface="Arial"/>
              </a:rPr>
              <a:t> </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mg/kg/d</a:t>
            </a:r>
            <a:r>
              <a:rPr lang="en-US" sz="1600">
                <a:solidFill>
                  <a:srgbClr val="FFFFFF"/>
                </a:solidFill>
              </a:rPr>
              <a:t>en</a:t>
            </a:r>
            <a:r>
              <a:rPr lang="en-US" sz="1600">
                <a:solidFill>
                  <a:srgbClr val="FFFFFF"/>
                </a:solidFill>
                <a:latin typeface="Arial"/>
                <a:ea typeface="Arial"/>
                <a:cs typeface="Arial"/>
                <a:sym typeface="Arial"/>
              </a:rPr>
              <a:t> prednison</a:t>
            </a:r>
            <a:r>
              <a:rPr lang="en-US" sz="1600">
                <a:solidFill>
                  <a:srgbClr val="FFFFFF"/>
                </a:solidFill>
              </a:rPr>
              <a:t>u</a:t>
            </a:r>
            <a:r>
              <a:rPr lang="en-US" sz="1600">
                <a:solidFill>
                  <a:srgbClr val="FFFFFF"/>
                </a:solidFill>
                <a:latin typeface="Arial"/>
                <a:ea typeface="Arial"/>
                <a:cs typeface="Arial"/>
                <a:sym typeface="Arial"/>
              </a:rPr>
              <a:t> </a:t>
            </a:r>
            <a:r>
              <a:rPr lang="en-US" sz="1600">
                <a:solidFill>
                  <a:srgbClr val="FFFFFF"/>
                </a:solidFill>
              </a:rPr>
              <a:t>nebo obdobným kortikosteroidem</a:t>
            </a:r>
            <a:endParaRPr/>
          </a:p>
        </p:txBody>
      </p:sp>
      <p:sp>
        <p:nvSpPr>
          <p:cNvPr id="655" name="Google Shape;655;p15"/>
          <p:cNvSpPr txBox="1"/>
          <p:nvPr/>
        </p:nvSpPr>
        <p:spPr>
          <a:xfrm>
            <a:off x="8730255" y="2360952"/>
            <a:ext cx="3168000" cy="344706"/>
          </a:xfrm>
          <a:prstGeom prst="rect">
            <a:avLst/>
          </a:prstGeom>
          <a:solidFill>
            <a:srgbClr val="C00000"/>
          </a:solidFill>
          <a:ln>
            <a:noFill/>
          </a:ln>
        </p:spPr>
        <p:txBody>
          <a:bodyPr spcFirstLastPara="1" wrap="square" lIns="47975" tIns="60950" rIns="47975" bIns="60950" anchor="ctr" anchorCtr="0">
            <a:sp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Trvale vysadit</a:t>
            </a:r>
            <a:endParaRPr sz="1600">
              <a:solidFill>
                <a:srgbClr val="FFFFFF"/>
              </a:solidFill>
              <a:latin typeface="Arial"/>
              <a:ea typeface="Arial"/>
              <a:cs typeface="Arial"/>
              <a:sym typeface="Arial"/>
            </a:endParaRPr>
          </a:p>
        </p:txBody>
      </p:sp>
      <p:sp>
        <p:nvSpPr>
          <p:cNvPr id="652" name="Google Shape;652;p15"/>
          <p:cNvSpPr txBox="1"/>
          <p:nvPr/>
        </p:nvSpPr>
        <p:spPr>
          <a:xfrm>
            <a:off x="8730255" y="5249323"/>
            <a:ext cx="3168000" cy="11568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Zhodnotit</a:t>
            </a:r>
            <a:r>
              <a:rPr lang="en-US" sz="1600" b="1" dirty="0">
                <a:solidFill>
                  <a:schemeClr val="lt1"/>
                </a:solidFill>
              </a:rPr>
              <a:t> </a:t>
            </a:r>
            <a:r>
              <a:rPr lang="en-US" sz="1600" b="1" dirty="0" err="1">
                <a:solidFill>
                  <a:schemeClr val="lt1"/>
                </a:solidFill>
              </a:rPr>
              <a:t>denně</a:t>
            </a:r>
            <a:r>
              <a:rPr lang="en-US" sz="1600" b="1" dirty="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err="1">
                <a:solidFill>
                  <a:srgbClr val="FFFFFF"/>
                </a:solidFill>
              </a:rPr>
              <a:t>snižovat</a:t>
            </a:r>
            <a:r>
              <a:rPr lang="en-US" sz="1600" dirty="0">
                <a:solidFill>
                  <a:srgbClr val="FFFFFF"/>
                </a:solidFill>
              </a:rPr>
              <a:t> </a:t>
            </a:r>
            <a:r>
              <a:rPr lang="en-US" sz="1600" dirty="0" err="1">
                <a:solidFill>
                  <a:srgbClr val="FFFFFF"/>
                </a:solidFill>
              </a:rPr>
              <a:t>kortikosteroidy</a:t>
            </a:r>
            <a:r>
              <a:rPr lang="en-US" sz="1600" dirty="0">
                <a:solidFill>
                  <a:srgbClr val="FFFFFF"/>
                </a:solidFill>
              </a:rPr>
              <a:t> </a:t>
            </a:r>
            <a:r>
              <a:rPr lang="en-US" sz="1600" dirty="0" err="1">
                <a:solidFill>
                  <a:srgbClr val="FFFFFF"/>
                </a:solidFill>
              </a:rPr>
              <a:t>pokud</a:t>
            </a:r>
            <a:r>
              <a:rPr lang="en-US" sz="1600" dirty="0">
                <a:solidFill>
                  <a:srgbClr val="FFFFFF"/>
                </a:solidFill>
              </a:rPr>
              <a:t> </a:t>
            </a:r>
            <a:r>
              <a:rPr lang="en-US" sz="1600" dirty="0" err="1">
                <a:solidFill>
                  <a:srgbClr val="FFFFFF"/>
                </a:solidFill>
              </a:rPr>
              <a:t>dosažen</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smtClean="0">
                <a:solidFill>
                  <a:srgbClr val="FFFFFF"/>
                </a:solidFill>
                <a:latin typeface="Arial"/>
                <a:ea typeface="Arial"/>
                <a:cs typeface="Arial"/>
                <a:sym typeface="Arial"/>
              </a:rPr>
              <a:t>≤</a:t>
            </a:r>
            <a:r>
              <a:rPr lang="cs-CZ" sz="1600" dirty="0" smtClean="0">
                <a:solidFill>
                  <a:srgbClr val="FFFFFF"/>
                </a:solidFill>
                <a:latin typeface="Arial"/>
                <a:ea typeface="Arial"/>
                <a:cs typeface="Arial"/>
                <a:sym typeface="Arial"/>
              </a:rPr>
              <a:t> 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uvážit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imunosupresi</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dalších</a:t>
            </a:r>
            <a:r>
              <a:rPr lang="en-US" sz="1600" dirty="0">
                <a:solidFill>
                  <a:srgbClr val="FFFFFF"/>
                </a:solidFill>
                <a:latin typeface="Arial"/>
                <a:ea typeface="Arial"/>
                <a:cs typeface="Arial"/>
                <a:sym typeface="Arial"/>
              </a:rPr>
              <a:t> 48 </a:t>
            </a:r>
            <a:r>
              <a:rPr lang="en-US" sz="1600" dirty="0" err="1">
                <a:solidFill>
                  <a:srgbClr val="FFFFFF"/>
                </a:solidFill>
                <a:latin typeface="Arial"/>
                <a:ea typeface="Arial"/>
                <a:cs typeface="Arial"/>
                <a:sym typeface="Arial"/>
              </a:rPr>
              <a:t>hodinách</a:t>
            </a:r>
            <a:r>
              <a:rPr lang="en-US" sz="1600" dirty="0">
                <a:solidFill>
                  <a:srgbClr val="FFFFFF"/>
                </a:solidFill>
                <a:latin typeface="Arial"/>
                <a:ea typeface="Arial"/>
                <a:cs typeface="Arial"/>
                <a:sym typeface="Arial"/>
              </a:rPr>
              <a:t> </a:t>
            </a:r>
            <a:endParaRPr sz="1600" dirty="0">
              <a:solidFill>
                <a:srgbClr val="FFFFFF"/>
              </a:solidFill>
              <a:latin typeface="Arial"/>
              <a:ea typeface="Arial"/>
              <a:cs typeface="Arial"/>
              <a:sym typeface="Arial"/>
            </a:endParaRPr>
          </a:p>
        </p:txBody>
      </p:sp>
      <p:cxnSp>
        <p:nvCxnSpPr>
          <p:cNvPr id="656" name="Google Shape;656;p15"/>
          <p:cNvCxnSpPr>
            <a:stCxn id="655" idx="2"/>
            <a:endCxn id="651" idx="0"/>
          </p:cNvCxnSpPr>
          <p:nvPr/>
        </p:nvCxnSpPr>
        <p:spPr>
          <a:xfrm>
            <a:off x="10314255" y="2705658"/>
            <a:ext cx="0" cy="388200"/>
          </a:xfrm>
          <a:prstGeom prst="straightConnector1">
            <a:avLst/>
          </a:prstGeom>
          <a:noFill/>
          <a:ln w="28575" cap="flat" cmpd="sng">
            <a:solidFill>
              <a:schemeClr val="dk1"/>
            </a:solidFill>
            <a:prstDash val="solid"/>
            <a:round/>
            <a:headEnd type="none" w="med" len="med"/>
            <a:tailEnd type="triangle" w="med" len="med"/>
          </a:ln>
        </p:spPr>
      </p:cxnSp>
      <p:sp>
        <p:nvSpPr>
          <p:cNvPr id="657" name="Google Shape;657;p15"/>
          <p:cNvSpPr txBox="1"/>
          <p:nvPr/>
        </p:nvSpPr>
        <p:spPr>
          <a:xfrm>
            <a:off x="132525" y="2349425"/>
            <a:ext cx="180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58" name="Google Shape;658;p15"/>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0" name="Rectangle 29"/>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16"/>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Nefritida:</a:t>
            </a:r>
            <a:br>
              <a:rPr lang="en-US"/>
            </a:br>
            <a:r>
              <a:rPr lang="en-US"/>
              <a:t>Klasifikace</a:t>
            </a:r>
            <a:endParaRPr/>
          </a:p>
        </p:txBody>
      </p:sp>
      <p:sp>
        <p:nvSpPr>
          <p:cNvPr id="664" name="Google Shape;664;p1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 </a:t>
            </a:r>
            <a:endParaRPr dirty="0"/>
          </a:p>
        </p:txBody>
      </p:sp>
      <p:sp>
        <p:nvSpPr>
          <p:cNvPr id="665" name="Google Shape;665;p16"/>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lnSpc>
                <a:spcPct val="100000"/>
              </a:lnSpc>
              <a:spcBef>
                <a:spcPts val="0"/>
              </a:spcBef>
              <a:spcAft>
                <a:spcPts val="0"/>
              </a:spcAft>
              <a:buClr>
                <a:srgbClr val="6F2A5C"/>
              </a:buClr>
              <a:buSzPts val="1400"/>
              <a:buFont typeface="Arial"/>
              <a:buNone/>
            </a:pPr>
            <a:r>
              <a:rPr lang="en-US" sz="1400" b="1" i="0" u="none" strike="noStrike" cap="none">
                <a:solidFill>
                  <a:srgbClr val="6F2A5C"/>
                </a:solidFill>
                <a:latin typeface="Arial"/>
                <a:ea typeface="Arial"/>
                <a:cs typeface="Arial"/>
                <a:sym typeface="Arial"/>
              </a:rPr>
              <a:t>Symptom</a:t>
            </a:r>
            <a:r>
              <a:rPr lang="en-US" b="1">
                <a:solidFill>
                  <a:srgbClr val="6F2A5C"/>
                </a:solidFill>
              </a:rPr>
              <a:t>y</a:t>
            </a:r>
            <a:endParaRPr/>
          </a:p>
          <a:p>
            <a:pPr marL="0" marR="0" lvl="0" indent="0" algn="ctr" rtl="0">
              <a:lnSpc>
                <a:spcPct val="100000"/>
              </a:lnSpc>
              <a:spcBef>
                <a:spcPts val="700"/>
              </a:spcBef>
              <a:spcAft>
                <a:spcPts val="0"/>
              </a:spcAft>
              <a:buClr>
                <a:srgbClr val="6F2A5C"/>
              </a:buClr>
              <a:buSzPts val="1400"/>
              <a:buFont typeface="Arial"/>
              <a:buNone/>
            </a:pPr>
            <a:r>
              <a:rPr lang="en-US">
                <a:solidFill>
                  <a:srgbClr val="6F2A5C"/>
                </a:solidFill>
              </a:rPr>
              <a:t>Zvýšení sérového kreatininu</a:t>
            </a:r>
            <a:r>
              <a:rPr lang="en-US" sz="1400" b="0" i="0" u="none" strike="noStrike" cap="none">
                <a:solidFill>
                  <a:srgbClr val="6F2A5C"/>
                </a:solidFill>
                <a:latin typeface="Arial"/>
                <a:ea typeface="Arial"/>
                <a:cs typeface="Arial"/>
                <a:sym typeface="Arial"/>
              </a:rPr>
              <a:t>, snížení produkce moči, </a:t>
            </a:r>
            <a:r>
              <a:rPr lang="en-US">
                <a:solidFill>
                  <a:srgbClr val="6F2A5C"/>
                </a:solidFill>
              </a:rPr>
              <a:t>změna barvy moči</a:t>
            </a:r>
            <a:r>
              <a:rPr lang="en-US" sz="1400" b="0" i="0" u="none" strike="noStrike" cap="none">
                <a:solidFill>
                  <a:srgbClr val="6F2A5C"/>
                </a:solidFill>
                <a:latin typeface="Arial"/>
                <a:ea typeface="Arial"/>
                <a:cs typeface="Arial"/>
                <a:sym typeface="Arial"/>
              </a:rPr>
              <a:t>,</a:t>
            </a:r>
            <a:r>
              <a:rPr lang="en-US">
                <a:solidFill>
                  <a:srgbClr val="6F2A5C"/>
                </a:solidFill>
              </a:rPr>
              <a:t> zadržování tekutin, ztráta chuti. </a:t>
            </a:r>
            <a:endParaRPr sz="1400" b="0" i="0" u="none" strike="noStrike" cap="none">
              <a:solidFill>
                <a:srgbClr val="6F2A5C"/>
              </a:solidFill>
              <a:latin typeface="Arial"/>
              <a:ea typeface="Arial"/>
              <a:cs typeface="Arial"/>
              <a:sym typeface="Arial"/>
            </a:endParaRPr>
          </a:p>
        </p:txBody>
      </p:sp>
      <p:cxnSp>
        <p:nvCxnSpPr>
          <p:cNvPr id="666" name="Google Shape;666;p16"/>
          <p:cNvCxnSpPr>
            <a:stCxn id="667" idx="2"/>
            <a:endCxn id="668" idx="0"/>
          </p:cNvCxnSpPr>
          <p:nvPr/>
        </p:nvCxnSpPr>
        <p:spPr>
          <a:xfrm>
            <a:off x="361306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667" name="Google Shape;667;p16"/>
          <p:cNvSpPr txBox="1"/>
          <p:nvPr/>
        </p:nvSpPr>
        <p:spPr>
          <a:xfrm>
            <a:off x="1562176" y="1566061"/>
            <a:ext cx="4101776"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i="0" u="none" strike="noStrike" cap="none">
                <a:solidFill>
                  <a:srgbClr val="FFFFFF"/>
                </a:solidFill>
                <a:latin typeface="Arial"/>
                <a:ea typeface="Arial"/>
                <a:cs typeface="Arial"/>
                <a:sym typeface="Arial"/>
              </a:rPr>
              <a:t> 2</a:t>
            </a:r>
            <a:endParaRPr/>
          </a:p>
        </p:txBody>
      </p:sp>
      <p:sp>
        <p:nvSpPr>
          <p:cNvPr id="668" name="Google Shape;668;p16"/>
          <p:cNvSpPr txBox="1"/>
          <p:nvPr/>
        </p:nvSpPr>
        <p:spPr>
          <a:xfrm>
            <a:off x="1562176" y="2415598"/>
            <a:ext cx="4101776"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0" i="0" u="none" strike="noStrike" cap="none">
                <a:solidFill>
                  <a:srgbClr val="FFFFFF"/>
                </a:solidFill>
                <a:latin typeface="Arial"/>
                <a:ea typeface="Arial"/>
                <a:cs typeface="Arial"/>
                <a:sym typeface="Arial"/>
              </a:rPr>
              <a:t>Sérový kreatinin &gt;1.5 – 3.0 x baseline; &gt;1.5-3.0 x ULN</a:t>
            </a:r>
            <a:br>
              <a:rPr lang="en-US" sz="1900" b="0" i="0" u="none" strike="noStrike" cap="none">
                <a:solidFill>
                  <a:srgbClr val="FFFFFF"/>
                </a:solidFill>
                <a:latin typeface="Arial"/>
                <a:ea typeface="Arial"/>
                <a:cs typeface="Arial"/>
                <a:sym typeface="Arial"/>
              </a:rPr>
            </a:br>
            <a:endParaRPr sz="1900" b="0" i="0" u="none" strike="noStrike" cap="none">
              <a:solidFill>
                <a:srgbClr val="FFFFFF"/>
              </a:solidFill>
              <a:latin typeface="Arial"/>
              <a:ea typeface="Arial"/>
              <a:cs typeface="Arial"/>
              <a:sym typeface="Arial"/>
            </a:endParaRPr>
          </a:p>
        </p:txBody>
      </p:sp>
      <p:cxnSp>
        <p:nvCxnSpPr>
          <p:cNvPr id="669" name="Google Shape;669;p16"/>
          <p:cNvCxnSpPr>
            <a:stCxn id="670" idx="2"/>
            <a:endCxn id="671" idx="0"/>
          </p:cNvCxnSpPr>
          <p:nvPr/>
        </p:nvCxnSpPr>
        <p:spPr>
          <a:xfrm>
            <a:off x="893051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670" name="Google Shape;670;p16"/>
          <p:cNvSpPr txBox="1"/>
          <p:nvPr/>
        </p:nvSpPr>
        <p:spPr>
          <a:xfrm>
            <a:off x="6708357" y="1566061"/>
            <a:ext cx="4444320" cy="39238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i="0" u="none" strike="noStrike" cap="none">
                <a:solidFill>
                  <a:srgbClr val="FFFFFF"/>
                </a:solidFill>
                <a:latin typeface="Arial"/>
                <a:ea typeface="Arial"/>
                <a:cs typeface="Arial"/>
                <a:sym typeface="Arial"/>
              </a:rPr>
              <a:t>3 - 4</a:t>
            </a:r>
            <a:endParaRPr/>
          </a:p>
        </p:txBody>
      </p:sp>
      <p:sp>
        <p:nvSpPr>
          <p:cNvPr id="671" name="Google Shape;671;p16"/>
          <p:cNvSpPr txBox="1"/>
          <p:nvPr/>
        </p:nvSpPr>
        <p:spPr>
          <a:xfrm>
            <a:off x="6708357" y="2420969"/>
            <a:ext cx="444432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chemeClr val="lt1"/>
                </a:solidFill>
              </a:rPr>
              <a:t>Sérový kreatinin</a:t>
            </a:r>
            <a:r>
              <a:rPr lang="en-US" sz="1900">
                <a:solidFill>
                  <a:srgbClr val="FFFFFF"/>
                </a:solidFill>
                <a:latin typeface="Arial"/>
                <a:ea typeface="Arial"/>
                <a:cs typeface="Arial"/>
                <a:sym typeface="Arial"/>
              </a:rPr>
              <a:t> &gt; 3.0 x baseline; &gt;3.0-6.0 x ULN</a:t>
            </a:r>
            <a:endParaRPr sz="1900">
              <a:solidFill>
                <a:srgbClr val="FFFFFF"/>
              </a:solidFill>
              <a:latin typeface="Arial"/>
              <a:ea typeface="Arial"/>
              <a:cs typeface="Arial"/>
              <a:sym typeface="Arial"/>
            </a:endParaRPr>
          </a:p>
        </p:txBody>
      </p:sp>
      <p:sp>
        <p:nvSpPr>
          <p:cNvPr id="672" name="Google Shape;672;p16"/>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dirty="0" err="1" smtClean="0">
                <a:solidFill>
                  <a:srgbClr val="000000"/>
                </a:solidFill>
                <a:latin typeface="Arial"/>
                <a:ea typeface="Arial"/>
                <a:cs typeface="Arial"/>
                <a:sym typeface="Arial"/>
              </a:rPr>
              <a:t>Defin</a:t>
            </a:r>
            <a:r>
              <a:rPr lang="en-US" sz="1900" b="1" dirty="0" err="1" smtClean="0"/>
              <a:t>ice</a:t>
            </a:r>
            <a:endParaRPr sz="1900" b="1" i="0" u="none" strike="noStrike" cap="none" dirty="0">
              <a:solidFill>
                <a:srgbClr val="000000"/>
              </a:solidFill>
              <a:latin typeface="Arial"/>
              <a:ea typeface="Arial"/>
              <a:cs typeface="Arial"/>
              <a:sym typeface="Arial"/>
            </a:endParaRPr>
          </a:p>
        </p:txBody>
      </p:sp>
      <p:sp>
        <p:nvSpPr>
          <p:cNvPr id="673" name="Google Shape;673;p16"/>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3"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4" name="Rectangle 13"/>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5" name="Google Shape;385;p4"/>
          <p:cNvSpPr txBox="1">
            <a:spLocks/>
          </p:cNvSpPr>
          <p:nvPr/>
        </p:nvSpPr>
        <p:spPr>
          <a:xfrm>
            <a:off x="517364" y="6267745"/>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ULN – upper limit normal</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1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Nefritida:</a:t>
            </a:r>
            <a:br>
              <a:rPr lang="en-US"/>
            </a:br>
            <a:r>
              <a:rPr lang="en-US"/>
              <a:t>Doporučení k atezolizumabu </a:t>
            </a:r>
            <a:endParaRPr/>
          </a:p>
        </p:txBody>
      </p:sp>
      <p:sp>
        <p:nvSpPr>
          <p:cNvPr id="679" name="Google Shape;679;p17"/>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
            </a:r>
            <a:br>
              <a:rPr lang="en-US" dirty="0"/>
            </a:br>
            <a:endParaRPr dirty="0"/>
          </a:p>
        </p:txBody>
      </p:sp>
      <p:cxnSp>
        <p:nvCxnSpPr>
          <p:cNvPr id="680" name="Google Shape;680;p17"/>
          <p:cNvCxnSpPr>
            <a:stCxn id="681" idx="2"/>
            <a:endCxn id="682" idx="0"/>
          </p:cNvCxnSpPr>
          <p:nvPr/>
        </p:nvCxnSpPr>
        <p:spPr>
          <a:xfrm>
            <a:off x="3998175" y="1838075"/>
            <a:ext cx="18900" cy="374700"/>
          </a:xfrm>
          <a:prstGeom prst="straightConnector1">
            <a:avLst/>
          </a:prstGeom>
          <a:noFill/>
          <a:ln w="28575" cap="flat" cmpd="sng">
            <a:solidFill>
              <a:schemeClr val="dk1"/>
            </a:solidFill>
            <a:prstDash val="solid"/>
            <a:round/>
            <a:headEnd type="none" w="med" len="med"/>
            <a:tailEnd type="triangle" w="med" len="med"/>
          </a:ln>
        </p:spPr>
      </p:cxnSp>
      <p:sp>
        <p:nvSpPr>
          <p:cNvPr id="681" name="Google Shape;681;p17"/>
          <p:cNvSpPr txBox="1"/>
          <p:nvPr/>
        </p:nvSpPr>
        <p:spPr>
          <a:xfrm>
            <a:off x="1846275" y="1456475"/>
            <a:ext cx="4303800" cy="3816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a:t>
            </a:r>
            <a:r>
              <a:rPr lang="en-US" sz="2100" b="1" i="0" u="none" strike="noStrike" cap="none">
                <a:solidFill>
                  <a:srgbClr val="FFFFFF"/>
                </a:solidFill>
                <a:latin typeface="Arial"/>
                <a:ea typeface="Arial"/>
                <a:cs typeface="Arial"/>
                <a:sym typeface="Arial"/>
              </a:rPr>
              <a:t> 2</a:t>
            </a:r>
            <a:endParaRPr/>
          </a:p>
        </p:txBody>
      </p:sp>
      <p:sp>
        <p:nvSpPr>
          <p:cNvPr id="683" name="Google Shape;683;p17"/>
          <p:cNvSpPr txBox="1"/>
          <p:nvPr/>
        </p:nvSpPr>
        <p:spPr>
          <a:xfrm>
            <a:off x="1902600" y="2969175"/>
            <a:ext cx="4228500" cy="1248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b="0" i="0" u="none" strike="noStrike" cap="none">
                <a:solidFill>
                  <a:srgbClr val="FFFFFF"/>
                </a:solidFill>
                <a:latin typeface="Arial"/>
                <a:ea typeface="Arial"/>
                <a:cs typeface="Arial"/>
                <a:sym typeface="Arial"/>
              </a:rPr>
              <a:t>Monitorování renálních funkcí</a:t>
            </a:r>
            <a:r>
              <a:rPr lang="en-US" sz="1800">
                <a:solidFill>
                  <a:srgbClr val="FFFFFF"/>
                </a:solidFill>
              </a:rPr>
              <a:t>, odeslání k neurologovi</a:t>
            </a:r>
            <a:r>
              <a:rPr lang="en-US" sz="1800">
                <a:solidFill>
                  <a:srgbClr val="FFFFFF"/>
                </a:solidFill>
                <a:latin typeface="Arial"/>
                <a:ea typeface="Arial"/>
                <a:cs typeface="Arial"/>
                <a:sym typeface="Arial"/>
              </a:rPr>
              <a:t>. </a:t>
            </a:r>
            <a:r>
              <a:rPr lang="en-US" sz="1800">
                <a:solidFill>
                  <a:srgbClr val="FFFFFF"/>
                </a:solidFill>
              </a:rPr>
              <a:t>Léčit pomocí</a:t>
            </a:r>
            <a:r>
              <a:rPr lang="en-US" sz="1800">
                <a:solidFill>
                  <a:srgbClr val="FFFFFF"/>
                </a:solidFill>
                <a:latin typeface="Arial"/>
                <a:ea typeface="Arial"/>
                <a:cs typeface="Arial"/>
                <a:sym typeface="Arial"/>
              </a:rPr>
              <a:t/>
            </a:r>
            <a:br>
              <a:rPr lang="en-US" sz="1800">
                <a:solidFill>
                  <a:srgbClr val="FFFFFF"/>
                </a:solidFill>
                <a:latin typeface="Arial"/>
                <a:ea typeface="Arial"/>
                <a:cs typeface="Arial"/>
                <a:sym typeface="Arial"/>
              </a:rPr>
            </a:br>
            <a:r>
              <a:rPr lang="en-US" sz="1800">
                <a:solidFill>
                  <a:srgbClr val="FFFFFF"/>
                </a:solidFill>
                <a:latin typeface="Arial"/>
                <a:ea typeface="Arial"/>
                <a:cs typeface="Arial"/>
                <a:sym typeface="Arial"/>
              </a:rPr>
              <a:t>1–2 mg/kg/d</a:t>
            </a:r>
            <a:r>
              <a:rPr lang="en-US" sz="1800">
                <a:solidFill>
                  <a:srgbClr val="FFFFFF"/>
                </a:solidFill>
              </a:rPr>
              <a:t>en</a:t>
            </a:r>
            <a:r>
              <a:rPr lang="en-US" sz="1800">
                <a:solidFill>
                  <a:srgbClr val="FFFFFF"/>
                </a:solidFill>
                <a:latin typeface="Arial"/>
                <a:ea typeface="Arial"/>
                <a:cs typeface="Arial"/>
                <a:sym typeface="Arial"/>
              </a:rPr>
              <a:t> predniso</a:t>
            </a:r>
            <a:r>
              <a:rPr lang="en-US" sz="1800">
                <a:solidFill>
                  <a:srgbClr val="FFFFFF"/>
                </a:solidFill>
              </a:rPr>
              <a:t>nu</a:t>
            </a:r>
            <a:r>
              <a:rPr lang="en-US" sz="1800">
                <a:solidFill>
                  <a:srgbClr val="FFFFFF"/>
                </a:solidFill>
                <a:latin typeface="Arial"/>
                <a:ea typeface="Arial"/>
                <a:cs typeface="Arial"/>
                <a:sym typeface="Arial"/>
              </a:rPr>
              <a:t> </a:t>
            </a:r>
            <a:br>
              <a:rPr lang="en-US" sz="1800">
                <a:solidFill>
                  <a:srgbClr val="FFFFFF"/>
                </a:solidFill>
                <a:latin typeface="Arial"/>
                <a:ea typeface="Arial"/>
                <a:cs typeface="Arial"/>
                <a:sym typeface="Arial"/>
              </a:rPr>
            </a:br>
            <a:r>
              <a:rPr lang="en-US" sz="1800">
                <a:solidFill>
                  <a:srgbClr val="FFFFFF"/>
                </a:solidFill>
                <a:latin typeface="Arial"/>
                <a:ea typeface="Arial"/>
                <a:cs typeface="Arial"/>
                <a:sym typeface="Arial"/>
              </a:rPr>
              <a:t>nebo podobným</a:t>
            </a:r>
            <a:r>
              <a:rPr lang="en-US" sz="1800">
                <a:solidFill>
                  <a:srgbClr val="FFFFFF"/>
                </a:solidFill>
              </a:rPr>
              <a:t> kortikosteroidem</a:t>
            </a:r>
            <a:r>
              <a:rPr lang="en-US" sz="1800">
                <a:solidFill>
                  <a:srgbClr val="FFFFFF"/>
                </a:solidFill>
                <a:latin typeface="Arial"/>
                <a:ea typeface="Arial"/>
                <a:cs typeface="Arial"/>
                <a:sym typeface="Arial"/>
              </a:rPr>
              <a:t>.</a:t>
            </a:r>
            <a:endParaRPr sz="1800" b="0" i="0" u="none" strike="noStrike" cap="none">
              <a:solidFill>
                <a:srgbClr val="FFFFFF"/>
              </a:solidFill>
              <a:latin typeface="Arial"/>
              <a:ea typeface="Arial"/>
              <a:cs typeface="Arial"/>
              <a:sym typeface="Arial"/>
            </a:endParaRPr>
          </a:p>
        </p:txBody>
      </p:sp>
      <p:sp>
        <p:nvSpPr>
          <p:cNvPr id="682" name="Google Shape;682;p17"/>
          <p:cNvSpPr txBox="1"/>
          <p:nvPr/>
        </p:nvSpPr>
        <p:spPr>
          <a:xfrm>
            <a:off x="1902725" y="2212825"/>
            <a:ext cx="4228500" cy="3816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a:solidFill>
                  <a:srgbClr val="FFFFFF"/>
                </a:solidFill>
              </a:rPr>
              <a:t>Přerušit podávání atezo. do vyřešení</a:t>
            </a:r>
            <a:endParaRPr sz="1800" b="0" i="0" u="none" strike="noStrike" cap="none">
              <a:solidFill>
                <a:srgbClr val="FFFFFF"/>
              </a:solidFill>
              <a:latin typeface="Arial"/>
              <a:ea typeface="Arial"/>
              <a:cs typeface="Arial"/>
              <a:sym typeface="Arial"/>
            </a:endParaRPr>
          </a:p>
        </p:txBody>
      </p:sp>
      <p:cxnSp>
        <p:nvCxnSpPr>
          <p:cNvPr id="684" name="Google Shape;684;p17"/>
          <p:cNvCxnSpPr>
            <a:stCxn id="682" idx="2"/>
            <a:endCxn id="683" idx="0"/>
          </p:cNvCxnSpPr>
          <p:nvPr/>
        </p:nvCxnSpPr>
        <p:spPr>
          <a:xfrm>
            <a:off x="4016975" y="2594425"/>
            <a:ext cx="0" cy="374700"/>
          </a:xfrm>
          <a:prstGeom prst="straightConnector1">
            <a:avLst/>
          </a:prstGeom>
          <a:noFill/>
          <a:ln w="28575" cap="flat" cmpd="sng">
            <a:solidFill>
              <a:schemeClr val="dk1"/>
            </a:solidFill>
            <a:prstDash val="solid"/>
            <a:round/>
            <a:headEnd type="none" w="med" len="med"/>
            <a:tailEnd type="triangle" w="med" len="med"/>
          </a:ln>
        </p:spPr>
      </p:cxnSp>
      <p:cxnSp>
        <p:nvCxnSpPr>
          <p:cNvPr id="685" name="Google Shape;685;p17"/>
          <p:cNvCxnSpPr>
            <a:stCxn id="686" idx="2"/>
            <a:endCxn id="687" idx="0"/>
          </p:cNvCxnSpPr>
          <p:nvPr/>
        </p:nvCxnSpPr>
        <p:spPr>
          <a:xfrm>
            <a:off x="9081665" y="1843500"/>
            <a:ext cx="0" cy="372900"/>
          </a:xfrm>
          <a:prstGeom prst="straightConnector1">
            <a:avLst/>
          </a:prstGeom>
          <a:noFill/>
          <a:ln w="28575" cap="flat" cmpd="sng">
            <a:solidFill>
              <a:schemeClr val="dk1"/>
            </a:solidFill>
            <a:prstDash val="solid"/>
            <a:round/>
            <a:headEnd type="none" w="med" len="med"/>
            <a:tailEnd type="triangle" w="med" len="med"/>
          </a:ln>
        </p:spPr>
      </p:cxnSp>
      <p:sp>
        <p:nvSpPr>
          <p:cNvPr id="686" name="Google Shape;686;p17"/>
          <p:cNvSpPr txBox="1"/>
          <p:nvPr/>
        </p:nvSpPr>
        <p:spPr>
          <a:xfrm>
            <a:off x="6441665" y="1461857"/>
            <a:ext cx="5280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 </a:t>
            </a:r>
            <a:r>
              <a:rPr lang="en-US" sz="2100" b="1" i="0" u="none" strike="noStrike" cap="none">
                <a:solidFill>
                  <a:srgbClr val="FFFFFF"/>
                </a:solidFill>
                <a:latin typeface="Arial"/>
                <a:ea typeface="Arial"/>
                <a:cs typeface="Arial"/>
                <a:sym typeface="Arial"/>
              </a:rPr>
              <a:t>3–4</a:t>
            </a:r>
            <a:endParaRPr/>
          </a:p>
        </p:txBody>
      </p:sp>
      <p:sp>
        <p:nvSpPr>
          <p:cNvPr id="688" name="Google Shape;688;p17"/>
          <p:cNvSpPr txBox="1"/>
          <p:nvPr/>
        </p:nvSpPr>
        <p:spPr>
          <a:xfrm>
            <a:off x="6441665" y="2970969"/>
            <a:ext cx="5280000" cy="1248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a:solidFill>
                  <a:schemeClr val="lt1"/>
                </a:solidFill>
              </a:rPr>
              <a:t>Monitorování renálních funkcí, odeslání k neurologovi. Léčit pomocí</a:t>
            </a:r>
            <a:br>
              <a:rPr lang="en-US" sz="1800">
                <a:solidFill>
                  <a:schemeClr val="lt1"/>
                </a:solidFill>
              </a:rPr>
            </a:br>
            <a:r>
              <a:rPr lang="en-US" sz="1800">
                <a:solidFill>
                  <a:schemeClr val="lt1"/>
                </a:solidFill>
              </a:rPr>
              <a:t>1–2 mg/kg/den prednisonu </a:t>
            </a:r>
            <a:br>
              <a:rPr lang="en-US" sz="1800">
                <a:solidFill>
                  <a:schemeClr val="lt1"/>
                </a:solidFill>
              </a:rPr>
            </a:br>
            <a:r>
              <a:rPr lang="en-US" sz="1800">
                <a:solidFill>
                  <a:schemeClr val="lt1"/>
                </a:solidFill>
              </a:rPr>
              <a:t>nebo podobným kortikosteroidem.</a:t>
            </a:r>
            <a:r>
              <a:rPr lang="en-US" sz="1800">
                <a:solidFill>
                  <a:srgbClr val="FFFFFF"/>
                </a:solidFill>
              </a:rPr>
              <a:t> Uvážit renální biopsii. </a:t>
            </a:r>
            <a:endParaRPr sz="1800">
              <a:solidFill>
                <a:srgbClr val="FFFFFF"/>
              </a:solidFill>
              <a:latin typeface="Arial"/>
              <a:ea typeface="Arial"/>
              <a:cs typeface="Arial"/>
              <a:sym typeface="Arial"/>
            </a:endParaRPr>
          </a:p>
        </p:txBody>
      </p:sp>
      <p:sp>
        <p:nvSpPr>
          <p:cNvPr id="687" name="Google Shape;687;p17"/>
          <p:cNvSpPr txBox="1"/>
          <p:nvPr/>
        </p:nvSpPr>
        <p:spPr>
          <a:xfrm>
            <a:off x="6441665" y="2216407"/>
            <a:ext cx="5280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a:solidFill>
                  <a:srgbClr val="FFFFFF"/>
                </a:solidFill>
              </a:rPr>
              <a:t>Permanentně vysadit </a:t>
            </a:r>
            <a:r>
              <a:rPr lang="en-US" sz="1800">
                <a:solidFill>
                  <a:srgbClr val="FFFFFF"/>
                </a:solidFill>
                <a:latin typeface="Arial"/>
                <a:ea typeface="Arial"/>
                <a:cs typeface="Arial"/>
                <a:sym typeface="Arial"/>
              </a:rPr>
              <a:t>atezolizumab</a:t>
            </a:r>
            <a:endParaRPr sz="1800">
              <a:solidFill>
                <a:srgbClr val="FFFFFF"/>
              </a:solidFill>
              <a:latin typeface="Arial"/>
              <a:ea typeface="Arial"/>
              <a:cs typeface="Arial"/>
              <a:sym typeface="Arial"/>
            </a:endParaRPr>
          </a:p>
        </p:txBody>
      </p:sp>
      <p:cxnSp>
        <p:nvCxnSpPr>
          <p:cNvPr id="689" name="Google Shape;689;p17"/>
          <p:cNvCxnSpPr>
            <a:stCxn id="687" idx="2"/>
            <a:endCxn id="688" idx="0"/>
          </p:cNvCxnSpPr>
          <p:nvPr/>
        </p:nvCxnSpPr>
        <p:spPr>
          <a:xfrm>
            <a:off x="9081665" y="2598050"/>
            <a:ext cx="0" cy="372900"/>
          </a:xfrm>
          <a:prstGeom prst="straightConnector1">
            <a:avLst/>
          </a:prstGeom>
          <a:noFill/>
          <a:ln w="28575" cap="flat" cmpd="sng">
            <a:solidFill>
              <a:schemeClr val="dk1"/>
            </a:solidFill>
            <a:prstDash val="solid"/>
            <a:round/>
            <a:headEnd type="none" w="med" len="med"/>
            <a:tailEnd type="triangle" w="med" len="med"/>
          </a:ln>
        </p:spPr>
      </p:cxnSp>
      <p:sp>
        <p:nvSpPr>
          <p:cNvPr id="690" name="Google Shape;690;p17"/>
          <p:cNvSpPr txBox="1"/>
          <p:nvPr/>
        </p:nvSpPr>
        <p:spPr>
          <a:xfrm>
            <a:off x="6441665" y="4591863"/>
            <a:ext cx="5280000" cy="1680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400"/>
              <a:buFont typeface="Noto Sans Symbols"/>
              <a:buNone/>
            </a:pPr>
            <a:r>
              <a:rPr lang="en-US" sz="1800" b="1" dirty="0" err="1">
                <a:solidFill>
                  <a:srgbClr val="FFFFFF"/>
                </a:solidFill>
              </a:rPr>
              <a:t>Zhodnotit</a:t>
            </a:r>
            <a:r>
              <a:rPr lang="en-US" sz="1800" b="1" dirty="0">
                <a:solidFill>
                  <a:srgbClr val="FFFFFF"/>
                </a:solidFill>
              </a:rPr>
              <a:t> </a:t>
            </a:r>
            <a:r>
              <a:rPr lang="en-US" sz="1800" b="1" dirty="0" err="1">
                <a:solidFill>
                  <a:srgbClr val="FFFFFF"/>
                </a:solidFill>
              </a:rPr>
              <a:t>denně</a:t>
            </a:r>
            <a:r>
              <a:rPr lang="en-US" sz="1900" b="1" dirty="0">
                <a:solidFill>
                  <a:srgbClr val="FFFFFF"/>
                </a:solidFill>
                <a:latin typeface="Arial"/>
                <a:ea typeface="Arial"/>
                <a:cs typeface="Arial"/>
                <a:sym typeface="Arial"/>
              </a:rPr>
              <a:t>; </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err="1">
                <a:solidFill>
                  <a:srgbClr val="FFFFFF"/>
                </a:solidFill>
              </a:rPr>
              <a:t>kortikosteroidy</a:t>
            </a:r>
            <a:r>
              <a:rPr lang="en-US" sz="1900" dirty="0">
                <a:solidFill>
                  <a:srgbClr val="FFFFFF"/>
                </a:solidFill>
              </a:rPr>
              <a:t> </a:t>
            </a:r>
            <a:r>
              <a:rPr lang="en-US" sz="1900" dirty="0" err="1">
                <a:solidFill>
                  <a:srgbClr val="FFFFFF"/>
                </a:solidFill>
              </a:rPr>
              <a:t>po</a:t>
            </a:r>
            <a:r>
              <a:rPr lang="en-US" sz="1900" dirty="0">
                <a:solidFill>
                  <a:srgbClr val="FFFFFF"/>
                </a:solidFill>
              </a:rPr>
              <a:t> </a:t>
            </a:r>
            <a:r>
              <a:rPr lang="en-US" sz="1900" dirty="0" err="1">
                <a:solidFill>
                  <a:srgbClr val="FFFFFF"/>
                </a:solidFill>
              </a:rPr>
              <a:t>dosažení</a:t>
            </a:r>
            <a:r>
              <a:rPr lang="en-US" sz="1900" dirty="0">
                <a:solidFill>
                  <a:srgbClr val="FFFFFF"/>
                </a:solidFill>
              </a:rPr>
              <a:t> </a:t>
            </a:r>
            <a:r>
              <a:rPr lang="cs-CZ" sz="1900" dirty="0" smtClean="0">
                <a:solidFill>
                  <a:srgbClr val="FFFFFF"/>
                </a:solidFill>
              </a:rPr>
              <a:t>s</a:t>
            </a:r>
            <a:r>
              <a:rPr lang="en-US" sz="1900" dirty="0" err="1" smtClean="0">
                <a:solidFill>
                  <a:srgbClr val="FFFFFF"/>
                </a:solidFill>
              </a:rPr>
              <a:t>tupně</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smtClean="0">
                <a:solidFill>
                  <a:srgbClr val="FFFFFF"/>
                </a:solidFill>
                <a:latin typeface="Arial"/>
                <a:ea typeface="Arial"/>
                <a:cs typeface="Arial"/>
                <a:sym typeface="Arial"/>
              </a:rPr>
              <a:t>≤1</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uvážit</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dal</a:t>
            </a:r>
            <a:r>
              <a:rPr lang="en-US" sz="1900" dirty="0" err="1">
                <a:solidFill>
                  <a:srgbClr val="FFFFFF"/>
                </a:solidFill>
              </a:rPr>
              <a:t>ší</a:t>
            </a:r>
            <a:r>
              <a:rPr lang="en-US" sz="1900" dirty="0">
                <a:solidFill>
                  <a:srgbClr val="FFFFFF"/>
                </a:solidFill>
              </a:rPr>
              <a:t> </a:t>
            </a:r>
            <a:r>
              <a:rPr lang="en-US" sz="1900" dirty="0" err="1">
                <a:solidFill>
                  <a:srgbClr val="FFFFFF"/>
                </a:solidFill>
              </a:rPr>
              <a:t>imunosupresi</a:t>
            </a:r>
            <a:r>
              <a:rPr lang="en-US" sz="1900" dirty="0">
                <a:solidFill>
                  <a:srgbClr val="FFFFFF"/>
                </a:solidFill>
              </a:rPr>
              <a:t> </a:t>
            </a:r>
            <a:r>
              <a:rPr lang="en-US" sz="1900" dirty="0" err="1">
                <a:solidFill>
                  <a:srgbClr val="FFFFFF"/>
                </a:solidFill>
              </a:rPr>
              <a:t>po</a:t>
            </a:r>
            <a:r>
              <a:rPr lang="en-US" sz="1900" dirty="0">
                <a:solidFill>
                  <a:srgbClr val="FFFFFF"/>
                </a:solidFill>
              </a:rPr>
              <a:t> </a:t>
            </a:r>
            <a:r>
              <a:rPr lang="en-US" sz="1900" dirty="0">
                <a:solidFill>
                  <a:srgbClr val="FFFFFF"/>
                </a:solidFill>
                <a:latin typeface="Arial"/>
                <a:ea typeface="Arial"/>
                <a:cs typeface="Arial"/>
                <a:sym typeface="Arial"/>
              </a:rPr>
              <a:t>48 h</a:t>
            </a:r>
            <a:endParaRPr sz="1900" dirty="0">
              <a:solidFill>
                <a:srgbClr val="FFFFFF"/>
              </a:solidFill>
              <a:latin typeface="Arial"/>
              <a:ea typeface="Arial"/>
              <a:cs typeface="Arial"/>
              <a:sym typeface="Arial"/>
            </a:endParaRPr>
          </a:p>
        </p:txBody>
      </p:sp>
      <p:cxnSp>
        <p:nvCxnSpPr>
          <p:cNvPr id="691" name="Google Shape;691;p17"/>
          <p:cNvCxnSpPr>
            <a:stCxn id="688" idx="2"/>
            <a:endCxn id="690" idx="0"/>
          </p:cNvCxnSpPr>
          <p:nvPr/>
        </p:nvCxnSpPr>
        <p:spPr>
          <a:xfrm>
            <a:off x="9081665" y="4218969"/>
            <a:ext cx="0" cy="372900"/>
          </a:xfrm>
          <a:prstGeom prst="straightConnector1">
            <a:avLst/>
          </a:prstGeom>
          <a:noFill/>
          <a:ln w="28575" cap="flat" cmpd="sng">
            <a:solidFill>
              <a:schemeClr val="dk1"/>
            </a:solidFill>
            <a:prstDash val="solid"/>
            <a:round/>
            <a:headEnd type="none" w="med" len="med"/>
            <a:tailEnd type="triangle" w="med" len="med"/>
          </a:ln>
        </p:spPr>
      </p:cxnSp>
      <p:sp>
        <p:nvSpPr>
          <p:cNvPr id="692" name="Google Shape;692;p17"/>
          <p:cNvSpPr txBox="1"/>
          <p:nvPr/>
        </p:nvSpPr>
        <p:spPr>
          <a:xfrm>
            <a:off x="1902725" y="4591875"/>
            <a:ext cx="4228500" cy="1680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000"/>
              <a:buFont typeface="Noto Sans Symbols"/>
              <a:buNone/>
            </a:pPr>
            <a:r>
              <a:rPr lang="en-US" sz="1900" b="1" dirty="0" err="1">
                <a:solidFill>
                  <a:srgbClr val="FFFFFF"/>
                </a:solidFill>
              </a:rPr>
              <a:t>Zhodnotit</a:t>
            </a:r>
            <a:r>
              <a:rPr lang="en-US" sz="1900" b="1" dirty="0">
                <a:solidFill>
                  <a:srgbClr val="FFFFFF"/>
                </a:solidFill>
              </a:rPr>
              <a:t> </a:t>
            </a:r>
            <a:r>
              <a:rPr lang="en-US" sz="1900" b="1" dirty="0" err="1">
                <a:solidFill>
                  <a:srgbClr val="FFFFFF"/>
                </a:solidFill>
              </a:rPr>
              <a:t>každé</a:t>
            </a:r>
            <a:r>
              <a:rPr lang="en-US" sz="1900" b="1" dirty="0">
                <a:solidFill>
                  <a:srgbClr val="FFFFFF"/>
                </a:solidFill>
              </a:rPr>
              <a:t> </a:t>
            </a:r>
            <a:r>
              <a:rPr lang="en-US" sz="1900" b="1" dirty="0">
                <a:solidFill>
                  <a:srgbClr val="FFFFFF"/>
                </a:solidFill>
                <a:latin typeface="Arial"/>
                <a:ea typeface="Arial"/>
                <a:cs typeface="Arial"/>
                <a:sym typeface="Arial"/>
              </a:rPr>
              <a:t>2-3 </a:t>
            </a:r>
            <a:r>
              <a:rPr lang="en-US" sz="1900" b="1" dirty="0" err="1">
                <a:solidFill>
                  <a:srgbClr val="FFFFFF"/>
                </a:solidFill>
                <a:latin typeface="Arial"/>
                <a:ea typeface="Arial"/>
                <a:cs typeface="Arial"/>
                <a:sym typeface="Arial"/>
              </a:rPr>
              <a:t>dny</a:t>
            </a:r>
            <a:r>
              <a:rPr lang="en-US" sz="1900" b="1" dirty="0">
                <a:solidFill>
                  <a:srgbClr val="FFFFFF"/>
                </a:solidFill>
                <a:latin typeface="Arial"/>
                <a:ea typeface="Arial"/>
                <a:cs typeface="Arial"/>
                <a:sym typeface="Arial"/>
              </a:rPr>
              <a:t>:</a:t>
            </a:r>
            <a:br>
              <a:rPr lang="en-US" sz="1900" b="1" dirty="0">
                <a:solidFill>
                  <a:srgbClr val="FFFFFF"/>
                </a:solidFill>
                <a:latin typeface="Arial"/>
                <a:ea typeface="Arial"/>
                <a:cs typeface="Arial"/>
                <a:sym typeface="Arial"/>
              </a:rPr>
            </a:br>
            <a:r>
              <a:rPr lang="en-US" sz="1900" dirty="0" err="1">
                <a:solidFill>
                  <a:srgbClr val="FFFFFF"/>
                </a:solidFill>
              </a:rPr>
              <a:t>obnovit</a:t>
            </a:r>
            <a:r>
              <a:rPr lang="en-US" sz="1900" dirty="0">
                <a:solidFill>
                  <a:srgbClr val="FFFFFF"/>
                </a:solidFill>
              </a:rPr>
              <a:t> </a:t>
            </a:r>
            <a:r>
              <a:rPr lang="en-US" sz="1900" dirty="0" err="1">
                <a:solidFill>
                  <a:srgbClr val="FFFFFF"/>
                </a:solidFill>
              </a:rPr>
              <a:t>podávání</a:t>
            </a:r>
            <a:r>
              <a:rPr lang="en-US" sz="1900" dirty="0">
                <a:solidFill>
                  <a:srgbClr val="FFFFFF"/>
                </a:solidFill>
              </a:rPr>
              <a:t> </a:t>
            </a:r>
            <a:r>
              <a:rPr lang="en-US" sz="1900" dirty="0" err="1" smtClean="0">
                <a:solidFill>
                  <a:srgbClr val="FFFFFF"/>
                </a:solidFill>
                <a:latin typeface="Arial"/>
                <a:ea typeface="Arial"/>
                <a:cs typeface="Arial"/>
                <a:sym typeface="Arial"/>
              </a:rPr>
              <a:t>atezolizumabu</a:t>
            </a:r>
            <a:r>
              <a:rPr lang="cs-CZ" sz="1900" dirty="0" smtClean="0">
                <a:solidFill>
                  <a:srgbClr val="FFFFFF"/>
                </a:solidFill>
                <a:latin typeface="Arial"/>
                <a:ea typeface="Arial"/>
                <a:cs typeface="Arial"/>
                <a:sym typeface="Arial"/>
              </a:rPr>
              <a:t>,</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pokud</a:t>
            </a:r>
            <a:r>
              <a:rPr lang="en-US" sz="1900" dirty="0">
                <a:solidFill>
                  <a:srgbClr val="FFFFFF"/>
                </a:solidFill>
                <a:latin typeface="Arial"/>
                <a:ea typeface="Arial"/>
                <a:cs typeface="Arial"/>
                <a:sym typeface="Arial"/>
              </a:rPr>
              <a:t> ≤ </a:t>
            </a:r>
            <a:r>
              <a:rPr lang="cs-CZ" sz="1900" dirty="0" err="1">
                <a:solidFill>
                  <a:srgbClr val="FFFFFF"/>
                </a:solidFill>
              </a:rPr>
              <a:t>s</a:t>
            </a:r>
            <a:r>
              <a:rPr lang="en-US" sz="1900" dirty="0" err="1" smtClean="0">
                <a:solidFill>
                  <a:srgbClr val="FFFFFF"/>
                </a:solidFill>
              </a:rPr>
              <a:t>tupeň</a:t>
            </a:r>
            <a:r>
              <a:rPr lang="en-US" sz="1900" dirty="0" smtClean="0">
                <a:solidFill>
                  <a:srgbClr val="FFFFFF"/>
                </a:solidFill>
                <a:latin typeface="Arial"/>
                <a:ea typeface="Arial"/>
                <a:cs typeface="Arial"/>
                <a:sym typeface="Arial"/>
              </a:rPr>
              <a:t> </a:t>
            </a:r>
            <a:r>
              <a:rPr lang="en-US" sz="1900" dirty="0">
                <a:solidFill>
                  <a:srgbClr val="FFFFFF"/>
                </a:solidFill>
                <a:latin typeface="Arial"/>
                <a:ea typeface="Arial"/>
                <a:cs typeface="Arial"/>
                <a:sym typeface="Arial"/>
              </a:rPr>
              <a:t>1 </a:t>
            </a:r>
            <a:r>
              <a:rPr lang="en-US" sz="1900" dirty="0" err="1">
                <a:solidFill>
                  <a:srgbClr val="FFFFFF"/>
                </a:solidFill>
                <a:latin typeface="Arial"/>
                <a:ea typeface="Arial"/>
                <a:cs typeface="Arial"/>
                <a:sym typeface="Arial"/>
              </a:rPr>
              <a:t>nedosažen</a:t>
            </a:r>
            <a:r>
              <a:rPr lang="en-US" sz="1900" dirty="0">
                <a:solidFill>
                  <a:srgbClr val="FFFFFF"/>
                </a:solidFill>
                <a:latin typeface="Arial"/>
                <a:ea typeface="Arial"/>
                <a:cs typeface="Arial"/>
                <a:sym typeface="Arial"/>
              </a:rPr>
              <a:t> </a:t>
            </a:r>
            <a:r>
              <a:rPr lang="en-US" sz="1900" dirty="0">
                <a:solidFill>
                  <a:srgbClr val="FFFFFF"/>
                </a:solidFill>
              </a:rPr>
              <a:t>do</a:t>
            </a:r>
            <a:r>
              <a:rPr lang="en-US" sz="1900" dirty="0">
                <a:solidFill>
                  <a:srgbClr val="FFFFFF"/>
                </a:solidFill>
                <a:latin typeface="Arial"/>
                <a:ea typeface="Arial"/>
                <a:cs typeface="Arial"/>
                <a:sym typeface="Arial"/>
              </a:rPr>
              <a:t> 12 </a:t>
            </a:r>
            <a:r>
              <a:rPr lang="en-US" sz="1900" dirty="0" err="1">
                <a:solidFill>
                  <a:srgbClr val="FFFFFF"/>
                </a:solidFill>
                <a:latin typeface="Arial"/>
                <a:ea typeface="Arial"/>
                <a:cs typeface="Arial"/>
                <a:sym typeface="Arial"/>
              </a:rPr>
              <a:t>týdnů</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léčit</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jako</a:t>
            </a:r>
            <a:r>
              <a:rPr lang="en-US" sz="1900" dirty="0">
                <a:solidFill>
                  <a:srgbClr val="FFFFFF"/>
                </a:solidFill>
                <a:latin typeface="Arial"/>
                <a:ea typeface="Arial"/>
                <a:cs typeface="Arial"/>
                <a:sym typeface="Arial"/>
              </a:rPr>
              <a:t> </a:t>
            </a:r>
            <a:r>
              <a:rPr lang="cs-CZ" sz="1900" dirty="0">
                <a:solidFill>
                  <a:srgbClr val="FFFFFF"/>
                </a:solidFill>
              </a:rPr>
              <a:t>s</a:t>
            </a:r>
            <a:r>
              <a:rPr lang="en-US" sz="1900" dirty="0" err="1" smtClean="0">
                <a:solidFill>
                  <a:srgbClr val="FFFFFF"/>
                </a:solidFill>
              </a:rPr>
              <a:t>tupeň</a:t>
            </a:r>
            <a:r>
              <a:rPr lang="en-US" sz="1900" dirty="0" smtClean="0">
                <a:solidFill>
                  <a:srgbClr val="FFFFFF"/>
                </a:solidFill>
                <a:latin typeface="Arial"/>
                <a:ea typeface="Arial"/>
                <a:cs typeface="Arial"/>
                <a:sym typeface="Arial"/>
              </a:rPr>
              <a:t> 3–4</a:t>
            </a:r>
            <a:r>
              <a:rPr lang="cs-CZ" sz="1900" dirty="0" smtClean="0">
                <a:solidFill>
                  <a:srgbClr val="FFFFFF"/>
                </a:solidFill>
                <a:latin typeface="Arial"/>
                <a:ea typeface="Arial"/>
                <a:cs typeface="Arial"/>
                <a:sym typeface="Arial"/>
              </a:rPr>
              <a:t>,</a:t>
            </a:r>
            <a:r>
              <a:rPr lang="en-US" sz="1900" dirty="0" smtClean="0">
                <a:solidFill>
                  <a:srgbClr val="FFFFFF"/>
                </a:solidFill>
                <a:latin typeface="Arial"/>
                <a:ea typeface="Arial"/>
                <a:cs typeface="Arial"/>
                <a:sym typeface="Arial"/>
              </a:rPr>
              <a:t> </a:t>
            </a:r>
            <a:r>
              <a:rPr lang="en-US" sz="1900" dirty="0" err="1">
                <a:solidFill>
                  <a:srgbClr val="FFFFFF"/>
                </a:solidFill>
              </a:rPr>
              <a:t>pokud</a:t>
            </a:r>
            <a:r>
              <a:rPr lang="en-US" sz="1900" dirty="0">
                <a:solidFill>
                  <a:srgbClr val="FFFFFF"/>
                </a:solidFill>
              </a:rPr>
              <a:t> bez </a:t>
            </a:r>
            <a:r>
              <a:rPr lang="en-US" sz="1900" dirty="0" err="1">
                <a:solidFill>
                  <a:srgbClr val="FFFFFF"/>
                </a:solidFill>
              </a:rPr>
              <a:t>zlepšení</a:t>
            </a:r>
            <a:r>
              <a:rPr lang="en-US" sz="1900" dirty="0">
                <a:solidFill>
                  <a:srgbClr val="FFFFFF"/>
                </a:solidFill>
              </a:rPr>
              <a:t>.</a:t>
            </a:r>
            <a:endParaRPr sz="1900" dirty="0">
              <a:solidFill>
                <a:srgbClr val="FFFFFF"/>
              </a:solidFill>
              <a:latin typeface="Arial"/>
              <a:ea typeface="Arial"/>
              <a:cs typeface="Arial"/>
              <a:sym typeface="Arial"/>
            </a:endParaRPr>
          </a:p>
        </p:txBody>
      </p:sp>
      <p:cxnSp>
        <p:nvCxnSpPr>
          <p:cNvPr id="693" name="Google Shape;693;p17"/>
          <p:cNvCxnSpPr>
            <a:stCxn id="683" idx="2"/>
            <a:endCxn id="692" idx="0"/>
          </p:cNvCxnSpPr>
          <p:nvPr/>
        </p:nvCxnSpPr>
        <p:spPr>
          <a:xfrm>
            <a:off x="4016850" y="4217175"/>
            <a:ext cx="0" cy="374700"/>
          </a:xfrm>
          <a:prstGeom prst="straightConnector1">
            <a:avLst/>
          </a:prstGeom>
          <a:noFill/>
          <a:ln w="28575" cap="flat" cmpd="sng">
            <a:solidFill>
              <a:schemeClr val="dk1"/>
            </a:solidFill>
            <a:prstDash val="solid"/>
            <a:round/>
            <a:headEnd type="none" w="med" len="med"/>
            <a:tailEnd type="triangle" w="med" len="med"/>
          </a:ln>
        </p:spPr>
      </p:cxnSp>
      <p:sp>
        <p:nvSpPr>
          <p:cNvPr id="694" name="Google Shape;694;p17"/>
          <p:cNvSpPr txBox="1"/>
          <p:nvPr/>
        </p:nvSpPr>
        <p:spPr>
          <a:xfrm>
            <a:off x="128983" y="3319975"/>
            <a:ext cx="231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695" name="Google Shape;695;p17"/>
          <p:cNvSpPr txBox="1"/>
          <p:nvPr/>
        </p:nvSpPr>
        <p:spPr>
          <a:xfrm>
            <a:off x="-10" y="5169675"/>
            <a:ext cx="1773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sp>
        <p:nvSpPr>
          <p:cNvPr id="696" name="Google Shape;696;p17"/>
          <p:cNvSpPr txBox="1"/>
          <p:nvPr/>
        </p:nvSpPr>
        <p:spPr>
          <a:xfrm>
            <a:off x="47023" y="2219725"/>
            <a:ext cx="1984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97" name="Google Shape;697;p17"/>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2"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3" name="Rectangle 22"/>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4" name="Rectangle 23"/>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8"/>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1900" dirty="0"/>
              <a:t>Reference:</a:t>
            </a:r>
            <a:endParaRPr dirty="0"/>
          </a:p>
        </p:txBody>
      </p:sp>
      <p:sp>
        <p:nvSpPr>
          <p:cNvPr id="703" name="Google Shape;703;p1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704" name="Google Shape;704;p18"/>
          <p:cNvSpPr/>
          <p:nvPr/>
        </p:nvSpPr>
        <p:spPr>
          <a:xfrm>
            <a:off x="524933" y="1137047"/>
            <a:ext cx="6096000" cy="3036709"/>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600" dirty="0">
                <a:solidFill>
                  <a:schemeClr val="dk1"/>
                </a:solidFill>
                <a:latin typeface="Arial"/>
                <a:ea typeface="Arial"/>
                <a:cs typeface="Arial"/>
                <a:sym typeface="Arial"/>
              </a:rPr>
              <a:t>CTCAE v5</a:t>
            </a:r>
            <a:endParaRPr sz="1500" dirty="0">
              <a:solidFill>
                <a:schemeClr val="dk1"/>
              </a:solidFill>
              <a:latin typeface="Arial"/>
              <a:ea typeface="Arial"/>
              <a:cs typeface="Arial"/>
              <a:sym typeface="Arial"/>
            </a:endParaRPr>
          </a:p>
          <a:p>
            <a:pPr marL="0" marR="0" lvl="0" indent="0" algn="l" rtl="0">
              <a:spcBef>
                <a:spcPts val="750"/>
              </a:spcBef>
              <a:spcAft>
                <a:spcPts val="0"/>
              </a:spcAft>
              <a:buNone/>
            </a:pPr>
            <a:r>
              <a:rPr lang="en-US" sz="1500" dirty="0" smtClean="0">
                <a:solidFill>
                  <a:schemeClr val="dk1"/>
                </a:solidFill>
                <a:latin typeface="Arial"/>
                <a:ea typeface="Arial"/>
                <a:cs typeface="Arial"/>
                <a:sym typeface="Arial"/>
              </a:rPr>
              <a:t>TECENTRIQ</a:t>
            </a:r>
            <a:r>
              <a:rPr lang="cs-CZ" sz="1500" dirty="0" smtClean="0">
                <a:solidFill>
                  <a:schemeClr val="dk1"/>
                </a:solidFill>
                <a:latin typeface="Arial"/>
                <a:ea typeface="Arial"/>
                <a:cs typeface="Arial"/>
                <a:sym typeface="Arial"/>
              </a:rPr>
              <a:t> Souhrn Údajů o přípravku, revize </a:t>
            </a:r>
            <a:r>
              <a:rPr lang="cs-CZ" sz="1500" dirty="0" smtClean="0">
                <a:solidFill>
                  <a:schemeClr val="dk1"/>
                </a:solidFill>
                <a:latin typeface="Arial"/>
                <a:ea typeface="Arial"/>
                <a:cs typeface="Arial"/>
                <a:sym typeface="Arial"/>
              </a:rPr>
              <a:t>25.4.2022</a:t>
            </a:r>
            <a:endParaRPr dirty="0"/>
          </a:p>
          <a:p>
            <a:pPr marL="0" marR="0" lvl="0" indent="0" algn="l" rtl="0">
              <a:spcBef>
                <a:spcPts val="750"/>
              </a:spcBef>
              <a:spcAft>
                <a:spcPts val="0"/>
              </a:spcAft>
              <a:buNone/>
            </a:pPr>
            <a:r>
              <a:rPr lang="en-US" sz="1500" dirty="0" err="1" smtClean="0">
                <a:solidFill>
                  <a:schemeClr val="dk1"/>
                </a:solidFill>
                <a:latin typeface="Arial"/>
                <a:ea typeface="Arial"/>
                <a:cs typeface="Arial"/>
                <a:sym typeface="Arial"/>
              </a:rPr>
              <a:t>Champiat</a:t>
            </a:r>
            <a:r>
              <a:rPr lang="en-US" sz="1500" dirty="0" smtClean="0">
                <a:solidFill>
                  <a:schemeClr val="dk1"/>
                </a:solidFill>
                <a:latin typeface="Arial"/>
                <a:ea typeface="Arial"/>
                <a:cs typeface="Arial"/>
                <a:sym typeface="Arial"/>
              </a:rPr>
              <a:t> </a:t>
            </a:r>
            <a:r>
              <a:rPr lang="en-US" sz="1500" dirty="0">
                <a:solidFill>
                  <a:schemeClr val="dk1"/>
                </a:solidFill>
                <a:latin typeface="Arial"/>
                <a:ea typeface="Arial"/>
                <a:cs typeface="Arial"/>
                <a:sym typeface="Arial"/>
              </a:rPr>
              <a:t>et al. Ann </a:t>
            </a:r>
            <a:r>
              <a:rPr lang="en-US" sz="1500" dirty="0" err="1">
                <a:solidFill>
                  <a:schemeClr val="dk1"/>
                </a:solidFill>
                <a:latin typeface="Arial"/>
                <a:ea typeface="Arial"/>
                <a:cs typeface="Arial"/>
                <a:sym typeface="Arial"/>
              </a:rPr>
              <a:t>Oncol</a:t>
            </a:r>
            <a:r>
              <a:rPr lang="en-US" sz="1500" dirty="0">
                <a:solidFill>
                  <a:schemeClr val="dk1"/>
                </a:solidFill>
                <a:latin typeface="Arial"/>
                <a:ea typeface="Arial"/>
                <a:cs typeface="Arial"/>
                <a:sym typeface="Arial"/>
              </a:rPr>
              <a:t> 2016; 27: 559-574</a:t>
            </a:r>
            <a:endParaRPr dirty="0"/>
          </a:p>
          <a:p>
            <a:pPr marL="0" marR="0" lvl="0" indent="0" algn="l" rtl="0">
              <a:spcBef>
                <a:spcPts val="750"/>
              </a:spcBef>
              <a:spcAft>
                <a:spcPts val="0"/>
              </a:spcAft>
              <a:buNone/>
            </a:pPr>
            <a:r>
              <a:rPr lang="en-US" sz="1500" dirty="0" err="1">
                <a:solidFill>
                  <a:schemeClr val="dk1"/>
                </a:solidFill>
                <a:latin typeface="Arial"/>
                <a:ea typeface="Arial"/>
                <a:cs typeface="Arial"/>
                <a:sym typeface="Arial"/>
              </a:rPr>
              <a:t>Haanen</a:t>
            </a:r>
            <a:r>
              <a:rPr lang="en-US" sz="1500" dirty="0">
                <a:solidFill>
                  <a:schemeClr val="dk1"/>
                </a:solidFill>
                <a:latin typeface="Arial"/>
                <a:ea typeface="Arial"/>
                <a:cs typeface="Arial"/>
                <a:sym typeface="Arial"/>
              </a:rPr>
              <a:t> et al. Ann </a:t>
            </a:r>
            <a:r>
              <a:rPr lang="en-US" sz="1500" dirty="0" err="1">
                <a:solidFill>
                  <a:schemeClr val="dk1"/>
                </a:solidFill>
                <a:latin typeface="Arial"/>
                <a:ea typeface="Arial"/>
                <a:cs typeface="Arial"/>
                <a:sym typeface="Arial"/>
              </a:rPr>
              <a:t>Oncol</a:t>
            </a:r>
            <a:r>
              <a:rPr lang="en-US" sz="1500" dirty="0">
                <a:solidFill>
                  <a:schemeClr val="dk1"/>
                </a:solidFill>
                <a:latin typeface="Arial"/>
                <a:ea typeface="Arial"/>
                <a:cs typeface="Arial"/>
                <a:sym typeface="Arial"/>
              </a:rPr>
              <a:t> 2017; 28: 119-142</a:t>
            </a:r>
            <a:endParaRPr dirty="0"/>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p:txBody>
      </p:sp>
      <p:sp>
        <p:nvSpPr>
          <p:cNvPr id="705" name="Google Shape;705;p1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7" name="Rectangle 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8"/>
          <p:cNvSpPr txBox="1">
            <a:spLocks noGrp="1"/>
          </p:cNvSpPr>
          <p:nvPr>
            <p:ph type="title"/>
          </p:nvPr>
        </p:nvSpPr>
        <p:spPr>
          <a:xfrm>
            <a:off x="404097" y="56318"/>
            <a:ext cx="10704649" cy="5741884"/>
          </a:xfrm>
          <a:prstGeom prst="rect">
            <a:avLst/>
          </a:prstGeom>
          <a:noFill/>
          <a:ln>
            <a:noFill/>
          </a:ln>
        </p:spPr>
        <p:txBody>
          <a:bodyPr spcFirstLastPara="1" wrap="square" lIns="0" tIns="0" rIns="0" bIns="0" anchor="t" anchorCtr="0">
            <a:noAutofit/>
          </a:bodyPr>
          <a:lstStyle/>
          <a:p>
            <a:r>
              <a:rPr lang="cs-CZ" sz="800" dirty="0">
                <a:latin typeface="Imago Book"/>
              </a:rPr>
              <a:t>Zkrácená informace o </a:t>
            </a:r>
            <a:r>
              <a:rPr lang="cs-CZ" sz="800">
                <a:latin typeface="Imago Book"/>
              </a:rPr>
              <a:t>přípravku </a:t>
            </a:r>
            <a:r>
              <a:rPr lang="cs-CZ" sz="800" smtClean="0">
                <a:latin typeface="Imago Book"/>
              </a:rPr>
              <a:t>:TECENTRIQ </a:t>
            </a:r>
            <a:r>
              <a:rPr lang="cs-CZ" sz="800" dirty="0">
                <a:latin typeface="Imago Book"/>
              </a:rPr>
              <a:t>840 mg a 1200 mg koncentrát pro infuzní roztok. Účinná látka: </a:t>
            </a:r>
            <a:r>
              <a:rPr lang="cs-CZ" sz="800" dirty="0" err="1">
                <a:latin typeface="Imago Book"/>
              </a:rPr>
              <a:t>atezolizumabum</a:t>
            </a:r>
            <a:r>
              <a:rPr lang="cs-CZ" sz="800" dirty="0">
                <a:latin typeface="Imago Book"/>
              </a:rPr>
              <a:t>. Indikace: </a:t>
            </a:r>
            <a:r>
              <a:rPr lang="cs-CZ" sz="800" u="sng" dirty="0" err="1">
                <a:latin typeface="Imago Book"/>
              </a:rPr>
              <a:t>Uroteliální</a:t>
            </a:r>
            <a:r>
              <a:rPr lang="cs-CZ" sz="800" u="sng" dirty="0">
                <a:latin typeface="Imago Book"/>
              </a:rPr>
              <a:t> karcinom</a:t>
            </a:r>
            <a:r>
              <a:rPr lang="cs-CZ" sz="800" dirty="0">
                <a:latin typeface="Imago Book"/>
              </a:rPr>
              <a:t>: Přípravek </a:t>
            </a:r>
            <a:r>
              <a:rPr lang="cs-CZ" sz="800" dirty="0" err="1">
                <a:latin typeface="Imago Book"/>
              </a:rPr>
              <a:t>Tecentriq</a:t>
            </a:r>
            <a:r>
              <a:rPr lang="cs-CZ" sz="800" dirty="0">
                <a:latin typeface="Imago Book"/>
              </a:rPr>
              <a:t> je jako </a:t>
            </a:r>
            <a:r>
              <a:rPr lang="cs-CZ" sz="800" dirty="0" err="1">
                <a:latin typeface="Imago Book"/>
              </a:rPr>
              <a:t>monoterapie</a:t>
            </a:r>
            <a:r>
              <a:rPr lang="cs-CZ" sz="800" dirty="0">
                <a:latin typeface="Imago Book"/>
              </a:rPr>
              <a:t> indikován k léčbě dospělých pacientů s lokálně pokročilým nebo metastazujícím </a:t>
            </a:r>
            <a:r>
              <a:rPr lang="cs-CZ" sz="800" dirty="0" err="1">
                <a:latin typeface="Imago Book"/>
              </a:rPr>
              <a:t>uroteliálním</a:t>
            </a:r>
            <a:r>
              <a:rPr lang="cs-CZ" sz="800" dirty="0">
                <a:latin typeface="Imago Book"/>
              </a:rPr>
              <a:t> karcinomem (UK) po předchozí chemoterapii obsahující platinu, nebo  u pacientů, kteří jsou považováni za nezpůsobilé k léčbě </a:t>
            </a:r>
            <a:r>
              <a:rPr lang="cs-CZ" sz="800" dirty="0" err="1">
                <a:latin typeface="Imago Book"/>
              </a:rPr>
              <a:t>cisplatinou</a:t>
            </a:r>
            <a:r>
              <a:rPr lang="cs-CZ" sz="800" dirty="0">
                <a:latin typeface="Imago Book"/>
              </a:rPr>
              <a:t> a jejichž nádory mají expresi PD-L1 ≥ 5 %. </a:t>
            </a:r>
            <a:r>
              <a:rPr lang="cs-CZ" sz="800" u="sng" dirty="0">
                <a:latin typeface="Imago Book"/>
              </a:rPr>
              <a:t>Nemalobuněčný karcinom plic:</a:t>
            </a:r>
            <a:r>
              <a:rPr lang="cs-CZ" sz="800" dirty="0">
                <a:latin typeface="Imago Book"/>
              </a:rPr>
              <a:t> 1) Přípravek </a:t>
            </a:r>
            <a:r>
              <a:rPr lang="cs-CZ" sz="800" dirty="0" err="1">
                <a:latin typeface="Imago Book"/>
              </a:rPr>
              <a:t>Tecentriq</a:t>
            </a:r>
            <a:r>
              <a:rPr lang="cs-CZ" sz="800" dirty="0">
                <a:latin typeface="Imago Book"/>
              </a:rPr>
              <a:t> je jako </a:t>
            </a:r>
            <a:r>
              <a:rPr lang="cs-CZ" sz="800" dirty="0" err="1">
                <a:latin typeface="Imago Book"/>
              </a:rPr>
              <a:t>monoterapie</a:t>
            </a:r>
            <a:r>
              <a:rPr lang="cs-CZ" sz="800" dirty="0">
                <a:latin typeface="Imago Book"/>
              </a:rPr>
              <a:t> indikován k léčbě dospělých pacientů s lokálně pokročilým nebo metastazujícím NSCLC po předchozí chemoterapii. Pacientům s NSCLC s aktivačními mutacemi EGFR nebo přestavbami ALK má být také podávána cílená léčba před podáním </a:t>
            </a:r>
            <a:r>
              <a:rPr lang="cs-CZ" sz="800" dirty="0" err="1">
                <a:latin typeface="Imago Book"/>
              </a:rPr>
              <a:t>atezolizumabu</a:t>
            </a:r>
            <a:r>
              <a:rPr lang="cs-CZ" sz="800" dirty="0">
                <a:latin typeface="Imago Book"/>
              </a:rPr>
              <a:t>. 2) Přípravek </a:t>
            </a:r>
            <a:r>
              <a:rPr lang="cs-CZ" sz="800" dirty="0" err="1">
                <a:latin typeface="Imago Book"/>
              </a:rPr>
              <a:t>Tecentriq</a:t>
            </a:r>
            <a:r>
              <a:rPr lang="cs-CZ" sz="800" dirty="0">
                <a:latin typeface="Imago Book"/>
              </a:rPr>
              <a:t> je v kombinaci s </a:t>
            </a:r>
            <a:r>
              <a:rPr lang="cs-CZ" sz="800" dirty="0" err="1">
                <a:latin typeface="Imago Book"/>
              </a:rPr>
              <a:t>bevacizumabem</a:t>
            </a:r>
            <a:r>
              <a:rPr lang="cs-CZ" sz="800" dirty="0">
                <a:latin typeface="Imago Book"/>
              </a:rPr>
              <a:t>, </a:t>
            </a:r>
            <a:r>
              <a:rPr lang="cs-CZ" sz="800" dirty="0" err="1">
                <a:latin typeface="Imago Book"/>
              </a:rPr>
              <a:t>paklitaxelem</a:t>
            </a:r>
            <a:r>
              <a:rPr lang="cs-CZ" sz="800" dirty="0">
                <a:latin typeface="Imago Book"/>
              </a:rPr>
              <a:t> a </a:t>
            </a:r>
            <a:r>
              <a:rPr lang="cs-CZ" sz="800" dirty="0" err="1">
                <a:latin typeface="Imago Book"/>
              </a:rPr>
              <a:t>karboplatinou</a:t>
            </a:r>
            <a:r>
              <a:rPr lang="cs-CZ" sz="800" dirty="0">
                <a:latin typeface="Imago Book"/>
              </a:rPr>
              <a:t> indikován k první linii léčby dospělých pacientů s metastazujícím </a:t>
            </a:r>
            <a:r>
              <a:rPr lang="cs-CZ" sz="800" dirty="0" err="1">
                <a:latin typeface="Imago Book"/>
              </a:rPr>
              <a:t>neskvamózním</a:t>
            </a:r>
            <a:r>
              <a:rPr lang="cs-CZ" sz="800" dirty="0">
                <a:latin typeface="Imago Book"/>
              </a:rPr>
              <a:t> NSCLC. U pacientů s aktivačními mutacemi EGFR nebo přestavbami ALK je přípravek </a:t>
            </a:r>
            <a:r>
              <a:rPr lang="cs-CZ" sz="800" dirty="0" err="1">
                <a:latin typeface="Imago Book"/>
              </a:rPr>
              <a:t>Tecentriq</a:t>
            </a:r>
            <a:r>
              <a:rPr lang="cs-CZ" sz="800" dirty="0">
                <a:latin typeface="Imago Book"/>
              </a:rPr>
              <a:t> v kombinaci s </a:t>
            </a:r>
            <a:r>
              <a:rPr lang="cs-CZ" sz="800" dirty="0" err="1">
                <a:latin typeface="Imago Book"/>
              </a:rPr>
              <a:t>bevacizumabem</a:t>
            </a:r>
            <a:r>
              <a:rPr lang="cs-CZ" sz="800" dirty="0">
                <a:latin typeface="Imago Book"/>
              </a:rPr>
              <a:t>, </a:t>
            </a:r>
            <a:r>
              <a:rPr lang="cs-CZ" sz="800" dirty="0" err="1">
                <a:latin typeface="Imago Book"/>
              </a:rPr>
              <a:t>paklitaxelem</a:t>
            </a:r>
            <a:r>
              <a:rPr lang="cs-CZ" sz="800" dirty="0">
                <a:latin typeface="Imago Book"/>
              </a:rPr>
              <a:t> a </a:t>
            </a:r>
            <a:r>
              <a:rPr lang="cs-CZ" sz="800" dirty="0" err="1">
                <a:latin typeface="Imago Book"/>
              </a:rPr>
              <a:t>karboplatinou</a:t>
            </a:r>
            <a:r>
              <a:rPr lang="cs-CZ" sz="800" dirty="0">
                <a:latin typeface="Imago Book"/>
              </a:rPr>
              <a:t> indikován až po selhání vhodných možností cílené léčby. 3)</a:t>
            </a:r>
            <a:r>
              <a:rPr lang="cs-CZ" sz="800" u="sng" dirty="0">
                <a:latin typeface="Imago Book"/>
              </a:rPr>
              <a:t> </a:t>
            </a:r>
            <a:r>
              <a:rPr lang="cs-CZ" sz="800" dirty="0">
                <a:latin typeface="Imago Book"/>
              </a:rPr>
              <a:t>Přípravek </a:t>
            </a:r>
            <a:r>
              <a:rPr lang="cs-CZ" sz="800" dirty="0" err="1">
                <a:latin typeface="Imago Book"/>
              </a:rPr>
              <a:t>Tecentriq</a:t>
            </a:r>
            <a:r>
              <a:rPr lang="cs-CZ" sz="800" dirty="0">
                <a:latin typeface="Imago Book"/>
              </a:rPr>
              <a:t> je v kombinaci s </a:t>
            </a:r>
            <a:r>
              <a:rPr lang="cs-CZ" sz="800" dirty="0" err="1">
                <a:latin typeface="Imago Book"/>
              </a:rPr>
              <a:t>nab-paklitaxelem</a:t>
            </a:r>
            <a:r>
              <a:rPr lang="cs-CZ" sz="800" dirty="0">
                <a:latin typeface="Imago Book"/>
              </a:rPr>
              <a:t> a </a:t>
            </a:r>
            <a:r>
              <a:rPr lang="cs-CZ" sz="800" dirty="0" err="1">
                <a:latin typeface="Imago Book"/>
              </a:rPr>
              <a:t>karboplatinou</a:t>
            </a:r>
            <a:r>
              <a:rPr lang="cs-CZ" sz="800" dirty="0">
                <a:latin typeface="Imago Book"/>
              </a:rPr>
              <a:t> indikován k první linii léčby dospělých pacientů s metastazujícím </a:t>
            </a:r>
            <a:r>
              <a:rPr lang="cs-CZ" sz="800" dirty="0" err="1">
                <a:latin typeface="Imago Book"/>
              </a:rPr>
              <a:t>neskvamózním</a:t>
            </a:r>
            <a:r>
              <a:rPr lang="cs-CZ" sz="800" dirty="0">
                <a:latin typeface="Imago Book"/>
              </a:rPr>
              <a:t> NSCLC bez aktivačních mutací EGFR nebo bez přestavby ALK. 4) Přípravek </a:t>
            </a:r>
            <a:r>
              <a:rPr lang="cs-CZ" sz="800" dirty="0" err="1">
                <a:latin typeface="Imago Book"/>
              </a:rPr>
              <a:t>Tecentriq</a:t>
            </a:r>
            <a:r>
              <a:rPr lang="cs-CZ" sz="800" dirty="0">
                <a:latin typeface="Imago Book"/>
              </a:rPr>
              <a:t> je jako </a:t>
            </a:r>
            <a:r>
              <a:rPr lang="cs-CZ" sz="800" dirty="0" err="1">
                <a:latin typeface="Imago Book"/>
              </a:rPr>
              <a:t>monoterapie</a:t>
            </a:r>
            <a:r>
              <a:rPr lang="cs-CZ" sz="800" dirty="0">
                <a:latin typeface="Imago Book"/>
              </a:rPr>
              <a:t> indikován k první linii léčby dospělých pacientů s metastazujícím nemalobuněčným karcinomem plic (NSCLC), kteří mají nádory s expresí PD-L1 na ≥ 50 % nádorových buňkách (TC) nebo ≥ 10 % na tumor infiltrujících imunitních buňkách (IC) a kteří nemají NSCLC s mutacemi EGFR nebo přestavbami ALK. </a:t>
            </a:r>
            <a:r>
              <a:rPr lang="cs-CZ" sz="800" u="sng" dirty="0">
                <a:latin typeface="Imago Book"/>
              </a:rPr>
              <a:t>Malobuněčný karcinom plic: </a:t>
            </a:r>
            <a:r>
              <a:rPr lang="cs-CZ" sz="800" dirty="0">
                <a:latin typeface="Imago Book"/>
              </a:rPr>
              <a:t>Přípravek </a:t>
            </a:r>
            <a:r>
              <a:rPr lang="cs-CZ" sz="800" dirty="0" err="1">
                <a:latin typeface="Imago Book"/>
              </a:rPr>
              <a:t>Tecentriq</a:t>
            </a:r>
            <a:r>
              <a:rPr lang="cs-CZ" sz="800" dirty="0">
                <a:latin typeface="Imago Book"/>
              </a:rPr>
              <a:t> je v kombinaci s </a:t>
            </a:r>
            <a:r>
              <a:rPr lang="cs-CZ" sz="800" dirty="0" err="1">
                <a:latin typeface="Imago Book"/>
              </a:rPr>
              <a:t>karboplatinou</a:t>
            </a:r>
            <a:r>
              <a:rPr lang="cs-CZ" sz="800" dirty="0">
                <a:latin typeface="Imago Book"/>
              </a:rPr>
              <a:t> a </a:t>
            </a:r>
            <a:r>
              <a:rPr lang="cs-CZ" sz="800" dirty="0" err="1">
                <a:latin typeface="Imago Book"/>
              </a:rPr>
              <a:t>etoposidem</a:t>
            </a:r>
            <a:r>
              <a:rPr lang="cs-CZ" sz="800" dirty="0">
                <a:latin typeface="Imago Book"/>
              </a:rPr>
              <a:t> indikován k první linii léčby dospělých pacientů s extenzivním stádiem malobuněčného karcinomu plic. </a:t>
            </a:r>
            <a:r>
              <a:rPr lang="cs-CZ" sz="800" u="sng" dirty="0">
                <a:latin typeface="Imago Book"/>
              </a:rPr>
              <a:t>Triple negativní karcinom prsu: </a:t>
            </a:r>
            <a:r>
              <a:rPr lang="cs-CZ" sz="800" dirty="0">
                <a:latin typeface="Imago Book"/>
              </a:rPr>
              <a:t>Přípravek </a:t>
            </a:r>
            <a:r>
              <a:rPr lang="cs-CZ" sz="800" dirty="0" err="1">
                <a:latin typeface="Imago Book"/>
              </a:rPr>
              <a:t>Tecentriq</a:t>
            </a:r>
            <a:r>
              <a:rPr lang="cs-CZ" sz="800" dirty="0">
                <a:latin typeface="Imago Book"/>
              </a:rPr>
              <a:t> je v kombinaci s </a:t>
            </a:r>
            <a:r>
              <a:rPr lang="cs-CZ" sz="800" dirty="0" err="1">
                <a:latin typeface="Imago Book"/>
              </a:rPr>
              <a:t>nab-paklitaxelem</a:t>
            </a:r>
            <a:r>
              <a:rPr lang="cs-CZ" sz="800" dirty="0">
                <a:latin typeface="Imago Book"/>
              </a:rPr>
              <a:t> indikován k léčbě dospělých pacientů s </a:t>
            </a:r>
            <a:r>
              <a:rPr lang="cs-CZ" sz="800" dirty="0" err="1">
                <a:latin typeface="Imago Book"/>
              </a:rPr>
              <a:t>neresekovatelným</a:t>
            </a:r>
            <a:r>
              <a:rPr lang="cs-CZ" sz="800" dirty="0">
                <a:latin typeface="Imago Book"/>
              </a:rPr>
              <a:t> lokálně pokročilým nebo metastazujícím triple negativním karcinomem prsu (TNBC), jejichž nádory mají expresi PD-L1 ≥ 1 % a kteří nebyli léčeni chemoterapií pro metastazující onemocnění. </a:t>
            </a:r>
            <a:r>
              <a:rPr lang="cs-CZ" sz="800" u="sng" dirty="0">
                <a:latin typeface="Imago Book"/>
              </a:rPr>
              <a:t>Hepatocelulární karcinom: </a:t>
            </a:r>
            <a:r>
              <a:rPr lang="cs-CZ" sz="800" dirty="0">
                <a:latin typeface="Imago Book"/>
              </a:rPr>
              <a:t>Přípravek </a:t>
            </a:r>
            <a:r>
              <a:rPr lang="cs-CZ" sz="800" dirty="0" err="1">
                <a:latin typeface="Imago Book"/>
              </a:rPr>
              <a:t>Tecentriq</a:t>
            </a:r>
            <a:r>
              <a:rPr lang="cs-CZ" sz="800" dirty="0">
                <a:latin typeface="Imago Book"/>
              </a:rPr>
              <a:t> je v kombinaci s </a:t>
            </a:r>
            <a:r>
              <a:rPr lang="cs-CZ" sz="800" dirty="0" err="1">
                <a:latin typeface="Imago Book"/>
              </a:rPr>
              <a:t>bevacizumabem</a:t>
            </a:r>
            <a:r>
              <a:rPr lang="cs-CZ" sz="800" dirty="0">
                <a:latin typeface="Imago Book"/>
              </a:rPr>
              <a:t> indikován k léčbě dospělých pacientů s pokročilým nebo </a:t>
            </a:r>
            <a:r>
              <a:rPr lang="cs-CZ" sz="800" dirty="0" err="1">
                <a:latin typeface="Imago Book"/>
              </a:rPr>
              <a:t>neresekovatelným</a:t>
            </a:r>
            <a:r>
              <a:rPr lang="cs-CZ" sz="800" dirty="0">
                <a:latin typeface="Imago Book"/>
              </a:rPr>
              <a:t> hepatocelulárním karcinomem (HCC), kteří dosud neužívali systémovou léčbu. Dávkování: doporučená dávka přípravku </a:t>
            </a:r>
            <a:r>
              <a:rPr lang="cs-CZ" sz="800" dirty="0" err="1">
                <a:latin typeface="Imago Book"/>
              </a:rPr>
              <a:t>Tecentriq</a:t>
            </a:r>
            <a:r>
              <a:rPr lang="cs-CZ" sz="800" dirty="0">
                <a:latin typeface="Imago Book"/>
              </a:rPr>
              <a:t> je buď 840 mg podávaná intravenózně každé dva týdny, nebo 1 200 mg podávaná intravenózně každé tři týdny nebo 1 680 mg podávaná intravenózně každé čtyři týdny (blíže viz příslušný Souhrn údajů o přípravku - SPC). Při podávání přípravku </a:t>
            </a:r>
            <a:r>
              <a:rPr lang="cs-CZ" sz="800" dirty="0" err="1">
                <a:latin typeface="Imago Book"/>
              </a:rPr>
              <a:t>Tecentriq</a:t>
            </a:r>
            <a:r>
              <a:rPr lang="cs-CZ" sz="800" dirty="0">
                <a:latin typeface="Imago Book"/>
              </a:rPr>
              <a:t> v kombinované terapii viz také úplné informace pro předepisování kombinované terapie.  Způsob podání: Přípravek </a:t>
            </a:r>
            <a:r>
              <a:rPr lang="cs-CZ" sz="800" dirty="0" err="1">
                <a:latin typeface="Imago Book"/>
              </a:rPr>
              <a:t>Tecentriq</a:t>
            </a:r>
            <a:r>
              <a:rPr lang="cs-CZ" sz="800" dirty="0">
                <a:latin typeface="Imago Book"/>
              </a:rPr>
              <a:t> je pro intravenózní podání. Infuze nesmí být podávány jako intravenózní injekce nebo bolus. Úvodní dávka musí být podávána po dobu 60 minut. Pokud je první infuze dobře snášena, mohou být následující infuze podávány po dobu 30 minut. Doporučuje se, aby pacienti byli léčeni přípravkem </a:t>
            </a:r>
            <a:r>
              <a:rPr lang="cs-CZ" sz="800" dirty="0" err="1">
                <a:latin typeface="Imago Book"/>
              </a:rPr>
              <a:t>Tecentriq</a:t>
            </a:r>
            <a:r>
              <a:rPr lang="cs-CZ" sz="800" dirty="0">
                <a:latin typeface="Imago Book"/>
              </a:rPr>
              <a:t>, dokud nedojde ke ztrátě klinického přínosu, k progresi onemocnění nebo k nezvládnutelné toxicitě (blíže viz příslušný Souhrn údajů o přípravku - SPC). Snižování dávky </a:t>
            </a:r>
            <a:r>
              <a:rPr lang="cs-CZ" sz="800" dirty="0" err="1">
                <a:latin typeface="Imago Book"/>
              </a:rPr>
              <a:t>atezolizumabu</a:t>
            </a:r>
            <a:r>
              <a:rPr lang="cs-CZ" sz="800" dirty="0">
                <a:latin typeface="Imago Book"/>
              </a:rPr>
              <a:t> se nedoporučuje. Doporučení pro úpravy dávkování u konkrétních nežádoucích účinků naleznete v SPC. Pacienti léčení přípravkem </a:t>
            </a:r>
            <a:r>
              <a:rPr lang="cs-CZ" sz="800" dirty="0" err="1">
                <a:latin typeface="Imago Book"/>
              </a:rPr>
              <a:t>Tecentriq</a:t>
            </a:r>
            <a:r>
              <a:rPr lang="cs-CZ" sz="800" dirty="0">
                <a:latin typeface="Imago Book"/>
              </a:rPr>
              <a:t> v </a:t>
            </a:r>
            <a:r>
              <a:rPr lang="cs-CZ" sz="800" dirty="0" err="1">
                <a:latin typeface="Imago Book"/>
              </a:rPr>
              <a:t>monoterapii</a:t>
            </a:r>
            <a:r>
              <a:rPr lang="cs-CZ" sz="800" dirty="0">
                <a:latin typeface="Imago Book"/>
              </a:rPr>
              <a:t> v první linii UK a první linii </a:t>
            </a:r>
            <a:r>
              <a:rPr lang="cs-CZ" sz="800" dirty="0" err="1">
                <a:latin typeface="Imago Book"/>
              </a:rPr>
              <a:t>NSCLC,a</a:t>
            </a:r>
            <a:r>
              <a:rPr lang="cs-CZ" sz="800" dirty="0">
                <a:latin typeface="Imago Book"/>
              </a:rPr>
              <a:t> pacienti léčení přípravkem </a:t>
            </a:r>
            <a:r>
              <a:rPr lang="cs-CZ" sz="800" dirty="0" err="1">
                <a:latin typeface="Imago Book"/>
              </a:rPr>
              <a:t>Tecentriq</a:t>
            </a:r>
            <a:r>
              <a:rPr lang="cs-CZ" sz="800" dirty="0">
                <a:latin typeface="Imago Book"/>
              </a:rPr>
              <a:t> v kombinované terapii s dříve neléčeným TNBC mají být k léčbě vybíráni na základě potvrzené exprese PD-L1 validovaným testem. Kontraindikace: Hypersenzitivita na </a:t>
            </a:r>
            <a:r>
              <a:rPr lang="cs-CZ" sz="800" dirty="0" err="1">
                <a:latin typeface="Imago Book"/>
              </a:rPr>
              <a:t>atezolizumab</a:t>
            </a:r>
            <a:r>
              <a:rPr lang="cs-CZ" sz="800" dirty="0">
                <a:latin typeface="Imago Book"/>
              </a:rPr>
              <a:t> nebo na kteroukoli pomocnou látku. Upozornění: Z důvodu snadnější zpětné zjistitelnosti biologických léčivých přípravků má být obchodní název a číslo šarže podávaného přípravku zřetelně zaznamenány v pacientově dokumentaci. Byly pozorovány imunitně podmíněné nežádoucí účinky postihující více než jeden tělesný systém. Většina imunitně podmíněných nežádoucích účinků vyskytujících se v průběhu léčby </a:t>
            </a:r>
            <a:r>
              <a:rPr lang="cs-CZ" sz="800" dirty="0" err="1">
                <a:latin typeface="Imago Book"/>
              </a:rPr>
              <a:t>atezolizumabem</a:t>
            </a:r>
            <a:r>
              <a:rPr lang="cs-CZ" sz="800" dirty="0">
                <a:latin typeface="Imago Book"/>
              </a:rPr>
              <a:t> byla reverzibilních při přerušení podávání </a:t>
            </a:r>
            <a:r>
              <a:rPr lang="cs-CZ" sz="800" dirty="0" err="1">
                <a:latin typeface="Imago Book"/>
              </a:rPr>
              <a:t>atezolizumabu</a:t>
            </a:r>
            <a:r>
              <a:rPr lang="cs-CZ" sz="800" dirty="0">
                <a:latin typeface="Imago Book"/>
              </a:rPr>
              <a:t> a zahájení léčby kortikosteroidy a/nebo podpůrné péče. Při podezření na imunitně podmíněné nežádoucí účinky musí být provedeno důkladné posouzení za účelem potvrzení etiologie a vyloučení jiných příčin. Podle závažnosti nežádoucího účinku je třeba ukončit podávání </a:t>
            </a:r>
            <a:r>
              <a:rPr lang="cs-CZ" sz="800" dirty="0" err="1">
                <a:latin typeface="Imago Book"/>
              </a:rPr>
              <a:t>atezolizumabu</a:t>
            </a:r>
            <a:r>
              <a:rPr lang="cs-CZ" sz="800" dirty="0">
                <a:latin typeface="Imago Book"/>
              </a:rPr>
              <a:t> a zahájit léčbu kortikosteroidy. Podrobné informace týkající se jednotlivých imunitně podmíněných nežádoucích reakcí a doporučení pro léčbu naleznete v SPC. Všichni lékaři, kteří předepisují přípravek </a:t>
            </a:r>
            <a:r>
              <a:rPr lang="cs-CZ" sz="800" dirty="0" err="1">
                <a:latin typeface="Imago Book"/>
              </a:rPr>
              <a:t>Tecentriq</a:t>
            </a:r>
            <a:r>
              <a:rPr lang="cs-CZ" sz="800" dirty="0">
                <a:latin typeface="Imago Book"/>
              </a:rPr>
              <a:t>, musejí dobře znát Pokyny a informace pro lékaře týkající se léčby. Předepisující lékař musí s pacientem probrat rizika léčby přípravkem </a:t>
            </a:r>
            <a:r>
              <a:rPr lang="cs-CZ" sz="800" dirty="0" err="1">
                <a:latin typeface="Imago Book"/>
              </a:rPr>
              <a:t>Tecentriq</a:t>
            </a:r>
            <a:r>
              <a:rPr lang="cs-CZ" sz="800" dirty="0">
                <a:latin typeface="Imago Book"/>
              </a:rPr>
              <a:t>. Pacient dostane kartu pacienta a bude poučen, aby ji nosil stále u sebe. </a:t>
            </a:r>
            <a:r>
              <a:rPr lang="cs-CZ" sz="800" u="sng" dirty="0">
                <a:latin typeface="Imago Book"/>
              </a:rPr>
              <a:t>Opatření specifická pro použití </a:t>
            </a:r>
            <a:r>
              <a:rPr lang="cs-CZ" sz="800" u="sng" dirty="0" err="1">
                <a:latin typeface="Imago Book"/>
              </a:rPr>
              <a:t>atezolizumabu</a:t>
            </a:r>
            <a:r>
              <a:rPr lang="cs-CZ" sz="800" u="sng" dirty="0">
                <a:latin typeface="Imago Book"/>
              </a:rPr>
              <a:t> v kombinaci s </a:t>
            </a:r>
            <a:r>
              <a:rPr lang="cs-CZ" sz="800" u="sng" dirty="0" err="1">
                <a:latin typeface="Imago Book"/>
              </a:rPr>
              <a:t>bevacizumabem</a:t>
            </a:r>
            <a:r>
              <a:rPr lang="cs-CZ" sz="800" u="sng" dirty="0">
                <a:latin typeface="Imago Book"/>
              </a:rPr>
              <a:t> u hepatocelulárního karcinomu:  </a:t>
            </a:r>
            <a:r>
              <a:rPr lang="cs-CZ" sz="800" dirty="0">
                <a:latin typeface="Imago Book"/>
              </a:rPr>
              <a:t>Pacienti léčení </a:t>
            </a:r>
            <a:r>
              <a:rPr lang="cs-CZ" sz="800" dirty="0" err="1">
                <a:latin typeface="Imago Book"/>
              </a:rPr>
              <a:t>bevacizumabem</a:t>
            </a:r>
            <a:r>
              <a:rPr lang="cs-CZ" sz="800" dirty="0">
                <a:latin typeface="Imago Book"/>
              </a:rPr>
              <a:t> mají zvýšené riziko krvácení a u pacientů s hepatocelulárním karcinomem (HCC) léčených </a:t>
            </a:r>
            <a:r>
              <a:rPr lang="cs-CZ" sz="800" dirty="0" err="1">
                <a:latin typeface="Imago Book"/>
              </a:rPr>
              <a:t>atezolizumabem</a:t>
            </a:r>
            <a:r>
              <a:rPr lang="cs-CZ" sz="800" dirty="0">
                <a:latin typeface="Imago Book"/>
              </a:rPr>
              <a:t> v kombinaci s </a:t>
            </a:r>
            <a:r>
              <a:rPr lang="cs-CZ" sz="800" dirty="0" err="1">
                <a:latin typeface="Imago Book"/>
              </a:rPr>
              <a:t>bevacizumabem</a:t>
            </a:r>
            <a:r>
              <a:rPr lang="cs-CZ" sz="800" dirty="0">
                <a:latin typeface="Imago Book"/>
              </a:rPr>
              <a:t> byly hlášeny případy těžkého gastrointestinálního krvácení včetně fatálních příhod. U pacientů s HCC je před zahájením léčby kombinací </a:t>
            </a:r>
            <a:r>
              <a:rPr lang="cs-CZ" sz="800" dirty="0" err="1">
                <a:latin typeface="Imago Book"/>
              </a:rPr>
              <a:t>atezolizumabu</a:t>
            </a:r>
            <a:r>
              <a:rPr lang="cs-CZ" sz="800" dirty="0">
                <a:latin typeface="Imago Book"/>
              </a:rPr>
              <a:t> s </a:t>
            </a:r>
            <a:r>
              <a:rPr lang="cs-CZ" sz="800" dirty="0" err="1">
                <a:latin typeface="Imago Book"/>
              </a:rPr>
              <a:t>bevacizumabem</a:t>
            </a:r>
            <a:r>
              <a:rPr lang="cs-CZ" sz="800" dirty="0">
                <a:latin typeface="Imago Book"/>
              </a:rPr>
              <a:t> třeba provést </a:t>
            </a:r>
            <a:r>
              <a:rPr lang="cs-CZ" sz="800" dirty="0" err="1">
                <a:latin typeface="Imago Book"/>
              </a:rPr>
              <a:t>screening</a:t>
            </a:r>
            <a:r>
              <a:rPr lang="cs-CZ" sz="800" dirty="0">
                <a:latin typeface="Imago Book"/>
              </a:rPr>
              <a:t> jícnových varixů a jejich následnou léčbu dle klinické praxe. Při léčbě </a:t>
            </a:r>
            <a:r>
              <a:rPr lang="cs-CZ" sz="800" dirty="0" err="1">
                <a:latin typeface="Imago Book"/>
              </a:rPr>
              <a:t>atezolizumabem</a:t>
            </a:r>
            <a:r>
              <a:rPr lang="cs-CZ" sz="800" dirty="0">
                <a:latin typeface="Imago Book"/>
              </a:rPr>
              <a:t> v kombinaci s </a:t>
            </a:r>
            <a:r>
              <a:rPr lang="cs-CZ" sz="800" dirty="0" err="1">
                <a:latin typeface="Imago Book"/>
              </a:rPr>
              <a:t>bevacizumabem</a:t>
            </a:r>
            <a:r>
              <a:rPr lang="cs-CZ" sz="800" dirty="0">
                <a:latin typeface="Imago Book"/>
              </a:rPr>
              <a:t> se může rozvinout diabetes </a:t>
            </a:r>
            <a:r>
              <a:rPr lang="cs-CZ" sz="800" dirty="0" err="1">
                <a:latin typeface="Imago Book"/>
              </a:rPr>
              <a:t>mellitus</a:t>
            </a:r>
            <a:r>
              <a:rPr lang="cs-CZ" sz="800" dirty="0">
                <a:latin typeface="Imago Book"/>
              </a:rPr>
              <a:t>. Je třeba, aby lékaři před léčbou </a:t>
            </a:r>
            <a:r>
              <a:rPr lang="cs-CZ" sz="800" dirty="0" err="1">
                <a:latin typeface="Imago Book"/>
              </a:rPr>
              <a:t>atezolizumabem</a:t>
            </a:r>
            <a:r>
              <a:rPr lang="cs-CZ" sz="800" dirty="0">
                <a:latin typeface="Imago Book"/>
              </a:rPr>
              <a:t> v kombinaci s </a:t>
            </a:r>
            <a:r>
              <a:rPr lang="cs-CZ" sz="800" dirty="0" err="1">
                <a:latin typeface="Imago Book"/>
              </a:rPr>
              <a:t>bevacizumabem</a:t>
            </a:r>
            <a:r>
              <a:rPr lang="cs-CZ" sz="800" dirty="0">
                <a:latin typeface="Imago Book"/>
              </a:rPr>
              <a:t> a pravidelně během této léčby monitorovali glykémii podle klinické indikace. </a:t>
            </a:r>
            <a:r>
              <a:rPr lang="cs-CZ" sz="800" u="sng" dirty="0">
                <a:latin typeface="Imago Book"/>
              </a:rPr>
              <a:t>Použití </a:t>
            </a:r>
            <a:r>
              <a:rPr lang="cs-CZ" sz="800" u="sng" dirty="0" err="1">
                <a:latin typeface="Imago Book"/>
              </a:rPr>
              <a:t>atezolizumabu</a:t>
            </a:r>
            <a:r>
              <a:rPr lang="cs-CZ" sz="800" u="sng" dirty="0">
                <a:latin typeface="Imago Book"/>
              </a:rPr>
              <a:t> v kombinaci s </a:t>
            </a:r>
            <a:r>
              <a:rPr lang="cs-CZ" sz="800" u="sng" dirty="0" err="1">
                <a:latin typeface="Imago Book"/>
              </a:rPr>
              <a:t>nab-paklitaxelem</a:t>
            </a:r>
            <a:r>
              <a:rPr lang="cs-CZ" sz="800" u="sng" dirty="0">
                <a:latin typeface="Imago Book"/>
              </a:rPr>
              <a:t> u metastazujícího triple negativního karcinomu prsu: </a:t>
            </a:r>
            <a:r>
              <a:rPr lang="cs-CZ" sz="800" dirty="0" err="1">
                <a:latin typeface="Imago Book"/>
              </a:rPr>
              <a:t>Neutropenie</a:t>
            </a:r>
            <a:r>
              <a:rPr lang="cs-CZ" sz="800" dirty="0">
                <a:latin typeface="Imago Book"/>
              </a:rPr>
              <a:t> a periferní neuropatie vyskytující se v průběhu léčby </a:t>
            </a:r>
            <a:r>
              <a:rPr lang="cs-CZ" sz="800" dirty="0" err="1">
                <a:latin typeface="Imago Book"/>
              </a:rPr>
              <a:t>atezolizumabem</a:t>
            </a:r>
            <a:r>
              <a:rPr lang="cs-CZ" sz="800" dirty="0">
                <a:latin typeface="Imago Book"/>
              </a:rPr>
              <a:t> a </a:t>
            </a:r>
            <a:r>
              <a:rPr lang="cs-CZ" sz="800" dirty="0" err="1">
                <a:latin typeface="Imago Book"/>
              </a:rPr>
              <a:t>nab-paklitaxelem</a:t>
            </a:r>
            <a:r>
              <a:rPr lang="cs-CZ" sz="800" dirty="0">
                <a:latin typeface="Imago Book"/>
              </a:rPr>
              <a:t> mohou být reverzibilní při přerušení podávání </a:t>
            </a:r>
            <a:r>
              <a:rPr lang="cs-CZ" sz="800" dirty="0" err="1">
                <a:latin typeface="Imago Book"/>
              </a:rPr>
              <a:t>nab-paklitaxelu</a:t>
            </a:r>
            <a:r>
              <a:rPr lang="cs-CZ" sz="800" dirty="0">
                <a:latin typeface="Imago Book"/>
              </a:rPr>
              <a:t>. </a:t>
            </a:r>
            <a:r>
              <a:rPr lang="cs-CZ" sz="800" u="sng" dirty="0">
                <a:latin typeface="Imago Book"/>
              </a:rPr>
              <a:t>Použití </a:t>
            </a:r>
            <a:r>
              <a:rPr lang="cs-CZ" sz="800" u="sng" dirty="0" err="1">
                <a:latin typeface="Imago Book"/>
              </a:rPr>
              <a:t>atezolizumabu</a:t>
            </a:r>
            <a:r>
              <a:rPr lang="cs-CZ" sz="800" u="sng" dirty="0">
                <a:latin typeface="Imago Book"/>
              </a:rPr>
              <a:t> v kombinaci s </a:t>
            </a:r>
            <a:r>
              <a:rPr lang="cs-CZ" sz="800" u="sng" dirty="0" err="1">
                <a:latin typeface="Imago Book"/>
              </a:rPr>
              <a:t>bevacizumabem</a:t>
            </a:r>
            <a:r>
              <a:rPr lang="cs-CZ" sz="800" u="sng" dirty="0">
                <a:latin typeface="Imago Book"/>
              </a:rPr>
              <a:t>, </a:t>
            </a:r>
            <a:r>
              <a:rPr lang="cs-CZ" sz="800" u="sng" dirty="0" err="1">
                <a:latin typeface="Imago Book"/>
              </a:rPr>
              <a:t>paklitaxelem</a:t>
            </a:r>
            <a:r>
              <a:rPr lang="cs-CZ" sz="800" u="sng" dirty="0">
                <a:latin typeface="Imago Book"/>
              </a:rPr>
              <a:t> a </a:t>
            </a:r>
            <a:r>
              <a:rPr lang="cs-CZ" sz="800" u="sng" dirty="0" err="1">
                <a:latin typeface="Imago Book"/>
              </a:rPr>
              <a:t>karboplatinou</a:t>
            </a:r>
            <a:r>
              <a:rPr lang="cs-CZ" sz="800" u="sng" dirty="0">
                <a:latin typeface="Imago Book"/>
              </a:rPr>
              <a:t> u</a:t>
            </a:r>
            <a:r>
              <a:rPr lang="cs-CZ" sz="800" dirty="0">
                <a:latin typeface="Imago Book"/>
              </a:rPr>
              <a:t> NSCLC: Pacienti, u kterých zobrazovací metody prokázaly zřetelnou infiltraci nádorových buněk do velkých hrudních cév nebo zřetelnou kavitaci plicních ložisek, byli vyloučeni z </a:t>
            </a:r>
            <a:r>
              <a:rPr lang="cs-CZ" sz="800" dirty="0" err="1">
                <a:latin typeface="Imago Book"/>
              </a:rPr>
              <a:t>pivotní</a:t>
            </a:r>
            <a:r>
              <a:rPr lang="cs-CZ" sz="800" dirty="0">
                <a:latin typeface="Imago Book"/>
              </a:rPr>
              <a:t> klinické studie IMpower150 po zjištění několika případů fatálního krvácení do plic, které je známým rizikovým faktorem léčby </a:t>
            </a:r>
            <a:r>
              <a:rPr lang="cs-CZ" sz="800" dirty="0" err="1">
                <a:latin typeface="Imago Book"/>
              </a:rPr>
              <a:t>bevacizumabem</a:t>
            </a:r>
            <a:r>
              <a:rPr lang="cs-CZ" sz="800" dirty="0">
                <a:latin typeface="Imago Book"/>
              </a:rPr>
              <a:t> Klinicky významné interakce: S </a:t>
            </a:r>
            <a:r>
              <a:rPr lang="cs-CZ" sz="800" dirty="0" err="1">
                <a:latin typeface="Imago Book"/>
              </a:rPr>
              <a:t>atezolizumabem</a:t>
            </a:r>
            <a:r>
              <a:rPr lang="cs-CZ" sz="800" dirty="0">
                <a:latin typeface="Imago Book"/>
              </a:rPr>
              <a:t> nebyly provedeny žádné formální studie farmakokinetické lékové interakce. Protože se </a:t>
            </a:r>
            <a:r>
              <a:rPr lang="cs-CZ" sz="800" dirty="0" err="1">
                <a:latin typeface="Imago Book"/>
              </a:rPr>
              <a:t>atezolizumab</a:t>
            </a:r>
            <a:r>
              <a:rPr lang="cs-CZ" sz="800" dirty="0">
                <a:latin typeface="Imago Book"/>
              </a:rPr>
              <a:t> z cirkulace odstraňuje katabolismem, neočekávají se žádné metabolické lékové interakce. Před zahájením léčby </a:t>
            </a:r>
            <a:r>
              <a:rPr lang="cs-CZ" sz="800" dirty="0" err="1">
                <a:latin typeface="Imago Book"/>
              </a:rPr>
              <a:t>atezolizumabem</a:t>
            </a:r>
            <a:r>
              <a:rPr lang="cs-CZ" sz="800" dirty="0">
                <a:latin typeface="Imago Book"/>
              </a:rPr>
              <a:t> je třeba se vyvarovat užívání systémových kortikosteroidů nebo </a:t>
            </a:r>
            <a:r>
              <a:rPr lang="cs-CZ" sz="800" dirty="0" err="1">
                <a:latin typeface="Imago Book"/>
              </a:rPr>
              <a:t>imunosupresiv</a:t>
            </a:r>
            <a:r>
              <a:rPr lang="cs-CZ" sz="800" dirty="0">
                <a:latin typeface="Imago Book"/>
              </a:rPr>
              <a:t>. Systémové kortikosteroidy a </a:t>
            </a:r>
            <a:r>
              <a:rPr lang="cs-CZ" sz="800" dirty="0" err="1">
                <a:latin typeface="Imago Book"/>
              </a:rPr>
              <a:t>imunosupresiva</a:t>
            </a:r>
            <a:r>
              <a:rPr lang="cs-CZ" sz="800" dirty="0">
                <a:latin typeface="Imago Book"/>
              </a:rPr>
              <a:t> ale lze použít k léčbě imunitně podmíněných nežádoucích účinků po zahájení léčby </a:t>
            </a:r>
            <a:r>
              <a:rPr lang="cs-CZ" sz="800" dirty="0" err="1">
                <a:latin typeface="Imago Book"/>
              </a:rPr>
              <a:t>atezolizumabem</a:t>
            </a:r>
            <a:r>
              <a:rPr lang="cs-CZ" sz="800" dirty="0">
                <a:latin typeface="Imago Book"/>
              </a:rPr>
              <a:t>. Hlavní klinicky významné nežádoucí účinky: Nejčastějšími nežádoucími účinky (&gt; 10 %) </a:t>
            </a:r>
            <a:r>
              <a:rPr lang="cs-CZ" sz="800" dirty="0" err="1">
                <a:latin typeface="Imago Book"/>
              </a:rPr>
              <a:t>monoterapie</a:t>
            </a:r>
            <a:r>
              <a:rPr lang="cs-CZ" sz="800" dirty="0">
                <a:latin typeface="Imago Book"/>
              </a:rPr>
              <a:t> byly únava, snížená chuť k jídlu, nauzea, horečka, vyrážka, kašel,  průjem, dušnost, </a:t>
            </a:r>
            <a:r>
              <a:rPr lang="cs-CZ" sz="800" dirty="0" err="1">
                <a:latin typeface="Imago Book"/>
              </a:rPr>
              <a:t>muskuloskeletální</a:t>
            </a:r>
            <a:r>
              <a:rPr lang="cs-CZ" sz="800" dirty="0">
                <a:latin typeface="Imago Book"/>
              </a:rPr>
              <a:t> bolest, bolest zad, astenie, zvracení, pruritus, artralgie, infekce močových cest a bolest hlavy. Nejčastějšími nežádoucími účinky (≥ 20 %) </a:t>
            </a:r>
            <a:r>
              <a:rPr lang="cs-CZ" sz="800" dirty="0" err="1">
                <a:latin typeface="Imago Book"/>
              </a:rPr>
              <a:t>atezolizumabu</a:t>
            </a:r>
            <a:r>
              <a:rPr lang="cs-CZ" sz="800" dirty="0">
                <a:latin typeface="Imago Book"/>
              </a:rPr>
              <a:t> v kombinaci s jinými léčivými přípravky byly u pacientů s různým typem nádorů anémie, </a:t>
            </a:r>
            <a:r>
              <a:rPr lang="cs-CZ" sz="800" dirty="0" err="1">
                <a:latin typeface="Imago Book"/>
              </a:rPr>
              <a:t>neutropenie</a:t>
            </a:r>
            <a:r>
              <a:rPr lang="cs-CZ" sz="800" dirty="0">
                <a:latin typeface="Imago Book"/>
              </a:rPr>
              <a:t>, nauzea, únava, alopecie, vyrážka, průjem, trombocytopenie, zácpa, snížená chuť k jídlu a periferní neuropatie. Imunitně podmíněné nežádoucí účinky, které se vyskytly u &lt; 10 % pacientů, zahrnovaly hypotyreózu. U &lt; 5 % pacientů se vyskytly: pneumonitida, kolitida, hepatitida, diabetes </a:t>
            </a:r>
            <a:r>
              <a:rPr lang="cs-CZ" sz="800" dirty="0" err="1">
                <a:latin typeface="Imago Book"/>
              </a:rPr>
              <a:t>mellitus</a:t>
            </a:r>
            <a:r>
              <a:rPr lang="cs-CZ" sz="800" dirty="0">
                <a:latin typeface="Imago Book"/>
              </a:rPr>
              <a:t> (u pacientů s HCC, kteří dostávali </a:t>
            </a:r>
            <a:r>
              <a:rPr lang="cs-CZ" sz="800" dirty="0" err="1">
                <a:latin typeface="Imago Book"/>
              </a:rPr>
              <a:t>atezolizumab</a:t>
            </a:r>
            <a:r>
              <a:rPr lang="cs-CZ" sz="800" dirty="0">
                <a:latin typeface="Imago Book"/>
              </a:rPr>
              <a:t> v kombinaci s </a:t>
            </a:r>
            <a:r>
              <a:rPr lang="cs-CZ" sz="800" dirty="0" err="1">
                <a:latin typeface="Imago Book"/>
              </a:rPr>
              <a:t>bevacizumabem</a:t>
            </a:r>
            <a:r>
              <a:rPr lang="cs-CZ" sz="800" dirty="0">
                <a:latin typeface="Imago Book"/>
              </a:rPr>
              <a:t>) a hypertyreóza. U &lt; 1 % pacientů se vyskytly: insuficience nadledvin, zánět hypofýzy, diabetes </a:t>
            </a:r>
            <a:r>
              <a:rPr lang="cs-CZ" sz="800" dirty="0" err="1">
                <a:latin typeface="Imago Book"/>
              </a:rPr>
              <a:t>mellitus</a:t>
            </a:r>
            <a:r>
              <a:rPr lang="cs-CZ" sz="800" dirty="0">
                <a:latin typeface="Imago Book"/>
              </a:rPr>
              <a:t> (při podání </a:t>
            </a:r>
            <a:r>
              <a:rPr lang="cs-CZ" sz="800" dirty="0" err="1">
                <a:latin typeface="Imago Book"/>
              </a:rPr>
              <a:t>atezolizumabu</a:t>
            </a:r>
            <a:r>
              <a:rPr lang="cs-CZ" sz="800" dirty="0">
                <a:latin typeface="Imago Book"/>
              </a:rPr>
              <a:t> v </a:t>
            </a:r>
            <a:r>
              <a:rPr lang="cs-CZ" sz="800" dirty="0" err="1">
                <a:latin typeface="Imago Book"/>
              </a:rPr>
              <a:t>monoterapii</a:t>
            </a:r>
            <a:r>
              <a:rPr lang="cs-CZ" sz="800" dirty="0">
                <a:latin typeface="Imago Book"/>
              </a:rPr>
              <a:t>),  meningoencefalitida, neuropatie, myastenický syndrom, pankreatitida, myokarditida, nefritida, </a:t>
            </a:r>
            <a:r>
              <a:rPr lang="cs-CZ" sz="800" dirty="0" err="1">
                <a:latin typeface="Imago Book"/>
              </a:rPr>
              <a:t>myozitida</a:t>
            </a:r>
            <a:r>
              <a:rPr lang="cs-CZ" sz="800" dirty="0">
                <a:latin typeface="Imago Book"/>
              </a:rPr>
              <a:t> a těžké kožní nežádoucí účinky. *Vzhledem k mechanismu účinku </a:t>
            </a:r>
            <a:r>
              <a:rPr lang="cs-CZ" sz="800" dirty="0" err="1">
                <a:latin typeface="Imago Book"/>
              </a:rPr>
              <a:t>atezolizumabu</a:t>
            </a:r>
            <a:r>
              <a:rPr lang="cs-CZ" sz="800" dirty="0">
                <a:latin typeface="Imago Book"/>
              </a:rPr>
              <a:t> se mohou objevit další potenciální imunitně podmíněné nežádoucí účinky, včetně neinfekční cystitidy. Těhotenství a kojení: Ženy ve fertilním věku musí během léčby </a:t>
            </a:r>
            <a:r>
              <a:rPr lang="cs-CZ" sz="800" dirty="0" err="1">
                <a:latin typeface="Imago Book"/>
              </a:rPr>
              <a:t>atezolizumabem</a:t>
            </a:r>
            <a:r>
              <a:rPr lang="cs-CZ" sz="800" dirty="0">
                <a:latin typeface="Imago Book"/>
              </a:rPr>
              <a:t> a 5 měsíců po poslední dávce používat účinnou antikoncepci. O použití </a:t>
            </a:r>
            <a:r>
              <a:rPr lang="cs-CZ" sz="800" dirty="0" err="1">
                <a:latin typeface="Imago Book"/>
              </a:rPr>
              <a:t>atezolizumabu</a:t>
            </a:r>
            <a:r>
              <a:rPr lang="cs-CZ" sz="800" dirty="0">
                <a:latin typeface="Imago Book"/>
              </a:rPr>
              <a:t> u těhotných žen nejsou k dispozici žádné údaje. </a:t>
            </a:r>
            <a:r>
              <a:rPr lang="cs-CZ" sz="800" dirty="0" err="1">
                <a:latin typeface="Imago Book"/>
              </a:rPr>
              <a:t>Atezolizumab</a:t>
            </a:r>
            <a:r>
              <a:rPr lang="cs-CZ" sz="800" dirty="0">
                <a:latin typeface="Imago Book"/>
              </a:rPr>
              <a:t> se nemá během těhotenství užívat, pokud klinický stav ženy nevyžaduje léčbu </a:t>
            </a:r>
            <a:r>
              <a:rPr lang="cs-CZ" sz="800" dirty="0" err="1">
                <a:latin typeface="Imago Book"/>
              </a:rPr>
              <a:t>atezolizumabem</a:t>
            </a:r>
            <a:r>
              <a:rPr lang="cs-CZ" sz="800" dirty="0">
                <a:latin typeface="Imago Book"/>
              </a:rPr>
              <a:t>. Není známo, jestli je </a:t>
            </a:r>
            <a:r>
              <a:rPr lang="cs-CZ" sz="800" dirty="0" err="1">
                <a:latin typeface="Imago Book"/>
              </a:rPr>
              <a:t>atezolizumab</a:t>
            </a:r>
            <a:r>
              <a:rPr lang="cs-CZ" sz="800" dirty="0">
                <a:latin typeface="Imago Book"/>
              </a:rPr>
              <a:t> vylučován do lidského mléka. Nelze vyloučit riziko pro novorozence/kojence. Je třeba učinit rozhodnutí, jestli ukončit kojení nebo ukončit podávání </a:t>
            </a:r>
            <a:r>
              <a:rPr lang="cs-CZ" sz="800" dirty="0" err="1">
                <a:latin typeface="Imago Book"/>
              </a:rPr>
              <a:t>atezolizumabu</a:t>
            </a:r>
            <a:r>
              <a:rPr lang="cs-CZ" sz="800" dirty="0">
                <a:latin typeface="Imago Book"/>
              </a:rPr>
              <a:t> s ohledem na prospěch kojení pro dítě a prospěch léčby pro ženu. Balení přípravku: 1 injekční lahvička s uzávěrem z butylové pryže a hliníkovým uzávěrem s šedým nebo tyrkysovým plastovým </a:t>
            </a:r>
            <a:r>
              <a:rPr lang="cs-CZ" sz="800" dirty="0" err="1">
                <a:latin typeface="Imago Book"/>
              </a:rPr>
              <a:t>odtrhávacím</a:t>
            </a:r>
            <a:r>
              <a:rPr lang="cs-CZ" sz="800" dirty="0">
                <a:latin typeface="Imago Book"/>
              </a:rPr>
              <a:t> víčkem obsahující 14 ml nebo 20  ml koncentrátu pro infuzní roztok. Balení obsahuje 1 injekční lahvičku.  Podmínky uchovávání: Uchovávejte v chladničce (2 °C - 8 °C). Chraňte před mrazem. Uchovávejte injekční lahvičku v krabičce, aby byl přípravek chráněn před světlem. Držitel registračního rozhodnutí: </a:t>
            </a:r>
            <a:r>
              <a:rPr lang="cs-CZ" sz="800" dirty="0" err="1">
                <a:latin typeface="Imago Book"/>
              </a:rPr>
              <a:t>Roche</a:t>
            </a:r>
            <a:r>
              <a:rPr lang="cs-CZ" sz="800" dirty="0">
                <a:latin typeface="Imago Book"/>
              </a:rPr>
              <a:t> </a:t>
            </a:r>
            <a:r>
              <a:rPr lang="cs-CZ" sz="800" dirty="0" err="1">
                <a:latin typeface="Imago Book"/>
              </a:rPr>
              <a:t>Registration</a:t>
            </a:r>
            <a:r>
              <a:rPr lang="cs-CZ" sz="800" dirty="0">
                <a:latin typeface="Imago Book"/>
              </a:rPr>
              <a:t> </a:t>
            </a:r>
            <a:r>
              <a:rPr lang="cs-CZ" sz="800" dirty="0" err="1">
                <a:latin typeface="Imago Book"/>
              </a:rPr>
              <a:t>GmbH</a:t>
            </a:r>
            <a:r>
              <a:rPr lang="cs-CZ" sz="800" dirty="0">
                <a:latin typeface="Imago Book"/>
              </a:rPr>
              <a:t>, Emil-</a:t>
            </a:r>
            <a:r>
              <a:rPr lang="cs-CZ" sz="800" dirty="0" err="1">
                <a:latin typeface="Imago Book"/>
              </a:rPr>
              <a:t>Barell</a:t>
            </a:r>
            <a:r>
              <a:rPr lang="cs-CZ" sz="800" dirty="0">
                <a:latin typeface="Imago Book"/>
              </a:rPr>
              <a:t>-</a:t>
            </a:r>
            <a:r>
              <a:rPr lang="cs-CZ" sz="800" dirty="0" err="1">
                <a:latin typeface="Imago Book"/>
              </a:rPr>
              <a:t>Strasse</a:t>
            </a:r>
            <a:r>
              <a:rPr lang="cs-CZ" sz="800" dirty="0">
                <a:latin typeface="Imago Book"/>
              </a:rPr>
              <a:t> 1, 79639 </a:t>
            </a:r>
            <a:r>
              <a:rPr lang="cs-CZ" sz="800" dirty="0" err="1">
                <a:latin typeface="Imago Book"/>
              </a:rPr>
              <a:t>Grenzach-Wyhlen</a:t>
            </a:r>
            <a:r>
              <a:rPr lang="cs-CZ" sz="800" dirty="0">
                <a:latin typeface="Imago Book"/>
              </a:rPr>
              <a:t>, Německo Registrační číslo: EU/1/17/1220/001 a EU/1/17/1220/002. Poslední revize textu: </a:t>
            </a:r>
            <a:r>
              <a:rPr lang="cs-CZ" sz="800" dirty="0" smtClean="0">
                <a:latin typeface="Imago Book"/>
              </a:rPr>
              <a:t>25.4. </a:t>
            </a:r>
            <a:r>
              <a:rPr lang="cs-CZ" sz="800" dirty="0">
                <a:latin typeface="Imago Book"/>
              </a:rPr>
              <a:t>2022. Výdej léčivého přípravku je vázán na lékařský předpis. Léčivý přípravek TECENTRIQ 1200MG INF CNC SOL 1X20ML  (kód SÚKL:  0222461)  je v </a:t>
            </a:r>
            <a:r>
              <a:rPr lang="cs-CZ" sz="800" dirty="0" err="1">
                <a:latin typeface="Imago Book"/>
              </a:rPr>
              <a:t>monoterapii</a:t>
            </a:r>
            <a:r>
              <a:rPr lang="cs-CZ" sz="800" dirty="0">
                <a:latin typeface="Imago Book"/>
              </a:rPr>
              <a:t> hrazen z prostředků veřejného zdravotního pojištění k léčbě dospělých pacientů s lokálně pokročilým nebo metastazujícím NSCLC po předchozí chemoterapii. Další podmínky úhrady viz </a:t>
            </a:r>
            <a:r>
              <a:rPr lang="cs-CZ" sz="800" u="sng" dirty="0">
                <a:latin typeface="Imago Book"/>
                <a:hlinkClick r:id="rId3"/>
              </a:rPr>
              <a:t>www.sukl.cz</a:t>
            </a:r>
            <a:r>
              <a:rPr lang="cs-CZ" sz="800" dirty="0">
                <a:latin typeface="Imago Book"/>
              </a:rPr>
              <a:t>. O úhradě v dalších indikacích zatím nebylo rozhodnuto. Léčivý přípravek TECENTRIQ 840MG INF CNC SOL 1X14ML (kód SÚKL: 0238583) není hrazen z prostředků veřejného zdravotního pojištění. </a:t>
            </a:r>
            <a:r>
              <a:rPr lang="en-US" sz="800" dirty="0">
                <a:latin typeface="Imago Book"/>
              </a:rPr>
              <a:t/>
            </a:r>
            <a:br>
              <a:rPr lang="en-US" sz="800" dirty="0">
                <a:latin typeface="Imago Book"/>
              </a:rPr>
            </a:br>
            <a:r>
              <a:rPr lang="cs-CZ" sz="800" dirty="0" smtClean="0">
                <a:latin typeface="Imago Book"/>
              </a:rPr>
              <a:t>Další </a:t>
            </a:r>
            <a:r>
              <a:rPr lang="cs-CZ" sz="800" dirty="0">
                <a:latin typeface="Imago Book"/>
              </a:rPr>
              <a:t>informace o přípravku získáte z platného Souhrnu údajů o přípravku </a:t>
            </a:r>
            <a:r>
              <a:rPr lang="cs-CZ" sz="800" dirty="0" err="1">
                <a:latin typeface="Imago Book"/>
              </a:rPr>
              <a:t>Tecentriq</a:t>
            </a:r>
            <a:r>
              <a:rPr lang="cs-CZ" sz="800" dirty="0">
                <a:latin typeface="Imago Book"/>
              </a:rPr>
              <a:t>, nebo na adrese: </a:t>
            </a:r>
            <a:r>
              <a:rPr lang="cs-CZ" sz="800" dirty="0" err="1">
                <a:latin typeface="Imago Book"/>
              </a:rPr>
              <a:t>Roche</a:t>
            </a:r>
            <a:r>
              <a:rPr lang="cs-CZ" sz="800" dirty="0">
                <a:latin typeface="Imago Book"/>
              </a:rPr>
              <a:t> s.r.o., </a:t>
            </a:r>
            <a:r>
              <a:rPr lang="cs-CZ" sz="800" dirty="0" err="1">
                <a:latin typeface="Imago Book"/>
              </a:rPr>
              <a:t>Futurama</a:t>
            </a:r>
            <a:r>
              <a:rPr lang="cs-CZ" sz="800" dirty="0">
                <a:latin typeface="Imago Book"/>
              </a:rPr>
              <a:t> Business Park </a:t>
            </a:r>
            <a:r>
              <a:rPr lang="cs-CZ" sz="800" dirty="0" err="1">
                <a:latin typeface="Imago Book"/>
              </a:rPr>
              <a:t>Bld</a:t>
            </a:r>
            <a:r>
              <a:rPr lang="cs-CZ" sz="800" dirty="0">
                <a:latin typeface="Imago Book"/>
              </a:rPr>
              <a:t> F, Sokolovská 685/136f, 186 00 Praha 8, telefon 220 382 111. Podrobné informace o tomto přípravku jsou uveřejněny na webových stránkách Evropské lékové agentury (EMA) </a:t>
            </a:r>
            <a:r>
              <a:rPr lang="cs-CZ" sz="800" u="sng" dirty="0">
                <a:latin typeface="Imago Book"/>
                <a:hlinkClick r:id="rId4"/>
              </a:rPr>
              <a:t>http://www.ema.europa.eu/</a:t>
            </a:r>
            <a:r>
              <a:rPr lang="cs-CZ" sz="800" dirty="0">
                <a:latin typeface="Imago Book"/>
              </a:rPr>
              <a:t>.</a:t>
            </a:r>
            <a:r>
              <a:rPr lang="en-US" sz="800" dirty="0">
                <a:latin typeface="Imago Book"/>
              </a:rPr>
              <a:t/>
            </a:r>
            <a:br>
              <a:rPr lang="en-US" sz="800" dirty="0">
                <a:latin typeface="Imago Book"/>
              </a:rPr>
            </a:br>
            <a:r>
              <a:rPr lang="cs-CZ" sz="800" dirty="0">
                <a:latin typeface="Imago Book"/>
              </a:rPr>
              <a:t>* Všimněte si, prosím, změn v informacích o léčivém přípravku.</a:t>
            </a:r>
            <a:r>
              <a:rPr lang="en-US" sz="800" dirty="0">
                <a:latin typeface="Imago Book"/>
              </a:rPr>
              <a:t/>
            </a:r>
            <a:br>
              <a:rPr lang="en-US" sz="800" dirty="0">
                <a:latin typeface="Imago Book"/>
              </a:rPr>
            </a:br>
            <a:endParaRPr dirty="0"/>
          </a:p>
        </p:txBody>
      </p:sp>
      <p:sp>
        <p:nvSpPr>
          <p:cNvPr id="703" name="Google Shape;703;p1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704" name="Google Shape;704;p18"/>
          <p:cNvSpPr/>
          <p:nvPr/>
        </p:nvSpPr>
        <p:spPr>
          <a:xfrm>
            <a:off x="524933" y="1137047"/>
            <a:ext cx="6096000" cy="1790213"/>
          </a:xfrm>
          <a:prstGeom prst="rect">
            <a:avLst/>
          </a:prstGeom>
          <a:noFill/>
          <a:ln>
            <a:noFill/>
          </a:ln>
        </p:spPr>
        <p:txBody>
          <a:bodyPr spcFirstLastPara="1" wrap="square" lIns="121900" tIns="60950" rIns="121900" bIns="60950" anchor="t" anchorCtr="0">
            <a:spAutoFit/>
          </a:bodyPr>
          <a:lstStyle/>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p:txBody>
      </p:sp>
      <p:sp>
        <p:nvSpPr>
          <p:cNvPr id="705" name="Google Shape;705;p1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7" name="Rectangle 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extLst>
      <p:ext uri="{BB962C8B-B14F-4D97-AF65-F5344CB8AC3E}">
        <p14:creationId xmlns:p14="http://schemas.microsoft.com/office/powerpoint/2010/main" val="3066125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Zvládnutí</a:t>
            </a:r>
            <a:r>
              <a:rPr lang="en-US" dirty="0"/>
              <a:t> </a:t>
            </a:r>
            <a:r>
              <a:rPr lang="en-US" dirty="0" err="1"/>
              <a:t>imunitně</a:t>
            </a:r>
            <a:r>
              <a:rPr lang="en-US" dirty="0"/>
              <a:t> </a:t>
            </a:r>
            <a:r>
              <a:rPr lang="en-US" dirty="0" err="1"/>
              <a:t>podmíněných</a:t>
            </a:r>
            <a:r>
              <a:rPr lang="en-US" dirty="0"/>
              <a:t> </a:t>
            </a:r>
            <a:r>
              <a:rPr lang="en-US" dirty="0" err="1"/>
              <a:t>nežádoucích</a:t>
            </a:r>
            <a:r>
              <a:rPr lang="en-US" dirty="0"/>
              <a:t> </a:t>
            </a:r>
            <a:r>
              <a:rPr lang="en-US" dirty="0" err="1"/>
              <a:t>účinků</a:t>
            </a:r>
            <a:r>
              <a:rPr lang="en-US" dirty="0"/>
              <a:t> </a:t>
            </a:r>
            <a:r>
              <a:rPr lang="en-US" dirty="0" smtClean="0"/>
              <a:t>(</a:t>
            </a:r>
            <a:r>
              <a:rPr lang="cs-CZ" dirty="0" smtClean="0"/>
              <a:t>IRAE</a:t>
            </a:r>
            <a:r>
              <a:rPr lang="en-US" dirty="0" smtClean="0"/>
              <a:t>)</a:t>
            </a:r>
            <a:endParaRPr dirty="0"/>
          </a:p>
        </p:txBody>
      </p:sp>
      <p:sp>
        <p:nvSpPr>
          <p:cNvPr id="219" name="Google Shape;219;p2"/>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220" name="Google Shape;220;p2"/>
          <p:cNvSpPr/>
          <p:nvPr/>
        </p:nvSpPr>
        <p:spPr>
          <a:xfrm rot="10800000">
            <a:off x="648313" y="4311349"/>
            <a:ext cx="2293929" cy="1854503"/>
          </a:xfrm>
          <a:prstGeom prst="triangle">
            <a:avLst>
              <a:gd name="adj" fmla="val 50000"/>
            </a:avLst>
          </a:prstGeom>
          <a:solidFill>
            <a:srgbClr val="C00000"/>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sp>
        <p:nvSpPr>
          <p:cNvPr id="221" name="Google Shape;221;p2"/>
          <p:cNvSpPr txBox="1"/>
          <p:nvPr/>
        </p:nvSpPr>
        <p:spPr>
          <a:xfrm>
            <a:off x="3597477" y="4991229"/>
            <a:ext cx="8325723" cy="861775"/>
          </a:xfrm>
          <a:prstGeom prst="rect">
            <a:avLst/>
          </a:prstGeom>
          <a:noFill/>
          <a:ln>
            <a:noFill/>
          </a:ln>
        </p:spPr>
        <p:txBody>
          <a:bodyPr spcFirstLastPara="1" wrap="square" lIns="0" tIns="60950" rIns="0" bIns="60950" anchor="t" anchorCtr="0">
            <a:spAutoFit/>
          </a:bodyPr>
          <a:lstStyle/>
          <a:p>
            <a:pPr marL="95248" marR="0" lvl="1" indent="0" algn="l" rtl="0">
              <a:spcBef>
                <a:spcPts val="0"/>
              </a:spcBef>
              <a:spcAft>
                <a:spcPts val="0"/>
              </a:spcAft>
              <a:buNone/>
            </a:pPr>
            <a:r>
              <a:rPr lang="en-US" sz="2400" b="1">
                <a:solidFill>
                  <a:srgbClr val="C00000"/>
                </a:solidFill>
              </a:rPr>
              <a:t>Včasná a adekvátní intervence je kritická pro předcházení irae</a:t>
            </a:r>
            <a:endParaRPr/>
          </a:p>
        </p:txBody>
      </p:sp>
      <p:grpSp>
        <p:nvGrpSpPr>
          <p:cNvPr id="222" name="Google Shape;222;p2"/>
          <p:cNvGrpSpPr/>
          <p:nvPr/>
        </p:nvGrpSpPr>
        <p:grpSpPr>
          <a:xfrm>
            <a:off x="2585062" y="5160944"/>
            <a:ext cx="692250" cy="448476"/>
            <a:chOff x="1938792" y="3922736"/>
            <a:chExt cx="519188" cy="336357"/>
          </a:xfrm>
        </p:grpSpPr>
        <p:sp>
          <p:nvSpPr>
            <p:cNvPr id="223" name="Google Shape;223;p2"/>
            <p:cNvSpPr/>
            <p:nvPr/>
          </p:nvSpPr>
          <p:spPr>
            <a:xfrm rot="10800000">
              <a:off x="2321187" y="4022519"/>
              <a:ext cx="136793" cy="136793"/>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595959"/>
                </a:solidFill>
                <a:latin typeface="Calibri"/>
                <a:ea typeface="Calibri"/>
                <a:cs typeface="Calibri"/>
                <a:sym typeface="Calibri"/>
              </a:endParaRPr>
            </a:p>
          </p:txBody>
        </p:sp>
        <p:cxnSp>
          <p:nvCxnSpPr>
            <p:cNvPr id="224" name="Google Shape;224;p2"/>
            <p:cNvCxnSpPr/>
            <p:nvPr/>
          </p:nvCxnSpPr>
          <p:spPr>
            <a:xfrm rot="-1800000">
              <a:off x="1964878" y="3993723"/>
              <a:ext cx="336033" cy="194383"/>
            </a:xfrm>
            <a:prstGeom prst="straightConnector1">
              <a:avLst/>
            </a:prstGeom>
            <a:noFill/>
            <a:ln w="12700" cap="flat" cmpd="sng">
              <a:solidFill>
                <a:srgbClr val="FFFFFF"/>
              </a:solidFill>
              <a:prstDash val="solid"/>
              <a:miter lim="800000"/>
              <a:headEnd type="none" w="med" len="med"/>
              <a:tailEnd type="none" w="med" len="med"/>
            </a:ln>
          </p:spPr>
        </p:cxnSp>
      </p:grpSp>
      <p:sp>
        <p:nvSpPr>
          <p:cNvPr id="225" name="Google Shape;225;p2"/>
          <p:cNvSpPr/>
          <p:nvPr/>
        </p:nvSpPr>
        <p:spPr>
          <a:xfrm rot="10800000">
            <a:off x="648313" y="2970213"/>
            <a:ext cx="2293929" cy="1854503"/>
          </a:xfrm>
          <a:prstGeom prst="triangle">
            <a:avLst>
              <a:gd name="adj" fmla="val 50000"/>
            </a:avLst>
          </a:prstGeom>
          <a:solidFill>
            <a:srgbClr val="00406D"/>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grpSp>
        <p:nvGrpSpPr>
          <p:cNvPr id="226" name="Google Shape;226;p2"/>
          <p:cNvGrpSpPr/>
          <p:nvPr/>
        </p:nvGrpSpPr>
        <p:grpSpPr>
          <a:xfrm rot="10800000">
            <a:off x="2601016" y="3629027"/>
            <a:ext cx="676297" cy="448475"/>
            <a:chOff x="3615185" y="3619271"/>
            <a:chExt cx="438946" cy="291081"/>
          </a:xfrm>
        </p:grpSpPr>
        <p:cxnSp>
          <p:nvCxnSpPr>
            <p:cNvPr id="227" name="Google Shape;227;p2"/>
            <p:cNvCxnSpPr/>
            <p:nvPr/>
          </p:nvCxnSpPr>
          <p:spPr>
            <a:xfrm rot="9000000">
              <a:off x="3740757" y="3680703"/>
              <a:ext cx="290800" cy="168218"/>
            </a:xfrm>
            <a:prstGeom prst="straightConnector1">
              <a:avLst/>
            </a:prstGeom>
            <a:noFill/>
            <a:ln w="12700" cap="flat" cmpd="sng">
              <a:solidFill>
                <a:srgbClr val="FFFFFF"/>
              </a:solidFill>
              <a:prstDash val="solid"/>
              <a:miter lim="800000"/>
              <a:headEnd type="none" w="med" len="med"/>
              <a:tailEnd type="none" w="med" len="med"/>
            </a:ln>
          </p:spPr>
        </p:cxnSp>
        <p:sp>
          <p:nvSpPr>
            <p:cNvPr id="228" name="Google Shape;228;p2"/>
            <p:cNvSpPr/>
            <p:nvPr/>
          </p:nvSpPr>
          <p:spPr>
            <a:xfrm>
              <a:off x="3615185" y="3705622"/>
              <a:ext cx="118380" cy="118380"/>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
        <p:nvSpPr>
          <p:cNvPr id="229" name="Google Shape;229;p2"/>
          <p:cNvSpPr/>
          <p:nvPr/>
        </p:nvSpPr>
        <p:spPr>
          <a:xfrm>
            <a:off x="3597478" y="3459311"/>
            <a:ext cx="8112009" cy="787908"/>
          </a:xfrm>
          <a:prstGeom prst="rect">
            <a:avLst/>
          </a:prstGeom>
          <a:noFill/>
          <a:ln>
            <a:noFill/>
          </a:ln>
        </p:spPr>
        <p:txBody>
          <a:bodyPr spcFirstLastPara="1" wrap="square" lIns="0" tIns="60950" rIns="0" bIns="60950" anchor="t" anchorCtr="0">
            <a:spAutoFit/>
          </a:bodyPr>
          <a:lstStyle/>
          <a:p>
            <a:pPr marL="0" marR="0" lvl="1" indent="0" algn="l" rtl="0">
              <a:lnSpc>
                <a:spcPct val="90000"/>
              </a:lnSpc>
              <a:spcBef>
                <a:spcPts val="0"/>
              </a:spcBef>
              <a:spcAft>
                <a:spcPts val="0"/>
              </a:spcAft>
              <a:buNone/>
            </a:pPr>
            <a:r>
              <a:rPr lang="en-US" sz="2400" b="1" dirty="0" smtClean="0">
                <a:solidFill>
                  <a:srgbClr val="00406D"/>
                </a:solidFill>
              </a:rPr>
              <a:t>I</a:t>
            </a:r>
            <a:r>
              <a:rPr lang="cs-CZ" sz="2400" b="1" dirty="0" smtClean="0">
                <a:solidFill>
                  <a:srgbClr val="00406D"/>
                </a:solidFill>
              </a:rPr>
              <a:t>RAE</a:t>
            </a:r>
            <a:r>
              <a:rPr lang="en-US" sz="2400" b="1" dirty="0" smtClean="0">
                <a:solidFill>
                  <a:srgbClr val="00406D"/>
                </a:solidFill>
              </a:rPr>
              <a:t> </a:t>
            </a:r>
            <a:r>
              <a:rPr lang="en-US" sz="2400" b="1" dirty="0" err="1">
                <a:solidFill>
                  <a:srgbClr val="00406D"/>
                </a:solidFill>
              </a:rPr>
              <a:t>jsou</a:t>
            </a:r>
            <a:r>
              <a:rPr lang="en-US" sz="2400" b="1" dirty="0">
                <a:solidFill>
                  <a:srgbClr val="00406D"/>
                </a:solidFill>
              </a:rPr>
              <a:t> </a:t>
            </a:r>
            <a:r>
              <a:rPr lang="en-US" sz="2400" b="1" dirty="0" err="1">
                <a:solidFill>
                  <a:srgbClr val="00406D"/>
                </a:solidFill>
              </a:rPr>
              <a:t>obecně</a:t>
            </a:r>
            <a:r>
              <a:rPr lang="en-US" sz="2400" b="1" dirty="0">
                <a:solidFill>
                  <a:srgbClr val="00406D"/>
                </a:solidFill>
              </a:rPr>
              <a:t> </a:t>
            </a:r>
            <a:r>
              <a:rPr lang="en-US" sz="2400" b="1" dirty="0" err="1">
                <a:solidFill>
                  <a:srgbClr val="00406D"/>
                </a:solidFill>
              </a:rPr>
              <a:t>dobře</a:t>
            </a:r>
            <a:r>
              <a:rPr lang="en-US" sz="2400" b="1" dirty="0">
                <a:solidFill>
                  <a:srgbClr val="00406D"/>
                </a:solidFill>
              </a:rPr>
              <a:t> </a:t>
            </a:r>
            <a:r>
              <a:rPr lang="en-US" sz="2400" b="1" dirty="0" err="1">
                <a:solidFill>
                  <a:srgbClr val="00406D"/>
                </a:solidFill>
              </a:rPr>
              <a:t>zvládnutelné</a:t>
            </a:r>
            <a:r>
              <a:rPr lang="en-US" sz="2400" b="1" dirty="0">
                <a:solidFill>
                  <a:srgbClr val="00406D"/>
                </a:solidFill>
              </a:rPr>
              <a:t> </a:t>
            </a:r>
            <a:r>
              <a:rPr lang="en-US" sz="2400" b="1" dirty="0" err="1">
                <a:solidFill>
                  <a:srgbClr val="00406D"/>
                </a:solidFill>
              </a:rPr>
              <a:t>pomocí</a:t>
            </a:r>
            <a:r>
              <a:rPr lang="en-US" sz="2400" b="1" dirty="0">
                <a:solidFill>
                  <a:srgbClr val="00406D"/>
                </a:solidFill>
              </a:rPr>
              <a:t> </a:t>
            </a:r>
            <a:r>
              <a:rPr lang="en-US" sz="2400" b="1" dirty="0" err="1">
                <a:solidFill>
                  <a:srgbClr val="00406D"/>
                </a:solidFill>
              </a:rPr>
              <a:t>imunosupresiv</a:t>
            </a:r>
            <a:r>
              <a:rPr lang="en-US" sz="2400" b="1" dirty="0">
                <a:solidFill>
                  <a:srgbClr val="00406D"/>
                </a:solidFill>
              </a:rPr>
              <a:t> a </a:t>
            </a:r>
            <a:r>
              <a:rPr lang="en-US" sz="2400" b="1" dirty="0" err="1">
                <a:solidFill>
                  <a:srgbClr val="00406D"/>
                </a:solidFill>
              </a:rPr>
              <a:t>patřičného</a:t>
            </a:r>
            <a:r>
              <a:rPr lang="en-US" sz="2400" b="1" dirty="0">
                <a:solidFill>
                  <a:srgbClr val="00406D"/>
                </a:solidFill>
              </a:rPr>
              <a:t> </a:t>
            </a:r>
            <a:r>
              <a:rPr lang="en-US" sz="2400" b="1" dirty="0" err="1">
                <a:solidFill>
                  <a:srgbClr val="00406D"/>
                </a:solidFill>
              </a:rPr>
              <a:t>monitorování</a:t>
            </a:r>
            <a:endParaRPr dirty="0"/>
          </a:p>
        </p:txBody>
      </p:sp>
      <p:sp>
        <p:nvSpPr>
          <p:cNvPr id="230" name="Google Shape;230;p2"/>
          <p:cNvSpPr txBox="1"/>
          <p:nvPr/>
        </p:nvSpPr>
        <p:spPr>
          <a:xfrm>
            <a:off x="3597478" y="1699631"/>
            <a:ext cx="7498293" cy="1120307"/>
          </a:xfrm>
          <a:prstGeom prst="rect">
            <a:avLst/>
          </a:prstGeom>
          <a:noFill/>
          <a:ln>
            <a:noFill/>
          </a:ln>
        </p:spPr>
        <p:txBody>
          <a:bodyPr spcFirstLastPara="1" wrap="square" lIns="0" tIns="60950" rIns="0" bIns="60950" anchor="t" anchorCtr="0">
            <a:spAutoFit/>
          </a:bodyPr>
          <a:lstStyle/>
          <a:p>
            <a:pPr marL="6351" marR="0" lvl="1" indent="0" algn="l" rtl="0">
              <a:lnSpc>
                <a:spcPct val="90000"/>
              </a:lnSpc>
              <a:spcBef>
                <a:spcPts val="0"/>
              </a:spcBef>
              <a:spcAft>
                <a:spcPts val="0"/>
              </a:spcAft>
              <a:buNone/>
            </a:pPr>
            <a:r>
              <a:rPr lang="en-US" sz="2400" b="1">
                <a:solidFill>
                  <a:srgbClr val="0061A3"/>
                </a:solidFill>
              </a:rPr>
              <a:t>Vzdělání zdravotníků a pacientů o irae je klíčové pro jejich rozpoznání a zvládnutí</a:t>
            </a:r>
            <a:endParaRPr/>
          </a:p>
        </p:txBody>
      </p:sp>
      <p:grpSp>
        <p:nvGrpSpPr>
          <p:cNvPr id="231" name="Google Shape;231;p2"/>
          <p:cNvGrpSpPr/>
          <p:nvPr/>
        </p:nvGrpSpPr>
        <p:grpSpPr>
          <a:xfrm>
            <a:off x="2601016" y="2036163"/>
            <a:ext cx="676297" cy="448476"/>
            <a:chOff x="1950755" y="1527121"/>
            <a:chExt cx="507223" cy="336357"/>
          </a:xfrm>
        </p:grpSpPr>
        <p:cxnSp>
          <p:nvCxnSpPr>
            <p:cNvPr id="232" name="Google Shape;232;p2"/>
            <p:cNvCxnSpPr/>
            <p:nvPr/>
          </p:nvCxnSpPr>
          <p:spPr>
            <a:xfrm rot="-1800000">
              <a:off x="1976841" y="1598108"/>
              <a:ext cx="336033" cy="194383"/>
            </a:xfrm>
            <a:prstGeom prst="straightConnector1">
              <a:avLst/>
            </a:prstGeom>
            <a:noFill/>
            <a:ln w="12700" cap="flat" cmpd="sng">
              <a:solidFill>
                <a:srgbClr val="FFFFFF"/>
              </a:solidFill>
              <a:prstDash val="solid"/>
              <a:miter lim="800000"/>
              <a:headEnd type="none" w="med" len="med"/>
              <a:tailEnd type="none" w="med" len="med"/>
            </a:ln>
          </p:spPr>
        </p:cxnSp>
        <p:sp>
          <p:nvSpPr>
            <p:cNvPr id="233" name="Google Shape;233;p2"/>
            <p:cNvSpPr/>
            <p:nvPr/>
          </p:nvSpPr>
          <p:spPr>
            <a:xfrm rot="10800000">
              <a:off x="2321185" y="1626902"/>
              <a:ext cx="136793" cy="136793"/>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
        <p:nvSpPr>
          <p:cNvPr id="234" name="Google Shape;234;p2"/>
          <p:cNvSpPr/>
          <p:nvPr/>
        </p:nvSpPr>
        <p:spPr>
          <a:xfrm rot="10800000">
            <a:off x="648313" y="1608141"/>
            <a:ext cx="2293929" cy="1854503"/>
          </a:xfrm>
          <a:prstGeom prst="triangle">
            <a:avLst>
              <a:gd name="adj" fmla="val 50000"/>
            </a:avLst>
          </a:prstGeom>
          <a:solidFill>
            <a:srgbClr val="0061A3"/>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grpSp>
        <p:nvGrpSpPr>
          <p:cNvPr id="235" name="Google Shape;235;p2"/>
          <p:cNvGrpSpPr/>
          <p:nvPr/>
        </p:nvGrpSpPr>
        <p:grpSpPr>
          <a:xfrm>
            <a:off x="1403277" y="1755784"/>
            <a:ext cx="783999" cy="1008000"/>
            <a:chOff x="1007566" y="1258432"/>
            <a:chExt cx="682786" cy="877869"/>
          </a:xfrm>
        </p:grpSpPr>
        <p:sp>
          <p:nvSpPr>
            <p:cNvPr id="236" name="Google Shape;236;p2"/>
            <p:cNvSpPr/>
            <p:nvPr/>
          </p:nvSpPr>
          <p:spPr>
            <a:xfrm>
              <a:off x="1007566" y="1258432"/>
              <a:ext cx="682786" cy="877869"/>
            </a:xfrm>
            <a:custGeom>
              <a:avLst/>
              <a:gdLst/>
              <a:ahLst/>
              <a:cxnLst/>
              <a:rect l="l" t="t" r="r" b="b"/>
              <a:pathLst>
                <a:path w="283" h="365" extrusionOk="0">
                  <a:moveTo>
                    <a:pt x="226" y="166"/>
                  </a:moveTo>
                  <a:cubicBezTo>
                    <a:pt x="174" y="166"/>
                    <a:pt x="174" y="166"/>
                    <a:pt x="174" y="166"/>
                  </a:cubicBezTo>
                  <a:cubicBezTo>
                    <a:pt x="174" y="160"/>
                    <a:pt x="174" y="142"/>
                    <a:pt x="174" y="138"/>
                  </a:cubicBezTo>
                  <a:cubicBezTo>
                    <a:pt x="174" y="129"/>
                    <a:pt x="176" y="123"/>
                    <a:pt x="182" y="116"/>
                  </a:cubicBezTo>
                  <a:cubicBezTo>
                    <a:pt x="206" y="90"/>
                    <a:pt x="208" y="54"/>
                    <a:pt x="188" y="28"/>
                  </a:cubicBezTo>
                  <a:cubicBezTo>
                    <a:pt x="176" y="12"/>
                    <a:pt x="160" y="2"/>
                    <a:pt x="142" y="1"/>
                  </a:cubicBezTo>
                  <a:cubicBezTo>
                    <a:pt x="142" y="0"/>
                    <a:pt x="142" y="0"/>
                    <a:pt x="142" y="0"/>
                  </a:cubicBezTo>
                  <a:cubicBezTo>
                    <a:pt x="142" y="0"/>
                    <a:pt x="142" y="0"/>
                    <a:pt x="142" y="0"/>
                  </a:cubicBezTo>
                  <a:cubicBezTo>
                    <a:pt x="141" y="0"/>
                    <a:pt x="141" y="0"/>
                    <a:pt x="141" y="0"/>
                  </a:cubicBezTo>
                  <a:cubicBezTo>
                    <a:pt x="141" y="0"/>
                    <a:pt x="141" y="0"/>
                    <a:pt x="141" y="0"/>
                  </a:cubicBezTo>
                  <a:cubicBezTo>
                    <a:pt x="135" y="0"/>
                    <a:pt x="128" y="0"/>
                    <a:pt x="120" y="2"/>
                  </a:cubicBezTo>
                  <a:cubicBezTo>
                    <a:pt x="93" y="7"/>
                    <a:pt x="75" y="25"/>
                    <a:pt x="68" y="52"/>
                  </a:cubicBezTo>
                  <a:cubicBezTo>
                    <a:pt x="64" y="64"/>
                    <a:pt x="61" y="75"/>
                    <a:pt x="58" y="87"/>
                  </a:cubicBezTo>
                  <a:cubicBezTo>
                    <a:pt x="57" y="91"/>
                    <a:pt x="58" y="93"/>
                    <a:pt x="63" y="93"/>
                  </a:cubicBezTo>
                  <a:cubicBezTo>
                    <a:pt x="75" y="93"/>
                    <a:pt x="74" y="93"/>
                    <a:pt x="74" y="104"/>
                  </a:cubicBezTo>
                  <a:cubicBezTo>
                    <a:pt x="74" y="112"/>
                    <a:pt x="74" y="120"/>
                    <a:pt x="74" y="128"/>
                  </a:cubicBezTo>
                  <a:cubicBezTo>
                    <a:pt x="74" y="133"/>
                    <a:pt x="76" y="135"/>
                    <a:pt x="81" y="135"/>
                  </a:cubicBezTo>
                  <a:cubicBezTo>
                    <a:pt x="88" y="135"/>
                    <a:pt x="95" y="135"/>
                    <a:pt x="102" y="135"/>
                  </a:cubicBezTo>
                  <a:cubicBezTo>
                    <a:pt x="109" y="135"/>
                    <a:pt x="110" y="136"/>
                    <a:pt x="110" y="144"/>
                  </a:cubicBezTo>
                  <a:cubicBezTo>
                    <a:pt x="110" y="149"/>
                    <a:pt x="110" y="161"/>
                    <a:pt x="110" y="166"/>
                  </a:cubicBezTo>
                  <a:cubicBezTo>
                    <a:pt x="56" y="166"/>
                    <a:pt x="56" y="166"/>
                    <a:pt x="56" y="166"/>
                  </a:cubicBezTo>
                  <a:cubicBezTo>
                    <a:pt x="56" y="166"/>
                    <a:pt x="0" y="166"/>
                    <a:pt x="0" y="222"/>
                  </a:cubicBezTo>
                  <a:cubicBezTo>
                    <a:pt x="0" y="304"/>
                    <a:pt x="0" y="304"/>
                    <a:pt x="0" y="304"/>
                  </a:cubicBezTo>
                  <a:cubicBezTo>
                    <a:pt x="13" y="318"/>
                    <a:pt x="28" y="330"/>
                    <a:pt x="44" y="339"/>
                  </a:cubicBezTo>
                  <a:cubicBezTo>
                    <a:pt x="44" y="260"/>
                    <a:pt x="44" y="260"/>
                    <a:pt x="44" y="260"/>
                  </a:cubicBezTo>
                  <a:cubicBezTo>
                    <a:pt x="44" y="255"/>
                    <a:pt x="48" y="250"/>
                    <a:pt x="53" y="250"/>
                  </a:cubicBezTo>
                  <a:cubicBezTo>
                    <a:pt x="59" y="250"/>
                    <a:pt x="63" y="255"/>
                    <a:pt x="63" y="260"/>
                  </a:cubicBezTo>
                  <a:cubicBezTo>
                    <a:pt x="63" y="349"/>
                    <a:pt x="63" y="349"/>
                    <a:pt x="63" y="349"/>
                  </a:cubicBezTo>
                  <a:cubicBezTo>
                    <a:pt x="87" y="359"/>
                    <a:pt x="114" y="365"/>
                    <a:pt x="142" y="365"/>
                  </a:cubicBezTo>
                  <a:cubicBezTo>
                    <a:pt x="169" y="365"/>
                    <a:pt x="196" y="359"/>
                    <a:pt x="220" y="349"/>
                  </a:cubicBezTo>
                  <a:cubicBezTo>
                    <a:pt x="220" y="260"/>
                    <a:pt x="220" y="260"/>
                    <a:pt x="220" y="260"/>
                  </a:cubicBezTo>
                  <a:cubicBezTo>
                    <a:pt x="220" y="255"/>
                    <a:pt x="224" y="250"/>
                    <a:pt x="229" y="250"/>
                  </a:cubicBezTo>
                  <a:cubicBezTo>
                    <a:pt x="235" y="250"/>
                    <a:pt x="239" y="255"/>
                    <a:pt x="239" y="260"/>
                  </a:cubicBezTo>
                  <a:cubicBezTo>
                    <a:pt x="239" y="339"/>
                    <a:pt x="239" y="339"/>
                    <a:pt x="239" y="339"/>
                  </a:cubicBezTo>
                  <a:cubicBezTo>
                    <a:pt x="255" y="330"/>
                    <a:pt x="270" y="318"/>
                    <a:pt x="283" y="305"/>
                  </a:cubicBezTo>
                  <a:cubicBezTo>
                    <a:pt x="283" y="222"/>
                    <a:pt x="283" y="222"/>
                    <a:pt x="283" y="222"/>
                  </a:cubicBezTo>
                  <a:cubicBezTo>
                    <a:pt x="283" y="222"/>
                    <a:pt x="283" y="166"/>
                    <a:pt x="226" y="166"/>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37" name="Google Shape;237;p2"/>
            <p:cNvSpPr/>
            <p:nvPr/>
          </p:nvSpPr>
          <p:spPr>
            <a:xfrm>
              <a:off x="1217550" y="1780005"/>
              <a:ext cx="287204" cy="265528"/>
            </a:xfrm>
            <a:custGeom>
              <a:avLst/>
              <a:gdLst/>
              <a:ahLst/>
              <a:cxnLst/>
              <a:rect l="l" t="t" r="r" b="b"/>
              <a:pathLst>
                <a:path w="119" h="110" extrusionOk="0">
                  <a:moveTo>
                    <a:pt x="118" y="50"/>
                  </a:moveTo>
                  <a:cubicBezTo>
                    <a:pt x="118" y="48"/>
                    <a:pt x="118" y="47"/>
                    <a:pt x="117" y="45"/>
                  </a:cubicBezTo>
                  <a:cubicBezTo>
                    <a:pt x="115" y="45"/>
                    <a:pt x="114" y="44"/>
                    <a:pt x="112" y="44"/>
                  </a:cubicBezTo>
                  <a:cubicBezTo>
                    <a:pt x="114" y="44"/>
                    <a:pt x="115" y="45"/>
                    <a:pt x="117" y="45"/>
                  </a:cubicBezTo>
                  <a:cubicBezTo>
                    <a:pt x="117" y="44"/>
                    <a:pt x="117" y="44"/>
                    <a:pt x="117" y="44"/>
                  </a:cubicBezTo>
                  <a:cubicBezTo>
                    <a:pt x="116" y="39"/>
                    <a:pt x="115" y="36"/>
                    <a:pt x="113" y="32"/>
                  </a:cubicBezTo>
                  <a:cubicBezTo>
                    <a:pt x="110" y="25"/>
                    <a:pt x="105" y="18"/>
                    <a:pt x="99" y="13"/>
                  </a:cubicBezTo>
                  <a:cubicBezTo>
                    <a:pt x="94" y="8"/>
                    <a:pt x="88" y="4"/>
                    <a:pt x="81" y="2"/>
                  </a:cubicBezTo>
                  <a:cubicBezTo>
                    <a:pt x="79" y="1"/>
                    <a:pt x="76" y="0"/>
                    <a:pt x="73" y="0"/>
                  </a:cubicBezTo>
                  <a:cubicBezTo>
                    <a:pt x="70" y="0"/>
                    <a:pt x="68" y="2"/>
                    <a:pt x="67" y="4"/>
                  </a:cubicBezTo>
                  <a:cubicBezTo>
                    <a:pt x="65" y="7"/>
                    <a:pt x="65" y="9"/>
                    <a:pt x="65" y="12"/>
                  </a:cubicBezTo>
                  <a:cubicBezTo>
                    <a:pt x="65" y="15"/>
                    <a:pt x="62" y="18"/>
                    <a:pt x="59" y="18"/>
                  </a:cubicBezTo>
                  <a:cubicBezTo>
                    <a:pt x="56" y="18"/>
                    <a:pt x="53" y="15"/>
                    <a:pt x="53" y="12"/>
                  </a:cubicBezTo>
                  <a:cubicBezTo>
                    <a:pt x="53" y="10"/>
                    <a:pt x="53" y="8"/>
                    <a:pt x="52" y="6"/>
                  </a:cubicBezTo>
                  <a:cubicBezTo>
                    <a:pt x="51" y="2"/>
                    <a:pt x="48" y="0"/>
                    <a:pt x="44" y="0"/>
                  </a:cubicBezTo>
                  <a:cubicBezTo>
                    <a:pt x="40" y="0"/>
                    <a:pt x="36" y="2"/>
                    <a:pt x="33" y="3"/>
                  </a:cubicBezTo>
                  <a:cubicBezTo>
                    <a:pt x="25" y="7"/>
                    <a:pt x="18" y="12"/>
                    <a:pt x="13" y="19"/>
                  </a:cubicBezTo>
                  <a:cubicBezTo>
                    <a:pt x="12" y="21"/>
                    <a:pt x="11" y="22"/>
                    <a:pt x="9" y="24"/>
                  </a:cubicBezTo>
                  <a:cubicBezTo>
                    <a:pt x="8" y="25"/>
                    <a:pt x="7" y="27"/>
                    <a:pt x="7" y="28"/>
                  </a:cubicBezTo>
                  <a:cubicBezTo>
                    <a:pt x="5" y="31"/>
                    <a:pt x="4" y="34"/>
                    <a:pt x="3" y="37"/>
                  </a:cubicBezTo>
                  <a:cubicBezTo>
                    <a:pt x="3" y="37"/>
                    <a:pt x="3" y="37"/>
                    <a:pt x="3" y="37"/>
                  </a:cubicBezTo>
                  <a:cubicBezTo>
                    <a:pt x="1" y="42"/>
                    <a:pt x="0" y="47"/>
                    <a:pt x="0" y="53"/>
                  </a:cubicBezTo>
                  <a:cubicBezTo>
                    <a:pt x="0" y="72"/>
                    <a:pt x="0" y="90"/>
                    <a:pt x="0" y="109"/>
                  </a:cubicBezTo>
                  <a:cubicBezTo>
                    <a:pt x="0" y="109"/>
                    <a:pt x="0" y="109"/>
                    <a:pt x="0" y="109"/>
                  </a:cubicBezTo>
                  <a:cubicBezTo>
                    <a:pt x="0" y="110"/>
                    <a:pt x="0" y="110"/>
                    <a:pt x="0" y="110"/>
                  </a:cubicBezTo>
                  <a:cubicBezTo>
                    <a:pt x="7" y="109"/>
                    <a:pt x="14" y="109"/>
                    <a:pt x="20" y="107"/>
                  </a:cubicBezTo>
                  <a:cubicBezTo>
                    <a:pt x="27" y="106"/>
                    <a:pt x="34" y="103"/>
                    <a:pt x="40" y="99"/>
                  </a:cubicBezTo>
                  <a:cubicBezTo>
                    <a:pt x="42" y="98"/>
                    <a:pt x="45" y="96"/>
                    <a:pt x="47" y="93"/>
                  </a:cubicBezTo>
                  <a:cubicBezTo>
                    <a:pt x="48" y="92"/>
                    <a:pt x="49" y="90"/>
                    <a:pt x="50" y="88"/>
                  </a:cubicBezTo>
                  <a:cubicBezTo>
                    <a:pt x="53" y="84"/>
                    <a:pt x="53" y="79"/>
                    <a:pt x="53" y="74"/>
                  </a:cubicBezTo>
                  <a:cubicBezTo>
                    <a:pt x="53" y="67"/>
                    <a:pt x="53" y="67"/>
                    <a:pt x="53" y="67"/>
                  </a:cubicBezTo>
                  <a:cubicBezTo>
                    <a:pt x="53" y="66"/>
                    <a:pt x="53" y="64"/>
                    <a:pt x="53" y="63"/>
                  </a:cubicBezTo>
                  <a:cubicBezTo>
                    <a:pt x="53" y="53"/>
                    <a:pt x="53" y="53"/>
                    <a:pt x="53" y="53"/>
                  </a:cubicBezTo>
                  <a:cubicBezTo>
                    <a:pt x="53" y="53"/>
                    <a:pt x="53" y="53"/>
                    <a:pt x="53" y="53"/>
                  </a:cubicBezTo>
                  <a:cubicBezTo>
                    <a:pt x="53" y="50"/>
                    <a:pt x="53" y="47"/>
                    <a:pt x="53" y="44"/>
                  </a:cubicBezTo>
                  <a:cubicBezTo>
                    <a:pt x="53" y="42"/>
                    <a:pt x="53" y="41"/>
                    <a:pt x="54" y="40"/>
                  </a:cubicBezTo>
                  <a:cubicBezTo>
                    <a:pt x="55" y="38"/>
                    <a:pt x="58" y="37"/>
                    <a:pt x="60" y="37"/>
                  </a:cubicBezTo>
                  <a:cubicBezTo>
                    <a:pt x="63" y="38"/>
                    <a:pt x="65" y="40"/>
                    <a:pt x="65" y="43"/>
                  </a:cubicBezTo>
                  <a:cubicBezTo>
                    <a:pt x="65" y="43"/>
                    <a:pt x="65" y="43"/>
                    <a:pt x="65" y="44"/>
                  </a:cubicBezTo>
                  <a:cubicBezTo>
                    <a:pt x="65" y="58"/>
                    <a:pt x="65" y="58"/>
                    <a:pt x="65" y="58"/>
                  </a:cubicBezTo>
                  <a:cubicBezTo>
                    <a:pt x="65" y="58"/>
                    <a:pt x="65" y="58"/>
                    <a:pt x="65" y="58"/>
                  </a:cubicBezTo>
                  <a:cubicBezTo>
                    <a:pt x="65" y="65"/>
                    <a:pt x="65" y="72"/>
                    <a:pt x="65" y="79"/>
                  </a:cubicBezTo>
                  <a:cubicBezTo>
                    <a:pt x="65" y="80"/>
                    <a:pt x="65" y="80"/>
                    <a:pt x="65" y="80"/>
                  </a:cubicBezTo>
                  <a:cubicBezTo>
                    <a:pt x="66" y="84"/>
                    <a:pt x="67" y="88"/>
                    <a:pt x="70" y="91"/>
                  </a:cubicBezTo>
                  <a:cubicBezTo>
                    <a:pt x="72" y="94"/>
                    <a:pt x="74" y="96"/>
                    <a:pt x="77" y="98"/>
                  </a:cubicBezTo>
                  <a:cubicBezTo>
                    <a:pt x="78" y="99"/>
                    <a:pt x="80" y="100"/>
                    <a:pt x="82" y="101"/>
                  </a:cubicBezTo>
                  <a:cubicBezTo>
                    <a:pt x="87" y="104"/>
                    <a:pt x="92" y="106"/>
                    <a:pt x="97" y="107"/>
                  </a:cubicBezTo>
                  <a:cubicBezTo>
                    <a:pt x="102" y="108"/>
                    <a:pt x="107" y="109"/>
                    <a:pt x="111" y="109"/>
                  </a:cubicBezTo>
                  <a:cubicBezTo>
                    <a:pt x="113" y="109"/>
                    <a:pt x="115" y="109"/>
                    <a:pt x="117" y="110"/>
                  </a:cubicBezTo>
                  <a:cubicBezTo>
                    <a:pt x="118" y="110"/>
                    <a:pt x="118" y="110"/>
                    <a:pt x="118" y="109"/>
                  </a:cubicBezTo>
                  <a:cubicBezTo>
                    <a:pt x="118" y="99"/>
                    <a:pt x="118" y="89"/>
                    <a:pt x="118" y="79"/>
                  </a:cubicBezTo>
                  <a:cubicBezTo>
                    <a:pt x="118" y="69"/>
                    <a:pt x="119" y="60"/>
                    <a:pt x="118" y="50"/>
                  </a:cubicBezTo>
                  <a:close/>
                </a:path>
              </a:pathLst>
            </a:custGeom>
            <a:solidFill>
              <a:srgbClr val="0061A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238" name="Google Shape;238;p2"/>
          <p:cNvGrpSpPr/>
          <p:nvPr/>
        </p:nvGrpSpPr>
        <p:grpSpPr>
          <a:xfrm>
            <a:off x="1346929" y="4810424"/>
            <a:ext cx="896692" cy="720000"/>
            <a:chOff x="918109" y="2501617"/>
            <a:chExt cx="824781" cy="662258"/>
          </a:xfrm>
        </p:grpSpPr>
        <p:sp>
          <p:nvSpPr>
            <p:cNvPr id="239" name="Google Shape;239;p2"/>
            <p:cNvSpPr/>
            <p:nvPr/>
          </p:nvSpPr>
          <p:spPr>
            <a:xfrm>
              <a:off x="918109" y="2501617"/>
              <a:ext cx="387302" cy="486087"/>
            </a:xfrm>
            <a:custGeom>
              <a:avLst/>
              <a:gdLst/>
              <a:ahLst/>
              <a:cxnLst/>
              <a:rect l="l" t="t" r="r" b="b"/>
              <a:pathLst>
                <a:path w="116" h="144" extrusionOk="0">
                  <a:moveTo>
                    <a:pt x="83" y="119"/>
                  </a:moveTo>
                  <a:cubicBezTo>
                    <a:pt x="83" y="117"/>
                    <a:pt x="81" y="69"/>
                    <a:pt x="93" y="44"/>
                  </a:cubicBezTo>
                  <a:cubicBezTo>
                    <a:pt x="94" y="42"/>
                    <a:pt x="94" y="42"/>
                    <a:pt x="94" y="42"/>
                  </a:cubicBezTo>
                  <a:cubicBezTo>
                    <a:pt x="95" y="40"/>
                    <a:pt x="96" y="38"/>
                    <a:pt x="98" y="36"/>
                  </a:cubicBezTo>
                  <a:cubicBezTo>
                    <a:pt x="103" y="31"/>
                    <a:pt x="109" y="27"/>
                    <a:pt x="116" y="25"/>
                  </a:cubicBezTo>
                  <a:cubicBezTo>
                    <a:pt x="115" y="22"/>
                    <a:pt x="114" y="18"/>
                    <a:pt x="111" y="16"/>
                  </a:cubicBezTo>
                  <a:cubicBezTo>
                    <a:pt x="109" y="13"/>
                    <a:pt x="107" y="12"/>
                    <a:pt x="103" y="10"/>
                  </a:cubicBezTo>
                  <a:cubicBezTo>
                    <a:pt x="104" y="10"/>
                    <a:pt x="105" y="10"/>
                    <a:pt x="106" y="10"/>
                  </a:cubicBezTo>
                  <a:cubicBezTo>
                    <a:pt x="96" y="3"/>
                    <a:pt x="85" y="4"/>
                    <a:pt x="82" y="4"/>
                  </a:cubicBezTo>
                  <a:cubicBezTo>
                    <a:pt x="81" y="3"/>
                    <a:pt x="82" y="2"/>
                    <a:pt x="82" y="2"/>
                  </a:cubicBezTo>
                  <a:cubicBezTo>
                    <a:pt x="80" y="2"/>
                    <a:pt x="78" y="2"/>
                    <a:pt x="75" y="4"/>
                  </a:cubicBezTo>
                  <a:cubicBezTo>
                    <a:pt x="75" y="3"/>
                    <a:pt x="75" y="0"/>
                    <a:pt x="76" y="0"/>
                  </a:cubicBezTo>
                  <a:cubicBezTo>
                    <a:pt x="73" y="0"/>
                    <a:pt x="71" y="3"/>
                    <a:pt x="72" y="6"/>
                  </a:cubicBezTo>
                  <a:cubicBezTo>
                    <a:pt x="63" y="7"/>
                    <a:pt x="56" y="11"/>
                    <a:pt x="51" y="16"/>
                  </a:cubicBezTo>
                  <a:cubicBezTo>
                    <a:pt x="43" y="24"/>
                    <a:pt x="43" y="43"/>
                    <a:pt x="45" y="47"/>
                  </a:cubicBezTo>
                  <a:cubicBezTo>
                    <a:pt x="40" y="47"/>
                    <a:pt x="48" y="64"/>
                    <a:pt x="48" y="64"/>
                  </a:cubicBezTo>
                  <a:cubicBezTo>
                    <a:pt x="49" y="67"/>
                    <a:pt x="52" y="74"/>
                    <a:pt x="52" y="75"/>
                  </a:cubicBezTo>
                  <a:cubicBezTo>
                    <a:pt x="54" y="83"/>
                    <a:pt x="56" y="89"/>
                    <a:pt x="59" y="94"/>
                  </a:cubicBezTo>
                  <a:cubicBezTo>
                    <a:pt x="58" y="101"/>
                    <a:pt x="56" y="105"/>
                    <a:pt x="56" y="105"/>
                  </a:cubicBezTo>
                  <a:cubicBezTo>
                    <a:pt x="56" y="104"/>
                    <a:pt x="56" y="104"/>
                    <a:pt x="56" y="104"/>
                  </a:cubicBezTo>
                  <a:cubicBezTo>
                    <a:pt x="53" y="108"/>
                    <a:pt x="47" y="108"/>
                    <a:pt x="46" y="108"/>
                  </a:cubicBezTo>
                  <a:cubicBezTo>
                    <a:pt x="25" y="111"/>
                    <a:pt x="6" y="119"/>
                    <a:pt x="2" y="130"/>
                  </a:cubicBezTo>
                  <a:cubicBezTo>
                    <a:pt x="0" y="134"/>
                    <a:pt x="0" y="139"/>
                    <a:pt x="0" y="144"/>
                  </a:cubicBezTo>
                  <a:cubicBezTo>
                    <a:pt x="100" y="144"/>
                    <a:pt x="100" y="144"/>
                    <a:pt x="100" y="144"/>
                  </a:cubicBezTo>
                  <a:cubicBezTo>
                    <a:pt x="93" y="140"/>
                    <a:pt x="85" y="133"/>
                    <a:pt x="83" y="119"/>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40" name="Google Shape;240;p2"/>
            <p:cNvSpPr/>
            <p:nvPr/>
          </p:nvSpPr>
          <p:spPr>
            <a:xfrm>
              <a:off x="1418309" y="2511027"/>
              <a:ext cx="324581" cy="476678"/>
            </a:xfrm>
            <a:custGeom>
              <a:avLst/>
              <a:gdLst/>
              <a:ahLst/>
              <a:cxnLst/>
              <a:rect l="l" t="t" r="r" b="b"/>
              <a:pathLst>
                <a:path w="97" h="141" extrusionOk="0">
                  <a:moveTo>
                    <a:pt x="94" y="110"/>
                  </a:moveTo>
                  <a:cubicBezTo>
                    <a:pt x="91" y="102"/>
                    <a:pt x="77" y="96"/>
                    <a:pt x="62" y="94"/>
                  </a:cubicBezTo>
                  <a:cubicBezTo>
                    <a:pt x="60" y="94"/>
                    <a:pt x="56" y="93"/>
                    <a:pt x="54" y="91"/>
                  </a:cubicBezTo>
                  <a:cubicBezTo>
                    <a:pt x="53" y="89"/>
                    <a:pt x="52" y="85"/>
                    <a:pt x="51" y="84"/>
                  </a:cubicBezTo>
                  <a:cubicBezTo>
                    <a:pt x="51" y="84"/>
                    <a:pt x="57" y="83"/>
                    <a:pt x="58" y="83"/>
                  </a:cubicBezTo>
                  <a:cubicBezTo>
                    <a:pt x="61" y="84"/>
                    <a:pt x="64" y="86"/>
                    <a:pt x="67" y="85"/>
                  </a:cubicBezTo>
                  <a:cubicBezTo>
                    <a:pt x="68" y="85"/>
                    <a:pt x="63" y="80"/>
                    <a:pt x="67" y="78"/>
                  </a:cubicBezTo>
                  <a:cubicBezTo>
                    <a:pt x="70" y="79"/>
                    <a:pt x="75" y="80"/>
                    <a:pt x="78" y="78"/>
                  </a:cubicBezTo>
                  <a:cubicBezTo>
                    <a:pt x="78" y="78"/>
                    <a:pt x="72" y="76"/>
                    <a:pt x="72" y="72"/>
                  </a:cubicBezTo>
                  <a:cubicBezTo>
                    <a:pt x="77" y="71"/>
                    <a:pt x="78" y="68"/>
                    <a:pt x="79" y="62"/>
                  </a:cubicBezTo>
                  <a:cubicBezTo>
                    <a:pt x="74" y="66"/>
                    <a:pt x="73" y="57"/>
                    <a:pt x="73" y="52"/>
                  </a:cubicBezTo>
                  <a:cubicBezTo>
                    <a:pt x="72" y="34"/>
                    <a:pt x="67" y="18"/>
                    <a:pt x="53" y="6"/>
                  </a:cubicBezTo>
                  <a:cubicBezTo>
                    <a:pt x="49" y="2"/>
                    <a:pt x="44" y="0"/>
                    <a:pt x="37" y="1"/>
                  </a:cubicBezTo>
                  <a:cubicBezTo>
                    <a:pt x="34" y="1"/>
                    <a:pt x="31" y="2"/>
                    <a:pt x="27" y="2"/>
                  </a:cubicBezTo>
                  <a:cubicBezTo>
                    <a:pt x="21" y="2"/>
                    <a:pt x="15" y="4"/>
                    <a:pt x="10" y="9"/>
                  </a:cubicBezTo>
                  <a:cubicBezTo>
                    <a:pt x="6" y="13"/>
                    <a:pt x="2" y="18"/>
                    <a:pt x="0" y="23"/>
                  </a:cubicBezTo>
                  <a:cubicBezTo>
                    <a:pt x="5" y="25"/>
                    <a:pt x="10" y="28"/>
                    <a:pt x="14" y="31"/>
                  </a:cubicBezTo>
                  <a:cubicBezTo>
                    <a:pt x="15" y="32"/>
                    <a:pt x="15" y="32"/>
                    <a:pt x="16" y="33"/>
                  </a:cubicBezTo>
                  <a:cubicBezTo>
                    <a:pt x="17" y="34"/>
                    <a:pt x="17" y="34"/>
                    <a:pt x="17" y="34"/>
                  </a:cubicBezTo>
                  <a:cubicBezTo>
                    <a:pt x="34" y="55"/>
                    <a:pt x="31" y="113"/>
                    <a:pt x="31" y="116"/>
                  </a:cubicBezTo>
                  <a:cubicBezTo>
                    <a:pt x="29" y="129"/>
                    <a:pt x="21" y="137"/>
                    <a:pt x="15" y="141"/>
                  </a:cubicBezTo>
                  <a:cubicBezTo>
                    <a:pt x="43" y="141"/>
                    <a:pt x="43" y="141"/>
                    <a:pt x="43" y="141"/>
                  </a:cubicBezTo>
                  <a:cubicBezTo>
                    <a:pt x="76" y="141"/>
                    <a:pt x="76" y="141"/>
                    <a:pt x="76" y="141"/>
                  </a:cubicBezTo>
                  <a:cubicBezTo>
                    <a:pt x="94" y="141"/>
                    <a:pt x="94" y="141"/>
                    <a:pt x="94" y="141"/>
                  </a:cubicBezTo>
                  <a:cubicBezTo>
                    <a:pt x="94" y="141"/>
                    <a:pt x="95" y="141"/>
                    <a:pt x="95" y="140"/>
                  </a:cubicBezTo>
                  <a:cubicBezTo>
                    <a:pt x="95" y="140"/>
                    <a:pt x="97" y="119"/>
                    <a:pt x="94" y="11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41" name="Google Shape;241;p2"/>
            <p:cNvSpPr/>
            <p:nvPr/>
          </p:nvSpPr>
          <p:spPr>
            <a:xfrm>
              <a:off x="1098432" y="2613499"/>
              <a:ext cx="514311" cy="550376"/>
            </a:xfrm>
            <a:custGeom>
              <a:avLst/>
              <a:gdLst/>
              <a:ahLst/>
              <a:cxnLst/>
              <a:rect l="l" t="t" r="r" b="b"/>
              <a:pathLst>
                <a:path w="154" h="163" extrusionOk="0">
                  <a:moveTo>
                    <a:pt x="0" y="163"/>
                  </a:moveTo>
                  <a:cubicBezTo>
                    <a:pt x="154" y="163"/>
                    <a:pt x="154" y="163"/>
                    <a:pt x="154" y="163"/>
                  </a:cubicBezTo>
                  <a:cubicBezTo>
                    <a:pt x="153" y="155"/>
                    <a:pt x="152" y="148"/>
                    <a:pt x="150" y="144"/>
                  </a:cubicBezTo>
                  <a:cubicBezTo>
                    <a:pt x="146" y="132"/>
                    <a:pt x="136" y="126"/>
                    <a:pt x="115" y="123"/>
                  </a:cubicBezTo>
                  <a:cubicBezTo>
                    <a:pt x="115" y="123"/>
                    <a:pt x="115" y="123"/>
                    <a:pt x="115" y="123"/>
                  </a:cubicBezTo>
                  <a:cubicBezTo>
                    <a:pt x="112" y="123"/>
                    <a:pt x="104" y="120"/>
                    <a:pt x="100" y="116"/>
                  </a:cubicBezTo>
                  <a:cubicBezTo>
                    <a:pt x="95" y="112"/>
                    <a:pt x="95" y="112"/>
                    <a:pt x="95" y="112"/>
                  </a:cubicBezTo>
                  <a:cubicBezTo>
                    <a:pt x="101" y="110"/>
                    <a:pt x="101" y="110"/>
                    <a:pt x="101" y="110"/>
                  </a:cubicBezTo>
                  <a:cubicBezTo>
                    <a:pt x="106" y="108"/>
                    <a:pt x="117" y="102"/>
                    <a:pt x="120" y="87"/>
                  </a:cubicBezTo>
                  <a:cubicBezTo>
                    <a:pt x="120" y="87"/>
                    <a:pt x="123" y="32"/>
                    <a:pt x="108" y="12"/>
                  </a:cubicBezTo>
                  <a:cubicBezTo>
                    <a:pt x="108" y="12"/>
                    <a:pt x="108" y="12"/>
                    <a:pt x="108" y="12"/>
                  </a:cubicBezTo>
                  <a:cubicBezTo>
                    <a:pt x="105" y="9"/>
                    <a:pt x="105" y="9"/>
                    <a:pt x="105" y="9"/>
                  </a:cubicBezTo>
                  <a:cubicBezTo>
                    <a:pt x="99" y="3"/>
                    <a:pt x="91" y="0"/>
                    <a:pt x="80" y="0"/>
                  </a:cubicBezTo>
                  <a:cubicBezTo>
                    <a:pt x="76" y="0"/>
                    <a:pt x="76" y="0"/>
                    <a:pt x="76" y="0"/>
                  </a:cubicBezTo>
                  <a:cubicBezTo>
                    <a:pt x="65" y="0"/>
                    <a:pt x="56" y="3"/>
                    <a:pt x="49" y="11"/>
                  </a:cubicBezTo>
                  <a:cubicBezTo>
                    <a:pt x="48" y="12"/>
                    <a:pt x="47" y="13"/>
                    <a:pt x="46" y="15"/>
                  </a:cubicBezTo>
                  <a:cubicBezTo>
                    <a:pt x="46" y="15"/>
                    <a:pt x="46" y="16"/>
                    <a:pt x="45" y="17"/>
                  </a:cubicBezTo>
                  <a:cubicBezTo>
                    <a:pt x="34" y="39"/>
                    <a:pt x="37" y="87"/>
                    <a:pt x="37" y="87"/>
                  </a:cubicBezTo>
                  <a:cubicBezTo>
                    <a:pt x="39" y="102"/>
                    <a:pt x="51" y="108"/>
                    <a:pt x="55" y="109"/>
                  </a:cubicBezTo>
                  <a:cubicBezTo>
                    <a:pt x="60" y="111"/>
                    <a:pt x="60" y="111"/>
                    <a:pt x="60" y="111"/>
                  </a:cubicBezTo>
                  <a:cubicBezTo>
                    <a:pt x="56" y="115"/>
                    <a:pt x="56" y="115"/>
                    <a:pt x="56" y="115"/>
                  </a:cubicBezTo>
                  <a:cubicBezTo>
                    <a:pt x="51" y="120"/>
                    <a:pt x="43" y="123"/>
                    <a:pt x="40" y="123"/>
                  </a:cubicBezTo>
                  <a:cubicBezTo>
                    <a:pt x="18" y="126"/>
                    <a:pt x="6" y="133"/>
                    <a:pt x="3" y="144"/>
                  </a:cubicBezTo>
                  <a:cubicBezTo>
                    <a:pt x="1" y="148"/>
                    <a:pt x="0" y="154"/>
                    <a:pt x="0" y="163"/>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242" name="Google Shape;242;p2"/>
          <p:cNvGrpSpPr/>
          <p:nvPr/>
        </p:nvGrpSpPr>
        <p:grpSpPr>
          <a:xfrm>
            <a:off x="1352391" y="3430511"/>
            <a:ext cx="821487" cy="720000"/>
            <a:chOff x="4149808" y="3766350"/>
            <a:chExt cx="779409" cy="683122"/>
          </a:xfrm>
        </p:grpSpPr>
        <p:grpSp>
          <p:nvGrpSpPr>
            <p:cNvPr id="243" name="Google Shape;243;p2"/>
            <p:cNvGrpSpPr/>
            <p:nvPr/>
          </p:nvGrpSpPr>
          <p:grpSpPr>
            <a:xfrm>
              <a:off x="4149808" y="3766350"/>
              <a:ext cx="521507" cy="504000"/>
              <a:chOff x="514350" y="4754563"/>
              <a:chExt cx="661988" cy="639763"/>
            </a:xfrm>
          </p:grpSpPr>
          <p:sp>
            <p:nvSpPr>
              <p:cNvPr id="244" name="Google Shape;244;p2"/>
              <p:cNvSpPr/>
              <p:nvPr/>
            </p:nvSpPr>
            <p:spPr>
              <a:xfrm>
                <a:off x="717550" y="4754563"/>
                <a:ext cx="257175" cy="68263"/>
              </a:xfrm>
              <a:custGeom>
                <a:avLst/>
                <a:gdLst/>
                <a:ahLst/>
                <a:cxnLst/>
                <a:rect l="l" t="t" r="r" b="b"/>
                <a:pathLst>
                  <a:path w="76" h="20" extrusionOk="0">
                    <a:moveTo>
                      <a:pt x="26" y="20"/>
                    </a:moveTo>
                    <a:cubicBezTo>
                      <a:pt x="27" y="14"/>
                      <a:pt x="33" y="10"/>
                      <a:pt x="39" y="10"/>
                    </a:cubicBezTo>
                    <a:cubicBezTo>
                      <a:pt x="46" y="10"/>
                      <a:pt x="52" y="14"/>
                      <a:pt x="53" y="20"/>
                    </a:cubicBezTo>
                    <a:cubicBezTo>
                      <a:pt x="76" y="20"/>
                      <a:pt x="76" y="20"/>
                      <a:pt x="76" y="20"/>
                    </a:cubicBezTo>
                    <a:cubicBezTo>
                      <a:pt x="71" y="9"/>
                      <a:pt x="60" y="0"/>
                      <a:pt x="38" y="0"/>
                    </a:cubicBezTo>
                    <a:cubicBezTo>
                      <a:pt x="16" y="0"/>
                      <a:pt x="5" y="9"/>
                      <a:pt x="0" y="20"/>
                    </a:cubicBezTo>
                    <a:lnTo>
                      <a:pt x="26" y="2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sp>
            <p:nvSpPr>
              <p:cNvPr id="245" name="Google Shape;245;p2"/>
              <p:cNvSpPr/>
              <p:nvPr/>
            </p:nvSpPr>
            <p:spPr>
              <a:xfrm>
                <a:off x="514350" y="4849813"/>
                <a:ext cx="661988" cy="544513"/>
              </a:xfrm>
              <a:custGeom>
                <a:avLst/>
                <a:gdLst/>
                <a:ahLst/>
                <a:cxnLst/>
                <a:rect l="l" t="t" r="r" b="b"/>
                <a:pathLst>
                  <a:path w="196" h="159" extrusionOk="0">
                    <a:moveTo>
                      <a:pt x="122" y="104"/>
                    </a:moveTo>
                    <a:cubicBezTo>
                      <a:pt x="117" y="103"/>
                      <a:pt x="117" y="90"/>
                      <a:pt x="117" y="90"/>
                    </a:cubicBezTo>
                    <a:cubicBezTo>
                      <a:pt x="117" y="90"/>
                      <a:pt x="131" y="76"/>
                      <a:pt x="134" y="57"/>
                    </a:cubicBezTo>
                    <a:cubicBezTo>
                      <a:pt x="143" y="57"/>
                      <a:pt x="148" y="37"/>
                      <a:pt x="140" y="30"/>
                    </a:cubicBezTo>
                    <a:cubicBezTo>
                      <a:pt x="140" y="27"/>
                      <a:pt x="142" y="13"/>
                      <a:pt x="139" y="0"/>
                    </a:cubicBezTo>
                    <a:cubicBezTo>
                      <a:pt x="113" y="0"/>
                      <a:pt x="113" y="0"/>
                      <a:pt x="113" y="0"/>
                    </a:cubicBezTo>
                    <a:cubicBezTo>
                      <a:pt x="112" y="6"/>
                      <a:pt x="106" y="11"/>
                      <a:pt x="99" y="11"/>
                    </a:cubicBezTo>
                    <a:cubicBezTo>
                      <a:pt x="93" y="11"/>
                      <a:pt x="87" y="6"/>
                      <a:pt x="86" y="0"/>
                    </a:cubicBezTo>
                    <a:cubicBezTo>
                      <a:pt x="57" y="0"/>
                      <a:pt x="57" y="0"/>
                      <a:pt x="57" y="0"/>
                    </a:cubicBezTo>
                    <a:cubicBezTo>
                      <a:pt x="53" y="13"/>
                      <a:pt x="56" y="27"/>
                      <a:pt x="56" y="30"/>
                    </a:cubicBezTo>
                    <a:cubicBezTo>
                      <a:pt x="48" y="37"/>
                      <a:pt x="53" y="57"/>
                      <a:pt x="61" y="57"/>
                    </a:cubicBezTo>
                    <a:cubicBezTo>
                      <a:pt x="64" y="76"/>
                      <a:pt x="78" y="90"/>
                      <a:pt x="78" y="90"/>
                    </a:cubicBezTo>
                    <a:cubicBezTo>
                      <a:pt x="78" y="90"/>
                      <a:pt x="78" y="103"/>
                      <a:pt x="73" y="104"/>
                    </a:cubicBezTo>
                    <a:cubicBezTo>
                      <a:pt x="58" y="106"/>
                      <a:pt x="0" y="132"/>
                      <a:pt x="0" y="159"/>
                    </a:cubicBezTo>
                    <a:cubicBezTo>
                      <a:pt x="196" y="159"/>
                      <a:pt x="196" y="159"/>
                      <a:pt x="196" y="159"/>
                    </a:cubicBezTo>
                    <a:cubicBezTo>
                      <a:pt x="196" y="132"/>
                      <a:pt x="138" y="106"/>
                      <a:pt x="122" y="10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grpSp>
        <p:grpSp>
          <p:nvGrpSpPr>
            <p:cNvPr id="246" name="Google Shape;246;p2"/>
            <p:cNvGrpSpPr/>
            <p:nvPr/>
          </p:nvGrpSpPr>
          <p:grpSpPr>
            <a:xfrm>
              <a:off x="4496693" y="3909472"/>
              <a:ext cx="432524" cy="540000"/>
              <a:chOff x="1619250" y="4740275"/>
              <a:chExt cx="523875" cy="654051"/>
            </a:xfrm>
          </p:grpSpPr>
          <p:sp>
            <p:nvSpPr>
              <p:cNvPr id="247" name="Google Shape;247;p2"/>
              <p:cNvSpPr/>
              <p:nvPr/>
            </p:nvSpPr>
            <p:spPr>
              <a:xfrm>
                <a:off x="1744663" y="4740275"/>
                <a:ext cx="287338" cy="147638"/>
              </a:xfrm>
              <a:custGeom>
                <a:avLst/>
                <a:gdLst/>
                <a:ahLst/>
                <a:cxnLst/>
                <a:rect l="l" t="t" r="r" b="b"/>
                <a:pathLst>
                  <a:path w="181" h="93" extrusionOk="0">
                    <a:moveTo>
                      <a:pt x="91" y="0"/>
                    </a:moveTo>
                    <a:lnTo>
                      <a:pt x="91" y="0"/>
                    </a:lnTo>
                    <a:lnTo>
                      <a:pt x="91" y="0"/>
                    </a:lnTo>
                    <a:lnTo>
                      <a:pt x="0" y="35"/>
                    </a:lnTo>
                    <a:lnTo>
                      <a:pt x="13" y="93"/>
                    </a:lnTo>
                    <a:lnTo>
                      <a:pt x="91" y="80"/>
                    </a:lnTo>
                    <a:lnTo>
                      <a:pt x="168" y="93"/>
                    </a:lnTo>
                    <a:lnTo>
                      <a:pt x="181" y="35"/>
                    </a:lnTo>
                    <a:lnTo>
                      <a:pt x="91" y="0"/>
                    </a:lnTo>
                    <a:close/>
                    <a:moveTo>
                      <a:pt x="111" y="50"/>
                    </a:moveTo>
                    <a:lnTo>
                      <a:pt x="98" y="50"/>
                    </a:lnTo>
                    <a:lnTo>
                      <a:pt x="98" y="63"/>
                    </a:lnTo>
                    <a:lnTo>
                      <a:pt x="83" y="63"/>
                    </a:lnTo>
                    <a:lnTo>
                      <a:pt x="83" y="50"/>
                    </a:lnTo>
                    <a:lnTo>
                      <a:pt x="70" y="50"/>
                    </a:lnTo>
                    <a:lnTo>
                      <a:pt x="70" y="35"/>
                    </a:lnTo>
                    <a:lnTo>
                      <a:pt x="83" y="35"/>
                    </a:lnTo>
                    <a:lnTo>
                      <a:pt x="83" y="20"/>
                    </a:lnTo>
                    <a:lnTo>
                      <a:pt x="98" y="20"/>
                    </a:lnTo>
                    <a:lnTo>
                      <a:pt x="98" y="35"/>
                    </a:lnTo>
                    <a:lnTo>
                      <a:pt x="111" y="35"/>
                    </a:lnTo>
                    <a:lnTo>
                      <a:pt x="111" y="5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sp>
            <p:nvSpPr>
              <p:cNvPr id="248" name="Google Shape;248;p2"/>
              <p:cNvSpPr/>
              <p:nvPr/>
            </p:nvSpPr>
            <p:spPr>
              <a:xfrm>
                <a:off x="1619250" y="4887913"/>
                <a:ext cx="523875" cy="506413"/>
              </a:xfrm>
              <a:custGeom>
                <a:avLst/>
                <a:gdLst/>
                <a:ahLst/>
                <a:cxnLst/>
                <a:rect l="l" t="t" r="r" b="b"/>
                <a:pathLst>
                  <a:path w="155" h="148" extrusionOk="0">
                    <a:moveTo>
                      <a:pt x="151" y="125"/>
                    </a:moveTo>
                    <a:cubicBezTo>
                      <a:pt x="147" y="112"/>
                      <a:pt x="135" y="106"/>
                      <a:pt x="114" y="102"/>
                    </a:cubicBezTo>
                    <a:cubicBezTo>
                      <a:pt x="113" y="102"/>
                      <a:pt x="106" y="100"/>
                      <a:pt x="102" y="97"/>
                    </a:cubicBezTo>
                    <a:cubicBezTo>
                      <a:pt x="109" y="94"/>
                      <a:pt x="120" y="87"/>
                      <a:pt x="122" y="72"/>
                    </a:cubicBezTo>
                    <a:cubicBezTo>
                      <a:pt x="122" y="72"/>
                      <a:pt x="125" y="29"/>
                      <a:pt x="115" y="6"/>
                    </a:cubicBezTo>
                    <a:cubicBezTo>
                      <a:pt x="80" y="0"/>
                      <a:pt x="80" y="0"/>
                      <a:pt x="80" y="0"/>
                    </a:cubicBezTo>
                    <a:cubicBezTo>
                      <a:pt x="44" y="6"/>
                      <a:pt x="44" y="6"/>
                      <a:pt x="44" y="6"/>
                    </a:cubicBezTo>
                    <a:cubicBezTo>
                      <a:pt x="43" y="6"/>
                      <a:pt x="43" y="6"/>
                      <a:pt x="43" y="6"/>
                    </a:cubicBezTo>
                    <a:cubicBezTo>
                      <a:pt x="33" y="30"/>
                      <a:pt x="36" y="72"/>
                      <a:pt x="36" y="72"/>
                    </a:cubicBezTo>
                    <a:cubicBezTo>
                      <a:pt x="38" y="87"/>
                      <a:pt x="48" y="94"/>
                      <a:pt x="55" y="96"/>
                    </a:cubicBezTo>
                    <a:cubicBezTo>
                      <a:pt x="51" y="100"/>
                      <a:pt x="44" y="102"/>
                      <a:pt x="42" y="102"/>
                    </a:cubicBezTo>
                    <a:cubicBezTo>
                      <a:pt x="21" y="106"/>
                      <a:pt x="8" y="112"/>
                      <a:pt x="3" y="125"/>
                    </a:cubicBezTo>
                    <a:cubicBezTo>
                      <a:pt x="1" y="130"/>
                      <a:pt x="1" y="140"/>
                      <a:pt x="0" y="148"/>
                    </a:cubicBezTo>
                    <a:cubicBezTo>
                      <a:pt x="155" y="148"/>
                      <a:pt x="155" y="148"/>
                      <a:pt x="155" y="148"/>
                    </a:cubicBezTo>
                    <a:cubicBezTo>
                      <a:pt x="154" y="140"/>
                      <a:pt x="153" y="130"/>
                      <a:pt x="151" y="12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grpSp>
      </p:grpSp>
      <p:sp>
        <p:nvSpPr>
          <p:cNvPr id="249" name="Google Shape;249;p2"/>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34"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5" name="Rectangle 34"/>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20"/>
          <p:cNvSpPr txBox="1"/>
          <p:nvPr/>
        </p:nvSpPr>
        <p:spPr>
          <a:xfrm>
            <a:off x="-2899" y="6843362"/>
            <a:ext cx="56270" cy="45719"/>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 name="Picture 1"/>
          <p:cNvPicPr>
            <a:picLocks noChangeAspect="1"/>
          </p:cNvPicPr>
          <p:nvPr/>
        </p:nvPicPr>
        <p:blipFill>
          <a:blip r:embed="rId3"/>
          <a:stretch>
            <a:fillRect/>
          </a:stretch>
        </p:blipFill>
        <p:spPr>
          <a:xfrm>
            <a:off x="1678417" y="2654709"/>
            <a:ext cx="7219950" cy="1438275"/>
          </a:xfrm>
          <a:prstGeom prst="rect">
            <a:avLst/>
          </a:prstGeom>
        </p:spPr>
      </p:pic>
      <p:sp>
        <p:nvSpPr>
          <p:cNvPr id="6" name="Rectangle 5"/>
          <p:cNvSpPr/>
          <p:nvPr/>
        </p:nvSpPr>
        <p:spPr>
          <a:xfrm>
            <a:off x="11167361" y="6646469"/>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
          <p:cNvSpPr/>
          <p:nvPr/>
        </p:nvSpPr>
        <p:spPr>
          <a:xfrm>
            <a:off x="7409168" y="5378946"/>
            <a:ext cx="5230249" cy="505065"/>
          </a:xfrm>
          <a:prstGeom prst="rect">
            <a:avLst/>
          </a:prstGeom>
          <a:solidFill>
            <a:srgbClr val="0061A3"/>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3"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Kožní</a:t>
            </a:r>
            <a:endParaRPr sz="2100" b="1" dirty="0">
              <a:solidFill>
                <a:schemeClr val="bg1"/>
              </a:solidFill>
              <a:latin typeface="Arial"/>
              <a:ea typeface="Arial"/>
              <a:cs typeface="Arial"/>
              <a:sym typeface="Arial"/>
            </a:endParaRPr>
          </a:p>
        </p:txBody>
      </p:sp>
      <p:sp>
        <p:nvSpPr>
          <p:cNvPr id="255" name="Google Shape;255;p3"/>
          <p:cNvSpPr/>
          <p:nvPr/>
        </p:nvSpPr>
        <p:spPr>
          <a:xfrm>
            <a:off x="-191703" y="4003646"/>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u="sng" dirty="0" err="1">
                <a:solidFill>
                  <a:schemeClr val="bg1"/>
                </a:solidFill>
                <a:latin typeface="Arial"/>
                <a:ea typeface="Arial"/>
                <a:cs typeface="Arial"/>
                <a:sym typeface="Arial"/>
                <a:hlinkClick r:id="rId4"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Gastrointestin</a:t>
            </a:r>
            <a:r>
              <a:rPr lang="en-US" sz="2100" b="1" u="sng" dirty="0" err="1">
                <a:solidFill>
                  <a:schemeClr val="bg1"/>
                </a:solidFill>
                <a:hlinkClick r:id="rId4"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ální</a:t>
            </a:r>
            <a:endParaRPr sz="2100" b="1" dirty="0">
              <a:solidFill>
                <a:schemeClr val="bg1"/>
              </a:solidFill>
              <a:sym typeface="Arial"/>
            </a:endParaRPr>
          </a:p>
        </p:txBody>
      </p:sp>
      <p:sp>
        <p:nvSpPr>
          <p:cNvPr id="256" name="Google Shape;256;p3"/>
          <p:cNvSpPr/>
          <p:nvPr/>
        </p:nvSpPr>
        <p:spPr>
          <a:xfrm>
            <a:off x="-191703" y="5706725"/>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Krevní</a:t>
            </a:r>
            <a:endParaRPr dirty="0">
              <a:solidFill>
                <a:schemeClr val="bg1"/>
              </a:solidFill>
            </a:endParaRPr>
          </a:p>
        </p:txBody>
      </p:sp>
      <p:sp>
        <p:nvSpPr>
          <p:cNvPr id="257" name="Google Shape;257;p3"/>
          <p:cNvSpPr/>
          <p:nvPr/>
        </p:nvSpPr>
        <p:spPr>
          <a:xfrm>
            <a:off x="-191703" y="1414845"/>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Oční</a:t>
            </a:r>
            <a:endParaRPr dirty="0">
              <a:solidFill>
                <a:schemeClr val="bg1"/>
              </a:solidFill>
            </a:endParaRPr>
          </a:p>
        </p:txBody>
      </p:sp>
      <p:sp>
        <p:nvSpPr>
          <p:cNvPr id="258" name="Google Shape;258;p3"/>
          <p:cNvSpPr/>
          <p:nvPr/>
        </p:nvSpPr>
        <p:spPr>
          <a:xfrm>
            <a:off x="7246690" y="1307376"/>
            <a:ext cx="5393020" cy="570045"/>
          </a:xfrm>
          <a:prstGeom prst="rect">
            <a:avLst/>
          </a:prstGeom>
          <a:solidFill>
            <a:srgbClr val="0061A3"/>
          </a:solidFill>
          <a:ln>
            <a:noFill/>
          </a:ln>
        </p:spPr>
        <p:txBody>
          <a:bodyPr spcFirstLastPara="1" wrap="square" lIns="121900" tIns="60950" rIns="121900" bIns="60950" anchor="ctr" anchorCtr="0">
            <a:noAutofit/>
          </a:bodyPr>
          <a:lstStyle/>
          <a:p>
            <a:pPr marL="313259" marR="0" lvl="0" indent="0" algn="l" rtl="0">
              <a:spcBef>
                <a:spcPts val="0"/>
              </a:spcBef>
              <a:spcAft>
                <a:spcPts val="0"/>
              </a:spcAft>
              <a:buNone/>
            </a:pPr>
            <a:r>
              <a:rPr lang="en-US" sz="2100" b="1" dirty="0">
                <a:solidFill>
                  <a:schemeClr val="bg1"/>
                </a:solidFill>
              </a:rPr>
              <a:t>CNS</a:t>
            </a:r>
            <a:endParaRPr dirty="0">
              <a:solidFill>
                <a:schemeClr val="bg1"/>
              </a:solidFill>
            </a:endParaRPr>
          </a:p>
        </p:txBody>
      </p:sp>
      <p:sp>
        <p:nvSpPr>
          <p:cNvPr id="259" name="Google Shape;259;p3"/>
          <p:cNvSpPr txBox="1">
            <a:spLocks noGrp="1"/>
          </p:cNvSpPr>
          <p:nvPr>
            <p:ph type="title"/>
          </p:nvPr>
        </p:nvSpPr>
        <p:spPr>
          <a:xfrm>
            <a:off x="517775" y="452446"/>
            <a:ext cx="9817200" cy="7866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Spektrum imunitně podmíněných nežádoucích účinků inhibitorů PD-L1/PD-1 </a:t>
            </a:r>
            <a:endParaRPr/>
          </a:p>
        </p:txBody>
      </p:sp>
      <p:sp>
        <p:nvSpPr>
          <p:cNvPr id="260" name="Google Shape;260;p3"/>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Champiat et al. Ann Oncol 2016</a:t>
            </a:r>
            <a:endParaRPr/>
          </a:p>
        </p:txBody>
      </p:sp>
      <p:sp>
        <p:nvSpPr>
          <p:cNvPr id="261" name="Google Shape;261;p3"/>
          <p:cNvSpPr/>
          <p:nvPr/>
        </p:nvSpPr>
        <p:spPr>
          <a:xfrm>
            <a:off x="5403512" y="1147271"/>
            <a:ext cx="1384976" cy="5635176"/>
          </a:xfrm>
          <a:custGeom>
            <a:avLst/>
            <a:gdLst/>
            <a:ahLst/>
            <a:cxnLst/>
            <a:rect l="l" t="t" r="r" b="b"/>
            <a:pathLst>
              <a:path w="581" h="2376" extrusionOk="0">
                <a:moveTo>
                  <a:pt x="568" y="942"/>
                </a:moveTo>
                <a:cubicBezTo>
                  <a:pt x="581" y="802"/>
                  <a:pt x="565" y="785"/>
                  <a:pt x="559" y="745"/>
                </a:cubicBezTo>
                <a:cubicBezTo>
                  <a:pt x="552" y="705"/>
                  <a:pt x="558" y="646"/>
                  <a:pt x="563" y="610"/>
                </a:cubicBezTo>
                <a:cubicBezTo>
                  <a:pt x="569" y="574"/>
                  <a:pt x="577" y="470"/>
                  <a:pt x="537" y="428"/>
                </a:cubicBezTo>
                <a:cubicBezTo>
                  <a:pt x="497" y="387"/>
                  <a:pt x="482" y="418"/>
                  <a:pt x="401" y="392"/>
                </a:cubicBezTo>
                <a:cubicBezTo>
                  <a:pt x="319" y="367"/>
                  <a:pt x="347" y="281"/>
                  <a:pt x="347" y="281"/>
                </a:cubicBezTo>
                <a:cubicBezTo>
                  <a:pt x="370" y="267"/>
                  <a:pt x="367" y="234"/>
                  <a:pt x="367" y="234"/>
                </a:cubicBezTo>
                <a:cubicBezTo>
                  <a:pt x="426" y="172"/>
                  <a:pt x="390" y="157"/>
                  <a:pt x="390" y="157"/>
                </a:cubicBezTo>
                <a:cubicBezTo>
                  <a:pt x="414" y="102"/>
                  <a:pt x="380" y="0"/>
                  <a:pt x="294" y="0"/>
                </a:cubicBezTo>
                <a:cubicBezTo>
                  <a:pt x="288" y="0"/>
                  <a:pt x="288" y="0"/>
                  <a:pt x="288" y="0"/>
                </a:cubicBezTo>
                <a:cubicBezTo>
                  <a:pt x="201" y="0"/>
                  <a:pt x="167" y="102"/>
                  <a:pt x="192" y="157"/>
                </a:cubicBezTo>
                <a:cubicBezTo>
                  <a:pt x="192" y="157"/>
                  <a:pt x="156" y="172"/>
                  <a:pt x="214" y="234"/>
                </a:cubicBezTo>
                <a:cubicBezTo>
                  <a:pt x="214" y="234"/>
                  <a:pt x="212" y="267"/>
                  <a:pt x="234" y="281"/>
                </a:cubicBezTo>
                <a:cubicBezTo>
                  <a:pt x="234" y="281"/>
                  <a:pt x="262" y="367"/>
                  <a:pt x="181" y="392"/>
                </a:cubicBezTo>
                <a:cubicBezTo>
                  <a:pt x="99" y="418"/>
                  <a:pt x="84" y="387"/>
                  <a:pt x="44" y="428"/>
                </a:cubicBezTo>
                <a:cubicBezTo>
                  <a:pt x="5" y="470"/>
                  <a:pt x="12" y="574"/>
                  <a:pt x="18" y="610"/>
                </a:cubicBezTo>
                <a:cubicBezTo>
                  <a:pt x="24" y="646"/>
                  <a:pt x="29" y="705"/>
                  <a:pt x="23" y="745"/>
                </a:cubicBezTo>
                <a:cubicBezTo>
                  <a:pt x="16" y="785"/>
                  <a:pt x="0" y="802"/>
                  <a:pt x="14" y="942"/>
                </a:cubicBezTo>
                <a:cubicBezTo>
                  <a:pt x="27" y="1083"/>
                  <a:pt x="5" y="1134"/>
                  <a:pt x="14" y="1165"/>
                </a:cubicBezTo>
                <a:cubicBezTo>
                  <a:pt x="24" y="1197"/>
                  <a:pt x="14" y="1250"/>
                  <a:pt x="26" y="1274"/>
                </a:cubicBezTo>
                <a:cubicBezTo>
                  <a:pt x="33" y="1289"/>
                  <a:pt x="54" y="1302"/>
                  <a:pt x="64" y="1324"/>
                </a:cubicBezTo>
                <a:cubicBezTo>
                  <a:pt x="75" y="1346"/>
                  <a:pt x="78" y="1365"/>
                  <a:pt x="99" y="1364"/>
                </a:cubicBezTo>
                <a:cubicBezTo>
                  <a:pt x="99" y="1364"/>
                  <a:pt x="108" y="1412"/>
                  <a:pt x="138" y="1487"/>
                </a:cubicBezTo>
                <a:cubicBezTo>
                  <a:pt x="168" y="1562"/>
                  <a:pt x="174" y="1583"/>
                  <a:pt x="173" y="1604"/>
                </a:cubicBezTo>
                <a:cubicBezTo>
                  <a:pt x="172" y="1625"/>
                  <a:pt x="171" y="1631"/>
                  <a:pt x="171" y="1646"/>
                </a:cubicBezTo>
                <a:cubicBezTo>
                  <a:pt x="171" y="1661"/>
                  <a:pt x="182" y="1690"/>
                  <a:pt x="178" y="1711"/>
                </a:cubicBezTo>
                <a:cubicBezTo>
                  <a:pt x="175" y="1733"/>
                  <a:pt x="166" y="1770"/>
                  <a:pt x="166" y="1836"/>
                </a:cubicBezTo>
                <a:cubicBezTo>
                  <a:pt x="166" y="1902"/>
                  <a:pt x="210" y="1997"/>
                  <a:pt x="218" y="2063"/>
                </a:cubicBezTo>
                <a:cubicBezTo>
                  <a:pt x="225" y="2129"/>
                  <a:pt x="215" y="2150"/>
                  <a:pt x="217" y="2163"/>
                </a:cubicBezTo>
                <a:cubicBezTo>
                  <a:pt x="219" y="2176"/>
                  <a:pt x="229" y="2177"/>
                  <a:pt x="225" y="2189"/>
                </a:cubicBezTo>
                <a:cubicBezTo>
                  <a:pt x="222" y="2201"/>
                  <a:pt x="216" y="2200"/>
                  <a:pt x="215" y="2222"/>
                </a:cubicBezTo>
                <a:cubicBezTo>
                  <a:pt x="214" y="2245"/>
                  <a:pt x="217" y="2274"/>
                  <a:pt x="205" y="2292"/>
                </a:cubicBezTo>
                <a:cubicBezTo>
                  <a:pt x="192" y="2310"/>
                  <a:pt x="185" y="2327"/>
                  <a:pt x="196" y="2338"/>
                </a:cubicBezTo>
                <a:cubicBezTo>
                  <a:pt x="208" y="2349"/>
                  <a:pt x="278" y="2376"/>
                  <a:pt x="288" y="2352"/>
                </a:cubicBezTo>
                <a:cubicBezTo>
                  <a:pt x="297" y="2329"/>
                  <a:pt x="281" y="2283"/>
                  <a:pt x="280" y="2263"/>
                </a:cubicBezTo>
                <a:cubicBezTo>
                  <a:pt x="279" y="2242"/>
                  <a:pt x="290" y="2225"/>
                  <a:pt x="291" y="2204"/>
                </a:cubicBezTo>
                <a:cubicBezTo>
                  <a:pt x="291" y="2184"/>
                  <a:pt x="282" y="2167"/>
                  <a:pt x="282" y="2160"/>
                </a:cubicBezTo>
                <a:cubicBezTo>
                  <a:pt x="282" y="2153"/>
                  <a:pt x="291" y="2139"/>
                  <a:pt x="291" y="2130"/>
                </a:cubicBezTo>
                <a:cubicBezTo>
                  <a:pt x="291" y="2120"/>
                  <a:pt x="279" y="2105"/>
                  <a:pt x="279" y="2079"/>
                </a:cubicBezTo>
                <a:cubicBezTo>
                  <a:pt x="279" y="2053"/>
                  <a:pt x="291" y="1912"/>
                  <a:pt x="291" y="1847"/>
                </a:cubicBezTo>
                <a:cubicBezTo>
                  <a:pt x="291" y="1782"/>
                  <a:pt x="280" y="1677"/>
                  <a:pt x="280" y="1646"/>
                </a:cubicBezTo>
                <a:cubicBezTo>
                  <a:pt x="280" y="1615"/>
                  <a:pt x="291" y="1524"/>
                  <a:pt x="291" y="1423"/>
                </a:cubicBezTo>
                <a:cubicBezTo>
                  <a:pt x="291" y="1322"/>
                  <a:pt x="278" y="1244"/>
                  <a:pt x="278" y="1244"/>
                </a:cubicBezTo>
                <a:cubicBezTo>
                  <a:pt x="291" y="1244"/>
                  <a:pt x="291" y="1244"/>
                  <a:pt x="291" y="1244"/>
                </a:cubicBezTo>
                <a:cubicBezTo>
                  <a:pt x="303" y="1244"/>
                  <a:pt x="303" y="1244"/>
                  <a:pt x="303" y="1244"/>
                </a:cubicBezTo>
                <a:cubicBezTo>
                  <a:pt x="303" y="1244"/>
                  <a:pt x="291" y="1322"/>
                  <a:pt x="291" y="1423"/>
                </a:cubicBezTo>
                <a:cubicBezTo>
                  <a:pt x="291" y="1524"/>
                  <a:pt x="301" y="1615"/>
                  <a:pt x="301" y="1646"/>
                </a:cubicBezTo>
                <a:cubicBezTo>
                  <a:pt x="301" y="1677"/>
                  <a:pt x="291" y="1782"/>
                  <a:pt x="291" y="1847"/>
                </a:cubicBezTo>
                <a:cubicBezTo>
                  <a:pt x="291" y="1912"/>
                  <a:pt x="302" y="2053"/>
                  <a:pt x="302" y="2079"/>
                </a:cubicBezTo>
                <a:cubicBezTo>
                  <a:pt x="302" y="2105"/>
                  <a:pt x="291" y="2120"/>
                  <a:pt x="291" y="2130"/>
                </a:cubicBezTo>
                <a:cubicBezTo>
                  <a:pt x="291" y="2139"/>
                  <a:pt x="299" y="2153"/>
                  <a:pt x="299" y="2160"/>
                </a:cubicBezTo>
                <a:cubicBezTo>
                  <a:pt x="299" y="2167"/>
                  <a:pt x="290" y="2184"/>
                  <a:pt x="291" y="2204"/>
                </a:cubicBezTo>
                <a:cubicBezTo>
                  <a:pt x="292" y="2225"/>
                  <a:pt x="302" y="2242"/>
                  <a:pt x="301" y="2263"/>
                </a:cubicBezTo>
                <a:cubicBezTo>
                  <a:pt x="300" y="2283"/>
                  <a:pt x="284" y="2329"/>
                  <a:pt x="294" y="2352"/>
                </a:cubicBezTo>
                <a:cubicBezTo>
                  <a:pt x="303" y="2376"/>
                  <a:pt x="374" y="2349"/>
                  <a:pt x="385" y="2338"/>
                </a:cubicBezTo>
                <a:cubicBezTo>
                  <a:pt x="396" y="2327"/>
                  <a:pt x="389" y="2310"/>
                  <a:pt x="377" y="2292"/>
                </a:cubicBezTo>
                <a:cubicBezTo>
                  <a:pt x="364" y="2274"/>
                  <a:pt x="367" y="2245"/>
                  <a:pt x="366" y="2222"/>
                </a:cubicBezTo>
                <a:cubicBezTo>
                  <a:pt x="365" y="2200"/>
                  <a:pt x="360" y="2201"/>
                  <a:pt x="356" y="2189"/>
                </a:cubicBezTo>
                <a:cubicBezTo>
                  <a:pt x="352" y="2177"/>
                  <a:pt x="363" y="2176"/>
                  <a:pt x="364" y="2163"/>
                </a:cubicBezTo>
                <a:cubicBezTo>
                  <a:pt x="366" y="2150"/>
                  <a:pt x="356" y="2129"/>
                  <a:pt x="363" y="2063"/>
                </a:cubicBezTo>
                <a:cubicBezTo>
                  <a:pt x="371" y="1997"/>
                  <a:pt x="415" y="1902"/>
                  <a:pt x="415" y="1836"/>
                </a:cubicBezTo>
                <a:cubicBezTo>
                  <a:pt x="415" y="1770"/>
                  <a:pt x="407" y="1733"/>
                  <a:pt x="403" y="1711"/>
                </a:cubicBezTo>
                <a:cubicBezTo>
                  <a:pt x="399" y="1690"/>
                  <a:pt x="411" y="1661"/>
                  <a:pt x="411" y="1646"/>
                </a:cubicBezTo>
                <a:cubicBezTo>
                  <a:pt x="411" y="1631"/>
                  <a:pt x="410" y="1625"/>
                  <a:pt x="409" y="1604"/>
                </a:cubicBezTo>
                <a:cubicBezTo>
                  <a:pt x="408" y="1583"/>
                  <a:pt x="413" y="1562"/>
                  <a:pt x="444" y="1487"/>
                </a:cubicBezTo>
                <a:cubicBezTo>
                  <a:pt x="474" y="1412"/>
                  <a:pt x="482" y="1364"/>
                  <a:pt x="482" y="1364"/>
                </a:cubicBezTo>
                <a:cubicBezTo>
                  <a:pt x="503" y="1365"/>
                  <a:pt x="507" y="1346"/>
                  <a:pt x="517" y="1324"/>
                </a:cubicBezTo>
                <a:cubicBezTo>
                  <a:pt x="528" y="1302"/>
                  <a:pt x="548" y="1289"/>
                  <a:pt x="556" y="1274"/>
                </a:cubicBezTo>
                <a:cubicBezTo>
                  <a:pt x="568" y="1250"/>
                  <a:pt x="558" y="1197"/>
                  <a:pt x="567" y="1165"/>
                </a:cubicBezTo>
                <a:cubicBezTo>
                  <a:pt x="577" y="1134"/>
                  <a:pt x="555" y="1083"/>
                  <a:pt x="568" y="942"/>
                </a:cubicBezTo>
                <a:close/>
                <a:moveTo>
                  <a:pt x="156" y="889"/>
                </a:moveTo>
                <a:cubicBezTo>
                  <a:pt x="138" y="925"/>
                  <a:pt x="85" y="982"/>
                  <a:pt x="77" y="1157"/>
                </a:cubicBezTo>
                <a:cubicBezTo>
                  <a:pt x="77" y="1157"/>
                  <a:pt x="59" y="1153"/>
                  <a:pt x="59" y="1132"/>
                </a:cubicBezTo>
                <a:cubicBezTo>
                  <a:pt x="59" y="1062"/>
                  <a:pt x="99" y="883"/>
                  <a:pt x="97" y="832"/>
                </a:cubicBezTo>
                <a:cubicBezTo>
                  <a:pt x="94" y="782"/>
                  <a:pt x="90" y="718"/>
                  <a:pt x="95" y="687"/>
                </a:cubicBezTo>
                <a:cubicBezTo>
                  <a:pt x="95" y="687"/>
                  <a:pt x="104" y="700"/>
                  <a:pt x="116" y="704"/>
                </a:cubicBezTo>
                <a:cubicBezTo>
                  <a:pt x="116" y="704"/>
                  <a:pt x="116" y="748"/>
                  <a:pt x="131" y="776"/>
                </a:cubicBezTo>
                <a:cubicBezTo>
                  <a:pt x="146" y="803"/>
                  <a:pt x="173" y="852"/>
                  <a:pt x="156" y="889"/>
                </a:cubicBezTo>
                <a:close/>
                <a:moveTo>
                  <a:pt x="505" y="1157"/>
                </a:moveTo>
                <a:cubicBezTo>
                  <a:pt x="496" y="982"/>
                  <a:pt x="443" y="925"/>
                  <a:pt x="426" y="889"/>
                </a:cubicBezTo>
                <a:cubicBezTo>
                  <a:pt x="408" y="852"/>
                  <a:pt x="436" y="803"/>
                  <a:pt x="451" y="776"/>
                </a:cubicBezTo>
                <a:cubicBezTo>
                  <a:pt x="466" y="748"/>
                  <a:pt x="466" y="704"/>
                  <a:pt x="466" y="704"/>
                </a:cubicBezTo>
                <a:cubicBezTo>
                  <a:pt x="477" y="700"/>
                  <a:pt x="486" y="687"/>
                  <a:pt x="486" y="687"/>
                </a:cubicBezTo>
                <a:cubicBezTo>
                  <a:pt x="491" y="718"/>
                  <a:pt x="487" y="782"/>
                  <a:pt x="485" y="832"/>
                </a:cubicBezTo>
                <a:cubicBezTo>
                  <a:pt x="482" y="883"/>
                  <a:pt x="523" y="1062"/>
                  <a:pt x="522" y="1132"/>
                </a:cubicBezTo>
                <a:cubicBezTo>
                  <a:pt x="522" y="1153"/>
                  <a:pt x="505" y="1157"/>
                  <a:pt x="505" y="1157"/>
                </a:cubicBezTo>
                <a:close/>
              </a:path>
            </a:pathLst>
          </a:custGeom>
          <a:solidFill>
            <a:srgbClr val="0061A3"/>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nvGrpSpPr>
          <p:cNvPr id="262" name="Google Shape;262;p3"/>
          <p:cNvGrpSpPr/>
          <p:nvPr/>
        </p:nvGrpSpPr>
        <p:grpSpPr>
          <a:xfrm>
            <a:off x="4651153" y="1307376"/>
            <a:ext cx="720000" cy="720000"/>
            <a:chOff x="2719803" y="-1702568"/>
            <a:chExt cx="734598" cy="734596"/>
          </a:xfrm>
        </p:grpSpPr>
        <p:sp>
          <p:nvSpPr>
            <p:cNvPr id="263" name="Google Shape;263;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64" name="Google Shape;264;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grpSp>
        <p:nvGrpSpPr>
          <p:cNvPr id="265" name="Google Shape;265;p3"/>
          <p:cNvGrpSpPr/>
          <p:nvPr/>
        </p:nvGrpSpPr>
        <p:grpSpPr>
          <a:xfrm>
            <a:off x="6917624" y="1229612"/>
            <a:ext cx="720000" cy="720000"/>
            <a:chOff x="7986508" y="1507440"/>
            <a:chExt cx="642536" cy="642534"/>
          </a:xfrm>
        </p:grpSpPr>
        <p:grpSp>
          <p:nvGrpSpPr>
            <p:cNvPr id="266" name="Google Shape;266;p3"/>
            <p:cNvGrpSpPr/>
            <p:nvPr/>
          </p:nvGrpSpPr>
          <p:grpSpPr>
            <a:xfrm flipH="1">
              <a:off x="7986508" y="1507440"/>
              <a:ext cx="642536" cy="642534"/>
              <a:chOff x="2719803" y="-1702568"/>
              <a:chExt cx="734598" cy="734596"/>
            </a:xfrm>
          </p:grpSpPr>
          <p:sp>
            <p:nvSpPr>
              <p:cNvPr id="267" name="Google Shape;267;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68" name="Google Shape;268;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69" name="Google Shape;269;p3"/>
            <p:cNvSpPr/>
            <p:nvPr/>
          </p:nvSpPr>
          <p:spPr>
            <a:xfrm>
              <a:off x="8143461" y="1645387"/>
              <a:ext cx="328630" cy="366641"/>
            </a:xfrm>
            <a:custGeom>
              <a:avLst/>
              <a:gdLst/>
              <a:ahLst/>
              <a:cxnLst/>
              <a:rect l="l" t="t" r="r" b="b"/>
              <a:pathLst>
                <a:path w="173" h="193" extrusionOk="0">
                  <a:moveTo>
                    <a:pt x="171" y="116"/>
                  </a:moveTo>
                  <a:cubicBezTo>
                    <a:pt x="171" y="117"/>
                    <a:pt x="171" y="118"/>
                    <a:pt x="171" y="120"/>
                  </a:cubicBezTo>
                  <a:cubicBezTo>
                    <a:pt x="171" y="125"/>
                    <a:pt x="168" y="130"/>
                    <a:pt x="164" y="133"/>
                  </a:cubicBezTo>
                  <a:cubicBezTo>
                    <a:pt x="164" y="134"/>
                    <a:pt x="165" y="136"/>
                    <a:pt x="165" y="138"/>
                  </a:cubicBezTo>
                  <a:cubicBezTo>
                    <a:pt x="165" y="145"/>
                    <a:pt x="161" y="150"/>
                    <a:pt x="155" y="153"/>
                  </a:cubicBezTo>
                  <a:cubicBezTo>
                    <a:pt x="155" y="153"/>
                    <a:pt x="155" y="154"/>
                    <a:pt x="155" y="155"/>
                  </a:cubicBezTo>
                  <a:cubicBezTo>
                    <a:pt x="155" y="162"/>
                    <a:pt x="151" y="167"/>
                    <a:pt x="145" y="169"/>
                  </a:cubicBezTo>
                  <a:cubicBezTo>
                    <a:pt x="141" y="166"/>
                    <a:pt x="137" y="161"/>
                    <a:pt x="135" y="158"/>
                  </a:cubicBezTo>
                  <a:cubicBezTo>
                    <a:pt x="135" y="158"/>
                    <a:pt x="135" y="158"/>
                    <a:pt x="135" y="157"/>
                  </a:cubicBezTo>
                  <a:cubicBezTo>
                    <a:pt x="134" y="157"/>
                    <a:pt x="134" y="157"/>
                    <a:pt x="134" y="157"/>
                  </a:cubicBezTo>
                  <a:cubicBezTo>
                    <a:pt x="134" y="156"/>
                    <a:pt x="134" y="155"/>
                    <a:pt x="134" y="155"/>
                  </a:cubicBezTo>
                  <a:cubicBezTo>
                    <a:pt x="133" y="149"/>
                    <a:pt x="138" y="143"/>
                    <a:pt x="140" y="141"/>
                  </a:cubicBezTo>
                  <a:cubicBezTo>
                    <a:pt x="142" y="140"/>
                    <a:pt x="142" y="138"/>
                    <a:pt x="140" y="136"/>
                  </a:cubicBezTo>
                  <a:cubicBezTo>
                    <a:pt x="139" y="135"/>
                    <a:pt x="136" y="134"/>
                    <a:pt x="135" y="136"/>
                  </a:cubicBezTo>
                  <a:cubicBezTo>
                    <a:pt x="135" y="136"/>
                    <a:pt x="128" y="143"/>
                    <a:pt x="126" y="151"/>
                  </a:cubicBezTo>
                  <a:cubicBezTo>
                    <a:pt x="125" y="150"/>
                    <a:pt x="123" y="150"/>
                    <a:pt x="122" y="149"/>
                  </a:cubicBezTo>
                  <a:cubicBezTo>
                    <a:pt x="112" y="148"/>
                    <a:pt x="105" y="154"/>
                    <a:pt x="105" y="155"/>
                  </a:cubicBezTo>
                  <a:cubicBezTo>
                    <a:pt x="103" y="156"/>
                    <a:pt x="103" y="159"/>
                    <a:pt x="104" y="160"/>
                  </a:cubicBezTo>
                  <a:cubicBezTo>
                    <a:pt x="106" y="162"/>
                    <a:pt x="108" y="162"/>
                    <a:pt x="110" y="160"/>
                  </a:cubicBezTo>
                  <a:cubicBezTo>
                    <a:pt x="110" y="160"/>
                    <a:pt x="115" y="156"/>
                    <a:pt x="120" y="157"/>
                  </a:cubicBezTo>
                  <a:cubicBezTo>
                    <a:pt x="126" y="158"/>
                    <a:pt x="128" y="161"/>
                    <a:pt x="128" y="161"/>
                  </a:cubicBezTo>
                  <a:cubicBezTo>
                    <a:pt x="128" y="161"/>
                    <a:pt x="128" y="161"/>
                    <a:pt x="128" y="161"/>
                  </a:cubicBezTo>
                  <a:cubicBezTo>
                    <a:pt x="131" y="166"/>
                    <a:pt x="136" y="171"/>
                    <a:pt x="140" y="175"/>
                  </a:cubicBezTo>
                  <a:cubicBezTo>
                    <a:pt x="138" y="181"/>
                    <a:pt x="132" y="185"/>
                    <a:pt x="126" y="185"/>
                  </a:cubicBezTo>
                  <a:cubicBezTo>
                    <a:pt x="124" y="185"/>
                    <a:pt x="123" y="184"/>
                    <a:pt x="121" y="184"/>
                  </a:cubicBezTo>
                  <a:cubicBezTo>
                    <a:pt x="119" y="189"/>
                    <a:pt x="114" y="193"/>
                    <a:pt x="108" y="193"/>
                  </a:cubicBezTo>
                  <a:cubicBezTo>
                    <a:pt x="99" y="193"/>
                    <a:pt x="93" y="186"/>
                    <a:pt x="93" y="178"/>
                  </a:cubicBezTo>
                  <a:cubicBezTo>
                    <a:pt x="93" y="107"/>
                    <a:pt x="93" y="107"/>
                    <a:pt x="93" y="107"/>
                  </a:cubicBezTo>
                  <a:cubicBezTo>
                    <a:pt x="95" y="108"/>
                    <a:pt x="99" y="110"/>
                    <a:pt x="103" y="111"/>
                  </a:cubicBezTo>
                  <a:cubicBezTo>
                    <a:pt x="104" y="114"/>
                    <a:pt x="106" y="119"/>
                    <a:pt x="106" y="123"/>
                  </a:cubicBezTo>
                  <a:cubicBezTo>
                    <a:pt x="106" y="125"/>
                    <a:pt x="108" y="126"/>
                    <a:pt x="110" y="126"/>
                  </a:cubicBezTo>
                  <a:cubicBezTo>
                    <a:pt x="112" y="126"/>
                    <a:pt x="114" y="125"/>
                    <a:pt x="114" y="123"/>
                  </a:cubicBezTo>
                  <a:cubicBezTo>
                    <a:pt x="114" y="118"/>
                    <a:pt x="112" y="113"/>
                    <a:pt x="111" y="110"/>
                  </a:cubicBezTo>
                  <a:cubicBezTo>
                    <a:pt x="115" y="108"/>
                    <a:pt x="118" y="104"/>
                    <a:pt x="118" y="104"/>
                  </a:cubicBezTo>
                  <a:cubicBezTo>
                    <a:pt x="120" y="103"/>
                    <a:pt x="120" y="100"/>
                    <a:pt x="118" y="99"/>
                  </a:cubicBezTo>
                  <a:cubicBezTo>
                    <a:pt x="117" y="97"/>
                    <a:pt x="114" y="97"/>
                    <a:pt x="113" y="99"/>
                  </a:cubicBezTo>
                  <a:cubicBezTo>
                    <a:pt x="113" y="99"/>
                    <a:pt x="110" y="102"/>
                    <a:pt x="106" y="103"/>
                  </a:cubicBezTo>
                  <a:cubicBezTo>
                    <a:pt x="106" y="103"/>
                    <a:pt x="106" y="103"/>
                    <a:pt x="106" y="103"/>
                  </a:cubicBezTo>
                  <a:cubicBezTo>
                    <a:pt x="105" y="103"/>
                    <a:pt x="105" y="103"/>
                    <a:pt x="105" y="103"/>
                  </a:cubicBezTo>
                  <a:cubicBezTo>
                    <a:pt x="103" y="103"/>
                    <a:pt x="97" y="101"/>
                    <a:pt x="93" y="98"/>
                  </a:cubicBezTo>
                  <a:cubicBezTo>
                    <a:pt x="93" y="98"/>
                    <a:pt x="93" y="98"/>
                    <a:pt x="93" y="98"/>
                  </a:cubicBezTo>
                  <a:cubicBezTo>
                    <a:pt x="93" y="70"/>
                    <a:pt x="93" y="70"/>
                    <a:pt x="93" y="70"/>
                  </a:cubicBezTo>
                  <a:cubicBezTo>
                    <a:pt x="98" y="69"/>
                    <a:pt x="105" y="67"/>
                    <a:pt x="109" y="61"/>
                  </a:cubicBezTo>
                  <a:cubicBezTo>
                    <a:pt x="110" y="59"/>
                    <a:pt x="109" y="57"/>
                    <a:pt x="107" y="56"/>
                  </a:cubicBezTo>
                  <a:cubicBezTo>
                    <a:pt x="106" y="54"/>
                    <a:pt x="103" y="55"/>
                    <a:pt x="102" y="57"/>
                  </a:cubicBezTo>
                  <a:cubicBezTo>
                    <a:pt x="100" y="60"/>
                    <a:pt x="96" y="61"/>
                    <a:pt x="93" y="62"/>
                  </a:cubicBezTo>
                  <a:cubicBezTo>
                    <a:pt x="93" y="17"/>
                    <a:pt x="93" y="17"/>
                    <a:pt x="93" y="17"/>
                  </a:cubicBezTo>
                  <a:cubicBezTo>
                    <a:pt x="93" y="17"/>
                    <a:pt x="93" y="16"/>
                    <a:pt x="93" y="16"/>
                  </a:cubicBezTo>
                  <a:cubicBezTo>
                    <a:pt x="93" y="16"/>
                    <a:pt x="93" y="15"/>
                    <a:pt x="93" y="15"/>
                  </a:cubicBezTo>
                  <a:cubicBezTo>
                    <a:pt x="93" y="6"/>
                    <a:pt x="99" y="0"/>
                    <a:pt x="108" y="0"/>
                  </a:cubicBezTo>
                  <a:cubicBezTo>
                    <a:pt x="112" y="0"/>
                    <a:pt x="116" y="2"/>
                    <a:pt x="119" y="5"/>
                  </a:cubicBezTo>
                  <a:cubicBezTo>
                    <a:pt x="119" y="5"/>
                    <a:pt x="119" y="5"/>
                    <a:pt x="119" y="5"/>
                  </a:cubicBezTo>
                  <a:cubicBezTo>
                    <a:pt x="124" y="5"/>
                    <a:pt x="128" y="7"/>
                    <a:pt x="131" y="11"/>
                  </a:cubicBezTo>
                  <a:cubicBezTo>
                    <a:pt x="128" y="14"/>
                    <a:pt x="125" y="18"/>
                    <a:pt x="122" y="21"/>
                  </a:cubicBezTo>
                  <a:cubicBezTo>
                    <a:pt x="119" y="21"/>
                    <a:pt x="115" y="20"/>
                    <a:pt x="111" y="21"/>
                  </a:cubicBezTo>
                  <a:cubicBezTo>
                    <a:pt x="109" y="22"/>
                    <a:pt x="108" y="24"/>
                    <a:pt x="108" y="26"/>
                  </a:cubicBezTo>
                  <a:cubicBezTo>
                    <a:pt x="109" y="28"/>
                    <a:pt x="111" y="29"/>
                    <a:pt x="113" y="29"/>
                  </a:cubicBezTo>
                  <a:cubicBezTo>
                    <a:pt x="115" y="28"/>
                    <a:pt x="118" y="28"/>
                    <a:pt x="120" y="29"/>
                  </a:cubicBezTo>
                  <a:cubicBezTo>
                    <a:pt x="120" y="31"/>
                    <a:pt x="121" y="34"/>
                    <a:pt x="122" y="36"/>
                  </a:cubicBezTo>
                  <a:cubicBezTo>
                    <a:pt x="123" y="39"/>
                    <a:pt x="125" y="43"/>
                    <a:pt x="125" y="48"/>
                  </a:cubicBezTo>
                  <a:cubicBezTo>
                    <a:pt x="125" y="50"/>
                    <a:pt x="127" y="52"/>
                    <a:pt x="129" y="52"/>
                  </a:cubicBezTo>
                  <a:cubicBezTo>
                    <a:pt x="129" y="52"/>
                    <a:pt x="129" y="52"/>
                    <a:pt x="129" y="52"/>
                  </a:cubicBezTo>
                  <a:cubicBezTo>
                    <a:pt x="131" y="52"/>
                    <a:pt x="133" y="50"/>
                    <a:pt x="133" y="48"/>
                  </a:cubicBezTo>
                  <a:cubicBezTo>
                    <a:pt x="133" y="41"/>
                    <a:pt x="131" y="36"/>
                    <a:pt x="129" y="33"/>
                  </a:cubicBezTo>
                  <a:cubicBezTo>
                    <a:pt x="128" y="30"/>
                    <a:pt x="127" y="29"/>
                    <a:pt x="128" y="28"/>
                  </a:cubicBezTo>
                  <a:cubicBezTo>
                    <a:pt x="129" y="25"/>
                    <a:pt x="133" y="20"/>
                    <a:pt x="137" y="16"/>
                  </a:cubicBezTo>
                  <a:cubicBezTo>
                    <a:pt x="143" y="18"/>
                    <a:pt x="147" y="23"/>
                    <a:pt x="147" y="30"/>
                  </a:cubicBezTo>
                  <a:cubicBezTo>
                    <a:pt x="155" y="30"/>
                    <a:pt x="162" y="37"/>
                    <a:pt x="162" y="45"/>
                  </a:cubicBezTo>
                  <a:cubicBezTo>
                    <a:pt x="162" y="47"/>
                    <a:pt x="161" y="49"/>
                    <a:pt x="160" y="51"/>
                  </a:cubicBezTo>
                  <a:cubicBezTo>
                    <a:pt x="166" y="53"/>
                    <a:pt x="169" y="59"/>
                    <a:pt x="169" y="65"/>
                  </a:cubicBezTo>
                  <a:cubicBezTo>
                    <a:pt x="169" y="66"/>
                    <a:pt x="169" y="67"/>
                    <a:pt x="169" y="68"/>
                  </a:cubicBezTo>
                  <a:cubicBezTo>
                    <a:pt x="165" y="69"/>
                    <a:pt x="159" y="71"/>
                    <a:pt x="155" y="71"/>
                  </a:cubicBezTo>
                  <a:cubicBezTo>
                    <a:pt x="151" y="71"/>
                    <a:pt x="149" y="67"/>
                    <a:pt x="148" y="65"/>
                  </a:cubicBezTo>
                  <a:cubicBezTo>
                    <a:pt x="147" y="63"/>
                    <a:pt x="145" y="62"/>
                    <a:pt x="143" y="63"/>
                  </a:cubicBezTo>
                  <a:cubicBezTo>
                    <a:pt x="141" y="64"/>
                    <a:pt x="140" y="66"/>
                    <a:pt x="141" y="68"/>
                  </a:cubicBezTo>
                  <a:cubicBezTo>
                    <a:pt x="141" y="68"/>
                    <a:pt x="143" y="72"/>
                    <a:pt x="146" y="76"/>
                  </a:cubicBezTo>
                  <a:cubicBezTo>
                    <a:pt x="146" y="76"/>
                    <a:pt x="146" y="76"/>
                    <a:pt x="146" y="76"/>
                  </a:cubicBezTo>
                  <a:cubicBezTo>
                    <a:pt x="144" y="78"/>
                    <a:pt x="141" y="82"/>
                    <a:pt x="141" y="83"/>
                  </a:cubicBezTo>
                  <a:cubicBezTo>
                    <a:pt x="140" y="85"/>
                    <a:pt x="141" y="87"/>
                    <a:pt x="143" y="88"/>
                  </a:cubicBezTo>
                  <a:cubicBezTo>
                    <a:pt x="143" y="88"/>
                    <a:pt x="144" y="88"/>
                    <a:pt x="144" y="88"/>
                  </a:cubicBezTo>
                  <a:cubicBezTo>
                    <a:pt x="146" y="88"/>
                    <a:pt x="147" y="88"/>
                    <a:pt x="148" y="86"/>
                  </a:cubicBezTo>
                  <a:cubicBezTo>
                    <a:pt x="148" y="86"/>
                    <a:pt x="150" y="83"/>
                    <a:pt x="151" y="81"/>
                  </a:cubicBezTo>
                  <a:cubicBezTo>
                    <a:pt x="152" y="80"/>
                    <a:pt x="154" y="79"/>
                    <a:pt x="155" y="79"/>
                  </a:cubicBezTo>
                  <a:cubicBezTo>
                    <a:pt x="160" y="79"/>
                    <a:pt x="166" y="77"/>
                    <a:pt x="170" y="75"/>
                  </a:cubicBezTo>
                  <a:cubicBezTo>
                    <a:pt x="171" y="77"/>
                    <a:pt x="171" y="80"/>
                    <a:pt x="171" y="82"/>
                  </a:cubicBezTo>
                  <a:cubicBezTo>
                    <a:pt x="171" y="85"/>
                    <a:pt x="170" y="88"/>
                    <a:pt x="168" y="90"/>
                  </a:cubicBezTo>
                  <a:cubicBezTo>
                    <a:pt x="171" y="93"/>
                    <a:pt x="173" y="97"/>
                    <a:pt x="173" y="101"/>
                  </a:cubicBezTo>
                  <a:cubicBezTo>
                    <a:pt x="173" y="104"/>
                    <a:pt x="172" y="106"/>
                    <a:pt x="171" y="109"/>
                  </a:cubicBezTo>
                  <a:cubicBezTo>
                    <a:pt x="167" y="109"/>
                    <a:pt x="158" y="108"/>
                    <a:pt x="152" y="106"/>
                  </a:cubicBezTo>
                  <a:cubicBezTo>
                    <a:pt x="150" y="106"/>
                    <a:pt x="148" y="107"/>
                    <a:pt x="148" y="109"/>
                  </a:cubicBezTo>
                  <a:cubicBezTo>
                    <a:pt x="147" y="111"/>
                    <a:pt x="148" y="113"/>
                    <a:pt x="150" y="114"/>
                  </a:cubicBezTo>
                  <a:cubicBezTo>
                    <a:pt x="157" y="116"/>
                    <a:pt x="167" y="116"/>
                    <a:pt x="171" y="116"/>
                  </a:cubicBezTo>
                  <a:close/>
                  <a:moveTo>
                    <a:pt x="80" y="107"/>
                  </a:moveTo>
                  <a:cubicBezTo>
                    <a:pt x="77" y="108"/>
                    <a:pt x="74" y="110"/>
                    <a:pt x="70" y="111"/>
                  </a:cubicBezTo>
                  <a:cubicBezTo>
                    <a:pt x="69" y="114"/>
                    <a:pt x="67" y="119"/>
                    <a:pt x="67" y="123"/>
                  </a:cubicBezTo>
                  <a:cubicBezTo>
                    <a:pt x="67" y="125"/>
                    <a:pt x="65" y="126"/>
                    <a:pt x="63" y="126"/>
                  </a:cubicBezTo>
                  <a:cubicBezTo>
                    <a:pt x="61" y="126"/>
                    <a:pt x="59" y="125"/>
                    <a:pt x="59" y="123"/>
                  </a:cubicBezTo>
                  <a:cubicBezTo>
                    <a:pt x="59" y="118"/>
                    <a:pt x="61" y="113"/>
                    <a:pt x="62" y="110"/>
                  </a:cubicBezTo>
                  <a:cubicBezTo>
                    <a:pt x="58" y="108"/>
                    <a:pt x="55" y="104"/>
                    <a:pt x="54" y="104"/>
                  </a:cubicBezTo>
                  <a:cubicBezTo>
                    <a:pt x="53" y="103"/>
                    <a:pt x="53" y="100"/>
                    <a:pt x="55" y="99"/>
                  </a:cubicBezTo>
                  <a:cubicBezTo>
                    <a:pt x="56" y="97"/>
                    <a:pt x="59" y="97"/>
                    <a:pt x="60" y="99"/>
                  </a:cubicBezTo>
                  <a:cubicBezTo>
                    <a:pt x="60" y="99"/>
                    <a:pt x="63" y="102"/>
                    <a:pt x="67" y="103"/>
                  </a:cubicBezTo>
                  <a:cubicBezTo>
                    <a:pt x="67" y="103"/>
                    <a:pt x="67" y="103"/>
                    <a:pt x="67" y="103"/>
                  </a:cubicBezTo>
                  <a:cubicBezTo>
                    <a:pt x="67" y="103"/>
                    <a:pt x="68" y="103"/>
                    <a:pt x="68" y="103"/>
                  </a:cubicBezTo>
                  <a:cubicBezTo>
                    <a:pt x="70" y="103"/>
                    <a:pt x="75" y="101"/>
                    <a:pt x="80" y="98"/>
                  </a:cubicBezTo>
                  <a:cubicBezTo>
                    <a:pt x="80" y="98"/>
                    <a:pt x="80" y="98"/>
                    <a:pt x="80" y="98"/>
                  </a:cubicBezTo>
                  <a:cubicBezTo>
                    <a:pt x="80" y="70"/>
                    <a:pt x="80" y="70"/>
                    <a:pt x="80" y="70"/>
                  </a:cubicBezTo>
                  <a:cubicBezTo>
                    <a:pt x="75" y="69"/>
                    <a:pt x="68" y="67"/>
                    <a:pt x="64" y="61"/>
                  </a:cubicBezTo>
                  <a:cubicBezTo>
                    <a:pt x="63" y="59"/>
                    <a:pt x="64" y="57"/>
                    <a:pt x="65" y="56"/>
                  </a:cubicBezTo>
                  <a:cubicBezTo>
                    <a:pt x="67" y="54"/>
                    <a:pt x="70" y="55"/>
                    <a:pt x="71" y="57"/>
                  </a:cubicBezTo>
                  <a:cubicBezTo>
                    <a:pt x="73" y="60"/>
                    <a:pt x="77" y="61"/>
                    <a:pt x="80" y="62"/>
                  </a:cubicBezTo>
                  <a:cubicBezTo>
                    <a:pt x="80" y="17"/>
                    <a:pt x="80" y="17"/>
                    <a:pt x="80" y="17"/>
                  </a:cubicBezTo>
                  <a:cubicBezTo>
                    <a:pt x="80" y="17"/>
                    <a:pt x="80" y="16"/>
                    <a:pt x="80" y="16"/>
                  </a:cubicBezTo>
                  <a:cubicBezTo>
                    <a:pt x="80" y="16"/>
                    <a:pt x="80" y="15"/>
                    <a:pt x="80" y="15"/>
                  </a:cubicBezTo>
                  <a:cubicBezTo>
                    <a:pt x="80" y="6"/>
                    <a:pt x="73" y="0"/>
                    <a:pt x="65" y="0"/>
                  </a:cubicBezTo>
                  <a:cubicBezTo>
                    <a:pt x="61" y="0"/>
                    <a:pt x="57" y="2"/>
                    <a:pt x="54" y="5"/>
                  </a:cubicBezTo>
                  <a:cubicBezTo>
                    <a:pt x="54" y="5"/>
                    <a:pt x="54" y="5"/>
                    <a:pt x="54" y="5"/>
                  </a:cubicBezTo>
                  <a:cubicBezTo>
                    <a:pt x="49" y="5"/>
                    <a:pt x="44" y="7"/>
                    <a:pt x="42" y="11"/>
                  </a:cubicBezTo>
                  <a:cubicBezTo>
                    <a:pt x="45" y="14"/>
                    <a:pt x="48" y="18"/>
                    <a:pt x="51" y="21"/>
                  </a:cubicBezTo>
                  <a:cubicBezTo>
                    <a:pt x="53" y="21"/>
                    <a:pt x="57" y="20"/>
                    <a:pt x="62" y="21"/>
                  </a:cubicBezTo>
                  <a:cubicBezTo>
                    <a:pt x="64" y="22"/>
                    <a:pt x="65" y="24"/>
                    <a:pt x="65" y="26"/>
                  </a:cubicBezTo>
                  <a:cubicBezTo>
                    <a:pt x="64" y="28"/>
                    <a:pt x="62" y="29"/>
                    <a:pt x="60" y="29"/>
                  </a:cubicBezTo>
                  <a:cubicBezTo>
                    <a:pt x="57" y="28"/>
                    <a:pt x="55" y="28"/>
                    <a:pt x="53" y="29"/>
                  </a:cubicBezTo>
                  <a:cubicBezTo>
                    <a:pt x="53" y="31"/>
                    <a:pt x="52" y="34"/>
                    <a:pt x="51" y="36"/>
                  </a:cubicBezTo>
                  <a:cubicBezTo>
                    <a:pt x="49" y="39"/>
                    <a:pt x="48" y="43"/>
                    <a:pt x="48" y="48"/>
                  </a:cubicBezTo>
                  <a:cubicBezTo>
                    <a:pt x="48" y="50"/>
                    <a:pt x="46" y="52"/>
                    <a:pt x="44" y="52"/>
                  </a:cubicBezTo>
                  <a:cubicBezTo>
                    <a:pt x="44" y="52"/>
                    <a:pt x="44" y="52"/>
                    <a:pt x="44" y="52"/>
                  </a:cubicBezTo>
                  <a:cubicBezTo>
                    <a:pt x="42" y="52"/>
                    <a:pt x="40" y="50"/>
                    <a:pt x="40" y="48"/>
                  </a:cubicBezTo>
                  <a:cubicBezTo>
                    <a:pt x="40" y="41"/>
                    <a:pt x="42" y="36"/>
                    <a:pt x="44" y="33"/>
                  </a:cubicBezTo>
                  <a:cubicBezTo>
                    <a:pt x="45" y="30"/>
                    <a:pt x="46" y="29"/>
                    <a:pt x="45" y="28"/>
                  </a:cubicBezTo>
                  <a:cubicBezTo>
                    <a:pt x="44" y="25"/>
                    <a:pt x="40" y="20"/>
                    <a:pt x="36" y="16"/>
                  </a:cubicBezTo>
                  <a:cubicBezTo>
                    <a:pt x="30" y="18"/>
                    <a:pt x="26" y="23"/>
                    <a:pt x="26" y="30"/>
                  </a:cubicBezTo>
                  <a:cubicBezTo>
                    <a:pt x="18" y="30"/>
                    <a:pt x="11" y="37"/>
                    <a:pt x="11" y="45"/>
                  </a:cubicBezTo>
                  <a:cubicBezTo>
                    <a:pt x="11" y="47"/>
                    <a:pt x="12" y="49"/>
                    <a:pt x="12" y="51"/>
                  </a:cubicBezTo>
                  <a:cubicBezTo>
                    <a:pt x="7" y="53"/>
                    <a:pt x="4" y="59"/>
                    <a:pt x="4" y="65"/>
                  </a:cubicBezTo>
                  <a:cubicBezTo>
                    <a:pt x="4" y="66"/>
                    <a:pt x="4" y="67"/>
                    <a:pt x="4" y="68"/>
                  </a:cubicBezTo>
                  <a:cubicBezTo>
                    <a:pt x="8" y="69"/>
                    <a:pt x="14" y="71"/>
                    <a:pt x="18" y="71"/>
                  </a:cubicBezTo>
                  <a:cubicBezTo>
                    <a:pt x="21" y="71"/>
                    <a:pt x="24" y="67"/>
                    <a:pt x="25" y="65"/>
                  </a:cubicBezTo>
                  <a:cubicBezTo>
                    <a:pt x="26" y="63"/>
                    <a:pt x="28" y="62"/>
                    <a:pt x="30" y="63"/>
                  </a:cubicBezTo>
                  <a:cubicBezTo>
                    <a:pt x="32" y="64"/>
                    <a:pt x="33" y="66"/>
                    <a:pt x="32" y="68"/>
                  </a:cubicBezTo>
                  <a:cubicBezTo>
                    <a:pt x="32" y="68"/>
                    <a:pt x="30" y="72"/>
                    <a:pt x="26" y="76"/>
                  </a:cubicBezTo>
                  <a:cubicBezTo>
                    <a:pt x="26" y="76"/>
                    <a:pt x="27" y="76"/>
                    <a:pt x="27" y="76"/>
                  </a:cubicBezTo>
                  <a:cubicBezTo>
                    <a:pt x="29" y="78"/>
                    <a:pt x="32" y="82"/>
                    <a:pt x="32" y="83"/>
                  </a:cubicBezTo>
                  <a:cubicBezTo>
                    <a:pt x="33" y="85"/>
                    <a:pt x="32" y="87"/>
                    <a:pt x="30" y="88"/>
                  </a:cubicBezTo>
                  <a:cubicBezTo>
                    <a:pt x="30" y="88"/>
                    <a:pt x="29" y="88"/>
                    <a:pt x="28" y="88"/>
                  </a:cubicBezTo>
                  <a:cubicBezTo>
                    <a:pt x="27" y="88"/>
                    <a:pt x="26" y="88"/>
                    <a:pt x="25" y="86"/>
                  </a:cubicBezTo>
                  <a:cubicBezTo>
                    <a:pt x="24" y="85"/>
                    <a:pt x="23" y="83"/>
                    <a:pt x="21" y="81"/>
                  </a:cubicBezTo>
                  <a:cubicBezTo>
                    <a:pt x="20" y="80"/>
                    <a:pt x="19" y="79"/>
                    <a:pt x="17" y="79"/>
                  </a:cubicBezTo>
                  <a:cubicBezTo>
                    <a:pt x="13" y="79"/>
                    <a:pt x="7" y="77"/>
                    <a:pt x="3" y="75"/>
                  </a:cubicBezTo>
                  <a:cubicBezTo>
                    <a:pt x="2" y="77"/>
                    <a:pt x="2" y="80"/>
                    <a:pt x="2" y="82"/>
                  </a:cubicBezTo>
                  <a:cubicBezTo>
                    <a:pt x="2" y="85"/>
                    <a:pt x="3" y="88"/>
                    <a:pt x="4" y="90"/>
                  </a:cubicBezTo>
                  <a:cubicBezTo>
                    <a:pt x="2" y="93"/>
                    <a:pt x="0" y="97"/>
                    <a:pt x="0" y="101"/>
                  </a:cubicBezTo>
                  <a:cubicBezTo>
                    <a:pt x="0" y="104"/>
                    <a:pt x="1" y="106"/>
                    <a:pt x="2" y="109"/>
                  </a:cubicBezTo>
                  <a:cubicBezTo>
                    <a:pt x="6" y="109"/>
                    <a:pt x="14" y="108"/>
                    <a:pt x="20" y="106"/>
                  </a:cubicBezTo>
                  <a:cubicBezTo>
                    <a:pt x="22" y="106"/>
                    <a:pt x="25" y="107"/>
                    <a:pt x="25" y="109"/>
                  </a:cubicBezTo>
                  <a:cubicBezTo>
                    <a:pt x="26" y="111"/>
                    <a:pt x="25" y="113"/>
                    <a:pt x="22" y="114"/>
                  </a:cubicBezTo>
                  <a:cubicBezTo>
                    <a:pt x="15" y="116"/>
                    <a:pt x="6" y="116"/>
                    <a:pt x="2" y="116"/>
                  </a:cubicBezTo>
                  <a:cubicBezTo>
                    <a:pt x="2" y="117"/>
                    <a:pt x="2" y="118"/>
                    <a:pt x="2" y="120"/>
                  </a:cubicBezTo>
                  <a:cubicBezTo>
                    <a:pt x="2" y="125"/>
                    <a:pt x="5" y="130"/>
                    <a:pt x="9" y="133"/>
                  </a:cubicBezTo>
                  <a:cubicBezTo>
                    <a:pt x="8" y="134"/>
                    <a:pt x="8" y="136"/>
                    <a:pt x="8" y="138"/>
                  </a:cubicBezTo>
                  <a:cubicBezTo>
                    <a:pt x="8" y="145"/>
                    <a:pt x="12" y="150"/>
                    <a:pt x="18" y="153"/>
                  </a:cubicBezTo>
                  <a:cubicBezTo>
                    <a:pt x="18" y="153"/>
                    <a:pt x="18" y="154"/>
                    <a:pt x="18" y="155"/>
                  </a:cubicBezTo>
                  <a:cubicBezTo>
                    <a:pt x="18" y="162"/>
                    <a:pt x="22" y="167"/>
                    <a:pt x="27" y="169"/>
                  </a:cubicBezTo>
                  <a:cubicBezTo>
                    <a:pt x="32" y="166"/>
                    <a:pt x="36" y="161"/>
                    <a:pt x="38" y="158"/>
                  </a:cubicBezTo>
                  <a:cubicBezTo>
                    <a:pt x="38" y="158"/>
                    <a:pt x="38" y="158"/>
                    <a:pt x="38" y="157"/>
                  </a:cubicBezTo>
                  <a:cubicBezTo>
                    <a:pt x="38" y="157"/>
                    <a:pt x="38" y="157"/>
                    <a:pt x="38" y="157"/>
                  </a:cubicBezTo>
                  <a:cubicBezTo>
                    <a:pt x="39" y="156"/>
                    <a:pt x="39" y="155"/>
                    <a:pt x="39" y="155"/>
                  </a:cubicBezTo>
                  <a:cubicBezTo>
                    <a:pt x="39" y="148"/>
                    <a:pt x="33" y="142"/>
                    <a:pt x="32" y="141"/>
                  </a:cubicBezTo>
                  <a:cubicBezTo>
                    <a:pt x="31" y="140"/>
                    <a:pt x="31" y="138"/>
                    <a:pt x="32" y="136"/>
                  </a:cubicBezTo>
                  <a:cubicBezTo>
                    <a:pt x="34" y="135"/>
                    <a:pt x="36" y="134"/>
                    <a:pt x="38" y="136"/>
                  </a:cubicBezTo>
                  <a:cubicBezTo>
                    <a:pt x="38" y="136"/>
                    <a:pt x="45" y="143"/>
                    <a:pt x="46" y="151"/>
                  </a:cubicBezTo>
                  <a:cubicBezTo>
                    <a:pt x="48" y="150"/>
                    <a:pt x="49" y="150"/>
                    <a:pt x="51" y="149"/>
                  </a:cubicBezTo>
                  <a:cubicBezTo>
                    <a:pt x="61" y="148"/>
                    <a:pt x="68" y="154"/>
                    <a:pt x="68" y="155"/>
                  </a:cubicBezTo>
                  <a:cubicBezTo>
                    <a:pt x="70" y="156"/>
                    <a:pt x="70" y="159"/>
                    <a:pt x="68" y="160"/>
                  </a:cubicBezTo>
                  <a:cubicBezTo>
                    <a:pt x="67" y="162"/>
                    <a:pt x="65" y="162"/>
                    <a:pt x="63" y="160"/>
                  </a:cubicBezTo>
                  <a:cubicBezTo>
                    <a:pt x="63" y="160"/>
                    <a:pt x="58" y="156"/>
                    <a:pt x="53" y="157"/>
                  </a:cubicBezTo>
                  <a:cubicBezTo>
                    <a:pt x="47" y="158"/>
                    <a:pt x="45" y="161"/>
                    <a:pt x="45" y="161"/>
                  </a:cubicBezTo>
                  <a:cubicBezTo>
                    <a:pt x="45" y="161"/>
                    <a:pt x="45" y="161"/>
                    <a:pt x="45" y="162"/>
                  </a:cubicBezTo>
                  <a:cubicBezTo>
                    <a:pt x="42" y="167"/>
                    <a:pt x="37" y="171"/>
                    <a:pt x="33" y="175"/>
                  </a:cubicBezTo>
                  <a:cubicBezTo>
                    <a:pt x="35" y="181"/>
                    <a:pt x="41" y="185"/>
                    <a:pt x="47" y="185"/>
                  </a:cubicBezTo>
                  <a:cubicBezTo>
                    <a:pt x="49" y="185"/>
                    <a:pt x="50" y="184"/>
                    <a:pt x="52" y="184"/>
                  </a:cubicBezTo>
                  <a:cubicBezTo>
                    <a:pt x="54" y="189"/>
                    <a:pt x="59" y="193"/>
                    <a:pt x="65" y="193"/>
                  </a:cubicBezTo>
                  <a:cubicBezTo>
                    <a:pt x="73" y="193"/>
                    <a:pt x="80" y="186"/>
                    <a:pt x="80" y="178"/>
                  </a:cubicBezTo>
                  <a:lnTo>
                    <a:pt x="80" y="107"/>
                  </a:lnTo>
                  <a:close/>
                  <a:moveTo>
                    <a:pt x="80" y="107"/>
                  </a:moveTo>
                  <a:cubicBezTo>
                    <a:pt x="80" y="107"/>
                    <a:pt x="80" y="107"/>
                    <a:pt x="80" y="107"/>
                  </a:cubicBezTo>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grpSp>
        <p:nvGrpSpPr>
          <p:cNvPr id="270" name="Google Shape;270;p3"/>
          <p:cNvGrpSpPr/>
          <p:nvPr/>
        </p:nvGrpSpPr>
        <p:grpSpPr>
          <a:xfrm flipH="1">
            <a:off x="4654300" y="5599256"/>
            <a:ext cx="720000" cy="720000"/>
            <a:chOff x="2719803" y="-1702568"/>
            <a:chExt cx="734598" cy="734596"/>
          </a:xfrm>
        </p:grpSpPr>
        <p:sp>
          <p:nvSpPr>
            <p:cNvPr id="271" name="Google Shape;271;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72" name="Google Shape;272;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73" name="Google Shape;273;p3"/>
          <p:cNvSpPr/>
          <p:nvPr/>
        </p:nvSpPr>
        <p:spPr>
          <a:xfrm>
            <a:off x="-191703" y="3142697"/>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Jaterní</a:t>
            </a:r>
            <a:endParaRPr dirty="0">
              <a:solidFill>
                <a:schemeClr val="bg1"/>
              </a:solidFill>
            </a:endParaRPr>
          </a:p>
        </p:txBody>
      </p:sp>
      <p:grpSp>
        <p:nvGrpSpPr>
          <p:cNvPr id="274" name="Google Shape;274;p3"/>
          <p:cNvGrpSpPr/>
          <p:nvPr/>
        </p:nvGrpSpPr>
        <p:grpSpPr>
          <a:xfrm flipH="1">
            <a:off x="4650384" y="3035228"/>
            <a:ext cx="720000" cy="720000"/>
            <a:chOff x="2719803" y="-1702568"/>
            <a:chExt cx="734598" cy="734596"/>
          </a:xfrm>
        </p:grpSpPr>
        <p:sp>
          <p:nvSpPr>
            <p:cNvPr id="275" name="Google Shape;275;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76" name="Google Shape;276;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77" name="Google Shape;277;p3"/>
          <p:cNvSpPr/>
          <p:nvPr/>
        </p:nvSpPr>
        <p:spPr>
          <a:xfrm>
            <a:off x="4840632" y="3289430"/>
            <a:ext cx="384741" cy="241143"/>
          </a:xfrm>
          <a:custGeom>
            <a:avLst/>
            <a:gdLst/>
            <a:ahLst/>
            <a:cxnLst/>
            <a:rect l="l" t="t" r="r" b="b"/>
            <a:pathLst>
              <a:path w="165" h="110" extrusionOk="0">
                <a:moveTo>
                  <a:pt x="157" y="14"/>
                </a:moveTo>
                <a:cubicBezTo>
                  <a:pt x="156" y="14"/>
                  <a:pt x="156" y="13"/>
                  <a:pt x="155" y="13"/>
                </a:cubicBezTo>
                <a:cubicBezTo>
                  <a:pt x="155" y="13"/>
                  <a:pt x="155" y="13"/>
                  <a:pt x="155" y="13"/>
                </a:cubicBezTo>
                <a:cubicBezTo>
                  <a:pt x="154" y="13"/>
                  <a:pt x="154" y="13"/>
                  <a:pt x="153" y="13"/>
                </a:cubicBezTo>
                <a:cubicBezTo>
                  <a:pt x="153" y="13"/>
                  <a:pt x="153" y="13"/>
                  <a:pt x="153" y="13"/>
                </a:cubicBezTo>
                <a:cubicBezTo>
                  <a:pt x="153" y="13"/>
                  <a:pt x="153" y="13"/>
                  <a:pt x="153" y="13"/>
                </a:cubicBezTo>
                <a:cubicBezTo>
                  <a:pt x="153" y="13"/>
                  <a:pt x="153" y="13"/>
                  <a:pt x="153" y="13"/>
                </a:cubicBezTo>
                <a:cubicBezTo>
                  <a:pt x="153" y="13"/>
                  <a:pt x="153" y="13"/>
                  <a:pt x="152" y="12"/>
                </a:cubicBezTo>
                <a:cubicBezTo>
                  <a:pt x="152" y="12"/>
                  <a:pt x="152" y="12"/>
                  <a:pt x="152" y="12"/>
                </a:cubicBezTo>
                <a:cubicBezTo>
                  <a:pt x="152" y="12"/>
                  <a:pt x="152" y="12"/>
                  <a:pt x="152" y="12"/>
                </a:cubicBezTo>
                <a:cubicBezTo>
                  <a:pt x="150" y="11"/>
                  <a:pt x="148" y="11"/>
                  <a:pt x="143" y="10"/>
                </a:cubicBezTo>
                <a:cubicBezTo>
                  <a:pt x="140" y="9"/>
                  <a:pt x="136" y="9"/>
                  <a:pt x="133" y="8"/>
                </a:cubicBezTo>
                <a:cubicBezTo>
                  <a:pt x="129" y="8"/>
                  <a:pt x="124" y="7"/>
                  <a:pt x="120" y="6"/>
                </a:cubicBezTo>
                <a:cubicBezTo>
                  <a:pt x="119" y="6"/>
                  <a:pt x="118" y="6"/>
                  <a:pt x="116" y="6"/>
                </a:cubicBezTo>
                <a:cubicBezTo>
                  <a:pt x="115" y="6"/>
                  <a:pt x="114" y="5"/>
                  <a:pt x="112" y="5"/>
                </a:cubicBezTo>
                <a:cubicBezTo>
                  <a:pt x="111" y="5"/>
                  <a:pt x="109" y="5"/>
                  <a:pt x="108" y="5"/>
                </a:cubicBezTo>
                <a:cubicBezTo>
                  <a:pt x="93" y="2"/>
                  <a:pt x="79" y="0"/>
                  <a:pt x="64" y="0"/>
                </a:cubicBezTo>
                <a:cubicBezTo>
                  <a:pt x="63" y="0"/>
                  <a:pt x="63" y="0"/>
                  <a:pt x="62" y="0"/>
                </a:cubicBezTo>
                <a:cubicBezTo>
                  <a:pt x="59" y="0"/>
                  <a:pt x="55" y="1"/>
                  <a:pt x="52" y="1"/>
                </a:cubicBezTo>
                <a:cubicBezTo>
                  <a:pt x="49" y="2"/>
                  <a:pt x="46" y="2"/>
                  <a:pt x="43" y="3"/>
                </a:cubicBezTo>
                <a:cubicBezTo>
                  <a:pt x="43" y="3"/>
                  <a:pt x="42" y="3"/>
                  <a:pt x="41" y="3"/>
                </a:cubicBezTo>
                <a:cubicBezTo>
                  <a:pt x="39" y="4"/>
                  <a:pt x="36" y="5"/>
                  <a:pt x="34" y="5"/>
                </a:cubicBezTo>
                <a:cubicBezTo>
                  <a:pt x="33" y="6"/>
                  <a:pt x="32" y="6"/>
                  <a:pt x="32" y="6"/>
                </a:cubicBezTo>
                <a:cubicBezTo>
                  <a:pt x="29" y="7"/>
                  <a:pt x="26" y="8"/>
                  <a:pt x="23" y="10"/>
                </a:cubicBezTo>
                <a:cubicBezTo>
                  <a:pt x="10" y="16"/>
                  <a:pt x="6" y="23"/>
                  <a:pt x="3" y="35"/>
                </a:cubicBezTo>
                <a:cubicBezTo>
                  <a:pt x="0" y="47"/>
                  <a:pt x="1" y="59"/>
                  <a:pt x="2" y="71"/>
                </a:cubicBezTo>
                <a:cubicBezTo>
                  <a:pt x="3" y="82"/>
                  <a:pt x="4" y="92"/>
                  <a:pt x="4" y="102"/>
                </a:cubicBezTo>
                <a:cubicBezTo>
                  <a:pt x="4" y="103"/>
                  <a:pt x="4" y="103"/>
                  <a:pt x="4" y="104"/>
                </a:cubicBezTo>
                <a:cubicBezTo>
                  <a:pt x="4" y="108"/>
                  <a:pt x="5" y="110"/>
                  <a:pt x="7" y="109"/>
                </a:cubicBezTo>
                <a:cubicBezTo>
                  <a:pt x="7" y="110"/>
                  <a:pt x="8" y="109"/>
                  <a:pt x="9" y="109"/>
                </a:cubicBezTo>
                <a:cubicBezTo>
                  <a:pt x="9" y="109"/>
                  <a:pt x="9" y="109"/>
                  <a:pt x="9" y="109"/>
                </a:cubicBezTo>
                <a:cubicBezTo>
                  <a:pt x="9" y="109"/>
                  <a:pt x="9" y="109"/>
                  <a:pt x="9" y="109"/>
                </a:cubicBezTo>
                <a:cubicBezTo>
                  <a:pt x="9" y="109"/>
                  <a:pt x="10" y="109"/>
                  <a:pt x="11" y="108"/>
                </a:cubicBezTo>
                <a:cubicBezTo>
                  <a:pt x="11" y="108"/>
                  <a:pt x="11" y="108"/>
                  <a:pt x="11" y="108"/>
                </a:cubicBezTo>
                <a:cubicBezTo>
                  <a:pt x="12" y="107"/>
                  <a:pt x="12" y="107"/>
                  <a:pt x="13" y="106"/>
                </a:cubicBezTo>
                <a:cubicBezTo>
                  <a:pt x="13" y="106"/>
                  <a:pt x="13" y="106"/>
                  <a:pt x="13" y="106"/>
                </a:cubicBezTo>
                <a:cubicBezTo>
                  <a:pt x="14" y="106"/>
                  <a:pt x="14" y="105"/>
                  <a:pt x="15" y="105"/>
                </a:cubicBezTo>
                <a:cubicBezTo>
                  <a:pt x="17" y="103"/>
                  <a:pt x="15" y="105"/>
                  <a:pt x="24" y="99"/>
                </a:cubicBezTo>
                <a:cubicBezTo>
                  <a:pt x="27" y="97"/>
                  <a:pt x="30" y="96"/>
                  <a:pt x="33" y="94"/>
                </a:cubicBezTo>
                <a:cubicBezTo>
                  <a:pt x="54" y="83"/>
                  <a:pt x="78" y="75"/>
                  <a:pt x="101" y="66"/>
                </a:cubicBezTo>
                <a:cubicBezTo>
                  <a:pt x="115" y="60"/>
                  <a:pt x="130" y="54"/>
                  <a:pt x="143" y="44"/>
                </a:cubicBezTo>
                <a:cubicBezTo>
                  <a:pt x="150" y="39"/>
                  <a:pt x="165" y="24"/>
                  <a:pt x="157" y="14"/>
                </a:cubicBezTo>
                <a:close/>
              </a:path>
            </a:pathLst>
          </a:custGeom>
          <a:noFill/>
          <a:ln w="22225"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FFFFFF"/>
              </a:solidFill>
              <a:latin typeface="Arial"/>
              <a:ea typeface="Arial"/>
              <a:cs typeface="Arial"/>
              <a:sym typeface="Arial"/>
            </a:endParaRPr>
          </a:p>
        </p:txBody>
      </p:sp>
      <p:sp>
        <p:nvSpPr>
          <p:cNvPr id="278" name="Google Shape;278;p3"/>
          <p:cNvSpPr txBox="1"/>
          <p:nvPr/>
        </p:nvSpPr>
        <p:spPr>
          <a:xfrm>
            <a:off x="1634252" y="3225950"/>
            <a:ext cx="1208700" cy="3387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Hepatiti</a:t>
            </a:r>
            <a:r>
              <a:rPr lang="en-US" b="1">
                <a:solidFill>
                  <a:srgbClr val="FFFFFF"/>
                </a:solidFill>
              </a:rPr>
              <a:t>da</a:t>
            </a:r>
            <a:endParaRPr/>
          </a:p>
        </p:txBody>
      </p:sp>
      <p:grpSp>
        <p:nvGrpSpPr>
          <p:cNvPr id="279" name="Google Shape;279;p3"/>
          <p:cNvGrpSpPr/>
          <p:nvPr/>
        </p:nvGrpSpPr>
        <p:grpSpPr>
          <a:xfrm>
            <a:off x="4632339" y="3896177"/>
            <a:ext cx="720000" cy="720000"/>
            <a:chOff x="524625" y="4247973"/>
            <a:chExt cx="642536" cy="642534"/>
          </a:xfrm>
        </p:grpSpPr>
        <p:grpSp>
          <p:nvGrpSpPr>
            <p:cNvPr id="280" name="Google Shape;280;p3"/>
            <p:cNvGrpSpPr/>
            <p:nvPr/>
          </p:nvGrpSpPr>
          <p:grpSpPr>
            <a:xfrm>
              <a:off x="524625" y="4247973"/>
              <a:ext cx="642536" cy="642534"/>
              <a:chOff x="2719803" y="-1702568"/>
              <a:chExt cx="734598" cy="734596"/>
            </a:xfrm>
          </p:grpSpPr>
          <p:sp>
            <p:nvSpPr>
              <p:cNvPr id="281" name="Google Shape;281;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82" name="Google Shape;282;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83" name="Google Shape;283;p3"/>
            <p:cNvSpPr/>
            <p:nvPr/>
          </p:nvSpPr>
          <p:spPr>
            <a:xfrm>
              <a:off x="666299" y="4403263"/>
              <a:ext cx="359188" cy="366790"/>
            </a:xfrm>
            <a:custGeom>
              <a:avLst/>
              <a:gdLst/>
              <a:ahLst/>
              <a:cxnLst/>
              <a:rect l="l" t="t" r="r" b="b"/>
              <a:pathLst>
                <a:path w="157" h="163" extrusionOk="0">
                  <a:moveTo>
                    <a:pt x="156" y="83"/>
                  </a:moveTo>
                  <a:cubicBezTo>
                    <a:pt x="156" y="79"/>
                    <a:pt x="155" y="75"/>
                    <a:pt x="153" y="72"/>
                  </a:cubicBezTo>
                  <a:cubicBezTo>
                    <a:pt x="155" y="69"/>
                    <a:pt x="157" y="65"/>
                    <a:pt x="157" y="61"/>
                  </a:cubicBezTo>
                  <a:cubicBezTo>
                    <a:pt x="157" y="61"/>
                    <a:pt x="157" y="61"/>
                    <a:pt x="157" y="61"/>
                  </a:cubicBezTo>
                  <a:cubicBezTo>
                    <a:pt x="157" y="57"/>
                    <a:pt x="156" y="53"/>
                    <a:pt x="153" y="50"/>
                  </a:cubicBezTo>
                  <a:cubicBezTo>
                    <a:pt x="155" y="47"/>
                    <a:pt x="157" y="43"/>
                    <a:pt x="156" y="39"/>
                  </a:cubicBezTo>
                  <a:cubicBezTo>
                    <a:pt x="156" y="38"/>
                    <a:pt x="156" y="38"/>
                    <a:pt x="156" y="38"/>
                  </a:cubicBezTo>
                  <a:cubicBezTo>
                    <a:pt x="156" y="34"/>
                    <a:pt x="154" y="30"/>
                    <a:pt x="150" y="27"/>
                  </a:cubicBezTo>
                  <a:cubicBezTo>
                    <a:pt x="153" y="23"/>
                    <a:pt x="153" y="18"/>
                    <a:pt x="151" y="13"/>
                  </a:cubicBezTo>
                  <a:cubicBezTo>
                    <a:pt x="151" y="13"/>
                    <a:pt x="151" y="13"/>
                    <a:pt x="151" y="13"/>
                  </a:cubicBezTo>
                  <a:cubicBezTo>
                    <a:pt x="147" y="4"/>
                    <a:pt x="137" y="0"/>
                    <a:pt x="128" y="4"/>
                  </a:cubicBezTo>
                  <a:cubicBezTo>
                    <a:pt x="128" y="4"/>
                    <a:pt x="127" y="4"/>
                    <a:pt x="127" y="4"/>
                  </a:cubicBezTo>
                  <a:cubicBezTo>
                    <a:pt x="121" y="1"/>
                    <a:pt x="113" y="1"/>
                    <a:pt x="107" y="6"/>
                  </a:cubicBezTo>
                  <a:cubicBezTo>
                    <a:pt x="107" y="6"/>
                    <a:pt x="107" y="6"/>
                    <a:pt x="107" y="6"/>
                  </a:cubicBezTo>
                  <a:cubicBezTo>
                    <a:pt x="104" y="9"/>
                    <a:pt x="102" y="12"/>
                    <a:pt x="101" y="16"/>
                  </a:cubicBezTo>
                  <a:cubicBezTo>
                    <a:pt x="98" y="16"/>
                    <a:pt x="95" y="17"/>
                    <a:pt x="93" y="19"/>
                  </a:cubicBezTo>
                  <a:cubicBezTo>
                    <a:pt x="93" y="19"/>
                    <a:pt x="92" y="20"/>
                    <a:pt x="92" y="20"/>
                  </a:cubicBezTo>
                  <a:cubicBezTo>
                    <a:pt x="90" y="21"/>
                    <a:pt x="89" y="23"/>
                    <a:pt x="87" y="25"/>
                  </a:cubicBezTo>
                  <a:cubicBezTo>
                    <a:pt x="85" y="25"/>
                    <a:pt x="83" y="25"/>
                    <a:pt x="81" y="25"/>
                  </a:cubicBezTo>
                  <a:cubicBezTo>
                    <a:pt x="81" y="25"/>
                    <a:pt x="81" y="25"/>
                    <a:pt x="80" y="25"/>
                  </a:cubicBezTo>
                  <a:cubicBezTo>
                    <a:pt x="80" y="25"/>
                    <a:pt x="80" y="25"/>
                    <a:pt x="80" y="25"/>
                  </a:cubicBezTo>
                  <a:cubicBezTo>
                    <a:pt x="78" y="25"/>
                    <a:pt x="76" y="26"/>
                    <a:pt x="74" y="28"/>
                  </a:cubicBezTo>
                  <a:cubicBezTo>
                    <a:pt x="72" y="26"/>
                    <a:pt x="70" y="25"/>
                    <a:pt x="67" y="24"/>
                  </a:cubicBezTo>
                  <a:cubicBezTo>
                    <a:pt x="67" y="24"/>
                    <a:pt x="67" y="24"/>
                    <a:pt x="67" y="24"/>
                  </a:cubicBezTo>
                  <a:cubicBezTo>
                    <a:pt x="64" y="24"/>
                    <a:pt x="62" y="24"/>
                    <a:pt x="59" y="24"/>
                  </a:cubicBezTo>
                  <a:cubicBezTo>
                    <a:pt x="58" y="22"/>
                    <a:pt x="56" y="20"/>
                    <a:pt x="53" y="18"/>
                  </a:cubicBezTo>
                  <a:cubicBezTo>
                    <a:pt x="53" y="18"/>
                    <a:pt x="53" y="18"/>
                    <a:pt x="53" y="18"/>
                  </a:cubicBezTo>
                  <a:cubicBezTo>
                    <a:pt x="49" y="15"/>
                    <a:pt x="45" y="15"/>
                    <a:pt x="41" y="15"/>
                  </a:cubicBezTo>
                  <a:cubicBezTo>
                    <a:pt x="37" y="9"/>
                    <a:pt x="31" y="6"/>
                    <a:pt x="24" y="7"/>
                  </a:cubicBezTo>
                  <a:cubicBezTo>
                    <a:pt x="23" y="7"/>
                    <a:pt x="23" y="7"/>
                    <a:pt x="23" y="7"/>
                  </a:cubicBezTo>
                  <a:cubicBezTo>
                    <a:pt x="14" y="8"/>
                    <a:pt x="7" y="16"/>
                    <a:pt x="8" y="25"/>
                  </a:cubicBezTo>
                  <a:cubicBezTo>
                    <a:pt x="3" y="28"/>
                    <a:pt x="0" y="34"/>
                    <a:pt x="0" y="40"/>
                  </a:cubicBezTo>
                  <a:cubicBezTo>
                    <a:pt x="0" y="40"/>
                    <a:pt x="0" y="40"/>
                    <a:pt x="0" y="40"/>
                  </a:cubicBezTo>
                  <a:cubicBezTo>
                    <a:pt x="0" y="44"/>
                    <a:pt x="1" y="48"/>
                    <a:pt x="3" y="51"/>
                  </a:cubicBezTo>
                  <a:cubicBezTo>
                    <a:pt x="1" y="54"/>
                    <a:pt x="0" y="57"/>
                    <a:pt x="0" y="61"/>
                  </a:cubicBezTo>
                  <a:cubicBezTo>
                    <a:pt x="0" y="61"/>
                    <a:pt x="0" y="61"/>
                    <a:pt x="0" y="61"/>
                  </a:cubicBezTo>
                  <a:cubicBezTo>
                    <a:pt x="0" y="65"/>
                    <a:pt x="1" y="69"/>
                    <a:pt x="3" y="72"/>
                  </a:cubicBezTo>
                  <a:cubicBezTo>
                    <a:pt x="1" y="75"/>
                    <a:pt x="0" y="78"/>
                    <a:pt x="0" y="82"/>
                  </a:cubicBezTo>
                  <a:cubicBezTo>
                    <a:pt x="0" y="82"/>
                    <a:pt x="0" y="82"/>
                    <a:pt x="0" y="82"/>
                  </a:cubicBezTo>
                  <a:cubicBezTo>
                    <a:pt x="0" y="86"/>
                    <a:pt x="1" y="90"/>
                    <a:pt x="3" y="93"/>
                  </a:cubicBezTo>
                  <a:cubicBezTo>
                    <a:pt x="1" y="96"/>
                    <a:pt x="0" y="99"/>
                    <a:pt x="0" y="103"/>
                  </a:cubicBezTo>
                  <a:cubicBezTo>
                    <a:pt x="0" y="103"/>
                    <a:pt x="0" y="103"/>
                    <a:pt x="0" y="103"/>
                  </a:cubicBezTo>
                  <a:cubicBezTo>
                    <a:pt x="0" y="113"/>
                    <a:pt x="7" y="120"/>
                    <a:pt x="17" y="120"/>
                  </a:cubicBezTo>
                  <a:cubicBezTo>
                    <a:pt x="26" y="120"/>
                    <a:pt x="34" y="112"/>
                    <a:pt x="34" y="103"/>
                  </a:cubicBezTo>
                  <a:cubicBezTo>
                    <a:pt x="34" y="99"/>
                    <a:pt x="32" y="96"/>
                    <a:pt x="30" y="93"/>
                  </a:cubicBezTo>
                  <a:cubicBezTo>
                    <a:pt x="32" y="90"/>
                    <a:pt x="34" y="86"/>
                    <a:pt x="34" y="82"/>
                  </a:cubicBezTo>
                  <a:cubicBezTo>
                    <a:pt x="34" y="82"/>
                    <a:pt x="34" y="82"/>
                    <a:pt x="34" y="82"/>
                  </a:cubicBezTo>
                  <a:cubicBezTo>
                    <a:pt x="34" y="78"/>
                    <a:pt x="32" y="74"/>
                    <a:pt x="30" y="72"/>
                  </a:cubicBezTo>
                  <a:cubicBezTo>
                    <a:pt x="32" y="69"/>
                    <a:pt x="34" y="65"/>
                    <a:pt x="34" y="61"/>
                  </a:cubicBezTo>
                  <a:cubicBezTo>
                    <a:pt x="34" y="57"/>
                    <a:pt x="32" y="54"/>
                    <a:pt x="30" y="51"/>
                  </a:cubicBezTo>
                  <a:cubicBezTo>
                    <a:pt x="31" y="49"/>
                    <a:pt x="32" y="47"/>
                    <a:pt x="33" y="45"/>
                  </a:cubicBezTo>
                  <a:cubicBezTo>
                    <a:pt x="33" y="46"/>
                    <a:pt x="34" y="46"/>
                    <a:pt x="34" y="46"/>
                  </a:cubicBezTo>
                  <a:cubicBezTo>
                    <a:pt x="35" y="47"/>
                    <a:pt x="35" y="47"/>
                    <a:pt x="35" y="47"/>
                  </a:cubicBezTo>
                  <a:cubicBezTo>
                    <a:pt x="39" y="49"/>
                    <a:pt x="44" y="50"/>
                    <a:pt x="48" y="49"/>
                  </a:cubicBezTo>
                  <a:cubicBezTo>
                    <a:pt x="50" y="53"/>
                    <a:pt x="54" y="56"/>
                    <a:pt x="59" y="57"/>
                  </a:cubicBezTo>
                  <a:cubicBezTo>
                    <a:pt x="59" y="58"/>
                    <a:pt x="59" y="58"/>
                    <a:pt x="59" y="58"/>
                  </a:cubicBezTo>
                  <a:cubicBezTo>
                    <a:pt x="64" y="59"/>
                    <a:pt x="69" y="58"/>
                    <a:pt x="73" y="55"/>
                  </a:cubicBezTo>
                  <a:cubicBezTo>
                    <a:pt x="76" y="58"/>
                    <a:pt x="81" y="60"/>
                    <a:pt x="86" y="59"/>
                  </a:cubicBezTo>
                  <a:cubicBezTo>
                    <a:pt x="92" y="58"/>
                    <a:pt x="96" y="55"/>
                    <a:pt x="99" y="50"/>
                  </a:cubicBezTo>
                  <a:cubicBezTo>
                    <a:pt x="103" y="51"/>
                    <a:pt x="108" y="50"/>
                    <a:pt x="112" y="47"/>
                  </a:cubicBezTo>
                  <a:cubicBezTo>
                    <a:pt x="113" y="47"/>
                    <a:pt x="113" y="47"/>
                    <a:pt x="113" y="47"/>
                  </a:cubicBezTo>
                  <a:cubicBezTo>
                    <a:pt x="116" y="44"/>
                    <a:pt x="119" y="41"/>
                    <a:pt x="119" y="37"/>
                  </a:cubicBezTo>
                  <a:cubicBezTo>
                    <a:pt x="120" y="36"/>
                    <a:pt x="121" y="36"/>
                    <a:pt x="122" y="36"/>
                  </a:cubicBezTo>
                  <a:cubicBezTo>
                    <a:pt x="122" y="38"/>
                    <a:pt x="122" y="40"/>
                    <a:pt x="122" y="42"/>
                  </a:cubicBezTo>
                  <a:cubicBezTo>
                    <a:pt x="122" y="45"/>
                    <a:pt x="124" y="48"/>
                    <a:pt x="126" y="51"/>
                  </a:cubicBezTo>
                  <a:cubicBezTo>
                    <a:pt x="124" y="54"/>
                    <a:pt x="123" y="57"/>
                    <a:pt x="123" y="60"/>
                  </a:cubicBezTo>
                  <a:cubicBezTo>
                    <a:pt x="123" y="61"/>
                    <a:pt x="123" y="61"/>
                    <a:pt x="123" y="61"/>
                  </a:cubicBezTo>
                  <a:cubicBezTo>
                    <a:pt x="123" y="65"/>
                    <a:pt x="124" y="68"/>
                    <a:pt x="126" y="71"/>
                  </a:cubicBezTo>
                  <a:cubicBezTo>
                    <a:pt x="123" y="73"/>
                    <a:pt x="122" y="76"/>
                    <a:pt x="122" y="80"/>
                  </a:cubicBezTo>
                  <a:cubicBezTo>
                    <a:pt x="122" y="80"/>
                    <a:pt x="122" y="80"/>
                    <a:pt x="122" y="80"/>
                  </a:cubicBezTo>
                  <a:cubicBezTo>
                    <a:pt x="121" y="84"/>
                    <a:pt x="122" y="87"/>
                    <a:pt x="124" y="90"/>
                  </a:cubicBezTo>
                  <a:cubicBezTo>
                    <a:pt x="121" y="92"/>
                    <a:pt x="120" y="95"/>
                    <a:pt x="119" y="98"/>
                  </a:cubicBezTo>
                  <a:cubicBezTo>
                    <a:pt x="118" y="100"/>
                    <a:pt x="118" y="101"/>
                    <a:pt x="118" y="103"/>
                  </a:cubicBezTo>
                  <a:cubicBezTo>
                    <a:pt x="117" y="103"/>
                    <a:pt x="117" y="104"/>
                    <a:pt x="116" y="104"/>
                  </a:cubicBezTo>
                  <a:cubicBezTo>
                    <a:pt x="114" y="102"/>
                    <a:pt x="112" y="101"/>
                    <a:pt x="109" y="100"/>
                  </a:cubicBezTo>
                  <a:cubicBezTo>
                    <a:pt x="109" y="100"/>
                    <a:pt x="109" y="100"/>
                    <a:pt x="109" y="100"/>
                  </a:cubicBezTo>
                  <a:cubicBezTo>
                    <a:pt x="105" y="99"/>
                    <a:pt x="101" y="99"/>
                    <a:pt x="98" y="100"/>
                  </a:cubicBezTo>
                  <a:cubicBezTo>
                    <a:pt x="96" y="97"/>
                    <a:pt x="93" y="95"/>
                    <a:pt x="89" y="94"/>
                  </a:cubicBezTo>
                  <a:cubicBezTo>
                    <a:pt x="83" y="92"/>
                    <a:pt x="78" y="93"/>
                    <a:pt x="74" y="96"/>
                  </a:cubicBezTo>
                  <a:cubicBezTo>
                    <a:pt x="68" y="92"/>
                    <a:pt x="60" y="92"/>
                    <a:pt x="54" y="96"/>
                  </a:cubicBezTo>
                  <a:cubicBezTo>
                    <a:pt x="53" y="97"/>
                    <a:pt x="53" y="97"/>
                    <a:pt x="53" y="97"/>
                  </a:cubicBezTo>
                  <a:cubicBezTo>
                    <a:pt x="45" y="103"/>
                    <a:pt x="44" y="114"/>
                    <a:pt x="50" y="121"/>
                  </a:cubicBezTo>
                  <a:cubicBezTo>
                    <a:pt x="51" y="122"/>
                    <a:pt x="51" y="122"/>
                    <a:pt x="51" y="122"/>
                  </a:cubicBezTo>
                  <a:cubicBezTo>
                    <a:pt x="49" y="127"/>
                    <a:pt x="49" y="132"/>
                    <a:pt x="51" y="137"/>
                  </a:cubicBezTo>
                  <a:cubicBezTo>
                    <a:pt x="51" y="137"/>
                    <a:pt x="52" y="138"/>
                    <a:pt x="52" y="138"/>
                  </a:cubicBezTo>
                  <a:cubicBezTo>
                    <a:pt x="53" y="141"/>
                    <a:pt x="56" y="144"/>
                    <a:pt x="60" y="145"/>
                  </a:cubicBezTo>
                  <a:cubicBezTo>
                    <a:pt x="61" y="150"/>
                    <a:pt x="67" y="151"/>
                    <a:pt x="70" y="153"/>
                  </a:cubicBezTo>
                  <a:cubicBezTo>
                    <a:pt x="74" y="156"/>
                    <a:pt x="72" y="163"/>
                    <a:pt x="72" y="163"/>
                  </a:cubicBezTo>
                  <a:cubicBezTo>
                    <a:pt x="79" y="156"/>
                    <a:pt x="79" y="148"/>
                    <a:pt x="77" y="143"/>
                  </a:cubicBezTo>
                  <a:cubicBezTo>
                    <a:pt x="82" y="139"/>
                    <a:pt x="84" y="133"/>
                    <a:pt x="84" y="127"/>
                  </a:cubicBezTo>
                  <a:cubicBezTo>
                    <a:pt x="86" y="127"/>
                    <a:pt x="88" y="127"/>
                    <a:pt x="90" y="126"/>
                  </a:cubicBezTo>
                  <a:cubicBezTo>
                    <a:pt x="92" y="129"/>
                    <a:pt x="95" y="132"/>
                    <a:pt x="99" y="133"/>
                  </a:cubicBezTo>
                  <a:cubicBezTo>
                    <a:pt x="99" y="133"/>
                    <a:pt x="99" y="133"/>
                    <a:pt x="99" y="133"/>
                  </a:cubicBezTo>
                  <a:cubicBezTo>
                    <a:pt x="104" y="134"/>
                    <a:pt x="108" y="134"/>
                    <a:pt x="112" y="131"/>
                  </a:cubicBezTo>
                  <a:cubicBezTo>
                    <a:pt x="117" y="135"/>
                    <a:pt x="123" y="137"/>
                    <a:pt x="129" y="135"/>
                  </a:cubicBezTo>
                  <a:cubicBezTo>
                    <a:pt x="129" y="135"/>
                    <a:pt x="129" y="135"/>
                    <a:pt x="129" y="135"/>
                  </a:cubicBezTo>
                  <a:cubicBezTo>
                    <a:pt x="137" y="133"/>
                    <a:pt x="142" y="126"/>
                    <a:pt x="142" y="119"/>
                  </a:cubicBezTo>
                  <a:cubicBezTo>
                    <a:pt x="147" y="117"/>
                    <a:pt x="151" y="112"/>
                    <a:pt x="152" y="107"/>
                  </a:cubicBezTo>
                  <a:cubicBezTo>
                    <a:pt x="152" y="106"/>
                    <a:pt x="152" y="106"/>
                    <a:pt x="152" y="106"/>
                  </a:cubicBezTo>
                  <a:cubicBezTo>
                    <a:pt x="153" y="102"/>
                    <a:pt x="152" y="98"/>
                    <a:pt x="151" y="94"/>
                  </a:cubicBezTo>
                  <a:cubicBezTo>
                    <a:pt x="153" y="91"/>
                    <a:pt x="155" y="88"/>
                    <a:pt x="156" y="8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sp>
        <p:nvSpPr>
          <p:cNvPr id="284" name="Google Shape;284;p3"/>
          <p:cNvSpPr/>
          <p:nvPr/>
        </p:nvSpPr>
        <p:spPr>
          <a:xfrm>
            <a:off x="557254" y="3966929"/>
            <a:ext cx="17883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Pan</a:t>
            </a:r>
            <a:r>
              <a:rPr lang="en-US" b="1">
                <a:solidFill>
                  <a:srgbClr val="FFFFFF"/>
                </a:solidFill>
              </a:rPr>
              <a:t>k</a:t>
            </a:r>
            <a:r>
              <a:rPr lang="en-US" sz="1400" b="1">
                <a:solidFill>
                  <a:srgbClr val="FFFFFF"/>
                </a:solidFill>
                <a:latin typeface="Arial"/>
                <a:ea typeface="Arial"/>
                <a:cs typeface="Arial"/>
                <a:sym typeface="Arial"/>
              </a:rPr>
              <a:t>reatiti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Gastritida</a:t>
            </a:r>
            <a:endParaRPr/>
          </a:p>
        </p:txBody>
      </p:sp>
      <p:sp>
        <p:nvSpPr>
          <p:cNvPr id="285" name="Google Shape;285;p3"/>
          <p:cNvSpPr/>
          <p:nvPr/>
        </p:nvSpPr>
        <p:spPr>
          <a:xfrm>
            <a:off x="9349075" y="1238944"/>
            <a:ext cx="1593059" cy="704808"/>
          </a:xfrm>
          <a:prstGeom prst="rect">
            <a:avLst/>
          </a:prstGeom>
          <a:noFill/>
          <a:ln>
            <a:noFill/>
          </a:ln>
        </p:spPr>
        <p:txBody>
          <a:bodyPr spcFirstLastPara="1" wrap="square" lIns="121900" tIns="60950" rIns="121900" bIns="60950" anchor="t" anchorCtr="0">
            <a:spAutoFit/>
          </a:bodyPr>
          <a:lstStyle/>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Neuropat</a:t>
            </a:r>
            <a:r>
              <a:rPr lang="en-US" b="1">
                <a:solidFill>
                  <a:srgbClr val="FFFFFF"/>
                </a:solidFill>
              </a:rPr>
              <a:t>ie</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Guillain-Barré</a:t>
            </a:r>
            <a:endParaRPr sz="1400" b="1">
              <a:solidFill>
                <a:srgbClr val="FFFFFF"/>
              </a:solidFill>
              <a:latin typeface="Arial"/>
              <a:ea typeface="Arial"/>
              <a:cs typeface="Arial"/>
              <a:sym typeface="Arial"/>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Myelopat</a:t>
            </a:r>
            <a:r>
              <a:rPr lang="en-US" b="1">
                <a:solidFill>
                  <a:srgbClr val="FFFFFF"/>
                </a:solidFill>
              </a:rPr>
              <a:t>ie</a:t>
            </a:r>
            <a:endParaRPr/>
          </a:p>
        </p:txBody>
      </p:sp>
      <p:grpSp>
        <p:nvGrpSpPr>
          <p:cNvPr id="286" name="Google Shape;286;p3"/>
          <p:cNvGrpSpPr/>
          <p:nvPr/>
        </p:nvGrpSpPr>
        <p:grpSpPr>
          <a:xfrm>
            <a:off x="4821418" y="1547376"/>
            <a:ext cx="373333" cy="240000"/>
            <a:chOff x="5292714" y="3973518"/>
            <a:chExt cx="441324" cy="247650"/>
          </a:xfrm>
        </p:grpSpPr>
        <p:sp>
          <p:nvSpPr>
            <p:cNvPr id="287" name="Google Shape;287;p3"/>
            <p:cNvSpPr/>
            <p:nvPr/>
          </p:nvSpPr>
          <p:spPr>
            <a:xfrm>
              <a:off x="5292714" y="3973518"/>
              <a:ext cx="441324" cy="247650"/>
            </a:xfrm>
            <a:custGeom>
              <a:avLst/>
              <a:gdLst/>
              <a:ahLst/>
              <a:cxnLst/>
              <a:rect l="l" t="t" r="r" b="b"/>
              <a:pathLst>
                <a:path w="229" h="129" extrusionOk="0">
                  <a:moveTo>
                    <a:pt x="228" y="63"/>
                  </a:moveTo>
                  <a:cubicBezTo>
                    <a:pt x="227" y="62"/>
                    <a:pt x="215" y="47"/>
                    <a:pt x="195" y="31"/>
                  </a:cubicBezTo>
                  <a:cubicBezTo>
                    <a:pt x="176" y="17"/>
                    <a:pt x="147" y="0"/>
                    <a:pt x="115" y="0"/>
                  </a:cubicBezTo>
                  <a:cubicBezTo>
                    <a:pt x="82" y="0"/>
                    <a:pt x="53" y="17"/>
                    <a:pt x="34" y="31"/>
                  </a:cubicBezTo>
                  <a:cubicBezTo>
                    <a:pt x="14" y="47"/>
                    <a:pt x="2" y="62"/>
                    <a:pt x="1" y="63"/>
                  </a:cubicBezTo>
                  <a:cubicBezTo>
                    <a:pt x="0" y="64"/>
                    <a:pt x="0" y="64"/>
                    <a:pt x="0" y="64"/>
                  </a:cubicBezTo>
                  <a:cubicBezTo>
                    <a:pt x="1" y="66"/>
                    <a:pt x="1" y="66"/>
                    <a:pt x="1" y="66"/>
                  </a:cubicBezTo>
                  <a:cubicBezTo>
                    <a:pt x="2" y="66"/>
                    <a:pt x="14" y="82"/>
                    <a:pt x="34" y="97"/>
                  </a:cubicBezTo>
                  <a:cubicBezTo>
                    <a:pt x="53" y="112"/>
                    <a:pt x="82" y="129"/>
                    <a:pt x="115" y="129"/>
                  </a:cubicBezTo>
                  <a:cubicBezTo>
                    <a:pt x="147" y="129"/>
                    <a:pt x="176" y="112"/>
                    <a:pt x="195" y="97"/>
                  </a:cubicBezTo>
                  <a:cubicBezTo>
                    <a:pt x="215" y="82"/>
                    <a:pt x="227" y="66"/>
                    <a:pt x="228" y="66"/>
                  </a:cubicBezTo>
                  <a:cubicBezTo>
                    <a:pt x="229" y="64"/>
                    <a:pt x="229" y="64"/>
                    <a:pt x="229" y="64"/>
                  </a:cubicBezTo>
                  <a:lnTo>
                    <a:pt x="228" y="63"/>
                  </a:lnTo>
                  <a:close/>
                  <a:moveTo>
                    <a:pt x="7" y="64"/>
                  </a:moveTo>
                  <a:cubicBezTo>
                    <a:pt x="13" y="56"/>
                    <a:pt x="47" y="20"/>
                    <a:pt x="90" y="8"/>
                  </a:cubicBezTo>
                  <a:cubicBezTo>
                    <a:pt x="68" y="18"/>
                    <a:pt x="53" y="39"/>
                    <a:pt x="53" y="64"/>
                  </a:cubicBezTo>
                  <a:cubicBezTo>
                    <a:pt x="53" y="89"/>
                    <a:pt x="68" y="111"/>
                    <a:pt x="90" y="120"/>
                  </a:cubicBezTo>
                  <a:cubicBezTo>
                    <a:pt x="47" y="109"/>
                    <a:pt x="13" y="72"/>
                    <a:pt x="7" y="64"/>
                  </a:cubicBezTo>
                  <a:close/>
                  <a:moveTo>
                    <a:pt x="58" y="64"/>
                  </a:moveTo>
                  <a:cubicBezTo>
                    <a:pt x="58" y="33"/>
                    <a:pt x="83" y="8"/>
                    <a:pt x="115" y="8"/>
                  </a:cubicBezTo>
                  <a:cubicBezTo>
                    <a:pt x="146" y="8"/>
                    <a:pt x="171" y="33"/>
                    <a:pt x="171" y="64"/>
                  </a:cubicBezTo>
                  <a:cubicBezTo>
                    <a:pt x="171" y="96"/>
                    <a:pt x="146" y="121"/>
                    <a:pt x="115" y="121"/>
                  </a:cubicBezTo>
                  <a:cubicBezTo>
                    <a:pt x="83" y="121"/>
                    <a:pt x="58" y="96"/>
                    <a:pt x="58" y="64"/>
                  </a:cubicBezTo>
                  <a:close/>
                  <a:moveTo>
                    <a:pt x="140" y="120"/>
                  </a:moveTo>
                  <a:cubicBezTo>
                    <a:pt x="161" y="111"/>
                    <a:pt x="176" y="89"/>
                    <a:pt x="176" y="64"/>
                  </a:cubicBezTo>
                  <a:cubicBezTo>
                    <a:pt x="176" y="39"/>
                    <a:pt x="161" y="18"/>
                    <a:pt x="140" y="8"/>
                  </a:cubicBezTo>
                  <a:cubicBezTo>
                    <a:pt x="182" y="20"/>
                    <a:pt x="216" y="56"/>
                    <a:pt x="223" y="64"/>
                  </a:cubicBezTo>
                  <a:cubicBezTo>
                    <a:pt x="216" y="72"/>
                    <a:pt x="182" y="109"/>
                    <a:pt x="140" y="120"/>
                  </a:cubicBezTo>
                  <a:close/>
                </a:path>
              </a:pathLst>
            </a:custGeom>
            <a:solidFill>
              <a:schemeClr val="dk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60E9F"/>
                </a:solidFill>
                <a:latin typeface="Arial"/>
                <a:ea typeface="Arial"/>
                <a:cs typeface="Arial"/>
                <a:sym typeface="Arial"/>
              </a:endParaRPr>
            </a:p>
          </p:txBody>
        </p:sp>
        <p:sp>
          <p:nvSpPr>
            <p:cNvPr id="288" name="Google Shape;288;p3"/>
            <p:cNvSpPr/>
            <p:nvPr/>
          </p:nvSpPr>
          <p:spPr>
            <a:xfrm>
              <a:off x="5435589" y="4019556"/>
              <a:ext cx="155575" cy="155575"/>
            </a:xfrm>
            <a:custGeom>
              <a:avLst/>
              <a:gdLst/>
              <a:ahLst/>
              <a:cxnLst/>
              <a:rect l="l" t="t" r="r" b="b"/>
              <a:pathLst>
                <a:path w="81" h="81" extrusionOk="0">
                  <a:moveTo>
                    <a:pt x="75" y="20"/>
                  </a:moveTo>
                  <a:cubicBezTo>
                    <a:pt x="73" y="24"/>
                    <a:pt x="70" y="26"/>
                    <a:pt x="65" y="26"/>
                  </a:cubicBezTo>
                  <a:cubicBezTo>
                    <a:pt x="59" y="26"/>
                    <a:pt x="54" y="21"/>
                    <a:pt x="54" y="14"/>
                  </a:cubicBezTo>
                  <a:cubicBezTo>
                    <a:pt x="54" y="10"/>
                    <a:pt x="56" y="7"/>
                    <a:pt x="59" y="5"/>
                  </a:cubicBezTo>
                  <a:cubicBezTo>
                    <a:pt x="53" y="2"/>
                    <a:pt x="47" y="0"/>
                    <a:pt x="41" y="0"/>
                  </a:cubicBezTo>
                  <a:cubicBezTo>
                    <a:pt x="18" y="0"/>
                    <a:pt x="0" y="18"/>
                    <a:pt x="0" y="40"/>
                  </a:cubicBezTo>
                  <a:cubicBezTo>
                    <a:pt x="0" y="63"/>
                    <a:pt x="18" y="81"/>
                    <a:pt x="41" y="81"/>
                  </a:cubicBezTo>
                  <a:cubicBezTo>
                    <a:pt x="63" y="81"/>
                    <a:pt x="81" y="63"/>
                    <a:pt x="81" y="40"/>
                  </a:cubicBezTo>
                  <a:cubicBezTo>
                    <a:pt x="81" y="33"/>
                    <a:pt x="79" y="26"/>
                    <a:pt x="75" y="2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60E9F"/>
                </a:solidFill>
                <a:latin typeface="Arial"/>
                <a:ea typeface="Arial"/>
                <a:cs typeface="Arial"/>
                <a:sym typeface="Arial"/>
              </a:endParaRPr>
            </a:p>
          </p:txBody>
        </p:sp>
      </p:grpSp>
      <p:sp>
        <p:nvSpPr>
          <p:cNvPr id="289" name="Google Shape;289;p3"/>
          <p:cNvSpPr/>
          <p:nvPr/>
        </p:nvSpPr>
        <p:spPr>
          <a:xfrm>
            <a:off x="188673" y="1365800"/>
            <a:ext cx="22104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Uveiti</a:t>
            </a:r>
            <a:r>
              <a:rPr lang="en-US" b="1">
                <a:solidFill>
                  <a:srgbClr val="FFFFFF"/>
                </a:solidFill>
              </a:rPr>
              <a:t>da</a:t>
            </a:r>
            <a:endParaRPr/>
          </a:p>
          <a:p>
            <a:pPr marL="0" marR="0" lvl="0" indent="0" algn="r" rtl="0">
              <a:spcBef>
                <a:spcPts val="0"/>
              </a:spcBef>
              <a:spcAft>
                <a:spcPts val="0"/>
              </a:spcAft>
              <a:buNone/>
            </a:pPr>
            <a:r>
              <a:rPr lang="en-US" b="1">
                <a:solidFill>
                  <a:srgbClr val="FFFFFF"/>
                </a:solidFill>
              </a:rPr>
              <a:t>K</a:t>
            </a:r>
            <a:r>
              <a:rPr lang="en-US" sz="1400" b="1">
                <a:solidFill>
                  <a:srgbClr val="FFFFFF"/>
                </a:solidFill>
                <a:latin typeface="Arial"/>
                <a:ea typeface="Arial"/>
                <a:cs typeface="Arial"/>
                <a:sym typeface="Arial"/>
              </a:rPr>
              <a:t>onjun</a:t>
            </a:r>
            <a:r>
              <a:rPr lang="en-US" b="1">
                <a:solidFill>
                  <a:srgbClr val="FFFFFF"/>
                </a:solidFill>
              </a:rPr>
              <a:t>k</a:t>
            </a:r>
            <a:r>
              <a:rPr lang="en-US" sz="1400" b="1">
                <a:solidFill>
                  <a:srgbClr val="FFFFFF"/>
                </a:solidFill>
                <a:latin typeface="Arial"/>
                <a:ea typeface="Arial"/>
                <a:cs typeface="Arial"/>
                <a:sym typeface="Arial"/>
              </a:rPr>
              <a:t>tivitida</a:t>
            </a:r>
            <a:endParaRPr/>
          </a:p>
        </p:txBody>
      </p:sp>
      <p:sp>
        <p:nvSpPr>
          <p:cNvPr id="290" name="Google Shape;290;p3"/>
          <p:cNvSpPr/>
          <p:nvPr/>
        </p:nvSpPr>
        <p:spPr>
          <a:xfrm>
            <a:off x="-191703" y="2271614"/>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Kardiovaskulární</a:t>
            </a:r>
            <a:r>
              <a:rPr lang="en-US" sz="2100" b="1" dirty="0">
                <a:solidFill>
                  <a:srgbClr val="FFFFFF"/>
                </a:solidFill>
              </a:rPr>
              <a:t> </a:t>
            </a:r>
            <a:endParaRPr dirty="0"/>
          </a:p>
        </p:txBody>
      </p:sp>
      <p:grpSp>
        <p:nvGrpSpPr>
          <p:cNvPr id="291" name="Google Shape;291;p3"/>
          <p:cNvGrpSpPr/>
          <p:nvPr/>
        </p:nvGrpSpPr>
        <p:grpSpPr>
          <a:xfrm>
            <a:off x="4648084" y="2164145"/>
            <a:ext cx="720000" cy="720000"/>
            <a:chOff x="2719803" y="-1702568"/>
            <a:chExt cx="734598" cy="734596"/>
          </a:xfrm>
        </p:grpSpPr>
        <p:sp>
          <p:nvSpPr>
            <p:cNvPr id="292" name="Google Shape;292;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93" name="Google Shape;293;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94" name="Google Shape;294;p3"/>
          <p:cNvSpPr txBox="1"/>
          <p:nvPr/>
        </p:nvSpPr>
        <p:spPr>
          <a:xfrm>
            <a:off x="806075" y="2254250"/>
            <a:ext cx="1593000" cy="5541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Myokarditida Pericard</a:t>
            </a:r>
            <a:r>
              <a:rPr lang="en-US" b="1">
                <a:solidFill>
                  <a:srgbClr val="FFFFFF"/>
                </a:solidFill>
              </a:rPr>
              <a:t>itida</a:t>
            </a:r>
            <a:endParaRPr/>
          </a:p>
        </p:txBody>
      </p:sp>
      <p:sp>
        <p:nvSpPr>
          <p:cNvPr id="295" name="Google Shape;295;p3"/>
          <p:cNvSpPr/>
          <p:nvPr/>
        </p:nvSpPr>
        <p:spPr>
          <a:xfrm>
            <a:off x="4846026" y="2300772"/>
            <a:ext cx="336551" cy="406832"/>
          </a:xfrm>
          <a:custGeom>
            <a:avLst/>
            <a:gdLst/>
            <a:ahLst/>
            <a:cxnLst/>
            <a:rect l="l" t="t" r="r" b="b"/>
            <a:pathLst>
              <a:path w="82" h="105" extrusionOk="0">
                <a:moveTo>
                  <a:pt x="38" y="0"/>
                </a:moveTo>
                <a:cubicBezTo>
                  <a:pt x="36" y="0"/>
                  <a:pt x="35" y="1"/>
                  <a:pt x="33" y="1"/>
                </a:cubicBezTo>
                <a:cubicBezTo>
                  <a:pt x="33" y="1"/>
                  <a:pt x="32" y="1"/>
                  <a:pt x="31" y="2"/>
                </a:cubicBezTo>
                <a:cubicBezTo>
                  <a:pt x="31" y="3"/>
                  <a:pt x="31" y="3"/>
                  <a:pt x="31" y="4"/>
                </a:cubicBezTo>
                <a:cubicBezTo>
                  <a:pt x="30" y="5"/>
                  <a:pt x="30" y="6"/>
                  <a:pt x="30" y="7"/>
                </a:cubicBezTo>
                <a:cubicBezTo>
                  <a:pt x="30" y="8"/>
                  <a:pt x="30" y="8"/>
                  <a:pt x="30" y="8"/>
                </a:cubicBezTo>
                <a:cubicBezTo>
                  <a:pt x="30" y="8"/>
                  <a:pt x="30" y="8"/>
                  <a:pt x="30" y="8"/>
                </a:cubicBezTo>
                <a:cubicBezTo>
                  <a:pt x="21" y="12"/>
                  <a:pt x="21" y="12"/>
                  <a:pt x="21" y="12"/>
                </a:cubicBezTo>
                <a:cubicBezTo>
                  <a:pt x="20" y="10"/>
                  <a:pt x="18" y="8"/>
                  <a:pt x="16" y="8"/>
                </a:cubicBezTo>
                <a:cubicBezTo>
                  <a:pt x="16" y="8"/>
                  <a:pt x="16" y="8"/>
                  <a:pt x="16" y="8"/>
                </a:cubicBezTo>
                <a:cubicBezTo>
                  <a:pt x="16" y="8"/>
                  <a:pt x="15" y="8"/>
                  <a:pt x="15" y="8"/>
                </a:cubicBezTo>
                <a:cubicBezTo>
                  <a:pt x="13" y="9"/>
                  <a:pt x="11" y="10"/>
                  <a:pt x="10" y="12"/>
                </a:cubicBezTo>
                <a:cubicBezTo>
                  <a:pt x="10" y="12"/>
                  <a:pt x="10" y="12"/>
                  <a:pt x="10" y="13"/>
                </a:cubicBezTo>
                <a:cubicBezTo>
                  <a:pt x="9" y="14"/>
                  <a:pt x="11" y="16"/>
                  <a:pt x="11" y="16"/>
                </a:cubicBezTo>
                <a:cubicBezTo>
                  <a:pt x="12" y="17"/>
                  <a:pt x="12" y="17"/>
                  <a:pt x="13" y="18"/>
                </a:cubicBezTo>
                <a:cubicBezTo>
                  <a:pt x="14" y="19"/>
                  <a:pt x="14" y="21"/>
                  <a:pt x="14" y="24"/>
                </a:cubicBezTo>
                <a:cubicBezTo>
                  <a:pt x="13" y="24"/>
                  <a:pt x="13" y="24"/>
                  <a:pt x="13" y="24"/>
                </a:cubicBezTo>
                <a:cubicBezTo>
                  <a:pt x="12" y="24"/>
                  <a:pt x="10" y="24"/>
                  <a:pt x="10" y="24"/>
                </a:cubicBezTo>
                <a:cubicBezTo>
                  <a:pt x="9" y="24"/>
                  <a:pt x="8" y="24"/>
                  <a:pt x="7" y="24"/>
                </a:cubicBezTo>
                <a:cubicBezTo>
                  <a:pt x="6" y="25"/>
                  <a:pt x="5" y="25"/>
                  <a:pt x="4" y="26"/>
                </a:cubicBezTo>
                <a:cubicBezTo>
                  <a:pt x="2" y="28"/>
                  <a:pt x="3" y="31"/>
                  <a:pt x="3" y="32"/>
                </a:cubicBezTo>
                <a:cubicBezTo>
                  <a:pt x="6" y="48"/>
                  <a:pt x="6" y="48"/>
                  <a:pt x="6" y="48"/>
                </a:cubicBezTo>
                <a:cubicBezTo>
                  <a:pt x="6" y="49"/>
                  <a:pt x="6" y="49"/>
                  <a:pt x="6" y="49"/>
                </a:cubicBezTo>
                <a:cubicBezTo>
                  <a:pt x="6" y="49"/>
                  <a:pt x="6" y="49"/>
                  <a:pt x="6" y="49"/>
                </a:cubicBezTo>
                <a:cubicBezTo>
                  <a:pt x="6" y="50"/>
                  <a:pt x="6" y="51"/>
                  <a:pt x="5" y="51"/>
                </a:cubicBezTo>
                <a:cubicBezTo>
                  <a:pt x="5" y="52"/>
                  <a:pt x="4" y="54"/>
                  <a:pt x="3" y="55"/>
                </a:cubicBezTo>
                <a:cubicBezTo>
                  <a:pt x="3" y="56"/>
                  <a:pt x="2" y="58"/>
                  <a:pt x="1" y="59"/>
                </a:cubicBezTo>
                <a:cubicBezTo>
                  <a:pt x="0" y="62"/>
                  <a:pt x="0" y="66"/>
                  <a:pt x="2" y="70"/>
                </a:cubicBezTo>
                <a:cubicBezTo>
                  <a:pt x="2" y="71"/>
                  <a:pt x="3" y="72"/>
                  <a:pt x="3" y="73"/>
                </a:cubicBezTo>
                <a:cubicBezTo>
                  <a:pt x="4" y="75"/>
                  <a:pt x="5" y="77"/>
                  <a:pt x="5" y="79"/>
                </a:cubicBezTo>
                <a:cubicBezTo>
                  <a:pt x="5" y="79"/>
                  <a:pt x="5" y="80"/>
                  <a:pt x="6" y="80"/>
                </a:cubicBezTo>
                <a:cubicBezTo>
                  <a:pt x="6" y="81"/>
                  <a:pt x="6" y="82"/>
                  <a:pt x="6" y="84"/>
                </a:cubicBezTo>
                <a:cubicBezTo>
                  <a:pt x="7" y="85"/>
                  <a:pt x="8" y="86"/>
                  <a:pt x="9" y="86"/>
                </a:cubicBezTo>
                <a:cubicBezTo>
                  <a:pt x="9" y="86"/>
                  <a:pt x="9" y="86"/>
                  <a:pt x="9" y="86"/>
                </a:cubicBezTo>
                <a:cubicBezTo>
                  <a:pt x="10" y="86"/>
                  <a:pt x="10" y="86"/>
                  <a:pt x="10" y="86"/>
                </a:cubicBezTo>
                <a:cubicBezTo>
                  <a:pt x="10" y="85"/>
                  <a:pt x="10" y="85"/>
                  <a:pt x="10" y="85"/>
                </a:cubicBezTo>
                <a:cubicBezTo>
                  <a:pt x="10" y="86"/>
                  <a:pt x="11" y="86"/>
                  <a:pt x="11" y="87"/>
                </a:cubicBezTo>
                <a:cubicBezTo>
                  <a:pt x="11" y="88"/>
                  <a:pt x="11" y="88"/>
                  <a:pt x="12" y="88"/>
                </a:cubicBezTo>
                <a:cubicBezTo>
                  <a:pt x="13" y="89"/>
                  <a:pt x="13" y="89"/>
                  <a:pt x="13" y="89"/>
                </a:cubicBezTo>
                <a:cubicBezTo>
                  <a:pt x="15" y="92"/>
                  <a:pt x="18" y="94"/>
                  <a:pt x="21" y="95"/>
                </a:cubicBezTo>
                <a:cubicBezTo>
                  <a:pt x="21" y="96"/>
                  <a:pt x="22" y="96"/>
                  <a:pt x="22" y="96"/>
                </a:cubicBezTo>
                <a:cubicBezTo>
                  <a:pt x="22" y="97"/>
                  <a:pt x="23" y="97"/>
                  <a:pt x="23" y="97"/>
                </a:cubicBezTo>
                <a:cubicBezTo>
                  <a:pt x="23" y="97"/>
                  <a:pt x="23" y="97"/>
                  <a:pt x="23" y="96"/>
                </a:cubicBezTo>
                <a:cubicBezTo>
                  <a:pt x="30" y="99"/>
                  <a:pt x="37" y="100"/>
                  <a:pt x="44" y="101"/>
                </a:cubicBezTo>
                <a:cubicBezTo>
                  <a:pt x="45" y="101"/>
                  <a:pt x="47" y="101"/>
                  <a:pt x="49" y="102"/>
                </a:cubicBezTo>
                <a:cubicBezTo>
                  <a:pt x="51" y="102"/>
                  <a:pt x="53" y="102"/>
                  <a:pt x="55" y="103"/>
                </a:cubicBezTo>
                <a:cubicBezTo>
                  <a:pt x="58" y="103"/>
                  <a:pt x="61" y="104"/>
                  <a:pt x="64" y="104"/>
                </a:cubicBezTo>
                <a:cubicBezTo>
                  <a:pt x="64" y="104"/>
                  <a:pt x="65" y="104"/>
                  <a:pt x="65" y="104"/>
                </a:cubicBezTo>
                <a:cubicBezTo>
                  <a:pt x="66" y="104"/>
                  <a:pt x="66" y="104"/>
                  <a:pt x="66" y="104"/>
                </a:cubicBezTo>
                <a:cubicBezTo>
                  <a:pt x="66" y="104"/>
                  <a:pt x="67" y="105"/>
                  <a:pt x="67" y="105"/>
                </a:cubicBezTo>
                <a:cubicBezTo>
                  <a:pt x="67" y="105"/>
                  <a:pt x="67" y="105"/>
                  <a:pt x="67" y="105"/>
                </a:cubicBezTo>
                <a:cubicBezTo>
                  <a:pt x="68" y="105"/>
                  <a:pt x="68" y="105"/>
                  <a:pt x="68" y="105"/>
                </a:cubicBezTo>
                <a:cubicBezTo>
                  <a:pt x="68" y="104"/>
                  <a:pt x="68" y="104"/>
                  <a:pt x="69" y="104"/>
                </a:cubicBezTo>
                <a:cubicBezTo>
                  <a:pt x="70" y="104"/>
                  <a:pt x="70" y="104"/>
                  <a:pt x="70" y="104"/>
                </a:cubicBezTo>
                <a:cubicBezTo>
                  <a:pt x="70" y="104"/>
                  <a:pt x="70" y="104"/>
                  <a:pt x="70" y="104"/>
                </a:cubicBezTo>
                <a:cubicBezTo>
                  <a:pt x="73" y="103"/>
                  <a:pt x="76" y="102"/>
                  <a:pt x="78" y="99"/>
                </a:cubicBezTo>
                <a:cubicBezTo>
                  <a:pt x="82" y="96"/>
                  <a:pt x="82" y="90"/>
                  <a:pt x="82" y="86"/>
                </a:cubicBezTo>
                <a:cubicBezTo>
                  <a:pt x="82" y="81"/>
                  <a:pt x="81" y="77"/>
                  <a:pt x="80" y="72"/>
                </a:cubicBezTo>
                <a:cubicBezTo>
                  <a:pt x="78" y="67"/>
                  <a:pt x="75" y="59"/>
                  <a:pt x="68" y="53"/>
                </a:cubicBezTo>
                <a:cubicBezTo>
                  <a:pt x="68" y="53"/>
                  <a:pt x="68" y="52"/>
                  <a:pt x="67" y="52"/>
                </a:cubicBezTo>
                <a:cubicBezTo>
                  <a:pt x="67" y="51"/>
                  <a:pt x="67" y="51"/>
                  <a:pt x="67" y="50"/>
                </a:cubicBezTo>
                <a:cubicBezTo>
                  <a:pt x="67" y="48"/>
                  <a:pt x="67" y="45"/>
                  <a:pt x="65" y="43"/>
                </a:cubicBezTo>
                <a:cubicBezTo>
                  <a:pt x="65" y="43"/>
                  <a:pt x="64" y="43"/>
                  <a:pt x="64" y="42"/>
                </a:cubicBezTo>
                <a:cubicBezTo>
                  <a:pt x="63" y="42"/>
                  <a:pt x="63" y="42"/>
                  <a:pt x="63" y="42"/>
                </a:cubicBezTo>
                <a:cubicBezTo>
                  <a:pt x="62" y="41"/>
                  <a:pt x="62" y="41"/>
                  <a:pt x="61" y="40"/>
                </a:cubicBezTo>
                <a:cubicBezTo>
                  <a:pt x="61" y="40"/>
                  <a:pt x="60" y="39"/>
                  <a:pt x="60" y="39"/>
                </a:cubicBezTo>
                <a:cubicBezTo>
                  <a:pt x="58" y="38"/>
                  <a:pt x="57" y="37"/>
                  <a:pt x="55" y="36"/>
                </a:cubicBezTo>
                <a:cubicBezTo>
                  <a:pt x="54" y="36"/>
                  <a:pt x="52" y="35"/>
                  <a:pt x="50" y="35"/>
                </a:cubicBezTo>
                <a:cubicBezTo>
                  <a:pt x="50" y="35"/>
                  <a:pt x="50" y="34"/>
                  <a:pt x="49" y="34"/>
                </a:cubicBezTo>
                <a:cubicBezTo>
                  <a:pt x="51" y="33"/>
                  <a:pt x="53" y="32"/>
                  <a:pt x="55" y="32"/>
                </a:cubicBezTo>
                <a:cubicBezTo>
                  <a:pt x="56" y="31"/>
                  <a:pt x="56" y="31"/>
                  <a:pt x="56" y="31"/>
                </a:cubicBezTo>
                <a:cubicBezTo>
                  <a:pt x="57" y="31"/>
                  <a:pt x="59" y="31"/>
                  <a:pt x="60" y="29"/>
                </a:cubicBezTo>
                <a:cubicBezTo>
                  <a:pt x="61" y="27"/>
                  <a:pt x="60" y="25"/>
                  <a:pt x="58" y="24"/>
                </a:cubicBezTo>
                <a:cubicBezTo>
                  <a:pt x="57" y="24"/>
                  <a:pt x="56" y="23"/>
                  <a:pt x="55" y="23"/>
                </a:cubicBezTo>
                <a:cubicBezTo>
                  <a:pt x="55" y="23"/>
                  <a:pt x="54" y="23"/>
                  <a:pt x="54" y="23"/>
                </a:cubicBezTo>
                <a:cubicBezTo>
                  <a:pt x="55" y="23"/>
                  <a:pt x="56" y="22"/>
                  <a:pt x="57" y="21"/>
                </a:cubicBezTo>
                <a:cubicBezTo>
                  <a:pt x="58" y="20"/>
                  <a:pt x="58" y="20"/>
                  <a:pt x="58" y="19"/>
                </a:cubicBezTo>
                <a:cubicBezTo>
                  <a:pt x="58" y="18"/>
                  <a:pt x="58" y="17"/>
                  <a:pt x="58" y="17"/>
                </a:cubicBezTo>
                <a:cubicBezTo>
                  <a:pt x="58" y="16"/>
                  <a:pt x="57" y="16"/>
                  <a:pt x="57" y="15"/>
                </a:cubicBezTo>
                <a:cubicBezTo>
                  <a:pt x="56" y="14"/>
                  <a:pt x="55" y="13"/>
                  <a:pt x="54" y="13"/>
                </a:cubicBezTo>
                <a:cubicBezTo>
                  <a:pt x="54" y="13"/>
                  <a:pt x="54" y="13"/>
                  <a:pt x="53" y="14"/>
                </a:cubicBezTo>
                <a:cubicBezTo>
                  <a:pt x="52" y="14"/>
                  <a:pt x="52" y="14"/>
                  <a:pt x="51" y="15"/>
                </a:cubicBezTo>
                <a:cubicBezTo>
                  <a:pt x="50" y="15"/>
                  <a:pt x="50" y="16"/>
                  <a:pt x="49" y="17"/>
                </a:cubicBezTo>
                <a:cubicBezTo>
                  <a:pt x="48" y="16"/>
                  <a:pt x="47" y="15"/>
                  <a:pt x="46" y="13"/>
                </a:cubicBezTo>
                <a:cubicBezTo>
                  <a:pt x="46" y="13"/>
                  <a:pt x="46" y="13"/>
                  <a:pt x="46" y="13"/>
                </a:cubicBezTo>
                <a:cubicBezTo>
                  <a:pt x="44" y="11"/>
                  <a:pt x="42" y="10"/>
                  <a:pt x="42" y="8"/>
                </a:cubicBezTo>
                <a:cubicBezTo>
                  <a:pt x="42" y="7"/>
                  <a:pt x="42" y="7"/>
                  <a:pt x="42" y="6"/>
                </a:cubicBezTo>
                <a:cubicBezTo>
                  <a:pt x="42" y="5"/>
                  <a:pt x="42" y="4"/>
                  <a:pt x="42" y="3"/>
                </a:cubicBezTo>
                <a:cubicBezTo>
                  <a:pt x="42" y="3"/>
                  <a:pt x="42" y="2"/>
                  <a:pt x="42" y="2"/>
                </a:cubicBezTo>
                <a:cubicBezTo>
                  <a:pt x="41" y="1"/>
                  <a:pt x="40" y="1"/>
                  <a:pt x="40" y="1"/>
                </a:cubicBezTo>
                <a:cubicBezTo>
                  <a:pt x="39" y="0"/>
                  <a:pt x="38" y="0"/>
                  <a:pt x="38" y="0"/>
                </a:cubicBezTo>
              </a:path>
            </a:pathLst>
          </a:custGeom>
          <a:noFill/>
          <a:ln w="19050"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96" name="Google Shape;296;p3"/>
          <p:cNvSpPr/>
          <p:nvPr/>
        </p:nvSpPr>
        <p:spPr>
          <a:xfrm>
            <a:off x="7409168" y="2497622"/>
            <a:ext cx="5230249" cy="505065"/>
          </a:xfrm>
          <a:prstGeom prst="rect">
            <a:avLst/>
          </a:prstGeom>
          <a:solidFill>
            <a:srgbClr val="4FB7FF"/>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5"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Endorinní</a:t>
            </a:r>
            <a:endParaRPr sz="2100" b="1" dirty="0">
              <a:solidFill>
                <a:schemeClr val="bg1"/>
              </a:solidFill>
              <a:latin typeface="Arial"/>
              <a:ea typeface="Arial"/>
              <a:cs typeface="Arial"/>
              <a:sym typeface="Arial"/>
            </a:endParaRPr>
          </a:p>
        </p:txBody>
      </p:sp>
      <p:grpSp>
        <p:nvGrpSpPr>
          <p:cNvPr id="297" name="Google Shape;297;p3"/>
          <p:cNvGrpSpPr/>
          <p:nvPr/>
        </p:nvGrpSpPr>
        <p:grpSpPr>
          <a:xfrm flipH="1">
            <a:off x="6917332" y="2390153"/>
            <a:ext cx="720000" cy="720000"/>
            <a:chOff x="2719803" y="-1702568"/>
            <a:chExt cx="734598" cy="734596"/>
          </a:xfrm>
        </p:grpSpPr>
        <p:sp>
          <p:nvSpPr>
            <p:cNvPr id="298" name="Google Shape;298;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99" name="Google Shape;299;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00" name="Google Shape;300;p3"/>
          <p:cNvSpPr txBox="1"/>
          <p:nvPr/>
        </p:nvSpPr>
        <p:spPr>
          <a:xfrm>
            <a:off x="8959725" y="2473150"/>
            <a:ext cx="2380800" cy="5541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Hyper-/hypothyroidi</a:t>
            </a:r>
            <a:r>
              <a:rPr lang="en-US" b="1">
                <a:solidFill>
                  <a:srgbClr val="FFFFFF"/>
                </a:solidFill>
              </a:rPr>
              <a:t>tida</a:t>
            </a:r>
            <a:endParaRPr/>
          </a:p>
          <a:p>
            <a:pPr marL="0" marR="0" lvl="0" indent="0" algn="l" rtl="0">
              <a:spcBef>
                <a:spcPts val="0"/>
              </a:spcBef>
              <a:spcAft>
                <a:spcPts val="0"/>
              </a:spcAft>
              <a:buNone/>
            </a:pPr>
            <a:r>
              <a:rPr lang="en-US" sz="1400" b="1">
                <a:solidFill>
                  <a:srgbClr val="FFFFFF"/>
                </a:solidFill>
                <a:latin typeface="Arial"/>
                <a:ea typeface="Arial"/>
                <a:cs typeface="Arial"/>
                <a:sym typeface="Arial"/>
              </a:rPr>
              <a:t>Hypophysiti</a:t>
            </a:r>
            <a:r>
              <a:rPr lang="en-US" b="1">
                <a:solidFill>
                  <a:srgbClr val="FFFFFF"/>
                </a:solidFill>
              </a:rPr>
              <a:t>da</a:t>
            </a:r>
            <a:endParaRPr sz="1400" b="1">
              <a:solidFill>
                <a:srgbClr val="FFFFFF"/>
              </a:solidFill>
              <a:latin typeface="Arial"/>
              <a:ea typeface="Arial"/>
              <a:cs typeface="Arial"/>
              <a:sym typeface="Arial"/>
            </a:endParaRPr>
          </a:p>
        </p:txBody>
      </p:sp>
      <p:sp>
        <p:nvSpPr>
          <p:cNvPr id="301" name="Google Shape;301;p3"/>
          <p:cNvSpPr/>
          <p:nvPr/>
        </p:nvSpPr>
        <p:spPr>
          <a:xfrm>
            <a:off x="7396134" y="4322197"/>
            <a:ext cx="5230249" cy="505065"/>
          </a:xfrm>
          <a:prstGeom prst="rect">
            <a:avLst/>
          </a:prstGeom>
          <a:solidFill>
            <a:srgbClr val="4FB7FF"/>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sym typeface="Arial"/>
                <a:hlinkClick r:id="rId6"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R</a:t>
            </a:r>
            <a:r>
              <a:rPr lang="en-US" sz="2100" b="1" u="sng" dirty="0" err="1">
                <a:solidFill>
                  <a:schemeClr val="bg1"/>
                </a:solidFill>
                <a:hlinkClick r:id="rId6"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enální</a:t>
            </a:r>
            <a:endParaRPr sz="2100" b="1" dirty="0">
              <a:solidFill>
                <a:schemeClr val="bg1"/>
              </a:solidFill>
              <a:sym typeface="Arial"/>
            </a:endParaRPr>
          </a:p>
        </p:txBody>
      </p:sp>
      <p:grpSp>
        <p:nvGrpSpPr>
          <p:cNvPr id="302" name="Google Shape;302;p3"/>
          <p:cNvGrpSpPr/>
          <p:nvPr/>
        </p:nvGrpSpPr>
        <p:grpSpPr>
          <a:xfrm>
            <a:off x="6904007" y="4214728"/>
            <a:ext cx="720000" cy="720000"/>
            <a:chOff x="524625" y="3334462"/>
            <a:chExt cx="642536" cy="642534"/>
          </a:xfrm>
        </p:grpSpPr>
        <p:grpSp>
          <p:nvGrpSpPr>
            <p:cNvPr id="303" name="Google Shape;303;p3"/>
            <p:cNvGrpSpPr/>
            <p:nvPr/>
          </p:nvGrpSpPr>
          <p:grpSpPr>
            <a:xfrm>
              <a:off x="524625" y="3334462"/>
              <a:ext cx="642536" cy="642534"/>
              <a:chOff x="2719803" y="-1702568"/>
              <a:chExt cx="734598" cy="734596"/>
            </a:xfrm>
          </p:grpSpPr>
          <p:sp>
            <p:nvSpPr>
              <p:cNvPr id="304" name="Google Shape;304;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05" name="Google Shape;305;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grpSp>
          <p:nvGrpSpPr>
            <p:cNvPr id="306" name="Google Shape;306;p3"/>
            <p:cNvGrpSpPr/>
            <p:nvPr/>
          </p:nvGrpSpPr>
          <p:grpSpPr>
            <a:xfrm>
              <a:off x="644127" y="3539879"/>
              <a:ext cx="403532" cy="266536"/>
              <a:chOff x="-2990850" y="3751263"/>
              <a:chExt cx="687387" cy="454025"/>
            </a:xfrm>
          </p:grpSpPr>
          <p:sp>
            <p:nvSpPr>
              <p:cNvPr id="307" name="Google Shape;307;p3"/>
              <p:cNvSpPr/>
              <p:nvPr/>
            </p:nvSpPr>
            <p:spPr>
              <a:xfrm>
                <a:off x="-2990850" y="3751263"/>
                <a:ext cx="255587" cy="334963"/>
              </a:xfrm>
              <a:custGeom>
                <a:avLst/>
                <a:gdLst/>
                <a:ahLst/>
                <a:cxnLst/>
                <a:rect l="l" t="t" r="r" b="b"/>
                <a:pathLst>
                  <a:path w="67" h="89" extrusionOk="0">
                    <a:moveTo>
                      <a:pt x="0" y="52"/>
                    </a:moveTo>
                    <a:cubicBezTo>
                      <a:pt x="0" y="30"/>
                      <a:pt x="16" y="8"/>
                      <a:pt x="37" y="2"/>
                    </a:cubicBezTo>
                    <a:cubicBezTo>
                      <a:pt x="42" y="0"/>
                      <a:pt x="48" y="0"/>
                      <a:pt x="53" y="1"/>
                    </a:cubicBezTo>
                    <a:cubicBezTo>
                      <a:pt x="63" y="4"/>
                      <a:pt x="67" y="11"/>
                      <a:pt x="65" y="21"/>
                    </a:cubicBezTo>
                    <a:cubicBezTo>
                      <a:pt x="64" y="25"/>
                      <a:pt x="62" y="30"/>
                      <a:pt x="59" y="33"/>
                    </a:cubicBezTo>
                    <a:cubicBezTo>
                      <a:pt x="55" y="38"/>
                      <a:pt x="54" y="44"/>
                      <a:pt x="54" y="50"/>
                    </a:cubicBezTo>
                    <a:cubicBezTo>
                      <a:pt x="55" y="55"/>
                      <a:pt x="55" y="60"/>
                      <a:pt x="56" y="65"/>
                    </a:cubicBezTo>
                    <a:cubicBezTo>
                      <a:pt x="56" y="74"/>
                      <a:pt x="52" y="81"/>
                      <a:pt x="43" y="84"/>
                    </a:cubicBezTo>
                    <a:cubicBezTo>
                      <a:pt x="36" y="88"/>
                      <a:pt x="28" y="89"/>
                      <a:pt x="20" y="86"/>
                    </a:cubicBezTo>
                    <a:cubicBezTo>
                      <a:pt x="10" y="82"/>
                      <a:pt x="4" y="75"/>
                      <a:pt x="2" y="64"/>
                    </a:cubicBezTo>
                    <a:cubicBezTo>
                      <a:pt x="1" y="60"/>
                      <a:pt x="1" y="56"/>
                      <a:pt x="0" y="5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08" name="Google Shape;308;p3"/>
              <p:cNvSpPr/>
              <p:nvPr/>
            </p:nvSpPr>
            <p:spPr>
              <a:xfrm>
                <a:off x="-2559050" y="3751263"/>
                <a:ext cx="255587" cy="334963"/>
              </a:xfrm>
              <a:custGeom>
                <a:avLst/>
                <a:gdLst/>
                <a:ahLst/>
                <a:cxnLst/>
                <a:rect l="l" t="t" r="r" b="b"/>
                <a:pathLst>
                  <a:path w="67" h="89" extrusionOk="0">
                    <a:moveTo>
                      <a:pt x="67" y="54"/>
                    </a:moveTo>
                    <a:cubicBezTo>
                      <a:pt x="67" y="57"/>
                      <a:pt x="67" y="61"/>
                      <a:pt x="65" y="66"/>
                    </a:cubicBezTo>
                    <a:cubicBezTo>
                      <a:pt x="62" y="77"/>
                      <a:pt x="56" y="85"/>
                      <a:pt x="44" y="87"/>
                    </a:cubicBezTo>
                    <a:cubicBezTo>
                      <a:pt x="34" y="89"/>
                      <a:pt x="25" y="86"/>
                      <a:pt x="18" y="80"/>
                    </a:cubicBezTo>
                    <a:cubicBezTo>
                      <a:pt x="13" y="76"/>
                      <a:pt x="12" y="71"/>
                      <a:pt x="12" y="66"/>
                    </a:cubicBezTo>
                    <a:cubicBezTo>
                      <a:pt x="12" y="61"/>
                      <a:pt x="13" y="55"/>
                      <a:pt x="13" y="50"/>
                    </a:cubicBezTo>
                    <a:cubicBezTo>
                      <a:pt x="13" y="48"/>
                      <a:pt x="13" y="46"/>
                      <a:pt x="13" y="43"/>
                    </a:cubicBezTo>
                    <a:cubicBezTo>
                      <a:pt x="13" y="40"/>
                      <a:pt x="12" y="37"/>
                      <a:pt x="9" y="34"/>
                    </a:cubicBezTo>
                    <a:cubicBezTo>
                      <a:pt x="6" y="30"/>
                      <a:pt x="4" y="26"/>
                      <a:pt x="3" y="21"/>
                    </a:cubicBezTo>
                    <a:cubicBezTo>
                      <a:pt x="0" y="11"/>
                      <a:pt x="6" y="3"/>
                      <a:pt x="16" y="1"/>
                    </a:cubicBezTo>
                    <a:cubicBezTo>
                      <a:pt x="25" y="0"/>
                      <a:pt x="33" y="2"/>
                      <a:pt x="41" y="7"/>
                    </a:cubicBezTo>
                    <a:cubicBezTo>
                      <a:pt x="58" y="17"/>
                      <a:pt x="67" y="32"/>
                      <a:pt x="67" y="5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09" name="Google Shape;309;p3"/>
              <p:cNvSpPr/>
              <p:nvPr/>
            </p:nvSpPr>
            <p:spPr>
              <a:xfrm>
                <a:off x="-2597150" y="3905250"/>
                <a:ext cx="49212" cy="300038"/>
              </a:xfrm>
              <a:custGeom>
                <a:avLst/>
                <a:gdLst/>
                <a:ahLst/>
                <a:cxnLst/>
                <a:rect l="l" t="t" r="r" b="b"/>
                <a:pathLst>
                  <a:path w="13" h="80" extrusionOk="0">
                    <a:moveTo>
                      <a:pt x="13" y="0"/>
                    </a:moveTo>
                    <a:cubicBezTo>
                      <a:pt x="13" y="2"/>
                      <a:pt x="13" y="3"/>
                      <a:pt x="13" y="5"/>
                    </a:cubicBezTo>
                    <a:cubicBezTo>
                      <a:pt x="13" y="9"/>
                      <a:pt x="13" y="13"/>
                      <a:pt x="11" y="17"/>
                    </a:cubicBezTo>
                    <a:cubicBezTo>
                      <a:pt x="10" y="19"/>
                      <a:pt x="10" y="21"/>
                      <a:pt x="10" y="22"/>
                    </a:cubicBezTo>
                    <a:cubicBezTo>
                      <a:pt x="10" y="70"/>
                      <a:pt x="10" y="25"/>
                      <a:pt x="10" y="72"/>
                    </a:cubicBezTo>
                    <a:cubicBezTo>
                      <a:pt x="10" y="73"/>
                      <a:pt x="10" y="75"/>
                      <a:pt x="10" y="76"/>
                    </a:cubicBezTo>
                    <a:cubicBezTo>
                      <a:pt x="10" y="78"/>
                      <a:pt x="8" y="80"/>
                      <a:pt x="5" y="80"/>
                    </a:cubicBezTo>
                    <a:cubicBezTo>
                      <a:pt x="3" y="80"/>
                      <a:pt x="1" y="78"/>
                      <a:pt x="1" y="75"/>
                    </a:cubicBezTo>
                    <a:cubicBezTo>
                      <a:pt x="0" y="75"/>
                      <a:pt x="0" y="74"/>
                      <a:pt x="0" y="74"/>
                    </a:cubicBezTo>
                    <a:cubicBezTo>
                      <a:pt x="0" y="25"/>
                      <a:pt x="0" y="70"/>
                      <a:pt x="0" y="21"/>
                    </a:cubicBezTo>
                    <a:cubicBezTo>
                      <a:pt x="0" y="13"/>
                      <a:pt x="4" y="6"/>
                      <a:pt x="11" y="1"/>
                    </a:cubicBezTo>
                    <a:cubicBezTo>
                      <a:pt x="11" y="1"/>
                      <a:pt x="11" y="1"/>
                      <a:pt x="12" y="0"/>
                    </a:cubicBezTo>
                    <a:cubicBezTo>
                      <a:pt x="12" y="0"/>
                      <a:pt x="12" y="0"/>
                      <a:pt x="13"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10" name="Google Shape;310;p3"/>
              <p:cNvSpPr/>
              <p:nvPr/>
            </p:nvSpPr>
            <p:spPr>
              <a:xfrm>
                <a:off x="-2743200" y="3905250"/>
                <a:ext cx="46037" cy="300038"/>
              </a:xfrm>
              <a:custGeom>
                <a:avLst/>
                <a:gdLst/>
                <a:ahLst/>
                <a:cxnLst/>
                <a:rect l="l" t="t" r="r" b="b"/>
                <a:pathLst>
                  <a:path w="12" h="80" extrusionOk="0">
                    <a:moveTo>
                      <a:pt x="0" y="0"/>
                    </a:moveTo>
                    <a:cubicBezTo>
                      <a:pt x="7" y="4"/>
                      <a:pt x="10" y="10"/>
                      <a:pt x="12" y="17"/>
                    </a:cubicBezTo>
                    <a:cubicBezTo>
                      <a:pt x="12" y="18"/>
                      <a:pt x="12" y="20"/>
                      <a:pt x="12" y="22"/>
                    </a:cubicBezTo>
                    <a:cubicBezTo>
                      <a:pt x="12" y="70"/>
                      <a:pt x="12" y="25"/>
                      <a:pt x="12" y="73"/>
                    </a:cubicBezTo>
                    <a:cubicBezTo>
                      <a:pt x="12" y="74"/>
                      <a:pt x="12" y="75"/>
                      <a:pt x="12" y="75"/>
                    </a:cubicBezTo>
                    <a:cubicBezTo>
                      <a:pt x="12" y="78"/>
                      <a:pt x="10" y="80"/>
                      <a:pt x="8" y="80"/>
                    </a:cubicBezTo>
                    <a:cubicBezTo>
                      <a:pt x="5" y="80"/>
                      <a:pt x="3" y="78"/>
                      <a:pt x="2" y="76"/>
                    </a:cubicBezTo>
                    <a:cubicBezTo>
                      <a:pt x="2" y="75"/>
                      <a:pt x="2" y="74"/>
                      <a:pt x="2" y="72"/>
                    </a:cubicBezTo>
                    <a:cubicBezTo>
                      <a:pt x="2" y="25"/>
                      <a:pt x="2" y="70"/>
                      <a:pt x="2" y="23"/>
                    </a:cubicBezTo>
                    <a:cubicBezTo>
                      <a:pt x="2" y="20"/>
                      <a:pt x="2" y="17"/>
                      <a:pt x="0" y="14"/>
                    </a:cubicBezTo>
                    <a:cubicBezTo>
                      <a:pt x="0" y="14"/>
                      <a:pt x="0" y="14"/>
                      <a:pt x="0" y="13"/>
                    </a:cubicBezTo>
                    <a:cubicBezTo>
                      <a:pt x="0" y="10"/>
                      <a:pt x="0" y="6"/>
                      <a:pt x="0" y="2"/>
                    </a:cubicBezTo>
                    <a:cubicBezTo>
                      <a:pt x="0" y="2"/>
                      <a:pt x="0" y="1"/>
                      <a:pt x="0"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grpSp>
      <p:sp>
        <p:nvSpPr>
          <p:cNvPr id="311" name="Google Shape;311;p3"/>
          <p:cNvSpPr txBox="1"/>
          <p:nvPr/>
        </p:nvSpPr>
        <p:spPr>
          <a:xfrm>
            <a:off x="9349075" y="4405450"/>
            <a:ext cx="14145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Ne</a:t>
            </a:r>
            <a:r>
              <a:rPr lang="en-US" b="1">
                <a:solidFill>
                  <a:srgbClr val="FFFFFF"/>
                </a:solidFill>
              </a:rPr>
              <a:t>f</a:t>
            </a:r>
            <a:r>
              <a:rPr lang="en-US" sz="1400" b="1">
                <a:solidFill>
                  <a:srgbClr val="FFFFFF"/>
                </a:solidFill>
                <a:latin typeface="Arial"/>
                <a:ea typeface="Arial"/>
                <a:cs typeface="Arial"/>
                <a:sym typeface="Arial"/>
              </a:rPr>
              <a:t>riti</a:t>
            </a:r>
            <a:r>
              <a:rPr lang="en-US" b="1">
                <a:solidFill>
                  <a:srgbClr val="FFFFFF"/>
                </a:solidFill>
              </a:rPr>
              <a:t>da</a:t>
            </a:r>
            <a:endParaRPr/>
          </a:p>
        </p:txBody>
      </p:sp>
      <p:sp>
        <p:nvSpPr>
          <p:cNvPr id="312" name="Google Shape;312;p3"/>
          <p:cNvSpPr/>
          <p:nvPr/>
        </p:nvSpPr>
        <p:spPr>
          <a:xfrm>
            <a:off x="-3" y="5689650"/>
            <a:ext cx="25446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Haemolytická anaemi</a:t>
            </a:r>
            <a:r>
              <a:rPr lang="en-US" b="1">
                <a:solidFill>
                  <a:srgbClr val="FFFFFF"/>
                </a:solidFill>
              </a:rPr>
              <a:t>e</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Thrombocytopeni</a:t>
            </a:r>
            <a:r>
              <a:rPr lang="en-US" b="1">
                <a:solidFill>
                  <a:srgbClr val="FFFFFF"/>
                </a:solidFill>
              </a:rPr>
              <a:t>e</a:t>
            </a:r>
            <a:endParaRPr/>
          </a:p>
        </p:txBody>
      </p:sp>
      <p:sp>
        <p:nvSpPr>
          <p:cNvPr id="313" name="Google Shape;313;p3"/>
          <p:cNvSpPr/>
          <p:nvPr/>
        </p:nvSpPr>
        <p:spPr>
          <a:xfrm>
            <a:off x="-191703" y="4864596"/>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u="sng" dirty="0" err="1" smtClean="0">
                <a:solidFill>
                  <a:schemeClr val="bg1"/>
                </a:solidFill>
                <a:hlinkClick r:id="rId7"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Mus</a:t>
            </a:r>
            <a:r>
              <a:rPr lang="en-US" sz="2100" b="1" u="sng" dirty="0" err="1" smtClean="0">
                <a:solidFill>
                  <a:schemeClr val="bg1"/>
                </a:solidFill>
                <a:hlinkClick r:id="rId7"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k</a:t>
            </a:r>
            <a:r>
              <a:rPr lang="en-US" sz="2100" b="1" u="sng" dirty="0" err="1" smtClean="0">
                <a:solidFill>
                  <a:schemeClr val="bg1"/>
                </a:solidFill>
                <a:hlinkClick r:id="rId7"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ul</a:t>
            </a:r>
            <a:r>
              <a:rPr lang="cs-CZ" sz="2100" b="1" u="sng" dirty="0" smtClean="0">
                <a:solidFill>
                  <a:schemeClr val="bg1"/>
                </a:solidFill>
                <a:hlinkClick r:id="rId7"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oskeletální</a:t>
            </a:r>
            <a:endParaRPr sz="2100" b="1" u="sng" dirty="0">
              <a:solidFill>
                <a:schemeClr val="bg1"/>
              </a:solidFill>
            </a:endParaRPr>
          </a:p>
        </p:txBody>
      </p:sp>
      <p:cxnSp>
        <p:nvCxnSpPr>
          <p:cNvPr id="314" name="Google Shape;314;p3"/>
          <p:cNvCxnSpPr/>
          <p:nvPr/>
        </p:nvCxnSpPr>
        <p:spPr>
          <a:xfrm rot="10800000">
            <a:off x="4874035" y="5115503"/>
            <a:ext cx="262333" cy="0"/>
          </a:xfrm>
          <a:prstGeom prst="straightConnector1">
            <a:avLst/>
          </a:prstGeom>
          <a:noFill/>
          <a:ln w="9525" cap="rnd" cmpd="sng">
            <a:solidFill>
              <a:schemeClr val="accent3"/>
            </a:solidFill>
            <a:prstDash val="solid"/>
            <a:round/>
            <a:headEnd type="none" w="sm" len="sm"/>
            <a:tailEnd type="oval" w="sm" len="sm"/>
          </a:ln>
        </p:spPr>
      </p:cxnSp>
      <p:grpSp>
        <p:nvGrpSpPr>
          <p:cNvPr id="315" name="Google Shape;315;p3"/>
          <p:cNvGrpSpPr/>
          <p:nvPr/>
        </p:nvGrpSpPr>
        <p:grpSpPr>
          <a:xfrm>
            <a:off x="4648084" y="4757127"/>
            <a:ext cx="720000" cy="720000"/>
            <a:chOff x="2719803" y="-1702568"/>
            <a:chExt cx="734598" cy="734596"/>
          </a:xfrm>
        </p:grpSpPr>
        <p:sp>
          <p:nvSpPr>
            <p:cNvPr id="316" name="Google Shape;316;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17" name="Google Shape;317;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18" name="Google Shape;318;p3"/>
          <p:cNvSpPr/>
          <p:nvPr/>
        </p:nvSpPr>
        <p:spPr>
          <a:xfrm>
            <a:off x="-114574" y="4836825"/>
            <a:ext cx="20337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Arthriti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Dermatomyositi</a:t>
            </a:r>
            <a:r>
              <a:rPr lang="en-US" b="1">
                <a:solidFill>
                  <a:srgbClr val="FFFFFF"/>
                </a:solidFill>
              </a:rPr>
              <a:t>da</a:t>
            </a:r>
            <a:endParaRPr sz="1400" b="1">
              <a:solidFill>
                <a:srgbClr val="FFFFFF"/>
              </a:solidFill>
              <a:latin typeface="Arial"/>
              <a:ea typeface="Arial"/>
              <a:cs typeface="Arial"/>
              <a:sym typeface="Arial"/>
            </a:endParaRPr>
          </a:p>
        </p:txBody>
      </p:sp>
      <p:grpSp>
        <p:nvGrpSpPr>
          <p:cNvPr id="319" name="Google Shape;319;p3"/>
          <p:cNvGrpSpPr/>
          <p:nvPr/>
        </p:nvGrpSpPr>
        <p:grpSpPr>
          <a:xfrm flipH="1">
            <a:off x="6917332" y="5271477"/>
            <a:ext cx="720000" cy="720000"/>
            <a:chOff x="2719803" y="-1702568"/>
            <a:chExt cx="734598" cy="734596"/>
          </a:xfrm>
        </p:grpSpPr>
        <p:sp>
          <p:nvSpPr>
            <p:cNvPr id="320" name="Google Shape;320;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21" name="Google Shape;321;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22" name="Google Shape;322;p3"/>
          <p:cNvSpPr/>
          <p:nvPr/>
        </p:nvSpPr>
        <p:spPr>
          <a:xfrm>
            <a:off x="8485381" y="5353507"/>
            <a:ext cx="1243087" cy="553997"/>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Pruritus</a:t>
            </a:r>
            <a:br>
              <a:rPr lang="en-US" sz="1400" b="1">
                <a:solidFill>
                  <a:srgbClr val="FFFFFF"/>
                </a:solidFill>
                <a:latin typeface="Arial"/>
                <a:ea typeface="Arial"/>
                <a:cs typeface="Arial"/>
                <a:sym typeface="Arial"/>
              </a:rPr>
            </a:br>
            <a:r>
              <a:rPr lang="en-US" sz="1400" b="1">
                <a:solidFill>
                  <a:srgbClr val="FFFFFF"/>
                </a:solidFill>
                <a:latin typeface="Arial"/>
                <a:ea typeface="Arial"/>
                <a:cs typeface="Arial"/>
                <a:sym typeface="Arial"/>
              </a:rPr>
              <a:t>DRE</a:t>
            </a:r>
            <a:r>
              <a:rPr lang="en-US" b="1">
                <a:solidFill>
                  <a:srgbClr val="FFFFFF"/>
                </a:solidFill>
              </a:rPr>
              <a:t>SS</a:t>
            </a:r>
            <a:endParaRPr/>
          </a:p>
        </p:txBody>
      </p:sp>
      <p:grpSp>
        <p:nvGrpSpPr>
          <p:cNvPr id="323" name="Google Shape;323;p3"/>
          <p:cNvGrpSpPr/>
          <p:nvPr/>
        </p:nvGrpSpPr>
        <p:grpSpPr>
          <a:xfrm>
            <a:off x="7104722" y="5435515"/>
            <a:ext cx="340188" cy="340189"/>
            <a:chOff x="3359153" y="2216150"/>
            <a:chExt cx="2419346" cy="2419350"/>
          </a:xfrm>
        </p:grpSpPr>
        <p:sp>
          <p:nvSpPr>
            <p:cNvPr id="324" name="Google Shape;324;p3"/>
            <p:cNvSpPr/>
            <p:nvPr/>
          </p:nvSpPr>
          <p:spPr>
            <a:xfrm>
              <a:off x="4368800" y="2216150"/>
              <a:ext cx="647700" cy="2112963"/>
            </a:xfrm>
            <a:custGeom>
              <a:avLst/>
              <a:gdLst/>
              <a:ahLst/>
              <a:cxnLst/>
              <a:rect l="l" t="t" r="r" b="b"/>
              <a:pathLst>
                <a:path w="172" h="561" extrusionOk="0">
                  <a:moveTo>
                    <a:pt x="0" y="503"/>
                  </a:moveTo>
                  <a:cubicBezTo>
                    <a:pt x="1" y="488"/>
                    <a:pt x="5" y="446"/>
                    <a:pt x="16" y="394"/>
                  </a:cubicBezTo>
                  <a:cubicBezTo>
                    <a:pt x="26" y="341"/>
                    <a:pt x="44" y="278"/>
                    <a:pt x="66" y="218"/>
                  </a:cubicBezTo>
                  <a:cubicBezTo>
                    <a:pt x="71" y="203"/>
                    <a:pt x="77" y="189"/>
                    <a:pt x="83" y="175"/>
                  </a:cubicBezTo>
                  <a:cubicBezTo>
                    <a:pt x="86" y="167"/>
                    <a:pt x="89" y="160"/>
                    <a:pt x="91" y="154"/>
                  </a:cubicBezTo>
                  <a:cubicBezTo>
                    <a:pt x="94" y="147"/>
                    <a:pt x="98" y="140"/>
                    <a:pt x="101" y="134"/>
                  </a:cubicBezTo>
                  <a:cubicBezTo>
                    <a:pt x="104" y="127"/>
                    <a:pt x="107" y="121"/>
                    <a:pt x="109" y="114"/>
                  </a:cubicBezTo>
                  <a:cubicBezTo>
                    <a:pt x="112" y="108"/>
                    <a:pt x="115" y="102"/>
                    <a:pt x="118" y="96"/>
                  </a:cubicBezTo>
                  <a:cubicBezTo>
                    <a:pt x="124" y="85"/>
                    <a:pt x="130" y="74"/>
                    <a:pt x="135" y="64"/>
                  </a:cubicBezTo>
                  <a:cubicBezTo>
                    <a:pt x="138" y="59"/>
                    <a:pt x="140" y="54"/>
                    <a:pt x="143" y="50"/>
                  </a:cubicBezTo>
                  <a:cubicBezTo>
                    <a:pt x="145" y="45"/>
                    <a:pt x="148" y="41"/>
                    <a:pt x="150" y="37"/>
                  </a:cubicBezTo>
                  <a:cubicBezTo>
                    <a:pt x="155" y="29"/>
                    <a:pt x="159" y="23"/>
                    <a:pt x="162" y="17"/>
                  </a:cubicBezTo>
                  <a:cubicBezTo>
                    <a:pt x="169" y="6"/>
                    <a:pt x="172" y="0"/>
                    <a:pt x="172" y="0"/>
                  </a:cubicBezTo>
                  <a:cubicBezTo>
                    <a:pt x="172" y="0"/>
                    <a:pt x="170" y="7"/>
                    <a:pt x="166" y="19"/>
                  </a:cubicBezTo>
                  <a:cubicBezTo>
                    <a:pt x="164" y="25"/>
                    <a:pt x="162" y="32"/>
                    <a:pt x="159" y="41"/>
                  </a:cubicBezTo>
                  <a:cubicBezTo>
                    <a:pt x="157" y="45"/>
                    <a:pt x="156" y="50"/>
                    <a:pt x="154" y="55"/>
                  </a:cubicBezTo>
                  <a:cubicBezTo>
                    <a:pt x="153" y="59"/>
                    <a:pt x="152" y="65"/>
                    <a:pt x="150" y="70"/>
                  </a:cubicBezTo>
                  <a:cubicBezTo>
                    <a:pt x="147" y="81"/>
                    <a:pt x="144" y="92"/>
                    <a:pt x="141" y="105"/>
                  </a:cubicBezTo>
                  <a:cubicBezTo>
                    <a:pt x="139" y="111"/>
                    <a:pt x="138" y="117"/>
                    <a:pt x="136" y="124"/>
                  </a:cubicBezTo>
                  <a:cubicBezTo>
                    <a:pt x="135" y="130"/>
                    <a:pt x="133" y="137"/>
                    <a:pt x="132" y="144"/>
                  </a:cubicBezTo>
                  <a:cubicBezTo>
                    <a:pt x="130" y="151"/>
                    <a:pt x="129" y="158"/>
                    <a:pt x="127" y="165"/>
                  </a:cubicBezTo>
                  <a:cubicBezTo>
                    <a:pt x="126" y="172"/>
                    <a:pt x="125" y="179"/>
                    <a:pt x="123" y="186"/>
                  </a:cubicBezTo>
                  <a:cubicBezTo>
                    <a:pt x="121" y="201"/>
                    <a:pt x="118" y="216"/>
                    <a:pt x="116" y="231"/>
                  </a:cubicBezTo>
                  <a:cubicBezTo>
                    <a:pt x="107" y="291"/>
                    <a:pt x="103" y="353"/>
                    <a:pt x="103" y="403"/>
                  </a:cubicBezTo>
                  <a:cubicBezTo>
                    <a:pt x="102" y="453"/>
                    <a:pt x="104" y="491"/>
                    <a:pt x="104" y="505"/>
                  </a:cubicBezTo>
                  <a:cubicBezTo>
                    <a:pt x="104" y="534"/>
                    <a:pt x="82" y="557"/>
                    <a:pt x="53" y="560"/>
                  </a:cubicBezTo>
                  <a:cubicBezTo>
                    <a:pt x="39" y="561"/>
                    <a:pt x="26" y="555"/>
                    <a:pt x="16" y="544"/>
                  </a:cubicBezTo>
                  <a:cubicBezTo>
                    <a:pt x="11" y="539"/>
                    <a:pt x="7" y="533"/>
                    <a:pt x="4" y="526"/>
                  </a:cubicBezTo>
                  <a:cubicBezTo>
                    <a:pt x="2" y="519"/>
                    <a:pt x="0" y="511"/>
                    <a:pt x="0" y="503"/>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25" name="Google Shape;325;p3"/>
            <p:cNvSpPr/>
            <p:nvPr/>
          </p:nvSpPr>
          <p:spPr>
            <a:xfrm>
              <a:off x="3359153" y="3700463"/>
              <a:ext cx="2419346" cy="935037"/>
            </a:xfrm>
            <a:custGeom>
              <a:avLst/>
              <a:gdLst/>
              <a:ahLst/>
              <a:cxnLst/>
              <a:rect l="l" t="t" r="r" b="b"/>
              <a:pathLst>
                <a:path w="642" h="248" extrusionOk="0">
                  <a:moveTo>
                    <a:pt x="440" y="0"/>
                  </a:moveTo>
                  <a:cubicBezTo>
                    <a:pt x="417" y="0"/>
                    <a:pt x="399" y="19"/>
                    <a:pt x="399" y="42"/>
                  </a:cubicBezTo>
                  <a:cubicBezTo>
                    <a:pt x="399" y="61"/>
                    <a:pt x="399" y="81"/>
                    <a:pt x="400" y="90"/>
                  </a:cubicBezTo>
                  <a:cubicBezTo>
                    <a:pt x="400" y="99"/>
                    <a:pt x="400" y="106"/>
                    <a:pt x="400" y="111"/>
                  </a:cubicBezTo>
                  <a:cubicBezTo>
                    <a:pt x="400" y="111"/>
                    <a:pt x="400" y="111"/>
                    <a:pt x="400" y="111"/>
                  </a:cubicBezTo>
                  <a:cubicBezTo>
                    <a:pt x="399" y="155"/>
                    <a:pt x="366" y="190"/>
                    <a:pt x="324" y="194"/>
                  </a:cubicBezTo>
                  <a:cubicBezTo>
                    <a:pt x="322" y="194"/>
                    <a:pt x="320" y="194"/>
                    <a:pt x="318" y="194"/>
                  </a:cubicBezTo>
                  <a:cubicBezTo>
                    <a:pt x="297" y="194"/>
                    <a:pt x="278" y="185"/>
                    <a:pt x="263" y="170"/>
                  </a:cubicBezTo>
                  <a:cubicBezTo>
                    <a:pt x="256" y="162"/>
                    <a:pt x="250" y="152"/>
                    <a:pt x="246" y="142"/>
                  </a:cubicBezTo>
                  <a:cubicBezTo>
                    <a:pt x="242" y="131"/>
                    <a:pt x="240" y="120"/>
                    <a:pt x="240" y="108"/>
                  </a:cubicBezTo>
                  <a:cubicBezTo>
                    <a:pt x="241" y="97"/>
                    <a:pt x="243" y="75"/>
                    <a:pt x="247" y="47"/>
                  </a:cubicBezTo>
                  <a:cubicBezTo>
                    <a:pt x="251" y="23"/>
                    <a:pt x="231" y="0"/>
                    <a:pt x="206" y="0"/>
                  </a:cubicBezTo>
                  <a:cubicBezTo>
                    <a:pt x="0" y="0"/>
                    <a:pt x="0" y="0"/>
                    <a:pt x="0" y="0"/>
                  </a:cubicBezTo>
                  <a:cubicBezTo>
                    <a:pt x="0" y="248"/>
                    <a:pt x="0" y="248"/>
                    <a:pt x="0" y="248"/>
                  </a:cubicBezTo>
                  <a:cubicBezTo>
                    <a:pt x="642" y="248"/>
                    <a:pt x="642" y="248"/>
                    <a:pt x="642" y="248"/>
                  </a:cubicBezTo>
                  <a:cubicBezTo>
                    <a:pt x="642" y="0"/>
                    <a:pt x="642" y="0"/>
                    <a:pt x="642" y="0"/>
                  </a:cubicBezTo>
                  <a:lnTo>
                    <a:pt x="440" y="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sp>
        <p:nvSpPr>
          <p:cNvPr id="326" name="Google Shape;326;p3"/>
          <p:cNvSpPr/>
          <p:nvPr/>
        </p:nvSpPr>
        <p:spPr>
          <a:xfrm>
            <a:off x="7402615" y="3402302"/>
            <a:ext cx="5230249" cy="505065"/>
          </a:xfrm>
          <a:prstGeom prst="rect">
            <a:avLst/>
          </a:prstGeom>
          <a:solidFill>
            <a:srgbClr val="0061A3"/>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8" action="ppaction://hlinksldjump">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Respirační</a:t>
            </a:r>
            <a:endParaRPr sz="2100" b="1" dirty="0">
              <a:solidFill>
                <a:schemeClr val="bg1"/>
              </a:solidFill>
              <a:latin typeface="Arial"/>
              <a:ea typeface="Arial"/>
              <a:cs typeface="Arial"/>
              <a:sym typeface="Arial"/>
            </a:endParaRPr>
          </a:p>
        </p:txBody>
      </p:sp>
      <p:grpSp>
        <p:nvGrpSpPr>
          <p:cNvPr id="327" name="Google Shape;327;p3"/>
          <p:cNvGrpSpPr/>
          <p:nvPr/>
        </p:nvGrpSpPr>
        <p:grpSpPr>
          <a:xfrm>
            <a:off x="6922101" y="3294833"/>
            <a:ext cx="720000" cy="720000"/>
            <a:chOff x="8546806" y="2240262"/>
            <a:chExt cx="642536" cy="642534"/>
          </a:xfrm>
        </p:grpSpPr>
        <p:sp>
          <p:nvSpPr>
            <p:cNvPr id="328" name="Google Shape;328;p3"/>
            <p:cNvSpPr/>
            <p:nvPr/>
          </p:nvSpPr>
          <p:spPr>
            <a:xfrm flipH="1">
              <a:off x="8546806" y="2240262"/>
              <a:ext cx="642536" cy="642534"/>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29" name="Google Shape;329;p3"/>
            <p:cNvSpPr/>
            <p:nvPr/>
          </p:nvSpPr>
          <p:spPr>
            <a:xfrm flipH="1">
              <a:off x="8608875" y="2302330"/>
              <a:ext cx="518399" cy="518399"/>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30" name="Google Shape;330;p3"/>
          <p:cNvSpPr txBox="1"/>
          <p:nvPr/>
        </p:nvSpPr>
        <p:spPr>
          <a:xfrm>
            <a:off x="9349075" y="3377835"/>
            <a:ext cx="2704663" cy="553997"/>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Pneumoniti</a:t>
            </a:r>
            <a:r>
              <a:rPr lang="en-US" b="1">
                <a:solidFill>
                  <a:srgbClr val="FFFFFF"/>
                </a:solidFill>
              </a:rPr>
              <a:t>da</a:t>
            </a:r>
            <a:endParaRPr/>
          </a:p>
          <a:p>
            <a:pPr marL="0" marR="0" lvl="0" indent="0" algn="l" rtl="0">
              <a:spcBef>
                <a:spcPts val="0"/>
              </a:spcBef>
              <a:spcAft>
                <a:spcPts val="0"/>
              </a:spcAft>
              <a:buNone/>
            </a:pPr>
            <a:r>
              <a:rPr lang="en-US" b="1">
                <a:solidFill>
                  <a:srgbClr val="FFFFFF"/>
                </a:solidFill>
              </a:rPr>
              <a:t>G</a:t>
            </a:r>
            <a:r>
              <a:rPr lang="en-US" sz="1400" b="1">
                <a:solidFill>
                  <a:srgbClr val="FFFFFF"/>
                </a:solidFill>
                <a:latin typeface="Arial"/>
                <a:ea typeface="Arial"/>
                <a:cs typeface="Arial"/>
                <a:sym typeface="Arial"/>
              </a:rPr>
              <a:t>ranulomato</a:t>
            </a:r>
            <a:r>
              <a:rPr lang="en-US" b="1">
                <a:solidFill>
                  <a:srgbClr val="FFFFFF"/>
                </a:solidFill>
              </a:rPr>
              <a:t>sitida </a:t>
            </a:r>
            <a:endParaRPr/>
          </a:p>
        </p:txBody>
      </p:sp>
      <p:sp>
        <p:nvSpPr>
          <p:cNvPr id="331" name="Google Shape;331;p3"/>
          <p:cNvSpPr/>
          <p:nvPr/>
        </p:nvSpPr>
        <p:spPr>
          <a:xfrm>
            <a:off x="7083237" y="3478777"/>
            <a:ext cx="412976" cy="352116"/>
          </a:xfrm>
          <a:custGeom>
            <a:avLst/>
            <a:gdLst/>
            <a:ahLst/>
            <a:cxnLst/>
            <a:rect l="l" t="t" r="r" b="b"/>
            <a:pathLst>
              <a:path w="158" h="137" extrusionOk="0">
                <a:moveTo>
                  <a:pt x="111" y="14"/>
                </a:moveTo>
                <a:cubicBezTo>
                  <a:pt x="97" y="14"/>
                  <a:pt x="93" y="40"/>
                  <a:pt x="92" y="64"/>
                </a:cubicBezTo>
                <a:cubicBezTo>
                  <a:pt x="91" y="64"/>
                  <a:pt x="89" y="63"/>
                  <a:pt x="88" y="62"/>
                </a:cubicBezTo>
                <a:cubicBezTo>
                  <a:pt x="86" y="60"/>
                  <a:pt x="85" y="56"/>
                  <a:pt x="85" y="55"/>
                </a:cubicBezTo>
                <a:cubicBezTo>
                  <a:pt x="85" y="54"/>
                  <a:pt x="85" y="54"/>
                  <a:pt x="85" y="54"/>
                </a:cubicBezTo>
                <a:cubicBezTo>
                  <a:pt x="85" y="0"/>
                  <a:pt x="85" y="0"/>
                  <a:pt x="85" y="0"/>
                </a:cubicBezTo>
                <a:cubicBezTo>
                  <a:pt x="72" y="0"/>
                  <a:pt x="72" y="0"/>
                  <a:pt x="72" y="0"/>
                </a:cubicBezTo>
                <a:cubicBezTo>
                  <a:pt x="72" y="54"/>
                  <a:pt x="72" y="54"/>
                  <a:pt x="72" y="54"/>
                </a:cubicBezTo>
                <a:cubicBezTo>
                  <a:pt x="72" y="54"/>
                  <a:pt x="72" y="55"/>
                  <a:pt x="72" y="55"/>
                </a:cubicBezTo>
                <a:cubicBezTo>
                  <a:pt x="72" y="55"/>
                  <a:pt x="72" y="59"/>
                  <a:pt x="69" y="62"/>
                </a:cubicBezTo>
                <a:cubicBezTo>
                  <a:pt x="68" y="63"/>
                  <a:pt x="67" y="64"/>
                  <a:pt x="66" y="64"/>
                </a:cubicBezTo>
                <a:cubicBezTo>
                  <a:pt x="65" y="40"/>
                  <a:pt x="61" y="14"/>
                  <a:pt x="47" y="14"/>
                </a:cubicBezTo>
                <a:cubicBezTo>
                  <a:pt x="27" y="14"/>
                  <a:pt x="0" y="42"/>
                  <a:pt x="0" y="87"/>
                </a:cubicBezTo>
                <a:cubicBezTo>
                  <a:pt x="0" y="132"/>
                  <a:pt x="20" y="137"/>
                  <a:pt x="37" y="137"/>
                </a:cubicBezTo>
                <a:cubicBezTo>
                  <a:pt x="54" y="137"/>
                  <a:pt x="66" y="126"/>
                  <a:pt x="66" y="99"/>
                </a:cubicBezTo>
                <a:cubicBezTo>
                  <a:pt x="66" y="95"/>
                  <a:pt x="67" y="87"/>
                  <a:pt x="66" y="78"/>
                </a:cubicBezTo>
                <a:cubicBezTo>
                  <a:pt x="72" y="77"/>
                  <a:pt x="76" y="74"/>
                  <a:pt x="78" y="72"/>
                </a:cubicBezTo>
                <a:cubicBezTo>
                  <a:pt x="81" y="75"/>
                  <a:pt x="85" y="77"/>
                  <a:pt x="92" y="78"/>
                </a:cubicBezTo>
                <a:cubicBezTo>
                  <a:pt x="92" y="87"/>
                  <a:pt x="92" y="95"/>
                  <a:pt x="92" y="99"/>
                </a:cubicBezTo>
                <a:cubicBezTo>
                  <a:pt x="92" y="126"/>
                  <a:pt x="104" y="137"/>
                  <a:pt x="121" y="137"/>
                </a:cubicBezTo>
                <a:cubicBezTo>
                  <a:pt x="138" y="137"/>
                  <a:pt x="158" y="132"/>
                  <a:pt x="158" y="87"/>
                </a:cubicBezTo>
                <a:cubicBezTo>
                  <a:pt x="158" y="42"/>
                  <a:pt x="132" y="14"/>
                  <a:pt x="111" y="14"/>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cxnSp>
        <p:nvCxnSpPr>
          <p:cNvPr id="332" name="Google Shape;332;p3"/>
          <p:cNvCxnSpPr/>
          <p:nvPr/>
        </p:nvCxnSpPr>
        <p:spPr>
          <a:xfrm rot="10800000">
            <a:off x="5194251" y="5115503"/>
            <a:ext cx="262333" cy="0"/>
          </a:xfrm>
          <a:prstGeom prst="straightConnector1">
            <a:avLst/>
          </a:prstGeom>
          <a:noFill/>
          <a:ln w="9525" cap="rnd" cmpd="sng">
            <a:solidFill>
              <a:srgbClr val="4B4B4B"/>
            </a:solidFill>
            <a:prstDash val="solid"/>
            <a:round/>
            <a:headEnd type="none" w="sm" len="sm"/>
            <a:tailEnd type="oval" w="sm" len="sm"/>
          </a:ln>
        </p:spPr>
      </p:cxnSp>
      <p:cxnSp>
        <p:nvCxnSpPr>
          <p:cNvPr id="333" name="Google Shape;333;p3"/>
          <p:cNvCxnSpPr/>
          <p:nvPr/>
        </p:nvCxnSpPr>
        <p:spPr>
          <a:xfrm rot="10800000">
            <a:off x="5456210" y="5115503"/>
            <a:ext cx="450189" cy="77372"/>
          </a:xfrm>
          <a:prstGeom prst="straightConnector1">
            <a:avLst/>
          </a:prstGeom>
          <a:noFill/>
          <a:ln w="9525" cap="rnd" cmpd="sng">
            <a:solidFill>
              <a:srgbClr val="4B4B4B"/>
            </a:solidFill>
            <a:prstDash val="solid"/>
            <a:round/>
            <a:headEnd type="oval" w="sm" len="sm"/>
            <a:tailEnd type="none" w="sm" len="sm"/>
          </a:ln>
        </p:spPr>
      </p:cxnSp>
      <p:cxnSp>
        <p:nvCxnSpPr>
          <p:cNvPr id="334" name="Google Shape;334;p3"/>
          <p:cNvCxnSpPr/>
          <p:nvPr/>
        </p:nvCxnSpPr>
        <p:spPr>
          <a:xfrm rot="10800000">
            <a:off x="5252394" y="4193604"/>
            <a:ext cx="262333" cy="0"/>
          </a:xfrm>
          <a:prstGeom prst="straightConnector1">
            <a:avLst/>
          </a:prstGeom>
          <a:noFill/>
          <a:ln w="9525" cap="rnd" cmpd="sng">
            <a:solidFill>
              <a:srgbClr val="4B4B4B"/>
            </a:solidFill>
            <a:prstDash val="solid"/>
            <a:round/>
            <a:headEnd type="none" w="sm" len="sm"/>
            <a:tailEnd type="oval" w="sm" len="sm"/>
          </a:ln>
        </p:spPr>
      </p:cxnSp>
      <p:cxnSp>
        <p:nvCxnSpPr>
          <p:cNvPr id="335" name="Google Shape;335;p3"/>
          <p:cNvCxnSpPr/>
          <p:nvPr/>
        </p:nvCxnSpPr>
        <p:spPr>
          <a:xfrm flipH="1">
            <a:off x="5519421" y="3647761"/>
            <a:ext cx="464580" cy="545779"/>
          </a:xfrm>
          <a:prstGeom prst="straightConnector1">
            <a:avLst/>
          </a:prstGeom>
          <a:noFill/>
          <a:ln w="9525" cap="rnd" cmpd="sng">
            <a:solidFill>
              <a:srgbClr val="4B4B4B"/>
            </a:solidFill>
            <a:prstDash val="solid"/>
            <a:round/>
            <a:headEnd type="oval" w="sm" len="sm"/>
            <a:tailEnd type="none" w="sm" len="sm"/>
          </a:ln>
        </p:spPr>
      </p:cxnSp>
      <p:cxnSp>
        <p:nvCxnSpPr>
          <p:cNvPr id="336" name="Google Shape;336;p3"/>
          <p:cNvCxnSpPr/>
          <p:nvPr/>
        </p:nvCxnSpPr>
        <p:spPr>
          <a:xfrm rot="10800000">
            <a:off x="6415791" y="5613101"/>
            <a:ext cx="624000" cy="0"/>
          </a:xfrm>
          <a:prstGeom prst="straightConnector1">
            <a:avLst/>
          </a:prstGeom>
          <a:noFill/>
          <a:ln w="9525" cap="rnd" cmpd="sng">
            <a:solidFill>
              <a:srgbClr val="4B4B4B"/>
            </a:solidFill>
            <a:prstDash val="solid"/>
            <a:round/>
            <a:headEnd type="oval" w="sm" len="sm"/>
            <a:tailEnd type="oval" w="sm" len="sm"/>
          </a:ln>
        </p:spPr>
      </p:cxnSp>
      <p:cxnSp>
        <p:nvCxnSpPr>
          <p:cNvPr id="337" name="Google Shape;337;p3"/>
          <p:cNvCxnSpPr/>
          <p:nvPr/>
        </p:nvCxnSpPr>
        <p:spPr>
          <a:xfrm rot="10800000">
            <a:off x="6756107" y="4574728"/>
            <a:ext cx="240000" cy="0"/>
          </a:xfrm>
          <a:prstGeom prst="straightConnector1">
            <a:avLst/>
          </a:prstGeom>
          <a:noFill/>
          <a:ln w="9525" cap="rnd" cmpd="sng">
            <a:solidFill>
              <a:srgbClr val="4B4B4B"/>
            </a:solidFill>
            <a:prstDash val="solid"/>
            <a:round/>
            <a:headEnd type="oval" w="sm" len="sm"/>
            <a:tailEnd type="none" w="sm" len="sm"/>
          </a:ln>
        </p:spPr>
      </p:cxnSp>
      <p:cxnSp>
        <p:nvCxnSpPr>
          <p:cNvPr id="338" name="Google Shape;338;p3"/>
          <p:cNvCxnSpPr/>
          <p:nvPr/>
        </p:nvCxnSpPr>
        <p:spPr>
          <a:xfrm>
            <a:off x="6239435" y="3530572"/>
            <a:ext cx="511867" cy="1038117"/>
          </a:xfrm>
          <a:prstGeom prst="straightConnector1">
            <a:avLst/>
          </a:prstGeom>
          <a:noFill/>
          <a:ln w="9525" cap="rnd" cmpd="sng">
            <a:solidFill>
              <a:srgbClr val="4B4B4B"/>
            </a:solidFill>
            <a:prstDash val="solid"/>
            <a:round/>
            <a:headEnd type="oval" w="sm" len="sm"/>
            <a:tailEnd type="none" w="sm" len="sm"/>
          </a:ln>
        </p:spPr>
      </p:cxnSp>
      <p:cxnSp>
        <p:nvCxnSpPr>
          <p:cNvPr id="339" name="Google Shape;339;p3"/>
          <p:cNvCxnSpPr/>
          <p:nvPr/>
        </p:nvCxnSpPr>
        <p:spPr>
          <a:xfrm rot="10800000">
            <a:off x="5272796" y="3382821"/>
            <a:ext cx="624000" cy="0"/>
          </a:xfrm>
          <a:prstGeom prst="straightConnector1">
            <a:avLst/>
          </a:prstGeom>
          <a:noFill/>
          <a:ln w="9525" cap="rnd" cmpd="sng">
            <a:solidFill>
              <a:srgbClr val="4B4B4B"/>
            </a:solidFill>
            <a:prstDash val="solid"/>
            <a:round/>
            <a:headEnd type="oval" w="sm" len="sm"/>
            <a:tailEnd type="oval" w="sm" len="sm"/>
          </a:ln>
        </p:spPr>
      </p:cxnSp>
      <p:cxnSp>
        <p:nvCxnSpPr>
          <p:cNvPr id="340" name="Google Shape;340;p3"/>
          <p:cNvCxnSpPr/>
          <p:nvPr/>
        </p:nvCxnSpPr>
        <p:spPr>
          <a:xfrm rot="10800000">
            <a:off x="5243648" y="2487751"/>
            <a:ext cx="262333" cy="0"/>
          </a:xfrm>
          <a:prstGeom prst="straightConnector1">
            <a:avLst/>
          </a:prstGeom>
          <a:noFill/>
          <a:ln w="9525" cap="rnd" cmpd="sng">
            <a:solidFill>
              <a:srgbClr val="4B4B4B"/>
            </a:solidFill>
            <a:prstDash val="solid"/>
            <a:round/>
            <a:headEnd type="none" w="sm" len="sm"/>
            <a:tailEnd type="oval" w="sm" len="sm"/>
          </a:ln>
        </p:spPr>
      </p:cxnSp>
      <p:cxnSp>
        <p:nvCxnSpPr>
          <p:cNvPr id="341" name="Google Shape;341;p3"/>
          <p:cNvCxnSpPr/>
          <p:nvPr/>
        </p:nvCxnSpPr>
        <p:spPr>
          <a:xfrm rot="10800000">
            <a:off x="5504180" y="2484120"/>
            <a:ext cx="551941" cy="223485"/>
          </a:xfrm>
          <a:prstGeom prst="straightConnector1">
            <a:avLst/>
          </a:prstGeom>
          <a:noFill/>
          <a:ln w="9525" cap="rnd" cmpd="sng">
            <a:solidFill>
              <a:srgbClr val="4B4B4B"/>
            </a:solidFill>
            <a:prstDash val="solid"/>
            <a:round/>
            <a:headEnd type="oval" w="sm" len="sm"/>
            <a:tailEnd type="none" w="sm" len="sm"/>
          </a:ln>
        </p:spPr>
      </p:cxnSp>
      <p:cxnSp>
        <p:nvCxnSpPr>
          <p:cNvPr id="342" name="Google Shape;342;p3"/>
          <p:cNvCxnSpPr/>
          <p:nvPr/>
        </p:nvCxnSpPr>
        <p:spPr>
          <a:xfrm rot="10800000">
            <a:off x="5244584" y="1654652"/>
            <a:ext cx="262333" cy="0"/>
          </a:xfrm>
          <a:prstGeom prst="straightConnector1">
            <a:avLst/>
          </a:prstGeom>
          <a:noFill/>
          <a:ln w="9525" cap="rnd" cmpd="sng">
            <a:solidFill>
              <a:srgbClr val="4B4B4B"/>
            </a:solidFill>
            <a:prstDash val="solid"/>
            <a:round/>
            <a:headEnd type="none" w="sm" len="sm"/>
            <a:tailEnd type="oval" w="sm" len="sm"/>
          </a:ln>
        </p:spPr>
      </p:cxnSp>
      <p:cxnSp>
        <p:nvCxnSpPr>
          <p:cNvPr id="343" name="Google Shape;343;p3"/>
          <p:cNvCxnSpPr/>
          <p:nvPr/>
        </p:nvCxnSpPr>
        <p:spPr>
          <a:xfrm flipH="1">
            <a:off x="5509260" y="1488142"/>
            <a:ext cx="480523" cy="165399"/>
          </a:xfrm>
          <a:prstGeom prst="straightConnector1">
            <a:avLst/>
          </a:prstGeom>
          <a:noFill/>
          <a:ln w="9525" cap="rnd" cmpd="sng">
            <a:solidFill>
              <a:srgbClr val="4B4B4B"/>
            </a:solidFill>
            <a:prstDash val="solid"/>
            <a:round/>
            <a:headEnd type="oval" w="sm" len="sm"/>
            <a:tailEnd type="none" w="sm" len="sm"/>
          </a:ln>
        </p:spPr>
      </p:cxnSp>
      <p:cxnSp>
        <p:nvCxnSpPr>
          <p:cNvPr id="344" name="Google Shape;344;p3"/>
          <p:cNvCxnSpPr/>
          <p:nvPr/>
        </p:nvCxnSpPr>
        <p:spPr>
          <a:xfrm rot="10800000">
            <a:off x="6776364" y="3626572"/>
            <a:ext cx="262333" cy="0"/>
          </a:xfrm>
          <a:prstGeom prst="straightConnector1">
            <a:avLst/>
          </a:prstGeom>
          <a:noFill/>
          <a:ln w="9525" cap="rnd" cmpd="sng">
            <a:solidFill>
              <a:srgbClr val="4B4B4B"/>
            </a:solidFill>
            <a:prstDash val="solid"/>
            <a:round/>
            <a:headEnd type="oval" w="sm" len="sm"/>
            <a:tailEnd type="none" w="sm" len="sm"/>
          </a:ln>
        </p:spPr>
      </p:cxnSp>
      <p:cxnSp>
        <p:nvCxnSpPr>
          <p:cNvPr id="345" name="Google Shape;345;p3"/>
          <p:cNvCxnSpPr/>
          <p:nvPr/>
        </p:nvCxnSpPr>
        <p:spPr>
          <a:xfrm>
            <a:off x="6239436" y="2550196"/>
            <a:ext cx="535969" cy="1076377"/>
          </a:xfrm>
          <a:prstGeom prst="straightConnector1">
            <a:avLst/>
          </a:prstGeom>
          <a:noFill/>
          <a:ln w="9525" cap="rnd" cmpd="sng">
            <a:solidFill>
              <a:srgbClr val="4B4B4B"/>
            </a:solidFill>
            <a:prstDash val="solid"/>
            <a:round/>
            <a:headEnd type="oval" w="sm" len="sm"/>
            <a:tailEnd type="none" w="sm" len="sm"/>
          </a:ln>
        </p:spPr>
      </p:cxnSp>
      <p:cxnSp>
        <p:nvCxnSpPr>
          <p:cNvPr id="346" name="Google Shape;346;p3"/>
          <p:cNvCxnSpPr/>
          <p:nvPr/>
        </p:nvCxnSpPr>
        <p:spPr>
          <a:xfrm rot="10800000">
            <a:off x="6756107" y="2731043"/>
            <a:ext cx="254293" cy="0"/>
          </a:xfrm>
          <a:prstGeom prst="straightConnector1">
            <a:avLst/>
          </a:prstGeom>
          <a:noFill/>
          <a:ln w="9525" cap="rnd" cmpd="sng">
            <a:solidFill>
              <a:srgbClr val="4B4B4B"/>
            </a:solidFill>
            <a:prstDash val="solid"/>
            <a:round/>
            <a:headEnd type="oval" w="sm" len="sm"/>
            <a:tailEnd type="none" w="sm" len="sm"/>
          </a:ln>
        </p:spPr>
      </p:cxnSp>
      <p:cxnSp>
        <p:nvCxnSpPr>
          <p:cNvPr id="347" name="Google Shape;347;p3"/>
          <p:cNvCxnSpPr/>
          <p:nvPr/>
        </p:nvCxnSpPr>
        <p:spPr>
          <a:xfrm>
            <a:off x="6096119" y="2038527"/>
            <a:ext cx="655183" cy="692516"/>
          </a:xfrm>
          <a:prstGeom prst="straightConnector1">
            <a:avLst/>
          </a:prstGeom>
          <a:noFill/>
          <a:ln w="9525" cap="rnd" cmpd="sng">
            <a:solidFill>
              <a:srgbClr val="4B4B4B"/>
            </a:solidFill>
            <a:prstDash val="solid"/>
            <a:round/>
            <a:headEnd type="oval" w="sm" len="sm"/>
            <a:tailEnd type="none" w="sm" len="sm"/>
          </a:ln>
        </p:spPr>
      </p:cxnSp>
      <p:cxnSp>
        <p:nvCxnSpPr>
          <p:cNvPr id="348" name="Google Shape;348;p3"/>
          <p:cNvCxnSpPr/>
          <p:nvPr/>
        </p:nvCxnSpPr>
        <p:spPr>
          <a:xfrm rot="10800000">
            <a:off x="6767034" y="1589647"/>
            <a:ext cx="262333" cy="0"/>
          </a:xfrm>
          <a:prstGeom prst="straightConnector1">
            <a:avLst/>
          </a:prstGeom>
          <a:noFill/>
          <a:ln w="9525" cap="rnd" cmpd="sng">
            <a:solidFill>
              <a:srgbClr val="4B4B4B"/>
            </a:solidFill>
            <a:prstDash val="solid"/>
            <a:round/>
            <a:headEnd type="oval" w="sm" len="sm"/>
            <a:tailEnd type="none" w="sm" len="sm"/>
          </a:ln>
        </p:spPr>
      </p:cxnSp>
      <p:cxnSp>
        <p:nvCxnSpPr>
          <p:cNvPr id="349" name="Google Shape;349;p3"/>
          <p:cNvCxnSpPr/>
          <p:nvPr/>
        </p:nvCxnSpPr>
        <p:spPr>
          <a:xfrm>
            <a:off x="6096119" y="1299319"/>
            <a:ext cx="670915" cy="290293"/>
          </a:xfrm>
          <a:prstGeom prst="straightConnector1">
            <a:avLst/>
          </a:prstGeom>
          <a:noFill/>
          <a:ln w="9525" cap="rnd" cmpd="sng">
            <a:solidFill>
              <a:srgbClr val="4B4B4B"/>
            </a:solidFill>
            <a:prstDash val="solid"/>
            <a:round/>
            <a:headEnd type="oval" w="sm" len="sm"/>
            <a:tailEnd type="none" w="sm" len="sm"/>
          </a:ln>
        </p:spPr>
      </p:cxnSp>
      <p:sp>
        <p:nvSpPr>
          <p:cNvPr id="350" name="Google Shape;350;p3"/>
          <p:cNvSpPr/>
          <p:nvPr/>
        </p:nvSpPr>
        <p:spPr>
          <a:xfrm>
            <a:off x="10631873" y="1238950"/>
            <a:ext cx="1593000" cy="704700"/>
          </a:xfrm>
          <a:prstGeom prst="rect">
            <a:avLst/>
          </a:prstGeom>
          <a:noFill/>
          <a:ln>
            <a:noFill/>
          </a:ln>
        </p:spPr>
        <p:txBody>
          <a:bodyPr spcFirstLastPara="1" wrap="square" lIns="121900" tIns="60950" rIns="121900" bIns="60950" anchor="t" anchorCtr="0">
            <a:spAutoFit/>
          </a:bodyPr>
          <a:lstStyle/>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Meningit</a:t>
            </a:r>
            <a:r>
              <a:rPr lang="en-US" b="1">
                <a:solidFill>
                  <a:srgbClr val="FFFFFF"/>
                </a:solidFill>
              </a:rPr>
              <a:t>ida</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Encephaliti</a:t>
            </a:r>
            <a:r>
              <a:rPr lang="en-US" b="1">
                <a:solidFill>
                  <a:srgbClr val="FFFFFF"/>
                </a:solidFill>
              </a:rPr>
              <a:t>da</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Myastheni</a:t>
            </a:r>
            <a:r>
              <a:rPr lang="en-US" b="1">
                <a:solidFill>
                  <a:srgbClr val="FFFFFF"/>
                </a:solidFill>
              </a:rPr>
              <a:t>e</a:t>
            </a:r>
            <a:endParaRPr/>
          </a:p>
        </p:txBody>
      </p:sp>
      <p:sp>
        <p:nvSpPr>
          <p:cNvPr id="351" name="Google Shape;351;p3"/>
          <p:cNvSpPr/>
          <p:nvPr/>
        </p:nvSpPr>
        <p:spPr>
          <a:xfrm>
            <a:off x="9349075" y="5353507"/>
            <a:ext cx="1718476" cy="553997"/>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Vitiligo</a:t>
            </a:r>
            <a:endParaRPr/>
          </a:p>
          <a:p>
            <a:pPr marL="0" lvl="0" indent="0" algn="l" rtl="0">
              <a:spcBef>
                <a:spcPts val="0"/>
              </a:spcBef>
              <a:spcAft>
                <a:spcPts val="0"/>
              </a:spcAft>
              <a:buClr>
                <a:schemeClr val="dk1"/>
              </a:buClr>
              <a:buFont typeface="Arial"/>
              <a:buNone/>
            </a:pPr>
            <a:r>
              <a:rPr lang="en-US" b="1">
                <a:solidFill>
                  <a:schemeClr val="lt1"/>
                </a:solidFill>
              </a:rPr>
              <a:t>Vyrážka</a:t>
            </a:r>
            <a:endParaRPr/>
          </a:p>
        </p:txBody>
      </p:sp>
      <p:sp>
        <p:nvSpPr>
          <p:cNvPr id="352" name="Google Shape;352;p3"/>
          <p:cNvSpPr/>
          <p:nvPr/>
        </p:nvSpPr>
        <p:spPr>
          <a:xfrm>
            <a:off x="2344023" y="1396213"/>
            <a:ext cx="14145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Blephariti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Retinit</a:t>
            </a:r>
            <a:r>
              <a:rPr lang="en-US" b="1">
                <a:solidFill>
                  <a:srgbClr val="FFFFFF"/>
                </a:solidFill>
              </a:rPr>
              <a:t>ida</a:t>
            </a:r>
            <a:endParaRPr/>
          </a:p>
        </p:txBody>
      </p:sp>
      <p:sp>
        <p:nvSpPr>
          <p:cNvPr id="353" name="Google Shape;353;p3"/>
          <p:cNvSpPr/>
          <p:nvPr/>
        </p:nvSpPr>
        <p:spPr>
          <a:xfrm>
            <a:off x="-1902" y="3966888"/>
            <a:ext cx="10833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b="1">
                <a:solidFill>
                  <a:srgbClr val="FFFFFF"/>
                </a:solidFill>
              </a:rPr>
              <a:t>Kolitida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Ileitida</a:t>
            </a:r>
            <a:endParaRPr/>
          </a:p>
        </p:txBody>
      </p:sp>
      <p:sp>
        <p:nvSpPr>
          <p:cNvPr id="354" name="Google Shape;354;p3"/>
          <p:cNvSpPr/>
          <p:nvPr/>
        </p:nvSpPr>
        <p:spPr>
          <a:xfrm>
            <a:off x="1781780" y="5689654"/>
            <a:ext cx="2033619" cy="553997"/>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Neutropeni</a:t>
            </a:r>
            <a:r>
              <a:rPr lang="en-US" b="1">
                <a:solidFill>
                  <a:srgbClr val="FFFFFF"/>
                </a:solidFill>
              </a:rPr>
              <a:t>e</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Haemophili</a:t>
            </a:r>
            <a:r>
              <a:rPr lang="en-US" b="1">
                <a:solidFill>
                  <a:srgbClr val="FFFFFF"/>
                </a:solidFill>
              </a:rPr>
              <a:t>e</a:t>
            </a:r>
            <a:endParaRPr/>
          </a:p>
        </p:txBody>
      </p:sp>
      <p:sp>
        <p:nvSpPr>
          <p:cNvPr id="355" name="Google Shape;355;p3"/>
          <p:cNvSpPr/>
          <p:nvPr/>
        </p:nvSpPr>
        <p:spPr>
          <a:xfrm>
            <a:off x="10213547" y="5353500"/>
            <a:ext cx="2210400" cy="554100"/>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Psori</a:t>
            </a:r>
            <a:r>
              <a:rPr lang="en-US" b="1">
                <a:solidFill>
                  <a:srgbClr val="FFFFFF"/>
                </a:solidFill>
              </a:rPr>
              <a:t>áza</a:t>
            </a:r>
            <a:endParaRPr/>
          </a:p>
          <a:p>
            <a:pPr marL="0" marR="0" lvl="0" indent="0" algn="l" rtl="0">
              <a:spcBef>
                <a:spcPts val="0"/>
              </a:spcBef>
              <a:spcAft>
                <a:spcPts val="0"/>
              </a:spcAft>
              <a:buNone/>
            </a:pPr>
            <a:r>
              <a:rPr lang="en-US" b="1">
                <a:solidFill>
                  <a:srgbClr val="FFFFFF"/>
                </a:solidFill>
              </a:rPr>
              <a:t>Sy </a:t>
            </a:r>
            <a:r>
              <a:rPr lang="en-US" sz="1400" b="1">
                <a:solidFill>
                  <a:srgbClr val="FFFFFF"/>
                </a:solidFill>
                <a:latin typeface="Arial"/>
                <a:ea typeface="Arial"/>
                <a:cs typeface="Arial"/>
                <a:sym typeface="Arial"/>
              </a:rPr>
              <a:t>Stevens Johnson</a:t>
            </a:r>
            <a:endParaRPr/>
          </a:p>
        </p:txBody>
      </p:sp>
      <p:sp>
        <p:nvSpPr>
          <p:cNvPr id="356" name="Google Shape;356;p3"/>
          <p:cNvSpPr/>
          <p:nvPr/>
        </p:nvSpPr>
        <p:spPr>
          <a:xfrm>
            <a:off x="-758960" y="1402675"/>
            <a:ext cx="2210435" cy="338555"/>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(Epi)scleritida</a:t>
            </a:r>
            <a:endParaRPr sz="1400" b="1">
              <a:solidFill>
                <a:srgbClr val="FFFFFF"/>
              </a:solidFill>
              <a:latin typeface="Arial"/>
              <a:ea typeface="Arial"/>
              <a:cs typeface="Arial"/>
              <a:sym typeface="Arial"/>
            </a:endParaRPr>
          </a:p>
        </p:txBody>
      </p:sp>
      <p:sp>
        <p:nvSpPr>
          <p:cNvPr id="357" name="Google Shape;357;p3"/>
          <p:cNvSpPr txBox="1"/>
          <p:nvPr/>
        </p:nvSpPr>
        <p:spPr>
          <a:xfrm>
            <a:off x="1" y="2272613"/>
            <a:ext cx="1244400" cy="3387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Vas</a:t>
            </a:r>
            <a:r>
              <a:rPr lang="en-US" b="1">
                <a:solidFill>
                  <a:srgbClr val="FFFFFF"/>
                </a:solidFill>
              </a:rPr>
              <a:t>k</a:t>
            </a:r>
            <a:r>
              <a:rPr lang="en-US" sz="1400" b="1">
                <a:solidFill>
                  <a:srgbClr val="FFFFFF"/>
                </a:solidFill>
                <a:latin typeface="Arial"/>
                <a:ea typeface="Arial"/>
                <a:cs typeface="Arial"/>
                <a:sym typeface="Arial"/>
              </a:rPr>
              <a:t>ulit</a:t>
            </a:r>
            <a:r>
              <a:rPr lang="en-US" b="1">
                <a:solidFill>
                  <a:srgbClr val="FFFFFF"/>
                </a:solidFill>
              </a:rPr>
              <a:t>ida</a:t>
            </a:r>
            <a:endParaRPr/>
          </a:p>
        </p:txBody>
      </p:sp>
      <p:sp>
        <p:nvSpPr>
          <p:cNvPr id="358" name="Google Shape;358;p3"/>
          <p:cNvSpPr txBox="1"/>
          <p:nvPr/>
        </p:nvSpPr>
        <p:spPr>
          <a:xfrm>
            <a:off x="11021748" y="3377825"/>
            <a:ext cx="12432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Pleuriti</a:t>
            </a:r>
            <a:r>
              <a:rPr lang="en-US" b="1">
                <a:solidFill>
                  <a:srgbClr val="FFFFFF"/>
                </a:solidFill>
              </a:rPr>
              <a:t>da</a:t>
            </a:r>
            <a:endParaRPr sz="1400" b="1">
              <a:solidFill>
                <a:srgbClr val="FFFFFF"/>
              </a:solidFill>
              <a:latin typeface="Arial"/>
              <a:ea typeface="Arial"/>
              <a:cs typeface="Arial"/>
              <a:sym typeface="Arial"/>
            </a:endParaRPr>
          </a:p>
        </p:txBody>
      </p:sp>
      <p:sp>
        <p:nvSpPr>
          <p:cNvPr id="359" name="Google Shape;359;p3"/>
          <p:cNvSpPr txBox="1"/>
          <p:nvPr/>
        </p:nvSpPr>
        <p:spPr>
          <a:xfrm>
            <a:off x="11233009" y="2473155"/>
            <a:ext cx="996427" cy="338555"/>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Diabetes</a:t>
            </a:r>
            <a:endParaRPr/>
          </a:p>
        </p:txBody>
      </p:sp>
      <p:sp>
        <p:nvSpPr>
          <p:cNvPr id="360" name="Google Shape;360;p3"/>
          <p:cNvSpPr txBox="1"/>
          <p:nvPr/>
        </p:nvSpPr>
        <p:spPr>
          <a:xfrm>
            <a:off x="10213550" y="2687050"/>
            <a:ext cx="27048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b="1">
                <a:solidFill>
                  <a:srgbClr val="FFFFFF"/>
                </a:solidFill>
              </a:rPr>
              <a:t>Ledvinová nedostatečnost</a:t>
            </a:r>
            <a:endParaRPr/>
          </a:p>
        </p:txBody>
      </p:sp>
      <p:grpSp>
        <p:nvGrpSpPr>
          <p:cNvPr id="361" name="Google Shape;361;p3"/>
          <p:cNvGrpSpPr/>
          <p:nvPr/>
        </p:nvGrpSpPr>
        <p:grpSpPr>
          <a:xfrm>
            <a:off x="4868597" y="4885525"/>
            <a:ext cx="279785" cy="476079"/>
            <a:chOff x="2721" y="1353"/>
            <a:chExt cx="315" cy="536"/>
          </a:xfrm>
        </p:grpSpPr>
        <p:sp>
          <p:nvSpPr>
            <p:cNvPr id="362" name="Google Shape;362;p3"/>
            <p:cNvSpPr/>
            <p:nvPr/>
          </p:nvSpPr>
          <p:spPr>
            <a:xfrm>
              <a:off x="2721" y="1353"/>
              <a:ext cx="314" cy="283"/>
            </a:xfrm>
            <a:custGeom>
              <a:avLst/>
              <a:gdLst/>
              <a:ahLst/>
              <a:cxnLst/>
              <a:rect l="l" t="t" r="r" b="b"/>
              <a:pathLst>
                <a:path w="229" h="207" extrusionOk="0">
                  <a:moveTo>
                    <a:pt x="184" y="148"/>
                  </a:moveTo>
                  <a:cubicBezTo>
                    <a:pt x="190" y="153"/>
                    <a:pt x="194" y="156"/>
                    <a:pt x="198" y="160"/>
                  </a:cubicBezTo>
                  <a:cubicBezTo>
                    <a:pt x="204" y="167"/>
                    <a:pt x="211" y="165"/>
                    <a:pt x="214" y="157"/>
                  </a:cubicBezTo>
                  <a:cubicBezTo>
                    <a:pt x="219" y="146"/>
                    <a:pt x="216" y="136"/>
                    <a:pt x="210" y="127"/>
                  </a:cubicBezTo>
                  <a:cubicBezTo>
                    <a:pt x="199" y="112"/>
                    <a:pt x="184" y="106"/>
                    <a:pt x="166" y="105"/>
                  </a:cubicBezTo>
                  <a:cubicBezTo>
                    <a:pt x="164" y="110"/>
                    <a:pt x="171" y="116"/>
                    <a:pt x="166" y="118"/>
                  </a:cubicBezTo>
                  <a:cubicBezTo>
                    <a:pt x="162" y="120"/>
                    <a:pt x="159" y="114"/>
                    <a:pt x="156" y="111"/>
                  </a:cubicBezTo>
                  <a:cubicBezTo>
                    <a:pt x="122" y="76"/>
                    <a:pt x="86" y="43"/>
                    <a:pt x="47" y="13"/>
                  </a:cubicBezTo>
                  <a:cubicBezTo>
                    <a:pt x="44" y="11"/>
                    <a:pt x="40" y="9"/>
                    <a:pt x="44" y="5"/>
                  </a:cubicBezTo>
                  <a:cubicBezTo>
                    <a:pt x="47" y="0"/>
                    <a:pt x="51" y="2"/>
                    <a:pt x="54" y="5"/>
                  </a:cubicBezTo>
                  <a:cubicBezTo>
                    <a:pt x="72" y="20"/>
                    <a:pt x="89" y="35"/>
                    <a:pt x="107" y="50"/>
                  </a:cubicBezTo>
                  <a:cubicBezTo>
                    <a:pt x="122" y="62"/>
                    <a:pt x="135" y="75"/>
                    <a:pt x="147" y="88"/>
                  </a:cubicBezTo>
                  <a:cubicBezTo>
                    <a:pt x="154" y="95"/>
                    <a:pt x="162" y="94"/>
                    <a:pt x="169" y="95"/>
                  </a:cubicBezTo>
                  <a:cubicBezTo>
                    <a:pt x="188" y="97"/>
                    <a:pt x="204" y="104"/>
                    <a:pt x="217" y="119"/>
                  </a:cubicBezTo>
                  <a:cubicBezTo>
                    <a:pt x="227" y="131"/>
                    <a:pt x="229" y="145"/>
                    <a:pt x="225" y="160"/>
                  </a:cubicBezTo>
                  <a:cubicBezTo>
                    <a:pt x="222" y="168"/>
                    <a:pt x="216" y="174"/>
                    <a:pt x="206" y="174"/>
                  </a:cubicBezTo>
                  <a:cubicBezTo>
                    <a:pt x="201" y="174"/>
                    <a:pt x="197" y="177"/>
                    <a:pt x="193" y="180"/>
                  </a:cubicBezTo>
                  <a:cubicBezTo>
                    <a:pt x="172" y="197"/>
                    <a:pt x="148" y="207"/>
                    <a:pt x="121" y="204"/>
                  </a:cubicBezTo>
                  <a:cubicBezTo>
                    <a:pt x="89" y="201"/>
                    <a:pt x="75" y="178"/>
                    <a:pt x="77" y="147"/>
                  </a:cubicBezTo>
                  <a:cubicBezTo>
                    <a:pt x="79" y="124"/>
                    <a:pt x="70" y="108"/>
                    <a:pt x="57" y="93"/>
                  </a:cubicBezTo>
                  <a:cubicBezTo>
                    <a:pt x="42" y="77"/>
                    <a:pt x="26" y="63"/>
                    <a:pt x="7" y="53"/>
                  </a:cubicBezTo>
                  <a:cubicBezTo>
                    <a:pt x="4" y="52"/>
                    <a:pt x="0" y="51"/>
                    <a:pt x="4" y="47"/>
                  </a:cubicBezTo>
                  <a:cubicBezTo>
                    <a:pt x="6" y="44"/>
                    <a:pt x="7" y="41"/>
                    <a:pt x="11" y="43"/>
                  </a:cubicBezTo>
                  <a:cubicBezTo>
                    <a:pt x="39" y="59"/>
                    <a:pt x="63" y="79"/>
                    <a:pt x="80" y="107"/>
                  </a:cubicBezTo>
                  <a:cubicBezTo>
                    <a:pt x="87" y="117"/>
                    <a:pt x="89" y="129"/>
                    <a:pt x="88" y="142"/>
                  </a:cubicBezTo>
                  <a:cubicBezTo>
                    <a:pt x="88" y="149"/>
                    <a:pt x="88" y="157"/>
                    <a:pt x="89" y="165"/>
                  </a:cubicBezTo>
                  <a:cubicBezTo>
                    <a:pt x="94" y="186"/>
                    <a:pt x="113" y="198"/>
                    <a:pt x="136" y="194"/>
                  </a:cubicBezTo>
                  <a:cubicBezTo>
                    <a:pt x="151" y="192"/>
                    <a:pt x="166" y="186"/>
                    <a:pt x="180" y="178"/>
                  </a:cubicBezTo>
                  <a:cubicBezTo>
                    <a:pt x="188" y="173"/>
                    <a:pt x="192" y="168"/>
                    <a:pt x="187" y="159"/>
                  </a:cubicBezTo>
                  <a:cubicBezTo>
                    <a:pt x="185" y="156"/>
                    <a:pt x="185" y="153"/>
                    <a:pt x="184" y="148"/>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3" name="Google Shape;363;p3"/>
            <p:cNvSpPr/>
            <p:nvPr/>
          </p:nvSpPr>
          <p:spPr>
            <a:xfrm>
              <a:off x="2937" y="1586"/>
              <a:ext cx="99" cy="298"/>
            </a:xfrm>
            <a:custGeom>
              <a:avLst/>
              <a:gdLst/>
              <a:ahLst/>
              <a:cxnLst/>
              <a:rect l="l" t="t" r="r" b="b"/>
              <a:pathLst>
                <a:path w="72" h="218" extrusionOk="0">
                  <a:moveTo>
                    <a:pt x="72" y="24"/>
                  </a:moveTo>
                  <a:cubicBezTo>
                    <a:pt x="70" y="54"/>
                    <a:pt x="64" y="83"/>
                    <a:pt x="42" y="105"/>
                  </a:cubicBezTo>
                  <a:cubicBezTo>
                    <a:pt x="35" y="112"/>
                    <a:pt x="36" y="121"/>
                    <a:pt x="34" y="129"/>
                  </a:cubicBezTo>
                  <a:cubicBezTo>
                    <a:pt x="28" y="155"/>
                    <a:pt x="23" y="181"/>
                    <a:pt x="14" y="206"/>
                  </a:cubicBezTo>
                  <a:cubicBezTo>
                    <a:pt x="13" y="209"/>
                    <a:pt x="12" y="211"/>
                    <a:pt x="11" y="214"/>
                  </a:cubicBezTo>
                  <a:cubicBezTo>
                    <a:pt x="9" y="217"/>
                    <a:pt x="7" y="218"/>
                    <a:pt x="4" y="217"/>
                  </a:cubicBezTo>
                  <a:cubicBezTo>
                    <a:pt x="0" y="215"/>
                    <a:pt x="0" y="213"/>
                    <a:pt x="1" y="209"/>
                  </a:cubicBezTo>
                  <a:cubicBezTo>
                    <a:pt x="7" y="192"/>
                    <a:pt x="13" y="175"/>
                    <a:pt x="17" y="157"/>
                  </a:cubicBezTo>
                  <a:cubicBezTo>
                    <a:pt x="19" y="146"/>
                    <a:pt x="22" y="135"/>
                    <a:pt x="24" y="123"/>
                  </a:cubicBezTo>
                  <a:cubicBezTo>
                    <a:pt x="26" y="113"/>
                    <a:pt x="30" y="103"/>
                    <a:pt x="37" y="95"/>
                  </a:cubicBezTo>
                  <a:cubicBezTo>
                    <a:pt x="56" y="72"/>
                    <a:pt x="63" y="45"/>
                    <a:pt x="61" y="15"/>
                  </a:cubicBezTo>
                  <a:cubicBezTo>
                    <a:pt x="60" y="11"/>
                    <a:pt x="59" y="6"/>
                    <a:pt x="64" y="2"/>
                  </a:cubicBezTo>
                  <a:cubicBezTo>
                    <a:pt x="65" y="1"/>
                    <a:pt x="67" y="0"/>
                    <a:pt x="68" y="0"/>
                  </a:cubicBezTo>
                  <a:cubicBezTo>
                    <a:pt x="70" y="0"/>
                    <a:pt x="70" y="2"/>
                    <a:pt x="70" y="4"/>
                  </a:cubicBezTo>
                  <a:cubicBezTo>
                    <a:pt x="71" y="10"/>
                    <a:pt x="72" y="17"/>
                    <a:pt x="72" y="24"/>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4" name="Google Shape;364;p3"/>
            <p:cNvSpPr/>
            <p:nvPr/>
          </p:nvSpPr>
          <p:spPr>
            <a:xfrm>
              <a:off x="2818" y="1597"/>
              <a:ext cx="77" cy="292"/>
            </a:xfrm>
            <a:custGeom>
              <a:avLst/>
              <a:gdLst/>
              <a:ahLst/>
              <a:cxnLst/>
              <a:rect l="l" t="t" r="r" b="b"/>
              <a:pathLst>
                <a:path w="56" h="213" extrusionOk="0">
                  <a:moveTo>
                    <a:pt x="5" y="0"/>
                  </a:moveTo>
                  <a:cubicBezTo>
                    <a:pt x="11" y="9"/>
                    <a:pt x="14" y="16"/>
                    <a:pt x="12" y="26"/>
                  </a:cubicBezTo>
                  <a:cubicBezTo>
                    <a:pt x="9" y="42"/>
                    <a:pt x="18" y="55"/>
                    <a:pt x="26" y="68"/>
                  </a:cubicBezTo>
                  <a:cubicBezTo>
                    <a:pt x="30" y="76"/>
                    <a:pt x="35" y="83"/>
                    <a:pt x="40" y="89"/>
                  </a:cubicBezTo>
                  <a:cubicBezTo>
                    <a:pt x="54" y="105"/>
                    <a:pt x="56" y="124"/>
                    <a:pt x="53" y="144"/>
                  </a:cubicBezTo>
                  <a:cubicBezTo>
                    <a:pt x="49" y="164"/>
                    <a:pt x="43" y="183"/>
                    <a:pt x="35" y="202"/>
                  </a:cubicBezTo>
                  <a:cubicBezTo>
                    <a:pt x="34" y="205"/>
                    <a:pt x="34" y="213"/>
                    <a:pt x="26" y="210"/>
                  </a:cubicBezTo>
                  <a:cubicBezTo>
                    <a:pt x="18" y="206"/>
                    <a:pt x="24" y="202"/>
                    <a:pt x="25" y="198"/>
                  </a:cubicBezTo>
                  <a:cubicBezTo>
                    <a:pt x="33" y="179"/>
                    <a:pt x="38" y="161"/>
                    <a:pt x="42" y="141"/>
                  </a:cubicBezTo>
                  <a:cubicBezTo>
                    <a:pt x="46" y="123"/>
                    <a:pt x="42" y="108"/>
                    <a:pt x="31" y="94"/>
                  </a:cubicBezTo>
                  <a:cubicBezTo>
                    <a:pt x="17" y="78"/>
                    <a:pt x="6" y="60"/>
                    <a:pt x="2" y="39"/>
                  </a:cubicBezTo>
                  <a:cubicBezTo>
                    <a:pt x="0" y="26"/>
                    <a:pt x="0" y="14"/>
                    <a:pt x="5"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5" name="Google Shape;365;p3"/>
            <p:cNvSpPr/>
            <p:nvPr/>
          </p:nvSpPr>
          <p:spPr>
            <a:xfrm>
              <a:off x="2851" y="1635"/>
              <a:ext cx="60" cy="110"/>
            </a:xfrm>
            <a:custGeom>
              <a:avLst/>
              <a:gdLst/>
              <a:ahLst/>
              <a:cxnLst/>
              <a:rect l="l" t="t" r="r" b="b"/>
              <a:pathLst>
                <a:path w="44" h="80" extrusionOk="0">
                  <a:moveTo>
                    <a:pt x="40" y="80"/>
                  </a:moveTo>
                  <a:cubicBezTo>
                    <a:pt x="38" y="65"/>
                    <a:pt x="31" y="53"/>
                    <a:pt x="20" y="43"/>
                  </a:cubicBezTo>
                  <a:cubicBezTo>
                    <a:pt x="11" y="34"/>
                    <a:pt x="6" y="23"/>
                    <a:pt x="2" y="11"/>
                  </a:cubicBezTo>
                  <a:cubicBezTo>
                    <a:pt x="1" y="8"/>
                    <a:pt x="0" y="4"/>
                    <a:pt x="3" y="2"/>
                  </a:cubicBezTo>
                  <a:cubicBezTo>
                    <a:pt x="5" y="0"/>
                    <a:pt x="8" y="2"/>
                    <a:pt x="10" y="3"/>
                  </a:cubicBezTo>
                  <a:cubicBezTo>
                    <a:pt x="15" y="4"/>
                    <a:pt x="13" y="7"/>
                    <a:pt x="12" y="10"/>
                  </a:cubicBezTo>
                  <a:cubicBezTo>
                    <a:pt x="11" y="23"/>
                    <a:pt x="18" y="33"/>
                    <a:pt x="27" y="41"/>
                  </a:cubicBezTo>
                  <a:cubicBezTo>
                    <a:pt x="37" y="51"/>
                    <a:pt x="42" y="62"/>
                    <a:pt x="42" y="76"/>
                  </a:cubicBezTo>
                  <a:cubicBezTo>
                    <a:pt x="43" y="78"/>
                    <a:pt x="44" y="80"/>
                    <a:pt x="40" y="8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6" name="Google Shape;366;p3"/>
            <p:cNvSpPr/>
            <p:nvPr/>
          </p:nvSpPr>
          <p:spPr>
            <a:xfrm>
              <a:off x="2906" y="1739"/>
              <a:ext cx="8" cy="22"/>
            </a:xfrm>
            <a:custGeom>
              <a:avLst/>
              <a:gdLst/>
              <a:ahLst/>
              <a:cxnLst/>
              <a:rect l="l" t="t" r="r" b="b"/>
              <a:pathLst>
                <a:path w="6" h="16" extrusionOk="0">
                  <a:moveTo>
                    <a:pt x="0" y="4"/>
                  </a:moveTo>
                  <a:cubicBezTo>
                    <a:pt x="2" y="3"/>
                    <a:pt x="2" y="2"/>
                    <a:pt x="2" y="0"/>
                  </a:cubicBezTo>
                  <a:cubicBezTo>
                    <a:pt x="6" y="5"/>
                    <a:pt x="4" y="11"/>
                    <a:pt x="3" y="16"/>
                  </a:cubicBezTo>
                  <a:cubicBezTo>
                    <a:pt x="2" y="12"/>
                    <a:pt x="1" y="8"/>
                    <a:pt x="0" y="4"/>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7" name="Google Shape;367;p3"/>
            <p:cNvSpPr/>
            <p:nvPr/>
          </p:nvSpPr>
          <p:spPr>
            <a:xfrm>
              <a:off x="2907" y="1776"/>
              <a:ext cx="4" cy="15"/>
            </a:xfrm>
            <a:custGeom>
              <a:avLst/>
              <a:gdLst/>
              <a:ahLst/>
              <a:cxnLst/>
              <a:rect l="l" t="t" r="r" b="b"/>
              <a:pathLst>
                <a:path w="3" h="11" extrusionOk="0">
                  <a:moveTo>
                    <a:pt x="3" y="0"/>
                  </a:moveTo>
                  <a:cubicBezTo>
                    <a:pt x="3" y="3"/>
                    <a:pt x="3" y="6"/>
                    <a:pt x="3" y="11"/>
                  </a:cubicBezTo>
                  <a:cubicBezTo>
                    <a:pt x="0" y="6"/>
                    <a:pt x="2" y="3"/>
                    <a:pt x="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368" name="Google Shape;368;p3"/>
          <p:cNvGrpSpPr/>
          <p:nvPr/>
        </p:nvGrpSpPr>
        <p:grpSpPr>
          <a:xfrm>
            <a:off x="4791094" y="5805982"/>
            <a:ext cx="423157" cy="309793"/>
            <a:chOff x="2667" y="1457"/>
            <a:chExt cx="433" cy="317"/>
          </a:xfrm>
        </p:grpSpPr>
        <p:sp>
          <p:nvSpPr>
            <p:cNvPr id="369" name="Google Shape;369;p3"/>
            <p:cNvSpPr/>
            <p:nvPr/>
          </p:nvSpPr>
          <p:spPr>
            <a:xfrm>
              <a:off x="2667" y="1593"/>
              <a:ext cx="223" cy="181"/>
            </a:xfrm>
            <a:custGeom>
              <a:avLst/>
              <a:gdLst/>
              <a:ahLst/>
              <a:cxnLst/>
              <a:rect l="l" t="t" r="r" b="b"/>
              <a:pathLst>
                <a:path w="163" h="131" extrusionOk="0">
                  <a:moveTo>
                    <a:pt x="148" y="54"/>
                  </a:moveTo>
                  <a:cubicBezTo>
                    <a:pt x="134" y="30"/>
                    <a:pt x="113" y="16"/>
                    <a:pt x="88" y="7"/>
                  </a:cubicBezTo>
                  <a:cubicBezTo>
                    <a:pt x="73" y="1"/>
                    <a:pt x="57" y="0"/>
                    <a:pt x="41" y="2"/>
                  </a:cubicBezTo>
                  <a:cubicBezTo>
                    <a:pt x="24" y="4"/>
                    <a:pt x="0" y="28"/>
                    <a:pt x="5" y="54"/>
                  </a:cubicBezTo>
                  <a:cubicBezTo>
                    <a:pt x="8" y="70"/>
                    <a:pt x="21" y="89"/>
                    <a:pt x="39" y="102"/>
                  </a:cubicBezTo>
                  <a:cubicBezTo>
                    <a:pt x="62" y="119"/>
                    <a:pt x="89" y="131"/>
                    <a:pt x="119" y="127"/>
                  </a:cubicBezTo>
                  <a:cubicBezTo>
                    <a:pt x="129" y="126"/>
                    <a:pt x="137" y="123"/>
                    <a:pt x="144" y="116"/>
                  </a:cubicBezTo>
                  <a:cubicBezTo>
                    <a:pt x="163" y="97"/>
                    <a:pt x="160" y="75"/>
                    <a:pt x="148" y="54"/>
                  </a:cubicBezTo>
                  <a:close/>
                  <a:moveTo>
                    <a:pt x="120" y="115"/>
                  </a:moveTo>
                  <a:cubicBezTo>
                    <a:pt x="118" y="118"/>
                    <a:pt x="93" y="117"/>
                    <a:pt x="91" y="115"/>
                  </a:cubicBezTo>
                  <a:cubicBezTo>
                    <a:pt x="59" y="108"/>
                    <a:pt x="31" y="92"/>
                    <a:pt x="18" y="61"/>
                  </a:cubicBezTo>
                  <a:cubicBezTo>
                    <a:pt x="10" y="41"/>
                    <a:pt x="20" y="10"/>
                    <a:pt x="50" y="10"/>
                  </a:cubicBezTo>
                  <a:cubicBezTo>
                    <a:pt x="90" y="10"/>
                    <a:pt x="120" y="29"/>
                    <a:pt x="140" y="62"/>
                  </a:cubicBezTo>
                  <a:cubicBezTo>
                    <a:pt x="155" y="86"/>
                    <a:pt x="145" y="110"/>
                    <a:pt x="120" y="115"/>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0" name="Google Shape;370;p3"/>
            <p:cNvSpPr/>
            <p:nvPr/>
          </p:nvSpPr>
          <p:spPr>
            <a:xfrm>
              <a:off x="2879" y="1563"/>
              <a:ext cx="221" cy="153"/>
            </a:xfrm>
            <a:custGeom>
              <a:avLst/>
              <a:gdLst/>
              <a:ahLst/>
              <a:cxnLst/>
              <a:rect l="l" t="t" r="r" b="b"/>
              <a:pathLst>
                <a:path w="162" h="111" extrusionOk="0">
                  <a:moveTo>
                    <a:pt x="128" y="6"/>
                  </a:moveTo>
                  <a:cubicBezTo>
                    <a:pt x="120" y="3"/>
                    <a:pt x="111" y="3"/>
                    <a:pt x="103" y="1"/>
                  </a:cubicBezTo>
                  <a:cubicBezTo>
                    <a:pt x="97" y="0"/>
                    <a:pt x="93" y="3"/>
                    <a:pt x="88" y="3"/>
                  </a:cubicBezTo>
                  <a:cubicBezTo>
                    <a:pt x="57" y="8"/>
                    <a:pt x="32" y="22"/>
                    <a:pt x="15" y="48"/>
                  </a:cubicBezTo>
                  <a:cubicBezTo>
                    <a:pt x="0" y="70"/>
                    <a:pt x="7" y="94"/>
                    <a:pt x="31" y="105"/>
                  </a:cubicBezTo>
                  <a:cubicBezTo>
                    <a:pt x="41" y="109"/>
                    <a:pt x="52" y="111"/>
                    <a:pt x="62" y="110"/>
                  </a:cubicBezTo>
                  <a:cubicBezTo>
                    <a:pt x="94" y="108"/>
                    <a:pt x="122" y="97"/>
                    <a:pt x="143" y="71"/>
                  </a:cubicBezTo>
                  <a:cubicBezTo>
                    <a:pt x="162" y="48"/>
                    <a:pt x="160" y="18"/>
                    <a:pt x="128" y="6"/>
                  </a:cubicBezTo>
                  <a:close/>
                  <a:moveTo>
                    <a:pt x="141" y="57"/>
                  </a:moveTo>
                  <a:cubicBezTo>
                    <a:pt x="127" y="86"/>
                    <a:pt x="76" y="108"/>
                    <a:pt x="44" y="99"/>
                  </a:cubicBezTo>
                  <a:cubicBezTo>
                    <a:pt x="14" y="91"/>
                    <a:pt x="9" y="67"/>
                    <a:pt x="29" y="43"/>
                  </a:cubicBezTo>
                  <a:cubicBezTo>
                    <a:pt x="48" y="22"/>
                    <a:pt x="73" y="12"/>
                    <a:pt x="102" y="11"/>
                  </a:cubicBezTo>
                  <a:cubicBezTo>
                    <a:pt x="109" y="10"/>
                    <a:pt x="116" y="12"/>
                    <a:pt x="122" y="14"/>
                  </a:cubicBezTo>
                  <a:cubicBezTo>
                    <a:pt x="143" y="19"/>
                    <a:pt x="151" y="38"/>
                    <a:pt x="141" y="57"/>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1" name="Google Shape;371;p3"/>
            <p:cNvSpPr/>
            <p:nvPr/>
          </p:nvSpPr>
          <p:spPr>
            <a:xfrm>
              <a:off x="2743" y="1457"/>
              <a:ext cx="209" cy="139"/>
            </a:xfrm>
            <a:custGeom>
              <a:avLst/>
              <a:gdLst/>
              <a:ahLst/>
              <a:cxnLst/>
              <a:rect l="l" t="t" r="r" b="b"/>
              <a:pathLst>
                <a:path w="153" h="101" extrusionOk="0">
                  <a:moveTo>
                    <a:pt x="136" y="32"/>
                  </a:moveTo>
                  <a:cubicBezTo>
                    <a:pt x="110" y="6"/>
                    <a:pt x="55" y="0"/>
                    <a:pt x="24" y="21"/>
                  </a:cubicBezTo>
                  <a:cubicBezTo>
                    <a:pt x="3" y="35"/>
                    <a:pt x="0" y="61"/>
                    <a:pt x="18" y="78"/>
                  </a:cubicBezTo>
                  <a:cubicBezTo>
                    <a:pt x="36" y="95"/>
                    <a:pt x="58" y="101"/>
                    <a:pt x="85" y="101"/>
                  </a:cubicBezTo>
                  <a:cubicBezTo>
                    <a:pt x="106" y="101"/>
                    <a:pt x="117" y="98"/>
                    <a:pt x="131" y="88"/>
                  </a:cubicBezTo>
                  <a:cubicBezTo>
                    <a:pt x="151" y="74"/>
                    <a:pt x="153" y="50"/>
                    <a:pt x="136" y="32"/>
                  </a:cubicBezTo>
                  <a:close/>
                  <a:moveTo>
                    <a:pt x="116" y="86"/>
                  </a:moveTo>
                  <a:cubicBezTo>
                    <a:pt x="110" y="88"/>
                    <a:pt x="103" y="90"/>
                    <a:pt x="96" y="92"/>
                  </a:cubicBezTo>
                  <a:cubicBezTo>
                    <a:pt x="92" y="93"/>
                    <a:pt x="87" y="92"/>
                    <a:pt x="80" y="93"/>
                  </a:cubicBezTo>
                  <a:cubicBezTo>
                    <a:pt x="61" y="91"/>
                    <a:pt x="41" y="88"/>
                    <a:pt x="25" y="72"/>
                  </a:cubicBezTo>
                  <a:cubicBezTo>
                    <a:pt x="11" y="57"/>
                    <a:pt x="13" y="38"/>
                    <a:pt x="30" y="28"/>
                  </a:cubicBezTo>
                  <a:cubicBezTo>
                    <a:pt x="57" y="11"/>
                    <a:pt x="104" y="15"/>
                    <a:pt x="127" y="36"/>
                  </a:cubicBezTo>
                  <a:cubicBezTo>
                    <a:pt x="145" y="52"/>
                    <a:pt x="140" y="77"/>
                    <a:pt x="116" y="86"/>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2" name="Google Shape;372;p3"/>
            <p:cNvSpPr/>
            <p:nvPr/>
          </p:nvSpPr>
          <p:spPr>
            <a:xfrm>
              <a:off x="2722" y="1633"/>
              <a:ext cx="114" cy="92"/>
            </a:xfrm>
            <a:custGeom>
              <a:avLst/>
              <a:gdLst/>
              <a:ahLst/>
              <a:cxnLst/>
              <a:rect l="l" t="t" r="r" b="b"/>
              <a:pathLst>
                <a:path w="84" h="67" extrusionOk="0">
                  <a:moveTo>
                    <a:pt x="84" y="50"/>
                  </a:moveTo>
                  <a:cubicBezTo>
                    <a:pt x="74" y="67"/>
                    <a:pt x="44" y="59"/>
                    <a:pt x="24" y="44"/>
                  </a:cubicBezTo>
                  <a:cubicBezTo>
                    <a:pt x="5" y="29"/>
                    <a:pt x="0" y="13"/>
                    <a:pt x="9" y="0"/>
                  </a:cubicBezTo>
                  <a:cubicBezTo>
                    <a:pt x="10" y="19"/>
                    <a:pt x="21" y="31"/>
                    <a:pt x="36" y="40"/>
                  </a:cubicBezTo>
                  <a:cubicBezTo>
                    <a:pt x="50" y="50"/>
                    <a:pt x="66" y="54"/>
                    <a:pt x="84" y="5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3" name="Google Shape;373;p3"/>
            <p:cNvSpPr/>
            <p:nvPr/>
          </p:nvSpPr>
          <p:spPr>
            <a:xfrm>
              <a:off x="2939" y="1610"/>
              <a:ext cx="116" cy="67"/>
            </a:xfrm>
            <a:custGeom>
              <a:avLst/>
              <a:gdLst/>
              <a:ahLst/>
              <a:cxnLst/>
              <a:rect l="l" t="t" r="r" b="b"/>
              <a:pathLst>
                <a:path w="85" h="49" extrusionOk="0">
                  <a:moveTo>
                    <a:pt x="77" y="0"/>
                  </a:moveTo>
                  <a:cubicBezTo>
                    <a:pt x="85" y="12"/>
                    <a:pt x="72" y="24"/>
                    <a:pt x="60" y="32"/>
                  </a:cubicBezTo>
                  <a:cubicBezTo>
                    <a:pt x="38" y="46"/>
                    <a:pt x="8" y="49"/>
                    <a:pt x="0" y="33"/>
                  </a:cubicBezTo>
                  <a:cubicBezTo>
                    <a:pt x="33" y="40"/>
                    <a:pt x="60" y="31"/>
                    <a:pt x="7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4" name="Google Shape;374;p3"/>
            <p:cNvSpPr/>
            <p:nvPr/>
          </p:nvSpPr>
          <p:spPr>
            <a:xfrm>
              <a:off x="2797" y="1516"/>
              <a:ext cx="105" cy="40"/>
            </a:xfrm>
            <a:custGeom>
              <a:avLst/>
              <a:gdLst/>
              <a:ahLst/>
              <a:cxnLst/>
              <a:rect l="l" t="t" r="r" b="b"/>
              <a:pathLst>
                <a:path w="77" h="29" extrusionOk="0">
                  <a:moveTo>
                    <a:pt x="0" y="0"/>
                  </a:moveTo>
                  <a:cubicBezTo>
                    <a:pt x="11" y="14"/>
                    <a:pt x="23" y="21"/>
                    <a:pt x="38" y="21"/>
                  </a:cubicBezTo>
                  <a:cubicBezTo>
                    <a:pt x="53" y="21"/>
                    <a:pt x="68" y="22"/>
                    <a:pt x="77" y="7"/>
                  </a:cubicBezTo>
                  <a:cubicBezTo>
                    <a:pt x="77" y="21"/>
                    <a:pt x="65" y="29"/>
                    <a:pt x="46" y="29"/>
                  </a:cubicBezTo>
                  <a:cubicBezTo>
                    <a:pt x="18" y="29"/>
                    <a:pt x="1" y="19"/>
                    <a:pt x="0"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cxnSp>
        <p:nvCxnSpPr>
          <p:cNvPr id="375" name="Google Shape;375;p3"/>
          <p:cNvCxnSpPr/>
          <p:nvPr/>
        </p:nvCxnSpPr>
        <p:spPr>
          <a:xfrm rot="10800000">
            <a:off x="5257800" y="5974389"/>
            <a:ext cx="726197" cy="0"/>
          </a:xfrm>
          <a:prstGeom prst="straightConnector1">
            <a:avLst/>
          </a:prstGeom>
          <a:noFill/>
          <a:ln w="9525" cap="rnd" cmpd="sng">
            <a:solidFill>
              <a:srgbClr val="4B4B4B"/>
            </a:solidFill>
            <a:prstDash val="solid"/>
            <a:round/>
            <a:headEnd type="oval" w="sm" len="sm"/>
            <a:tailEnd type="oval" w="sm" len="sm"/>
          </a:ln>
        </p:spPr>
      </p:cxnSp>
      <p:sp>
        <p:nvSpPr>
          <p:cNvPr id="376" name="Google Shape;376;p3"/>
          <p:cNvSpPr/>
          <p:nvPr/>
        </p:nvSpPr>
        <p:spPr>
          <a:xfrm>
            <a:off x="7065200" y="2554860"/>
            <a:ext cx="432295" cy="377355"/>
          </a:xfrm>
          <a:custGeom>
            <a:avLst/>
            <a:gdLst/>
            <a:ahLst/>
            <a:cxnLst/>
            <a:rect l="l" t="t" r="r" b="b"/>
            <a:pathLst>
              <a:path w="438" h="381" extrusionOk="0">
                <a:moveTo>
                  <a:pt x="436" y="150"/>
                </a:moveTo>
                <a:cubicBezTo>
                  <a:pt x="432" y="109"/>
                  <a:pt x="418" y="73"/>
                  <a:pt x="395" y="39"/>
                </a:cubicBezTo>
                <a:cubicBezTo>
                  <a:pt x="385" y="24"/>
                  <a:pt x="371" y="13"/>
                  <a:pt x="353" y="7"/>
                </a:cubicBezTo>
                <a:cubicBezTo>
                  <a:pt x="333" y="0"/>
                  <a:pt x="324" y="14"/>
                  <a:pt x="325" y="30"/>
                </a:cubicBezTo>
                <a:cubicBezTo>
                  <a:pt x="327" y="52"/>
                  <a:pt x="319" y="69"/>
                  <a:pt x="301" y="81"/>
                </a:cubicBezTo>
                <a:cubicBezTo>
                  <a:pt x="278" y="96"/>
                  <a:pt x="256" y="112"/>
                  <a:pt x="244" y="138"/>
                </a:cubicBezTo>
                <a:cubicBezTo>
                  <a:pt x="242" y="142"/>
                  <a:pt x="239" y="140"/>
                  <a:pt x="236" y="140"/>
                </a:cubicBezTo>
                <a:cubicBezTo>
                  <a:pt x="226" y="137"/>
                  <a:pt x="215" y="136"/>
                  <a:pt x="205" y="140"/>
                </a:cubicBezTo>
                <a:cubicBezTo>
                  <a:pt x="200" y="142"/>
                  <a:pt x="198" y="139"/>
                  <a:pt x="196" y="135"/>
                </a:cubicBezTo>
                <a:cubicBezTo>
                  <a:pt x="184" y="114"/>
                  <a:pt x="167" y="98"/>
                  <a:pt x="147" y="86"/>
                </a:cubicBezTo>
                <a:cubicBezTo>
                  <a:pt x="126" y="73"/>
                  <a:pt x="114" y="55"/>
                  <a:pt x="116" y="29"/>
                </a:cubicBezTo>
                <a:cubicBezTo>
                  <a:pt x="117" y="9"/>
                  <a:pt x="101" y="1"/>
                  <a:pt x="88" y="7"/>
                </a:cubicBezTo>
                <a:cubicBezTo>
                  <a:pt x="84" y="9"/>
                  <a:pt x="80" y="10"/>
                  <a:pt x="76" y="12"/>
                </a:cubicBezTo>
                <a:cubicBezTo>
                  <a:pt x="58" y="21"/>
                  <a:pt x="47" y="37"/>
                  <a:pt x="36" y="54"/>
                </a:cubicBezTo>
                <a:cubicBezTo>
                  <a:pt x="8" y="100"/>
                  <a:pt x="0" y="151"/>
                  <a:pt x="4" y="204"/>
                </a:cubicBezTo>
                <a:cubicBezTo>
                  <a:pt x="7" y="239"/>
                  <a:pt x="17" y="273"/>
                  <a:pt x="29" y="306"/>
                </a:cubicBezTo>
                <a:cubicBezTo>
                  <a:pt x="38" y="328"/>
                  <a:pt x="47" y="350"/>
                  <a:pt x="62" y="368"/>
                </a:cubicBezTo>
                <a:cubicBezTo>
                  <a:pt x="67" y="374"/>
                  <a:pt x="73" y="380"/>
                  <a:pt x="81" y="379"/>
                </a:cubicBezTo>
                <a:cubicBezTo>
                  <a:pt x="89" y="378"/>
                  <a:pt x="91" y="370"/>
                  <a:pt x="93" y="364"/>
                </a:cubicBezTo>
                <a:cubicBezTo>
                  <a:pt x="93" y="362"/>
                  <a:pt x="94" y="360"/>
                  <a:pt x="95" y="358"/>
                </a:cubicBezTo>
                <a:cubicBezTo>
                  <a:pt x="102" y="346"/>
                  <a:pt x="111" y="338"/>
                  <a:pt x="126" y="338"/>
                </a:cubicBezTo>
                <a:cubicBezTo>
                  <a:pt x="135" y="338"/>
                  <a:pt x="143" y="337"/>
                  <a:pt x="151" y="336"/>
                </a:cubicBezTo>
                <a:cubicBezTo>
                  <a:pt x="169" y="333"/>
                  <a:pt x="183" y="325"/>
                  <a:pt x="190" y="306"/>
                </a:cubicBezTo>
                <a:cubicBezTo>
                  <a:pt x="195" y="291"/>
                  <a:pt x="201" y="288"/>
                  <a:pt x="220" y="288"/>
                </a:cubicBezTo>
                <a:cubicBezTo>
                  <a:pt x="240" y="288"/>
                  <a:pt x="246" y="291"/>
                  <a:pt x="251" y="306"/>
                </a:cubicBezTo>
                <a:cubicBezTo>
                  <a:pt x="258" y="326"/>
                  <a:pt x="273" y="334"/>
                  <a:pt x="292" y="337"/>
                </a:cubicBezTo>
                <a:cubicBezTo>
                  <a:pt x="301" y="338"/>
                  <a:pt x="310" y="338"/>
                  <a:pt x="319" y="339"/>
                </a:cubicBezTo>
                <a:cubicBezTo>
                  <a:pt x="338" y="340"/>
                  <a:pt x="345" y="354"/>
                  <a:pt x="350" y="369"/>
                </a:cubicBezTo>
                <a:cubicBezTo>
                  <a:pt x="354" y="379"/>
                  <a:pt x="359" y="381"/>
                  <a:pt x="368" y="377"/>
                </a:cubicBezTo>
                <a:cubicBezTo>
                  <a:pt x="373" y="375"/>
                  <a:pt x="376" y="373"/>
                  <a:pt x="379" y="369"/>
                </a:cubicBezTo>
                <a:cubicBezTo>
                  <a:pt x="390" y="355"/>
                  <a:pt x="398" y="340"/>
                  <a:pt x="405" y="324"/>
                </a:cubicBezTo>
                <a:cubicBezTo>
                  <a:pt x="424" y="278"/>
                  <a:pt x="438" y="230"/>
                  <a:pt x="438" y="184"/>
                </a:cubicBezTo>
                <a:cubicBezTo>
                  <a:pt x="437" y="170"/>
                  <a:pt x="437" y="160"/>
                  <a:pt x="436" y="150"/>
                </a:cubicBezTo>
                <a:close/>
                <a:moveTo>
                  <a:pt x="427" y="203"/>
                </a:moveTo>
                <a:cubicBezTo>
                  <a:pt x="424" y="243"/>
                  <a:pt x="412" y="281"/>
                  <a:pt x="396" y="318"/>
                </a:cubicBezTo>
                <a:cubicBezTo>
                  <a:pt x="390" y="332"/>
                  <a:pt x="384" y="346"/>
                  <a:pt x="375" y="358"/>
                </a:cubicBezTo>
                <a:cubicBezTo>
                  <a:pt x="365" y="370"/>
                  <a:pt x="361" y="370"/>
                  <a:pt x="356" y="357"/>
                </a:cubicBezTo>
                <a:cubicBezTo>
                  <a:pt x="347" y="336"/>
                  <a:pt x="332" y="329"/>
                  <a:pt x="311" y="328"/>
                </a:cubicBezTo>
                <a:cubicBezTo>
                  <a:pt x="301" y="328"/>
                  <a:pt x="291" y="328"/>
                  <a:pt x="281" y="324"/>
                </a:cubicBezTo>
                <a:cubicBezTo>
                  <a:pt x="272" y="321"/>
                  <a:pt x="266" y="316"/>
                  <a:pt x="263" y="307"/>
                </a:cubicBezTo>
                <a:cubicBezTo>
                  <a:pt x="253" y="278"/>
                  <a:pt x="231" y="275"/>
                  <a:pt x="206" y="279"/>
                </a:cubicBezTo>
                <a:cubicBezTo>
                  <a:pt x="194" y="281"/>
                  <a:pt x="185" y="288"/>
                  <a:pt x="181" y="300"/>
                </a:cubicBezTo>
                <a:cubicBezTo>
                  <a:pt x="175" y="322"/>
                  <a:pt x="158" y="327"/>
                  <a:pt x="138" y="328"/>
                </a:cubicBezTo>
                <a:cubicBezTo>
                  <a:pt x="132" y="329"/>
                  <a:pt x="126" y="328"/>
                  <a:pt x="121" y="329"/>
                </a:cubicBezTo>
                <a:cubicBezTo>
                  <a:pt x="102" y="332"/>
                  <a:pt x="90" y="342"/>
                  <a:pt x="84" y="360"/>
                </a:cubicBezTo>
                <a:cubicBezTo>
                  <a:pt x="80" y="369"/>
                  <a:pt x="78" y="369"/>
                  <a:pt x="70" y="362"/>
                </a:cubicBezTo>
                <a:cubicBezTo>
                  <a:pt x="60" y="353"/>
                  <a:pt x="54" y="340"/>
                  <a:pt x="49" y="327"/>
                </a:cubicBezTo>
                <a:cubicBezTo>
                  <a:pt x="31" y="288"/>
                  <a:pt x="18" y="248"/>
                  <a:pt x="14" y="206"/>
                </a:cubicBezTo>
                <a:cubicBezTo>
                  <a:pt x="10" y="165"/>
                  <a:pt x="14" y="125"/>
                  <a:pt x="30" y="87"/>
                </a:cubicBezTo>
                <a:cubicBezTo>
                  <a:pt x="39" y="66"/>
                  <a:pt x="50" y="47"/>
                  <a:pt x="66" y="31"/>
                </a:cubicBezTo>
                <a:cubicBezTo>
                  <a:pt x="73" y="24"/>
                  <a:pt x="82" y="18"/>
                  <a:pt x="92" y="15"/>
                </a:cubicBezTo>
                <a:cubicBezTo>
                  <a:pt x="100" y="13"/>
                  <a:pt x="105" y="17"/>
                  <a:pt x="106" y="25"/>
                </a:cubicBezTo>
                <a:cubicBezTo>
                  <a:pt x="107" y="28"/>
                  <a:pt x="107" y="31"/>
                  <a:pt x="107" y="34"/>
                </a:cubicBezTo>
                <a:cubicBezTo>
                  <a:pt x="105" y="61"/>
                  <a:pt x="118" y="80"/>
                  <a:pt x="140" y="93"/>
                </a:cubicBezTo>
                <a:cubicBezTo>
                  <a:pt x="166" y="108"/>
                  <a:pt x="185" y="129"/>
                  <a:pt x="195" y="159"/>
                </a:cubicBezTo>
                <a:cubicBezTo>
                  <a:pt x="211" y="143"/>
                  <a:pt x="233" y="143"/>
                  <a:pt x="246" y="159"/>
                </a:cubicBezTo>
                <a:cubicBezTo>
                  <a:pt x="252" y="138"/>
                  <a:pt x="264" y="122"/>
                  <a:pt x="279" y="108"/>
                </a:cubicBezTo>
                <a:cubicBezTo>
                  <a:pt x="288" y="100"/>
                  <a:pt x="300" y="95"/>
                  <a:pt x="309" y="87"/>
                </a:cubicBezTo>
                <a:cubicBezTo>
                  <a:pt x="325" y="74"/>
                  <a:pt x="335" y="59"/>
                  <a:pt x="334" y="38"/>
                </a:cubicBezTo>
                <a:cubicBezTo>
                  <a:pt x="334" y="30"/>
                  <a:pt x="332" y="21"/>
                  <a:pt x="340" y="16"/>
                </a:cubicBezTo>
                <a:cubicBezTo>
                  <a:pt x="348" y="12"/>
                  <a:pt x="356" y="18"/>
                  <a:pt x="363" y="22"/>
                </a:cubicBezTo>
                <a:cubicBezTo>
                  <a:pt x="385" y="35"/>
                  <a:pt x="396" y="56"/>
                  <a:pt x="406" y="77"/>
                </a:cubicBezTo>
                <a:cubicBezTo>
                  <a:pt x="426" y="117"/>
                  <a:pt x="431" y="159"/>
                  <a:pt x="427" y="203"/>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7" name="Google Shape;377;p3"/>
          <p:cNvSpPr/>
          <p:nvPr/>
        </p:nvSpPr>
        <p:spPr>
          <a:xfrm>
            <a:off x="121619" y="109701"/>
            <a:ext cx="224639" cy="244823"/>
          </a:xfrm>
          <a:custGeom>
            <a:avLst/>
            <a:gdLst/>
            <a:ahLst/>
            <a:cxnLst/>
            <a:rect l="l" t="t" r="r" b="b"/>
            <a:pathLst>
              <a:path w="143" h="155" extrusionOk="0">
                <a:moveTo>
                  <a:pt x="67" y="3"/>
                </a:moveTo>
                <a:cubicBezTo>
                  <a:pt x="5" y="65"/>
                  <a:pt x="5" y="65"/>
                  <a:pt x="5" y="65"/>
                </a:cubicBezTo>
                <a:cubicBezTo>
                  <a:pt x="0" y="69"/>
                  <a:pt x="4" y="77"/>
                  <a:pt x="10" y="77"/>
                </a:cubicBezTo>
                <a:cubicBezTo>
                  <a:pt x="10" y="77"/>
                  <a:pt x="10" y="77"/>
                  <a:pt x="10" y="77"/>
                </a:cubicBezTo>
                <a:cubicBezTo>
                  <a:pt x="14" y="77"/>
                  <a:pt x="17" y="80"/>
                  <a:pt x="17" y="83"/>
                </a:cubicBezTo>
                <a:cubicBezTo>
                  <a:pt x="17" y="149"/>
                  <a:pt x="17" y="149"/>
                  <a:pt x="17" y="149"/>
                </a:cubicBezTo>
                <a:cubicBezTo>
                  <a:pt x="17" y="152"/>
                  <a:pt x="20" y="155"/>
                  <a:pt x="24" y="155"/>
                </a:cubicBezTo>
                <a:cubicBezTo>
                  <a:pt x="41" y="155"/>
                  <a:pt x="41" y="155"/>
                  <a:pt x="41" y="155"/>
                </a:cubicBezTo>
                <a:cubicBezTo>
                  <a:pt x="45" y="155"/>
                  <a:pt x="48" y="152"/>
                  <a:pt x="48" y="149"/>
                </a:cubicBezTo>
                <a:cubicBezTo>
                  <a:pt x="48" y="120"/>
                  <a:pt x="48" y="120"/>
                  <a:pt x="48" y="120"/>
                </a:cubicBezTo>
                <a:cubicBezTo>
                  <a:pt x="48" y="116"/>
                  <a:pt x="51" y="113"/>
                  <a:pt x="55" y="113"/>
                </a:cubicBezTo>
                <a:cubicBezTo>
                  <a:pt x="83" y="113"/>
                  <a:pt x="83" y="113"/>
                  <a:pt x="83" y="113"/>
                </a:cubicBezTo>
                <a:cubicBezTo>
                  <a:pt x="87" y="113"/>
                  <a:pt x="90" y="116"/>
                  <a:pt x="90" y="120"/>
                </a:cubicBezTo>
                <a:cubicBezTo>
                  <a:pt x="90" y="149"/>
                  <a:pt x="90" y="149"/>
                  <a:pt x="90" y="149"/>
                </a:cubicBezTo>
                <a:cubicBezTo>
                  <a:pt x="90" y="152"/>
                  <a:pt x="93" y="155"/>
                  <a:pt x="97" y="155"/>
                </a:cubicBezTo>
                <a:cubicBezTo>
                  <a:pt x="115" y="155"/>
                  <a:pt x="115" y="155"/>
                  <a:pt x="115" y="155"/>
                </a:cubicBezTo>
                <a:cubicBezTo>
                  <a:pt x="119" y="155"/>
                  <a:pt x="122" y="152"/>
                  <a:pt x="122" y="149"/>
                </a:cubicBezTo>
                <a:cubicBezTo>
                  <a:pt x="122" y="83"/>
                  <a:pt x="122" y="83"/>
                  <a:pt x="122" y="83"/>
                </a:cubicBezTo>
                <a:cubicBezTo>
                  <a:pt x="122" y="80"/>
                  <a:pt x="125" y="77"/>
                  <a:pt x="129" y="77"/>
                </a:cubicBezTo>
                <a:cubicBezTo>
                  <a:pt x="134" y="77"/>
                  <a:pt x="134" y="77"/>
                  <a:pt x="134" y="77"/>
                </a:cubicBezTo>
                <a:cubicBezTo>
                  <a:pt x="140" y="77"/>
                  <a:pt x="143" y="69"/>
                  <a:pt x="139" y="65"/>
                </a:cubicBezTo>
                <a:cubicBezTo>
                  <a:pt x="77" y="3"/>
                  <a:pt x="77" y="3"/>
                  <a:pt x="77" y="3"/>
                </a:cubicBezTo>
                <a:cubicBezTo>
                  <a:pt x="74" y="0"/>
                  <a:pt x="70" y="0"/>
                  <a:pt x="67" y="3"/>
                </a:cubicBezTo>
                <a:close/>
              </a:path>
            </a:pathLst>
          </a:custGeom>
          <a:solidFill>
            <a:schemeClr val="lt1"/>
          </a:solidFill>
          <a:ln>
            <a:noFill/>
          </a:ln>
        </p:spPr>
        <p:txBody>
          <a:bodyPr spcFirstLastPara="1" wrap="square" lIns="162550" tIns="81275" rIns="162550" bIns="8127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8" name="Google Shape;378;p3"/>
          <p:cNvSpPr/>
          <p:nvPr/>
        </p:nvSpPr>
        <p:spPr>
          <a:xfrm>
            <a:off x="-326843" y="4840200"/>
            <a:ext cx="1346100" cy="3387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Myositisa</a:t>
            </a:r>
            <a:endParaRPr sz="1400" b="1">
              <a:solidFill>
                <a:srgbClr val="FFFFFF"/>
              </a:solidFill>
              <a:latin typeface="Arial"/>
              <a:ea typeface="Arial"/>
              <a:cs typeface="Arial"/>
              <a:sym typeface="Arial"/>
            </a:endParaRPr>
          </a:p>
        </p:txBody>
      </p:sp>
      <p:sp>
        <p:nvSpPr>
          <p:cNvPr id="37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28" name="Rectangle 127"/>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podmíněné reakce spojené s infuzí: </a:t>
            </a:r>
            <a:br>
              <a:rPr lang="en-US"/>
            </a:br>
            <a:r>
              <a:rPr lang="en-US"/>
              <a:t>Klasifikace</a:t>
            </a:r>
            <a:endParaRPr/>
          </a:p>
        </p:txBody>
      </p:sp>
      <p:sp>
        <p:nvSpPr>
          <p:cNvPr id="385" name="Google Shape;385;p4"/>
          <p:cNvSpPr txBox="1">
            <a:spLocks noGrp="1"/>
          </p:cNvSpPr>
          <p:nvPr>
            <p:ph type="body" idx="1"/>
          </p:nvPr>
        </p:nvSpPr>
        <p:spPr>
          <a:xfrm>
            <a:off x="231614" y="645332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smtClean="0"/>
              <a:t/>
            </a:r>
            <a:br>
              <a:rPr lang="en-US" dirty="0" smtClean="0"/>
            </a:br>
            <a:r>
              <a:rPr lang="en-US" dirty="0" smtClean="0"/>
              <a:t>1. CTCAE v5.0</a:t>
            </a:r>
            <a:endParaRPr dirty="0"/>
          </a:p>
        </p:txBody>
      </p:sp>
      <p:cxnSp>
        <p:nvCxnSpPr>
          <p:cNvPr id="386" name="Google Shape;386;p4"/>
          <p:cNvCxnSpPr>
            <a:stCxn id="387" idx="2"/>
            <a:endCxn id="388"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387" name="Google Shape;387;p4"/>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cs-CZ" sz="1900" b="1" dirty="0">
                <a:solidFill>
                  <a:srgbClr val="FFFFFF"/>
                </a:solidFill>
              </a:rPr>
              <a:t>S</a:t>
            </a:r>
            <a:r>
              <a:rPr lang="en-US" sz="1900" b="1" dirty="0" err="1" smtClean="0">
                <a:solidFill>
                  <a:srgbClr val="FFFFFF"/>
                </a:solidFill>
              </a:rPr>
              <a:t>tupeň</a:t>
            </a:r>
            <a:r>
              <a:rPr lang="en-US" sz="1900" b="1" dirty="0" smtClean="0">
                <a:solidFill>
                  <a:srgbClr val="FFFFFF"/>
                </a:solidFill>
                <a:latin typeface="Arial"/>
                <a:ea typeface="Arial"/>
                <a:cs typeface="Arial"/>
                <a:sym typeface="Arial"/>
              </a:rPr>
              <a:t> </a:t>
            </a:r>
            <a:r>
              <a:rPr lang="en-US" sz="1900" b="1" dirty="0">
                <a:solidFill>
                  <a:srgbClr val="FFFFFF"/>
                </a:solidFill>
                <a:latin typeface="Arial"/>
                <a:ea typeface="Arial"/>
                <a:cs typeface="Arial"/>
                <a:sym typeface="Arial"/>
              </a:rPr>
              <a:t>2</a:t>
            </a:r>
            <a:endParaRPr dirty="0"/>
          </a:p>
        </p:txBody>
      </p:sp>
      <p:sp>
        <p:nvSpPr>
          <p:cNvPr id="388" name="Google Shape;388;p4"/>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Přerušení</a:t>
            </a:r>
            <a:r>
              <a:rPr lang="en-US" sz="1800" dirty="0">
                <a:solidFill>
                  <a:srgbClr val="FFFFFF"/>
                </a:solidFill>
              </a:rPr>
              <a:t> </a:t>
            </a:r>
            <a:r>
              <a:rPr lang="en-US" sz="1800" dirty="0" err="1">
                <a:solidFill>
                  <a:srgbClr val="FFFFFF"/>
                </a:solidFill>
              </a:rPr>
              <a:t>terapie</a:t>
            </a:r>
            <a:r>
              <a:rPr lang="en-US" sz="1800" dirty="0">
                <a:solidFill>
                  <a:srgbClr val="FFFFFF"/>
                </a:solidFill>
              </a:rPr>
              <a:t> </a:t>
            </a:r>
            <a:r>
              <a:rPr lang="en-US" sz="1800" dirty="0" err="1">
                <a:solidFill>
                  <a:srgbClr val="FFFFFF"/>
                </a:solidFill>
              </a:rPr>
              <a:t>nebo</a:t>
            </a:r>
            <a:r>
              <a:rPr lang="en-US" sz="1800" dirty="0">
                <a:solidFill>
                  <a:srgbClr val="FFFFFF"/>
                </a:solidFill>
              </a:rPr>
              <a:t> </a:t>
            </a:r>
            <a:r>
              <a:rPr lang="en-US" sz="1800" dirty="0" err="1">
                <a:solidFill>
                  <a:srgbClr val="FFFFFF"/>
                </a:solidFill>
              </a:rPr>
              <a:t>infuze</a:t>
            </a:r>
            <a:r>
              <a:rPr lang="en-US" sz="1800" dirty="0">
                <a:solidFill>
                  <a:srgbClr val="FFFFFF"/>
                </a:solidFill>
              </a:rPr>
              <a:t> je </a:t>
            </a:r>
            <a:r>
              <a:rPr lang="en-US" sz="1800" dirty="0" err="1">
                <a:solidFill>
                  <a:srgbClr val="FFFFFF"/>
                </a:solidFill>
              </a:rPr>
              <a:t>indikováno</a:t>
            </a:r>
            <a:r>
              <a:rPr lang="en-US" sz="1800" dirty="0">
                <a:solidFill>
                  <a:srgbClr val="FFFFFF"/>
                </a:solidFill>
              </a:rPr>
              <a:t>, </a:t>
            </a:r>
            <a:r>
              <a:rPr lang="en-US" sz="1800" dirty="0" err="1">
                <a:solidFill>
                  <a:srgbClr val="FFFFFF"/>
                </a:solidFill>
              </a:rPr>
              <a:t>odpověď</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systematickou</a:t>
            </a:r>
            <a:r>
              <a:rPr lang="en-US" sz="1800" dirty="0">
                <a:solidFill>
                  <a:srgbClr val="FFFFFF"/>
                </a:solidFill>
              </a:rPr>
              <a:t> </a:t>
            </a:r>
            <a:r>
              <a:rPr lang="en-US" sz="1800" dirty="0" err="1">
                <a:solidFill>
                  <a:srgbClr val="FFFFFF"/>
                </a:solidFill>
              </a:rPr>
              <a:t>léčbu</a:t>
            </a:r>
            <a:r>
              <a:rPr lang="en-US" sz="1800" dirty="0">
                <a:solidFill>
                  <a:srgbClr val="FFFFFF"/>
                </a:solidFill>
              </a:rPr>
              <a:t> je </a:t>
            </a:r>
            <a:r>
              <a:rPr lang="en-US" sz="1800" dirty="0" err="1">
                <a:solidFill>
                  <a:srgbClr val="FFFFFF"/>
                </a:solidFill>
              </a:rPr>
              <a:t>okamžitá</a:t>
            </a:r>
            <a:r>
              <a:rPr lang="en-US" sz="1800" dirty="0">
                <a:solidFill>
                  <a:srgbClr val="FFFFFF"/>
                </a:solidFill>
              </a:rPr>
              <a:t> (</a:t>
            </a:r>
            <a:r>
              <a:rPr lang="en-US" sz="1800" dirty="0" err="1">
                <a:solidFill>
                  <a:srgbClr val="FFFFFF"/>
                </a:solidFill>
              </a:rPr>
              <a:t>antihistaminika</a:t>
            </a:r>
            <a:r>
              <a:rPr lang="en-US" sz="1800" dirty="0">
                <a:solidFill>
                  <a:srgbClr val="FFFFFF"/>
                </a:solidFill>
              </a:rPr>
              <a:t>, </a:t>
            </a:r>
            <a:r>
              <a:rPr lang="en-US" sz="1800" dirty="0" err="1">
                <a:solidFill>
                  <a:srgbClr val="FFFFFF"/>
                </a:solidFill>
              </a:rPr>
              <a:t>kortikosteroidy</a:t>
            </a:r>
            <a:r>
              <a:rPr lang="en-US" sz="1800" dirty="0">
                <a:solidFill>
                  <a:srgbClr val="FFFFFF"/>
                </a:solidFill>
              </a:rPr>
              <a:t>, NSAIDs, </a:t>
            </a:r>
            <a:r>
              <a:rPr lang="en-US" sz="1800" dirty="0" err="1">
                <a:solidFill>
                  <a:srgbClr val="FFFFFF"/>
                </a:solidFill>
              </a:rPr>
              <a:t>narkotika</a:t>
            </a:r>
            <a:r>
              <a:rPr lang="en-US" sz="1800" dirty="0">
                <a:solidFill>
                  <a:srgbClr val="FFFFFF"/>
                </a:solidFill>
              </a:rPr>
              <a:t>, IV </a:t>
            </a:r>
            <a:r>
              <a:rPr lang="en-US" sz="1800" dirty="0" err="1">
                <a:solidFill>
                  <a:srgbClr val="FFFFFF"/>
                </a:solidFill>
              </a:rPr>
              <a:t>rehydratace</a:t>
            </a:r>
            <a:r>
              <a:rPr lang="en-US" sz="1800" dirty="0">
                <a:solidFill>
                  <a:srgbClr val="FFFFFF"/>
                </a:solidFill>
              </a:rPr>
              <a:t>)</a:t>
            </a:r>
            <a:r>
              <a:rPr lang="en-US" sz="1800" dirty="0">
                <a:solidFill>
                  <a:srgbClr val="FFFFFF"/>
                </a:solidFill>
                <a:sym typeface="Arial"/>
              </a:rPr>
              <a:t>; </a:t>
            </a:r>
            <a:r>
              <a:rPr lang="en-US" sz="1800" dirty="0" err="1">
                <a:solidFill>
                  <a:srgbClr val="FFFFFF"/>
                </a:solidFill>
                <a:sym typeface="Arial"/>
              </a:rPr>
              <a:t>profylaktická</a:t>
            </a:r>
            <a:r>
              <a:rPr lang="en-US" sz="1800" dirty="0">
                <a:solidFill>
                  <a:srgbClr val="FFFFFF"/>
                </a:solidFill>
                <a:sym typeface="Arial"/>
              </a:rPr>
              <a:t> </a:t>
            </a:r>
            <a:r>
              <a:rPr lang="en-US" sz="1800" dirty="0" err="1">
                <a:solidFill>
                  <a:srgbClr val="FFFFFF"/>
                </a:solidFill>
                <a:sym typeface="Arial"/>
              </a:rPr>
              <a:t>medika</a:t>
            </a:r>
            <a:r>
              <a:rPr lang="en-US" sz="1800" dirty="0" err="1">
                <a:solidFill>
                  <a:srgbClr val="FFFFFF"/>
                </a:solidFill>
              </a:rPr>
              <a:t>ce</a:t>
            </a:r>
            <a:r>
              <a:rPr lang="en-US" sz="1800" dirty="0">
                <a:solidFill>
                  <a:srgbClr val="FFFFFF"/>
                </a:solidFill>
              </a:rPr>
              <a:t> </a:t>
            </a:r>
            <a:r>
              <a:rPr lang="en-US" sz="1800" dirty="0" err="1">
                <a:solidFill>
                  <a:srgbClr val="FFFFFF"/>
                </a:solidFill>
              </a:rPr>
              <a:t>indikována</a:t>
            </a:r>
            <a:r>
              <a:rPr lang="en-US" sz="1800" dirty="0">
                <a:solidFill>
                  <a:srgbClr val="FFFFFF"/>
                </a:solidFill>
              </a:rPr>
              <a:t> </a:t>
            </a:r>
            <a:r>
              <a:rPr lang="en-US" sz="1800" dirty="0">
                <a:solidFill>
                  <a:srgbClr val="FFFFFF"/>
                </a:solidFill>
                <a:sym typeface="Arial"/>
              </a:rPr>
              <a:t>≤ 24 </a:t>
            </a:r>
            <a:r>
              <a:rPr lang="en-US" sz="1800" dirty="0" err="1">
                <a:solidFill>
                  <a:srgbClr val="FFFFFF"/>
                </a:solidFill>
                <a:sym typeface="Arial"/>
              </a:rPr>
              <a:t>h</a:t>
            </a:r>
            <a:r>
              <a:rPr lang="en-US" sz="1800" dirty="0" err="1">
                <a:solidFill>
                  <a:srgbClr val="FFFFFF"/>
                </a:solidFill>
              </a:rPr>
              <a:t>odin</a:t>
            </a:r>
            <a:endParaRPr sz="1800" dirty="0">
              <a:solidFill>
                <a:srgbClr val="FFFFFF"/>
              </a:solidFill>
              <a:sym typeface="Arial"/>
            </a:endParaRPr>
          </a:p>
        </p:txBody>
      </p:sp>
      <p:cxnSp>
        <p:nvCxnSpPr>
          <p:cNvPr id="389" name="Google Shape;389;p4"/>
          <p:cNvCxnSpPr>
            <a:stCxn id="390" idx="2"/>
            <a:endCxn id="391"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390" name="Google Shape;390;p4"/>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3</a:t>
            </a:r>
            <a:endParaRPr/>
          </a:p>
        </p:txBody>
      </p:sp>
      <p:sp>
        <p:nvSpPr>
          <p:cNvPr id="391" name="Google Shape;391;p4"/>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Trvající</a:t>
            </a:r>
            <a:r>
              <a:rPr lang="en-US" sz="1800" dirty="0">
                <a:solidFill>
                  <a:srgbClr val="FFFFFF"/>
                </a:solidFill>
              </a:rPr>
              <a:t> (</a:t>
            </a:r>
            <a:r>
              <a:rPr lang="en-US" sz="1800" dirty="0" err="1" smtClean="0">
                <a:solidFill>
                  <a:srgbClr val="FFFFFF"/>
                </a:solidFill>
              </a:rPr>
              <a:t>např</a:t>
            </a:r>
            <a:r>
              <a:rPr lang="cs-CZ" sz="1800" dirty="0" smtClean="0">
                <a:solidFill>
                  <a:srgbClr val="FFFFFF"/>
                </a:solidFill>
              </a:rPr>
              <a:t>.</a:t>
            </a:r>
            <a:r>
              <a:rPr lang="en-US" sz="1800" dirty="0" smtClean="0">
                <a:solidFill>
                  <a:srgbClr val="FFFFFF"/>
                </a:solidFill>
              </a:rPr>
              <a:t> </a:t>
            </a:r>
            <a:r>
              <a:rPr lang="en-US" sz="1800" dirty="0" err="1">
                <a:solidFill>
                  <a:srgbClr val="FFFFFF"/>
                </a:solidFill>
              </a:rPr>
              <a:t>nereagující</a:t>
            </a:r>
            <a:r>
              <a:rPr lang="en-US" sz="1800" dirty="0">
                <a:solidFill>
                  <a:srgbClr val="FFFFFF"/>
                </a:solidFill>
              </a:rPr>
              <a:t> </a:t>
            </a:r>
            <a:r>
              <a:rPr lang="en-US" sz="1800" dirty="0" err="1">
                <a:solidFill>
                  <a:srgbClr val="FFFFFF"/>
                </a:solidFill>
              </a:rPr>
              <a:t>okamžitě</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systémovou</a:t>
            </a:r>
            <a:r>
              <a:rPr lang="en-US" sz="1800" dirty="0">
                <a:solidFill>
                  <a:srgbClr val="FFFFFF"/>
                </a:solidFill>
              </a:rPr>
              <a:t> </a:t>
            </a:r>
            <a:r>
              <a:rPr lang="en-US" sz="1800" dirty="0" err="1">
                <a:solidFill>
                  <a:srgbClr val="FFFFFF"/>
                </a:solidFill>
              </a:rPr>
              <a:t>medikaci</a:t>
            </a:r>
            <a:r>
              <a:rPr lang="en-US" sz="1800" dirty="0">
                <a:solidFill>
                  <a:srgbClr val="FFFFFF"/>
                </a:solidFill>
              </a:rPr>
              <a:t> a/</a:t>
            </a:r>
            <a:r>
              <a:rPr lang="en-US" sz="1800" dirty="0" err="1">
                <a:solidFill>
                  <a:srgbClr val="FFFFFF"/>
                </a:solidFill>
              </a:rPr>
              <a:t>nebo</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případné</a:t>
            </a:r>
            <a:r>
              <a:rPr lang="en-US" sz="1800" dirty="0">
                <a:solidFill>
                  <a:srgbClr val="FFFFFF"/>
                </a:solidFill>
              </a:rPr>
              <a:t> </a:t>
            </a:r>
            <a:r>
              <a:rPr lang="en-US" sz="1800" dirty="0" err="1">
                <a:solidFill>
                  <a:srgbClr val="FFFFFF"/>
                </a:solidFill>
              </a:rPr>
              <a:t>přerušení</a:t>
            </a:r>
            <a:r>
              <a:rPr lang="en-US" sz="1800" dirty="0">
                <a:solidFill>
                  <a:srgbClr val="FFFFFF"/>
                </a:solidFill>
              </a:rPr>
              <a:t> </a:t>
            </a:r>
            <a:r>
              <a:rPr lang="en-US" sz="1800" dirty="0" err="1">
                <a:solidFill>
                  <a:srgbClr val="FFFFFF"/>
                </a:solidFill>
              </a:rPr>
              <a:t>infuze</a:t>
            </a:r>
            <a:r>
              <a:rPr lang="en-US" sz="1800" dirty="0">
                <a:solidFill>
                  <a:srgbClr val="FFFFFF"/>
                </a:solidFill>
              </a:rPr>
              <a:t>); </a:t>
            </a:r>
            <a:r>
              <a:rPr lang="en-US" sz="1800" dirty="0" err="1">
                <a:solidFill>
                  <a:srgbClr val="FFFFFF"/>
                </a:solidFill>
              </a:rPr>
              <a:t>opětovné</a:t>
            </a:r>
            <a:r>
              <a:rPr lang="en-US" sz="1800" dirty="0">
                <a:solidFill>
                  <a:srgbClr val="FFFFFF"/>
                </a:solidFill>
              </a:rPr>
              <a:t> </a:t>
            </a:r>
            <a:r>
              <a:rPr lang="en-US" sz="1800" dirty="0" err="1">
                <a:solidFill>
                  <a:srgbClr val="FFFFFF"/>
                </a:solidFill>
              </a:rPr>
              <a:t>objevení</a:t>
            </a:r>
            <a:r>
              <a:rPr lang="en-US" sz="1800" dirty="0">
                <a:solidFill>
                  <a:srgbClr val="FFFFFF"/>
                </a:solidFill>
              </a:rPr>
              <a:t> se </a:t>
            </a:r>
            <a:r>
              <a:rPr lang="en-US" sz="1800" dirty="0" err="1">
                <a:solidFill>
                  <a:srgbClr val="FFFFFF"/>
                </a:solidFill>
              </a:rPr>
              <a:t>symptomů</a:t>
            </a:r>
            <a:r>
              <a:rPr lang="en-US" sz="1800" dirty="0">
                <a:solidFill>
                  <a:srgbClr val="FFFFFF"/>
                </a:solidFill>
              </a:rPr>
              <a:t> </a:t>
            </a:r>
            <a:r>
              <a:rPr lang="en-US" sz="1800" dirty="0" err="1">
                <a:solidFill>
                  <a:srgbClr val="FFFFFF"/>
                </a:solidFill>
              </a:rPr>
              <a:t>po</a:t>
            </a:r>
            <a:r>
              <a:rPr lang="en-US" sz="1800" dirty="0">
                <a:solidFill>
                  <a:srgbClr val="FFFFFF"/>
                </a:solidFill>
              </a:rPr>
              <a:t> </a:t>
            </a:r>
            <a:r>
              <a:rPr lang="en-US" sz="1800" dirty="0" err="1">
                <a:solidFill>
                  <a:srgbClr val="FFFFFF"/>
                </a:solidFill>
              </a:rPr>
              <a:t>úvodním</a:t>
            </a:r>
            <a:r>
              <a:rPr lang="en-US" sz="1800" dirty="0">
                <a:solidFill>
                  <a:srgbClr val="FFFFFF"/>
                </a:solidFill>
              </a:rPr>
              <a:t> </a:t>
            </a:r>
            <a:r>
              <a:rPr lang="en-US" sz="1800" dirty="0" err="1">
                <a:solidFill>
                  <a:srgbClr val="FFFFFF"/>
                </a:solidFill>
              </a:rPr>
              <a:t>zlepšení</a:t>
            </a:r>
            <a:r>
              <a:rPr lang="en-US" sz="1800" dirty="0">
                <a:solidFill>
                  <a:srgbClr val="FFFFFF"/>
                </a:solidFill>
                <a:sym typeface="Arial"/>
              </a:rPr>
              <a:t>; </a:t>
            </a:r>
            <a:r>
              <a:rPr lang="en-US" sz="1800" dirty="0" err="1">
                <a:solidFill>
                  <a:srgbClr val="FFFFFF"/>
                </a:solidFill>
                <a:sym typeface="Arial"/>
              </a:rPr>
              <a:t>in</a:t>
            </a:r>
            <a:r>
              <a:rPr lang="en-US" sz="1800" dirty="0" err="1">
                <a:solidFill>
                  <a:srgbClr val="FFFFFF"/>
                </a:solidFill>
              </a:rPr>
              <a:t>dikace</a:t>
            </a:r>
            <a:r>
              <a:rPr lang="en-US" sz="1800" dirty="0">
                <a:solidFill>
                  <a:srgbClr val="FFFFFF"/>
                </a:solidFill>
              </a:rPr>
              <a:t> </a:t>
            </a:r>
            <a:r>
              <a:rPr lang="en-US" sz="1800" dirty="0" err="1">
                <a:solidFill>
                  <a:srgbClr val="FFFFFF"/>
                </a:solidFill>
              </a:rPr>
              <a:t>hospitalizace</a:t>
            </a:r>
            <a:r>
              <a:rPr lang="en-US" sz="1800" dirty="0">
                <a:solidFill>
                  <a:srgbClr val="FFFFFF"/>
                </a:solidFill>
              </a:rPr>
              <a:t> </a:t>
            </a:r>
            <a:r>
              <a:rPr lang="en-US" sz="1800" dirty="0">
                <a:solidFill>
                  <a:srgbClr val="FFFFFF"/>
                </a:solidFill>
                <a:sym typeface="Arial"/>
              </a:rPr>
              <a:t> </a:t>
            </a:r>
            <a:r>
              <a:rPr lang="en-US" sz="1800" dirty="0">
                <a:solidFill>
                  <a:srgbClr val="FFFFFF"/>
                </a:solidFill>
              </a:rPr>
              <a:t>a </a:t>
            </a:r>
            <a:r>
              <a:rPr lang="en-US" sz="1800" dirty="0" err="1">
                <a:solidFill>
                  <a:srgbClr val="FFFFFF"/>
                </a:solidFill>
              </a:rPr>
              <a:t>klinického</a:t>
            </a:r>
            <a:r>
              <a:rPr lang="en-US" sz="1800" dirty="0">
                <a:solidFill>
                  <a:srgbClr val="FFFFFF"/>
                </a:solidFill>
              </a:rPr>
              <a:t> </a:t>
            </a:r>
            <a:r>
              <a:rPr lang="en-US" sz="1800" dirty="0" err="1">
                <a:solidFill>
                  <a:srgbClr val="FFFFFF"/>
                </a:solidFill>
              </a:rPr>
              <a:t>sledování</a:t>
            </a:r>
            <a:endParaRPr sz="1800" dirty="0">
              <a:solidFill>
                <a:srgbClr val="FFFFFF"/>
              </a:solidFill>
              <a:sym typeface="Arial"/>
            </a:endParaRPr>
          </a:p>
        </p:txBody>
      </p:sp>
      <p:cxnSp>
        <p:nvCxnSpPr>
          <p:cNvPr id="392" name="Google Shape;392;p4"/>
          <p:cNvCxnSpPr>
            <a:stCxn id="393" idx="2"/>
            <a:endCxn id="394"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393" name="Google Shape;393;p4"/>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4</a:t>
            </a:r>
            <a:endParaRPr/>
          </a:p>
        </p:txBody>
      </p:sp>
      <p:sp>
        <p:nvSpPr>
          <p:cNvPr id="394" name="Google Shape;394;p4"/>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Život</a:t>
            </a:r>
            <a:r>
              <a:rPr lang="en-US" sz="1900" dirty="0">
                <a:solidFill>
                  <a:srgbClr val="FFFFFF"/>
                </a:solidFill>
              </a:rPr>
              <a:t> </a:t>
            </a:r>
            <a:r>
              <a:rPr lang="en-US" sz="1900" dirty="0" err="1">
                <a:solidFill>
                  <a:srgbClr val="FFFFFF"/>
                </a:solidFill>
              </a:rPr>
              <a:t>ohrožující</a:t>
            </a:r>
            <a:r>
              <a:rPr lang="en-US" sz="1900" dirty="0">
                <a:solidFill>
                  <a:srgbClr val="FFFFFF"/>
                </a:solidFill>
              </a:rPr>
              <a:t> </a:t>
            </a:r>
            <a:r>
              <a:rPr lang="en-US" sz="1900" dirty="0" err="1">
                <a:solidFill>
                  <a:srgbClr val="FFFFFF"/>
                </a:solidFill>
              </a:rPr>
              <a:t>stavy</a:t>
            </a:r>
            <a:r>
              <a:rPr lang="en-US" sz="1900" dirty="0">
                <a:solidFill>
                  <a:srgbClr val="FFFFFF"/>
                </a:solidFill>
              </a:rPr>
              <a:t>, </a:t>
            </a:r>
            <a:r>
              <a:rPr lang="en-US" sz="1900" dirty="0" err="1">
                <a:solidFill>
                  <a:srgbClr val="FFFFFF"/>
                </a:solidFill>
              </a:rPr>
              <a:t>indikace</a:t>
            </a:r>
            <a:r>
              <a:rPr lang="en-US" sz="1900" dirty="0">
                <a:solidFill>
                  <a:srgbClr val="FFFFFF"/>
                </a:solidFill>
              </a:rPr>
              <a:t> </a:t>
            </a:r>
            <a:r>
              <a:rPr lang="en-US" sz="1900" dirty="0" err="1">
                <a:solidFill>
                  <a:srgbClr val="FFFFFF"/>
                </a:solidFill>
              </a:rPr>
              <a:t>okamžité</a:t>
            </a:r>
            <a:r>
              <a:rPr lang="en-US" sz="1900" dirty="0">
                <a:solidFill>
                  <a:srgbClr val="FFFFFF"/>
                </a:solidFill>
              </a:rPr>
              <a:t> </a:t>
            </a:r>
            <a:r>
              <a:rPr lang="en-US" sz="1900" dirty="0" err="1">
                <a:solidFill>
                  <a:srgbClr val="FFFFFF"/>
                </a:solidFill>
              </a:rPr>
              <a:t>intervence</a:t>
            </a:r>
            <a:r>
              <a:rPr lang="en-US" sz="1900" dirty="0">
                <a:solidFill>
                  <a:srgbClr val="FFFFFF"/>
                </a:solidFill>
              </a:rPr>
              <a:t>. </a:t>
            </a:r>
            <a:endParaRPr sz="1900" dirty="0">
              <a:solidFill>
                <a:srgbClr val="FFFFFF"/>
              </a:solidFill>
              <a:latin typeface="Arial"/>
              <a:ea typeface="Arial"/>
              <a:cs typeface="Arial"/>
              <a:sym typeface="Arial"/>
            </a:endParaRPr>
          </a:p>
        </p:txBody>
      </p:sp>
      <p:sp>
        <p:nvSpPr>
          <p:cNvPr id="395" name="Google Shape;395;p4"/>
          <p:cNvSpPr txBox="1"/>
          <p:nvPr/>
        </p:nvSpPr>
        <p:spPr>
          <a:xfrm>
            <a:off x="67450" y="3403225"/>
            <a:ext cx="14373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a:t>
            </a:r>
            <a:r>
              <a:rPr lang="en-US" sz="1900" b="1" dirty="0" err="1" smtClean="0"/>
              <a:t>ice</a:t>
            </a:r>
            <a:endParaRPr sz="1900" b="1" dirty="0">
              <a:solidFill>
                <a:srgbClr val="000000"/>
              </a:solidFill>
              <a:latin typeface="Arial"/>
              <a:ea typeface="Arial"/>
              <a:cs typeface="Arial"/>
              <a:sym typeface="Arial"/>
            </a:endParaRPr>
          </a:p>
        </p:txBody>
      </p:sp>
      <p:sp>
        <p:nvSpPr>
          <p:cNvPr id="396" name="Google Shape;396;p4"/>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5"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6" name="Rectangle 15"/>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7" name="Google Shape;385;p4"/>
          <p:cNvSpPr txBox="1">
            <a:spLocks/>
          </p:cNvSpPr>
          <p:nvPr/>
        </p:nvSpPr>
        <p:spPr>
          <a:xfrm>
            <a:off x="231614" y="6164954"/>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NSAID: nesteriodní analgetika a antiflogistika</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Imunitně</a:t>
            </a:r>
            <a:r>
              <a:rPr lang="en-US" dirty="0"/>
              <a:t> </a:t>
            </a:r>
            <a:r>
              <a:rPr lang="en-US" dirty="0" err="1"/>
              <a:t>podmíněné</a:t>
            </a:r>
            <a:r>
              <a:rPr lang="en-US" dirty="0"/>
              <a:t> </a:t>
            </a:r>
            <a:r>
              <a:rPr lang="en-US" dirty="0" err="1"/>
              <a:t>reakce</a:t>
            </a:r>
            <a:r>
              <a:rPr lang="en-US" dirty="0"/>
              <a:t> </a:t>
            </a:r>
            <a:r>
              <a:rPr lang="en-US" dirty="0" err="1"/>
              <a:t>na</a:t>
            </a:r>
            <a:r>
              <a:rPr lang="en-US" dirty="0"/>
              <a:t> </a:t>
            </a:r>
            <a:r>
              <a:rPr lang="en-US" dirty="0" err="1"/>
              <a:t>infuzi</a:t>
            </a:r>
            <a:r>
              <a:rPr lang="en-US" dirty="0"/>
              <a:t>:</a:t>
            </a:r>
            <a:br>
              <a:rPr lang="en-US" dirty="0"/>
            </a:br>
            <a:r>
              <a:rPr lang="en-US" dirty="0" err="1"/>
              <a:t>doporučení</a:t>
            </a:r>
            <a:r>
              <a:rPr lang="en-US" dirty="0"/>
              <a:t> pro </a:t>
            </a:r>
            <a:r>
              <a:rPr lang="cs-CZ" dirty="0" err="1"/>
              <a:t>a</a:t>
            </a:r>
            <a:r>
              <a:rPr lang="en-US" dirty="0" err="1" smtClean="0"/>
              <a:t>tezolizumab</a:t>
            </a:r>
            <a:endParaRPr dirty="0"/>
          </a:p>
        </p:txBody>
      </p:sp>
      <p:sp>
        <p:nvSpPr>
          <p:cNvPr id="402" name="Google Shape;402;p5"/>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
            </a:r>
            <a:br>
              <a:rPr lang="en-US" dirty="0"/>
            </a:br>
            <a:endParaRPr dirty="0"/>
          </a:p>
        </p:txBody>
      </p:sp>
      <p:cxnSp>
        <p:nvCxnSpPr>
          <p:cNvPr id="403" name="Google Shape;403;p5"/>
          <p:cNvCxnSpPr>
            <a:stCxn id="404" idx="2"/>
            <a:endCxn id="405" idx="0"/>
          </p:cNvCxnSpPr>
          <p:nvPr/>
        </p:nvCxnSpPr>
        <p:spPr>
          <a:xfrm>
            <a:off x="4191027" y="1838131"/>
            <a:ext cx="1" cy="374697"/>
          </a:xfrm>
          <a:prstGeom prst="straightConnector1">
            <a:avLst/>
          </a:prstGeom>
          <a:noFill/>
          <a:ln w="28575" cap="flat" cmpd="sng">
            <a:solidFill>
              <a:schemeClr val="dk1"/>
            </a:solidFill>
            <a:prstDash val="solid"/>
            <a:round/>
            <a:headEnd type="none" w="med" len="med"/>
            <a:tailEnd type="triangle" w="med" len="med"/>
          </a:ln>
        </p:spPr>
      </p:cxnSp>
      <p:sp>
        <p:nvSpPr>
          <p:cNvPr id="404" name="Google Shape;404;p5"/>
          <p:cNvSpPr txBox="1"/>
          <p:nvPr/>
        </p:nvSpPr>
        <p:spPr>
          <a:xfrm>
            <a:off x="2250829" y="1456488"/>
            <a:ext cx="388039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a:t>
            </a:r>
            <a:r>
              <a:rPr lang="en-US" sz="2100" b="1">
                <a:solidFill>
                  <a:srgbClr val="FFFFFF"/>
                </a:solidFill>
                <a:latin typeface="Arial"/>
                <a:ea typeface="Arial"/>
                <a:cs typeface="Arial"/>
                <a:sym typeface="Arial"/>
              </a:rPr>
              <a:t> 2</a:t>
            </a:r>
            <a:endParaRPr/>
          </a:p>
        </p:txBody>
      </p:sp>
      <p:sp>
        <p:nvSpPr>
          <p:cNvPr id="406" name="Google Shape;406;p5"/>
          <p:cNvSpPr txBox="1"/>
          <p:nvPr/>
        </p:nvSpPr>
        <p:spPr>
          <a:xfrm>
            <a:off x="2250830" y="2969168"/>
            <a:ext cx="3880393" cy="1248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100"/>
              <a:buFont typeface="Noto Sans Symbols"/>
              <a:buNone/>
            </a:pPr>
            <a:r>
              <a:rPr lang="en-US" sz="1800" dirty="0" err="1">
                <a:solidFill>
                  <a:srgbClr val="FFFFFF"/>
                </a:solidFill>
              </a:rPr>
              <a:t>Zahájit</a:t>
            </a:r>
            <a:r>
              <a:rPr lang="en-US" sz="1800" dirty="0">
                <a:solidFill>
                  <a:srgbClr val="FFFFFF"/>
                </a:solidFill>
              </a:rPr>
              <a:t> </a:t>
            </a:r>
            <a:r>
              <a:rPr lang="en-US" sz="1800" dirty="0" err="1">
                <a:solidFill>
                  <a:srgbClr val="FFFFFF"/>
                </a:solidFill>
              </a:rPr>
              <a:t>agresivní</a:t>
            </a:r>
            <a:r>
              <a:rPr lang="en-US" sz="1800" dirty="0">
                <a:solidFill>
                  <a:srgbClr val="FFFFFF"/>
                </a:solidFill>
              </a:rPr>
              <a:t> </a:t>
            </a:r>
            <a:r>
              <a:rPr lang="en-US" sz="1800" dirty="0" err="1">
                <a:solidFill>
                  <a:srgbClr val="FFFFFF"/>
                </a:solidFill>
              </a:rPr>
              <a:t>symptomatickou</a:t>
            </a:r>
            <a:r>
              <a:rPr lang="en-US" sz="1800" dirty="0">
                <a:solidFill>
                  <a:srgbClr val="FFFFFF"/>
                </a:solidFill>
              </a:rPr>
              <a:t> </a:t>
            </a:r>
            <a:r>
              <a:rPr lang="en-US" sz="1800" dirty="0" err="1">
                <a:solidFill>
                  <a:srgbClr val="FFFFFF"/>
                </a:solidFill>
              </a:rPr>
              <a:t>léčbu</a:t>
            </a:r>
            <a:r>
              <a:rPr lang="en-US" sz="1800" dirty="0">
                <a:solidFill>
                  <a:srgbClr val="FFFFFF"/>
                </a:solidFill>
                <a:sym typeface="Arial"/>
              </a:rPr>
              <a:t>; </a:t>
            </a:r>
            <a:r>
              <a:rPr lang="en-US" sz="1800" dirty="0" err="1">
                <a:solidFill>
                  <a:srgbClr val="FFFFFF"/>
                </a:solidFill>
                <a:sym typeface="Arial"/>
              </a:rPr>
              <a:t>monitorovat</a:t>
            </a:r>
            <a:r>
              <a:rPr lang="en-US" sz="1800" dirty="0">
                <a:solidFill>
                  <a:srgbClr val="FFFFFF"/>
                </a:solidFill>
                <a:sym typeface="Arial"/>
              </a:rPr>
              <a:t> </a:t>
            </a:r>
            <a:r>
              <a:rPr lang="en-US" sz="1800" dirty="0" err="1">
                <a:solidFill>
                  <a:srgbClr val="FFFFFF"/>
                </a:solidFill>
                <a:sym typeface="Arial"/>
              </a:rPr>
              <a:t>d</a:t>
            </a:r>
            <a:r>
              <a:rPr lang="en-US" sz="1800" dirty="0" err="1">
                <a:solidFill>
                  <a:srgbClr val="FFFFFF"/>
                </a:solidFill>
              </a:rPr>
              <a:t>le</a:t>
            </a:r>
            <a:r>
              <a:rPr lang="en-US" sz="1800" dirty="0">
                <a:solidFill>
                  <a:srgbClr val="FFFFFF"/>
                </a:solidFill>
              </a:rPr>
              <a:t> </a:t>
            </a:r>
            <a:r>
              <a:rPr lang="en-US" sz="1800" dirty="0" err="1">
                <a:solidFill>
                  <a:srgbClr val="FFFFFF"/>
                </a:solidFill>
              </a:rPr>
              <a:t>lokálního</a:t>
            </a:r>
            <a:r>
              <a:rPr lang="en-US" sz="1800" dirty="0">
                <a:solidFill>
                  <a:srgbClr val="FFFFFF"/>
                </a:solidFill>
              </a:rPr>
              <a:t> </a:t>
            </a:r>
            <a:r>
              <a:rPr lang="en-US" sz="1800" dirty="0" err="1">
                <a:solidFill>
                  <a:srgbClr val="FFFFFF"/>
                </a:solidFill>
              </a:rPr>
              <a:t>protokolu</a:t>
            </a:r>
            <a:r>
              <a:rPr lang="en-US" sz="1800" dirty="0">
                <a:solidFill>
                  <a:srgbClr val="FFFFFF"/>
                </a:solidFill>
              </a:rPr>
              <a:t> pro </a:t>
            </a:r>
            <a:r>
              <a:rPr lang="en-US" sz="1800" dirty="0" err="1">
                <a:solidFill>
                  <a:srgbClr val="FFFFFF"/>
                </a:solidFill>
              </a:rPr>
              <a:t>akutní</a:t>
            </a:r>
            <a:r>
              <a:rPr lang="en-US" sz="1800" dirty="0">
                <a:solidFill>
                  <a:srgbClr val="FFFFFF"/>
                </a:solidFill>
              </a:rPr>
              <a:t> </a:t>
            </a:r>
            <a:r>
              <a:rPr lang="en-US" sz="1800" dirty="0" err="1">
                <a:solidFill>
                  <a:srgbClr val="FFFFFF"/>
                </a:solidFill>
              </a:rPr>
              <a:t>reakci</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infuzi</a:t>
            </a:r>
            <a:endParaRPr sz="1800" dirty="0">
              <a:solidFill>
                <a:srgbClr val="FFFFFF"/>
              </a:solidFill>
              <a:sym typeface="Arial"/>
            </a:endParaRPr>
          </a:p>
        </p:txBody>
      </p:sp>
      <p:sp>
        <p:nvSpPr>
          <p:cNvPr id="405" name="Google Shape;405;p5"/>
          <p:cNvSpPr txBox="1"/>
          <p:nvPr/>
        </p:nvSpPr>
        <p:spPr>
          <a:xfrm>
            <a:off x="2250831" y="2212828"/>
            <a:ext cx="3880394"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dirty="0" err="1">
                <a:solidFill>
                  <a:srgbClr val="FFFFFF"/>
                </a:solidFill>
              </a:rPr>
              <a:t>Přerušit</a:t>
            </a:r>
            <a:r>
              <a:rPr lang="en-US" sz="2100" dirty="0">
                <a:solidFill>
                  <a:srgbClr val="FFFFFF"/>
                </a:solidFill>
              </a:rPr>
              <a:t> </a:t>
            </a:r>
            <a:r>
              <a:rPr lang="cs-CZ" sz="2100" dirty="0" smtClean="0">
                <a:solidFill>
                  <a:srgbClr val="FFFFFF"/>
                </a:solidFill>
                <a:latin typeface="Arial"/>
                <a:ea typeface="Arial"/>
                <a:cs typeface="Arial"/>
                <a:sym typeface="Arial"/>
              </a:rPr>
              <a:t>infuzi</a:t>
            </a:r>
            <a:endParaRPr sz="2100" dirty="0">
              <a:solidFill>
                <a:srgbClr val="FFFFFF"/>
              </a:solidFill>
              <a:latin typeface="Arial"/>
              <a:ea typeface="Arial"/>
              <a:cs typeface="Arial"/>
              <a:sym typeface="Arial"/>
            </a:endParaRPr>
          </a:p>
        </p:txBody>
      </p:sp>
      <p:cxnSp>
        <p:nvCxnSpPr>
          <p:cNvPr id="407" name="Google Shape;407;p5"/>
          <p:cNvCxnSpPr>
            <a:stCxn id="405" idx="2"/>
            <a:endCxn id="406" idx="0"/>
          </p:cNvCxnSpPr>
          <p:nvPr/>
        </p:nvCxnSpPr>
        <p:spPr>
          <a:xfrm flipH="1">
            <a:off x="4191027" y="2594471"/>
            <a:ext cx="1" cy="374697"/>
          </a:xfrm>
          <a:prstGeom prst="straightConnector1">
            <a:avLst/>
          </a:prstGeom>
          <a:noFill/>
          <a:ln w="28575" cap="flat" cmpd="sng">
            <a:solidFill>
              <a:schemeClr val="dk1"/>
            </a:solidFill>
            <a:prstDash val="solid"/>
            <a:round/>
            <a:headEnd type="none" w="med" len="med"/>
            <a:tailEnd type="triangle" w="med" len="med"/>
          </a:ln>
        </p:spPr>
      </p:cxnSp>
      <p:cxnSp>
        <p:nvCxnSpPr>
          <p:cNvPr id="408" name="Google Shape;408;p5"/>
          <p:cNvCxnSpPr>
            <a:stCxn id="409" idx="2"/>
            <a:endCxn id="410" idx="0"/>
          </p:cNvCxnSpPr>
          <p:nvPr/>
        </p:nvCxnSpPr>
        <p:spPr>
          <a:xfrm>
            <a:off x="8439067" y="1843500"/>
            <a:ext cx="0" cy="372907"/>
          </a:xfrm>
          <a:prstGeom prst="straightConnector1">
            <a:avLst/>
          </a:prstGeom>
          <a:noFill/>
          <a:ln w="28575" cap="flat" cmpd="sng">
            <a:solidFill>
              <a:schemeClr val="dk1"/>
            </a:solidFill>
            <a:prstDash val="solid"/>
            <a:round/>
            <a:headEnd type="none" w="med" len="med"/>
            <a:tailEnd type="triangle" w="med" len="med"/>
          </a:ln>
        </p:spPr>
      </p:cxnSp>
      <p:sp>
        <p:nvSpPr>
          <p:cNvPr id="409" name="Google Shape;409;p5"/>
          <p:cNvSpPr txBox="1"/>
          <p:nvPr/>
        </p:nvSpPr>
        <p:spPr>
          <a:xfrm>
            <a:off x="6441665" y="1461857"/>
            <a:ext cx="3994804"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 </a:t>
            </a:r>
            <a:r>
              <a:rPr lang="en-US" sz="2100" b="1">
                <a:solidFill>
                  <a:srgbClr val="FFFFFF"/>
                </a:solidFill>
                <a:latin typeface="Arial"/>
                <a:ea typeface="Arial"/>
                <a:cs typeface="Arial"/>
                <a:sym typeface="Arial"/>
              </a:rPr>
              <a:t>3–4</a:t>
            </a:r>
            <a:endParaRPr/>
          </a:p>
        </p:txBody>
      </p:sp>
      <p:sp>
        <p:nvSpPr>
          <p:cNvPr id="411" name="Google Shape;411;p5"/>
          <p:cNvSpPr txBox="1"/>
          <p:nvPr/>
        </p:nvSpPr>
        <p:spPr>
          <a:xfrm>
            <a:off x="6441665" y="2970956"/>
            <a:ext cx="3994804" cy="1248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dirty="0" err="1">
                <a:solidFill>
                  <a:schemeClr val="lt1"/>
                </a:solidFill>
              </a:rPr>
              <a:t>Zahájit</a:t>
            </a:r>
            <a:r>
              <a:rPr lang="en-US" sz="1800" dirty="0">
                <a:solidFill>
                  <a:schemeClr val="lt1"/>
                </a:solidFill>
              </a:rPr>
              <a:t> </a:t>
            </a:r>
            <a:r>
              <a:rPr lang="en-US" sz="1800" dirty="0" err="1">
                <a:solidFill>
                  <a:schemeClr val="lt1"/>
                </a:solidFill>
              </a:rPr>
              <a:t>agresivní</a:t>
            </a:r>
            <a:r>
              <a:rPr lang="en-US" sz="1800" dirty="0">
                <a:solidFill>
                  <a:schemeClr val="lt1"/>
                </a:solidFill>
              </a:rPr>
              <a:t> </a:t>
            </a:r>
            <a:r>
              <a:rPr lang="en-US" sz="1800" dirty="0" err="1">
                <a:solidFill>
                  <a:schemeClr val="lt1"/>
                </a:solidFill>
              </a:rPr>
              <a:t>symptomatickou</a:t>
            </a:r>
            <a:r>
              <a:rPr lang="en-US" sz="1800" dirty="0">
                <a:solidFill>
                  <a:schemeClr val="lt1"/>
                </a:solidFill>
              </a:rPr>
              <a:t> </a:t>
            </a:r>
            <a:r>
              <a:rPr lang="en-US" sz="1800" dirty="0" err="1">
                <a:solidFill>
                  <a:schemeClr val="lt1"/>
                </a:solidFill>
              </a:rPr>
              <a:t>léčbu</a:t>
            </a:r>
            <a:r>
              <a:rPr lang="en-US" sz="1800" dirty="0">
                <a:solidFill>
                  <a:schemeClr val="lt1"/>
                </a:solidFill>
              </a:rPr>
              <a:t>; </a:t>
            </a:r>
            <a:r>
              <a:rPr lang="en-US" sz="1800" dirty="0" err="1">
                <a:solidFill>
                  <a:schemeClr val="lt1"/>
                </a:solidFill>
              </a:rPr>
              <a:t>monitorovat</a:t>
            </a:r>
            <a:r>
              <a:rPr lang="en-US" sz="1800" dirty="0">
                <a:solidFill>
                  <a:schemeClr val="lt1"/>
                </a:solidFill>
              </a:rPr>
              <a:t> </a:t>
            </a:r>
            <a:r>
              <a:rPr lang="en-US" sz="1800" dirty="0" err="1">
                <a:solidFill>
                  <a:schemeClr val="lt1"/>
                </a:solidFill>
              </a:rPr>
              <a:t>dle</a:t>
            </a:r>
            <a:r>
              <a:rPr lang="en-US" sz="1800" dirty="0">
                <a:solidFill>
                  <a:schemeClr val="lt1"/>
                </a:solidFill>
              </a:rPr>
              <a:t> </a:t>
            </a:r>
            <a:r>
              <a:rPr lang="en-US" sz="1800" dirty="0" err="1">
                <a:solidFill>
                  <a:schemeClr val="lt1"/>
                </a:solidFill>
              </a:rPr>
              <a:t>lokálního</a:t>
            </a:r>
            <a:r>
              <a:rPr lang="en-US" sz="1800" dirty="0">
                <a:solidFill>
                  <a:schemeClr val="lt1"/>
                </a:solidFill>
              </a:rPr>
              <a:t> </a:t>
            </a:r>
            <a:r>
              <a:rPr lang="en-US" sz="1800" dirty="0" err="1">
                <a:solidFill>
                  <a:schemeClr val="lt1"/>
                </a:solidFill>
              </a:rPr>
              <a:t>protokolu</a:t>
            </a:r>
            <a:r>
              <a:rPr lang="en-US" sz="1800" dirty="0">
                <a:solidFill>
                  <a:schemeClr val="lt1"/>
                </a:solidFill>
              </a:rPr>
              <a:t> pro </a:t>
            </a:r>
            <a:r>
              <a:rPr lang="en-US" sz="1800" dirty="0" err="1">
                <a:solidFill>
                  <a:schemeClr val="lt1"/>
                </a:solidFill>
              </a:rPr>
              <a:t>akutní</a:t>
            </a:r>
            <a:r>
              <a:rPr lang="en-US" sz="1800" dirty="0">
                <a:solidFill>
                  <a:schemeClr val="lt1"/>
                </a:solidFill>
              </a:rPr>
              <a:t> </a:t>
            </a:r>
            <a:r>
              <a:rPr lang="en-US" sz="1800" dirty="0" err="1">
                <a:solidFill>
                  <a:schemeClr val="lt1"/>
                </a:solidFill>
              </a:rPr>
              <a:t>reakci</a:t>
            </a:r>
            <a:r>
              <a:rPr lang="en-US" sz="1800" dirty="0">
                <a:solidFill>
                  <a:schemeClr val="lt1"/>
                </a:solidFill>
              </a:rPr>
              <a:t> </a:t>
            </a:r>
            <a:r>
              <a:rPr lang="en-US" sz="1800" dirty="0" err="1">
                <a:solidFill>
                  <a:schemeClr val="lt1"/>
                </a:solidFill>
              </a:rPr>
              <a:t>na</a:t>
            </a:r>
            <a:r>
              <a:rPr lang="en-US" sz="1800" dirty="0">
                <a:solidFill>
                  <a:schemeClr val="lt1"/>
                </a:solidFill>
              </a:rPr>
              <a:t> </a:t>
            </a:r>
            <a:r>
              <a:rPr lang="en-US" sz="1800" dirty="0" err="1">
                <a:solidFill>
                  <a:schemeClr val="lt1"/>
                </a:solidFill>
              </a:rPr>
              <a:t>infuzi</a:t>
            </a:r>
            <a:r>
              <a:rPr lang="en-US" sz="1800" dirty="0">
                <a:solidFill>
                  <a:srgbClr val="FFFFFF"/>
                </a:solidFill>
                <a:sym typeface="Arial"/>
              </a:rPr>
              <a:t>; </a:t>
            </a:r>
            <a:r>
              <a:rPr lang="en-US" sz="1800" dirty="0" err="1">
                <a:solidFill>
                  <a:srgbClr val="FFFFFF"/>
                </a:solidFill>
              </a:rPr>
              <a:t>zvážit</a:t>
            </a:r>
            <a:r>
              <a:rPr lang="en-US" sz="1800" dirty="0">
                <a:solidFill>
                  <a:srgbClr val="FFFFFF"/>
                </a:solidFill>
              </a:rPr>
              <a:t> </a:t>
            </a:r>
            <a:r>
              <a:rPr lang="en-US" sz="1800" dirty="0" err="1">
                <a:solidFill>
                  <a:srgbClr val="FFFFFF"/>
                </a:solidFill>
              </a:rPr>
              <a:t>přeložení</a:t>
            </a:r>
            <a:r>
              <a:rPr lang="en-US" sz="1800" dirty="0">
                <a:solidFill>
                  <a:srgbClr val="FFFFFF"/>
                </a:solidFill>
              </a:rPr>
              <a:t> do </a:t>
            </a:r>
            <a:r>
              <a:rPr lang="en-US" sz="1800" dirty="0" err="1">
                <a:solidFill>
                  <a:srgbClr val="FFFFFF"/>
                </a:solidFill>
              </a:rPr>
              <a:t>intenzivní</a:t>
            </a:r>
            <a:r>
              <a:rPr lang="en-US" sz="1800" dirty="0">
                <a:solidFill>
                  <a:srgbClr val="FFFFFF"/>
                </a:solidFill>
              </a:rPr>
              <a:t> </a:t>
            </a:r>
            <a:r>
              <a:rPr lang="en-US" sz="1800" dirty="0" err="1">
                <a:solidFill>
                  <a:srgbClr val="FFFFFF"/>
                </a:solidFill>
              </a:rPr>
              <a:t>péče</a:t>
            </a:r>
            <a:endParaRPr sz="1800" b="1" dirty="0">
              <a:solidFill>
                <a:srgbClr val="FFFFFF"/>
              </a:solidFill>
              <a:sym typeface="Arial"/>
            </a:endParaRPr>
          </a:p>
        </p:txBody>
      </p:sp>
      <p:sp>
        <p:nvSpPr>
          <p:cNvPr id="410" name="Google Shape;410;p5"/>
          <p:cNvSpPr txBox="1"/>
          <p:nvPr/>
        </p:nvSpPr>
        <p:spPr>
          <a:xfrm>
            <a:off x="6441665" y="2216407"/>
            <a:ext cx="3994804"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a:solidFill>
                  <a:srgbClr val="FFFFFF"/>
                </a:solidFill>
              </a:rPr>
              <a:t>Zastavit infuzi</a:t>
            </a:r>
            <a:endParaRPr/>
          </a:p>
        </p:txBody>
      </p:sp>
      <p:cxnSp>
        <p:nvCxnSpPr>
          <p:cNvPr id="412" name="Google Shape;412;p5"/>
          <p:cNvCxnSpPr>
            <a:stCxn id="410" idx="2"/>
            <a:endCxn id="411" idx="0"/>
          </p:cNvCxnSpPr>
          <p:nvPr/>
        </p:nvCxnSpPr>
        <p:spPr>
          <a:xfrm>
            <a:off x="8439067" y="2598050"/>
            <a:ext cx="0" cy="372906"/>
          </a:xfrm>
          <a:prstGeom prst="straightConnector1">
            <a:avLst/>
          </a:prstGeom>
          <a:noFill/>
          <a:ln w="28575" cap="flat" cmpd="sng">
            <a:solidFill>
              <a:schemeClr val="dk1"/>
            </a:solidFill>
            <a:prstDash val="solid"/>
            <a:round/>
            <a:headEnd type="none" w="med" len="med"/>
            <a:tailEnd type="triangle" w="med" len="med"/>
          </a:ln>
        </p:spPr>
      </p:cxnSp>
      <p:sp>
        <p:nvSpPr>
          <p:cNvPr id="413" name="Google Shape;413;p5"/>
          <p:cNvSpPr txBox="1"/>
          <p:nvPr/>
        </p:nvSpPr>
        <p:spPr>
          <a:xfrm>
            <a:off x="6441665" y="4591863"/>
            <a:ext cx="3994804" cy="1680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dirty="0" err="1">
                <a:solidFill>
                  <a:srgbClr val="FFFFFF"/>
                </a:solidFill>
              </a:rPr>
              <a:t>Sledování</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jednotce</a:t>
            </a:r>
            <a:r>
              <a:rPr lang="en-US" sz="1800" dirty="0">
                <a:solidFill>
                  <a:srgbClr val="FFFFFF"/>
                </a:solidFill>
              </a:rPr>
              <a:t> </a:t>
            </a:r>
            <a:r>
              <a:rPr lang="en-US" sz="1800" dirty="0" err="1">
                <a:solidFill>
                  <a:srgbClr val="FFFFFF"/>
                </a:solidFill>
              </a:rPr>
              <a:t>intenzivní</a:t>
            </a:r>
            <a:r>
              <a:rPr lang="en-US" sz="1800" dirty="0">
                <a:solidFill>
                  <a:srgbClr val="FFFFFF"/>
                </a:solidFill>
              </a:rPr>
              <a:t> </a:t>
            </a:r>
            <a:r>
              <a:rPr lang="en-US" sz="1800" dirty="0" err="1">
                <a:solidFill>
                  <a:srgbClr val="FFFFFF"/>
                </a:solidFill>
              </a:rPr>
              <a:t>péče</a:t>
            </a:r>
            <a:r>
              <a:rPr lang="en-US" sz="1800" dirty="0">
                <a:solidFill>
                  <a:srgbClr val="FFFFFF"/>
                </a:solidFill>
                <a:sym typeface="Arial"/>
              </a:rPr>
              <a:t>; </a:t>
            </a:r>
            <a:r>
              <a:rPr lang="en-US" sz="1800" dirty="0" err="1">
                <a:solidFill>
                  <a:srgbClr val="FFFFFF"/>
                </a:solidFill>
                <a:sym typeface="Arial"/>
              </a:rPr>
              <a:t>permanen</a:t>
            </a:r>
            <a:r>
              <a:rPr lang="en-US" sz="1800" dirty="0" err="1">
                <a:solidFill>
                  <a:srgbClr val="FFFFFF"/>
                </a:solidFill>
              </a:rPr>
              <a:t>tně</a:t>
            </a:r>
            <a:r>
              <a:rPr lang="en-US" sz="1800" dirty="0">
                <a:solidFill>
                  <a:srgbClr val="FFFFFF"/>
                </a:solidFill>
              </a:rPr>
              <a:t> </a:t>
            </a:r>
            <a:r>
              <a:rPr lang="en-US" sz="1800" dirty="0" err="1">
                <a:solidFill>
                  <a:srgbClr val="FFFFFF"/>
                </a:solidFill>
              </a:rPr>
              <a:t>ukončit</a:t>
            </a:r>
            <a:r>
              <a:rPr lang="en-US" sz="1800" dirty="0">
                <a:solidFill>
                  <a:srgbClr val="FFFFFF"/>
                </a:solidFill>
                <a:sym typeface="Arial"/>
              </a:rPr>
              <a:t> </a:t>
            </a:r>
            <a:r>
              <a:rPr lang="en-US" sz="1800" dirty="0" err="1">
                <a:solidFill>
                  <a:srgbClr val="FFFFFF"/>
                </a:solidFill>
                <a:sym typeface="Arial"/>
              </a:rPr>
              <a:t>atezolizumab</a:t>
            </a:r>
            <a:endParaRPr sz="1800" dirty="0">
              <a:solidFill>
                <a:srgbClr val="FFFFFF"/>
              </a:solidFill>
              <a:sym typeface="Arial"/>
            </a:endParaRPr>
          </a:p>
        </p:txBody>
      </p:sp>
      <p:cxnSp>
        <p:nvCxnSpPr>
          <p:cNvPr id="414" name="Google Shape;414;p5"/>
          <p:cNvCxnSpPr>
            <a:stCxn id="411" idx="2"/>
            <a:endCxn id="413" idx="0"/>
          </p:cNvCxnSpPr>
          <p:nvPr/>
        </p:nvCxnSpPr>
        <p:spPr>
          <a:xfrm>
            <a:off x="8439067" y="4218956"/>
            <a:ext cx="0" cy="372907"/>
          </a:xfrm>
          <a:prstGeom prst="straightConnector1">
            <a:avLst/>
          </a:prstGeom>
          <a:noFill/>
          <a:ln w="28575" cap="flat" cmpd="sng">
            <a:solidFill>
              <a:schemeClr val="dk1"/>
            </a:solidFill>
            <a:prstDash val="solid"/>
            <a:round/>
            <a:headEnd type="none" w="med" len="med"/>
            <a:tailEnd type="triangle" w="med" len="med"/>
          </a:ln>
        </p:spPr>
      </p:cxnSp>
      <p:sp>
        <p:nvSpPr>
          <p:cNvPr id="415" name="Google Shape;415;p5"/>
          <p:cNvSpPr txBox="1"/>
          <p:nvPr/>
        </p:nvSpPr>
        <p:spPr>
          <a:xfrm>
            <a:off x="2250830" y="4591864"/>
            <a:ext cx="3880394" cy="1680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100"/>
              <a:buFont typeface="Noto Sans Symbols"/>
              <a:buNone/>
            </a:pPr>
            <a:r>
              <a:rPr lang="en-US" sz="1600" dirty="0" err="1">
                <a:solidFill>
                  <a:srgbClr val="FFFFFF"/>
                </a:solidFill>
              </a:rPr>
              <a:t>Pokud</a:t>
            </a:r>
            <a:r>
              <a:rPr lang="en-US" sz="1600" dirty="0">
                <a:solidFill>
                  <a:srgbClr val="FFFFFF"/>
                </a:solidFill>
                <a:sym typeface="Arial"/>
              </a:rPr>
              <a:t> ≤ </a:t>
            </a:r>
            <a:r>
              <a:rPr lang="cs-CZ" sz="1600" dirty="0" err="1">
                <a:solidFill>
                  <a:srgbClr val="FFFFFF"/>
                </a:solidFill>
              </a:rPr>
              <a:t>s</a:t>
            </a:r>
            <a:r>
              <a:rPr lang="en-US" sz="1600" dirty="0" err="1" smtClean="0">
                <a:solidFill>
                  <a:srgbClr val="FFFFFF"/>
                </a:solidFill>
              </a:rPr>
              <a:t>tupeň</a:t>
            </a:r>
            <a:r>
              <a:rPr lang="en-US" sz="1600" dirty="0" smtClean="0">
                <a:solidFill>
                  <a:srgbClr val="FFFFFF"/>
                </a:solidFill>
                <a:sym typeface="Arial"/>
              </a:rPr>
              <a:t> </a:t>
            </a:r>
            <a:r>
              <a:rPr lang="en-US" sz="1600" dirty="0">
                <a:solidFill>
                  <a:srgbClr val="FFFFFF"/>
                </a:solidFill>
                <a:sym typeface="Arial"/>
              </a:rPr>
              <a:t>1, </a:t>
            </a:r>
            <a:r>
              <a:rPr lang="en-US" sz="1600" dirty="0" err="1">
                <a:solidFill>
                  <a:srgbClr val="FFFFFF"/>
                </a:solidFill>
                <a:sym typeface="Arial"/>
              </a:rPr>
              <a:t>opět</a:t>
            </a:r>
            <a:r>
              <a:rPr lang="en-US" sz="1600" dirty="0">
                <a:solidFill>
                  <a:srgbClr val="FFFFFF"/>
                </a:solidFill>
                <a:sym typeface="Arial"/>
              </a:rPr>
              <a:t> </a:t>
            </a:r>
            <a:r>
              <a:rPr lang="en-US" sz="1600" dirty="0" err="1">
                <a:solidFill>
                  <a:srgbClr val="FFFFFF"/>
                </a:solidFill>
                <a:sym typeface="Arial"/>
              </a:rPr>
              <a:t>lze</a:t>
            </a:r>
            <a:r>
              <a:rPr lang="en-US" sz="1600" dirty="0">
                <a:solidFill>
                  <a:srgbClr val="FFFFFF"/>
                </a:solidFill>
                <a:sym typeface="Arial"/>
              </a:rPr>
              <a:t> </a:t>
            </a:r>
            <a:r>
              <a:rPr lang="en-US" sz="1600" dirty="0" err="1">
                <a:solidFill>
                  <a:srgbClr val="FFFFFF"/>
                </a:solidFill>
                <a:sym typeface="Arial"/>
              </a:rPr>
              <a:t>zahájit</a:t>
            </a:r>
            <a:r>
              <a:rPr lang="en-US" sz="1600" dirty="0">
                <a:solidFill>
                  <a:srgbClr val="FFFFFF"/>
                </a:solidFill>
                <a:sym typeface="Arial"/>
              </a:rPr>
              <a:t> </a:t>
            </a:r>
            <a:r>
              <a:rPr lang="en-US" sz="1600" dirty="0" err="1">
                <a:solidFill>
                  <a:srgbClr val="FFFFFF"/>
                </a:solidFill>
                <a:sym typeface="Arial"/>
              </a:rPr>
              <a:t>infuzi</a:t>
            </a:r>
            <a:r>
              <a:rPr lang="en-US" sz="1600" dirty="0">
                <a:solidFill>
                  <a:srgbClr val="FFFFFF"/>
                </a:solidFill>
                <a:sym typeface="Arial"/>
              </a:rPr>
              <a:t> </a:t>
            </a:r>
            <a:r>
              <a:rPr lang="en-US" sz="1600" dirty="0" err="1">
                <a:solidFill>
                  <a:srgbClr val="FFFFFF"/>
                </a:solidFill>
                <a:sym typeface="Arial"/>
              </a:rPr>
              <a:t>polovičn</a:t>
            </a:r>
            <a:r>
              <a:rPr lang="en-US" sz="1600" dirty="0" err="1">
                <a:solidFill>
                  <a:srgbClr val="FFFFFF"/>
                </a:solidFill>
              </a:rPr>
              <a:t>í</a:t>
            </a:r>
            <a:r>
              <a:rPr lang="en-US" sz="1600" dirty="0">
                <a:solidFill>
                  <a:srgbClr val="FFFFFF"/>
                </a:solidFill>
              </a:rPr>
              <a:t> </a:t>
            </a:r>
            <a:r>
              <a:rPr lang="en-US" sz="1600" dirty="0" err="1">
                <a:solidFill>
                  <a:srgbClr val="FFFFFF"/>
                </a:solidFill>
              </a:rPr>
              <a:t>rychlostí</a:t>
            </a:r>
            <a:r>
              <a:rPr lang="en-US" sz="1600" dirty="0">
                <a:solidFill>
                  <a:srgbClr val="FFFFFF"/>
                </a:solidFill>
              </a:rPr>
              <a:t> </a:t>
            </a:r>
            <a:r>
              <a:rPr lang="en-US" sz="1600" dirty="0" err="1">
                <a:solidFill>
                  <a:srgbClr val="FFFFFF"/>
                </a:solidFill>
              </a:rPr>
              <a:t>oproti</a:t>
            </a:r>
            <a:r>
              <a:rPr lang="en-US" sz="1600" dirty="0">
                <a:solidFill>
                  <a:srgbClr val="FFFFFF"/>
                </a:solidFill>
              </a:rPr>
              <a:t> </a:t>
            </a:r>
            <a:r>
              <a:rPr lang="en-US" sz="1600" dirty="0" err="1">
                <a:solidFill>
                  <a:srgbClr val="FFFFFF"/>
                </a:solidFill>
              </a:rPr>
              <a:t>původní</a:t>
            </a:r>
            <a:r>
              <a:rPr lang="en-US" sz="1600" dirty="0">
                <a:solidFill>
                  <a:srgbClr val="FFFFFF"/>
                </a:solidFill>
              </a:rPr>
              <a:t>; </a:t>
            </a:r>
            <a:r>
              <a:rPr lang="en-US" sz="1600" dirty="0" err="1">
                <a:solidFill>
                  <a:srgbClr val="FFFFFF"/>
                </a:solidFill>
              </a:rPr>
              <a:t>uvážit</a:t>
            </a:r>
            <a:r>
              <a:rPr lang="en-US" sz="1600" dirty="0">
                <a:solidFill>
                  <a:srgbClr val="FFFFFF"/>
                </a:solidFill>
              </a:rPr>
              <a:t> </a:t>
            </a:r>
            <a:r>
              <a:rPr lang="en-US" sz="1600" dirty="0" err="1">
                <a:solidFill>
                  <a:srgbClr val="FFFFFF"/>
                </a:solidFill>
              </a:rPr>
              <a:t>p.o.</a:t>
            </a:r>
            <a:r>
              <a:rPr lang="en-US" sz="1600" dirty="0">
                <a:solidFill>
                  <a:srgbClr val="FFFFFF"/>
                </a:solidFill>
              </a:rPr>
              <a:t> </a:t>
            </a:r>
            <a:r>
              <a:rPr lang="en-US" sz="1600" dirty="0" err="1">
                <a:solidFill>
                  <a:srgbClr val="FFFFFF"/>
                </a:solidFill>
              </a:rPr>
              <a:t>premedikaci</a:t>
            </a:r>
            <a:r>
              <a:rPr lang="en-US" sz="1600" dirty="0">
                <a:solidFill>
                  <a:srgbClr val="FFFFFF"/>
                </a:solidFill>
                <a:sym typeface="Arial"/>
              </a:rPr>
              <a:t> (</a:t>
            </a:r>
            <a:r>
              <a:rPr lang="en-US" sz="1600" dirty="0" err="1">
                <a:solidFill>
                  <a:srgbClr val="FFFFFF"/>
                </a:solidFill>
                <a:sym typeface="Arial"/>
              </a:rPr>
              <a:t>antihistamin</a:t>
            </a:r>
            <a:r>
              <a:rPr lang="en-US" sz="1600" dirty="0" err="1">
                <a:solidFill>
                  <a:srgbClr val="FFFFFF"/>
                </a:solidFill>
              </a:rPr>
              <a:t>ika</a:t>
            </a:r>
            <a:r>
              <a:rPr lang="en-US" sz="1600" dirty="0">
                <a:solidFill>
                  <a:srgbClr val="FFFFFF"/>
                </a:solidFill>
                <a:sym typeface="Arial"/>
              </a:rPr>
              <a:t> a </a:t>
            </a:r>
            <a:r>
              <a:rPr lang="en-US" sz="1600" dirty="0" err="1">
                <a:solidFill>
                  <a:srgbClr val="FFFFFF"/>
                </a:solidFill>
                <a:sym typeface="Arial"/>
              </a:rPr>
              <a:t>antipyreti</a:t>
            </a:r>
            <a:r>
              <a:rPr lang="en-US" sz="1600" dirty="0" err="1">
                <a:solidFill>
                  <a:srgbClr val="FFFFFF"/>
                </a:solidFill>
              </a:rPr>
              <a:t>ka</a:t>
            </a:r>
            <a:r>
              <a:rPr lang="en-US" sz="1600" dirty="0" smtClean="0">
                <a:solidFill>
                  <a:srgbClr val="FFFFFF"/>
                </a:solidFill>
                <a:sym typeface="Arial"/>
              </a:rPr>
              <a:t>) </a:t>
            </a:r>
            <a:r>
              <a:rPr lang="en-US" sz="1600" dirty="0" err="1">
                <a:solidFill>
                  <a:srgbClr val="FFFFFF"/>
                </a:solidFill>
                <a:sym typeface="Arial"/>
              </a:rPr>
              <a:t>p</a:t>
            </a:r>
            <a:r>
              <a:rPr lang="en-US" sz="1600" dirty="0" err="1">
                <a:solidFill>
                  <a:srgbClr val="FFFFFF"/>
                </a:solidFill>
              </a:rPr>
              <a:t>ři</a:t>
            </a:r>
            <a:r>
              <a:rPr lang="en-US" sz="1600" dirty="0">
                <a:solidFill>
                  <a:srgbClr val="FFFFFF"/>
                </a:solidFill>
              </a:rPr>
              <a:t> </a:t>
            </a:r>
            <a:r>
              <a:rPr lang="en-US" sz="1600" dirty="0" err="1">
                <a:solidFill>
                  <a:srgbClr val="FFFFFF"/>
                </a:solidFill>
              </a:rPr>
              <a:t>příštím</a:t>
            </a:r>
            <a:r>
              <a:rPr lang="en-US" sz="1600" dirty="0">
                <a:solidFill>
                  <a:srgbClr val="FFFFFF"/>
                </a:solidFill>
              </a:rPr>
              <a:t> </a:t>
            </a:r>
            <a:r>
              <a:rPr lang="en-US" sz="1600" dirty="0" err="1">
                <a:solidFill>
                  <a:srgbClr val="FFFFFF"/>
                </a:solidFill>
              </a:rPr>
              <a:t>cyklu</a:t>
            </a:r>
            <a:r>
              <a:rPr lang="en-US" sz="1600" dirty="0">
                <a:solidFill>
                  <a:srgbClr val="FFFFFF"/>
                </a:solidFill>
                <a:sym typeface="Arial"/>
              </a:rPr>
              <a:t>. </a:t>
            </a:r>
            <a:r>
              <a:rPr lang="en-US" sz="1600" dirty="0" err="1">
                <a:solidFill>
                  <a:srgbClr val="FFFFFF"/>
                </a:solidFill>
                <a:sym typeface="Arial"/>
              </a:rPr>
              <a:t>Po</a:t>
            </a:r>
            <a:r>
              <a:rPr lang="en-US" sz="1600" dirty="0" err="1">
                <a:solidFill>
                  <a:srgbClr val="FFFFFF"/>
                </a:solidFill>
              </a:rPr>
              <a:t>kud</a:t>
            </a:r>
            <a:r>
              <a:rPr lang="en-US" sz="1600" dirty="0">
                <a:solidFill>
                  <a:srgbClr val="FFFFFF"/>
                </a:solidFill>
              </a:rPr>
              <a:t> </a:t>
            </a:r>
            <a:r>
              <a:rPr lang="en-US" sz="1600" dirty="0" err="1">
                <a:solidFill>
                  <a:srgbClr val="FFFFFF"/>
                </a:solidFill>
              </a:rPr>
              <a:t>zlepšení</a:t>
            </a:r>
            <a:r>
              <a:rPr lang="en-US" sz="1600" dirty="0">
                <a:solidFill>
                  <a:srgbClr val="FFFFFF"/>
                </a:solidFill>
              </a:rPr>
              <a:t> </a:t>
            </a:r>
            <a:r>
              <a:rPr lang="en-US" sz="1600" dirty="0" err="1">
                <a:solidFill>
                  <a:srgbClr val="FFFFFF"/>
                </a:solidFill>
              </a:rPr>
              <a:t>nepřijde</a:t>
            </a:r>
            <a:r>
              <a:rPr lang="en-US" sz="1600" dirty="0">
                <a:solidFill>
                  <a:srgbClr val="FFFFFF"/>
                </a:solidFill>
              </a:rPr>
              <a:t>, je </a:t>
            </a:r>
            <a:r>
              <a:rPr lang="en-US" sz="1600" dirty="0" err="1">
                <a:solidFill>
                  <a:srgbClr val="FFFFFF"/>
                </a:solidFill>
              </a:rPr>
              <a:t>nutno</a:t>
            </a:r>
            <a:r>
              <a:rPr lang="en-US" sz="1600" dirty="0">
                <a:solidFill>
                  <a:srgbClr val="FFFFFF"/>
                </a:solidFill>
              </a:rPr>
              <a:t> </a:t>
            </a:r>
            <a:r>
              <a:rPr lang="en-US" sz="1600" dirty="0" err="1">
                <a:solidFill>
                  <a:srgbClr val="FFFFFF"/>
                </a:solidFill>
              </a:rPr>
              <a:t>zařadit</a:t>
            </a:r>
            <a:r>
              <a:rPr lang="en-US" sz="1600" dirty="0">
                <a:solidFill>
                  <a:srgbClr val="FFFFFF"/>
                </a:solidFill>
              </a:rPr>
              <a:t> do </a:t>
            </a:r>
            <a:r>
              <a:rPr lang="cs-CZ" sz="1600" dirty="0" err="1">
                <a:solidFill>
                  <a:srgbClr val="FFFFFF"/>
                </a:solidFill>
              </a:rPr>
              <a:t>s</a:t>
            </a:r>
            <a:r>
              <a:rPr lang="en-US" sz="1600" dirty="0" err="1" smtClean="0">
                <a:solidFill>
                  <a:srgbClr val="FFFFFF"/>
                </a:solidFill>
              </a:rPr>
              <a:t>tupně</a:t>
            </a:r>
            <a:r>
              <a:rPr lang="en-US" sz="1600" dirty="0" smtClean="0">
                <a:solidFill>
                  <a:srgbClr val="FFFFFF"/>
                </a:solidFill>
              </a:rPr>
              <a:t> </a:t>
            </a:r>
            <a:r>
              <a:rPr lang="en-US" sz="1600" dirty="0">
                <a:solidFill>
                  <a:srgbClr val="FFFFFF"/>
                </a:solidFill>
                <a:sym typeface="Arial"/>
              </a:rPr>
              <a:t>3–4</a:t>
            </a:r>
            <a:r>
              <a:rPr lang="en-US" sz="1600" dirty="0">
                <a:solidFill>
                  <a:srgbClr val="FFFFFF"/>
                </a:solidFill>
              </a:rPr>
              <a:t>.</a:t>
            </a:r>
            <a:endParaRPr sz="1600" dirty="0"/>
          </a:p>
        </p:txBody>
      </p:sp>
      <p:cxnSp>
        <p:nvCxnSpPr>
          <p:cNvPr id="416" name="Google Shape;416;p5"/>
          <p:cNvCxnSpPr>
            <a:stCxn id="406" idx="2"/>
            <a:endCxn id="415" idx="0"/>
          </p:cNvCxnSpPr>
          <p:nvPr/>
        </p:nvCxnSpPr>
        <p:spPr>
          <a:xfrm>
            <a:off x="4191027" y="4217168"/>
            <a:ext cx="0" cy="374696"/>
          </a:xfrm>
          <a:prstGeom prst="straightConnector1">
            <a:avLst/>
          </a:prstGeom>
          <a:noFill/>
          <a:ln w="28575" cap="flat" cmpd="sng">
            <a:solidFill>
              <a:schemeClr val="dk1"/>
            </a:solidFill>
            <a:prstDash val="solid"/>
            <a:round/>
            <a:headEnd type="none" w="med" len="med"/>
            <a:tailEnd type="triangle" w="med" len="med"/>
          </a:ln>
        </p:spPr>
      </p:cxnSp>
      <p:sp>
        <p:nvSpPr>
          <p:cNvPr id="417" name="Google Shape;417;p5"/>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0" name="Google Shape;448;p7"/>
          <p:cNvSpPr txBox="1"/>
          <p:nvPr/>
        </p:nvSpPr>
        <p:spPr>
          <a:xfrm>
            <a:off x="132524" y="2279575"/>
            <a:ext cx="1963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a:t>Protinádorová</a:t>
            </a:r>
            <a:r>
              <a:rPr lang="en-US" sz="1900" b="1" dirty="0"/>
              <a:t> </a:t>
            </a:r>
            <a:r>
              <a:rPr lang="en-US" sz="1900" b="1" dirty="0" err="1"/>
              <a:t>imunoterapie</a:t>
            </a:r>
            <a:endParaRPr dirty="0"/>
          </a:p>
        </p:txBody>
      </p:sp>
      <p:sp>
        <p:nvSpPr>
          <p:cNvPr id="21" name="Google Shape;449;p7"/>
          <p:cNvSpPr txBox="1"/>
          <p:nvPr/>
        </p:nvSpPr>
        <p:spPr>
          <a:xfrm>
            <a:off x="132525" y="3694450"/>
            <a:ext cx="1630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22" name="Google Shape;450;p7"/>
          <p:cNvSpPr txBox="1"/>
          <p:nvPr/>
        </p:nvSpPr>
        <p:spPr>
          <a:xfrm>
            <a:off x="132527" y="5490250"/>
            <a:ext cx="1474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sp>
        <p:nvSpPr>
          <p:cNvPr id="23" name="Rectangle 22"/>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 name="Rectangle 1"/>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6"/>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Kožní projevy: klasifikace</a:t>
            </a:r>
            <a:endParaRPr/>
          </a:p>
        </p:txBody>
      </p:sp>
      <p:sp>
        <p:nvSpPr>
          <p:cNvPr id="423" name="Google Shape;423;p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Haanen et al. Ann Oncol 2017</a:t>
            </a:r>
            <a:endParaRPr/>
          </a:p>
        </p:txBody>
      </p:sp>
      <p:cxnSp>
        <p:nvCxnSpPr>
          <p:cNvPr id="424" name="Google Shape;424;p6"/>
          <p:cNvCxnSpPr>
            <a:stCxn id="425" idx="2"/>
            <a:endCxn id="426"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425" name="Google Shape;425;p6"/>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426" name="Google Shape;426;p6"/>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Ma</a:t>
            </a:r>
            <a:r>
              <a:rPr lang="en-US" sz="1900">
                <a:solidFill>
                  <a:srgbClr val="FFFFFF"/>
                </a:solidFill>
              </a:rPr>
              <a:t>k</a:t>
            </a:r>
            <a:r>
              <a:rPr lang="en-US" sz="1900">
                <a:solidFill>
                  <a:srgbClr val="FFFFFF"/>
                </a:solidFill>
                <a:latin typeface="Arial"/>
                <a:ea typeface="Arial"/>
                <a:cs typeface="Arial"/>
                <a:sym typeface="Arial"/>
              </a:rPr>
              <a:t>uly/papul</a:t>
            </a:r>
            <a:r>
              <a:rPr lang="en-US" sz="1900">
                <a:solidFill>
                  <a:srgbClr val="FFFFFF"/>
                </a:solidFill>
              </a:rPr>
              <a:t>y</a:t>
            </a:r>
            <a:r>
              <a:rPr lang="en-US" sz="1900">
                <a:solidFill>
                  <a:srgbClr val="FFFFFF"/>
                </a:solidFill>
                <a:latin typeface="Arial"/>
                <a:ea typeface="Arial"/>
                <a:cs typeface="Arial"/>
                <a:sym typeface="Arial"/>
              </a:rPr>
              <a:t> pokrývající 10%–30% tělesného povrchu, </a:t>
            </a:r>
            <a:r>
              <a:rPr lang="en-US" sz="1900">
                <a:solidFill>
                  <a:srgbClr val="FFFFFF"/>
                </a:solidFill>
              </a:rPr>
              <a:t>bez/se symptomy</a:t>
            </a:r>
            <a:r>
              <a:rPr lang="en-US" sz="1900">
                <a:solidFill>
                  <a:srgbClr val="FFFFFF"/>
                </a:solidFill>
                <a:latin typeface="Arial"/>
                <a:ea typeface="Arial"/>
                <a:cs typeface="Arial"/>
                <a:sym typeface="Arial"/>
              </a:rPr>
              <a:t> </a:t>
            </a:r>
            <a:br>
              <a:rPr lang="en-US" sz="1900">
                <a:solidFill>
                  <a:srgbClr val="FFFFFF"/>
                </a:solidFill>
                <a:latin typeface="Arial"/>
                <a:ea typeface="Arial"/>
                <a:cs typeface="Arial"/>
                <a:sym typeface="Arial"/>
              </a:rPr>
            </a:br>
            <a:r>
              <a:rPr lang="en-US" sz="1900">
                <a:solidFill>
                  <a:srgbClr val="FFFFFF"/>
                </a:solidFill>
                <a:latin typeface="Arial"/>
                <a:ea typeface="Arial"/>
                <a:cs typeface="Arial"/>
                <a:sym typeface="Arial"/>
              </a:rPr>
              <a:t>(pruritus, pá</a:t>
            </a:r>
            <a:r>
              <a:rPr lang="en-US" sz="1900">
                <a:solidFill>
                  <a:srgbClr val="FFFFFF"/>
                </a:solidFill>
              </a:rPr>
              <a:t>lení</a:t>
            </a:r>
            <a:r>
              <a:rPr lang="en-US" sz="1900">
                <a:solidFill>
                  <a:srgbClr val="FFFFFF"/>
                </a:solidFill>
                <a:latin typeface="Arial"/>
                <a:ea typeface="Arial"/>
                <a:cs typeface="Arial"/>
                <a:sym typeface="Arial"/>
              </a:rPr>
              <a:t>, </a:t>
            </a:r>
            <a:r>
              <a:rPr lang="en-US" sz="1900">
                <a:solidFill>
                  <a:srgbClr val="FFFFFF"/>
                </a:solidFill>
              </a:rPr>
              <a:t>svědění</a:t>
            </a:r>
            <a:r>
              <a:rPr lang="en-US" sz="1900">
                <a:solidFill>
                  <a:srgbClr val="FFFFFF"/>
                </a:solidFill>
                <a:latin typeface="Arial"/>
                <a:ea typeface="Arial"/>
                <a:cs typeface="Arial"/>
                <a:sym typeface="Arial"/>
              </a:rPr>
              <a:t>); limit</a:t>
            </a:r>
            <a:r>
              <a:rPr lang="en-US" sz="1900">
                <a:solidFill>
                  <a:srgbClr val="FFFFFF"/>
                </a:solidFill>
              </a:rPr>
              <a:t>ující</a:t>
            </a:r>
            <a:r>
              <a:rPr lang="en-US" sz="1900">
                <a:solidFill>
                  <a:srgbClr val="FFFFFF"/>
                </a:solidFill>
                <a:latin typeface="Arial"/>
                <a:ea typeface="Arial"/>
                <a:cs typeface="Arial"/>
                <a:sym typeface="Arial"/>
              </a:rPr>
              <a:t> instrument</a:t>
            </a:r>
            <a:r>
              <a:rPr lang="en-US" sz="1900">
                <a:solidFill>
                  <a:srgbClr val="FFFFFF"/>
                </a:solidFill>
              </a:rPr>
              <a:t>ální denní aktivity pacienta</a:t>
            </a:r>
            <a:endParaRPr sz="1900">
              <a:solidFill>
                <a:srgbClr val="FFFFFF"/>
              </a:solidFill>
              <a:latin typeface="Arial"/>
              <a:ea typeface="Arial"/>
              <a:cs typeface="Arial"/>
              <a:sym typeface="Arial"/>
            </a:endParaRPr>
          </a:p>
        </p:txBody>
      </p:sp>
      <p:cxnSp>
        <p:nvCxnSpPr>
          <p:cNvPr id="427" name="Google Shape;427;p6"/>
          <p:cNvCxnSpPr>
            <a:stCxn id="428" idx="2"/>
            <a:endCxn id="429"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428" name="Google Shape;428;p6"/>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3</a:t>
            </a:r>
            <a:endParaRPr/>
          </a:p>
        </p:txBody>
      </p:sp>
      <p:sp>
        <p:nvSpPr>
          <p:cNvPr id="429" name="Google Shape;429;p6"/>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chemeClr val="lt1"/>
                </a:solidFill>
              </a:rPr>
              <a:t>Makuly/papuly pokrývající</a:t>
            </a:r>
            <a:r>
              <a:rPr lang="en-US" sz="1900">
                <a:solidFill>
                  <a:srgbClr val="FFFFFF"/>
                </a:solidFill>
                <a:latin typeface="Arial"/>
                <a:ea typeface="Arial"/>
                <a:cs typeface="Arial"/>
                <a:sym typeface="Arial"/>
              </a:rPr>
              <a:t> &gt;30% povrchu těla, </a:t>
            </a:r>
            <a:r>
              <a:rPr lang="en-US" sz="1900">
                <a:solidFill>
                  <a:schemeClr val="lt1"/>
                </a:solidFill>
              </a:rPr>
              <a:t>bez/s přidruženými symptomy</a:t>
            </a:r>
            <a:r>
              <a:rPr lang="en-US" sz="1900">
                <a:solidFill>
                  <a:srgbClr val="FFFFFF"/>
                </a:solidFill>
                <a:latin typeface="Arial"/>
                <a:ea typeface="Arial"/>
                <a:cs typeface="Arial"/>
                <a:sym typeface="Arial"/>
              </a:rPr>
              <a:t>; limitující denní aktivity pacienta </a:t>
            </a:r>
            <a:endParaRPr sz="1900">
              <a:solidFill>
                <a:srgbClr val="FFFFFF"/>
              </a:solidFill>
              <a:latin typeface="Arial"/>
              <a:ea typeface="Arial"/>
              <a:cs typeface="Arial"/>
              <a:sym typeface="Arial"/>
            </a:endParaRPr>
          </a:p>
        </p:txBody>
      </p:sp>
      <p:cxnSp>
        <p:nvCxnSpPr>
          <p:cNvPr id="430" name="Google Shape;430;p6"/>
          <p:cNvCxnSpPr>
            <a:stCxn id="431" idx="2"/>
            <a:endCxn id="432"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431" name="Google Shape;431;p6"/>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4</a:t>
            </a:r>
            <a:endParaRPr/>
          </a:p>
        </p:txBody>
      </p:sp>
      <p:sp>
        <p:nvSpPr>
          <p:cNvPr id="432" name="Google Shape;432;p6"/>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Papulopustul</a:t>
            </a:r>
            <a:r>
              <a:rPr lang="en-US" sz="1900">
                <a:solidFill>
                  <a:srgbClr val="FFFFFF"/>
                </a:solidFill>
              </a:rPr>
              <a:t>ární vyrážka asociovaná s život ohrožujícími superinfekcemi</a:t>
            </a:r>
            <a:r>
              <a:rPr lang="en-US" sz="1900">
                <a:solidFill>
                  <a:srgbClr val="FFFFFF"/>
                </a:solidFill>
                <a:latin typeface="Arial"/>
                <a:ea typeface="Arial"/>
                <a:cs typeface="Arial"/>
                <a:sym typeface="Arial"/>
              </a:rPr>
              <a:t>; Stevens-Johnsonův syndrom, TEN </a:t>
            </a:r>
            <a:r>
              <a:rPr lang="en-US" sz="1900">
                <a:solidFill>
                  <a:srgbClr val="FFFFFF"/>
                </a:solidFill>
              </a:rPr>
              <a:t>a </a:t>
            </a:r>
            <a:r>
              <a:rPr lang="en-US" sz="1900">
                <a:solidFill>
                  <a:srgbClr val="FFFFFF"/>
                </a:solidFill>
                <a:latin typeface="Arial"/>
                <a:ea typeface="Arial"/>
                <a:cs typeface="Arial"/>
                <a:sym typeface="Arial"/>
              </a:rPr>
              <a:t>bul</a:t>
            </a:r>
            <a:r>
              <a:rPr lang="en-US" sz="1900">
                <a:solidFill>
                  <a:srgbClr val="FFFFFF"/>
                </a:solidFill>
              </a:rPr>
              <a:t>ózní</a:t>
            </a:r>
            <a:r>
              <a:rPr lang="en-US" sz="1900">
                <a:solidFill>
                  <a:srgbClr val="FFFFFF"/>
                </a:solidFill>
                <a:latin typeface="Arial"/>
                <a:ea typeface="Arial"/>
                <a:cs typeface="Arial"/>
                <a:sym typeface="Arial"/>
              </a:rPr>
              <a:t> dermatiti</a:t>
            </a:r>
            <a:r>
              <a:rPr lang="en-US" sz="1900">
                <a:solidFill>
                  <a:srgbClr val="FFFFFF"/>
                </a:solidFill>
              </a:rPr>
              <a:t>da</a:t>
            </a:r>
            <a:r>
              <a:rPr lang="en-US" sz="1900">
                <a:solidFill>
                  <a:srgbClr val="FFFFFF"/>
                </a:solidFill>
                <a:latin typeface="Arial"/>
                <a:ea typeface="Arial"/>
                <a:cs typeface="Arial"/>
                <a:sym typeface="Arial"/>
              </a:rPr>
              <a:t> </a:t>
            </a:r>
            <a:r>
              <a:rPr lang="en-US" sz="1900">
                <a:solidFill>
                  <a:srgbClr val="FFFFFF"/>
                </a:solidFill>
              </a:rPr>
              <a:t>pokrývající</a:t>
            </a:r>
            <a:r>
              <a:rPr lang="en-US" sz="1900">
                <a:solidFill>
                  <a:srgbClr val="FFFFFF"/>
                </a:solidFill>
                <a:latin typeface="Arial"/>
                <a:ea typeface="Arial"/>
                <a:cs typeface="Arial"/>
                <a:sym typeface="Arial"/>
              </a:rPr>
              <a:t> &gt;30% </a:t>
            </a:r>
            <a:r>
              <a:rPr lang="en-US" sz="1900">
                <a:solidFill>
                  <a:srgbClr val="FFFFFF"/>
                </a:solidFill>
              </a:rPr>
              <a:t>povrchu těla a vyžadující intenzivní péči</a:t>
            </a:r>
            <a:endParaRPr sz="1900">
              <a:solidFill>
                <a:srgbClr val="FFFFFF"/>
              </a:solidFill>
              <a:latin typeface="Arial"/>
              <a:ea typeface="Arial"/>
              <a:cs typeface="Arial"/>
              <a:sym typeface="Arial"/>
            </a:endParaRPr>
          </a:p>
        </p:txBody>
      </p:sp>
      <p:sp>
        <p:nvSpPr>
          <p:cNvPr id="433" name="Google Shape;433;p6"/>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Defini</a:t>
            </a:r>
            <a:r>
              <a:rPr lang="en-US" sz="1900" b="1"/>
              <a:t>ce</a:t>
            </a:r>
            <a:endParaRPr/>
          </a:p>
        </p:txBody>
      </p:sp>
      <p:sp>
        <p:nvSpPr>
          <p:cNvPr id="434" name="Google Shape;434;p6"/>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5"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6" name="Rectangle 15"/>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7" name="Google Shape;385;p4"/>
          <p:cNvSpPr txBox="1">
            <a:spLocks/>
          </p:cNvSpPr>
          <p:nvPr/>
        </p:nvSpPr>
        <p:spPr>
          <a:xfrm>
            <a:off x="517364" y="6267745"/>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TEN . Toxická epidermální nekrolýza</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Imunitně</a:t>
            </a:r>
            <a:r>
              <a:rPr lang="en-US" dirty="0"/>
              <a:t> </a:t>
            </a:r>
            <a:r>
              <a:rPr lang="en-US" dirty="0" err="1" smtClean="0"/>
              <a:t>podmíněn</a:t>
            </a:r>
            <a:r>
              <a:rPr lang="cs-CZ" dirty="0" smtClean="0"/>
              <a:t>é kožní projevy</a:t>
            </a:r>
            <a:r>
              <a:rPr lang="en-US" dirty="0" smtClean="0"/>
              <a:t>: </a:t>
            </a:r>
            <a:r>
              <a:rPr lang="en-US" dirty="0"/>
              <a:t>ESMO guidelines</a:t>
            </a:r>
            <a:endParaRPr dirty="0"/>
          </a:p>
        </p:txBody>
      </p:sp>
      <p:sp>
        <p:nvSpPr>
          <p:cNvPr id="440" name="Google Shape;440;p7"/>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Haanen et al. Ann Oncol 2017</a:t>
            </a:r>
            <a:endParaRPr/>
          </a:p>
        </p:txBody>
      </p:sp>
      <p:cxnSp>
        <p:nvCxnSpPr>
          <p:cNvPr id="441" name="Google Shape;441;p7"/>
          <p:cNvCxnSpPr>
            <a:stCxn id="442" idx="2"/>
            <a:endCxn id="443" idx="0"/>
          </p:cNvCxnSpPr>
          <p:nvPr/>
        </p:nvCxnSpPr>
        <p:spPr>
          <a:xfrm>
            <a:off x="3612562" y="4711430"/>
            <a:ext cx="0" cy="260700"/>
          </a:xfrm>
          <a:prstGeom prst="straightConnector1">
            <a:avLst/>
          </a:prstGeom>
          <a:noFill/>
          <a:ln w="28575" cap="flat" cmpd="sng">
            <a:solidFill>
              <a:schemeClr val="dk1"/>
            </a:solidFill>
            <a:prstDash val="solid"/>
            <a:round/>
            <a:headEnd type="none" w="med" len="med"/>
            <a:tailEnd type="triangle" w="med" len="med"/>
          </a:ln>
        </p:spPr>
      </p:cxnSp>
      <p:cxnSp>
        <p:nvCxnSpPr>
          <p:cNvPr id="444" name="Google Shape;444;p7"/>
          <p:cNvCxnSpPr>
            <a:stCxn id="445" idx="2"/>
            <a:endCxn id="446" idx="0"/>
          </p:cNvCxnSpPr>
          <p:nvPr/>
        </p:nvCxnSpPr>
        <p:spPr>
          <a:xfrm>
            <a:off x="3612561" y="1888056"/>
            <a:ext cx="0" cy="251700"/>
          </a:xfrm>
          <a:prstGeom prst="straightConnector1">
            <a:avLst/>
          </a:prstGeom>
          <a:noFill/>
          <a:ln w="28575" cap="flat" cmpd="sng">
            <a:solidFill>
              <a:schemeClr val="dk1"/>
            </a:solidFill>
            <a:prstDash val="solid"/>
            <a:round/>
            <a:headEnd type="none" w="med" len="med"/>
            <a:tailEnd type="triangle" w="med" len="med"/>
          </a:ln>
        </p:spPr>
      </p:cxnSp>
      <p:sp>
        <p:nvSpPr>
          <p:cNvPr id="445" name="Google Shape;445;p7"/>
          <p:cNvSpPr txBox="1"/>
          <p:nvPr/>
        </p:nvSpPr>
        <p:spPr>
          <a:xfrm>
            <a:off x="2240961" y="1501800"/>
            <a:ext cx="2743200" cy="386256"/>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1–2</a:t>
            </a:r>
            <a:endParaRPr/>
          </a:p>
        </p:txBody>
      </p:sp>
      <p:sp>
        <p:nvSpPr>
          <p:cNvPr id="442" name="Google Shape;442;p7"/>
          <p:cNvSpPr txBox="1"/>
          <p:nvPr/>
        </p:nvSpPr>
        <p:spPr>
          <a:xfrm>
            <a:off x="2252075" y="3045218"/>
            <a:ext cx="2720975" cy="1666212"/>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Zahájit topická emoliens, </a:t>
            </a:r>
            <a:r>
              <a:rPr lang="en-US" sz="1900">
                <a:solidFill>
                  <a:srgbClr val="FFFFFF"/>
                </a:solidFill>
                <a:latin typeface="Arial"/>
                <a:ea typeface="Arial"/>
                <a:cs typeface="Arial"/>
                <a:sym typeface="Arial"/>
              </a:rPr>
              <a:t>antihistaminika v případě </a:t>
            </a:r>
            <a:r>
              <a:rPr lang="en-US" sz="1900">
                <a:solidFill>
                  <a:srgbClr val="FFFFFF"/>
                </a:solidFill>
              </a:rPr>
              <a:t>svědění </a:t>
            </a:r>
            <a:r>
              <a:rPr lang="en-US" sz="1900">
                <a:solidFill>
                  <a:srgbClr val="FFFFFF"/>
                </a:solidFill>
                <a:latin typeface="Arial"/>
                <a:ea typeface="Arial"/>
                <a:cs typeface="Arial"/>
                <a:sym typeface="Arial"/>
              </a:rPr>
              <a:t>a/nebo topic</a:t>
            </a:r>
            <a:r>
              <a:rPr lang="en-US" sz="1900">
                <a:solidFill>
                  <a:srgbClr val="FFFFFF"/>
                </a:solidFill>
              </a:rPr>
              <a:t>ké</a:t>
            </a:r>
            <a:r>
              <a:rPr lang="en-US" sz="1900">
                <a:solidFill>
                  <a:srgbClr val="FFFFFF"/>
                </a:solidFill>
                <a:latin typeface="Arial"/>
                <a:ea typeface="Arial"/>
                <a:cs typeface="Arial"/>
                <a:sym typeface="Arial"/>
              </a:rPr>
              <a:t> </a:t>
            </a:r>
            <a:r>
              <a:rPr lang="en-US" sz="1900">
                <a:solidFill>
                  <a:srgbClr val="FFFFFF"/>
                </a:solidFill>
              </a:rPr>
              <a:t>k</a:t>
            </a:r>
            <a:r>
              <a:rPr lang="en-US" sz="1900">
                <a:solidFill>
                  <a:srgbClr val="FFFFFF"/>
                </a:solidFill>
                <a:latin typeface="Arial"/>
                <a:ea typeface="Arial"/>
                <a:cs typeface="Arial"/>
                <a:sym typeface="Arial"/>
              </a:rPr>
              <a:t>orti</a:t>
            </a:r>
            <a:r>
              <a:rPr lang="en-US" sz="1900">
                <a:solidFill>
                  <a:srgbClr val="FFFFFF"/>
                </a:solidFill>
              </a:rPr>
              <a:t>k</a:t>
            </a:r>
            <a:r>
              <a:rPr lang="en-US" sz="1900">
                <a:solidFill>
                  <a:srgbClr val="FFFFFF"/>
                </a:solidFill>
                <a:latin typeface="Arial"/>
                <a:ea typeface="Arial"/>
                <a:cs typeface="Arial"/>
                <a:sym typeface="Arial"/>
              </a:rPr>
              <a:t>osteroid</a:t>
            </a:r>
            <a:r>
              <a:rPr lang="en-US" sz="1900">
                <a:solidFill>
                  <a:srgbClr val="FFFFFF"/>
                </a:solidFill>
              </a:rPr>
              <a:t>y</a:t>
            </a:r>
            <a:r>
              <a:rPr lang="en-US" sz="1900">
                <a:solidFill>
                  <a:srgbClr val="FFFFFF"/>
                </a:solidFill>
                <a:latin typeface="Arial"/>
                <a:ea typeface="Arial"/>
                <a:cs typeface="Arial"/>
                <a:sym typeface="Arial"/>
              </a:rPr>
              <a:t> </a:t>
            </a:r>
            <a:endParaRPr/>
          </a:p>
        </p:txBody>
      </p:sp>
      <p:sp>
        <p:nvSpPr>
          <p:cNvPr id="446" name="Google Shape;446;p7"/>
          <p:cNvSpPr txBox="1"/>
          <p:nvPr/>
        </p:nvSpPr>
        <p:spPr>
          <a:xfrm>
            <a:off x="2241755" y="2139628"/>
            <a:ext cx="2741613" cy="649405"/>
          </a:xfrm>
          <a:prstGeom prst="rect">
            <a:avLst/>
          </a:prstGeom>
          <a:solidFill>
            <a:srgbClr val="7F66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Pokračovat </a:t>
            </a:r>
            <a:r>
              <a:rPr lang="en-US" sz="1900">
                <a:solidFill>
                  <a:srgbClr val="FFFFFF"/>
                </a:solidFill>
                <a:latin typeface="Arial"/>
                <a:ea typeface="Arial"/>
                <a:cs typeface="Arial"/>
                <a:sym typeface="Arial"/>
              </a:rPr>
              <a:t/>
            </a:r>
            <a:br>
              <a:rPr lang="en-US" sz="1900">
                <a:solidFill>
                  <a:srgbClr val="FFFFFF"/>
                </a:solidFill>
                <a:latin typeface="Arial"/>
                <a:ea typeface="Arial"/>
                <a:cs typeface="Arial"/>
                <a:sym typeface="Arial"/>
              </a:rPr>
            </a:br>
            <a:r>
              <a:rPr lang="en-US" sz="1900">
                <a:solidFill>
                  <a:srgbClr val="FFFFFF"/>
                </a:solidFill>
                <a:latin typeface="Arial"/>
                <a:ea typeface="Arial"/>
                <a:cs typeface="Arial"/>
                <a:sym typeface="Arial"/>
              </a:rPr>
              <a:t>(aspoň týden)</a:t>
            </a:r>
            <a:endParaRPr/>
          </a:p>
        </p:txBody>
      </p:sp>
      <p:sp>
        <p:nvSpPr>
          <p:cNvPr id="443" name="Google Shape;443;p7"/>
          <p:cNvSpPr txBox="1"/>
          <p:nvPr/>
        </p:nvSpPr>
        <p:spPr>
          <a:xfrm>
            <a:off x="2252075" y="4972231"/>
            <a:ext cx="2720975" cy="1403788"/>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Znovu obnovit léčbu imunoterapií, když se dosáhne 1. stupně</a:t>
            </a:r>
            <a:endParaRPr/>
          </a:p>
        </p:txBody>
      </p:sp>
      <p:cxnSp>
        <p:nvCxnSpPr>
          <p:cNvPr id="447" name="Google Shape;447;p7"/>
          <p:cNvCxnSpPr>
            <a:stCxn id="446" idx="2"/>
            <a:endCxn id="442" idx="0"/>
          </p:cNvCxnSpPr>
          <p:nvPr/>
        </p:nvCxnSpPr>
        <p:spPr>
          <a:xfrm>
            <a:off x="3612562" y="2789033"/>
            <a:ext cx="0" cy="256200"/>
          </a:xfrm>
          <a:prstGeom prst="straightConnector1">
            <a:avLst/>
          </a:prstGeom>
          <a:noFill/>
          <a:ln w="28575" cap="flat" cmpd="sng">
            <a:solidFill>
              <a:schemeClr val="dk1"/>
            </a:solidFill>
            <a:prstDash val="solid"/>
            <a:round/>
            <a:headEnd type="none" w="med" len="med"/>
            <a:tailEnd type="triangle" w="med" len="med"/>
          </a:ln>
        </p:spPr>
      </p:cxnSp>
      <p:sp>
        <p:nvSpPr>
          <p:cNvPr id="448" name="Google Shape;448;p7"/>
          <p:cNvSpPr txBox="1"/>
          <p:nvPr/>
        </p:nvSpPr>
        <p:spPr>
          <a:xfrm>
            <a:off x="132524" y="2279575"/>
            <a:ext cx="1963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a:t>Protinádorová</a:t>
            </a:r>
            <a:r>
              <a:rPr lang="en-US" sz="1900" b="1" dirty="0"/>
              <a:t> </a:t>
            </a:r>
            <a:r>
              <a:rPr lang="en-US" sz="1900" b="1" dirty="0" err="1"/>
              <a:t>imunoterapie</a:t>
            </a:r>
            <a:endParaRPr dirty="0"/>
          </a:p>
        </p:txBody>
      </p:sp>
      <p:sp>
        <p:nvSpPr>
          <p:cNvPr id="449" name="Google Shape;449;p7"/>
          <p:cNvSpPr txBox="1"/>
          <p:nvPr/>
        </p:nvSpPr>
        <p:spPr>
          <a:xfrm>
            <a:off x="132525" y="3694450"/>
            <a:ext cx="1630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450" name="Google Shape;450;p7"/>
          <p:cNvSpPr txBox="1"/>
          <p:nvPr/>
        </p:nvSpPr>
        <p:spPr>
          <a:xfrm>
            <a:off x="132527" y="5490250"/>
            <a:ext cx="1474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451" name="Google Shape;451;p7"/>
          <p:cNvCxnSpPr>
            <a:stCxn id="452" idx="2"/>
            <a:endCxn id="453" idx="0"/>
          </p:cNvCxnSpPr>
          <p:nvPr/>
        </p:nvCxnSpPr>
        <p:spPr>
          <a:xfrm>
            <a:off x="6978298" y="4719521"/>
            <a:ext cx="0" cy="252600"/>
          </a:xfrm>
          <a:prstGeom prst="straightConnector1">
            <a:avLst/>
          </a:prstGeom>
          <a:noFill/>
          <a:ln w="28575" cap="flat" cmpd="sng">
            <a:solidFill>
              <a:schemeClr val="dk1"/>
            </a:solidFill>
            <a:prstDash val="solid"/>
            <a:round/>
            <a:headEnd type="none" w="med" len="med"/>
            <a:tailEnd type="triangle" w="med" len="med"/>
          </a:ln>
        </p:spPr>
      </p:cxnSp>
      <p:cxnSp>
        <p:nvCxnSpPr>
          <p:cNvPr id="454" name="Google Shape;454;p7"/>
          <p:cNvCxnSpPr>
            <a:stCxn id="455" idx="2"/>
            <a:endCxn id="456" idx="0"/>
          </p:cNvCxnSpPr>
          <p:nvPr/>
        </p:nvCxnSpPr>
        <p:spPr>
          <a:xfrm>
            <a:off x="6978297" y="1888056"/>
            <a:ext cx="0" cy="256200"/>
          </a:xfrm>
          <a:prstGeom prst="straightConnector1">
            <a:avLst/>
          </a:prstGeom>
          <a:noFill/>
          <a:ln w="28575" cap="flat" cmpd="sng">
            <a:solidFill>
              <a:schemeClr val="dk1"/>
            </a:solidFill>
            <a:prstDash val="solid"/>
            <a:round/>
            <a:headEnd type="none" w="med" len="med"/>
            <a:tailEnd type="triangle" w="med" len="med"/>
          </a:ln>
        </p:spPr>
      </p:cxnSp>
      <p:sp>
        <p:nvSpPr>
          <p:cNvPr id="455" name="Google Shape;455;p7"/>
          <p:cNvSpPr txBox="1"/>
          <p:nvPr/>
        </p:nvSpPr>
        <p:spPr>
          <a:xfrm>
            <a:off x="5606697" y="1501800"/>
            <a:ext cx="2743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3</a:t>
            </a:r>
            <a:endParaRPr/>
          </a:p>
        </p:txBody>
      </p:sp>
      <p:sp>
        <p:nvSpPr>
          <p:cNvPr id="452" name="Google Shape;452;p7"/>
          <p:cNvSpPr txBox="1"/>
          <p:nvPr/>
        </p:nvSpPr>
        <p:spPr>
          <a:xfrm>
            <a:off x="5617811" y="3045217"/>
            <a:ext cx="2720975" cy="1674304"/>
          </a:xfrm>
          <a:prstGeom prst="rect">
            <a:avLst/>
          </a:prstGeom>
          <a:solidFill>
            <a:srgbClr val="00406D"/>
          </a:solidFill>
          <a:ln>
            <a:noFill/>
          </a:ln>
        </p:spPr>
        <p:txBody>
          <a:bodyPr spcFirstLastPara="1" wrap="square" lIns="121900" tIns="60950" rIns="121900" bIns="60950" anchor="t" anchorCtr="0">
            <a:noAutofit/>
          </a:bodyPr>
          <a:lstStyle/>
          <a:p>
            <a:pPr marL="0" marR="0" lvl="0" indent="0" algn="ctr" rtl="0">
              <a:lnSpc>
                <a:spcPct val="90000"/>
              </a:lnSpc>
              <a:spcBef>
                <a:spcPts val="0"/>
              </a:spcBef>
              <a:spcAft>
                <a:spcPts val="0"/>
              </a:spcAft>
              <a:buClr>
                <a:srgbClr val="8B3D9A"/>
              </a:buClr>
              <a:buSzPts val="1900"/>
              <a:buFont typeface="Noto Sans Symbols"/>
              <a:buNone/>
            </a:pPr>
            <a:endParaRPr lang="cs-CZ" sz="1900" dirty="0" smtClean="0">
              <a:solidFill>
                <a:srgbClr val="FFFFFF"/>
              </a:solidFill>
            </a:endParaRPr>
          </a:p>
          <a:p>
            <a:pPr marL="0" marR="0" lvl="0" indent="0" algn="ctr" rtl="0">
              <a:lnSpc>
                <a:spcPct val="90000"/>
              </a:lnSpc>
              <a:spcBef>
                <a:spcPts val="0"/>
              </a:spcBef>
              <a:spcAft>
                <a:spcPts val="0"/>
              </a:spcAft>
              <a:buClr>
                <a:srgbClr val="8B3D9A"/>
              </a:buClr>
              <a:buSzPts val="1900"/>
              <a:buFont typeface="Noto Sans Symbols"/>
              <a:buNone/>
            </a:pPr>
            <a:r>
              <a:rPr lang="en-US" sz="1900" dirty="0" err="1" smtClean="0">
                <a:solidFill>
                  <a:srgbClr val="FFFFFF"/>
                </a:solidFill>
              </a:rPr>
              <a:t>Zahájit</a:t>
            </a:r>
            <a:r>
              <a:rPr lang="en-US" sz="1900" dirty="0" smtClean="0">
                <a:solidFill>
                  <a:srgbClr val="FFFFFF"/>
                </a:solidFill>
              </a:rPr>
              <a:t> </a:t>
            </a:r>
            <a:r>
              <a:rPr lang="en-US" sz="1900" dirty="0" err="1">
                <a:solidFill>
                  <a:srgbClr val="FFFFFF"/>
                </a:solidFill>
              </a:rPr>
              <a:t>léčbu</a:t>
            </a:r>
            <a:r>
              <a:rPr lang="en-US" sz="1900" dirty="0">
                <a:solidFill>
                  <a:srgbClr val="FFFFFF"/>
                </a:solidFill>
              </a:rPr>
              <a:t> </a:t>
            </a:r>
            <a:r>
              <a:rPr lang="en-US" sz="1900" dirty="0" err="1">
                <a:solidFill>
                  <a:srgbClr val="FFFFFF"/>
                </a:solidFill>
              </a:rPr>
              <a:t>topickými</a:t>
            </a:r>
            <a:r>
              <a:rPr lang="en-US" sz="1900" dirty="0">
                <a:solidFill>
                  <a:srgbClr val="FFFFFF"/>
                </a:solidFill>
              </a:rPr>
              <a:t> </a:t>
            </a:r>
            <a:r>
              <a:rPr lang="en-US" sz="1900" dirty="0" err="1">
                <a:solidFill>
                  <a:srgbClr val="FFFFFF"/>
                </a:solidFill>
              </a:rPr>
              <a:t>emoliens</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antihistaminiky</a:t>
            </a:r>
            <a:r>
              <a:rPr lang="en-US" sz="1900" dirty="0">
                <a:solidFill>
                  <a:srgbClr val="FFFFFF"/>
                </a:solidFill>
              </a:rPr>
              <a:t> a </a:t>
            </a:r>
            <a:r>
              <a:rPr lang="en-US" sz="1900" dirty="0" err="1">
                <a:solidFill>
                  <a:srgbClr val="FFFFFF"/>
                </a:solidFill>
              </a:rPr>
              <a:t>silnými</a:t>
            </a:r>
            <a:r>
              <a:rPr lang="en-US" sz="1900" dirty="0">
                <a:solidFill>
                  <a:srgbClr val="FFFFFF"/>
                </a:solidFill>
              </a:rPr>
              <a:t> </a:t>
            </a:r>
            <a:r>
              <a:rPr lang="en-US" sz="1900" dirty="0" err="1">
                <a:solidFill>
                  <a:srgbClr val="FFFFFF"/>
                </a:solidFill>
              </a:rPr>
              <a:t>k</a:t>
            </a:r>
            <a:r>
              <a:rPr lang="en-US" sz="1900" dirty="0" err="1">
                <a:solidFill>
                  <a:srgbClr val="FFFFFF"/>
                </a:solidFill>
                <a:latin typeface="Arial"/>
                <a:ea typeface="Arial"/>
                <a:cs typeface="Arial"/>
                <a:sym typeface="Arial"/>
              </a:rPr>
              <a:t>orti</a:t>
            </a:r>
            <a:r>
              <a:rPr lang="en-US" sz="1900" dirty="0" err="1">
                <a:solidFill>
                  <a:srgbClr val="FFFFFF"/>
                </a:solidFill>
              </a:rPr>
              <a:t>k</a:t>
            </a:r>
            <a:r>
              <a:rPr lang="en-US" sz="1900" dirty="0" err="1">
                <a:solidFill>
                  <a:srgbClr val="FFFFFF"/>
                </a:solidFill>
                <a:latin typeface="Arial"/>
                <a:ea typeface="Arial"/>
                <a:cs typeface="Arial"/>
                <a:sym typeface="Arial"/>
              </a:rPr>
              <a:t>osteroid</a:t>
            </a:r>
            <a:r>
              <a:rPr lang="en-US" sz="1900" dirty="0" err="1">
                <a:solidFill>
                  <a:srgbClr val="FFFFFF"/>
                </a:solidFill>
              </a:rPr>
              <a:t>y</a:t>
            </a:r>
            <a:endParaRPr dirty="0"/>
          </a:p>
        </p:txBody>
      </p:sp>
      <p:sp>
        <p:nvSpPr>
          <p:cNvPr id="456" name="Google Shape;456;p7"/>
          <p:cNvSpPr txBox="1"/>
          <p:nvPr/>
        </p:nvSpPr>
        <p:spPr>
          <a:xfrm>
            <a:off x="5607491" y="2144243"/>
            <a:ext cx="2741613"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453" name="Google Shape;453;p7"/>
          <p:cNvSpPr txBox="1"/>
          <p:nvPr/>
        </p:nvSpPr>
        <p:spPr>
          <a:xfrm>
            <a:off x="5617811" y="4972231"/>
            <a:ext cx="2720975" cy="1415772"/>
          </a:xfrm>
          <a:prstGeom prst="rect">
            <a:avLst/>
          </a:prstGeom>
          <a:solidFill>
            <a:srgbClr val="00406D"/>
          </a:solidFill>
          <a:ln>
            <a:noFill/>
          </a:ln>
        </p:spPr>
        <p:txBody>
          <a:bodyPr spcFirstLastPara="1" wrap="square" lIns="121900" tIns="60950" rIns="121900" bIns="60950" anchor="ctr" anchorCtr="0">
            <a:noAutofit/>
          </a:bodyPr>
          <a:lstStyle/>
          <a:p>
            <a:pPr marL="0" lvl="0" indent="0" algn="ctr" rtl="0">
              <a:lnSpc>
                <a:spcPct val="90000"/>
              </a:lnSpc>
              <a:spcBef>
                <a:spcPts val="0"/>
              </a:spcBef>
              <a:spcAft>
                <a:spcPts val="0"/>
              </a:spcAft>
              <a:buClr>
                <a:srgbClr val="8B3D9A"/>
              </a:buClr>
              <a:buSzPts val="1900"/>
              <a:buFont typeface="Noto Sans Symbols"/>
              <a:buNone/>
            </a:pPr>
            <a:r>
              <a:rPr lang="en-US" sz="1900" dirty="0" err="1" smtClean="0">
                <a:solidFill>
                  <a:schemeClr val="lt1"/>
                </a:solidFill>
              </a:rPr>
              <a:t>Znovu</a:t>
            </a:r>
            <a:r>
              <a:rPr lang="en-US" sz="1900" dirty="0" smtClean="0">
                <a:solidFill>
                  <a:schemeClr val="lt1"/>
                </a:solidFill>
              </a:rPr>
              <a:t> </a:t>
            </a:r>
            <a:r>
              <a:rPr lang="en-US" sz="1900" dirty="0" err="1">
                <a:solidFill>
                  <a:schemeClr val="lt1"/>
                </a:solidFill>
              </a:rPr>
              <a:t>obnovit</a:t>
            </a:r>
            <a:r>
              <a:rPr lang="en-US" sz="1900" dirty="0">
                <a:solidFill>
                  <a:schemeClr val="lt1"/>
                </a:solidFill>
              </a:rPr>
              <a:t> </a:t>
            </a:r>
            <a:r>
              <a:rPr lang="en-US" sz="1900" dirty="0" err="1">
                <a:solidFill>
                  <a:schemeClr val="lt1"/>
                </a:solidFill>
              </a:rPr>
              <a:t>léčbu</a:t>
            </a:r>
            <a:r>
              <a:rPr lang="en-US" sz="1900" dirty="0">
                <a:solidFill>
                  <a:schemeClr val="lt1"/>
                </a:solidFill>
              </a:rPr>
              <a:t> </a:t>
            </a:r>
            <a:r>
              <a:rPr lang="en-US" sz="1900" dirty="0" err="1">
                <a:solidFill>
                  <a:schemeClr val="lt1"/>
                </a:solidFill>
              </a:rPr>
              <a:t>imunoterapií</a:t>
            </a:r>
            <a:r>
              <a:rPr lang="en-US" sz="1900" dirty="0">
                <a:solidFill>
                  <a:schemeClr val="lt1"/>
                </a:solidFill>
              </a:rPr>
              <a:t>, </a:t>
            </a:r>
            <a:r>
              <a:rPr lang="en-US" sz="1900" dirty="0" err="1">
                <a:solidFill>
                  <a:schemeClr val="lt1"/>
                </a:solidFill>
              </a:rPr>
              <a:t>když</a:t>
            </a:r>
            <a:r>
              <a:rPr lang="en-US" sz="1900" dirty="0">
                <a:solidFill>
                  <a:schemeClr val="lt1"/>
                </a:solidFill>
              </a:rPr>
              <a:t> se </a:t>
            </a:r>
            <a:r>
              <a:rPr lang="en-US" sz="1900" dirty="0" err="1">
                <a:solidFill>
                  <a:schemeClr val="lt1"/>
                </a:solidFill>
              </a:rPr>
              <a:t>dosáhne</a:t>
            </a:r>
            <a:r>
              <a:rPr lang="en-US" sz="1900" dirty="0">
                <a:solidFill>
                  <a:schemeClr val="lt1"/>
                </a:solidFill>
              </a:rPr>
              <a:t> 1. </a:t>
            </a:r>
            <a:r>
              <a:rPr lang="en-US" sz="1900" dirty="0" err="1">
                <a:solidFill>
                  <a:schemeClr val="lt1"/>
                </a:solidFill>
              </a:rPr>
              <a:t>stupně</a:t>
            </a:r>
            <a:endParaRPr sz="1900" dirty="0">
              <a:solidFill>
                <a:srgbClr val="FFFFFF"/>
              </a:solidFill>
            </a:endParaRPr>
          </a:p>
        </p:txBody>
      </p:sp>
      <p:cxnSp>
        <p:nvCxnSpPr>
          <p:cNvPr id="457" name="Google Shape;457;p7"/>
          <p:cNvCxnSpPr>
            <a:stCxn id="456" idx="2"/>
            <a:endCxn id="452" idx="0"/>
          </p:cNvCxnSpPr>
          <p:nvPr/>
        </p:nvCxnSpPr>
        <p:spPr>
          <a:xfrm>
            <a:off x="6978298" y="2782643"/>
            <a:ext cx="0" cy="262500"/>
          </a:xfrm>
          <a:prstGeom prst="straightConnector1">
            <a:avLst/>
          </a:prstGeom>
          <a:noFill/>
          <a:ln w="28575" cap="flat" cmpd="sng">
            <a:solidFill>
              <a:schemeClr val="dk1"/>
            </a:solidFill>
            <a:prstDash val="solid"/>
            <a:round/>
            <a:headEnd type="none" w="med" len="med"/>
            <a:tailEnd type="triangle" w="med" len="med"/>
          </a:ln>
        </p:spPr>
      </p:cxnSp>
      <p:cxnSp>
        <p:nvCxnSpPr>
          <p:cNvPr id="458" name="Google Shape;458;p7"/>
          <p:cNvCxnSpPr>
            <a:stCxn id="459" idx="2"/>
            <a:endCxn id="460" idx="0"/>
          </p:cNvCxnSpPr>
          <p:nvPr/>
        </p:nvCxnSpPr>
        <p:spPr>
          <a:xfrm>
            <a:off x="10364673" y="4711430"/>
            <a:ext cx="0" cy="260700"/>
          </a:xfrm>
          <a:prstGeom prst="straightConnector1">
            <a:avLst/>
          </a:prstGeom>
          <a:noFill/>
          <a:ln w="28575" cap="flat" cmpd="sng">
            <a:solidFill>
              <a:schemeClr val="dk1"/>
            </a:solidFill>
            <a:prstDash val="solid"/>
            <a:round/>
            <a:headEnd type="none" w="med" len="med"/>
            <a:tailEnd type="triangle" w="med" len="med"/>
          </a:ln>
        </p:spPr>
      </p:cxnSp>
      <p:cxnSp>
        <p:nvCxnSpPr>
          <p:cNvPr id="461" name="Google Shape;461;p7"/>
          <p:cNvCxnSpPr>
            <a:stCxn id="462" idx="2"/>
            <a:endCxn id="463" idx="0"/>
          </p:cNvCxnSpPr>
          <p:nvPr/>
        </p:nvCxnSpPr>
        <p:spPr>
          <a:xfrm>
            <a:off x="10364672" y="1888056"/>
            <a:ext cx="0" cy="256200"/>
          </a:xfrm>
          <a:prstGeom prst="straightConnector1">
            <a:avLst/>
          </a:prstGeom>
          <a:noFill/>
          <a:ln w="28575" cap="flat" cmpd="sng">
            <a:solidFill>
              <a:schemeClr val="dk1"/>
            </a:solidFill>
            <a:prstDash val="solid"/>
            <a:round/>
            <a:headEnd type="none" w="med" len="med"/>
            <a:tailEnd type="triangle" w="med" len="med"/>
          </a:ln>
        </p:spPr>
      </p:cxnSp>
      <p:sp>
        <p:nvSpPr>
          <p:cNvPr id="462" name="Google Shape;462;p7"/>
          <p:cNvSpPr txBox="1"/>
          <p:nvPr/>
        </p:nvSpPr>
        <p:spPr>
          <a:xfrm>
            <a:off x="8993072" y="1501800"/>
            <a:ext cx="2743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459" name="Google Shape;459;p7"/>
          <p:cNvSpPr txBox="1"/>
          <p:nvPr/>
        </p:nvSpPr>
        <p:spPr>
          <a:xfrm>
            <a:off x="9004186" y="3045218"/>
            <a:ext cx="2720975" cy="166621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smtClean="0">
                <a:solidFill>
                  <a:srgbClr val="FFFFFF"/>
                </a:solidFill>
              </a:rPr>
              <a:t>U</a:t>
            </a:r>
            <a:r>
              <a:rPr lang="cs-CZ" sz="1900" dirty="0" smtClean="0">
                <a:solidFill>
                  <a:srgbClr val="FFFFFF"/>
                </a:solidFill>
              </a:rPr>
              <a:t>rgentně</a:t>
            </a:r>
            <a:r>
              <a:rPr lang="en-US" sz="1900" dirty="0" smtClean="0">
                <a:solidFill>
                  <a:srgbClr val="FFFFFF"/>
                </a:solidFill>
              </a:rPr>
              <a:t> </a:t>
            </a:r>
            <a:r>
              <a:rPr lang="en-US" sz="1900" dirty="0" err="1">
                <a:solidFill>
                  <a:srgbClr val="FFFFFF"/>
                </a:solidFill>
              </a:rPr>
              <a:t>konsultovat</a:t>
            </a:r>
            <a:r>
              <a:rPr lang="en-US" sz="1900" dirty="0">
                <a:solidFill>
                  <a:srgbClr val="FFFFFF"/>
                </a:solidFill>
              </a:rPr>
              <a:t> s </a:t>
            </a:r>
            <a:r>
              <a:rPr lang="en-US" sz="1900" dirty="0" err="1">
                <a:solidFill>
                  <a:srgbClr val="FFFFFF"/>
                </a:solidFill>
              </a:rPr>
              <a:t>dermatologem</a:t>
            </a:r>
            <a:r>
              <a:rPr lang="en-US" sz="1900" dirty="0">
                <a:solidFill>
                  <a:srgbClr val="FFFFFF"/>
                </a:solidFill>
              </a:rPr>
              <a:t>; </a:t>
            </a:r>
            <a:r>
              <a:rPr lang="en-US" sz="1900" dirty="0" err="1">
                <a:solidFill>
                  <a:srgbClr val="FFFFFF"/>
                </a:solidFill>
              </a:rPr>
              <a:t>zahájit</a:t>
            </a:r>
            <a:r>
              <a:rPr lang="en-US" sz="1900" dirty="0">
                <a:solidFill>
                  <a:srgbClr val="FFFFFF"/>
                </a:solidFill>
              </a:rPr>
              <a:t> </a:t>
            </a:r>
            <a:r>
              <a:rPr lang="en-US" sz="1900" dirty="0" err="1">
                <a:solidFill>
                  <a:srgbClr val="FFFFFF"/>
                </a:solidFill>
              </a:rPr>
              <a:t>kortikosteroidy</a:t>
            </a:r>
            <a:r>
              <a:rPr lang="en-US" sz="1900" dirty="0">
                <a:solidFill>
                  <a:srgbClr val="FFFFFF"/>
                </a:solidFill>
              </a:rPr>
              <a:t> </a:t>
            </a:r>
            <a:r>
              <a:rPr lang="en-US" sz="1900" dirty="0" err="1">
                <a:solidFill>
                  <a:srgbClr val="FFFFFF"/>
                </a:solidFill>
              </a:rPr>
              <a:t>i.v.</a:t>
            </a:r>
            <a:r>
              <a:rPr lang="en-US" sz="1900" dirty="0">
                <a:solidFill>
                  <a:srgbClr val="FFFFFF"/>
                </a:solidFill>
              </a:rPr>
              <a:t> </a:t>
            </a:r>
            <a:r>
              <a:rPr lang="en-US" sz="1900" dirty="0">
                <a:solidFill>
                  <a:srgbClr val="FFFFFF"/>
                </a:solidFill>
                <a:latin typeface="Arial"/>
                <a:ea typeface="Arial"/>
                <a:cs typeface="Arial"/>
                <a:sym typeface="Arial"/>
              </a:rPr>
              <a:t>[1–2 mg/kg (methyl)prednisolone] </a:t>
            </a:r>
            <a:endParaRPr sz="1900" dirty="0">
              <a:solidFill>
                <a:srgbClr val="FFFFFF"/>
              </a:solidFill>
              <a:latin typeface="Arial"/>
              <a:ea typeface="Arial"/>
              <a:cs typeface="Arial"/>
              <a:sym typeface="Arial"/>
            </a:endParaRPr>
          </a:p>
        </p:txBody>
      </p:sp>
      <p:sp>
        <p:nvSpPr>
          <p:cNvPr id="463" name="Google Shape;463;p7"/>
          <p:cNvSpPr txBox="1"/>
          <p:nvPr/>
        </p:nvSpPr>
        <p:spPr>
          <a:xfrm>
            <a:off x="8993866" y="2144243"/>
            <a:ext cx="2741613" cy="640175"/>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Perman</a:t>
            </a:r>
            <a:r>
              <a:rPr lang="en-US" sz="1900">
                <a:solidFill>
                  <a:srgbClr val="FFFFFF"/>
                </a:solidFill>
              </a:rPr>
              <a:t>entně ukončit</a:t>
            </a:r>
            <a:endParaRPr/>
          </a:p>
        </p:txBody>
      </p:sp>
      <p:sp>
        <p:nvSpPr>
          <p:cNvPr id="460" name="Google Shape;460;p7"/>
          <p:cNvSpPr txBox="1"/>
          <p:nvPr/>
        </p:nvSpPr>
        <p:spPr>
          <a:xfrm>
            <a:off x="9004186" y="4972231"/>
            <a:ext cx="2720975" cy="141577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Dávkování upravovat dle odpovědi </a:t>
            </a:r>
            <a:endParaRPr/>
          </a:p>
        </p:txBody>
      </p:sp>
      <p:cxnSp>
        <p:nvCxnSpPr>
          <p:cNvPr id="464" name="Google Shape;464;p7"/>
          <p:cNvCxnSpPr>
            <a:stCxn id="463" idx="2"/>
            <a:endCxn id="459" idx="0"/>
          </p:cNvCxnSpPr>
          <p:nvPr/>
        </p:nvCxnSpPr>
        <p:spPr>
          <a:xfrm>
            <a:off x="10364672" y="2784418"/>
            <a:ext cx="0" cy="260700"/>
          </a:xfrm>
          <a:prstGeom prst="straightConnector1">
            <a:avLst/>
          </a:prstGeom>
          <a:noFill/>
          <a:ln w="28575" cap="flat" cmpd="sng">
            <a:solidFill>
              <a:schemeClr val="dk1"/>
            </a:solidFill>
            <a:prstDash val="solid"/>
            <a:round/>
            <a:headEnd type="none" w="med" len="med"/>
            <a:tailEnd type="triangle" w="med" len="med"/>
          </a:ln>
        </p:spPr>
      </p:cxnSp>
      <p:sp>
        <p:nvSpPr>
          <p:cNvPr id="465" name="Google Shape;465;p7"/>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0" name="Rectangle 29"/>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8"/>
          <p:cNvSpPr txBox="1">
            <a:spLocks noGrp="1"/>
          </p:cNvSpPr>
          <p:nvPr>
            <p:ph type="title"/>
          </p:nvPr>
        </p:nvSpPr>
        <p:spPr>
          <a:xfrm>
            <a:off x="189125" y="468985"/>
            <a:ext cx="9817200" cy="2548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2700"/>
              <a:t>Imunitně podmíněné poruchy </a:t>
            </a:r>
            <a:endParaRPr sz="2700"/>
          </a:p>
          <a:p>
            <a:pPr marL="0" lvl="0" indent="0" algn="l" rtl="0">
              <a:spcBef>
                <a:spcPts val="0"/>
              </a:spcBef>
              <a:spcAft>
                <a:spcPts val="0"/>
              </a:spcAft>
              <a:buNone/>
            </a:pPr>
            <a:r>
              <a:rPr lang="en-US" sz="2700"/>
              <a:t>štítné žlázy:</a:t>
            </a:r>
            <a:endParaRPr sz="2700"/>
          </a:p>
          <a:p>
            <a:pPr marL="0" lvl="0" indent="0" algn="l" rtl="0">
              <a:spcBef>
                <a:spcPts val="0"/>
              </a:spcBef>
              <a:spcAft>
                <a:spcPts val="0"/>
              </a:spcAft>
              <a:buNone/>
            </a:pPr>
            <a:r>
              <a:rPr lang="en-US" sz="2700"/>
              <a:t>hyperthyreóza a hypothyreóza - klasifikace </a:t>
            </a:r>
            <a:endParaRPr sz="2700"/>
          </a:p>
          <a:p>
            <a:pPr marL="0" lvl="0" indent="0" algn="l" rtl="0">
              <a:spcBef>
                <a:spcPts val="0"/>
              </a:spcBef>
              <a:spcAft>
                <a:spcPts val="0"/>
              </a:spcAft>
              <a:buNone/>
            </a:pPr>
            <a:endParaRPr/>
          </a:p>
        </p:txBody>
      </p:sp>
      <p:sp>
        <p:nvSpPr>
          <p:cNvPr id="471" name="Google Shape;471;p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 </a:t>
            </a:r>
            <a:endParaRPr dirty="0"/>
          </a:p>
        </p:txBody>
      </p:sp>
      <p:cxnSp>
        <p:nvCxnSpPr>
          <p:cNvPr id="472" name="Google Shape;472;p8"/>
          <p:cNvCxnSpPr>
            <a:stCxn id="473" idx="2"/>
            <a:endCxn id="474" idx="0"/>
          </p:cNvCxnSpPr>
          <p:nvPr/>
        </p:nvCxnSpPr>
        <p:spPr>
          <a:xfrm>
            <a:off x="3723664" y="2315763"/>
            <a:ext cx="0" cy="468000"/>
          </a:xfrm>
          <a:prstGeom prst="straightConnector1">
            <a:avLst/>
          </a:prstGeom>
          <a:noFill/>
          <a:ln w="28575" cap="flat" cmpd="sng">
            <a:solidFill>
              <a:schemeClr val="dk1"/>
            </a:solidFill>
            <a:prstDash val="solid"/>
            <a:round/>
            <a:headEnd type="none" w="med" len="med"/>
            <a:tailEnd type="triangle" w="med" len="med"/>
          </a:ln>
        </p:spPr>
      </p:cxnSp>
      <p:sp>
        <p:nvSpPr>
          <p:cNvPr id="473" name="Google Shape;473;p8"/>
          <p:cNvSpPr txBox="1"/>
          <p:nvPr/>
        </p:nvSpPr>
        <p:spPr>
          <a:xfrm>
            <a:off x="2394064" y="1934120"/>
            <a:ext cx="2659200"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474" name="Google Shape;474;p8"/>
          <p:cNvSpPr txBox="1"/>
          <p:nvPr/>
        </p:nvSpPr>
        <p:spPr>
          <a:xfrm>
            <a:off x="2394064" y="2783657"/>
            <a:ext cx="2659200"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Symptomati</a:t>
            </a:r>
            <a:r>
              <a:rPr lang="en-US" sz="1900">
                <a:solidFill>
                  <a:srgbClr val="FFFFFF"/>
                </a:solidFill>
              </a:rPr>
              <a:t>cká manifestace</a:t>
            </a:r>
            <a:r>
              <a:rPr lang="en-US" sz="1900">
                <a:solidFill>
                  <a:srgbClr val="FFFFFF"/>
                </a:solidFill>
                <a:latin typeface="Arial"/>
                <a:ea typeface="Arial"/>
                <a:cs typeface="Arial"/>
                <a:sym typeface="Arial"/>
              </a:rPr>
              <a:t>; léčba zaměřená na potlačení thyroidních projevů; limitující instrumentální denní úkony</a:t>
            </a:r>
            <a:endParaRPr sz="1900">
              <a:solidFill>
                <a:srgbClr val="FFFFFF"/>
              </a:solidFill>
              <a:latin typeface="Arial"/>
              <a:ea typeface="Arial"/>
              <a:cs typeface="Arial"/>
              <a:sym typeface="Arial"/>
            </a:endParaRPr>
          </a:p>
        </p:txBody>
      </p:sp>
      <p:cxnSp>
        <p:nvCxnSpPr>
          <p:cNvPr id="475" name="Google Shape;475;p8"/>
          <p:cNvCxnSpPr>
            <a:stCxn id="476" idx="2"/>
            <a:endCxn id="477" idx="0"/>
          </p:cNvCxnSpPr>
          <p:nvPr/>
        </p:nvCxnSpPr>
        <p:spPr>
          <a:xfrm>
            <a:off x="6772361" y="2326503"/>
            <a:ext cx="0" cy="457200"/>
          </a:xfrm>
          <a:prstGeom prst="straightConnector1">
            <a:avLst/>
          </a:prstGeom>
          <a:noFill/>
          <a:ln w="28575" cap="flat" cmpd="sng">
            <a:solidFill>
              <a:schemeClr val="dk1"/>
            </a:solidFill>
            <a:prstDash val="solid"/>
            <a:round/>
            <a:headEnd type="none" w="med" len="med"/>
            <a:tailEnd type="triangle" w="med" len="med"/>
          </a:ln>
        </p:spPr>
      </p:cxnSp>
      <p:sp>
        <p:nvSpPr>
          <p:cNvPr id="476" name="Google Shape;476;p8"/>
          <p:cNvSpPr txBox="1"/>
          <p:nvPr/>
        </p:nvSpPr>
        <p:spPr>
          <a:xfrm>
            <a:off x="5442761" y="1944860"/>
            <a:ext cx="26592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477" name="Google Shape;477;p8"/>
          <p:cNvSpPr txBox="1"/>
          <p:nvPr/>
        </p:nvSpPr>
        <p:spPr>
          <a:xfrm>
            <a:off x="5442761" y="2783657"/>
            <a:ext cx="26592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Závažné</a:t>
            </a:r>
            <a:r>
              <a:rPr lang="en-US" sz="1900" dirty="0">
                <a:solidFill>
                  <a:srgbClr val="FFFFFF"/>
                </a:solidFill>
              </a:rPr>
              <a:t> </a:t>
            </a:r>
            <a:r>
              <a:rPr lang="en-US" sz="1900" dirty="0" err="1" smtClean="0">
                <a:solidFill>
                  <a:srgbClr val="FFFFFF"/>
                </a:solidFill>
                <a:latin typeface="Arial"/>
                <a:ea typeface="Arial"/>
                <a:cs typeface="Arial"/>
                <a:sym typeface="Arial"/>
              </a:rPr>
              <a:t>symptom</a:t>
            </a:r>
            <a:r>
              <a:rPr lang="en-US" sz="1900" dirty="0" err="1" smtClean="0">
                <a:solidFill>
                  <a:srgbClr val="FFFFFF"/>
                </a:solidFill>
              </a:rPr>
              <a:t>y</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limit</a:t>
            </a:r>
            <a:r>
              <a:rPr lang="en-US" sz="1900" dirty="0" err="1">
                <a:solidFill>
                  <a:srgbClr val="FFFFFF"/>
                </a:solidFill>
              </a:rPr>
              <a:t>ující</a:t>
            </a:r>
            <a:r>
              <a:rPr lang="en-US" sz="1900" dirty="0">
                <a:solidFill>
                  <a:srgbClr val="FFFFFF"/>
                </a:solidFill>
              </a:rPr>
              <a:t> </a:t>
            </a:r>
            <a:r>
              <a:rPr lang="en-US" sz="1900" dirty="0" err="1">
                <a:solidFill>
                  <a:srgbClr val="FFFFFF"/>
                </a:solidFill>
              </a:rPr>
              <a:t>pacientovy</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denní</a:t>
            </a:r>
            <a:r>
              <a:rPr lang="en-US" sz="1900" dirty="0">
                <a:solidFill>
                  <a:srgbClr val="FFFFFF"/>
                </a:solidFill>
              </a:rPr>
              <a:t> </a:t>
            </a:r>
            <a:r>
              <a:rPr lang="en-US" sz="1900" dirty="0" err="1">
                <a:solidFill>
                  <a:srgbClr val="FFFFFF"/>
                </a:solidFill>
                <a:latin typeface="Arial"/>
                <a:ea typeface="Arial"/>
                <a:cs typeface="Arial"/>
                <a:sym typeface="Arial"/>
              </a:rPr>
              <a:t>úkony</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indik</a:t>
            </a:r>
            <a:r>
              <a:rPr lang="en-US" sz="1900" dirty="0" err="1">
                <a:solidFill>
                  <a:srgbClr val="FFFFFF"/>
                </a:solidFill>
              </a:rPr>
              <a:t>ace</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hospitalizac</a:t>
            </a:r>
            <a:r>
              <a:rPr lang="en-US" sz="1900" dirty="0" err="1">
                <a:solidFill>
                  <a:srgbClr val="FFFFFF"/>
                </a:solidFill>
              </a:rPr>
              <a:t>e</a:t>
            </a:r>
            <a:endParaRPr sz="1900" dirty="0">
              <a:solidFill>
                <a:srgbClr val="FFFFFF"/>
              </a:solidFill>
              <a:latin typeface="Arial"/>
              <a:ea typeface="Arial"/>
              <a:cs typeface="Arial"/>
              <a:sym typeface="Arial"/>
            </a:endParaRPr>
          </a:p>
        </p:txBody>
      </p:sp>
      <p:cxnSp>
        <p:nvCxnSpPr>
          <p:cNvPr id="478" name="Google Shape;478;p8"/>
          <p:cNvCxnSpPr>
            <a:stCxn id="479" idx="2"/>
            <a:endCxn id="480" idx="0"/>
          </p:cNvCxnSpPr>
          <p:nvPr/>
        </p:nvCxnSpPr>
        <p:spPr>
          <a:xfrm>
            <a:off x="9821059" y="2326503"/>
            <a:ext cx="0" cy="462600"/>
          </a:xfrm>
          <a:prstGeom prst="straightConnector1">
            <a:avLst/>
          </a:prstGeom>
          <a:noFill/>
          <a:ln w="28575" cap="flat" cmpd="sng">
            <a:solidFill>
              <a:schemeClr val="dk1"/>
            </a:solidFill>
            <a:prstDash val="solid"/>
            <a:round/>
            <a:headEnd type="none" w="med" len="med"/>
            <a:tailEnd type="triangle" w="med" len="med"/>
          </a:ln>
        </p:spPr>
      </p:cxnSp>
      <p:sp>
        <p:nvSpPr>
          <p:cNvPr id="479" name="Google Shape;479;p8"/>
          <p:cNvSpPr txBox="1"/>
          <p:nvPr/>
        </p:nvSpPr>
        <p:spPr>
          <a:xfrm>
            <a:off x="8491459" y="1944860"/>
            <a:ext cx="26592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480" name="Google Shape;480;p8"/>
          <p:cNvSpPr txBox="1"/>
          <p:nvPr/>
        </p:nvSpPr>
        <p:spPr>
          <a:xfrm>
            <a:off x="8491459" y="2789028"/>
            <a:ext cx="26592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stavy; potřeba urgentní intervence</a:t>
            </a:r>
            <a:endParaRPr sz="1900">
              <a:solidFill>
                <a:srgbClr val="FFFFFF"/>
              </a:solidFill>
              <a:latin typeface="Arial"/>
              <a:ea typeface="Arial"/>
              <a:cs typeface="Arial"/>
              <a:sym typeface="Arial"/>
            </a:endParaRPr>
          </a:p>
        </p:txBody>
      </p:sp>
      <p:sp>
        <p:nvSpPr>
          <p:cNvPr id="481" name="Google Shape;481;p8"/>
          <p:cNvSpPr txBox="1"/>
          <p:nvPr/>
        </p:nvSpPr>
        <p:spPr>
          <a:xfrm>
            <a:off x="67450" y="3771275"/>
            <a:ext cx="15324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482" name="Google Shape;482;p8"/>
          <p:cNvSpPr/>
          <p:nvPr/>
        </p:nvSpPr>
        <p:spPr>
          <a:xfrm>
            <a:off x="7863222" y="120785"/>
            <a:ext cx="1532412" cy="1645732"/>
          </a:xfrm>
          <a:prstGeom prst="roundRect">
            <a:avLst>
              <a:gd name="adj" fmla="val 11775"/>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latin typeface="Arial"/>
                <a:ea typeface="Arial"/>
                <a:cs typeface="Arial"/>
                <a:sym typeface="Arial"/>
              </a:rPr>
              <a:t>Hypothyre</a:t>
            </a:r>
            <a:r>
              <a:rPr lang="en-US" sz="1200" b="1" dirty="0" err="1">
                <a:solidFill>
                  <a:srgbClr val="6F2A5C"/>
                </a:solidFill>
              </a:rPr>
              <a:t>ó</a:t>
            </a:r>
            <a:r>
              <a:rPr lang="en-US" sz="1200" b="1" dirty="0" err="1">
                <a:solidFill>
                  <a:srgbClr val="6F2A5C"/>
                </a:solidFill>
                <a:latin typeface="Arial"/>
                <a:ea typeface="Arial"/>
                <a:cs typeface="Arial"/>
                <a:sym typeface="Arial"/>
              </a:rPr>
              <a:t>z</a:t>
            </a:r>
            <a:r>
              <a:rPr lang="en-US" sz="1200" b="1" dirty="0" err="1">
                <a:solidFill>
                  <a:srgbClr val="6F2A5C"/>
                </a:solidFill>
              </a:rPr>
              <a:t>y</a:t>
            </a:r>
            <a:r>
              <a:rPr lang="en-US" sz="1200" b="1" dirty="0">
                <a:solidFill>
                  <a:srgbClr val="6F2A5C"/>
                </a:solidFill>
                <a:latin typeface="Arial"/>
                <a:ea typeface="Arial"/>
                <a:cs typeface="Arial"/>
                <a:sym typeface="Arial"/>
              </a:rPr>
              <a:t>:</a:t>
            </a:r>
            <a:endParaRPr sz="1200" b="1" dirty="0">
              <a:solidFill>
                <a:srgbClr val="6F2A5C"/>
              </a:solidFill>
            </a:endParaRPr>
          </a:p>
          <a:p>
            <a:pPr marL="0" marR="0" lvl="0" indent="0" algn="ctr" rtl="0">
              <a:spcBef>
                <a:spcPts val="0"/>
              </a:spcBef>
              <a:spcAft>
                <a:spcPts val="0"/>
              </a:spcAft>
              <a:buNone/>
            </a:pPr>
            <a:r>
              <a:rPr lang="en-US" sz="1200" dirty="0" err="1">
                <a:solidFill>
                  <a:srgbClr val="6F2A5C"/>
                </a:solidFill>
              </a:rPr>
              <a:t>Bolesti</a:t>
            </a:r>
            <a:r>
              <a:rPr lang="en-US" sz="1200" dirty="0">
                <a:solidFill>
                  <a:srgbClr val="6F2A5C"/>
                </a:solidFill>
              </a:rPr>
              <a:t> </a:t>
            </a:r>
            <a:r>
              <a:rPr lang="en-US" sz="1200" dirty="0" err="1">
                <a:solidFill>
                  <a:srgbClr val="6F2A5C"/>
                </a:solidFill>
              </a:rPr>
              <a:t>hlavy</a:t>
            </a:r>
            <a:r>
              <a:rPr lang="en-US" sz="1200" dirty="0">
                <a:solidFill>
                  <a:srgbClr val="6F2A5C"/>
                </a:solidFill>
              </a:rPr>
              <a:t>, </a:t>
            </a:r>
            <a:r>
              <a:rPr lang="en-US" sz="1200" dirty="0" err="1">
                <a:solidFill>
                  <a:srgbClr val="6F2A5C"/>
                </a:solidFill>
              </a:rPr>
              <a:t>únava</a:t>
            </a:r>
            <a:r>
              <a:rPr lang="en-US" sz="1200" dirty="0">
                <a:solidFill>
                  <a:srgbClr val="6F2A5C"/>
                </a:solidFill>
              </a:rPr>
              <a:t>, </a:t>
            </a:r>
            <a:r>
              <a:rPr lang="en-US" sz="1200" dirty="0" err="1">
                <a:solidFill>
                  <a:srgbClr val="6F2A5C"/>
                </a:solidFill>
              </a:rPr>
              <a:t>ztráta</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nárůst</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změny</a:t>
            </a:r>
            <a:r>
              <a:rPr lang="en-US" sz="1200" dirty="0">
                <a:solidFill>
                  <a:srgbClr val="6F2A5C"/>
                </a:solidFill>
              </a:rPr>
              <a:t> </a:t>
            </a:r>
            <a:r>
              <a:rPr lang="en-US" sz="1200" dirty="0" err="1">
                <a:solidFill>
                  <a:srgbClr val="6F2A5C"/>
                </a:solidFill>
              </a:rPr>
              <a:t>nálad</a:t>
            </a:r>
            <a:r>
              <a:rPr lang="en-US" sz="1200" dirty="0">
                <a:solidFill>
                  <a:srgbClr val="6F2A5C"/>
                </a:solidFill>
                <a:latin typeface="Arial"/>
                <a:ea typeface="Arial"/>
                <a:cs typeface="Arial"/>
                <a:sym typeface="Arial"/>
              </a:rPr>
              <a:t>,</a:t>
            </a:r>
            <a:r>
              <a:rPr lang="en-US" sz="1200" dirty="0">
                <a:solidFill>
                  <a:srgbClr val="6F2A5C"/>
                </a:solidFill>
              </a:rPr>
              <a:t> </a:t>
            </a:r>
            <a:r>
              <a:rPr lang="en-US" sz="1200" dirty="0" err="1" smtClean="0">
                <a:solidFill>
                  <a:srgbClr val="6F2A5C"/>
                </a:solidFill>
              </a:rPr>
              <a:t>alopecie</a:t>
            </a:r>
            <a:r>
              <a:rPr lang="en-US" sz="1200" dirty="0">
                <a:solidFill>
                  <a:srgbClr val="6F2A5C"/>
                </a:solidFill>
              </a:rPr>
              <a:t>, </a:t>
            </a:r>
            <a:r>
              <a:rPr lang="en-US" sz="1200" dirty="0" err="1">
                <a:solidFill>
                  <a:srgbClr val="6F2A5C"/>
                </a:solidFill>
              </a:rPr>
              <a:t>zácpa</a:t>
            </a:r>
            <a:r>
              <a:rPr lang="en-US" sz="1200" dirty="0">
                <a:solidFill>
                  <a:srgbClr val="6F2A5C"/>
                </a:solidFill>
              </a:rPr>
              <a:t>.</a:t>
            </a:r>
            <a:endParaRPr dirty="0"/>
          </a:p>
        </p:txBody>
      </p:sp>
      <p:sp>
        <p:nvSpPr>
          <p:cNvPr id="483" name="Google Shape;483;p8"/>
          <p:cNvSpPr/>
          <p:nvPr/>
        </p:nvSpPr>
        <p:spPr>
          <a:xfrm>
            <a:off x="9395633" y="120786"/>
            <a:ext cx="1549075" cy="1645732"/>
          </a:xfrm>
          <a:prstGeom prst="roundRect">
            <a:avLst>
              <a:gd name="adj" fmla="val 11626"/>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rPr>
              <a:t>Hyperthyreózy</a:t>
            </a:r>
            <a:r>
              <a:rPr lang="en-US" sz="1200" b="1" dirty="0" smtClean="0">
                <a:solidFill>
                  <a:srgbClr val="6F2A5C"/>
                </a:solidFill>
              </a:rPr>
              <a:t>:</a:t>
            </a:r>
            <a:r>
              <a:rPr lang="en-US" sz="1200" dirty="0" smtClean="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Úzkost</a:t>
            </a:r>
            <a:r>
              <a:rPr lang="en-US" sz="1200" dirty="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únava</a:t>
            </a:r>
            <a:r>
              <a:rPr lang="en-US" sz="1200" dirty="0">
                <a:solidFill>
                  <a:srgbClr val="6F2A5C"/>
                </a:solidFill>
                <a:latin typeface="Arial"/>
                <a:ea typeface="Arial"/>
                <a:cs typeface="Arial"/>
                <a:sym typeface="Arial"/>
              </a:rPr>
              <a:t>, </a:t>
            </a:r>
            <a:r>
              <a:rPr lang="en-US" sz="1200" dirty="0" err="1">
                <a:solidFill>
                  <a:srgbClr val="6F2A5C"/>
                </a:solidFill>
              </a:rPr>
              <a:t>nespavost</a:t>
            </a:r>
            <a:r>
              <a:rPr lang="en-US" sz="1200" dirty="0">
                <a:solidFill>
                  <a:srgbClr val="6F2A5C"/>
                </a:solidFill>
              </a:rPr>
              <a:t>, </a:t>
            </a:r>
            <a:r>
              <a:rPr lang="en-US" sz="1200" dirty="0" err="1">
                <a:solidFill>
                  <a:srgbClr val="6F2A5C"/>
                </a:solidFill>
              </a:rPr>
              <a:t>palpitace</a:t>
            </a:r>
            <a:r>
              <a:rPr lang="en-US" sz="1200" dirty="0">
                <a:solidFill>
                  <a:srgbClr val="6F2A5C"/>
                </a:solidFill>
              </a:rPr>
              <a:t>, </a:t>
            </a:r>
            <a:r>
              <a:rPr lang="en-US" sz="1200" dirty="0" err="1">
                <a:solidFill>
                  <a:srgbClr val="6F2A5C"/>
                </a:solidFill>
              </a:rPr>
              <a:t>třes</a:t>
            </a:r>
            <a:r>
              <a:rPr lang="en-US" sz="1200" dirty="0">
                <a:solidFill>
                  <a:srgbClr val="6F2A5C"/>
                </a:solidFill>
              </a:rPr>
              <a:t> </a:t>
            </a:r>
            <a:r>
              <a:rPr lang="en-US" sz="1200" dirty="0" err="1">
                <a:solidFill>
                  <a:srgbClr val="6F2A5C"/>
                </a:solidFill>
              </a:rPr>
              <a:t>rukou</a:t>
            </a:r>
            <a:r>
              <a:rPr lang="en-US" sz="1200" dirty="0">
                <a:solidFill>
                  <a:srgbClr val="6F2A5C"/>
                </a:solidFill>
              </a:rPr>
              <a:t>, </a:t>
            </a:r>
            <a:r>
              <a:rPr lang="en-US" sz="1200" dirty="0" err="1">
                <a:solidFill>
                  <a:srgbClr val="6F2A5C"/>
                </a:solidFill>
              </a:rPr>
              <a:t>suchost</a:t>
            </a:r>
            <a:r>
              <a:rPr lang="en-US" sz="1200" dirty="0">
                <a:solidFill>
                  <a:srgbClr val="6F2A5C"/>
                </a:solidFill>
              </a:rPr>
              <a:t> </a:t>
            </a:r>
            <a:r>
              <a:rPr lang="en-US" sz="1200" dirty="0" err="1">
                <a:solidFill>
                  <a:srgbClr val="6F2A5C"/>
                </a:solidFill>
              </a:rPr>
              <a:t>kůže</a:t>
            </a:r>
            <a:r>
              <a:rPr lang="en-US" sz="1200" dirty="0">
                <a:solidFill>
                  <a:srgbClr val="6F2A5C"/>
                </a:solidFill>
              </a:rPr>
              <a:t>.</a:t>
            </a:r>
            <a:endParaRPr dirty="0"/>
          </a:p>
        </p:txBody>
      </p:sp>
      <p:sp>
        <p:nvSpPr>
          <p:cNvPr id="484" name="Google Shape;484;p8"/>
          <p:cNvSpPr/>
          <p:nvPr/>
        </p:nvSpPr>
        <p:spPr>
          <a:xfrm>
            <a:off x="6744072" y="119437"/>
            <a:ext cx="1119148" cy="1119148"/>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8"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9" name="Rectangle 18"/>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9"/>
          <p:cNvSpPr txBox="1">
            <a:spLocks noGrp="1"/>
          </p:cNvSpPr>
          <p:nvPr>
            <p:ph type="title"/>
          </p:nvPr>
        </p:nvSpPr>
        <p:spPr>
          <a:xfrm>
            <a:off x="290821" y="192189"/>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sz="2700"/>
              <a:t>Imunitně podmíněné poruchy </a:t>
            </a:r>
            <a:endParaRPr sz="2700"/>
          </a:p>
          <a:p>
            <a:pPr marL="0" lvl="0" indent="0" algn="l" rtl="0">
              <a:spcBef>
                <a:spcPts val="0"/>
              </a:spcBef>
              <a:spcAft>
                <a:spcPts val="0"/>
              </a:spcAft>
              <a:buNone/>
            </a:pPr>
            <a:r>
              <a:rPr lang="en-US" sz="2700"/>
              <a:t>štítné žlázy: </a:t>
            </a:r>
            <a:endParaRPr sz="2700"/>
          </a:p>
          <a:p>
            <a:pPr marL="0" lvl="0" indent="0" algn="l" rtl="0">
              <a:spcBef>
                <a:spcPts val="0"/>
              </a:spcBef>
              <a:spcAft>
                <a:spcPts val="0"/>
              </a:spcAft>
              <a:buClr>
                <a:schemeClr val="dk1"/>
              </a:buClr>
              <a:buFont typeface="Arial"/>
              <a:buNone/>
            </a:pPr>
            <a:r>
              <a:rPr lang="en-US" sz="2700"/>
              <a:t>doporučení pro atezolizumab</a:t>
            </a:r>
            <a:endParaRPr sz="2700"/>
          </a:p>
        </p:txBody>
      </p:sp>
      <p:sp>
        <p:nvSpPr>
          <p:cNvPr id="492" name="Google Shape;492;p9"/>
          <p:cNvSpPr/>
          <p:nvPr/>
        </p:nvSpPr>
        <p:spPr>
          <a:xfrm>
            <a:off x="5924906" y="113508"/>
            <a:ext cx="1281000" cy="1281000"/>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93" name="Google Shape;493;p9"/>
          <p:cNvCxnSpPr>
            <a:stCxn id="494" idx="2"/>
            <a:endCxn id="495" idx="0"/>
          </p:cNvCxnSpPr>
          <p:nvPr/>
        </p:nvCxnSpPr>
        <p:spPr>
          <a:xfrm>
            <a:off x="4601920" y="4401035"/>
            <a:ext cx="0" cy="567000"/>
          </a:xfrm>
          <a:prstGeom prst="straightConnector1">
            <a:avLst/>
          </a:prstGeom>
          <a:noFill/>
          <a:ln w="28575" cap="flat" cmpd="sng">
            <a:solidFill>
              <a:schemeClr val="dk1"/>
            </a:solidFill>
            <a:prstDash val="solid"/>
            <a:round/>
            <a:headEnd type="none" w="med" len="med"/>
            <a:tailEnd type="triangle" w="med" len="med"/>
          </a:ln>
        </p:spPr>
      </p:cxnSp>
      <p:cxnSp>
        <p:nvCxnSpPr>
          <p:cNvPr id="496" name="Google Shape;496;p9"/>
          <p:cNvCxnSpPr>
            <a:stCxn id="497" idx="2"/>
            <a:endCxn id="498" idx="0"/>
          </p:cNvCxnSpPr>
          <p:nvPr/>
        </p:nvCxnSpPr>
        <p:spPr>
          <a:xfrm>
            <a:off x="4601920" y="1888056"/>
            <a:ext cx="0" cy="408600"/>
          </a:xfrm>
          <a:prstGeom prst="straightConnector1">
            <a:avLst/>
          </a:prstGeom>
          <a:noFill/>
          <a:ln w="28575" cap="flat" cmpd="sng">
            <a:solidFill>
              <a:schemeClr val="dk1"/>
            </a:solidFill>
            <a:prstDash val="solid"/>
            <a:round/>
            <a:headEnd type="none" w="med" len="med"/>
            <a:tailEnd type="triangle" w="med" len="med"/>
          </a:ln>
        </p:spPr>
      </p:cxnSp>
      <p:sp>
        <p:nvSpPr>
          <p:cNvPr id="497" name="Google Shape;497;p9"/>
          <p:cNvSpPr txBox="1"/>
          <p:nvPr/>
        </p:nvSpPr>
        <p:spPr>
          <a:xfrm>
            <a:off x="2228320" y="1501800"/>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dirty="0" err="1">
                <a:solidFill>
                  <a:srgbClr val="FFFFFF"/>
                </a:solidFill>
                <a:latin typeface="Arial"/>
                <a:ea typeface="Arial"/>
                <a:cs typeface="Arial"/>
                <a:sym typeface="Arial"/>
              </a:rPr>
              <a:t>Symptomatická</a:t>
            </a:r>
            <a:r>
              <a:rPr lang="en-US" sz="1900" b="1" dirty="0">
                <a:solidFill>
                  <a:srgbClr val="FFFFFF"/>
                </a:solidFill>
                <a:latin typeface="Arial"/>
                <a:ea typeface="Arial"/>
                <a:cs typeface="Arial"/>
                <a:sym typeface="Arial"/>
              </a:rPr>
              <a:t> </a:t>
            </a:r>
            <a:r>
              <a:rPr lang="en-US" sz="1900" b="1" dirty="0" err="1" smtClean="0">
                <a:solidFill>
                  <a:srgbClr val="FFFFFF"/>
                </a:solidFill>
                <a:latin typeface="Arial"/>
                <a:ea typeface="Arial"/>
                <a:cs typeface="Arial"/>
                <a:sym typeface="Arial"/>
              </a:rPr>
              <a:t>hyperthyr</a:t>
            </a:r>
            <a:r>
              <a:rPr lang="cs-CZ" sz="1900" b="1" dirty="0" smtClean="0">
                <a:solidFill>
                  <a:srgbClr val="FFFFFF"/>
                </a:solidFill>
                <a:latin typeface="Arial"/>
                <a:ea typeface="Arial"/>
                <a:cs typeface="Arial"/>
                <a:sym typeface="Arial"/>
              </a:rPr>
              <a:t>e</a:t>
            </a:r>
            <a:r>
              <a:rPr lang="en-US" sz="1900" b="1" dirty="0" err="1" smtClean="0">
                <a:solidFill>
                  <a:srgbClr val="FFFFFF"/>
                </a:solidFill>
              </a:rPr>
              <a:t>óza</a:t>
            </a:r>
            <a:endParaRPr sz="1900" b="1" dirty="0">
              <a:solidFill>
                <a:srgbClr val="FFFFFF"/>
              </a:solidFill>
              <a:latin typeface="Arial"/>
              <a:ea typeface="Arial"/>
              <a:cs typeface="Arial"/>
              <a:sym typeface="Arial"/>
            </a:endParaRPr>
          </a:p>
        </p:txBody>
      </p:sp>
      <p:sp>
        <p:nvSpPr>
          <p:cNvPr id="494" name="Google Shape;494;p9"/>
          <p:cNvSpPr txBox="1"/>
          <p:nvPr/>
        </p:nvSpPr>
        <p:spPr>
          <a:xfrm>
            <a:off x="2228320" y="3225333"/>
            <a:ext cx="4747200" cy="1175702"/>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Zahájit</a:t>
            </a:r>
            <a:r>
              <a:rPr lang="en-US" sz="1900" dirty="0">
                <a:solidFill>
                  <a:srgbClr val="FFFFFF"/>
                </a:solidFill>
              </a:rPr>
              <a:t> </a:t>
            </a:r>
            <a:r>
              <a:rPr lang="en-US" sz="1900" dirty="0" err="1">
                <a:solidFill>
                  <a:srgbClr val="FFFFFF"/>
                </a:solidFill>
              </a:rPr>
              <a:t>symptomatickou</a:t>
            </a:r>
            <a:r>
              <a:rPr lang="en-US" sz="1900" dirty="0">
                <a:solidFill>
                  <a:srgbClr val="FFFFFF"/>
                </a:solidFill>
              </a:rPr>
              <a:t> </a:t>
            </a:r>
            <a:r>
              <a:rPr lang="en-US" sz="1900" dirty="0" err="1">
                <a:solidFill>
                  <a:srgbClr val="FFFFFF"/>
                </a:solidFill>
              </a:rPr>
              <a:t>terapii</a:t>
            </a:r>
            <a:r>
              <a:rPr lang="en-US" sz="1900" dirty="0">
                <a:solidFill>
                  <a:srgbClr val="FFFFFF"/>
                </a:solidFill>
              </a:rPr>
              <a:t> </a:t>
            </a:r>
            <a:r>
              <a:rPr lang="en-US" sz="1900" dirty="0" err="1">
                <a:solidFill>
                  <a:srgbClr val="FFFFFF"/>
                </a:solidFill>
              </a:rPr>
              <a:t>za</a:t>
            </a:r>
            <a:r>
              <a:rPr lang="en-US" sz="1900" dirty="0">
                <a:solidFill>
                  <a:srgbClr val="FFFFFF"/>
                </a:solidFill>
              </a:rPr>
              <a:t> </a:t>
            </a:r>
            <a:r>
              <a:rPr lang="en-US" sz="1900" dirty="0" err="1">
                <a:solidFill>
                  <a:srgbClr val="FFFFFF"/>
                </a:solidFill>
              </a:rPr>
              <a:t>pomoci</a:t>
            </a:r>
            <a:r>
              <a:rPr lang="en-US" sz="1900" dirty="0">
                <a:solidFill>
                  <a:srgbClr val="FFFFFF"/>
                </a:solidFill>
              </a:rPr>
              <a:t> </a:t>
            </a:r>
            <a:r>
              <a:rPr lang="en-US" sz="1900" dirty="0" err="1">
                <a:solidFill>
                  <a:srgbClr val="FFFFFF"/>
                </a:solidFill>
                <a:latin typeface="Arial"/>
                <a:ea typeface="Arial"/>
                <a:cs typeface="Arial"/>
                <a:sym typeface="Arial"/>
              </a:rPr>
              <a:t>antithyroidních</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agens</a:t>
            </a:r>
            <a:r>
              <a:rPr lang="en-US" sz="1900" dirty="0">
                <a:solidFill>
                  <a:srgbClr val="FFFFFF"/>
                </a:solidFill>
                <a:latin typeface="Arial"/>
                <a:ea typeface="Arial"/>
                <a:cs typeface="Arial"/>
                <a:sym typeface="Arial"/>
              </a:rPr>
              <a:t>; </a:t>
            </a:r>
            <a:r>
              <a:rPr lang="en-US" sz="1900" dirty="0" err="1">
                <a:solidFill>
                  <a:srgbClr val="FFFFFF"/>
                </a:solidFill>
              </a:rPr>
              <a:t>vyhodnotit</a:t>
            </a:r>
            <a:r>
              <a:rPr lang="en-US" sz="1900" dirty="0">
                <a:solidFill>
                  <a:srgbClr val="FFFFFF"/>
                </a:solidFill>
                <a:latin typeface="Arial"/>
                <a:ea typeface="Arial"/>
                <a:cs typeface="Arial"/>
                <a:sym typeface="Arial"/>
              </a:rPr>
              <a:t> TSH a</a:t>
            </a:r>
            <a:r>
              <a:rPr lang="en-US" sz="1900" dirty="0">
                <a:solidFill>
                  <a:srgbClr val="FFFFFF"/>
                </a:solidFill>
              </a:rPr>
              <a:t> </a:t>
            </a:r>
            <a:r>
              <a:rPr lang="en-US" sz="1900" dirty="0" err="1">
                <a:solidFill>
                  <a:srgbClr val="FFFFFF"/>
                </a:solidFill>
              </a:rPr>
              <a:t>volný</a:t>
            </a:r>
            <a:r>
              <a:rPr lang="en-US" sz="1900" dirty="0">
                <a:solidFill>
                  <a:srgbClr val="FFFFFF"/>
                </a:solidFill>
                <a:latin typeface="Arial"/>
                <a:ea typeface="Arial"/>
                <a:cs typeface="Arial"/>
                <a:sym typeface="Arial"/>
              </a:rPr>
              <a:t> T3/T4</a:t>
            </a:r>
            <a:br>
              <a:rPr lang="en-US" sz="1900" dirty="0">
                <a:solidFill>
                  <a:srgbClr val="FFFFFF"/>
                </a:solidFill>
                <a:latin typeface="Arial"/>
                <a:ea typeface="Arial"/>
                <a:cs typeface="Arial"/>
                <a:sym typeface="Arial"/>
              </a:rPr>
            </a:br>
            <a:r>
              <a:rPr lang="en-US" sz="1900" dirty="0" err="1">
                <a:solidFill>
                  <a:srgbClr val="FFFFFF"/>
                </a:solidFill>
              </a:rPr>
              <a:t>každých</a:t>
            </a:r>
            <a:r>
              <a:rPr lang="en-US" sz="1900" dirty="0">
                <a:solidFill>
                  <a:srgbClr val="FFFFFF"/>
                </a:solidFill>
                <a:latin typeface="Arial"/>
                <a:ea typeface="Arial"/>
                <a:cs typeface="Arial"/>
                <a:sym typeface="Arial"/>
              </a:rPr>
              <a:t> 3–5 </a:t>
            </a:r>
            <a:r>
              <a:rPr lang="en-US" sz="1900" dirty="0" err="1">
                <a:solidFill>
                  <a:srgbClr val="FFFFFF"/>
                </a:solidFill>
                <a:latin typeface="Arial"/>
                <a:ea typeface="Arial"/>
                <a:cs typeface="Arial"/>
                <a:sym typeface="Arial"/>
              </a:rPr>
              <a:t>dní</a:t>
            </a:r>
            <a:endParaRPr dirty="0"/>
          </a:p>
        </p:txBody>
      </p:sp>
      <p:sp>
        <p:nvSpPr>
          <p:cNvPr id="498" name="Google Shape;498;p9"/>
          <p:cNvSpPr txBox="1"/>
          <p:nvPr/>
        </p:nvSpPr>
        <p:spPr>
          <a:xfrm>
            <a:off x="2228320" y="2296559"/>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495" name="Google Shape;495;p9"/>
          <p:cNvSpPr txBox="1"/>
          <p:nvPr/>
        </p:nvSpPr>
        <p:spPr>
          <a:xfrm>
            <a:off x="2228320" y="4967895"/>
            <a:ext cx="4747200" cy="1438851"/>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a:solidFill>
                  <a:srgbClr val="FFFFFF"/>
                </a:solidFill>
                <a:latin typeface="Arial"/>
                <a:ea typeface="Arial"/>
                <a:cs typeface="Arial"/>
                <a:sym typeface="Arial"/>
              </a:rPr>
              <a:t>Restart </a:t>
            </a:r>
            <a:r>
              <a:rPr lang="en-US" sz="1900" dirty="0" err="1">
                <a:solidFill>
                  <a:srgbClr val="FFFFFF"/>
                </a:solidFill>
                <a:latin typeface="Arial"/>
                <a:ea typeface="Arial"/>
                <a:cs typeface="Arial"/>
                <a:sym typeface="Arial"/>
              </a:rPr>
              <a:t>imunoterapie</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atezolizumabem</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dosažen</a:t>
            </a:r>
            <a:r>
              <a:rPr lang="cs-CZ" sz="1900" dirty="0" smtClean="0">
                <a:solidFill>
                  <a:srgbClr val="FFFFFF"/>
                </a:solidFill>
                <a:latin typeface="Arial"/>
                <a:ea typeface="Arial"/>
                <a:cs typeface="Arial"/>
                <a:sym typeface="Arial"/>
              </a:rPr>
              <a:t>í</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asymptomatického</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stavu</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pokud</a:t>
            </a:r>
            <a:r>
              <a:rPr lang="en-US" sz="1900" dirty="0">
                <a:solidFill>
                  <a:srgbClr val="FFFFFF"/>
                </a:solidFill>
                <a:latin typeface="Arial"/>
                <a:ea typeface="Arial"/>
                <a:cs typeface="Arial"/>
                <a:sym typeface="Arial"/>
              </a:rPr>
              <a:t> se to </a:t>
            </a:r>
            <a:r>
              <a:rPr lang="en-US" sz="1900" dirty="0" err="1">
                <a:solidFill>
                  <a:srgbClr val="FFFFFF"/>
                </a:solidFill>
                <a:latin typeface="Arial"/>
                <a:ea typeface="Arial"/>
                <a:cs typeface="Arial"/>
                <a:sym typeface="Arial"/>
              </a:rPr>
              <a:t>nepodař</a:t>
            </a:r>
            <a:r>
              <a:rPr lang="en-US" sz="1900" dirty="0" err="1">
                <a:solidFill>
                  <a:srgbClr val="FFFFFF"/>
                </a:solidFill>
              </a:rPr>
              <a:t>í</a:t>
            </a:r>
            <a:r>
              <a:rPr lang="en-US" sz="1900" dirty="0">
                <a:solidFill>
                  <a:srgbClr val="FFFFFF"/>
                </a:solidFill>
              </a:rPr>
              <a:t>, </a:t>
            </a:r>
            <a:r>
              <a:rPr lang="en-US" sz="1900" dirty="0" err="1">
                <a:solidFill>
                  <a:srgbClr val="FFFFFF"/>
                </a:solidFill>
                <a:latin typeface="Arial"/>
                <a:ea typeface="Arial"/>
                <a:cs typeface="Arial"/>
                <a:sym typeface="Arial"/>
              </a:rPr>
              <a:t>permanentní</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vysazení</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atezolizumabu</a:t>
            </a:r>
            <a:r>
              <a:rPr lang="en-US" sz="1900" dirty="0">
                <a:solidFill>
                  <a:srgbClr val="FFFFFF"/>
                </a:solidFill>
                <a:latin typeface="Arial"/>
                <a:ea typeface="Arial"/>
                <a:cs typeface="Arial"/>
                <a:sym typeface="Arial"/>
              </a:rPr>
              <a:t> a</a:t>
            </a:r>
            <a:r>
              <a:rPr lang="en-US" sz="1900" dirty="0">
                <a:solidFill>
                  <a:srgbClr val="FFFFFF"/>
                </a:solidFill>
              </a:rPr>
              <a:t> </a:t>
            </a:r>
            <a:r>
              <a:rPr lang="en-US" sz="1900" dirty="0" err="1">
                <a:solidFill>
                  <a:srgbClr val="FFFFFF"/>
                </a:solidFill>
              </a:rPr>
              <a:t>odeslání</a:t>
            </a:r>
            <a:r>
              <a:rPr lang="en-US" sz="1900" dirty="0">
                <a:solidFill>
                  <a:srgbClr val="FFFFFF"/>
                </a:solidFill>
              </a:rPr>
              <a:t> </a:t>
            </a:r>
            <a:r>
              <a:rPr lang="en-US" sz="1900" dirty="0" err="1">
                <a:solidFill>
                  <a:srgbClr val="FFFFFF"/>
                </a:solidFill>
              </a:rPr>
              <a:t>pacienta</a:t>
            </a:r>
            <a:r>
              <a:rPr lang="en-US" sz="1900" dirty="0">
                <a:solidFill>
                  <a:srgbClr val="FFFFFF"/>
                </a:solidFill>
              </a:rPr>
              <a:t> </a:t>
            </a:r>
            <a:r>
              <a:rPr lang="en-US" sz="1900" dirty="0" err="1">
                <a:solidFill>
                  <a:srgbClr val="FFFFFF"/>
                </a:solidFill>
              </a:rPr>
              <a:t>na</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endo</a:t>
            </a:r>
            <a:r>
              <a:rPr lang="en-US" sz="1900" dirty="0" err="1" smtClean="0">
                <a:solidFill>
                  <a:srgbClr val="FFFFFF"/>
                </a:solidFill>
              </a:rPr>
              <a:t>k</a:t>
            </a:r>
            <a:r>
              <a:rPr lang="en-US" sz="1900" dirty="0" err="1" smtClean="0">
                <a:solidFill>
                  <a:srgbClr val="FFFFFF"/>
                </a:solidFill>
                <a:latin typeface="Arial"/>
                <a:ea typeface="Arial"/>
                <a:cs typeface="Arial"/>
                <a:sym typeface="Arial"/>
              </a:rPr>
              <a:t>r</a:t>
            </a:r>
            <a:r>
              <a:rPr lang="cs-CZ" sz="1900" dirty="0">
                <a:solidFill>
                  <a:srgbClr val="FFFFFF"/>
                </a:solidFill>
              </a:rPr>
              <a:t>i</a:t>
            </a:r>
            <a:r>
              <a:rPr lang="en-US" sz="1900" dirty="0" err="1" smtClean="0">
                <a:solidFill>
                  <a:srgbClr val="FFFFFF"/>
                </a:solidFill>
              </a:rPr>
              <a:t>nologii</a:t>
            </a:r>
            <a:endParaRPr sz="1900" dirty="0">
              <a:solidFill>
                <a:srgbClr val="FFFFFF"/>
              </a:solidFill>
              <a:latin typeface="Arial"/>
              <a:ea typeface="Arial"/>
              <a:cs typeface="Arial"/>
              <a:sym typeface="Arial"/>
            </a:endParaRPr>
          </a:p>
        </p:txBody>
      </p:sp>
      <p:cxnSp>
        <p:nvCxnSpPr>
          <p:cNvPr id="499" name="Google Shape;499;p9"/>
          <p:cNvCxnSpPr>
            <a:stCxn id="498" idx="2"/>
            <a:endCxn id="494" idx="0"/>
          </p:cNvCxnSpPr>
          <p:nvPr/>
        </p:nvCxnSpPr>
        <p:spPr>
          <a:xfrm>
            <a:off x="4601920" y="2682815"/>
            <a:ext cx="0" cy="542400"/>
          </a:xfrm>
          <a:prstGeom prst="straightConnector1">
            <a:avLst/>
          </a:prstGeom>
          <a:noFill/>
          <a:ln w="28575" cap="flat" cmpd="sng">
            <a:solidFill>
              <a:schemeClr val="dk1"/>
            </a:solidFill>
            <a:prstDash val="solid"/>
            <a:round/>
            <a:headEnd type="none" w="med" len="med"/>
            <a:tailEnd type="triangle" w="med" len="med"/>
          </a:ln>
        </p:spPr>
      </p:cxnSp>
      <p:sp>
        <p:nvSpPr>
          <p:cNvPr id="500" name="Google Shape;500;p9"/>
          <p:cNvSpPr txBox="1"/>
          <p:nvPr/>
        </p:nvSpPr>
        <p:spPr>
          <a:xfrm>
            <a:off x="132525" y="2303500"/>
            <a:ext cx="1942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501" name="Google Shape;501;p9"/>
          <p:cNvSpPr txBox="1"/>
          <p:nvPr/>
        </p:nvSpPr>
        <p:spPr>
          <a:xfrm>
            <a:off x="132528" y="3620075"/>
            <a:ext cx="17130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02" name="Google Shape;502;p9"/>
          <p:cNvSpPr txBox="1"/>
          <p:nvPr/>
        </p:nvSpPr>
        <p:spPr>
          <a:xfrm>
            <a:off x="132528" y="5362650"/>
            <a:ext cx="1813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503" name="Google Shape;503;p9"/>
          <p:cNvCxnSpPr>
            <a:stCxn id="504" idx="2"/>
            <a:endCxn id="505" idx="0"/>
          </p:cNvCxnSpPr>
          <p:nvPr/>
        </p:nvCxnSpPr>
        <p:spPr>
          <a:xfrm>
            <a:off x="9579644" y="4340287"/>
            <a:ext cx="0" cy="627608"/>
          </a:xfrm>
          <a:prstGeom prst="straightConnector1">
            <a:avLst/>
          </a:prstGeom>
          <a:noFill/>
          <a:ln w="28575" cap="flat" cmpd="sng">
            <a:solidFill>
              <a:schemeClr val="dk1"/>
            </a:solidFill>
            <a:prstDash val="solid"/>
            <a:round/>
            <a:headEnd type="none" w="med" len="med"/>
            <a:tailEnd type="triangle" w="med" len="med"/>
          </a:ln>
        </p:spPr>
      </p:cxnSp>
      <p:cxnSp>
        <p:nvCxnSpPr>
          <p:cNvPr id="506" name="Google Shape;506;p9"/>
          <p:cNvCxnSpPr>
            <a:stCxn id="507" idx="2"/>
            <a:endCxn id="508" idx="0"/>
          </p:cNvCxnSpPr>
          <p:nvPr/>
        </p:nvCxnSpPr>
        <p:spPr>
          <a:xfrm>
            <a:off x="9579644" y="1888056"/>
            <a:ext cx="0" cy="408600"/>
          </a:xfrm>
          <a:prstGeom prst="straightConnector1">
            <a:avLst/>
          </a:prstGeom>
          <a:noFill/>
          <a:ln w="28575" cap="flat" cmpd="sng">
            <a:solidFill>
              <a:schemeClr val="dk1"/>
            </a:solidFill>
            <a:prstDash val="solid"/>
            <a:round/>
            <a:headEnd type="none" w="med" len="med"/>
            <a:tailEnd type="triangle" w="med" len="med"/>
          </a:ln>
        </p:spPr>
      </p:cxnSp>
      <p:sp>
        <p:nvSpPr>
          <p:cNvPr id="507" name="Google Shape;507;p9"/>
          <p:cNvSpPr txBox="1"/>
          <p:nvPr/>
        </p:nvSpPr>
        <p:spPr>
          <a:xfrm>
            <a:off x="7206044" y="1501800"/>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dirty="0" err="1" smtClean="0">
                <a:solidFill>
                  <a:srgbClr val="FFFFFF"/>
                </a:solidFill>
                <a:latin typeface="Arial"/>
                <a:ea typeface="Arial"/>
                <a:cs typeface="Arial"/>
                <a:sym typeface="Arial"/>
              </a:rPr>
              <a:t>Symptomatická</a:t>
            </a:r>
            <a:r>
              <a:rPr lang="en-US" sz="1900" b="1" dirty="0" smtClean="0">
                <a:solidFill>
                  <a:srgbClr val="FFFFFF"/>
                </a:solidFill>
                <a:latin typeface="Arial"/>
                <a:ea typeface="Arial"/>
                <a:cs typeface="Arial"/>
                <a:sym typeface="Arial"/>
              </a:rPr>
              <a:t> </a:t>
            </a:r>
            <a:r>
              <a:rPr lang="en-US" sz="1900" b="1" dirty="0" err="1" smtClean="0">
                <a:solidFill>
                  <a:srgbClr val="FFFFFF"/>
                </a:solidFill>
                <a:latin typeface="Arial"/>
                <a:ea typeface="Arial"/>
                <a:cs typeface="Arial"/>
                <a:sym typeface="Arial"/>
              </a:rPr>
              <a:t>hypothyr</a:t>
            </a:r>
            <a:r>
              <a:rPr lang="cs-CZ" sz="1900" b="1" dirty="0" smtClean="0">
                <a:solidFill>
                  <a:srgbClr val="FFFFFF"/>
                </a:solidFill>
                <a:latin typeface="Arial"/>
                <a:ea typeface="Arial"/>
                <a:cs typeface="Arial"/>
                <a:sym typeface="Arial"/>
              </a:rPr>
              <a:t>e</a:t>
            </a:r>
            <a:r>
              <a:rPr lang="en-US" sz="1900" b="1" dirty="0" err="1" smtClean="0">
                <a:solidFill>
                  <a:srgbClr val="FFFFFF"/>
                </a:solidFill>
              </a:rPr>
              <a:t>óza</a:t>
            </a:r>
            <a:endParaRPr dirty="0"/>
          </a:p>
        </p:txBody>
      </p:sp>
      <p:sp>
        <p:nvSpPr>
          <p:cNvPr id="508" name="Google Shape;508;p9"/>
          <p:cNvSpPr txBox="1"/>
          <p:nvPr/>
        </p:nvSpPr>
        <p:spPr>
          <a:xfrm>
            <a:off x="7206044" y="2296559"/>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505" name="Google Shape;505;p9"/>
          <p:cNvSpPr txBox="1"/>
          <p:nvPr/>
        </p:nvSpPr>
        <p:spPr>
          <a:xfrm>
            <a:off x="7206044" y="4967895"/>
            <a:ext cx="4747200" cy="1438851"/>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a:solidFill>
                  <a:schemeClr val="lt1"/>
                </a:solidFill>
              </a:rPr>
              <a:t>Restart </a:t>
            </a:r>
            <a:r>
              <a:rPr lang="en-US" sz="1900" dirty="0" err="1">
                <a:solidFill>
                  <a:schemeClr val="lt1"/>
                </a:solidFill>
              </a:rPr>
              <a:t>imunoterapie</a:t>
            </a:r>
            <a:r>
              <a:rPr lang="en-US" sz="1900" dirty="0">
                <a:solidFill>
                  <a:schemeClr val="lt1"/>
                </a:solidFill>
              </a:rPr>
              <a:t> </a:t>
            </a:r>
            <a:r>
              <a:rPr lang="en-US" sz="1900" dirty="0" err="1">
                <a:solidFill>
                  <a:schemeClr val="lt1"/>
                </a:solidFill>
              </a:rPr>
              <a:t>atezolizumabem</a:t>
            </a:r>
            <a:r>
              <a:rPr lang="en-US" sz="1900" dirty="0">
                <a:solidFill>
                  <a:schemeClr val="lt1"/>
                </a:solidFill>
              </a:rPr>
              <a:t> </a:t>
            </a:r>
            <a:r>
              <a:rPr lang="en-US" sz="1900" dirty="0" err="1">
                <a:solidFill>
                  <a:schemeClr val="lt1"/>
                </a:solidFill>
              </a:rPr>
              <a:t>po</a:t>
            </a:r>
            <a:r>
              <a:rPr lang="en-US" sz="1900" dirty="0">
                <a:solidFill>
                  <a:schemeClr val="lt1"/>
                </a:solidFill>
              </a:rPr>
              <a:t> </a:t>
            </a:r>
            <a:r>
              <a:rPr lang="en-US" sz="1900" dirty="0" err="1" smtClean="0">
                <a:solidFill>
                  <a:schemeClr val="lt1"/>
                </a:solidFill>
              </a:rPr>
              <a:t>dosažen</a:t>
            </a:r>
            <a:r>
              <a:rPr lang="cs-CZ" sz="1900" dirty="0" smtClean="0">
                <a:solidFill>
                  <a:schemeClr val="lt1"/>
                </a:solidFill>
              </a:rPr>
              <a:t>í</a:t>
            </a:r>
            <a:r>
              <a:rPr lang="en-US" sz="1900" dirty="0" smtClean="0">
                <a:solidFill>
                  <a:schemeClr val="lt1"/>
                </a:solidFill>
              </a:rPr>
              <a:t> </a:t>
            </a:r>
            <a:r>
              <a:rPr lang="en-US" sz="1900" dirty="0" err="1">
                <a:solidFill>
                  <a:schemeClr val="lt1"/>
                </a:solidFill>
              </a:rPr>
              <a:t>asymptomatického</a:t>
            </a:r>
            <a:r>
              <a:rPr lang="en-US" sz="1900" dirty="0">
                <a:solidFill>
                  <a:schemeClr val="lt1"/>
                </a:solidFill>
              </a:rPr>
              <a:t> </a:t>
            </a:r>
            <a:r>
              <a:rPr lang="en-US" sz="1900" dirty="0" err="1">
                <a:solidFill>
                  <a:schemeClr val="lt1"/>
                </a:solidFill>
              </a:rPr>
              <a:t>stavu</a:t>
            </a:r>
            <a:r>
              <a:rPr lang="en-US" sz="1900" dirty="0">
                <a:solidFill>
                  <a:srgbClr val="FFFFFF"/>
                </a:solidFill>
              </a:rPr>
              <a:t>; </a:t>
            </a:r>
            <a:r>
              <a:rPr lang="en-US" sz="1900" dirty="0" err="1">
                <a:solidFill>
                  <a:schemeClr val="lt1"/>
                </a:solidFill>
              </a:rPr>
              <a:t>pokud</a:t>
            </a:r>
            <a:r>
              <a:rPr lang="en-US" sz="1900" dirty="0">
                <a:solidFill>
                  <a:schemeClr val="lt1"/>
                </a:solidFill>
              </a:rPr>
              <a:t> se to </a:t>
            </a:r>
            <a:r>
              <a:rPr lang="en-US" sz="1900" dirty="0" err="1">
                <a:solidFill>
                  <a:schemeClr val="lt1"/>
                </a:solidFill>
              </a:rPr>
              <a:t>nepodaří</a:t>
            </a:r>
            <a:r>
              <a:rPr lang="en-US" sz="1900" dirty="0">
                <a:solidFill>
                  <a:schemeClr val="lt1"/>
                </a:solidFill>
              </a:rPr>
              <a:t>, </a:t>
            </a:r>
            <a:r>
              <a:rPr lang="en-US" sz="1900" dirty="0" err="1">
                <a:solidFill>
                  <a:schemeClr val="lt1"/>
                </a:solidFill>
              </a:rPr>
              <a:t>permanentní</a:t>
            </a:r>
            <a:r>
              <a:rPr lang="en-US" sz="1900" dirty="0">
                <a:solidFill>
                  <a:schemeClr val="lt1"/>
                </a:solidFill>
              </a:rPr>
              <a:t> </a:t>
            </a:r>
            <a:r>
              <a:rPr lang="en-US" sz="1900" dirty="0" err="1">
                <a:solidFill>
                  <a:schemeClr val="lt1"/>
                </a:solidFill>
              </a:rPr>
              <a:t>vysazení</a:t>
            </a:r>
            <a:r>
              <a:rPr lang="en-US" sz="1900" dirty="0">
                <a:solidFill>
                  <a:schemeClr val="lt1"/>
                </a:solidFill>
              </a:rPr>
              <a:t> </a:t>
            </a:r>
            <a:r>
              <a:rPr lang="en-US" sz="1900" dirty="0" err="1">
                <a:solidFill>
                  <a:schemeClr val="lt1"/>
                </a:solidFill>
              </a:rPr>
              <a:t>atezolizumabu</a:t>
            </a:r>
            <a:r>
              <a:rPr lang="en-US" sz="1900" dirty="0">
                <a:solidFill>
                  <a:schemeClr val="lt1"/>
                </a:solidFill>
              </a:rPr>
              <a:t> a </a:t>
            </a:r>
            <a:r>
              <a:rPr lang="en-US" sz="1900" dirty="0" err="1">
                <a:solidFill>
                  <a:schemeClr val="lt1"/>
                </a:solidFill>
              </a:rPr>
              <a:t>odeslání</a:t>
            </a:r>
            <a:r>
              <a:rPr lang="en-US" sz="1900" dirty="0">
                <a:solidFill>
                  <a:schemeClr val="lt1"/>
                </a:solidFill>
              </a:rPr>
              <a:t> </a:t>
            </a:r>
            <a:r>
              <a:rPr lang="en-US" sz="1900" dirty="0" err="1">
                <a:solidFill>
                  <a:schemeClr val="lt1"/>
                </a:solidFill>
              </a:rPr>
              <a:t>pacienta</a:t>
            </a:r>
            <a:r>
              <a:rPr lang="en-US" sz="1900" dirty="0">
                <a:solidFill>
                  <a:schemeClr val="lt1"/>
                </a:solidFill>
              </a:rPr>
              <a:t> </a:t>
            </a:r>
            <a:r>
              <a:rPr lang="en-US" sz="1900" dirty="0" err="1">
                <a:solidFill>
                  <a:schemeClr val="lt1"/>
                </a:solidFill>
              </a:rPr>
              <a:t>na</a:t>
            </a:r>
            <a:r>
              <a:rPr lang="en-US" sz="1900" dirty="0">
                <a:solidFill>
                  <a:schemeClr val="lt1"/>
                </a:solidFill>
              </a:rPr>
              <a:t> </a:t>
            </a:r>
            <a:r>
              <a:rPr lang="en-US" sz="1900" dirty="0" err="1" smtClean="0">
                <a:solidFill>
                  <a:schemeClr val="lt1"/>
                </a:solidFill>
              </a:rPr>
              <a:t>endokr</a:t>
            </a:r>
            <a:r>
              <a:rPr lang="cs-CZ" sz="1900" dirty="0" smtClean="0">
                <a:solidFill>
                  <a:schemeClr val="lt1"/>
                </a:solidFill>
              </a:rPr>
              <a:t>i</a:t>
            </a:r>
            <a:r>
              <a:rPr lang="en-US" sz="1900" dirty="0" err="1" smtClean="0">
                <a:solidFill>
                  <a:schemeClr val="lt1"/>
                </a:solidFill>
              </a:rPr>
              <a:t>nologii</a:t>
            </a:r>
            <a:endParaRPr sz="1900" dirty="0">
              <a:solidFill>
                <a:srgbClr val="FFFFFF"/>
              </a:solidFill>
              <a:latin typeface="Arial"/>
              <a:ea typeface="Arial"/>
              <a:cs typeface="Arial"/>
              <a:sym typeface="Arial"/>
            </a:endParaRPr>
          </a:p>
        </p:txBody>
      </p:sp>
      <p:cxnSp>
        <p:nvCxnSpPr>
          <p:cNvPr id="509" name="Google Shape;509;p9"/>
          <p:cNvCxnSpPr>
            <a:stCxn id="508" idx="2"/>
            <a:endCxn id="504" idx="0"/>
          </p:cNvCxnSpPr>
          <p:nvPr/>
        </p:nvCxnSpPr>
        <p:spPr>
          <a:xfrm>
            <a:off x="9579644" y="2682815"/>
            <a:ext cx="0" cy="551035"/>
          </a:xfrm>
          <a:prstGeom prst="straightConnector1">
            <a:avLst/>
          </a:prstGeom>
          <a:noFill/>
          <a:ln w="28575" cap="flat" cmpd="sng">
            <a:solidFill>
              <a:schemeClr val="dk1"/>
            </a:solidFill>
            <a:prstDash val="solid"/>
            <a:round/>
            <a:headEnd type="none" w="med" len="med"/>
            <a:tailEnd type="triangle" w="med" len="med"/>
          </a:ln>
        </p:spPr>
      </p:cxnSp>
      <p:sp>
        <p:nvSpPr>
          <p:cNvPr id="504" name="Google Shape;504;p9"/>
          <p:cNvSpPr txBox="1"/>
          <p:nvPr/>
        </p:nvSpPr>
        <p:spPr>
          <a:xfrm>
            <a:off x="7206044" y="3233850"/>
            <a:ext cx="4747200" cy="1106437"/>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Zahájit</a:t>
            </a:r>
            <a:r>
              <a:rPr lang="en-US" sz="1900" dirty="0">
                <a:solidFill>
                  <a:srgbClr val="FFFFFF"/>
                </a:solidFill>
              </a:rPr>
              <a:t> </a:t>
            </a:r>
            <a:r>
              <a:rPr lang="en-US" sz="1900" dirty="0" err="1">
                <a:solidFill>
                  <a:srgbClr val="FFFFFF"/>
                </a:solidFill>
              </a:rPr>
              <a:t>substituční</a:t>
            </a:r>
            <a:r>
              <a:rPr lang="en-US" sz="1900" dirty="0">
                <a:solidFill>
                  <a:srgbClr val="FFFFFF"/>
                </a:solidFill>
              </a:rPr>
              <a:t> </a:t>
            </a:r>
            <a:r>
              <a:rPr lang="en-US" sz="1900" dirty="0" err="1">
                <a:solidFill>
                  <a:srgbClr val="FFFFFF"/>
                </a:solidFill>
              </a:rPr>
              <a:t>hormonální</a:t>
            </a:r>
            <a:r>
              <a:rPr lang="en-US" sz="1900" dirty="0">
                <a:solidFill>
                  <a:srgbClr val="FFFFFF"/>
                </a:solidFill>
              </a:rPr>
              <a:t> </a:t>
            </a:r>
            <a:r>
              <a:rPr lang="en-US" sz="1900" dirty="0" err="1">
                <a:solidFill>
                  <a:srgbClr val="FFFFFF"/>
                </a:solidFill>
              </a:rPr>
              <a:t>terapii</a:t>
            </a:r>
            <a:r>
              <a:rPr lang="en-US" sz="1900" dirty="0">
                <a:solidFill>
                  <a:srgbClr val="FFFFFF"/>
                </a:solidFill>
              </a:rPr>
              <a:t>;</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err="1">
                <a:solidFill>
                  <a:srgbClr val="FFFFFF"/>
                </a:solidFill>
                <a:latin typeface="Arial"/>
                <a:ea typeface="Arial"/>
                <a:cs typeface="Arial"/>
                <a:sym typeface="Arial"/>
              </a:rPr>
              <a:t>vyhodnocení</a:t>
            </a:r>
            <a:r>
              <a:rPr lang="en-US" sz="1900" dirty="0">
                <a:solidFill>
                  <a:srgbClr val="FFFFFF"/>
                </a:solidFill>
                <a:latin typeface="Arial"/>
                <a:ea typeface="Arial"/>
                <a:cs typeface="Arial"/>
                <a:sym typeface="Arial"/>
              </a:rPr>
              <a:t> TSH</a:t>
            </a:r>
            <a:br>
              <a:rPr lang="en-US" sz="1900" dirty="0">
                <a:solidFill>
                  <a:srgbClr val="FFFFFF"/>
                </a:solidFill>
                <a:latin typeface="Arial"/>
                <a:ea typeface="Arial"/>
                <a:cs typeface="Arial"/>
                <a:sym typeface="Arial"/>
              </a:rPr>
            </a:br>
            <a:r>
              <a:rPr lang="en-US" sz="1900" dirty="0" err="1">
                <a:solidFill>
                  <a:srgbClr val="FFFFFF"/>
                </a:solidFill>
              </a:rPr>
              <a:t>každých</a:t>
            </a:r>
            <a:r>
              <a:rPr lang="en-US" sz="1900" dirty="0">
                <a:solidFill>
                  <a:srgbClr val="FFFFFF"/>
                </a:solidFill>
                <a:latin typeface="Arial"/>
                <a:ea typeface="Arial"/>
                <a:cs typeface="Arial"/>
                <a:sym typeface="Arial"/>
              </a:rPr>
              <a:t> 3–5 </a:t>
            </a:r>
            <a:r>
              <a:rPr lang="en-US" sz="1900" dirty="0" err="1" smtClean="0">
                <a:solidFill>
                  <a:srgbClr val="FFFFFF"/>
                </a:solidFill>
                <a:latin typeface="Arial"/>
                <a:ea typeface="Arial"/>
                <a:cs typeface="Arial"/>
                <a:sym typeface="Arial"/>
              </a:rPr>
              <a:t>dní</a:t>
            </a:r>
            <a:endParaRPr lang="cs-CZ" sz="1900" dirty="0" smtClean="0">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8B3D9A"/>
              </a:buClr>
              <a:buSzPts val="1900"/>
              <a:buFont typeface="Noto Sans Symbols"/>
              <a:buNone/>
            </a:pPr>
            <a:endParaRPr dirty="0"/>
          </a:p>
        </p:txBody>
      </p:sp>
      <p:cxnSp>
        <p:nvCxnSpPr>
          <p:cNvPr id="510" name="Google Shape;510;p9"/>
          <p:cNvCxnSpPr>
            <a:endCxn id="505" idx="0"/>
          </p:cNvCxnSpPr>
          <p:nvPr/>
        </p:nvCxnSpPr>
        <p:spPr>
          <a:xfrm>
            <a:off x="9579644" y="4894995"/>
            <a:ext cx="0" cy="72900"/>
          </a:xfrm>
          <a:prstGeom prst="straightConnector1">
            <a:avLst/>
          </a:prstGeom>
          <a:noFill/>
          <a:ln w="28575" cap="flat" cmpd="sng">
            <a:solidFill>
              <a:schemeClr val="dk1"/>
            </a:solidFill>
            <a:prstDash val="solid"/>
            <a:round/>
            <a:headEnd type="none" w="med" len="med"/>
            <a:tailEnd type="triangle" w="med" len="med"/>
          </a:ln>
        </p:spPr>
      </p:cxnSp>
      <p:sp>
        <p:nvSpPr>
          <p:cNvPr id="511" name="Google Shape;511;p9"/>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512" name="Google Shape;512;p9"/>
          <p:cNvSpPr/>
          <p:nvPr/>
        </p:nvSpPr>
        <p:spPr>
          <a:xfrm>
            <a:off x="7206050" y="120775"/>
            <a:ext cx="2189700" cy="1266600"/>
          </a:xfrm>
          <a:prstGeom prst="roundRect">
            <a:avLst>
              <a:gd name="adj" fmla="val 11775"/>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latin typeface="Arial"/>
                <a:ea typeface="Arial"/>
                <a:cs typeface="Arial"/>
                <a:sym typeface="Arial"/>
              </a:rPr>
              <a:t>Hypothyre</a:t>
            </a:r>
            <a:r>
              <a:rPr lang="en-US" sz="1200" b="1" dirty="0" err="1">
                <a:solidFill>
                  <a:srgbClr val="6F2A5C"/>
                </a:solidFill>
              </a:rPr>
              <a:t>ó</a:t>
            </a:r>
            <a:r>
              <a:rPr lang="en-US" sz="1200" b="1" dirty="0" err="1">
                <a:solidFill>
                  <a:srgbClr val="6F2A5C"/>
                </a:solidFill>
                <a:latin typeface="Arial"/>
                <a:ea typeface="Arial"/>
                <a:cs typeface="Arial"/>
                <a:sym typeface="Arial"/>
              </a:rPr>
              <a:t>z</a:t>
            </a:r>
            <a:r>
              <a:rPr lang="en-US" sz="1200" b="1" dirty="0" err="1">
                <a:solidFill>
                  <a:srgbClr val="6F2A5C"/>
                </a:solidFill>
              </a:rPr>
              <a:t>y</a:t>
            </a:r>
            <a:r>
              <a:rPr lang="en-US" sz="1200" b="1" dirty="0">
                <a:solidFill>
                  <a:srgbClr val="6F2A5C"/>
                </a:solidFill>
                <a:latin typeface="Arial"/>
                <a:ea typeface="Arial"/>
                <a:cs typeface="Arial"/>
                <a:sym typeface="Arial"/>
              </a:rPr>
              <a:t>:</a:t>
            </a:r>
            <a:endParaRPr sz="1200" b="1" dirty="0">
              <a:solidFill>
                <a:srgbClr val="6F2A5C"/>
              </a:solidFill>
            </a:endParaRPr>
          </a:p>
          <a:p>
            <a:pPr marL="0" marR="0" lvl="0" indent="0" algn="ctr" rtl="0">
              <a:spcBef>
                <a:spcPts val="0"/>
              </a:spcBef>
              <a:spcAft>
                <a:spcPts val="0"/>
              </a:spcAft>
              <a:buNone/>
            </a:pPr>
            <a:r>
              <a:rPr lang="en-US" sz="1200" dirty="0" err="1">
                <a:solidFill>
                  <a:srgbClr val="6F2A5C"/>
                </a:solidFill>
              </a:rPr>
              <a:t>Bolesti</a:t>
            </a:r>
            <a:r>
              <a:rPr lang="en-US" sz="1200" dirty="0">
                <a:solidFill>
                  <a:srgbClr val="6F2A5C"/>
                </a:solidFill>
              </a:rPr>
              <a:t> </a:t>
            </a:r>
            <a:r>
              <a:rPr lang="en-US" sz="1200" dirty="0" err="1">
                <a:solidFill>
                  <a:srgbClr val="6F2A5C"/>
                </a:solidFill>
              </a:rPr>
              <a:t>hlavy</a:t>
            </a:r>
            <a:r>
              <a:rPr lang="en-US" sz="1200" dirty="0">
                <a:solidFill>
                  <a:srgbClr val="6F2A5C"/>
                </a:solidFill>
              </a:rPr>
              <a:t>, </a:t>
            </a:r>
            <a:r>
              <a:rPr lang="en-US" sz="1200" dirty="0" err="1">
                <a:solidFill>
                  <a:srgbClr val="6F2A5C"/>
                </a:solidFill>
              </a:rPr>
              <a:t>únava</a:t>
            </a:r>
            <a:r>
              <a:rPr lang="en-US" sz="1200" dirty="0">
                <a:solidFill>
                  <a:srgbClr val="6F2A5C"/>
                </a:solidFill>
              </a:rPr>
              <a:t>, </a:t>
            </a:r>
            <a:r>
              <a:rPr lang="en-US" sz="1200" dirty="0" err="1">
                <a:solidFill>
                  <a:srgbClr val="6F2A5C"/>
                </a:solidFill>
              </a:rPr>
              <a:t>ztráta</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nárůst</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změny</a:t>
            </a:r>
            <a:r>
              <a:rPr lang="en-US" sz="1200" dirty="0">
                <a:solidFill>
                  <a:srgbClr val="6F2A5C"/>
                </a:solidFill>
              </a:rPr>
              <a:t> </a:t>
            </a:r>
            <a:r>
              <a:rPr lang="en-US" sz="1200" dirty="0" err="1">
                <a:solidFill>
                  <a:srgbClr val="6F2A5C"/>
                </a:solidFill>
              </a:rPr>
              <a:t>nálad</a:t>
            </a:r>
            <a:r>
              <a:rPr lang="en-US" sz="1200" dirty="0">
                <a:solidFill>
                  <a:srgbClr val="6F2A5C"/>
                </a:solidFill>
                <a:latin typeface="Arial"/>
                <a:ea typeface="Arial"/>
                <a:cs typeface="Arial"/>
                <a:sym typeface="Arial"/>
              </a:rPr>
              <a:t>,</a:t>
            </a:r>
            <a:r>
              <a:rPr lang="en-US" sz="1200" dirty="0">
                <a:solidFill>
                  <a:srgbClr val="6F2A5C"/>
                </a:solidFill>
              </a:rPr>
              <a:t> </a:t>
            </a:r>
            <a:r>
              <a:rPr lang="en-US" sz="1200" dirty="0" err="1" smtClean="0">
                <a:solidFill>
                  <a:srgbClr val="6F2A5C"/>
                </a:solidFill>
              </a:rPr>
              <a:t>alopecie</a:t>
            </a:r>
            <a:r>
              <a:rPr lang="en-US" sz="1200" dirty="0">
                <a:solidFill>
                  <a:srgbClr val="6F2A5C"/>
                </a:solidFill>
              </a:rPr>
              <a:t>, </a:t>
            </a:r>
            <a:r>
              <a:rPr lang="en-US" sz="1200" dirty="0" err="1">
                <a:solidFill>
                  <a:srgbClr val="6F2A5C"/>
                </a:solidFill>
              </a:rPr>
              <a:t>zácpa</a:t>
            </a:r>
            <a:r>
              <a:rPr lang="en-US" sz="1200" dirty="0">
                <a:solidFill>
                  <a:srgbClr val="6F2A5C"/>
                </a:solidFill>
              </a:rPr>
              <a:t>.</a:t>
            </a:r>
            <a:endParaRPr dirty="0"/>
          </a:p>
        </p:txBody>
      </p:sp>
      <p:sp>
        <p:nvSpPr>
          <p:cNvPr id="513" name="Google Shape;513;p9"/>
          <p:cNvSpPr/>
          <p:nvPr/>
        </p:nvSpPr>
        <p:spPr>
          <a:xfrm>
            <a:off x="9395625" y="120775"/>
            <a:ext cx="1713000" cy="1266600"/>
          </a:xfrm>
          <a:prstGeom prst="roundRect">
            <a:avLst>
              <a:gd name="adj" fmla="val 11626"/>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rPr>
              <a:t>Hyperthyreózy</a:t>
            </a:r>
            <a:r>
              <a:rPr lang="en-US" sz="1200" b="1" dirty="0">
                <a:solidFill>
                  <a:srgbClr val="6F2A5C"/>
                </a:solidFill>
              </a:rPr>
              <a:t>:</a:t>
            </a:r>
            <a:r>
              <a:rPr lang="en-US" sz="1200" b="1" dirty="0">
                <a:solidFill>
                  <a:srgbClr val="6F2A5C"/>
                </a:solidFill>
                <a:latin typeface="Arial"/>
                <a:ea typeface="Arial"/>
                <a:cs typeface="Arial"/>
                <a:sym typeface="Arial"/>
              </a:rPr>
              <a:t/>
            </a:r>
            <a:br>
              <a:rPr lang="en-US" sz="1200" b="1" dirty="0">
                <a:solidFill>
                  <a:srgbClr val="6F2A5C"/>
                </a:solidFill>
                <a:latin typeface="Arial"/>
                <a:ea typeface="Arial"/>
                <a:cs typeface="Arial"/>
                <a:sym typeface="Arial"/>
              </a:rPr>
            </a:br>
            <a:r>
              <a:rPr lang="en-US" sz="1200" dirty="0" err="1" smtClean="0">
                <a:solidFill>
                  <a:srgbClr val="6F2A5C"/>
                </a:solidFill>
                <a:latin typeface="Arial"/>
                <a:ea typeface="Arial"/>
                <a:cs typeface="Arial"/>
                <a:sym typeface="Arial"/>
              </a:rPr>
              <a:t>Úzkost</a:t>
            </a:r>
            <a:r>
              <a:rPr lang="en-US" sz="1200" dirty="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únava</a:t>
            </a:r>
            <a:r>
              <a:rPr lang="en-US" sz="1200" dirty="0">
                <a:solidFill>
                  <a:srgbClr val="6F2A5C"/>
                </a:solidFill>
                <a:latin typeface="Arial"/>
                <a:ea typeface="Arial"/>
                <a:cs typeface="Arial"/>
                <a:sym typeface="Arial"/>
              </a:rPr>
              <a:t>, </a:t>
            </a:r>
            <a:r>
              <a:rPr lang="en-US" sz="1200" dirty="0" err="1">
                <a:solidFill>
                  <a:srgbClr val="6F2A5C"/>
                </a:solidFill>
              </a:rPr>
              <a:t>nespavost</a:t>
            </a:r>
            <a:r>
              <a:rPr lang="en-US" sz="1200" dirty="0">
                <a:solidFill>
                  <a:srgbClr val="6F2A5C"/>
                </a:solidFill>
              </a:rPr>
              <a:t>, </a:t>
            </a:r>
            <a:r>
              <a:rPr lang="en-US" sz="1200" dirty="0" err="1">
                <a:solidFill>
                  <a:srgbClr val="6F2A5C"/>
                </a:solidFill>
              </a:rPr>
              <a:t>palpitace</a:t>
            </a:r>
            <a:r>
              <a:rPr lang="en-US" sz="1200" dirty="0">
                <a:solidFill>
                  <a:srgbClr val="6F2A5C"/>
                </a:solidFill>
              </a:rPr>
              <a:t>, </a:t>
            </a:r>
            <a:r>
              <a:rPr lang="en-US" sz="1200" dirty="0" err="1">
                <a:solidFill>
                  <a:srgbClr val="6F2A5C"/>
                </a:solidFill>
              </a:rPr>
              <a:t>třes</a:t>
            </a:r>
            <a:r>
              <a:rPr lang="en-US" sz="1200" dirty="0">
                <a:solidFill>
                  <a:srgbClr val="6F2A5C"/>
                </a:solidFill>
              </a:rPr>
              <a:t> </a:t>
            </a:r>
            <a:r>
              <a:rPr lang="en-US" sz="1200" dirty="0" err="1">
                <a:solidFill>
                  <a:srgbClr val="6F2A5C"/>
                </a:solidFill>
              </a:rPr>
              <a:t>rukou</a:t>
            </a:r>
            <a:r>
              <a:rPr lang="en-US" sz="1200" dirty="0">
                <a:solidFill>
                  <a:srgbClr val="6F2A5C"/>
                </a:solidFill>
              </a:rPr>
              <a:t>, </a:t>
            </a:r>
            <a:r>
              <a:rPr lang="en-US" sz="1200" dirty="0" err="1">
                <a:solidFill>
                  <a:srgbClr val="6F2A5C"/>
                </a:solidFill>
              </a:rPr>
              <a:t>suchost</a:t>
            </a:r>
            <a:r>
              <a:rPr lang="en-US" sz="1200" dirty="0">
                <a:solidFill>
                  <a:srgbClr val="6F2A5C"/>
                </a:solidFill>
              </a:rPr>
              <a:t> </a:t>
            </a:r>
            <a:r>
              <a:rPr lang="en-US" sz="1200" dirty="0" err="1">
                <a:solidFill>
                  <a:srgbClr val="6F2A5C"/>
                </a:solidFill>
              </a:rPr>
              <a:t>kůže</a:t>
            </a:r>
            <a:r>
              <a:rPr lang="en-US" sz="1200" dirty="0">
                <a:solidFill>
                  <a:srgbClr val="6F2A5C"/>
                </a:solidFill>
              </a:rPr>
              <a:t>.</a:t>
            </a:r>
            <a:endParaRPr dirty="0"/>
          </a:p>
        </p:txBody>
      </p:sp>
      <p:sp>
        <p:nvSpPr>
          <p:cNvPr id="2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7" name="Rectangle 2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8" name="Google Shape;385;p4"/>
          <p:cNvSpPr txBox="1">
            <a:spLocks/>
          </p:cNvSpPr>
          <p:nvPr/>
        </p:nvSpPr>
        <p:spPr>
          <a:xfrm>
            <a:off x="3709802" y="6465223"/>
            <a:ext cx="423404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TSH – thyrea stimulující hormon, T3 - trijodthyronin, T4 - thyroxin</a:t>
            </a:r>
            <a:endParaRPr lang="pt-BR" dirty="0"/>
          </a:p>
        </p:txBody>
      </p:sp>
      <p:sp>
        <p:nvSpPr>
          <p:cNvPr id="29" name="Text Placeholder 28"/>
          <p:cNvSpPr>
            <a:spLocks noGrp="1"/>
          </p:cNvSpPr>
          <p:nvPr>
            <p:ph type="body" idx="1"/>
          </p:nvPr>
        </p:nvSpPr>
        <p:spPr>
          <a:xfrm>
            <a:off x="-131000" y="6602281"/>
            <a:ext cx="3587750" cy="153888"/>
          </a:xfrm>
          <a:prstGeom prst="rect">
            <a:avLst/>
          </a:prstGeom>
        </p:spPr>
        <p:txBody>
          <a:bodyPr wrap="square">
            <a:spAutoFit/>
          </a:bodyPr>
          <a:lstStyle/>
          <a:p>
            <a:r>
              <a:rPr lang="cs-CZ" sz="1000" dirty="0" smtClean="0">
                <a:solidFill>
                  <a:schemeClr val="dk1"/>
                </a:solidFill>
              </a:rPr>
              <a:t>		</a:t>
            </a:r>
            <a:r>
              <a:rPr lang="en-US" sz="1000" dirty="0" smtClean="0">
                <a:solidFill>
                  <a:schemeClr val="dk1"/>
                </a:solidFill>
              </a:rPr>
              <a:t>TECENTRIQ</a:t>
            </a:r>
            <a:r>
              <a:rPr lang="cs-CZ" sz="1000" dirty="0" smtClean="0">
                <a:solidFill>
                  <a:schemeClr val="dk1"/>
                </a:solidFill>
              </a:rPr>
              <a:t> </a:t>
            </a:r>
            <a:r>
              <a:rPr lang="cs-CZ" sz="1000" dirty="0">
                <a:solidFill>
                  <a:schemeClr val="dk1"/>
                </a:solidFill>
              </a:rPr>
              <a:t>Souhrn Údajů o přípravku</a:t>
            </a:r>
            <a:endParaRPr lang="en-US" sz="1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6.5.2021"/>
</p:tagLst>
</file>

<file path=ppt/theme/theme1.xml><?xml version="1.0" encoding="utf-8"?>
<a:theme xmlns:a="http://schemas.openxmlformats.org/drawingml/2006/main" name="Roche">
  <a:themeElements>
    <a:clrScheme name="Roche 2">
      <a:dk1>
        <a:srgbClr val="000000"/>
      </a:dk1>
      <a:lt1>
        <a:srgbClr val="FFFFFF"/>
      </a:lt1>
      <a:dk2>
        <a:srgbClr val="969696"/>
      </a:dk2>
      <a:lt2>
        <a:srgbClr val="FF7F00"/>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3376</Words>
  <Application>Microsoft Office PowerPoint</Application>
  <PresentationFormat>Widescreen</PresentationFormat>
  <Paragraphs>324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Imago Book</vt:lpstr>
      <vt:lpstr>Noto Sans Symbols</vt:lpstr>
      <vt:lpstr>Roche</vt:lpstr>
      <vt:lpstr>Atezolizumab  Praktický průvodce nejčastějšími imunitně podmíněnými nežádoucími účinky</vt:lpstr>
      <vt:lpstr>Zvládnutí imunitně podmíněných nežádoucích účinků (IRAE)</vt:lpstr>
      <vt:lpstr>Spektrum imunitně podmíněných nežádoucích účinků inhibitorů PD-L1/PD-1 </vt:lpstr>
      <vt:lpstr>Imunitně podmíněné reakce spojené s infuzí:  Klasifikace</vt:lpstr>
      <vt:lpstr>Imunitně podmíněné reakce na infuzi: doporučení pro atezolizumab</vt:lpstr>
      <vt:lpstr>Kožní projevy: klasifikace</vt:lpstr>
      <vt:lpstr>Imunitně podmíněné kožní projevy: ESMO guidelines</vt:lpstr>
      <vt:lpstr>Imunitně podmíněné poruchy  štítné žlázy: hyperthyreóza a hypothyreóza - klasifikace  </vt:lpstr>
      <vt:lpstr>Imunitně podmíněné poruchy  štítné žlázy:  doporučení pro atezolizumab</vt:lpstr>
      <vt:lpstr>Imunitně podmíněná  pneumonitida: klasifikace </vt:lpstr>
      <vt:lpstr>Imunitně podmíněná  pneumonitida:  doporučení pro atezolizumab</vt:lpstr>
      <vt:lpstr>Imunitně podmíněná kolitída: klasifikace</vt:lpstr>
      <vt:lpstr>Imunitně podmíněná kolitída: doporučení k atezolizumabu</vt:lpstr>
      <vt:lpstr>Imunitně podmíněná myositida: klasifikace</vt:lpstr>
      <vt:lpstr>Imunitně podmíněná myositida: doporučení k atezolizumabu </vt:lpstr>
      <vt:lpstr>Nefritida: Klasifikace</vt:lpstr>
      <vt:lpstr>Nefritida: Doporučení k atezolizumabu </vt:lpstr>
      <vt:lpstr>Reference:</vt:lpstr>
      <vt:lpstr>Zkrácená informace o přípravku :TECENTRIQ 840 mg a 1200 mg koncentrát pro infuzní roztok. Účinná látka: atezolizumabum. Indikace: Uroteliální karcinom: Přípravek Tecentriq je jako monoterapie indikován k léčbě dospělých pacientů s lokálně pokročilým nebo metastazujícím uroteliálním karcinomem (UK) po předchozí chemoterapii obsahující platinu, nebo  u pacientů, kteří jsou považováni za nezpůsobilé k léčbě cisplatinou a jejichž nádory mají expresi PD-L1 ≥ 5 %. Nemalobuněčný karcinom plic: 1) Přípravek Tecentriq je jako monoterapie indikován k léčbě dospělých pacientů s lokálně pokročilým nebo metastazujícím NSCLC po předchozí chemoterapii. Pacientům s NSCLC s aktivačními mutacemi EGFR nebo přestavbami ALK má být také podávána cílená léčba před podáním atezolizumabu. 2) Přípravek Tecentriq je v kombinaci s bevacizumabem, paklitaxelem a karboplatinou indikován k první linii léčby dospělých pacientů s metastazujícím neskvamózním NSCLC. U pacientů s aktivačními mutacemi EGFR nebo přestavbami ALK je přípravek Tecentriq v kombinaci s bevacizumabem, paklitaxelem a karboplatinou indikován až po selhání vhodných možností cílené léčby. 3) Přípravek Tecentriq je v kombinaci s nab-paklitaxelem a karboplatinou indikován k první linii léčby dospělých pacientů s metastazujícím neskvamózním NSCLC bez aktivačních mutací EGFR nebo bez přestavby ALK. 4) Přípravek Tecentriq je jako monoterapie indikován k první linii léčby dospělých pacientů s metastazujícím nemalobuněčným karcinomem plic (NSCLC), kteří mají nádory s expresí PD-L1 na ≥ 50 % nádorových buňkách (TC) nebo ≥ 10 % na tumor infiltrujících imunitních buňkách (IC) a kteří nemají NSCLC s mutacemi EGFR nebo přestavbami ALK. Malobuněčný karcinom plic: Přípravek Tecentriq je v kombinaci s karboplatinou a etoposidem indikován k první linii léčby dospělých pacientů s extenzivním stádiem malobuněčného karcinomu plic. Triple negativní karcinom prsu: Přípravek Tecentriq je v kombinaci s nab-paklitaxelem indikován k léčbě dospělých pacientů s neresekovatelným lokálně pokročilým nebo metastazujícím triple negativním karcinomem prsu (TNBC), jejichž nádory mají expresi PD-L1 ≥ 1 % a kteří nebyli léčeni chemoterapií pro metastazující onemocnění. Hepatocelulární karcinom: Přípravek Tecentriq je v kombinaci s bevacizumabem indikován k léčbě dospělých pacientů s pokročilým nebo neresekovatelným hepatocelulárním karcinomem (HCC), kteří dosud neužívali systémovou léčbu. Dávkování: doporučená dávka přípravku Tecentriq je buď 840 mg podávaná intravenózně každé dva týdny, nebo 1 200 mg podávaná intravenózně každé tři týdny nebo 1 680 mg podávaná intravenózně každé čtyři týdny (blíže viz příslušný Souhrn údajů o přípravku - SPC). Při podávání přípravku Tecentriq v kombinované terapii viz také úplné informace pro předepisování kombinované terapie.  Způsob podání: Přípravek Tecentriq je pro intravenózní podání. Infuze nesmí být podávány jako intravenózní injekce nebo bolus. Úvodní dávka musí být podávána po dobu 60 minut. Pokud je první infuze dobře snášena, mohou být následující infuze podávány po dobu 30 minut. Doporučuje se, aby pacienti byli léčeni přípravkem Tecentriq, dokud nedojde ke ztrátě klinického přínosu, k progresi onemocnění nebo k nezvládnutelné toxicitě (blíže viz příslušný Souhrn údajů o přípravku - SPC). Snižování dávky atezolizumabu se nedoporučuje. Doporučení pro úpravy dávkování u konkrétních nežádoucích účinků naleznete v SPC. Pacienti léčení přípravkem Tecentriq v monoterapii v první linii UK a první linii NSCLC,a pacienti léčení přípravkem Tecentriq v kombinované terapii s dříve neléčeným TNBC mají být k léčbě vybíráni na základě potvrzené exprese PD-L1 validovaným testem. Kontraindikace: Hypersenzitivita na atezolizumab nebo na kteroukoli pomocnou látku. Upozornění: Z důvodu snadnější zpětné zjistitelnosti biologických léčivých přípravků má být obchodní název a číslo šarže podávaného přípravku zřetelně zaznamenány v pacientově dokumentaci. Byly pozorovány imunitně podmíněné nežádoucí účinky postihující více než jeden tělesný systém. Většina imunitně podmíněných nežádoucích účinků vyskytujících se v průběhu léčby atezolizumabem byla reverzibilních při přerušení podávání atezolizumabu a zahájení léčby kortikosteroidy a/nebo podpůrné péče. Při podezření na imunitně podmíněné nežádoucí účinky musí být provedeno důkladné posouzení za účelem potvrzení etiologie a vyloučení jiných příčin. Podle závažnosti nežádoucího účinku je třeba ukončit podávání atezolizumabu a zahájit léčbu kortikosteroidy. Podrobné informace týkající se jednotlivých imunitně podmíněných nežádoucích reakcí a doporučení pro léčbu naleznete v SPC. Všichni lékaři, kteří předepisují přípravek Tecentriq, musejí dobře znát Pokyny a informace pro lékaře týkající se léčby. Předepisující lékař musí s pacientem probrat rizika léčby přípravkem Tecentriq. Pacient dostane kartu pacienta a bude poučen, aby ji nosil stále u sebe. Opatření specifická pro použití atezolizumabu v kombinaci s bevacizumabem u hepatocelulárního karcinomu:  Pacienti léčení bevacizumabem mají zvýšené riziko krvácení a u pacientů s hepatocelulárním karcinomem (HCC) léčených atezolizumabem v kombinaci s bevacizumabem byly hlášeny případy těžkého gastrointestinálního krvácení včetně fatálních příhod. U pacientů s HCC je před zahájením léčby kombinací atezolizumabu s bevacizumabem třeba provést screening jícnových varixů a jejich následnou léčbu dle klinické praxe. Při léčbě atezolizumabem v kombinaci s bevacizumabem se může rozvinout diabetes mellitus. Je třeba, aby lékaři před léčbou atezolizumabem v kombinaci s bevacizumabem a pravidelně během této léčby monitorovali glykémii podle klinické indikace. Použití atezolizumabu v kombinaci s nab-paklitaxelem u metastazujícího triple negativního karcinomu prsu: Neutropenie a periferní neuropatie vyskytující se v průběhu léčby atezolizumabem a nab-paklitaxelem mohou být reverzibilní při přerušení podávání nab-paklitaxelu. Použití atezolizumabu v kombinaci s bevacizumabem, paklitaxelem a karboplatinou u NSCLC: Pacienti, u kterých zobrazovací metody prokázaly zřetelnou infiltraci nádorových buněk do velkých hrudních cév nebo zřetelnou kavitaci plicních ložisek, byli vyloučeni z pivotní klinické studie IMpower150 po zjištění několika případů fatálního krvácení do plic, které je známým rizikovým faktorem léčby bevacizumabem Klinicky významné interakce: S atezolizumabem nebyly provedeny žádné formální studie farmakokinetické lékové interakce. Protože se atezolizumab z cirkulace odstraňuje katabolismem, neočekávají se žádné metabolické lékové interakce. Před zahájením léčby atezolizumabem je třeba se vyvarovat užívání systémových kortikosteroidů nebo imunosupresiv. Systémové kortikosteroidy a imunosupresiva ale lze použít k léčbě imunitně podmíněných nežádoucích účinků po zahájení léčby atezolizumabem. Hlavní klinicky významné nežádoucí účinky: Nejčastějšími nežádoucími účinky (&gt; 10 %) monoterapie byly únava, snížená chuť k jídlu, nauzea, horečka, vyrážka, kašel,  průjem, dušnost, muskuloskeletální bolest, bolest zad, astenie, zvracení, pruritus, artralgie, infekce močových cest a bolest hlavy. Nejčastějšími nežádoucími účinky (≥ 20 %) atezolizumabu v kombinaci s jinými léčivými přípravky byly u pacientů s různým typem nádorů anémie, neutropenie, nauzea, únava, alopecie, vyrážka, průjem, trombocytopenie, zácpa, snížená chuť k jídlu a periferní neuropatie. Imunitně podmíněné nežádoucí účinky, které se vyskytly u &lt; 10 % pacientů, zahrnovaly hypotyreózu. U &lt; 5 % pacientů se vyskytly: pneumonitida, kolitida, hepatitida, diabetes mellitus (u pacientů s HCC, kteří dostávali atezolizumab v kombinaci s bevacizumabem) a hypertyreóza. U &lt; 1 % pacientů se vyskytly: insuficience nadledvin, zánět hypofýzy, diabetes mellitus (při podání atezolizumabu v monoterapii),  meningoencefalitida, neuropatie, myastenický syndrom, pankreatitida, myokarditida, nefritida, myozitida a těžké kožní nežádoucí účinky. *Vzhledem k mechanismu účinku atezolizumabu se mohou objevit další potenciální imunitně podmíněné nežádoucí účinky, včetně neinfekční cystitidy. Těhotenství a kojení: Ženy ve fertilním věku musí během léčby atezolizumabem a 5 měsíců po poslední dávce používat účinnou antikoncepci. O použití atezolizumabu u těhotných žen nejsou k dispozici žádné údaje. Atezolizumab se nemá během těhotenství užívat, pokud klinický stav ženy nevyžaduje léčbu atezolizumabem. Není známo, jestli je atezolizumab vylučován do lidského mléka. Nelze vyloučit riziko pro novorozence/kojence. Je třeba učinit rozhodnutí, jestli ukončit kojení nebo ukončit podávání atezolizumabu s ohledem na prospěch kojení pro dítě a prospěch léčby pro ženu. Balení přípravku: 1 injekční lahvička s uzávěrem z butylové pryže a hliníkovým uzávěrem s šedým nebo tyrkysovým plastovým odtrhávacím víčkem obsahující 14 ml nebo 20  ml koncentrátu pro infuzní roztok. Balení obsahuje 1 injekční lahvičku.  Podmínky uchovávání: Uchovávejte v chladničce (2 °C - 8 °C). Chraňte před mrazem. Uchovávejte injekční lahvičku v krabičce, aby byl přípravek chráněn před světlem. Držitel registračního rozhodnutí: Roche Registration GmbH, Emil-Barell-Strasse 1, 79639 Grenzach-Wyhlen, Německo Registrační číslo: EU/1/17/1220/001 a EU/1/17/1220/002. Poslední revize textu: 25.4. 2022. Výdej léčivého přípravku je vázán na lékařský předpis. Léčivý přípravek TECENTRIQ 1200MG INF CNC SOL 1X20ML  (kód SÚKL:  0222461)  je v monoterapii hrazen z prostředků veřejného zdravotního pojištění k léčbě dospělých pacientů s lokálně pokročilým nebo metastazujícím NSCLC po předchozí chemoterapii. Další podmínky úhrady viz www.sukl.cz. O úhradě v dalších indikacích zatím nebylo rozhodnuto. Léčivý přípravek TECENTRIQ 840MG INF CNC SOL 1X14ML (kód SÚKL: 0238583) není hrazen z prostředků veřejného zdravotního pojištění.  Další informace o přípravku získáte z platného Souhrnu údajů o přípravku Tecentriq, nebo na adrese: Roche s.r.o., Futurama Business Park Bld F, Sokolovská 685/136f, 186 00 Praha 8, telefon 220 382 111. Podrobné informace o tomto přípravku jsou uveřejněny na webových stránkách Evropské lékové agentury (EMA) http://www.ema.europa.eu/. * Všimněte si, prosím, změn v informacích o léčivém přípravku.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Atezolizumab▼  Praktický průvodce nejčastějšími imunitně podmíněnými nežádoucími účinky</dc:title>
  <dc:creator>Hlavac, Vaclav {MWJC~Prague}</dc:creator>
  <cp:lastModifiedBy>Urbanova, Vera {MWJC~Prague}</cp:lastModifiedBy>
  <cp:revision>48</cp:revision>
  <dcterms:created xsi:type="dcterms:W3CDTF">2002-05-06T07:33:01Z</dcterms:created>
  <dcterms:modified xsi:type="dcterms:W3CDTF">2022-05-06T11:34:36Z</dcterms:modified>
</cp:coreProperties>
</file>